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9753600" cy="7315200"/>
  <p:notesSz cx="6858000" cy="9144000"/>
  <p:embeddedFontLst>
    <p:embeddedFont>
      <p:font typeface="Poppins" panose="00000500000000000000" pitchFamily="2" charset="0"/>
      <p:regular r:id="rId58"/>
    </p:embeddedFont>
    <p:embeddedFont>
      <p:font typeface="Poppins Bold" panose="00000800000000000000" charset="0"/>
      <p:regular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5" d="100"/>
          <a:sy n="105" d="100"/>
        </p:scale>
        <p:origin x="1896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FF3592-A5EF-4781-8B60-AA054D70F3AC}" type="datetimeFigureOut">
              <a:rPr lang="es-ES" smtClean="0"/>
              <a:t>07/04/2026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FA50F-4735-4DAC-9005-45F9033A10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335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FA50F-4735-4DAC-9005-45F9033A1016}" type="slidenum">
              <a:rPr lang="es-ES" smtClean="0"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779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5" Type="http://schemas.openxmlformats.org/officeDocument/2006/relationships/image" Target="../media/image28.sv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1520" y="726100"/>
            <a:ext cx="8290560" cy="671913"/>
            <a:chOff x="0" y="0"/>
            <a:chExt cx="11054080" cy="8958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54080" cy="895886"/>
            </a:xfrm>
            <a:custGeom>
              <a:avLst/>
              <a:gdLst/>
              <a:ahLst/>
              <a:cxnLst/>
              <a:rect l="l" t="t" r="r" b="b"/>
              <a:pathLst>
                <a:path w="11054080" h="895886">
                  <a:moveTo>
                    <a:pt x="0" y="0"/>
                  </a:moveTo>
                  <a:lnTo>
                    <a:pt x="11054080" y="0"/>
                  </a:lnTo>
                  <a:lnTo>
                    <a:pt x="11054080" y="895886"/>
                  </a:lnTo>
                  <a:lnTo>
                    <a:pt x="0" y="89588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0420" b="-19042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1054080" cy="9149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583"/>
                </a:lnSpc>
              </a:pPr>
              <a:r>
                <a:rPr lang="en-US" sz="2986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Modul 1: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54480" y="6301483"/>
            <a:ext cx="6644640" cy="599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3"/>
              </a:lnSpc>
            </a:pPr>
            <a:r>
              <a:rPr lang="en-US" sz="2986">
                <a:solidFill>
                  <a:srgbClr val="898989"/>
                </a:solidFill>
                <a:latin typeface="Poppins"/>
                <a:ea typeface="Poppins"/>
                <a:cs typeface="Poppins"/>
                <a:sym typeface="Poppins"/>
              </a:rPr>
              <a:t>Grundschule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54480" y="1396108"/>
            <a:ext cx="6915569" cy="1499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1"/>
              </a:lnSpc>
            </a:pPr>
            <a:r>
              <a:rPr lang="en-US" sz="469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Seminar für emotionale Bildung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086185" y="2811199"/>
            <a:ext cx="5998464" cy="3374136"/>
            <a:chOff x="0" y="0"/>
            <a:chExt cx="7997952" cy="4498848"/>
          </a:xfrm>
        </p:grpSpPr>
        <p:sp>
          <p:nvSpPr>
            <p:cNvPr id="8" name="Freeform 8" descr="A colorful meter with different faces  AI-generated content may be incorrect."/>
            <p:cNvSpPr/>
            <p:nvPr/>
          </p:nvSpPr>
          <p:spPr>
            <a:xfrm>
              <a:off x="0" y="0"/>
              <a:ext cx="7997952" cy="4498848"/>
            </a:xfrm>
            <a:custGeom>
              <a:avLst/>
              <a:gdLst/>
              <a:ahLst/>
              <a:cxnLst/>
              <a:rect l="l" t="t" r="r" b="b"/>
              <a:pathLst>
                <a:path w="7997952" h="4498848">
                  <a:moveTo>
                    <a:pt x="0" y="0"/>
                  </a:moveTo>
                  <a:lnTo>
                    <a:pt x="7997952" y="0"/>
                  </a:lnTo>
                  <a:lnTo>
                    <a:pt x="7997952" y="4498848"/>
                  </a:lnTo>
                  <a:lnTo>
                    <a:pt x="0" y="449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7680" y="1083735"/>
            <a:ext cx="8778240" cy="1219200"/>
            <a:chOff x="0" y="0"/>
            <a:chExt cx="11704320" cy="1625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4320" cy="1625600"/>
            </a:xfrm>
            <a:custGeom>
              <a:avLst/>
              <a:gdLst/>
              <a:ahLst/>
              <a:cxnLst/>
              <a:rect l="l" t="t" r="r" b="b"/>
              <a:pathLst>
                <a:path w="11704320" h="162560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0292" b="-902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704320" cy="16732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r>
                <a:rPr lang="en-US" sz="4266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Warum dieses Modul?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16201" y="2302935"/>
            <a:ext cx="5704446" cy="4417219"/>
            <a:chOff x="0" y="0"/>
            <a:chExt cx="7605928" cy="5889625"/>
          </a:xfrm>
        </p:grpSpPr>
        <p:sp>
          <p:nvSpPr>
            <p:cNvPr id="6" name="Freeform 6" descr="A cartoon of a person with question marks above her head  AI-generated content may be incorrect."/>
            <p:cNvSpPr/>
            <p:nvPr/>
          </p:nvSpPr>
          <p:spPr>
            <a:xfrm>
              <a:off x="0" y="0"/>
              <a:ext cx="7605903" cy="5889625"/>
            </a:xfrm>
            <a:custGeom>
              <a:avLst/>
              <a:gdLst/>
              <a:ahLst/>
              <a:cxnLst/>
              <a:rect l="l" t="t" r="r" b="b"/>
              <a:pathLst>
                <a:path w="7605903" h="5889625">
                  <a:moveTo>
                    <a:pt x="0" y="0"/>
                  </a:moveTo>
                  <a:lnTo>
                    <a:pt x="7605903" y="0"/>
                  </a:lnTo>
                  <a:lnTo>
                    <a:pt x="7605903" y="5889625"/>
                  </a:lnTo>
                  <a:lnTo>
                    <a:pt x="0" y="58896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34575" y="858557"/>
            <a:ext cx="2884450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 fühlen alle jeden Tag Emotionen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48512" y="3457108"/>
            <a:ext cx="1679791" cy="1679791"/>
            <a:chOff x="0" y="0"/>
            <a:chExt cx="2239721" cy="22397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39772" cy="2239772"/>
            </a:xfrm>
            <a:custGeom>
              <a:avLst/>
              <a:gdLst/>
              <a:ahLst/>
              <a:cxnLst/>
              <a:rect l="l" t="t" r="r" b="b"/>
              <a:pathLst>
                <a:path w="2239772" h="2239772">
                  <a:moveTo>
                    <a:pt x="0" y="1119886"/>
                  </a:moveTo>
                  <a:cubicBezTo>
                    <a:pt x="0" y="501396"/>
                    <a:pt x="501396" y="0"/>
                    <a:pt x="1119886" y="0"/>
                  </a:cubicBezTo>
                  <a:cubicBezTo>
                    <a:pt x="1738376" y="0"/>
                    <a:pt x="2239772" y="501396"/>
                    <a:pt x="2239772" y="1119886"/>
                  </a:cubicBezTo>
                  <a:cubicBezTo>
                    <a:pt x="2239772" y="1738376"/>
                    <a:pt x="1738376" y="2239772"/>
                    <a:pt x="1119886" y="2239772"/>
                  </a:cubicBezTo>
                  <a:cubicBezTo>
                    <a:pt x="501396" y="2239772"/>
                    <a:pt x="0" y="1738376"/>
                    <a:pt x="0" y="1119886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2239721" cy="22587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 b="1">
                  <a:solidFill>
                    <a:srgbClr val="0D0D0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Freude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600963" y="2005717"/>
            <a:ext cx="1679791" cy="1679791"/>
            <a:chOff x="0" y="0"/>
            <a:chExt cx="2239721" cy="22397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39772" cy="2239772"/>
            </a:xfrm>
            <a:custGeom>
              <a:avLst/>
              <a:gdLst/>
              <a:ahLst/>
              <a:cxnLst/>
              <a:rect l="l" t="t" r="r" b="b"/>
              <a:pathLst>
                <a:path w="2239772" h="2239772">
                  <a:moveTo>
                    <a:pt x="0" y="1119886"/>
                  </a:moveTo>
                  <a:cubicBezTo>
                    <a:pt x="0" y="501396"/>
                    <a:pt x="501396" y="0"/>
                    <a:pt x="1119886" y="0"/>
                  </a:cubicBezTo>
                  <a:cubicBezTo>
                    <a:pt x="1738376" y="0"/>
                    <a:pt x="2239772" y="501396"/>
                    <a:pt x="2239772" y="1119886"/>
                  </a:cubicBezTo>
                  <a:cubicBezTo>
                    <a:pt x="2239772" y="1738376"/>
                    <a:pt x="1738376" y="2239772"/>
                    <a:pt x="1119886" y="2239772"/>
                  </a:cubicBezTo>
                  <a:cubicBezTo>
                    <a:pt x="501396" y="2239772"/>
                    <a:pt x="0" y="1738376"/>
                    <a:pt x="0" y="1119886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239721" cy="2268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7"/>
                </a:lnSpc>
              </a:pPr>
              <a:r>
                <a:rPr lang="en-US" sz="1706" b="1">
                  <a:solidFill>
                    <a:srgbClr val="0D0D0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Trauer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280745" y="3457108"/>
            <a:ext cx="1679791" cy="1679791"/>
            <a:chOff x="0" y="0"/>
            <a:chExt cx="2239721" cy="223972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39772" cy="2239772"/>
            </a:xfrm>
            <a:custGeom>
              <a:avLst/>
              <a:gdLst/>
              <a:ahLst/>
              <a:cxnLst/>
              <a:rect l="l" t="t" r="r" b="b"/>
              <a:pathLst>
                <a:path w="2239772" h="2239772">
                  <a:moveTo>
                    <a:pt x="0" y="1119886"/>
                  </a:moveTo>
                  <a:cubicBezTo>
                    <a:pt x="0" y="501396"/>
                    <a:pt x="501396" y="0"/>
                    <a:pt x="1119886" y="0"/>
                  </a:cubicBezTo>
                  <a:cubicBezTo>
                    <a:pt x="1738376" y="0"/>
                    <a:pt x="2239772" y="501396"/>
                    <a:pt x="2239772" y="1119886"/>
                  </a:cubicBezTo>
                  <a:cubicBezTo>
                    <a:pt x="2239772" y="1738376"/>
                    <a:pt x="1738376" y="2239772"/>
                    <a:pt x="1119886" y="2239772"/>
                  </a:cubicBezTo>
                  <a:cubicBezTo>
                    <a:pt x="501396" y="2239772"/>
                    <a:pt x="0" y="1738376"/>
                    <a:pt x="0" y="1119886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239721" cy="2268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7"/>
                </a:lnSpc>
              </a:pPr>
              <a:r>
                <a:rPr lang="en-US" sz="1706" b="1">
                  <a:solidFill>
                    <a:srgbClr val="0D0D0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Wut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705856" y="1891522"/>
            <a:ext cx="1679791" cy="1679791"/>
            <a:chOff x="0" y="0"/>
            <a:chExt cx="2239721" cy="223972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39772" cy="2239772"/>
            </a:xfrm>
            <a:custGeom>
              <a:avLst/>
              <a:gdLst/>
              <a:ahLst/>
              <a:cxnLst/>
              <a:rect l="l" t="t" r="r" b="b"/>
              <a:pathLst>
                <a:path w="2239772" h="2239772">
                  <a:moveTo>
                    <a:pt x="0" y="1119886"/>
                  </a:moveTo>
                  <a:cubicBezTo>
                    <a:pt x="0" y="501396"/>
                    <a:pt x="501396" y="0"/>
                    <a:pt x="1119886" y="0"/>
                  </a:cubicBezTo>
                  <a:cubicBezTo>
                    <a:pt x="1738376" y="0"/>
                    <a:pt x="2239772" y="501396"/>
                    <a:pt x="2239772" y="1119886"/>
                  </a:cubicBezTo>
                  <a:cubicBezTo>
                    <a:pt x="2239772" y="1738376"/>
                    <a:pt x="1738376" y="2239772"/>
                    <a:pt x="1119886" y="2239772"/>
                  </a:cubicBezTo>
                  <a:cubicBezTo>
                    <a:pt x="501396" y="2239772"/>
                    <a:pt x="0" y="1738376"/>
                    <a:pt x="0" y="1119886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2239721" cy="2268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7"/>
                </a:lnSpc>
              </a:pPr>
              <a:r>
                <a:rPr lang="en-US" sz="1706" b="1">
                  <a:solidFill>
                    <a:srgbClr val="0D0D0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Angst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000913" y="3511296"/>
            <a:ext cx="1679791" cy="1679791"/>
            <a:chOff x="0" y="0"/>
            <a:chExt cx="2239721" cy="223972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39772" cy="2239772"/>
            </a:xfrm>
            <a:custGeom>
              <a:avLst/>
              <a:gdLst/>
              <a:ahLst/>
              <a:cxnLst/>
              <a:rect l="l" t="t" r="r" b="b"/>
              <a:pathLst>
                <a:path w="2239772" h="2239772">
                  <a:moveTo>
                    <a:pt x="0" y="1119886"/>
                  </a:moveTo>
                  <a:cubicBezTo>
                    <a:pt x="0" y="501396"/>
                    <a:pt x="501396" y="0"/>
                    <a:pt x="1119886" y="0"/>
                  </a:cubicBezTo>
                  <a:cubicBezTo>
                    <a:pt x="1738376" y="0"/>
                    <a:pt x="2239772" y="501396"/>
                    <a:pt x="2239772" y="1119886"/>
                  </a:cubicBezTo>
                  <a:cubicBezTo>
                    <a:pt x="2239772" y="1738376"/>
                    <a:pt x="1738376" y="2239772"/>
                    <a:pt x="1119886" y="2239772"/>
                  </a:cubicBezTo>
                  <a:cubicBezTo>
                    <a:pt x="501396" y="2239772"/>
                    <a:pt x="0" y="1738376"/>
                    <a:pt x="0" y="1119886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2239721" cy="2268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7"/>
                </a:lnSpc>
              </a:pPr>
              <a:r>
                <a:rPr lang="en-US" sz="1706" b="1">
                  <a:solidFill>
                    <a:srgbClr val="0D0D0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Ruhe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2529840" y="5914873"/>
            <a:ext cx="4693920" cy="560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Manchmal ist es leicht, sie zu erkennen</a:t>
            </a:r>
          </a:p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und manchmal nicht so sehr.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86199" y="2351703"/>
            <a:ext cx="3462528" cy="2600963"/>
            <a:chOff x="0" y="0"/>
            <a:chExt cx="4616704" cy="34679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16704" cy="3467862"/>
            </a:xfrm>
            <a:custGeom>
              <a:avLst/>
              <a:gdLst/>
              <a:ahLst/>
              <a:cxnLst/>
              <a:rect l="l" t="t" r="r" b="b"/>
              <a:pathLst>
                <a:path w="4616704" h="3467862">
                  <a:moveTo>
                    <a:pt x="0" y="577977"/>
                  </a:moveTo>
                  <a:cubicBezTo>
                    <a:pt x="0" y="258826"/>
                    <a:pt x="258826" y="0"/>
                    <a:pt x="577977" y="0"/>
                  </a:cubicBezTo>
                  <a:lnTo>
                    <a:pt x="4038727" y="0"/>
                  </a:lnTo>
                  <a:cubicBezTo>
                    <a:pt x="4358005" y="0"/>
                    <a:pt x="4616704" y="258826"/>
                    <a:pt x="4616704" y="577977"/>
                  </a:cubicBezTo>
                  <a:lnTo>
                    <a:pt x="4616704" y="2889885"/>
                  </a:lnTo>
                  <a:cubicBezTo>
                    <a:pt x="4616704" y="3209163"/>
                    <a:pt x="4357878" y="3467862"/>
                    <a:pt x="4038727" y="3467862"/>
                  </a:cubicBezTo>
                  <a:lnTo>
                    <a:pt x="577977" y="3467862"/>
                  </a:lnTo>
                  <a:cubicBezTo>
                    <a:pt x="258826" y="3467989"/>
                    <a:pt x="0" y="3209163"/>
                    <a:pt x="0" y="2889885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4616704" cy="3487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Dieser Workshop wird dir helfen, </a:t>
              </a:r>
              <a:r>
                <a:rPr lang="en-US" sz="192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herauszufinden, was du fühlst, es respektvoll auszudrücken</a:t>
              </a: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und andere besser kennenzulernen.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04873" y="2357123"/>
            <a:ext cx="3462528" cy="2600963"/>
            <a:chOff x="0" y="0"/>
            <a:chExt cx="4616704" cy="34679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16704" cy="3467862"/>
            </a:xfrm>
            <a:custGeom>
              <a:avLst/>
              <a:gdLst/>
              <a:ahLst/>
              <a:cxnLst/>
              <a:rect l="l" t="t" r="r" b="b"/>
              <a:pathLst>
                <a:path w="4616704" h="3467862">
                  <a:moveTo>
                    <a:pt x="0" y="577977"/>
                  </a:moveTo>
                  <a:cubicBezTo>
                    <a:pt x="0" y="258826"/>
                    <a:pt x="258826" y="0"/>
                    <a:pt x="577977" y="0"/>
                  </a:cubicBezTo>
                  <a:lnTo>
                    <a:pt x="4038727" y="0"/>
                  </a:lnTo>
                  <a:cubicBezTo>
                    <a:pt x="4358005" y="0"/>
                    <a:pt x="4616704" y="258826"/>
                    <a:pt x="4616704" y="577977"/>
                  </a:cubicBezTo>
                  <a:lnTo>
                    <a:pt x="4616704" y="2889885"/>
                  </a:lnTo>
                  <a:cubicBezTo>
                    <a:pt x="4616704" y="3209163"/>
                    <a:pt x="4357878" y="3467862"/>
                    <a:pt x="4038727" y="3467862"/>
                  </a:cubicBezTo>
                  <a:lnTo>
                    <a:pt x="577977" y="3467862"/>
                  </a:lnTo>
                  <a:cubicBezTo>
                    <a:pt x="258826" y="3467989"/>
                    <a:pt x="0" y="3209163"/>
                    <a:pt x="0" y="2889885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4616704" cy="3487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Die Idee ist zu entdecken, dass alle Emotionen wichtig sind </a:t>
              </a: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und dass jede Person ihr eigenes Tempo hat, sie zu teilen.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01967" y="829466"/>
            <a:ext cx="7510272" cy="1219200"/>
            <a:chOff x="0" y="0"/>
            <a:chExt cx="10013696" cy="1625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13696" cy="1625600"/>
            </a:xfrm>
            <a:custGeom>
              <a:avLst/>
              <a:gdLst/>
              <a:ahLst/>
              <a:cxnLst/>
              <a:rect l="l" t="t" r="r" b="b"/>
              <a:pathLst>
                <a:path w="10013696" h="1625600">
                  <a:moveTo>
                    <a:pt x="0" y="0"/>
                  </a:moveTo>
                  <a:lnTo>
                    <a:pt x="10013696" y="0"/>
                  </a:lnTo>
                  <a:lnTo>
                    <a:pt x="10013696" y="1625600"/>
                  </a:lnTo>
                  <a:lnTo>
                    <a:pt x="0" y="16256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0027" b="-7002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0013696" cy="16446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583"/>
                </a:lnSpc>
              </a:pPr>
              <a:r>
                <a:rPr lang="en-US" sz="2986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Ziele des Moduls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028012" y="141694"/>
            <a:ext cx="2568445" cy="7207853"/>
            <a:chOff x="0" y="0"/>
            <a:chExt cx="3424593" cy="9610471"/>
          </a:xfrm>
        </p:grpSpPr>
        <p:sp>
          <p:nvSpPr>
            <p:cNvPr id="6" name="Freeform 6" descr="A group of colorful circles with different faces  AI-generated content may be incorrect."/>
            <p:cNvSpPr/>
            <p:nvPr/>
          </p:nvSpPr>
          <p:spPr>
            <a:xfrm>
              <a:off x="0" y="0"/>
              <a:ext cx="3424555" cy="9610471"/>
            </a:xfrm>
            <a:custGeom>
              <a:avLst/>
              <a:gdLst/>
              <a:ahLst/>
              <a:cxnLst/>
              <a:rect l="l" t="t" r="r" b="b"/>
              <a:pathLst>
                <a:path w="3424555" h="9610471">
                  <a:moveTo>
                    <a:pt x="0" y="0"/>
                  </a:moveTo>
                  <a:lnTo>
                    <a:pt x="3424555" y="0"/>
                  </a:lnTo>
                  <a:lnTo>
                    <a:pt x="3424555" y="9610471"/>
                  </a:lnTo>
                  <a:lnTo>
                    <a:pt x="0" y="9610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683439" y="2500474"/>
            <a:ext cx="4882587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Erkenne und benenne deine eigenen Gefühle und die der anderen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83447" y="3106811"/>
            <a:ext cx="4907004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Erkunde, wie sich Gefühle in deinem Körper anfühlen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83439" y="3713148"/>
            <a:ext cx="5253123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Verstehe, dass alle Gefühle gültig sind und eine Funktion haben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83439" y="4319485"/>
            <a:ext cx="5144944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Lerne einfache Strategien, um dich selbst zu beruhigen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83447" y="4925821"/>
            <a:ext cx="4802679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Fördere Empathie und Zusammenhalt in der Klasse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83447" y="5629172"/>
            <a:ext cx="4260836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Drücke deine Gefühle respektvoll aus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47523" y="2500474"/>
            <a:ext cx="395602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30538" y="3135386"/>
            <a:ext cx="51258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30538" y="3713148"/>
            <a:ext cx="51258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30538" y="4329010"/>
            <a:ext cx="51258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30538" y="4948135"/>
            <a:ext cx="51258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05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30538" y="5529160"/>
            <a:ext cx="51258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06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79796" y="2884965"/>
            <a:ext cx="10913193" cy="7397429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649055" y="4656873"/>
            <a:ext cx="4693920" cy="1227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8"/>
              </a:lnSpc>
            </a:pPr>
            <a:r>
              <a:rPr lang="en-US" sz="384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Diskussionskreis – Was sagen meine Gefühle?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87680" y="638956"/>
            <a:ext cx="8778240" cy="834133"/>
            <a:chOff x="0" y="0"/>
            <a:chExt cx="11704320" cy="111217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704320" cy="1112181"/>
            </a:xfrm>
            <a:custGeom>
              <a:avLst/>
              <a:gdLst/>
              <a:ahLst/>
              <a:cxnLst/>
              <a:rect l="l" t="t" r="r" b="b"/>
              <a:pathLst>
                <a:path w="11704320" h="1112181">
                  <a:moveTo>
                    <a:pt x="0" y="0"/>
                  </a:moveTo>
                  <a:lnTo>
                    <a:pt x="11704320" y="0"/>
                  </a:lnTo>
                  <a:lnTo>
                    <a:pt x="11704320" y="1112181"/>
                  </a:lnTo>
                  <a:lnTo>
                    <a:pt x="0" y="11121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704320" cy="11502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990"/>
                </a:lnSpc>
              </a:pPr>
              <a:r>
                <a:rPr lang="en-US" sz="4992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Tag 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529840" y="3529065"/>
            <a:ext cx="4693920" cy="321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4"/>
              </a:lnSpc>
            </a:pPr>
            <a:r>
              <a:rPr lang="en-US" sz="19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1.1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60889" y="1677343"/>
            <a:ext cx="3848605" cy="823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Materialien: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Stühle im Kreis, Tafel / Flipchart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031485" y="1022775"/>
            <a:ext cx="9753600" cy="5486400"/>
            <a:chOff x="0" y="0"/>
            <a:chExt cx="13004800" cy="7315200"/>
          </a:xfrm>
        </p:grpSpPr>
        <p:sp>
          <p:nvSpPr>
            <p:cNvPr id="4" name="Freeform 4" descr="A cartoon of a child with blue hair  AI-generated content may be incorrect."/>
            <p:cNvSpPr/>
            <p:nvPr/>
          </p:nvSpPr>
          <p:spPr>
            <a:xfrm>
              <a:off x="0" y="0"/>
              <a:ext cx="13004800" cy="7315200"/>
            </a:xfrm>
            <a:custGeom>
              <a:avLst/>
              <a:gdLst/>
              <a:ahLst/>
              <a:cxnLst/>
              <a:rect l="l" t="t" r="r" b="b"/>
              <a:pathLst>
                <a:path w="13004800" h="7315200">
                  <a:moveTo>
                    <a:pt x="0" y="0"/>
                  </a:moveTo>
                  <a:lnTo>
                    <a:pt x="13004800" y="0"/>
                  </a:lnTo>
                  <a:lnTo>
                    <a:pt x="13004800" y="7315200"/>
                  </a:lnTo>
                  <a:lnTo>
                    <a:pt x="0" y="731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60889" y="3674745"/>
            <a:ext cx="3400663" cy="2399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wir tun werden: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darüber sprechen, wie wir wissen, was wir fühlen, und wie wir es im Körper bemerken. </a:t>
            </a: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 teilen unsere Erfahrungen und erkennen, dass es keine „guten“ oder „schlechten“ Gefühle gibt</a:t>
            </a: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88464" y="1024118"/>
            <a:ext cx="5376672" cy="560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 b="1">
                <a:solidFill>
                  <a:srgbClr val="111111"/>
                </a:solidFill>
                <a:latin typeface="Poppins Bold"/>
                <a:ea typeface="Poppins Bold"/>
                <a:cs typeface="Poppins Bold"/>
                <a:sym typeface="Poppins Bold"/>
              </a:rPr>
              <a:t>Deine Gefühle sind wichtig. </a:t>
            </a:r>
            <a:r>
              <a:rPr lang="en-US" sz="1706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Gefühle nennt man auch Emotionen. Sie haben viel Kraft.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527373" y="5843445"/>
            <a:ext cx="4693920" cy="560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 b="1">
                <a:solidFill>
                  <a:srgbClr val="111111"/>
                </a:solidFill>
                <a:latin typeface="Poppins Bold"/>
                <a:ea typeface="Poppins Bold"/>
                <a:cs typeface="Poppins Bold"/>
                <a:sym typeface="Poppins Bold"/>
              </a:rPr>
              <a:t>Verstehst du deine Gefühle? </a:t>
            </a:r>
            <a:r>
              <a:rPr lang="en-US" sz="1706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Dann kannst du besser auf dich selbst achten.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671913" y="2175777"/>
            <a:ext cx="2514257" cy="1342539"/>
            <a:chOff x="0" y="0"/>
            <a:chExt cx="3352343" cy="17900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52292" cy="1790065"/>
            </a:xfrm>
            <a:custGeom>
              <a:avLst/>
              <a:gdLst/>
              <a:ahLst/>
              <a:cxnLst/>
              <a:rect l="l" t="t" r="r" b="b"/>
              <a:pathLst>
                <a:path w="3352292" h="1790065">
                  <a:moveTo>
                    <a:pt x="0" y="298323"/>
                  </a:moveTo>
                  <a:cubicBezTo>
                    <a:pt x="0" y="133604"/>
                    <a:pt x="133604" y="0"/>
                    <a:pt x="298323" y="0"/>
                  </a:cubicBezTo>
                  <a:lnTo>
                    <a:pt x="3053969" y="0"/>
                  </a:lnTo>
                  <a:cubicBezTo>
                    <a:pt x="3218688" y="0"/>
                    <a:pt x="3352292" y="133604"/>
                    <a:pt x="3352292" y="298323"/>
                  </a:cubicBezTo>
                  <a:lnTo>
                    <a:pt x="3352292" y="1491742"/>
                  </a:lnTo>
                  <a:cubicBezTo>
                    <a:pt x="3352292" y="1656461"/>
                    <a:pt x="3218688" y="1790065"/>
                    <a:pt x="3053969" y="1790065"/>
                  </a:cubicBezTo>
                  <a:lnTo>
                    <a:pt x="298323" y="1790065"/>
                  </a:lnTo>
                  <a:cubicBezTo>
                    <a:pt x="133604" y="1790065"/>
                    <a:pt x="0" y="1656461"/>
                    <a:pt x="0" y="1491742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3352343" cy="1809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sagt das Kribbeln in deinem Bauch?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462528" y="2175777"/>
            <a:ext cx="2514257" cy="1342539"/>
            <a:chOff x="0" y="0"/>
            <a:chExt cx="3352343" cy="17900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52292" cy="1790065"/>
            </a:xfrm>
            <a:custGeom>
              <a:avLst/>
              <a:gdLst/>
              <a:ahLst/>
              <a:cxnLst/>
              <a:rect l="l" t="t" r="r" b="b"/>
              <a:pathLst>
                <a:path w="3352292" h="1790065">
                  <a:moveTo>
                    <a:pt x="0" y="298323"/>
                  </a:moveTo>
                  <a:cubicBezTo>
                    <a:pt x="0" y="133604"/>
                    <a:pt x="133604" y="0"/>
                    <a:pt x="298323" y="0"/>
                  </a:cubicBezTo>
                  <a:lnTo>
                    <a:pt x="3053969" y="0"/>
                  </a:lnTo>
                  <a:cubicBezTo>
                    <a:pt x="3218688" y="0"/>
                    <a:pt x="3352292" y="133604"/>
                    <a:pt x="3352292" y="298323"/>
                  </a:cubicBezTo>
                  <a:lnTo>
                    <a:pt x="3352292" y="1491742"/>
                  </a:lnTo>
                  <a:cubicBezTo>
                    <a:pt x="3352292" y="1656461"/>
                    <a:pt x="3218688" y="1790065"/>
                    <a:pt x="3053969" y="1790065"/>
                  </a:cubicBezTo>
                  <a:lnTo>
                    <a:pt x="298323" y="1790065"/>
                  </a:lnTo>
                  <a:cubicBezTo>
                    <a:pt x="133604" y="1790065"/>
                    <a:pt x="0" y="1656461"/>
                    <a:pt x="0" y="1491742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3352343" cy="1809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bedeutet die Verwirrung in deinem Kopf?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253143" y="2175777"/>
            <a:ext cx="2514257" cy="1342539"/>
            <a:chOff x="0" y="0"/>
            <a:chExt cx="3352343" cy="179005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352292" cy="1790065"/>
            </a:xfrm>
            <a:custGeom>
              <a:avLst/>
              <a:gdLst/>
              <a:ahLst/>
              <a:cxnLst/>
              <a:rect l="l" t="t" r="r" b="b"/>
              <a:pathLst>
                <a:path w="3352292" h="1790065">
                  <a:moveTo>
                    <a:pt x="0" y="298323"/>
                  </a:moveTo>
                  <a:cubicBezTo>
                    <a:pt x="0" y="133604"/>
                    <a:pt x="133604" y="0"/>
                    <a:pt x="298323" y="0"/>
                  </a:cubicBezTo>
                  <a:lnTo>
                    <a:pt x="3053969" y="0"/>
                  </a:lnTo>
                  <a:cubicBezTo>
                    <a:pt x="3218688" y="0"/>
                    <a:pt x="3352292" y="133604"/>
                    <a:pt x="3352292" y="298323"/>
                  </a:cubicBezTo>
                  <a:lnTo>
                    <a:pt x="3352292" y="1491742"/>
                  </a:lnTo>
                  <a:cubicBezTo>
                    <a:pt x="3352292" y="1656461"/>
                    <a:pt x="3218688" y="1790065"/>
                    <a:pt x="3053969" y="1790065"/>
                  </a:cubicBezTo>
                  <a:lnTo>
                    <a:pt x="298323" y="1790065"/>
                  </a:lnTo>
                  <a:cubicBezTo>
                    <a:pt x="133604" y="1790065"/>
                    <a:pt x="0" y="1656461"/>
                    <a:pt x="0" y="1491742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3352343" cy="1809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Verstehst du die Sprache deiner Gefühle?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1913" y="3872046"/>
            <a:ext cx="2514257" cy="1342539"/>
            <a:chOff x="0" y="0"/>
            <a:chExt cx="3352343" cy="179005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352292" cy="1790065"/>
            </a:xfrm>
            <a:custGeom>
              <a:avLst/>
              <a:gdLst/>
              <a:ahLst/>
              <a:cxnLst/>
              <a:rect l="l" t="t" r="r" b="b"/>
              <a:pathLst>
                <a:path w="3352292" h="1790065">
                  <a:moveTo>
                    <a:pt x="0" y="298323"/>
                  </a:moveTo>
                  <a:cubicBezTo>
                    <a:pt x="0" y="133604"/>
                    <a:pt x="133604" y="0"/>
                    <a:pt x="298323" y="0"/>
                  </a:cubicBezTo>
                  <a:lnTo>
                    <a:pt x="3053969" y="0"/>
                  </a:lnTo>
                  <a:cubicBezTo>
                    <a:pt x="3218688" y="0"/>
                    <a:pt x="3352292" y="133604"/>
                    <a:pt x="3352292" y="298323"/>
                  </a:cubicBezTo>
                  <a:lnTo>
                    <a:pt x="3352292" y="1491742"/>
                  </a:lnTo>
                  <a:cubicBezTo>
                    <a:pt x="3352292" y="1656461"/>
                    <a:pt x="3218688" y="1790065"/>
                    <a:pt x="3053969" y="1790065"/>
                  </a:cubicBezTo>
                  <a:lnTo>
                    <a:pt x="298323" y="1790065"/>
                  </a:lnTo>
                  <a:cubicBezTo>
                    <a:pt x="133604" y="1790065"/>
                    <a:pt x="0" y="1656461"/>
                    <a:pt x="0" y="1491742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3352343" cy="1809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Warum füllen sich deine Augen plötzlich mit Tränen?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462528" y="3872046"/>
            <a:ext cx="2514257" cy="1342539"/>
            <a:chOff x="0" y="0"/>
            <a:chExt cx="3352343" cy="179005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352292" cy="1790065"/>
            </a:xfrm>
            <a:custGeom>
              <a:avLst/>
              <a:gdLst/>
              <a:ahLst/>
              <a:cxnLst/>
              <a:rect l="l" t="t" r="r" b="b"/>
              <a:pathLst>
                <a:path w="3352292" h="1790065">
                  <a:moveTo>
                    <a:pt x="0" y="298323"/>
                  </a:moveTo>
                  <a:cubicBezTo>
                    <a:pt x="0" y="133604"/>
                    <a:pt x="133604" y="0"/>
                    <a:pt x="298323" y="0"/>
                  </a:cubicBezTo>
                  <a:lnTo>
                    <a:pt x="3053969" y="0"/>
                  </a:lnTo>
                  <a:cubicBezTo>
                    <a:pt x="3218688" y="0"/>
                    <a:pt x="3352292" y="133604"/>
                    <a:pt x="3352292" y="298323"/>
                  </a:cubicBezTo>
                  <a:lnTo>
                    <a:pt x="3352292" y="1491742"/>
                  </a:lnTo>
                  <a:cubicBezTo>
                    <a:pt x="3352292" y="1656461"/>
                    <a:pt x="3218688" y="1790065"/>
                    <a:pt x="3053969" y="1790065"/>
                  </a:cubicBezTo>
                  <a:lnTo>
                    <a:pt x="298323" y="1790065"/>
                  </a:lnTo>
                  <a:cubicBezTo>
                    <a:pt x="133604" y="1790065"/>
                    <a:pt x="0" y="1656461"/>
                    <a:pt x="0" y="1491742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3352343" cy="1809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wollen dir deine Gefühle sagen?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253143" y="3872046"/>
            <a:ext cx="2514257" cy="1342539"/>
            <a:chOff x="0" y="0"/>
            <a:chExt cx="3352343" cy="179005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52292" cy="1790065"/>
            </a:xfrm>
            <a:custGeom>
              <a:avLst/>
              <a:gdLst/>
              <a:ahLst/>
              <a:cxnLst/>
              <a:rect l="l" t="t" r="r" b="b"/>
              <a:pathLst>
                <a:path w="3352292" h="1790065">
                  <a:moveTo>
                    <a:pt x="0" y="298323"/>
                  </a:moveTo>
                  <a:cubicBezTo>
                    <a:pt x="0" y="133604"/>
                    <a:pt x="133604" y="0"/>
                    <a:pt x="298323" y="0"/>
                  </a:cubicBezTo>
                  <a:lnTo>
                    <a:pt x="3053969" y="0"/>
                  </a:lnTo>
                  <a:cubicBezTo>
                    <a:pt x="3218688" y="0"/>
                    <a:pt x="3352292" y="133604"/>
                    <a:pt x="3352292" y="298323"/>
                  </a:cubicBezTo>
                  <a:lnTo>
                    <a:pt x="3352292" y="1491742"/>
                  </a:lnTo>
                  <a:cubicBezTo>
                    <a:pt x="3352292" y="1656461"/>
                    <a:pt x="3218688" y="1790065"/>
                    <a:pt x="3053969" y="1790065"/>
                  </a:cubicBezTo>
                  <a:lnTo>
                    <a:pt x="298323" y="1790065"/>
                  </a:lnTo>
                  <a:cubicBezTo>
                    <a:pt x="133604" y="1790065"/>
                    <a:pt x="0" y="1656461"/>
                    <a:pt x="0" y="1491742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19050"/>
              <a:ext cx="3352343" cy="1809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Fühlst du Angst, Wut, Freude, Liebe oder Traurigkeit?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4051" y="5974548"/>
            <a:ext cx="580549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111111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daran: </a:t>
            </a:r>
            <a:r>
              <a:rPr lang="en-US" sz="1706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Auch andere haben Gefühle. Genau wie du. Versuche, sie zu verstehen und ihnen zu helfen.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86241" y="619449"/>
            <a:ext cx="4981108" cy="560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 b="1">
                <a:solidFill>
                  <a:srgbClr val="111111"/>
                </a:solidFill>
                <a:latin typeface="Poppins Bold"/>
                <a:ea typeface="Poppins Bold"/>
                <a:cs typeface="Poppins Bold"/>
                <a:sym typeface="Poppins Bold"/>
              </a:rPr>
              <a:t>Heiße deine Gefühle willkommen. Sie erzählen dir etwas über deine Bedürfnisse.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516112" y="1620183"/>
            <a:ext cx="4721375" cy="3944789"/>
            <a:chOff x="0" y="0"/>
            <a:chExt cx="6295167" cy="52597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295152" cy="5259706"/>
            </a:xfrm>
            <a:custGeom>
              <a:avLst/>
              <a:gdLst/>
              <a:ahLst/>
              <a:cxnLst/>
              <a:rect l="l" t="t" r="r" b="b"/>
              <a:pathLst>
                <a:path w="6295152" h="5259706">
                  <a:moveTo>
                    <a:pt x="0" y="2629917"/>
                  </a:moveTo>
                  <a:cubicBezTo>
                    <a:pt x="0" y="1177417"/>
                    <a:pt x="1409208" y="0"/>
                    <a:pt x="3147652" y="0"/>
                  </a:cubicBezTo>
                  <a:cubicBezTo>
                    <a:pt x="4886096" y="0"/>
                    <a:pt x="6295152" y="1177417"/>
                    <a:pt x="6295152" y="2629917"/>
                  </a:cubicBezTo>
                  <a:cubicBezTo>
                    <a:pt x="6295152" y="4082416"/>
                    <a:pt x="4885944" y="5259706"/>
                    <a:pt x="3147652" y="5259706"/>
                  </a:cubicBezTo>
                  <a:cubicBezTo>
                    <a:pt x="1409360" y="5259706"/>
                    <a:pt x="0" y="4082289"/>
                    <a:pt x="0" y="2629917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6295167" cy="52787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111111"/>
                  </a:solidFill>
                  <a:latin typeface="Poppins"/>
                  <a:ea typeface="Poppins"/>
                  <a:cs typeface="Poppins"/>
                  <a:sym typeface="Poppins"/>
                </a:rPr>
                <a:t>Du kannst über deine Gefühle sprechen. Dann verstehen dich die anderen auch besser. So können sie an deiner Seite sein.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6003903" y="2752401"/>
            <a:ext cx="3334922" cy="2081746"/>
            <a:chOff x="0" y="0"/>
            <a:chExt cx="4446562" cy="2775661"/>
          </a:xfrm>
        </p:grpSpPr>
        <p:sp>
          <p:nvSpPr>
            <p:cNvPr id="3" name="Freeform 3" descr="A cartoon of a child and child  AI-generated content may be incorrect."/>
            <p:cNvSpPr/>
            <p:nvPr/>
          </p:nvSpPr>
          <p:spPr>
            <a:xfrm>
              <a:off x="0" y="0"/>
              <a:ext cx="4446524" cy="2775712"/>
            </a:xfrm>
            <a:custGeom>
              <a:avLst/>
              <a:gdLst/>
              <a:ahLst/>
              <a:cxnLst/>
              <a:rect l="l" t="t" r="r" b="b"/>
              <a:pathLst>
                <a:path w="4446524" h="2775712">
                  <a:moveTo>
                    <a:pt x="0" y="0"/>
                  </a:moveTo>
                  <a:lnTo>
                    <a:pt x="4446524" y="0"/>
                  </a:lnTo>
                  <a:lnTo>
                    <a:pt x="4446524" y="2775712"/>
                  </a:lnTo>
                  <a:lnTo>
                    <a:pt x="0" y="27757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073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409228" y="751780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111111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09228" y="1450877"/>
            <a:ext cx="3696881" cy="823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Alle </a:t>
            </a:r>
            <a:r>
              <a:rPr lang="en-US" sz="1706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Gefühle</a:t>
            </a:r>
            <a:r>
              <a:rPr lang="en-US" sz="170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706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sind</a:t>
            </a:r>
            <a:r>
              <a:rPr lang="en-US" sz="170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706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wichtig</a:t>
            </a:r>
            <a:r>
              <a:rPr lang="en-US" sz="170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, und </a:t>
            </a:r>
            <a:r>
              <a:rPr lang="en-US" sz="1706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jeder</a:t>
            </a:r>
            <a:r>
              <a:rPr lang="en-US" sz="170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Mensch hat sein </a:t>
            </a:r>
            <a:r>
              <a:rPr lang="en-US" sz="1706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eigenes</a:t>
            </a:r>
            <a:r>
              <a:rPr lang="en-US" sz="170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Tempo, </a:t>
            </a:r>
            <a:r>
              <a:rPr lang="en-US" sz="1706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sie</a:t>
            </a:r>
            <a:r>
              <a:rPr lang="en-US" sz="170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706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auszudrücken</a:t>
            </a:r>
            <a:r>
              <a:rPr lang="en-US" sz="170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556041" y="4832242"/>
            <a:ext cx="8922468" cy="1588113"/>
            <a:chOff x="0" y="0"/>
            <a:chExt cx="11896623" cy="211748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896598" cy="2117471"/>
            </a:xfrm>
            <a:custGeom>
              <a:avLst/>
              <a:gdLst/>
              <a:ahLst/>
              <a:cxnLst/>
              <a:rect l="l" t="t" r="r" b="b"/>
              <a:pathLst>
                <a:path w="11896598" h="2117471">
                  <a:moveTo>
                    <a:pt x="0" y="352933"/>
                  </a:moveTo>
                  <a:cubicBezTo>
                    <a:pt x="0" y="157988"/>
                    <a:pt x="157988" y="0"/>
                    <a:pt x="352933" y="0"/>
                  </a:cubicBezTo>
                  <a:lnTo>
                    <a:pt x="11543665" y="0"/>
                  </a:lnTo>
                  <a:cubicBezTo>
                    <a:pt x="11738610" y="0"/>
                    <a:pt x="11896598" y="157988"/>
                    <a:pt x="11896598" y="352933"/>
                  </a:cubicBezTo>
                  <a:lnTo>
                    <a:pt x="11896598" y="1764538"/>
                  </a:lnTo>
                  <a:cubicBezTo>
                    <a:pt x="11896598" y="1959483"/>
                    <a:pt x="11738610" y="2117471"/>
                    <a:pt x="11543665" y="2117471"/>
                  </a:cubicBezTo>
                  <a:lnTo>
                    <a:pt x="352933" y="2117471"/>
                  </a:lnTo>
                  <a:cubicBezTo>
                    <a:pt x="157988" y="2117471"/>
                    <a:pt x="0" y="1959483"/>
                    <a:pt x="0" y="1764538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1896623" cy="21365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„Alle Gefühle bringen eine Botschaft … was will dir deins sagen?“ </a:t>
              </a: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gibt keine guten oder schlechten Gefühle; manchmal kümmert sich auch das Unangenehme um dich.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29116" y="670017"/>
            <a:ext cx="3339494" cy="823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Glaubst du, dass sich andere manchmal genauso fühlen wie du?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29116" y="2679783"/>
            <a:ext cx="3130896" cy="823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merken wir, wie sich jemand fühlt, wenn er es nicht sagt?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29116" y="1699755"/>
            <a:ext cx="3165853" cy="823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 machen wir, wenn jemand sehr traurig oder sehr wütend ist?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79796" y="2884965"/>
            <a:ext cx="10913193" cy="7397429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87680" y="638956"/>
            <a:ext cx="8778240" cy="834133"/>
            <a:chOff x="0" y="0"/>
            <a:chExt cx="11704320" cy="11121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1"/>
            </a:xfrm>
            <a:custGeom>
              <a:avLst/>
              <a:gdLst/>
              <a:ahLst/>
              <a:cxnLst/>
              <a:rect l="l" t="t" r="r" b="b"/>
              <a:pathLst>
                <a:path w="11704320" h="1112181">
                  <a:moveTo>
                    <a:pt x="0" y="0"/>
                  </a:moveTo>
                  <a:lnTo>
                    <a:pt x="11704320" y="0"/>
                  </a:lnTo>
                  <a:lnTo>
                    <a:pt x="11704320" y="1112181"/>
                  </a:lnTo>
                  <a:lnTo>
                    <a:pt x="0" y="11121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1704320" cy="11502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990"/>
                </a:lnSpc>
              </a:pPr>
              <a:r>
                <a:rPr lang="en-US" sz="4992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Tag 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529840" y="3519540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49055" y="4656873"/>
            <a:ext cx="4693920" cy="1227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8"/>
              </a:lnSpc>
            </a:pPr>
            <a:r>
              <a:rPr lang="en-US" sz="384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Übung „Atmen und Fühlen“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05891" y="914400"/>
            <a:ext cx="9753600" cy="5486400"/>
            <a:chOff x="0" y="0"/>
            <a:chExt cx="13004800" cy="7315200"/>
          </a:xfrm>
        </p:grpSpPr>
        <p:sp>
          <p:nvSpPr>
            <p:cNvPr id="3" name="Freeform 3" descr="A cartoon of a child with her hands on her chest  AI-generated content may be incorrect."/>
            <p:cNvSpPr/>
            <p:nvPr/>
          </p:nvSpPr>
          <p:spPr>
            <a:xfrm>
              <a:off x="0" y="0"/>
              <a:ext cx="13004800" cy="7315200"/>
            </a:xfrm>
            <a:custGeom>
              <a:avLst/>
              <a:gdLst/>
              <a:ahLst/>
              <a:cxnLst/>
              <a:rect l="l" t="t" r="r" b="b"/>
              <a:pathLst>
                <a:path w="13004800" h="7315200">
                  <a:moveTo>
                    <a:pt x="0" y="0"/>
                  </a:moveTo>
                  <a:lnTo>
                    <a:pt x="13004800" y="0"/>
                  </a:lnTo>
                  <a:lnTo>
                    <a:pt x="13004800" y="7315200"/>
                  </a:lnTo>
                  <a:lnTo>
                    <a:pt x="0" y="731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95871" y="831532"/>
            <a:ext cx="5891917" cy="1381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</a:p>
          <a:p>
            <a:pPr algn="l">
              <a:lnSpc>
                <a:spcPts val="2047"/>
              </a:lnSpc>
            </a:pPr>
            <a:endParaRPr lang="en-US" sz="1706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Kreisförmiger Raum </a:t>
            </a: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Ruhige Umgebung</a:t>
            </a:r>
          </a:p>
          <a:p>
            <a:pPr marL="219637" lvl="1" indent="-109818" algn="l">
              <a:lnSpc>
                <a:spcPts val="2047"/>
              </a:lnSpc>
            </a:pPr>
            <a:endParaRPr lang="en-US" sz="1706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95871" y="3442478"/>
            <a:ext cx="3848605" cy="2497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wir tun werden: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machen eine Atemübung, bei der wir eine Hand auf die Brust und die andere auf den Bauch legen.Wir atmen durch die Nase ein und durch den Mund mit einem</a:t>
            </a: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sanften „ssssss“-Geräusch aus.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3799" y="3229575"/>
            <a:ext cx="3951561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daran: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33799" y="3833917"/>
            <a:ext cx="3168567" cy="1086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ist kein Wettbewerb, und du musst es nicht perfekt machen. </a:t>
            </a: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Höre einfach auf deinen Körper</a:t>
            </a: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96041" y="2164185"/>
            <a:ext cx="5800239" cy="5968603"/>
            <a:chOff x="0" y="0"/>
            <a:chExt cx="7733652" cy="7958138"/>
          </a:xfrm>
        </p:grpSpPr>
        <p:sp>
          <p:nvSpPr>
            <p:cNvPr id="5" name="Freeform 5" descr="A cartoon of a child with his finger on his face  AI-generated content may be incorrect."/>
            <p:cNvSpPr/>
            <p:nvPr/>
          </p:nvSpPr>
          <p:spPr>
            <a:xfrm>
              <a:off x="0" y="0"/>
              <a:ext cx="7733665" cy="7958201"/>
            </a:xfrm>
            <a:custGeom>
              <a:avLst/>
              <a:gdLst/>
              <a:ahLst/>
              <a:cxnLst/>
              <a:rect l="l" t="t" r="r" b="b"/>
              <a:pathLst>
                <a:path w="7733665" h="7958201">
                  <a:moveTo>
                    <a:pt x="0" y="0"/>
                  </a:moveTo>
                  <a:lnTo>
                    <a:pt x="7733665" y="0"/>
                  </a:lnTo>
                  <a:lnTo>
                    <a:pt x="7733665" y="7958201"/>
                  </a:lnTo>
                  <a:lnTo>
                    <a:pt x="0" y="79582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42359" y="759171"/>
            <a:ext cx="2611355" cy="1295629"/>
            <a:chOff x="0" y="0"/>
            <a:chExt cx="3481807" cy="17275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81832" cy="1727454"/>
            </a:xfrm>
            <a:custGeom>
              <a:avLst/>
              <a:gdLst/>
              <a:ahLst/>
              <a:cxnLst/>
              <a:rect l="l" t="t" r="r" b="b"/>
              <a:pathLst>
                <a:path w="3481832" h="1727454">
                  <a:moveTo>
                    <a:pt x="0" y="287909"/>
                  </a:moveTo>
                  <a:cubicBezTo>
                    <a:pt x="0" y="128905"/>
                    <a:pt x="128905" y="0"/>
                    <a:pt x="287909" y="0"/>
                  </a:cubicBezTo>
                  <a:lnTo>
                    <a:pt x="3193923" y="0"/>
                  </a:lnTo>
                  <a:cubicBezTo>
                    <a:pt x="3352927" y="0"/>
                    <a:pt x="3481832" y="128905"/>
                    <a:pt x="3481832" y="287909"/>
                  </a:cubicBezTo>
                  <a:lnTo>
                    <a:pt x="3481832" y="1439545"/>
                  </a:lnTo>
                  <a:cubicBezTo>
                    <a:pt x="3481832" y="1598549"/>
                    <a:pt x="3352927" y="1727454"/>
                    <a:pt x="3193923" y="1727454"/>
                  </a:cubicBezTo>
                  <a:lnTo>
                    <a:pt x="287909" y="1727454"/>
                  </a:lnTo>
                  <a:cubicBezTo>
                    <a:pt x="128905" y="1727454"/>
                    <a:pt x="0" y="1598549"/>
                    <a:pt x="0" y="1439545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3481807" cy="17465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hast du in deinem Körper bemerkt?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91739" y="759171"/>
            <a:ext cx="2611355" cy="1295629"/>
            <a:chOff x="0" y="0"/>
            <a:chExt cx="3481807" cy="172750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481832" cy="1727454"/>
            </a:xfrm>
            <a:custGeom>
              <a:avLst/>
              <a:gdLst/>
              <a:ahLst/>
              <a:cxnLst/>
              <a:rect l="l" t="t" r="r" b="b"/>
              <a:pathLst>
                <a:path w="3481832" h="1727454">
                  <a:moveTo>
                    <a:pt x="0" y="287909"/>
                  </a:moveTo>
                  <a:cubicBezTo>
                    <a:pt x="0" y="128905"/>
                    <a:pt x="128905" y="0"/>
                    <a:pt x="287909" y="0"/>
                  </a:cubicBezTo>
                  <a:lnTo>
                    <a:pt x="3193923" y="0"/>
                  </a:lnTo>
                  <a:cubicBezTo>
                    <a:pt x="3352927" y="0"/>
                    <a:pt x="3481832" y="128905"/>
                    <a:pt x="3481832" y="287909"/>
                  </a:cubicBezTo>
                  <a:lnTo>
                    <a:pt x="3481832" y="1439545"/>
                  </a:lnTo>
                  <a:cubicBezTo>
                    <a:pt x="3481832" y="1598549"/>
                    <a:pt x="3352927" y="1727454"/>
                    <a:pt x="3193923" y="1727454"/>
                  </a:cubicBezTo>
                  <a:lnTo>
                    <a:pt x="287909" y="1727454"/>
                  </a:lnTo>
                  <a:cubicBezTo>
                    <a:pt x="128905" y="1727454"/>
                    <a:pt x="0" y="1598549"/>
                    <a:pt x="0" y="1439545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3481807" cy="17465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Hat sich etwas verändert, nachdem du geatmet hast?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79796" y="2884965"/>
            <a:ext cx="10913193" cy="7397429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87680" y="638956"/>
            <a:ext cx="8778240" cy="834133"/>
            <a:chOff x="0" y="0"/>
            <a:chExt cx="11704320" cy="11121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1"/>
            </a:xfrm>
            <a:custGeom>
              <a:avLst/>
              <a:gdLst/>
              <a:ahLst/>
              <a:cxnLst/>
              <a:rect l="l" t="t" r="r" b="b"/>
              <a:pathLst>
                <a:path w="11704320" h="1112181">
                  <a:moveTo>
                    <a:pt x="0" y="0"/>
                  </a:moveTo>
                  <a:lnTo>
                    <a:pt x="11704320" y="0"/>
                  </a:lnTo>
                  <a:lnTo>
                    <a:pt x="11704320" y="1112181"/>
                  </a:lnTo>
                  <a:lnTo>
                    <a:pt x="0" y="11121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11704320" cy="11693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143"/>
                </a:lnSpc>
              </a:pPr>
              <a:r>
                <a:rPr lang="en-US" sz="5119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Tag 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529840" y="3519540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49055" y="4656873"/>
            <a:ext cx="4693920" cy="1227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8"/>
              </a:lnSpc>
            </a:pPr>
            <a:r>
              <a:rPr lang="en-US" sz="384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Augenkontakt-Kreis mit Musik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55476" y="1094570"/>
            <a:ext cx="5126060" cy="5126060"/>
            <a:chOff x="0" y="0"/>
            <a:chExt cx="6834746" cy="68347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834759" cy="6834759"/>
            </a:xfrm>
            <a:custGeom>
              <a:avLst/>
              <a:gdLst/>
              <a:ahLst/>
              <a:cxnLst/>
              <a:rect l="l" t="t" r="r" b="b"/>
              <a:pathLst>
                <a:path w="6834759" h="6834759">
                  <a:moveTo>
                    <a:pt x="0" y="3417316"/>
                  </a:moveTo>
                  <a:cubicBezTo>
                    <a:pt x="0" y="1529969"/>
                    <a:pt x="1529969" y="0"/>
                    <a:pt x="3417316" y="0"/>
                  </a:cubicBezTo>
                  <a:cubicBezTo>
                    <a:pt x="5304663" y="0"/>
                    <a:pt x="6834759" y="1529969"/>
                    <a:pt x="6834759" y="3417316"/>
                  </a:cubicBezTo>
                  <a:cubicBezTo>
                    <a:pt x="6834759" y="5304663"/>
                    <a:pt x="5304790" y="6834759"/>
                    <a:pt x="3417316" y="6834759"/>
                  </a:cubicBezTo>
                  <a:cubicBezTo>
                    <a:pt x="1529842" y="6834759"/>
                    <a:pt x="0" y="5304790"/>
                    <a:pt x="0" y="3417316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95871" y="542430"/>
            <a:ext cx="3220041" cy="3712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Materialien: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 Klassenzimmer mit genügend Platz, um einen großen Kreis zu bilden.</a:t>
            </a: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 Gerät zum Abspielen von Musik und ein Lautsprecher.</a:t>
            </a: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Sanfte, entspannende Instrumentalmusik (Beispiel: „Beautiful Relaxing Music – Peaceful Soothing Instrumental“ auf YouTube).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5871" y="4598784"/>
            <a:ext cx="3432553" cy="213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wir tun werden: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 Stille schauen wir uns für ein paar Sekunden den verschiedenen Mitschüler:innen in die Augen. Danach können wir teilen, wie wir uns dabei gefühlt haben.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149697" y="2111841"/>
            <a:ext cx="7098859" cy="3833289"/>
            <a:chOff x="0" y="0"/>
            <a:chExt cx="9465145" cy="5111052"/>
          </a:xfrm>
        </p:grpSpPr>
        <p:sp>
          <p:nvSpPr>
            <p:cNvPr id="7" name="Freeform 7" descr="A musical instruments on a black background  AI-generated content may be incorrect."/>
            <p:cNvSpPr/>
            <p:nvPr/>
          </p:nvSpPr>
          <p:spPr>
            <a:xfrm>
              <a:off x="0" y="0"/>
              <a:ext cx="9465183" cy="5110988"/>
            </a:xfrm>
            <a:custGeom>
              <a:avLst/>
              <a:gdLst/>
              <a:ahLst/>
              <a:cxnLst/>
              <a:rect l="l" t="t" r="r" b="b"/>
              <a:pathLst>
                <a:path w="9465183" h="5110988">
                  <a:moveTo>
                    <a:pt x="0" y="0"/>
                  </a:moveTo>
                  <a:lnTo>
                    <a:pt x="9465183" y="0"/>
                  </a:lnTo>
                  <a:lnTo>
                    <a:pt x="9465183" y="5110988"/>
                  </a:lnTo>
                  <a:lnTo>
                    <a:pt x="0" y="5110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99980" y="669646"/>
            <a:ext cx="5201917" cy="1040873"/>
            <a:chOff x="0" y="0"/>
            <a:chExt cx="6935889" cy="13878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935851" cy="1387729"/>
            </a:xfrm>
            <a:custGeom>
              <a:avLst/>
              <a:gdLst/>
              <a:ahLst/>
              <a:cxnLst/>
              <a:rect l="l" t="t" r="r" b="b"/>
              <a:pathLst>
                <a:path w="6935851" h="1387729">
                  <a:moveTo>
                    <a:pt x="0" y="231267"/>
                  </a:moveTo>
                  <a:cubicBezTo>
                    <a:pt x="0" y="103505"/>
                    <a:pt x="103505" y="0"/>
                    <a:pt x="231267" y="0"/>
                  </a:cubicBezTo>
                  <a:lnTo>
                    <a:pt x="6704584" y="0"/>
                  </a:lnTo>
                  <a:cubicBezTo>
                    <a:pt x="6832346" y="0"/>
                    <a:pt x="6935851" y="103505"/>
                    <a:pt x="6935851" y="231267"/>
                  </a:cubicBezTo>
                  <a:lnTo>
                    <a:pt x="6935851" y="1156462"/>
                  </a:lnTo>
                  <a:cubicBezTo>
                    <a:pt x="6935851" y="1284224"/>
                    <a:pt x="6832346" y="1387729"/>
                    <a:pt x="6704584" y="1387729"/>
                  </a:cubicBezTo>
                  <a:lnTo>
                    <a:pt x="231267" y="1387729"/>
                  </a:lnTo>
                  <a:cubicBezTo>
                    <a:pt x="103505" y="1387856"/>
                    <a:pt x="0" y="1284224"/>
                    <a:pt x="0" y="1156462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6935889" cy="14068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fühlte es sich an, in Stille anzuschauen und angesehen zu werden?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199980" y="2109168"/>
            <a:ext cx="5201917" cy="1040873"/>
            <a:chOff x="0" y="0"/>
            <a:chExt cx="6935889" cy="13878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35851" cy="1387729"/>
            </a:xfrm>
            <a:custGeom>
              <a:avLst/>
              <a:gdLst/>
              <a:ahLst/>
              <a:cxnLst/>
              <a:rect l="l" t="t" r="r" b="b"/>
              <a:pathLst>
                <a:path w="6935851" h="1387729">
                  <a:moveTo>
                    <a:pt x="0" y="231267"/>
                  </a:moveTo>
                  <a:cubicBezTo>
                    <a:pt x="0" y="103505"/>
                    <a:pt x="103505" y="0"/>
                    <a:pt x="231267" y="0"/>
                  </a:cubicBezTo>
                  <a:lnTo>
                    <a:pt x="6704584" y="0"/>
                  </a:lnTo>
                  <a:cubicBezTo>
                    <a:pt x="6832346" y="0"/>
                    <a:pt x="6935851" y="103505"/>
                    <a:pt x="6935851" y="231267"/>
                  </a:cubicBezTo>
                  <a:lnTo>
                    <a:pt x="6935851" y="1156462"/>
                  </a:lnTo>
                  <a:cubicBezTo>
                    <a:pt x="6935851" y="1284224"/>
                    <a:pt x="6832346" y="1387729"/>
                    <a:pt x="6704584" y="1387729"/>
                  </a:cubicBezTo>
                  <a:lnTo>
                    <a:pt x="231267" y="1387729"/>
                  </a:lnTo>
                  <a:cubicBezTo>
                    <a:pt x="103505" y="1387856"/>
                    <a:pt x="0" y="1284224"/>
                    <a:pt x="0" y="1156462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6935889" cy="14068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Gab es Momente der Unbehaglichkeit? Warum?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99980" y="3710464"/>
            <a:ext cx="5201917" cy="1040873"/>
            <a:chOff x="0" y="0"/>
            <a:chExt cx="6935889" cy="138783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935851" cy="1387729"/>
            </a:xfrm>
            <a:custGeom>
              <a:avLst/>
              <a:gdLst/>
              <a:ahLst/>
              <a:cxnLst/>
              <a:rect l="l" t="t" r="r" b="b"/>
              <a:pathLst>
                <a:path w="6935851" h="1387729">
                  <a:moveTo>
                    <a:pt x="0" y="231267"/>
                  </a:moveTo>
                  <a:cubicBezTo>
                    <a:pt x="0" y="103505"/>
                    <a:pt x="103505" y="0"/>
                    <a:pt x="231267" y="0"/>
                  </a:cubicBezTo>
                  <a:lnTo>
                    <a:pt x="6704584" y="0"/>
                  </a:lnTo>
                  <a:cubicBezTo>
                    <a:pt x="6832346" y="0"/>
                    <a:pt x="6935851" y="103505"/>
                    <a:pt x="6935851" y="231267"/>
                  </a:cubicBezTo>
                  <a:lnTo>
                    <a:pt x="6935851" y="1156462"/>
                  </a:lnTo>
                  <a:cubicBezTo>
                    <a:pt x="6935851" y="1284224"/>
                    <a:pt x="6832346" y="1387729"/>
                    <a:pt x="6704584" y="1387729"/>
                  </a:cubicBezTo>
                  <a:lnTo>
                    <a:pt x="231267" y="1387729"/>
                  </a:lnTo>
                  <a:cubicBezTo>
                    <a:pt x="103505" y="1387856"/>
                    <a:pt x="0" y="1284224"/>
                    <a:pt x="0" y="1156462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6935889" cy="14068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In welchem Teil des Körpers hast du es am stärksten gespürt?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605305" y="5328904"/>
            <a:ext cx="6847618" cy="1086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daran: 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ist in Ordnung, sich wohl oder unwohl zu fühlen. </a:t>
            </a: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Das Wichtige ist, präsent zu sein und die anderen zu respektieren.</a:t>
            </a: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79796" y="2884965"/>
            <a:ext cx="10913193" cy="7397429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87680" y="638956"/>
            <a:ext cx="8778240" cy="834133"/>
            <a:chOff x="0" y="0"/>
            <a:chExt cx="11704320" cy="11121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1"/>
            </a:xfrm>
            <a:custGeom>
              <a:avLst/>
              <a:gdLst/>
              <a:ahLst/>
              <a:cxnLst/>
              <a:rect l="l" t="t" r="r" b="b"/>
              <a:pathLst>
                <a:path w="11704320" h="1112181">
                  <a:moveTo>
                    <a:pt x="0" y="0"/>
                  </a:moveTo>
                  <a:lnTo>
                    <a:pt x="11704320" y="0"/>
                  </a:lnTo>
                  <a:lnTo>
                    <a:pt x="11704320" y="1112181"/>
                  </a:lnTo>
                  <a:lnTo>
                    <a:pt x="0" y="11121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1704320" cy="115980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631"/>
                </a:lnSpc>
              </a:pPr>
              <a:r>
                <a:rPr lang="en-US" sz="4693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Tag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529840" y="3519540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2,1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43935" y="4666398"/>
            <a:ext cx="5465731" cy="1611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1"/>
              </a:lnSpc>
            </a:pPr>
            <a:r>
              <a:rPr lang="en-US" sz="255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Erinnern, was wir erlebt haben  </a:t>
            </a:r>
            <a:r>
              <a:rPr lang="en-US" sz="255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Emotionen vom ersten Tag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5871" y="1009079"/>
            <a:ext cx="3220041" cy="1086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Materialien: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Stühle im Kreis</a:t>
            </a: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877568" y="3657600"/>
            <a:ext cx="5998464" cy="3374136"/>
            <a:chOff x="0" y="0"/>
            <a:chExt cx="7997952" cy="4498848"/>
          </a:xfrm>
        </p:grpSpPr>
        <p:sp>
          <p:nvSpPr>
            <p:cNvPr id="4" name="Freeform 4" descr="A colorful meter with different faces  AI-generated content may be incorrect."/>
            <p:cNvSpPr/>
            <p:nvPr/>
          </p:nvSpPr>
          <p:spPr>
            <a:xfrm>
              <a:off x="0" y="0"/>
              <a:ext cx="7997952" cy="4498848"/>
            </a:xfrm>
            <a:custGeom>
              <a:avLst/>
              <a:gdLst/>
              <a:ahLst/>
              <a:cxnLst/>
              <a:rect l="l" t="t" r="r" b="b"/>
              <a:pathLst>
                <a:path w="7997952" h="4498848">
                  <a:moveTo>
                    <a:pt x="0" y="0"/>
                  </a:moveTo>
                  <a:lnTo>
                    <a:pt x="7997952" y="0"/>
                  </a:lnTo>
                  <a:lnTo>
                    <a:pt x="7997952" y="4498848"/>
                  </a:lnTo>
                  <a:lnTo>
                    <a:pt x="0" y="449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968240" y="1009079"/>
            <a:ext cx="3931234" cy="213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wir tun werden: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erinnern uns daran, was wir am Vortag gemacht haben, welche Emotionen aufkamen und was wir gelernt haben. Wir teilen unsere Erfahrungen in der Gruppe mit einfachen Fragen und Beispielen.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4892" y="894312"/>
            <a:ext cx="3240367" cy="1560576"/>
            <a:chOff x="0" y="0"/>
            <a:chExt cx="4320489" cy="20807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20540" cy="2080768"/>
            </a:xfrm>
            <a:custGeom>
              <a:avLst/>
              <a:gdLst/>
              <a:ahLst/>
              <a:cxnLst/>
              <a:rect l="l" t="t" r="r" b="b"/>
              <a:pathLst>
                <a:path w="4320540" h="2080768">
                  <a:moveTo>
                    <a:pt x="0" y="346837"/>
                  </a:moveTo>
                  <a:cubicBezTo>
                    <a:pt x="0" y="155321"/>
                    <a:pt x="155321" y="0"/>
                    <a:pt x="346837" y="0"/>
                  </a:cubicBezTo>
                  <a:lnTo>
                    <a:pt x="3973703" y="0"/>
                  </a:lnTo>
                  <a:cubicBezTo>
                    <a:pt x="4165219" y="0"/>
                    <a:pt x="4320540" y="155321"/>
                    <a:pt x="4320540" y="346837"/>
                  </a:cubicBezTo>
                  <a:lnTo>
                    <a:pt x="4320540" y="1733931"/>
                  </a:lnTo>
                  <a:cubicBezTo>
                    <a:pt x="4320540" y="1925447"/>
                    <a:pt x="4165219" y="2080768"/>
                    <a:pt x="3973703" y="2080768"/>
                  </a:cubicBezTo>
                  <a:lnTo>
                    <a:pt x="346837" y="2080768"/>
                  </a:lnTo>
                  <a:cubicBezTo>
                    <a:pt x="155321" y="2080768"/>
                    <a:pt x="0" y="1925447"/>
                    <a:pt x="0" y="1733931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4320489" cy="20998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An welche Emotion erinnerst du dich, die bei dir neulich aufgetaucht ist?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28342" y="894312"/>
            <a:ext cx="3240367" cy="1560576"/>
            <a:chOff x="0" y="0"/>
            <a:chExt cx="4320489" cy="20807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20540" cy="2080768"/>
            </a:xfrm>
            <a:custGeom>
              <a:avLst/>
              <a:gdLst/>
              <a:ahLst/>
              <a:cxnLst/>
              <a:rect l="l" t="t" r="r" b="b"/>
              <a:pathLst>
                <a:path w="4320540" h="2080768">
                  <a:moveTo>
                    <a:pt x="0" y="346837"/>
                  </a:moveTo>
                  <a:cubicBezTo>
                    <a:pt x="0" y="155321"/>
                    <a:pt x="155321" y="0"/>
                    <a:pt x="346837" y="0"/>
                  </a:cubicBezTo>
                  <a:lnTo>
                    <a:pt x="3973703" y="0"/>
                  </a:lnTo>
                  <a:cubicBezTo>
                    <a:pt x="4165219" y="0"/>
                    <a:pt x="4320540" y="155321"/>
                    <a:pt x="4320540" y="346837"/>
                  </a:cubicBezTo>
                  <a:lnTo>
                    <a:pt x="4320540" y="1733931"/>
                  </a:lnTo>
                  <a:cubicBezTo>
                    <a:pt x="4320540" y="1925447"/>
                    <a:pt x="4165219" y="2080768"/>
                    <a:pt x="3973703" y="2080768"/>
                  </a:cubicBezTo>
                  <a:lnTo>
                    <a:pt x="346837" y="2080768"/>
                  </a:lnTo>
                  <a:cubicBezTo>
                    <a:pt x="155321" y="2080768"/>
                    <a:pt x="0" y="1925447"/>
                    <a:pt x="0" y="1733931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4320489" cy="20998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Gab es eine Aktivität, die dir besonders gefallen hat? Warum?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4892" y="4583725"/>
            <a:ext cx="3240367" cy="1560576"/>
            <a:chOff x="0" y="0"/>
            <a:chExt cx="4320489" cy="208076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320540" cy="2080768"/>
            </a:xfrm>
            <a:custGeom>
              <a:avLst/>
              <a:gdLst/>
              <a:ahLst/>
              <a:cxnLst/>
              <a:rect l="l" t="t" r="r" b="b"/>
              <a:pathLst>
                <a:path w="4320540" h="2080768">
                  <a:moveTo>
                    <a:pt x="0" y="346837"/>
                  </a:moveTo>
                  <a:cubicBezTo>
                    <a:pt x="0" y="155321"/>
                    <a:pt x="155321" y="0"/>
                    <a:pt x="346837" y="0"/>
                  </a:cubicBezTo>
                  <a:lnTo>
                    <a:pt x="3973703" y="0"/>
                  </a:lnTo>
                  <a:cubicBezTo>
                    <a:pt x="4165219" y="0"/>
                    <a:pt x="4320540" y="155321"/>
                    <a:pt x="4320540" y="346837"/>
                  </a:cubicBezTo>
                  <a:lnTo>
                    <a:pt x="4320540" y="1733931"/>
                  </a:lnTo>
                  <a:cubicBezTo>
                    <a:pt x="4320540" y="1925447"/>
                    <a:pt x="4165219" y="2080768"/>
                    <a:pt x="3973703" y="2080768"/>
                  </a:cubicBezTo>
                  <a:lnTo>
                    <a:pt x="346837" y="2080768"/>
                  </a:lnTo>
                  <a:cubicBezTo>
                    <a:pt x="155321" y="2080768"/>
                    <a:pt x="0" y="1925447"/>
                    <a:pt x="0" y="1733931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4320489" cy="20998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hast du über Emotionen gelernt, das du vorher nicht wusstest?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628342" y="4583725"/>
            <a:ext cx="3240367" cy="1560576"/>
            <a:chOff x="0" y="0"/>
            <a:chExt cx="4320489" cy="208076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320540" cy="2080768"/>
            </a:xfrm>
            <a:custGeom>
              <a:avLst/>
              <a:gdLst/>
              <a:ahLst/>
              <a:cxnLst/>
              <a:rect l="l" t="t" r="r" b="b"/>
              <a:pathLst>
                <a:path w="4320540" h="2080768">
                  <a:moveTo>
                    <a:pt x="0" y="346837"/>
                  </a:moveTo>
                  <a:cubicBezTo>
                    <a:pt x="0" y="155321"/>
                    <a:pt x="155321" y="0"/>
                    <a:pt x="346837" y="0"/>
                  </a:cubicBezTo>
                  <a:lnTo>
                    <a:pt x="3973703" y="0"/>
                  </a:lnTo>
                  <a:cubicBezTo>
                    <a:pt x="4165219" y="0"/>
                    <a:pt x="4320540" y="155321"/>
                    <a:pt x="4320540" y="346837"/>
                  </a:cubicBezTo>
                  <a:lnTo>
                    <a:pt x="4320540" y="1733931"/>
                  </a:lnTo>
                  <a:cubicBezTo>
                    <a:pt x="4320540" y="1925447"/>
                    <a:pt x="4165219" y="2080768"/>
                    <a:pt x="3973703" y="2080768"/>
                  </a:cubicBezTo>
                  <a:lnTo>
                    <a:pt x="346837" y="2080768"/>
                  </a:lnTo>
                  <a:cubicBezTo>
                    <a:pt x="155321" y="2080768"/>
                    <a:pt x="0" y="1925447"/>
                    <a:pt x="0" y="1733931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4320489" cy="20998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Hat jemand diese Woche eine Emotion bemerkt, die er oder sie gerne teilen möchte?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34057" y="6035497"/>
            <a:ext cx="5052803" cy="1584046"/>
            <a:chOff x="0" y="0"/>
            <a:chExt cx="6737071" cy="21120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37096" cy="2112010"/>
            </a:xfrm>
            <a:custGeom>
              <a:avLst/>
              <a:gdLst/>
              <a:ahLst/>
              <a:cxnLst/>
              <a:rect l="l" t="t" r="r" b="b"/>
              <a:pathLst>
                <a:path w="6737096" h="2112010">
                  <a:moveTo>
                    <a:pt x="0" y="1056005"/>
                  </a:moveTo>
                  <a:cubicBezTo>
                    <a:pt x="0" y="472821"/>
                    <a:pt x="1508125" y="0"/>
                    <a:pt x="3368548" y="0"/>
                  </a:cubicBezTo>
                  <a:cubicBezTo>
                    <a:pt x="5228971" y="0"/>
                    <a:pt x="6737096" y="472821"/>
                    <a:pt x="6737096" y="1056005"/>
                  </a:cubicBezTo>
                  <a:cubicBezTo>
                    <a:pt x="6737096" y="1639189"/>
                    <a:pt x="5228971" y="2112010"/>
                    <a:pt x="3368548" y="2112010"/>
                  </a:cubicBezTo>
                  <a:cubicBezTo>
                    <a:pt x="1508125" y="2112010"/>
                    <a:pt x="0" y="1639316"/>
                    <a:pt x="0" y="1056005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30688" y="3053953"/>
            <a:ext cx="8492233" cy="4776883"/>
            <a:chOff x="0" y="0"/>
            <a:chExt cx="11322977" cy="6369177"/>
          </a:xfrm>
        </p:grpSpPr>
        <p:sp>
          <p:nvSpPr>
            <p:cNvPr id="5" name="Freeform 5" descr="A group of kids sitting on the floor  AI-generated content may be incorrect."/>
            <p:cNvSpPr/>
            <p:nvPr/>
          </p:nvSpPr>
          <p:spPr>
            <a:xfrm>
              <a:off x="0" y="0"/>
              <a:ext cx="11322939" cy="6369177"/>
            </a:xfrm>
            <a:custGeom>
              <a:avLst/>
              <a:gdLst/>
              <a:ahLst/>
              <a:cxnLst/>
              <a:rect l="l" t="t" r="r" b="b"/>
              <a:pathLst>
                <a:path w="11322939" h="6369177">
                  <a:moveTo>
                    <a:pt x="0" y="0"/>
                  </a:moveTo>
                  <a:lnTo>
                    <a:pt x="11322939" y="0"/>
                  </a:lnTo>
                  <a:lnTo>
                    <a:pt x="11322939" y="6369177"/>
                  </a:lnTo>
                  <a:lnTo>
                    <a:pt x="0" y="6369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071471" y="373475"/>
            <a:ext cx="1610658" cy="321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4"/>
              </a:lnSpc>
            </a:pPr>
            <a:r>
              <a:rPr lang="en-US" sz="192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daran: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81877" y="911752"/>
            <a:ext cx="6989836" cy="752970"/>
            <a:chOff x="0" y="0"/>
            <a:chExt cx="9319781" cy="10039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319895" cy="1004062"/>
            </a:xfrm>
            <a:custGeom>
              <a:avLst/>
              <a:gdLst/>
              <a:ahLst/>
              <a:cxnLst/>
              <a:rect l="l" t="t" r="r" b="b"/>
              <a:pathLst>
                <a:path w="9319895" h="1004062">
                  <a:moveTo>
                    <a:pt x="0" y="167386"/>
                  </a:moveTo>
                  <a:cubicBezTo>
                    <a:pt x="0" y="74930"/>
                    <a:pt x="74930" y="0"/>
                    <a:pt x="167386" y="0"/>
                  </a:cubicBezTo>
                  <a:lnTo>
                    <a:pt x="9152509" y="0"/>
                  </a:lnTo>
                  <a:cubicBezTo>
                    <a:pt x="9244965" y="0"/>
                    <a:pt x="9319895" y="74930"/>
                    <a:pt x="9319895" y="167386"/>
                  </a:cubicBezTo>
                  <a:lnTo>
                    <a:pt x="9319895" y="836676"/>
                  </a:lnTo>
                  <a:cubicBezTo>
                    <a:pt x="9319895" y="929132"/>
                    <a:pt x="9244965" y="1004062"/>
                    <a:pt x="9152509" y="1004062"/>
                  </a:cubicBezTo>
                  <a:lnTo>
                    <a:pt x="167386" y="1004062"/>
                  </a:lnTo>
                  <a:cubicBezTo>
                    <a:pt x="74930" y="1003935"/>
                    <a:pt x="0" y="929005"/>
                    <a:pt x="0" y="836676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9319781" cy="1023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 haben gemeinsam geatmet, um zu spüren, wie wir uns innerlich fühlen.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81877" y="1835706"/>
            <a:ext cx="6989836" cy="752970"/>
            <a:chOff x="0" y="0"/>
            <a:chExt cx="9319781" cy="10039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319895" cy="1004062"/>
            </a:xfrm>
            <a:custGeom>
              <a:avLst/>
              <a:gdLst/>
              <a:ahLst/>
              <a:cxnLst/>
              <a:rect l="l" t="t" r="r" b="b"/>
              <a:pathLst>
                <a:path w="9319895" h="1004062">
                  <a:moveTo>
                    <a:pt x="0" y="167386"/>
                  </a:moveTo>
                  <a:cubicBezTo>
                    <a:pt x="0" y="74930"/>
                    <a:pt x="74930" y="0"/>
                    <a:pt x="167386" y="0"/>
                  </a:cubicBezTo>
                  <a:lnTo>
                    <a:pt x="9152509" y="0"/>
                  </a:lnTo>
                  <a:cubicBezTo>
                    <a:pt x="9244965" y="0"/>
                    <a:pt x="9319895" y="74930"/>
                    <a:pt x="9319895" y="167386"/>
                  </a:cubicBezTo>
                  <a:lnTo>
                    <a:pt x="9319895" y="836676"/>
                  </a:lnTo>
                  <a:cubicBezTo>
                    <a:pt x="9319895" y="929132"/>
                    <a:pt x="9244965" y="1004062"/>
                    <a:pt x="9152509" y="1004062"/>
                  </a:cubicBezTo>
                  <a:lnTo>
                    <a:pt x="167386" y="1004062"/>
                  </a:lnTo>
                  <a:cubicBezTo>
                    <a:pt x="74930" y="1003935"/>
                    <a:pt x="0" y="929005"/>
                    <a:pt x="0" y="836676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9319781" cy="1023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 haben Emotions-Statuen gemacht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81877" y="2740295"/>
            <a:ext cx="6989836" cy="752970"/>
            <a:chOff x="0" y="0"/>
            <a:chExt cx="9319781" cy="10039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319895" cy="1004062"/>
            </a:xfrm>
            <a:custGeom>
              <a:avLst/>
              <a:gdLst/>
              <a:ahLst/>
              <a:cxnLst/>
              <a:rect l="l" t="t" r="r" b="b"/>
              <a:pathLst>
                <a:path w="9319895" h="1004062">
                  <a:moveTo>
                    <a:pt x="0" y="167386"/>
                  </a:moveTo>
                  <a:cubicBezTo>
                    <a:pt x="0" y="74930"/>
                    <a:pt x="74930" y="0"/>
                    <a:pt x="167386" y="0"/>
                  </a:cubicBezTo>
                  <a:lnTo>
                    <a:pt x="9152509" y="0"/>
                  </a:lnTo>
                  <a:cubicBezTo>
                    <a:pt x="9244965" y="0"/>
                    <a:pt x="9319895" y="74930"/>
                    <a:pt x="9319895" y="167386"/>
                  </a:cubicBezTo>
                  <a:lnTo>
                    <a:pt x="9319895" y="836676"/>
                  </a:lnTo>
                  <a:cubicBezTo>
                    <a:pt x="9319895" y="929132"/>
                    <a:pt x="9244965" y="1004062"/>
                    <a:pt x="9152509" y="1004062"/>
                  </a:cubicBezTo>
                  <a:lnTo>
                    <a:pt x="167386" y="1004062"/>
                  </a:lnTo>
                  <a:cubicBezTo>
                    <a:pt x="74930" y="1003935"/>
                    <a:pt x="0" y="929005"/>
                    <a:pt x="0" y="836676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9319781" cy="1023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 haben uns gegenseitig in die Augen geschaut, ohne zu sprechen, um Verbindung zu spüren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59885" y="1508779"/>
            <a:ext cx="4693920" cy="363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daran:  </a:t>
            </a: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716844" y="1935566"/>
            <a:ext cx="4636960" cy="823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Alles, was du sagst, ist gültig. Es ist auch in Ordnung, einfach zuzuhören, ohne etwas zu sagen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625404" y="3116913"/>
            <a:ext cx="4819840" cy="3265332"/>
            <a:chOff x="0" y="0"/>
            <a:chExt cx="6426454" cy="43537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426454" cy="4353814"/>
            </a:xfrm>
            <a:custGeom>
              <a:avLst/>
              <a:gdLst/>
              <a:ahLst/>
              <a:cxnLst/>
              <a:rect l="l" t="t" r="r" b="b"/>
              <a:pathLst>
                <a:path w="6426454" h="4353814">
                  <a:moveTo>
                    <a:pt x="0" y="725678"/>
                  </a:moveTo>
                  <a:cubicBezTo>
                    <a:pt x="0" y="324866"/>
                    <a:pt x="324866" y="0"/>
                    <a:pt x="725678" y="0"/>
                  </a:cubicBezTo>
                  <a:lnTo>
                    <a:pt x="5700776" y="0"/>
                  </a:lnTo>
                  <a:cubicBezTo>
                    <a:pt x="6101588" y="0"/>
                    <a:pt x="6426454" y="324866"/>
                    <a:pt x="6426454" y="725678"/>
                  </a:cubicBezTo>
                  <a:lnTo>
                    <a:pt x="6426454" y="3628136"/>
                  </a:lnTo>
                  <a:cubicBezTo>
                    <a:pt x="6426454" y="4028948"/>
                    <a:pt x="6101588" y="4353814"/>
                    <a:pt x="5700776" y="4353814"/>
                  </a:cubicBezTo>
                  <a:lnTo>
                    <a:pt x="725678" y="4353814"/>
                  </a:lnTo>
                  <a:cubicBezTo>
                    <a:pt x="324866" y="4353814"/>
                    <a:pt x="0" y="4028948"/>
                    <a:pt x="0" y="3628136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6426454" cy="4372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„Heute werden wir weiter entdecken, wie wir ausdrücken und regulieren können, was wir fühlen, mit neuen Aktivitäten, die uns helfen werden, uns selbst besser zu verstehen.“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79796" y="2884965"/>
            <a:ext cx="10913193" cy="7397429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87680" y="638956"/>
            <a:ext cx="8778240" cy="834133"/>
            <a:chOff x="0" y="0"/>
            <a:chExt cx="11704320" cy="11121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1"/>
            </a:xfrm>
            <a:custGeom>
              <a:avLst/>
              <a:gdLst/>
              <a:ahLst/>
              <a:cxnLst/>
              <a:rect l="l" t="t" r="r" b="b"/>
              <a:pathLst>
                <a:path w="11704320" h="1112181">
                  <a:moveTo>
                    <a:pt x="0" y="0"/>
                  </a:moveTo>
                  <a:lnTo>
                    <a:pt x="11704320" y="0"/>
                  </a:lnTo>
                  <a:lnTo>
                    <a:pt x="11704320" y="1112181"/>
                  </a:lnTo>
                  <a:lnTo>
                    <a:pt x="0" y="11121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1704320" cy="11502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990"/>
                </a:lnSpc>
              </a:pPr>
              <a:r>
                <a:rPr lang="en-US" sz="4992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Tag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529840" y="3519540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2.2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49055" y="4656873"/>
            <a:ext cx="4693920" cy="1227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8"/>
              </a:lnSpc>
            </a:pPr>
            <a:r>
              <a:rPr lang="en-US" sz="384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Übung „Atmen und Fühlen“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5871" y="773106"/>
            <a:ext cx="3220041" cy="2399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Materialien: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Klassenzimmer mit genügend Platz, damit die Gruppe in einem Kreis stehen kann, mit etwas Abstand zueinander</a:t>
            </a: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Ruhige Umgebung, ohne Unterbrechungen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40656" y="2703224"/>
            <a:ext cx="9753600" cy="5486400"/>
            <a:chOff x="0" y="0"/>
            <a:chExt cx="13004800" cy="7315200"/>
          </a:xfrm>
        </p:grpSpPr>
        <p:sp>
          <p:nvSpPr>
            <p:cNvPr id="4" name="Freeform 4" descr="A cartoon of a person and children praying  AI-generated content may be incorrect."/>
            <p:cNvSpPr/>
            <p:nvPr/>
          </p:nvSpPr>
          <p:spPr>
            <a:xfrm>
              <a:off x="0" y="0"/>
              <a:ext cx="13004800" cy="7315200"/>
            </a:xfrm>
            <a:custGeom>
              <a:avLst/>
              <a:gdLst/>
              <a:ahLst/>
              <a:cxnLst/>
              <a:rect l="l" t="t" r="r" b="b"/>
              <a:pathLst>
                <a:path w="13004800" h="7315200">
                  <a:moveTo>
                    <a:pt x="0" y="0"/>
                  </a:moveTo>
                  <a:lnTo>
                    <a:pt x="13004800" y="0"/>
                  </a:lnTo>
                  <a:lnTo>
                    <a:pt x="13004800" y="7315200"/>
                  </a:lnTo>
                  <a:lnTo>
                    <a:pt x="0" y="731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263553" y="773106"/>
            <a:ext cx="3100568" cy="1874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wir tun werden: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wiederholen das bewusste Atmen, um wieder Ruhe zu finden und wahrzunehmen, wie sich unser Körper verändert.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0363" y="731977"/>
            <a:ext cx="7912884" cy="1363123"/>
            <a:chOff x="0" y="0"/>
            <a:chExt cx="10550512" cy="18174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50525" cy="1817497"/>
            </a:xfrm>
            <a:custGeom>
              <a:avLst/>
              <a:gdLst/>
              <a:ahLst/>
              <a:cxnLst/>
              <a:rect l="l" t="t" r="r" b="b"/>
              <a:pathLst>
                <a:path w="10550525" h="1817497">
                  <a:moveTo>
                    <a:pt x="0" y="302895"/>
                  </a:moveTo>
                  <a:cubicBezTo>
                    <a:pt x="0" y="135636"/>
                    <a:pt x="135636" y="0"/>
                    <a:pt x="302895" y="0"/>
                  </a:cubicBezTo>
                  <a:lnTo>
                    <a:pt x="10247630" y="0"/>
                  </a:lnTo>
                  <a:cubicBezTo>
                    <a:pt x="10414889" y="0"/>
                    <a:pt x="10550525" y="135636"/>
                    <a:pt x="10550525" y="302895"/>
                  </a:cubicBezTo>
                  <a:lnTo>
                    <a:pt x="10550525" y="1514602"/>
                  </a:lnTo>
                  <a:cubicBezTo>
                    <a:pt x="10550525" y="1681861"/>
                    <a:pt x="10414889" y="1817497"/>
                    <a:pt x="10247630" y="1817497"/>
                  </a:cubicBezTo>
                  <a:lnTo>
                    <a:pt x="302895" y="1817497"/>
                  </a:lnTo>
                  <a:cubicBezTo>
                    <a:pt x="135636" y="1817497"/>
                    <a:pt x="0" y="1681861"/>
                    <a:pt x="0" y="1514602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0550512" cy="18365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Erinnerst du dich, wie wir neulich geatmet haben, um innerlich ruhiger zu werden?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155574" y="2133600"/>
            <a:ext cx="9753600" cy="5486400"/>
            <a:chOff x="0" y="0"/>
            <a:chExt cx="13004800" cy="7315200"/>
          </a:xfrm>
        </p:grpSpPr>
        <p:sp>
          <p:nvSpPr>
            <p:cNvPr id="6" name="Freeform 6" descr="A cartoon of a child with her hands on her chest  AI-generated content may be incorrect."/>
            <p:cNvSpPr/>
            <p:nvPr/>
          </p:nvSpPr>
          <p:spPr>
            <a:xfrm>
              <a:off x="0" y="0"/>
              <a:ext cx="13004800" cy="7315200"/>
            </a:xfrm>
            <a:custGeom>
              <a:avLst/>
              <a:gdLst/>
              <a:ahLst/>
              <a:cxnLst/>
              <a:rect l="l" t="t" r="r" b="b"/>
              <a:pathLst>
                <a:path w="13004800" h="7315200">
                  <a:moveTo>
                    <a:pt x="0" y="0"/>
                  </a:moveTo>
                  <a:lnTo>
                    <a:pt x="13004800" y="0"/>
                  </a:lnTo>
                  <a:lnTo>
                    <a:pt x="13004800" y="7315200"/>
                  </a:lnTo>
                  <a:lnTo>
                    <a:pt x="0" y="731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486401" y="2438400"/>
            <a:ext cx="1891579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Einatmen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86400" y="3003909"/>
            <a:ext cx="3317567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Ausatmen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einem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„</a:t>
            </a:r>
            <a:r>
              <a:rPr lang="en-US" sz="1706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sssss</a:t>
            </a:r>
            <a:r>
              <a:rPr lang="en-US" sz="170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254476" y="3785044"/>
            <a:ext cx="3578762" cy="1363123"/>
            <a:chOff x="0" y="0"/>
            <a:chExt cx="4771682" cy="181749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1644" cy="1817497"/>
            </a:xfrm>
            <a:custGeom>
              <a:avLst/>
              <a:gdLst/>
              <a:ahLst/>
              <a:cxnLst/>
              <a:rect l="l" t="t" r="r" b="b"/>
              <a:pathLst>
                <a:path w="4771644" h="1817497">
                  <a:moveTo>
                    <a:pt x="0" y="302895"/>
                  </a:moveTo>
                  <a:cubicBezTo>
                    <a:pt x="0" y="135636"/>
                    <a:pt x="135636" y="0"/>
                    <a:pt x="302895" y="0"/>
                  </a:cubicBezTo>
                  <a:lnTo>
                    <a:pt x="4468749" y="0"/>
                  </a:lnTo>
                  <a:cubicBezTo>
                    <a:pt x="4636008" y="0"/>
                    <a:pt x="4771644" y="135636"/>
                    <a:pt x="4771644" y="302895"/>
                  </a:cubicBezTo>
                  <a:lnTo>
                    <a:pt x="4771644" y="1514602"/>
                  </a:lnTo>
                  <a:cubicBezTo>
                    <a:pt x="4771644" y="1681861"/>
                    <a:pt x="4636008" y="1817497"/>
                    <a:pt x="4468749" y="1817497"/>
                  </a:cubicBezTo>
                  <a:lnTo>
                    <a:pt x="302895" y="1817497"/>
                  </a:lnTo>
                  <a:cubicBezTo>
                    <a:pt x="135636" y="1817497"/>
                    <a:pt x="0" y="1681861"/>
                    <a:pt x="0" y="1514602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4771682" cy="18365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Hat jemand nach dem Atmen eine Veränderung im Körper bemerkt?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4476" y="5408990"/>
            <a:ext cx="3578762" cy="1363123"/>
            <a:chOff x="0" y="0"/>
            <a:chExt cx="4771682" cy="181749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771644" cy="1817497"/>
            </a:xfrm>
            <a:custGeom>
              <a:avLst/>
              <a:gdLst/>
              <a:ahLst/>
              <a:cxnLst/>
              <a:rect l="l" t="t" r="r" b="b"/>
              <a:pathLst>
                <a:path w="4771644" h="1817497">
                  <a:moveTo>
                    <a:pt x="0" y="302895"/>
                  </a:moveTo>
                  <a:cubicBezTo>
                    <a:pt x="0" y="135636"/>
                    <a:pt x="135636" y="0"/>
                    <a:pt x="302895" y="0"/>
                  </a:cubicBezTo>
                  <a:lnTo>
                    <a:pt x="4468749" y="0"/>
                  </a:lnTo>
                  <a:cubicBezTo>
                    <a:pt x="4636008" y="0"/>
                    <a:pt x="4771644" y="135636"/>
                    <a:pt x="4771644" y="302895"/>
                  </a:cubicBezTo>
                  <a:lnTo>
                    <a:pt x="4771644" y="1514602"/>
                  </a:lnTo>
                  <a:cubicBezTo>
                    <a:pt x="4771644" y="1681861"/>
                    <a:pt x="4636008" y="1817497"/>
                    <a:pt x="4468749" y="1817497"/>
                  </a:cubicBezTo>
                  <a:lnTo>
                    <a:pt x="302895" y="1817497"/>
                  </a:lnTo>
                  <a:cubicBezTo>
                    <a:pt x="135636" y="1817497"/>
                    <a:pt x="0" y="1681861"/>
                    <a:pt x="0" y="1514602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4771682" cy="18365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fühlst du dich jetzt?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79796" y="2884965"/>
            <a:ext cx="10913193" cy="7397429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87680" y="638956"/>
            <a:ext cx="8778240" cy="834133"/>
            <a:chOff x="0" y="0"/>
            <a:chExt cx="11704320" cy="11121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1"/>
            </a:xfrm>
            <a:custGeom>
              <a:avLst/>
              <a:gdLst/>
              <a:ahLst/>
              <a:cxnLst/>
              <a:rect l="l" t="t" r="r" b="b"/>
              <a:pathLst>
                <a:path w="11704320" h="1112181">
                  <a:moveTo>
                    <a:pt x="0" y="0"/>
                  </a:moveTo>
                  <a:lnTo>
                    <a:pt x="11704320" y="0"/>
                  </a:lnTo>
                  <a:lnTo>
                    <a:pt x="11704320" y="1112181"/>
                  </a:lnTo>
                  <a:lnTo>
                    <a:pt x="0" y="11121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1704320" cy="11502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529"/>
                </a:lnSpc>
              </a:pPr>
              <a:r>
                <a:rPr lang="en-US" sz="4608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Tag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529840" y="3529065"/>
            <a:ext cx="4693920" cy="321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4"/>
              </a:lnSpc>
            </a:pPr>
            <a:r>
              <a:rPr lang="en-US" sz="19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2.3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49055" y="4656873"/>
            <a:ext cx="4693920" cy="1817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8"/>
              </a:lnSpc>
            </a:pPr>
            <a:r>
              <a:rPr lang="en-US" sz="384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Gefühle mit dem Körper nachahmen</a:t>
            </a: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2000" y="1280517"/>
            <a:ext cx="4233329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  <a:r>
              <a:rPr lang="en-US" sz="170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</a:p>
          <a:p>
            <a:pPr algn="l">
              <a:lnSpc>
                <a:spcPts val="2047"/>
              </a:lnSpc>
            </a:pPr>
            <a:endParaRPr lang="en-US" sz="1706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Genügend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Platz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Klassenzimmer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um in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einem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Kreis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zu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stehen</a:t>
            </a:r>
            <a:endParaRPr lang="en-US" sz="1706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(Optional)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Emotionskarten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in der Mitte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als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visuelle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Inspiration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464070" y="3530994"/>
            <a:ext cx="4825470" cy="3413865"/>
            <a:chOff x="0" y="0"/>
            <a:chExt cx="6433960" cy="455182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433947" cy="4551807"/>
            </a:xfrm>
            <a:custGeom>
              <a:avLst/>
              <a:gdLst/>
              <a:ahLst/>
              <a:cxnLst/>
              <a:rect l="l" t="t" r="r" b="b"/>
              <a:pathLst>
                <a:path w="6433947" h="4551807">
                  <a:moveTo>
                    <a:pt x="0" y="758698"/>
                  </a:moveTo>
                  <a:cubicBezTo>
                    <a:pt x="0" y="339598"/>
                    <a:pt x="339598" y="0"/>
                    <a:pt x="758698" y="0"/>
                  </a:cubicBezTo>
                  <a:lnTo>
                    <a:pt x="5675249" y="0"/>
                  </a:lnTo>
                  <a:cubicBezTo>
                    <a:pt x="6094222" y="0"/>
                    <a:pt x="6433947" y="339598"/>
                    <a:pt x="6433947" y="758698"/>
                  </a:cubicBezTo>
                  <a:lnTo>
                    <a:pt x="6433947" y="3793109"/>
                  </a:lnTo>
                  <a:cubicBezTo>
                    <a:pt x="6433947" y="4212082"/>
                    <a:pt x="6094349" y="4551807"/>
                    <a:pt x="5675249" y="4551807"/>
                  </a:cubicBezTo>
                  <a:lnTo>
                    <a:pt x="758698" y="4551807"/>
                  </a:lnTo>
                  <a:cubicBezTo>
                    <a:pt x="339598" y="4551807"/>
                    <a:pt x="0" y="4212209"/>
                    <a:pt x="0" y="3793109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6433960" cy="457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Wir werden unseren Körper nutzen, um Gefühle auszudrücken, als wären wir Statuen. </a:t>
              </a: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Nacheinander kann jede:r, die/der möchte, in die Mitte des Kreises treten, zeigen, wie sie/er sich fühlt, und die anderen werden es nachahmen.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2123132" y="-314106"/>
            <a:ext cx="6138091" cy="7943402"/>
            <a:chOff x="0" y="0"/>
            <a:chExt cx="8184121" cy="10591203"/>
          </a:xfrm>
        </p:grpSpPr>
        <p:sp>
          <p:nvSpPr>
            <p:cNvPr id="3" name="Freeform 3" descr="A cartoon of a child and a child  AI-generated content may be incorrect."/>
            <p:cNvSpPr/>
            <p:nvPr/>
          </p:nvSpPr>
          <p:spPr>
            <a:xfrm>
              <a:off x="0" y="0"/>
              <a:ext cx="8184134" cy="10591165"/>
            </a:xfrm>
            <a:custGeom>
              <a:avLst/>
              <a:gdLst/>
              <a:ahLst/>
              <a:cxnLst/>
              <a:rect l="l" t="t" r="r" b="b"/>
              <a:pathLst>
                <a:path w="8184134" h="10591165">
                  <a:moveTo>
                    <a:pt x="0" y="0"/>
                  </a:moveTo>
                  <a:lnTo>
                    <a:pt x="8184134" y="0"/>
                  </a:lnTo>
                  <a:lnTo>
                    <a:pt x="8184134" y="10591165"/>
                  </a:lnTo>
                  <a:lnTo>
                    <a:pt x="0" y="105911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76400" y="6546809"/>
            <a:ext cx="6400800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hast du dich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gefühlt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als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du es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nachgeahmt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hast?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29840" y="441550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 denkst du, wollten sie ausdrücken?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419692" y="-1016794"/>
            <a:ext cx="6914217" cy="8947814"/>
            <a:chOff x="0" y="0"/>
            <a:chExt cx="9218955" cy="11930418"/>
          </a:xfrm>
        </p:grpSpPr>
        <p:sp>
          <p:nvSpPr>
            <p:cNvPr id="3" name="Freeform 3" descr="A cartoon of a child and child  AI-generated content may be incorrect."/>
            <p:cNvSpPr/>
            <p:nvPr/>
          </p:nvSpPr>
          <p:spPr>
            <a:xfrm>
              <a:off x="0" y="0"/>
              <a:ext cx="9218930" cy="11930380"/>
            </a:xfrm>
            <a:custGeom>
              <a:avLst/>
              <a:gdLst/>
              <a:ahLst/>
              <a:cxnLst/>
              <a:rect l="l" t="t" r="r" b="b"/>
              <a:pathLst>
                <a:path w="9218930" h="11930380">
                  <a:moveTo>
                    <a:pt x="0" y="0"/>
                  </a:moveTo>
                  <a:lnTo>
                    <a:pt x="9218930" y="0"/>
                  </a:lnTo>
                  <a:lnTo>
                    <a:pt x="9218930" y="11930380"/>
                  </a:lnTo>
                  <a:lnTo>
                    <a:pt x="0" y="119303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A9FBA72C-27DB-35C9-D9F3-1ABC8F8E86A1}"/>
              </a:ext>
            </a:extLst>
          </p:cNvPr>
          <p:cNvSpPr txBox="1"/>
          <p:nvPr/>
        </p:nvSpPr>
        <p:spPr>
          <a:xfrm>
            <a:off x="1676400" y="6546809"/>
            <a:ext cx="6400800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hast du dich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gefühlt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als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du es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nachgeahmt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hast?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52A56554-2D04-45E5-9DC3-A0D7F50D425D}"/>
              </a:ext>
            </a:extLst>
          </p:cNvPr>
          <p:cNvSpPr txBox="1"/>
          <p:nvPr/>
        </p:nvSpPr>
        <p:spPr>
          <a:xfrm>
            <a:off x="2529840" y="441550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 denkst du, wollten sie ausdrücken?</a:t>
            </a: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422606" y="-650938"/>
            <a:ext cx="6831463" cy="8840714"/>
            <a:chOff x="0" y="0"/>
            <a:chExt cx="9108618" cy="11787619"/>
          </a:xfrm>
        </p:grpSpPr>
        <p:sp>
          <p:nvSpPr>
            <p:cNvPr id="3" name="Freeform 3" descr="Cartoon of a child and a child pointing  AI-generated content may be incorrect."/>
            <p:cNvSpPr/>
            <p:nvPr/>
          </p:nvSpPr>
          <p:spPr>
            <a:xfrm>
              <a:off x="0" y="0"/>
              <a:ext cx="9108567" cy="11787632"/>
            </a:xfrm>
            <a:custGeom>
              <a:avLst/>
              <a:gdLst/>
              <a:ahLst/>
              <a:cxnLst/>
              <a:rect l="l" t="t" r="r" b="b"/>
              <a:pathLst>
                <a:path w="9108567" h="11787632">
                  <a:moveTo>
                    <a:pt x="0" y="0"/>
                  </a:moveTo>
                  <a:lnTo>
                    <a:pt x="9108567" y="0"/>
                  </a:lnTo>
                  <a:lnTo>
                    <a:pt x="9108567" y="11787632"/>
                  </a:lnTo>
                  <a:lnTo>
                    <a:pt x="0" y="117876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33BC3CA0-6AB5-B14F-8EB1-9C7B95970B16}"/>
              </a:ext>
            </a:extLst>
          </p:cNvPr>
          <p:cNvSpPr txBox="1"/>
          <p:nvPr/>
        </p:nvSpPr>
        <p:spPr>
          <a:xfrm>
            <a:off x="1676400" y="6546809"/>
            <a:ext cx="6400800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hast du dich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gefühlt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als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du es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nachgeahmt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hast?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CDCCBC6D-4539-C94F-3FFE-3845BEA8AD83}"/>
              </a:ext>
            </a:extLst>
          </p:cNvPr>
          <p:cNvSpPr txBox="1"/>
          <p:nvPr/>
        </p:nvSpPr>
        <p:spPr>
          <a:xfrm>
            <a:off x="2529840" y="441550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 denkst du, wollten sie ausdrücken?</a:t>
            </a: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545307" y="-513540"/>
            <a:ext cx="6825053" cy="8832428"/>
            <a:chOff x="0" y="0"/>
            <a:chExt cx="9100071" cy="11776570"/>
          </a:xfrm>
        </p:grpSpPr>
        <p:sp>
          <p:nvSpPr>
            <p:cNvPr id="3" name="Freeform 3" descr="A couple of cartoon babies  AI-generated content may be incorrect."/>
            <p:cNvSpPr/>
            <p:nvPr/>
          </p:nvSpPr>
          <p:spPr>
            <a:xfrm>
              <a:off x="0" y="0"/>
              <a:ext cx="9100058" cy="11776583"/>
            </a:xfrm>
            <a:custGeom>
              <a:avLst/>
              <a:gdLst/>
              <a:ahLst/>
              <a:cxnLst/>
              <a:rect l="l" t="t" r="r" b="b"/>
              <a:pathLst>
                <a:path w="9100058" h="11776583">
                  <a:moveTo>
                    <a:pt x="0" y="0"/>
                  </a:moveTo>
                  <a:lnTo>
                    <a:pt x="9100058" y="0"/>
                  </a:lnTo>
                  <a:lnTo>
                    <a:pt x="9100058" y="11776583"/>
                  </a:lnTo>
                  <a:lnTo>
                    <a:pt x="0" y="11776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A9704CAA-7E74-44B8-3BEA-1550CFF8D3F4}"/>
              </a:ext>
            </a:extLst>
          </p:cNvPr>
          <p:cNvSpPr txBox="1"/>
          <p:nvPr/>
        </p:nvSpPr>
        <p:spPr>
          <a:xfrm>
            <a:off x="1676400" y="6546809"/>
            <a:ext cx="6400800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hast du dich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gefühlt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als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du es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nachgeahmt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hast?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91DC9B90-DF49-7471-257D-2D37F0BEF710}"/>
              </a:ext>
            </a:extLst>
          </p:cNvPr>
          <p:cNvSpPr txBox="1"/>
          <p:nvPr/>
        </p:nvSpPr>
        <p:spPr>
          <a:xfrm>
            <a:off x="2529840" y="441550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 denkst du, wollten sie ausdrücken?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093689" y="-1169894"/>
            <a:ext cx="7437120" cy="9624508"/>
            <a:chOff x="0" y="0"/>
            <a:chExt cx="9916160" cy="12832677"/>
          </a:xfrm>
        </p:grpSpPr>
        <p:sp>
          <p:nvSpPr>
            <p:cNvPr id="3" name="Freeform 3" descr="A screenshot of a cartoon of a child crying  AI-generated content may be incorrect."/>
            <p:cNvSpPr/>
            <p:nvPr/>
          </p:nvSpPr>
          <p:spPr>
            <a:xfrm>
              <a:off x="0" y="0"/>
              <a:ext cx="9916160" cy="12832715"/>
            </a:xfrm>
            <a:custGeom>
              <a:avLst/>
              <a:gdLst/>
              <a:ahLst/>
              <a:cxnLst/>
              <a:rect l="l" t="t" r="r" b="b"/>
              <a:pathLst>
                <a:path w="9916160" h="12832715">
                  <a:moveTo>
                    <a:pt x="0" y="0"/>
                  </a:moveTo>
                  <a:lnTo>
                    <a:pt x="9916160" y="0"/>
                  </a:lnTo>
                  <a:lnTo>
                    <a:pt x="9916160" y="12832715"/>
                  </a:lnTo>
                  <a:lnTo>
                    <a:pt x="0" y="12832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C2B4641F-6F7F-6D27-8368-E2C340D5C680}"/>
              </a:ext>
            </a:extLst>
          </p:cNvPr>
          <p:cNvSpPr txBox="1"/>
          <p:nvPr/>
        </p:nvSpPr>
        <p:spPr>
          <a:xfrm>
            <a:off x="1676400" y="6546809"/>
            <a:ext cx="6400800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hast du dich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gefühlt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als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du es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nachgeahmt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hast?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0D755AF8-736B-9BB9-ED9A-88E00C9020CD}"/>
              </a:ext>
            </a:extLst>
          </p:cNvPr>
          <p:cNvSpPr txBox="1"/>
          <p:nvPr/>
        </p:nvSpPr>
        <p:spPr>
          <a:xfrm>
            <a:off x="2529840" y="441550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 denkst du, wollten sie ausdrücken?</a:t>
            </a:r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277179" y="-917010"/>
            <a:ext cx="7091772" cy="9177585"/>
            <a:chOff x="0" y="0"/>
            <a:chExt cx="9455696" cy="12236780"/>
          </a:xfrm>
        </p:grpSpPr>
        <p:sp>
          <p:nvSpPr>
            <p:cNvPr id="3" name="Freeform 3" descr="A cartoon of a child and a child  AI-generated content may be incorrect."/>
            <p:cNvSpPr/>
            <p:nvPr/>
          </p:nvSpPr>
          <p:spPr>
            <a:xfrm>
              <a:off x="0" y="0"/>
              <a:ext cx="9455658" cy="12236831"/>
            </a:xfrm>
            <a:custGeom>
              <a:avLst/>
              <a:gdLst/>
              <a:ahLst/>
              <a:cxnLst/>
              <a:rect l="l" t="t" r="r" b="b"/>
              <a:pathLst>
                <a:path w="9455658" h="12236831">
                  <a:moveTo>
                    <a:pt x="0" y="0"/>
                  </a:moveTo>
                  <a:lnTo>
                    <a:pt x="9455658" y="0"/>
                  </a:lnTo>
                  <a:lnTo>
                    <a:pt x="9455658" y="12236831"/>
                  </a:lnTo>
                  <a:lnTo>
                    <a:pt x="0" y="12236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5E448582-4FC2-F4E2-A3CA-AAD96F12062F}"/>
              </a:ext>
            </a:extLst>
          </p:cNvPr>
          <p:cNvSpPr txBox="1"/>
          <p:nvPr/>
        </p:nvSpPr>
        <p:spPr>
          <a:xfrm>
            <a:off x="1676400" y="6546809"/>
            <a:ext cx="6400800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hast du dich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gefühlt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als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du es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nachgeahmt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hast?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1BC2A76F-1D80-B720-D334-FD7214A11529}"/>
              </a:ext>
            </a:extLst>
          </p:cNvPr>
          <p:cNvSpPr txBox="1"/>
          <p:nvPr/>
        </p:nvSpPr>
        <p:spPr>
          <a:xfrm>
            <a:off x="2529840" y="441550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 denkst du, wollten sie ausdrücken?</a:t>
            </a: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438399" y="-765219"/>
            <a:ext cx="6902748" cy="8932974"/>
            <a:chOff x="0" y="0"/>
            <a:chExt cx="9203665" cy="11910632"/>
          </a:xfrm>
        </p:grpSpPr>
        <p:sp>
          <p:nvSpPr>
            <p:cNvPr id="3" name="Freeform 3" descr="A screenshot of a cartoon  AI-generated content may be incorrect."/>
            <p:cNvSpPr/>
            <p:nvPr/>
          </p:nvSpPr>
          <p:spPr>
            <a:xfrm>
              <a:off x="0" y="0"/>
              <a:ext cx="9203690" cy="11910568"/>
            </a:xfrm>
            <a:custGeom>
              <a:avLst/>
              <a:gdLst/>
              <a:ahLst/>
              <a:cxnLst/>
              <a:rect l="l" t="t" r="r" b="b"/>
              <a:pathLst>
                <a:path w="9203690" h="11910568">
                  <a:moveTo>
                    <a:pt x="0" y="0"/>
                  </a:moveTo>
                  <a:lnTo>
                    <a:pt x="9203690" y="0"/>
                  </a:lnTo>
                  <a:lnTo>
                    <a:pt x="9203690" y="11910568"/>
                  </a:lnTo>
                  <a:lnTo>
                    <a:pt x="0" y="11910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B9EE5675-E610-E792-D7ED-6AD9336F5B81}"/>
              </a:ext>
            </a:extLst>
          </p:cNvPr>
          <p:cNvSpPr txBox="1"/>
          <p:nvPr/>
        </p:nvSpPr>
        <p:spPr>
          <a:xfrm>
            <a:off x="1676400" y="6546809"/>
            <a:ext cx="6400800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hast du dich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gefühlt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als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du es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nachgeahmt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hast?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9CB0B710-AE5F-A53C-B290-5296C2700639}"/>
              </a:ext>
            </a:extLst>
          </p:cNvPr>
          <p:cNvSpPr txBox="1"/>
          <p:nvPr/>
        </p:nvSpPr>
        <p:spPr>
          <a:xfrm>
            <a:off x="2529840" y="441550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 denkst du, wollten sie ausdrücken?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2095195" y="96822"/>
            <a:ext cx="5563210" cy="7199452"/>
            <a:chOff x="0" y="0"/>
            <a:chExt cx="7417613" cy="9599270"/>
          </a:xfrm>
        </p:grpSpPr>
        <p:sp>
          <p:nvSpPr>
            <p:cNvPr id="3" name="Freeform 3" descr="Cartoon characters of a child and a child  AI-generated content may be incorrect."/>
            <p:cNvSpPr/>
            <p:nvPr/>
          </p:nvSpPr>
          <p:spPr>
            <a:xfrm>
              <a:off x="0" y="0"/>
              <a:ext cx="7417562" cy="9599295"/>
            </a:xfrm>
            <a:custGeom>
              <a:avLst/>
              <a:gdLst/>
              <a:ahLst/>
              <a:cxnLst/>
              <a:rect l="l" t="t" r="r" b="b"/>
              <a:pathLst>
                <a:path w="7417562" h="9599295">
                  <a:moveTo>
                    <a:pt x="0" y="0"/>
                  </a:moveTo>
                  <a:lnTo>
                    <a:pt x="7417562" y="0"/>
                  </a:lnTo>
                  <a:lnTo>
                    <a:pt x="7417562" y="9599295"/>
                  </a:lnTo>
                  <a:lnTo>
                    <a:pt x="0" y="95992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DB54FAB4-DB14-B839-2CA5-14A1659A5101}"/>
              </a:ext>
            </a:extLst>
          </p:cNvPr>
          <p:cNvSpPr txBox="1"/>
          <p:nvPr/>
        </p:nvSpPr>
        <p:spPr>
          <a:xfrm>
            <a:off x="1676400" y="6546809"/>
            <a:ext cx="6400800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hast du dich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gefühlt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als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du es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nachgeahmt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hast?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5BF92AE1-5181-482E-A36D-7AC81AC2A9DE}"/>
              </a:ext>
            </a:extLst>
          </p:cNvPr>
          <p:cNvSpPr txBox="1"/>
          <p:nvPr/>
        </p:nvSpPr>
        <p:spPr>
          <a:xfrm>
            <a:off x="2529840" y="441550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 denkst du, wollten sie ausdrücken?</a:t>
            </a: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329423" y="-671189"/>
            <a:ext cx="7094763" cy="9181452"/>
            <a:chOff x="0" y="0"/>
            <a:chExt cx="9459684" cy="12241936"/>
          </a:xfrm>
        </p:grpSpPr>
        <p:sp>
          <p:nvSpPr>
            <p:cNvPr id="3" name="Freeform 3" descr="A cartoon of a child and child  AI-generated content may be incorrect."/>
            <p:cNvSpPr/>
            <p:nvPr/>
          </p:nvSpPr>
          <p:spPr>
            <a:xfrm>
              <a:off x="0" y="0"/>
              <a:ext cx="9459722" cy="12241911"/>
            </a:xfrm>
            <a:custGeom>
              <a:avLst/>
              <a:gdLst/>
              <a:ahLst/>
              <a:cxnLst/>
              <a:rect l="l" t="t" r="r" b="b"/>
              <a:pathLst>
                <a:path w="9459722" h="12241911">
                  <a:moveTo>
                    <a:pt x="0" y="0"/>
                  </a:moveTo>
                  <a:lnTo>
                    <a:pt x="9459722" y="0"/>
                  </a:lnTo>
                  <a:lnTo>
                    <a:pt x="9459722" y="12241911"/>
                  </a:lnTo>
                  <a:lnTo>
                    <a:pt x="0" y="12241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D80EC84E-B467-EB01-F908-29CFB8B52361}"/>
              </a:ext>
            </a:extLst>
          </p:cNvPr>
          <p:cNvSpPr txBox="1"/>
          <p:nvPr/>
        </p:nvSpPr>
        <p:spPr>
          <a:xfrm>
            <a:off x="1676400" y="6546809"/>
            <a:ext cx="6400800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hast du dich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gefühlt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als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du es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nachgeahmt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hast?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C1616727-D2DD-B5CB-4B98-ED09207D5705}"/>
              </a:ext>
            </a:extLst>
          </p:cNvPr>
          <p:cNvSpPr txBox="1"/>
          <p:nvPr/>
        </p:nvSpPr>
        <p:spPr>
          <a:xfrm>
            <a:off x="2529840" y="441550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 denkst du, wollten sie ausdrücken?</a:t>
            </a: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4088092" y="1277988"/>
            <a:ext cx="6791306" cy="4759214"/>
            <a:chOff x="0" y="0"/>
            <a:chExt cx="9055075" cy="6345618"/>
          </a:xfrm>
        </p:grpSpPr>
        <p:sp>
          <p:nvSpPr>
            <p:cNvPr id="3" name="Freeform 3" descr="A screenshot of a cartoon  AI-generated content may be incorrect."/>
            <p:cNvSpPr/>
            <p:nvPr/>
          </p:nvSpPr>
          <p:spPr>
            <a:xfrm>
              <a:off x="0" y="0"/>
              <a:ext cx="9055100" cy="6345682"/>
            </a:xfrm>
            <a:custGeom>
              <a:avLst/>
              <a:gdLst/>
              <a:ahLst/>
              <a:cxnLst/>
              <a:rect l="l" t="t" r="r" b="b"/>
              <a:pathLst>
                <a:path w="9055100" h="6345682">
                  <a:moveTo>
                    <a:pt x="0" y="0"/>
                  </a:moveTo>
                  <a:lnTo>
                    <a:pt x="9055100" y="0"/>
                  </a:lnTo>
                  <a:lnTo>
                    <a:pt x="9055100" y="6345682"/>
                  </a:lnTo>
                  <a:lnTo>
                    <a:pt x="0" y="6345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8466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19273" y="1329614"/>
            <a:ext cx="8624468" cy="5094256"/>
            <a:chOff x="0" y="0"/>
            <a:chExt cx="11499291" cy="6792341"/>
          </a:xfrm>
        </p:grpSpPr>
        <p:sp>
          <p:nvSpPr>
            <p:cNvPr id="5" name="Freeform 5" descr="A screenshot of a cartoon  AI-generated content may be incorrect."/>
            <p:cNvSpPr/>
            <p:nvPr/>
          </p:nvSpPr>
          <p:spPr>
            <a:xfrm>
              <a:off x="0" y="0"/>
              <a:ext cx="11499342" cy="6792341"/>
            </a:xfrm>
            <a:custGeom>
              <a:avLst/>
              <a:gdLst/>
              <a:ahLst/>
              <a:cxnLst/>
              <a:rect l="l" t="t" r="r" b="b"/>
              <a:pathLst>
                <a:path w="11499342" h="6792341">
                  <a:moveTo>
                    <a:pt x="0" y="0"/>
                  </a:moveTo>
                  <a:lnTo>
                    <a:pt x="11499342" y="0"/>
                  </a:lnTo>
                  <a:lnTo>
                    <a:pt x="11499342" y="6792341"/>
                  </a:lnTo>
                  <a:lnTo>
                    <a:pt x="0" y="67923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1909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4">
            <a:extLst>
              <a:ext uri="{FF2B5EF4-FFF2-40B4-BE49-F238E27FC236}">
                <a16:creationId xmlns:a16="http://schemas.microsoft.com/office/drawing/2014/main" id="{314F6B43-08A9-E3B5-0683-FCFC339755A2}"/>
              </a:ext>
            </a:extLst>
          </p:cNvPr>
          <p:cNvSpPr txBox="1"/>
          <p:nvPr/>
        </p:nvSpPr>
        <p:spPr>
          <a:xfrm>
            <a:off x="1676400" y="6546809"/>
            <a:ext cx="6400800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hast du dich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gefühlt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als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du es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nachgeahmt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hast?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F0437273-06A9-FAFF-B5AF-BA83E40015B0}"/>
              </a:ext>
            </a:extLst>
          </p:cNvPr>
          <p:cNvSpPr txBox="1"/>
          <p:nvPr/>
        </p:nvSpPr>
        <p:spPr>
          <a:xfrm>
            <a:off x="2529840" y="441550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 denkst du, wollten sie ausdrücken?</a:t>
            </a:r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19989" y="2631471"/>
            <a:ext cx="2913622" cy="2194560"/>
            <a:chOff x="0" y="0"/>
            <a:chExt cx="1079119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79119" cy="812800"/>
            </a:xfrm>
            <a:custGeom>
              <a:avLst/>
              <a:gdLst/>
              <a:ahLst/>
              <a:cxnLst/>
              <a:rect l="l" t="t" r="r" b="b"/>
              <a:pathLst>
                <a:path w="1079119" h="812800">
                  <a:moveTo>
                    <a:pt x="79714" y="0"/>
                  </a:moveTo>
                  <a:lnTo>
                    <a:pt x="999405" y="0"/>
                  </a:lnTo>
                  <a:cubicBezTo>
                    <a:pt x="1043430" y="0"/>
                    <a:pt x="1079119" y="35689"/>
                    <a:pt x="1079119" y="79714"/>
                  </a:cubicBezTo>
                  <a:lnTo>
                    <a:pt x="1079119" y="733086"/>
                  </a:lnTo>
                  <a:cubicBezTo>
                    <a:pt x="1079119" y="777111"/>
                    <a:pt x="1043430" y="812800"/>
                    <a:pt x="999405" y="812800"/>
                  </a:cubicBezTo>
                  <a:lnTo>
                    <a:pt x="79714" y="812800"/>
                  </a:lnTo>
                  <a:cubicBezTo>
                    <a:pt x="35689" y="812800"/>
                    <a:pt x="0" y="777111"/>
                    <a:pt x="0" y="733086"/>
                  </a:cubicBezTo>
                  <a:lnTo>
                    <a:pt x="0" y="79714"/>
                  </a:lnTo>
                  <a:cubicBezTo>
                    <a:pt x="0" y="35689"/>
                    <a:pt x="35689" y="0"/>
                    <a:pt x="79714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079119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r>
                <a:rPr lang="en-US" sz="1706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Denkt daran: </a:t>
              </a:r>
            </a:p>
            <a:p>
              <a:pPr algn="ctr">
                <a:lnSpc>
                  <a:spcPts val="2048"/>
                </a:lnSpc>
              </a:pPr>
              <a:endPara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ctr">
                <a:lnSpc>
                  <a:spcPts val="2048"/>
                </a:lnSpc>
              </a:pPr>
              <a:r>
                <a:rPr lang="en-US" sz="1706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geht nicht darum, gut zu schauspielern, sondern darum, auszudrücken, wie ihr euch fühlt.</a:t>
              </a:r>
            </a:p>
          </p:txBody>
        </p:sp>
      </p:grpSp>
      <p:sp>
        <p:nvSpPr>
          <p:cNvPr id="7" name="TextBox 4">
            <a:extLst>
              <a:ext uri="{FF2B5EF4-FFF2-40B4-BE49-F238E27FC236}">
                <a16:creationId xmlns:a16="http://schemas.microsoft.com/office/drawing/2014/main" id="{ED9A58C4-EA47-4005-DFCF-B168294A4F42}"/>
              </a:ext>
            </a:extLst>
          </p:cNvPr>
          <p:cNvSpPr txBox="1"/>
          <p:nvPr/>
        </p:nvSpPr>
        <p:spPr>
          <a:xfrm>
            <a:off x="1676400" y="6546809"/>
            <a:ext cx="6400800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hast du dich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gefühlt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als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du es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nachgeahmt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hast?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E1A718E8-1D2B-BBB4-ED0A-CF5693B80578}"/>
              </a:ext>
            </a:extLst>
          </p:cNvPr>
          <p:cNvSpPr txBox="1"/>
          <p:nvPr/>
        </p:nvSpPr>
        <p:spPr>
          <a:xfrm>
            <a:off x="2529840" y="441550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 denkst du, wollten sie ausdrücken?</a:t>
            </a:r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79796" y="2884965"/>
            <a:ext cx="10913193" cy="7397429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87680" y="638956"/>
            <a:ext cx="8778240" cy="834133"/>
            <a:chOff x="0" y="0"/>
            <a:chExt cx="11704320" cy="11121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1"/>
            </a:xfrm>
            <a:custGeom>
              <a:avLst/>
              <a:gdLst/>
              <a:ahLst/>
              <a:cxnLst/>
              <a:rect l="l" t="t" r="r" b="b"/>
              <a:pathLst>
                <a:path w="11704320" h="1112181">
                  <a:moveTo>
                    <a:pt x="0" y="0"/>
                  </a:moveTo>
                  <a:lnTo>
                    <a:pt x="11704320" y="0"/>
                  </a:lnTo>
                  <a:lnTo>
                    <a:pt x="11704320" y="1112181"/>
                  </a:lnTo>
                  <a:lnTo>
                    <a:pt x="0" y="11121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1704320" cy="11502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990"/>
                </a:lnSpc>
              </a:pPr>
              <a:r>
                <a:rPr lang="en-US" sz="4992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Tag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529840" y="3519540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2.4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49055" y="4666398"/>
            <a:ext cx="4693920" cy="2005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1"/>
              </a:lnSpc>
            </a:pPr>
            <a:r>
              <a:rPr lang="en-US" sz="255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Spiegelreflexionen</a:t>
            </a:r>
          </a:p>
          <a:p>
            <a:pPr algn="ctr">
              <a:lnSpc>
                <a:spcPts val="3071"/>
              </a:lnSpc>
            </a:pPr>
            <a:r>
              <a:rPr lang="en-US" sz="255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ctr">
              <a:lnSpc>
                <a:spcPts val="4608"/>
              </a:lnSpc>
            </a:pPr>
            <a:r>
              <a:rPr lang="en-US" sz="384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Der emotionale Spiegel</a:t>
            </a:r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5871" y="651443"/>
            <a:ext cx="3220041" cy="2399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Materialien: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Klassenzimmer mit genügend Platz, damit Paare sich gegenüberstellen können</a:t>
            </a: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(Optional) Sanfte Instrumentalmusik zur Begleitung der Übung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03346" y="2260044"/>
            <a:ext cx="8448227" cy="5786609"/>
            <a:chOff x="0" y="0"/>
            <a:chExt cx="11264303" cy="7715479"/>
          </a:xfrm>
        </p:grpSpPr>
        <p:sp>
          <p:nvSpPr>
            <p:cNvPr id="4" name="Freeform 4" descr="A cartoon of a child and child sitting on the floor  AI-generated content may be incorrect."/>
            <p:cNvSpPr/>
            <p:nvPr/>
          </p:nvSpPr>
          <p:spPr>
            <a:xfrm>
              <a:off x="0" y="0"/>
              <a:ext cx="11264265" cy="7715504"/>
            </a:xfrm>
            <a:custGeom>
              <a:avLst/>
              <a:gdLst/>
              <a:ahLst/>
              <a:cxnLst/>
              <a:rect l="l" t="t" r="r" b="b"/>
              <a:pathLst>
                <a:path w="11264265" h="7715504">
                  <a:moveTo>
                    <a:pt x="0" y="0"/>
                  </a:moveTo>
                  <a:lnTo>
                    <a:pt x="11264265" y="0"/>
                  </a:lnTo>
                  <a:lnTo>
                    <a:pt x="11264265" y="7715504"/>
                  </a:lnTo>
                  <a:lnTo>
                    <a:pt x="0" y="7715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345916" y="651443"/>
            <a:ext cx="3854234" cy="213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wir tun werden: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 Paaren macht eine Person langsame Bewegungen, und die andere ist ihr „Spiegel“. Danach wechseln wir die Rollen und sprechen darüber, wie die Erfahrung war.</a:t>
            </a:r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3370" y="1170432"/>
            <a:ext cx="2861910" cy="1506388"/>
            <a:chOff x="0" y="0"/>
            <a:chExt cx="3815880" cy="20085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15842" cy="2008505"/>
            </a:xfrm>
            <a:custGeom>
              <a:avLst/>
              <a:gdLst/>
              <a:ahLst/>
              <a:cxnLst/>
              <a:rect l="l" t="t" r="r" b="b"/>
              <a:pathLst>
                <a:path w="3815842" h="2008505">
                  <a:moveTo>
                    <a:pt x="0" y="334772"/>
                  </a:moveTo>
                  <a:cubicBezTo>
                    <a:pt x="0" y="149860"/>
                    <a:pt x="149860" y="0"/>
                    <a:pt x="334772" y="0"/>
                  </a:cubicBezTo>
                  <a:lnTo>
                    <a:pt x="3481070" y="0"/>
                  </a:lnTo>
                  <a:cubicBezTo>
                    <a:pt x="3665982" y="0"/>
                    <a:pt x="3815842" y="149860"/>
                    <a:pt x="3815842" y="334772"/>
                  </a:cubicBezTo>
                  <a:lnTo>
                    <a:pt x="3815842" y="1673733"/>
                  </a:lnTo>
                  <a:cubicBezTo>
                    <a:pt x="3815842" y="1858645"/>
                    <a:pt x="3665982" y="2008505"/>
                    <a:pt x="3481070" y="2008505"/>
                  </a:cubicBezTo>
                  <a:lnTo>
                    <a:pt x="334772" y="2008505"/>
                  </a:lnTo>
                  <a:cubicBezTo>
                    <a:pt x="149860" y="2008505"/>
                    <a:pt x="0" y="1858645"/>
                    <a:pt x="0" y="1673733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815880" cy="20275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hast du dich gefühlt, als du der Spiegel warst? Und als du geführt hast?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08320" y="1170432"/>
            <a:ext cx="2861910" cy="1506388"/>
            <a:chOff x="0" y="0"/>
            <a:chExt cx="3815880" cy="200851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15842" cy="2008505"/>
            </a:xfrm>
            <a:custGeom>
              <a:avLst/>
              <a:gdLst/>
              <a:ahLst/>
              <a:cxnLst/>
              <a:rect l="l" t="t" r="r" b="b"/>
              <a:pathLst>
                <a:path w="3815842" h="2008505">
                  <a:moveTo>
                    <a:pt x="0" y="334772"/>
                  </a:moveTo>
                  <a:cubicBezTo>
                    <a:pt x="0" y="149860"/>
                    <a:pt x="149860" y="0"/>
                    <a:pt x="334772" y="0"/>
                  </a:cubicBezTo>
                  <a:lnTo>
                    <a:pt x="3481070" y="0"/>
                  </a:lnTo>
                  <a:cubicBezTo>
                    <a:pt x="3665982" y="0"/>
                    <a:pt x="3815842" y="149860"/>
                    <a:pt x="3815842" y="334772"/>
                  </a:cubicBezTo>
                  <a:lnTo>
                    <a:pt x="3815842" y="1673733"/>
                  </a:lnTo>
                  <a:cubicBezTo>
                    <a:pt x="3815842" y="1858645"/>
                    <a:pt x="3665982" y="2008505"/>
                    <a:pt x="3481070" y="2008505"/>
                  </a:cubicBezTo>
                  <a:lnTo>
                    <a:pt x="334772" y="2008505"/>
                  </a:lnTo>
                  <a:cubicBezTo>
                    <a:pt x="149860" y="2008505"/>
                    <a:pt x="0" y="1858645"/>
                    <a:pt x="0" y="1673733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3815880" cy="20275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War es leicht oder schwierig, der anderen Person zu folgen?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445840" y="3202524"/>
            <a:ext cx="2861910" cy="1506388"/>
            <a:chOff x="0" y="0"/>
            <a:chExt cx="3815880" cy="20085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815842" cy="2008505"/>
            </a:xfrm>
            <a:custGeom>
              <a:avLst/>
              <a:gdLst/>
              <a:ahLst/>
              <a:cxnLst/>
              <a:rect l="l" t="t" r="r" b="b"/>
              <a:pathLst>
                <a:path w="3815842" h="2008505">
                  <a:moveTo>
                    <a:pt x="0" y="334772"/>
                  </a:moveTo>
                  <a:cubicBezTo>
                    <a:pt x="0" y="149860"/>
                    <a:pt x="149860" y="0"/>
                    <a:pt x="334772" y="0"/>
                  </a:cubicBezTo>
                  <a:lnTo>
                    <a:pt x="3481070" y="0"/>
                  </a:lnTo>
                  <a:cubicBezTo>
                    <a:pt x="3665982" y="0"/>
                    <a:pt x="3815842" y="149860"/>
                    <a:pt x="3815842" y="334772"/>
                  </a:cubicBezTo>
                  <a:lnTo>
                    <a:pt x="3815842" y="1673733"/>
                  </a:lnTo>
                  <a:cubicBezTo>
                    <a:pt x="3815842" y="1858645"/>
                    <a:pt x="3665982" y="2008505"/>
                    <a:pt x="3481070" y="2008505"/>
                  </a:cubicBezTo>
                  <a:lnTo>
                    <a:pt x="334772" y="2008505"/>
                  </a:lnTo>
                  <a:cubicBezTo>
                    <a:pt x="149860" y="2008505"/>
                    <a:pt x="0" y="1858645"/>
                    <a:pt x="0" y="1673733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3815880" cy="20275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hast du aus dieser wortlosen Erfahrung gelernt?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54645" y="5655097"/>
            <a:ext cx="7044319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Denkt daran: 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Das Wichtige ist nicht, perfekt zu imitieren, sondern aufmerksam und verbunden zu sein.</a:t>
            </a:r>
          </a:p>
        </p:txBody>
      </p: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79796" y="2884965"/>
            <a:ext cx="10913193" cy="7397429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87680" y="638956"/>
            <a:ext cx="8778240" cy="834133"/>
            <a:chOff x="0" y="0"/>
            <a:chExt cx="11704320" cy="11121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1"/>
            </a:xfrm>
            <a:custGeom>
              <a:avLst/>
              <a:gdLst/>
              <a:ahLst/>
              <a:cxnLst/>
              <a:rect l="l" t="t" r="r" b="b"/>
              <a:pathLst>
                <a:path w="11704320" h="1112181">
                  <a:moveTo>
                    <a:pt x="0" y="0"/>
                  </a:moveTo>
                  <a:lnTo>
                    <a:pt x="11704320" y="0"/>
                  </a:lnTo>
                  <a:lnTo>
                    <a:pt x="11704320" y="1112181"/>
                  </a:lnTo>
                  <a:lnTo>
                    <a:pt x="0" y="11121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1704320" cy="11502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990"/>
                </a:lnSpc>
              </a:pPr>
              <a:r>
                <a:rPr lang="en-US" sz="4992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Tag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529840" y="3519540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2.5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49055" y="4656873"/>
            <a:ext cx="4693920" cy="1227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8"/>
              </a:lnSpc>
            </a:pPr>
            <a:r>
              <a:rPr lang="en-US" sz="384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Die Hand der Emotionen</a:t>
            </a:r>
          </a:p>
        </p:txBody>
      </p: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4977" y="740750"/>
            <a:ext cx="3989489" cy="4237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  <a:r>
              <a:rPr lang="en-US" sz="170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</a:p>
          <a:p>
            <a:pPr algn="l">
              <a:lnSpc>
                <a:spcPts val="2047"/>
              </a:lnSpc>
            </a:pPr>
            <a:endParaRPr lang="en-US" sz="1706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Klassenzimmer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genügend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Platz, um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einen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Kreis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zu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bilden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Sitzmöglichkeit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auf dem Boden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oder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auf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Stühlen</a:t>
            </a:r>
            <a:endParaRPr lang="en-US" sz="1706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Handvorlage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oder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Tafel</a:t>
            </a: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(Optional) Whiteboard und Marker, um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große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Hand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zu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zeichnen</a:t>
            </a:r>
            <a:endParaRPr lang="en-US" sz="1706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(Optional) Papier-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Vorlagen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Handumriss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für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jede:n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Schüler:in</a:t>
            </a:r>
            <a:endParaRPr lang="en-US" sz="1706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(Optional)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Abwaschbare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Marker, falls die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Schüler:innen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auf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ihrer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eigenen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Hand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schreiben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möchten</a:t>
            </a:r>
            <a:r>
              <a:rPr lang="en-US" sz="170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36587" y="740750"/>
            <a:ext cx="3634226" cy="266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wir tun werden: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ordnen jedem Finger der Hand eine Emotion zu: Liebe, Freude, Wut, Traurigkeit und Angst. Wir können auf der Tafel, auf einer Vorlage oder sogar auf unserer eigenen Hand mit einem abwaschbaren Marker schreiben oder zeichnen.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604785" y="3657600"/>
            <a:ext cx="6145501" cy="3456842"/>
            <a:chOff x="0" y="0"/>
            <a:chExt cx="8194002" cy="4609122"/>
          </a:xfrm>
        </p:grpSpPr>
        <p:sp>
          <p:nvSpPr>
            <p:cNvPr id="5" name="Freeform 5" descr="A cartoon of a child and child  AI-generated content may be incorrect."/>
            <p:cNvSpPr/>
            <p:nvPr/>
          </p:nvSpPr>
          <p:spPr>
            <a:xfrm>
              <a:off x="0" y="0"/>
              <a:ext cx="8194040" cy="4609084"/>
            </a:xfrm>
            <a:custGeom>
              <a:avLst/>
              <a:gdLst/>
              <a:ahLst/>
              <a:cxnLst/>
              <a:rect l="l" t="t" r="r" b="b"/>
              <a:pathLst>
                <a:path w="8194040" h="4609084">
                  <a:moveTo>
                    <a:pt x="0" y="0"/>
                  </a:moveTo>
                  <a:lnTo>
                    <a:pt x="8194040" y="0"/>
                  </a:lnTo>
                  <a:lnTo>
                    <a:pt x="8194040" y="4609084"/>
                  </a:lnTo>
                  <a:lnTo>
                    <a:pt x="0" y="4609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42992" y="587033"/>
            <a:ext cx="7267615" cy="6141135"/>
          </a:xfrm>
          <a:custGeom>
            <a:avLst/>
            <a:gdLst/>
            <a:ahLst/>
            <a:cxnLst/>
            <a:rect l="l" t="t" r="r" b="b"/>
            <a:pathLst>
              <a:path w="7267615" h="6141135">
                <a:moveTo>
                  <a:pt x="0" y="0"/>
                </a:moveTo>
                <a:lnTo>
                  <a:pt x="7267616" y="0"/>
                </a:lnTo>
                <a:lnTo>
                  <a:pt x="7267616" y="6141134"/>
                </a:lnTo>
                <a:lnTo>
                  <a:pt x="0" y="61411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3370" y="1170432"/>
            <a:ext cx="2861910" cy="2026987"/>
            <a:chOff x="0" y="0"/>
            <a:chExt cx="3815880" cy="27026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15842" cy="2702687"/>
            </a:xfrm>
            <a:custGeom>
              <a:avLst/>
              <a:gdLst/>
              <a:ahLst/>
              <a:cxnLst/>
              <a:rect l="l" t="t" r="r" b="b"/>
              <a:pathLst>
                <a:path w="3815842" h="2702687">
                  <a:moveTo>
                    <a:pt x="0" y="450469"/>
                  </a:moveTo>
                  <a:cubicBezTo>
                    <a:pt x="0" y="201676"/>
                    <a:pt x="201676" y="0"/>
                    <a:pt x="450469" y="0"/>
                  </a:cubicBezTo>
                  <a:lnTo>
                    <a:pt x="3365373" y="0"/>
                  </a:lnTo>
                  <a:cubicBezTo>
                    <a:pt x="3614166" y="0"/>
                    <a:pt x="3815842" y="201676"/>
                    <a:pt x="3815842" y="450469"/>
                  </a:cubicBezTo>
                  <a:lnTo>
                    <a:pt x="3815842" y="2252218"/>
                  </a:lnTo>
                  <a:cubicBezTo>
                    <a:pt x="3815842" y="2501011"/>
                    <a:pt x="3614166" y="2702687"/>
                    <a:pt x="3365373" y="2702687"/>
                  </a:cubicBezTo>
                  <a:lnTo>
                    <a:pt x="450469" y="2702687"/>
                  </a:lnTo>
                  <a:cubicBezTo>
                    <a:pt x="201676" y="2702687"/>
                    <a:pt x="0" y="2501011"/>
                    <a:pt x="0" y="2252218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815880" cy="27216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Fällt es dir leicht, diese Emotionen in dir selbst zu erkennen?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83491" y="1170432"/>
            <a:ext cx="2861910" cy="2026987"/>
            <a:chOff x="0" y="0"/>
            <a:chExt cx="3815880" cy="270264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15842" cy="2702687"/>
            </a:xfrm>
            <a:custGeom>
              <a:avLst/>
              <a:gdLst/>
              <a:ahLst/>
              <a:cxnLst/>
              <a:rect l="l" t="t" r="r" b="b"/>
              <a:pathLst>
                <a:path w="3815842" h="2702687">
                  <a:moveTo>
                    <a:pt x="0" y="450469"/>
                  </a:moveTo>
                  <a:cubicBezTo>
                    <a:pt x="0" y="201676"/>
                    <a:pt x="201676" y="0"/>
                    <a:pt x="450469" y="0"/>
                  </a:cubicBezTo>
                  <a:lnTo>
                    <a:pt x="3365373" y="0"/>
                  </a:lnTo>
                  <a:cubicBezTo>
                    <a:pt x="3614166" y="0"/>
                    <a:pt x="3815842" y="201676"/>
                    <a:pt x="3815842" y="450469"/>
                  </a:cubicBezTo>
                  <a:lnTo>
                    <a:pt x="3815842" y="2252218"/>
                  </a:lnTo>
                  <a:cubicBezTo>
                    <a:pt x="3815842" y="2501011"/>
                    <a:pt x="3614166" y="2702687"/>
                    <a:pt x="3365373" y="2702687"/>
                  </a:cubicBezTo>
                  <a:lnTo>
                    <a:pt x="450469" y="2702687"/>
                  </a:lnTo>
                  <a:cubicBezTo>
                    <a:pt x="201676" y="2702687"/>
                    <a:pt x="0" y="2501011"/>
                    <a:pt x="0" y="2252218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3815880" cy="27216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dieser Emotionen fühlst du am häufigsten?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683491" y="4117781"/>
            <a:ext cx="2861910" cy="2026987"/>
            <a:chOff x="0" y="0"/>
            <a:chExt cx="3815880" cy="270264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815842" cy="2702687"/>
            </a:xfrm>
            <a:custGeom>
              <a:avLst/>
              <a:gdLst/>
              <a:ahLst/>
              <a:cxnLst/>
              <a:rect l="l" t="t" r="r" b="b"/>
              <a:pathLst>
                <a:path w="3815842" h="2702687">
                  <a:moveTo>
                    <a:pt x="0" y="450469"/>
                  </a:moveTo>
                  <a:cubicBezTo>
                    <a:pt x="0" y="201676"/>
                    <a:pt x="201676" y="0"/>
                    <a:pt x="450469" y="0"/>
                  </a:cubicBezTo>
                  <a:lnTo>
                    <a:pt x="3365373" y="0"/>
                  </a:lnTo>
                  <a:cubicBezTo>
                    <a:pt x="3614166" y="0"/>
                    <a:pt x="3815842" y="201676"/>
                    <a:pt x="3815842" y="450469"/>
                  </a:cubicBezTo>
                  <a:lnTo>
                    <a:pt x="3815842" y="2252218"/>
                  </a:lnTo>
                  <a:cubicBezTo>
                    <a:pt x="3815842" y="2501011"/>
                    <a:pt x="3614166" y="2702687"/>
                    <a:pt x="3365373" y="2702687"/>
                  </a:cubicBezTo>
                  <a:lnTo>
                    <a:pt x="450469" y="2702687"/>
                  </a:lnTo>
                  <a:cubicBezTo>
                    <a:pt x="201676" y="2702687"/>
                    <a:pt x="0" y="2501011"/>
                    <a:pt x="0" y="2252218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3815880" cy="27216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fällt dir am schwersten, mit anderen zu teilen?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83370" y="4117781"/>
            <a:ext cx="2861910" cy="2026987"/>
            <a:chOff x="0" y="0"/>
            <a:chExt cx="3815880" cy="270264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815842" cy="2702687"/>
            </a:xfrm>
            <a:custGeom>
              <a:avLst/>
              <a:gdLst/>
              <a:ahLst/>
              <a:cxnLst/>
              <a:rect l="l" t="t" r="r" b="b"/>
              <a:pathLst>
                <a:path w="3815842" h="2702687">
                  <a:moveTo>
                    <a:pt x="0" y="450469"/>
                  </a:moveTo>
                  <a:cubicBezTo>
                    <a:pt x="0" y="201676"/>
                    <a:pt x="201676" y="0"/>
                    <a:pt x="450469" y="0"/>
                  </a:cubicBezTo>
                  <a:lnTo>
                    <a:pt x="3365373" y="0"/>
                  </a:lnTo>
                  <a:cubicBezTo>
                    <a:pt x="3614166" y="0"/>
                    <a:pt x="3815842" y="201676"/>
                    <a:pt x="3815842" y="450469"/>
                  </a:cubicBezTo>
                  <a:lnTo>
                    <a:pt x="3815842" y="2252218"/>
                  </a:lnTo>
                  <a:cubicBezTo>
                    <a:pt x="3815842" y="2501011"/>
                    <a:pt x="3614166" y="2702687"/>
                    <a:pt x="3365373" y="2702687"/>
                  </a:cubicBezTo>
                  <a:lnTo>
                    <a:pt x="450469" y="2702687"/>
                  </a:lnTo>
                  <a:cubicBezTo>
                    <a:pt x="201676" y="2702687"/>
                    <a:pt x="0" y="2501011"/>
                    <a:pt x="0" y="2252218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3815880" cy="27216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Denkst du, dass es Emotionen gibt, die wir nicht fühlen sollten?</a:t>
              </a: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47267" y="1590742"/>
            <a:ext cx="4259075" cy="4259075"/>
            <a:chOff x="0" y="0"/>
            <a:chExt cx="5678767" cy="56787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678805" cy="5678805"/>
            </a:xfrm>
            <a:custGeom>
              <a:avLst/>
              <a:gdLst/>
              <a:ahLst/>
              <a:cxnLst/>
              <a:rect l="l" t="t" r="r" b="b"/>
              <a:pathLst>
                <a:path w="5678805" h="5678805">
                  <a:moveTo>
                    <a:pt x="0" y="2839339"/>
                  </a:moveTo>
                  <a:cubicBezTo>
                    <a:pt x="0" y="1271270"/>
                    <a:pt x="1271270" y="0"/>
                    <a:pt x="2839339" y="0"/>
                  </a:cubicBezTo>
                  <a:cubicBezTo>
                    <a:pt x="4407408" y="0"/>
                    <a:pt x="5678805" y="1271270"/>
                    <a:pt x="5678805" y="2839339"/>
                  </a:cubicBezTo>
                  <a:cubicBezTo>
                    <a:pt x="5678805" y="4407408"/>
                    <a:pt x="4407535" y="5678805"/>
                    <a:pt x="2839339" y="5678805"/>
                  </a:cubicBezTo>
                  <a:cubicBezTo>
                    <a:pt x="1271143" y="5678805"/>
                    <a:pt x="0" y="4407535"/>
                    <a:pt x="0" y="283933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678767" cy="5707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7"/>
                </a:lnSpc>
              </a:pPr>
              <a:r>
                <a:rPr lang="en-US" sz="1706" b="1">
                  <a:solidFill>
                    <a:srgbClr val="0D0D0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Alle Emotionen sind gut. </a:t>
              </a:r>
              <a:r>
                <a:rPr lang="en-US" sz="1706">
                  <a:solidFill>
                    <a:srgbClr val="0D0D0D"/>
                  </a:solidFill>
                  <a:latin typeface="Poppins"/>
                  <a:ea typeface="Poppins"/>
                  <a:cs typeface="Poppins"/>
                  <a:sym typeface="Poppins"/>
                </a:rPr>
                <a:t>Jede informiert uns über etwas Wichtiges. Manchmal gibt es Emotionen, die uns nicht gefallen, aber selbst diese haben einen Zweck. </a:t>
              </a:r>
              <a:r>
                <a:rPr lang="en-US" sz="1706" b="1">
                  <a:solidFill>
                    <a:srgbClr val="0D0D0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Wenn wir sie erkennen und teilen, fühlen wir uns besser und andere können uns verstehen.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747267" y="855922"/>
            <a:ext cx="1492746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Denkt daran: </a:t>
            </a:r>
          </a:p>
          <a:p>
            <a:pPr algn="l">
              <a:lnSpc>
                <a:spcPts val="2048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79796" y="2884965"/>
            <a:ext cx="10913193" cy="7397429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87680" y="638956"/>
            <a:ext cx="8778240" cy="834133"/>
            <a:chOff x="0" y="0"/>
            <a:chExt cx="11704320" cy="11121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1"/>
            </a:xfrm>
            <a:custGeom>
              <a:avLst/>
              <a:gdLst/>
              <a:ahLst/>
              <a:cxnLst/>
              <a:rect l="l" t="t" r="r" b="b"/>
              <a:pathLst>
                <a:path w="11704320" h="1112181">
                  <a:moveTo>
                    <a:pt x="0" y="0"/>
                  </a:moveTo>
                  <a:lnTo>
                    <a:pt x="11704320" y="0"/>
                  </a:lnTo>
                  <a:lnTo>
                    <a:pt x="11704320" y="1112181"/>
                  </a:lnTo>
                  <a:lnTo>
                    <a:pt x="0" y="11121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11704320" cy="11693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015"/>
                </a:lnSpc>
              </a:pPr>
              <a:r>
                <a:rPr lang="en-US" sz="5013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Tag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529840" y="3783554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2.6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49055" y="4666398"/>
            <a:ext cx="4693920" cy="1414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1"/>
              </a:lnSpc>
            </a:pPr>
            <a:r>
              <a:rPr lang="en-US" sz="255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Abschließender Kreis </a:t>
            </a:r>
          </a:p>
          <a:p>
            <a:pPr algn="ctr">
              <a:lnSpc>
                <a:spcPts val="3071"/>
              </a:lnSpc>
            </a:pPr>
            <a:endParaRPr lang="en-US" sz="255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4608"/>
              </a:lnSpc>
            </a:pPr>
            <a:r>
              <a:rPr lang="en-US" sz="384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84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ich mitnehme</a:t>
            </a:r>
          </a:p>
        </p:txBody>
      </p:sp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5871" y="1081211"/>
            <a:ext cx="3848605" cy="1086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Materialien: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Symbolischer Gegenstand (optional)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528067" y="2981535"/>
            <a:ext cx="6697475" cy="4590336"/>
            <a:chOff x="0" y="0"/>
            <a:chExt cx="8929967" cy="6120448"/>
          </a:xfrm>
        </p:grpSpPr>
        <p:sp>
          <p:nvSpPr>
            <p:cNvPr id="4" name="Freeform 4" descr="A cartoon of kids at desks  AI-generated content may be incorrect."/>
            <p:cNvSpPr/>
            <p:nvPr/>
          </p:nvSpPr>
          <p:spPr>
            <a:xfrm>
              <a:off x="0" y="0"/>
              <a:ext cx="8930005" cy="6120384"/>
            </a:xfrm>
            <a:custGeom>
              <a:avLst/>
              <a:gdLst/>
              <a:ahLst/>
              <a:cxnLst/>
              <a:rect l="l" t="t" r="r" b="b"/>
              <a:pathLst>
                <a:path w="8930005" h="6120384">
                  <a:moveTo>
                    <a:pt x="0" y="0"/>
                  </a:moveTo>
                  <a:lnTo>
                    <a:pt x="8930005" y="0"/>
                  </a:lnTo>
                  <a:lnTo>
                    <a:pt x="8930005" y="6120384"/>
                  </a:lnTo>
                  <a:lnTo>
                    <a:pt x="0" y="61203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392312" y="1081211"/>
            <a:ext cx="3375155" cy="1874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wir tun werden: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machen eine Abschlussrunde, um eine Emotion, eine Idee oder eine Erkenntnis aus diesen Sitzungen zu teilen.</a:t>
            </a:r>
          </a:p>
        </p:txBody>
      </p:sp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87183" y="780288"/>
            <a:ext cx="2936919" cy="1723139"/>
            <a:chOff x="0" y="0"/>
            <a:chExt cx="3915893" cy="22975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15918" cy="2297430"/>
            </a:xfrm>
            <a:custGeom>
              <a:avLst/>
              <a:gdLst/>
              <a:ahLst/>
              <a:cxnLst/>
              <a:rect l="l" t="t" r="r" b="b"/>
              <a:pathLst>
                <a:path w="3915918" h="2297430">
                  <a:moveTo>
                    <a:pt x="0" y="382905"/>
                  </a:moveTo>
                  <a:cubicBezTo>
                    <a:pt x="0" y="171450"/>
                    <a:pt x="171450" y="0"/>
                    <a:pt x="382905" y="0"/>
                  </a:cubicBezTo>
                  <a:lnTo>
                    <a:pt x="3533013" y="0"/>
                  </a:lnTo>
                  <a:cubicBezTo>
                    <a:pt x="3744468" y="0"/>
                    <a:pt x="3915918" y="171450"/>
                    <a:pt x="3915918" y="382905"/>
                  </a:cubicBezTo>
                  <a:lnTo>
                    <a:pt x="3915918" y="1914525"/>
                  </a:lnTo>
                  <a:cubicBezTo>
                    <a:pt x="3915918" y="2125980"/>
                    <a:pt x="3744468" y="2297430"/>
                    <a:pt x="3533013" y="2297430"/>
                  </a:cubicBezTo>
                  <a:lnTo>
                    <a:pt x="382905" y="2297430"/>
                  </a:lnTo>
                  <a:cubicBezTo>
                    <a:pt x="171450" y="2297557"/>
                    <a:pt x="0" y="2126107"/>
                    <a:pt x="0" y="1914525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915893" cy="2316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D0D0D"/>
                  </a:solidFill>
                  <a:latin typeface="Poppins"/>
                  <a:ea typeface="Poppins"/>
                  <a:cs typeface="Poppins"/>
                  <a:sym typeface="Poppins"/>
                </a:rPr>
                <a:t>„Ich nehme mit …“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722115" y="780288"/>
            <a:ext cx="2936919" cy="1723139"/>
            <a:chOff x="0" y="0"/>
            <a:chExt cx="3915893" cy="22975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15918" cy="2297430"/>
            </a:xfrm>
            <a:custGeom>
              <a:avLst/>
              <a:gdLst/>
              <a:ahLst/>
              <a:cxnLst/>
              <a:rect l="l" t="t" r="r" b="b"/>
              <a:pathLst>
                <a:path w="3915918" h="2297430">
                  <a:moveTo>
                    <a:pt x="0" y="382905"/>
                  </a:moveTo>
                  <a:cubicBezTo>
                    <a:pt x="0" y="171450"/>
                    <a:pt x="171450" y="0"/>
                    <a:pt x="382905" y="0"/>
                  </a:cubicBezTo>
                  <a:lnTo>
                    <a:pt x="3533013" y="0"/>
                  </a:lnTo>
                  <a:cubicBezTo>
                    <a:pt x="3744468" y="0"/>
                    <a:pt x="3915918" y="171450"/>
                    <a:pt x="3915918" y="382905"/>
                  </a:cubicBezTo>
                  <a:lnTo>
                    <a:pt x="3915918" y="1914525"/>
                  </a:lnTo>
                  <a:cubicBezTo>
                    <a:pt x="3915918" y="2125980"/>
                    <a:pt x="3744468" y="2297430"/>
                    <a:pt x="3533013" y="2297430"/>
                  </a:cubicBezTo>
                  <a:lnTo>
                    <a:pt x="382905" y="2297430"/>
                  </a:lnTo>
                  <a:cubicBezTo>
                    <a:pt x="171450" y="2297557"/>
                    <a:pt x="0" y="2126107"/>
                    <a:pt x="0" y="1914525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3915893" cy="2316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D0D0D"/>
                  </a:solidFill>
                  <a:latin typeface="Poppins"/>
                  <a:ea typeface="Poppins"/>
                  <a:cs typeface="Poppins"/>
                  <a:sym typeface="Poppins"/>
                </a:rPr>
                <a:t>„Heute fühle ich …“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218688" y="3066964"/>
            <a:ext cx="3652180" cy="1723139"/>
            <a:chOff x="0" y="0"/>
            <a:chExt cx="4869574" cy="22975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69561" cy="2297430"/>
            </a:xfrm>
            <a:custGeom>
              <a:avLst/>
              <a:gdLst/>
              <a:ahLst/>
              <a:cxnLst/>
              <a:rect l="l" t="t" r="r" b="b"/>
              <a:pathLst>
                <a:path w="4869561" h="2297430">
                  <a:moveTo>
                    <a:pt x="0" y="382905"/>
                  </a:moveTo>
                  <a:cubicBezTo>
                    <a:pt x="0" y="171450"/>
                    <a:pt x="171450" y="0"/>
                    <a:pt x="382905" y="0"/>
                  </a:cubicBezTo>
                  <a:lnTo>
                    <a:pt x="4486656" y="0"/>
                  </a:lnTo>
                  <a:cubicBezTo>
                    <a:pt x="4698111" y="0"/>
                    <a:pt x="4869561" y="171450"/>
                    <a:pt x="4869561" y="382905"/>
                  </a:cubicBezTo>
                  <a:lnTo>
                    <a:pt x="4869561" y="1914525"/>
                  </a:lnTo>
                  <a:cubicBezTo>
                    <a:pt x="4869561" y="2125980"/>
                    <a:pt x="4698111" y="2297430"/>
                    <a:pt x="4486656" y="2297430"/>
                  </a:cubicBezTo>
                  <a:lnTo>
                    <a:pt x="382905" y="2297430"/>
                  </a:lnTo>
                  <a:cubicBezTo>
                    <a:pt x="171450" y="2297557"/>
                    <a:pt x="0" y="2126107"/>
                    <a:pt x="0" y="1914525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4869574" cy="2316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D0D0D"/>
                  </a:solidFill>
                  <a:latin typeface="Poppins"/>
                  <a:ea typeface="Poppins"/>
                  <a:cs typeface="Poppins"/>
                  <a:sym typeface="Poppins"/>
                </a:rPr>
                <a:t>„Eine Sache, die ich über Emotionen gelernt habe, ist …“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510333" y="5370786"/>
            <a:ext cx="4732925" cy="1086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Denkt daran: 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Ihr könnt alles teilen, was ihr möchtet, oder einfach aussetzen.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15242" y="2884965"/>
            <a:ext cx="11184084" cy="7397429"/>
            <a:chOff x="0" y="0"/>
            <a:chExt cx="14912111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912087" cy="9863201"/>
            </a:xfrm>
            <a:custGeom>
              <a:avLst/>
              <a:gdLst/>
              <a:ahLst/>
              <a:cxnLst/>
              <a:rect l="l" t="t" r="r" b="b"/>
              <a:pathLst>
                <a:path w="14912087" h="9863201">
                  <a:moveTo>
                    <a:pt x="0" y="4931664"/>
                  </a:moveTo>
                  <a:cubicBezTo>
                    <a:pt x="0" y="2208022"/>
                    <a:pt x="3338195" y="0"/>
                    <a:pt x="7456043" y="0"/>
                  </a:cubicBezTo>
                  <a:cubicBezTo>
                    <a:pt x="11573892" y="0"/>
                    <a:pt x="14912087" y="2208022"/>
                    <a:pt x="14912087" y="4931664"/>
                  </a:cubicBezTo>
                  <a:cubicBezTo>
                    <a:pt x="14912087" y="7655306"/>
                    <a:pt x="11573891" y="9863201"/>
                    <a:pt x="7456043" y="9863201"/>
                  </a:cubicBezTo>
                  <a:cubicBezTo>
                    <a:pt x="3338195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87680" y="638956"/>
            <a:ext cx="8778240" cy="834133"/>
            <a:chOff x="0" y="0"/>
            <a:chExt cx="11704320" cy="11121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1"/>
            </a:xfrm>
            <a:custGeom>
              <a:avLst/>
              <a:gdLst/>
              <a:ahLst/>
              <a:cxnLst/>
              <a:rect l="l" t="t" r="r" b="b"/>
              <a:pathLst>
                <a:path w="11704320" h="1112181">
                  <a:moveTo>
                    <a:pt x="0" y="0"/>
                  </a:moveTo>
                  <a:lnTo>
                    <a:pt x="11704320" y="0"/>
                  </a:lnTo>
                  <a:lnTo>
                    <a:pt x="11704320" y="1112181"/>
                  </a:lnTo>
                  <a:lnTo>
                    <a:pt x="0" y="11121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1704320" cy="11502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529"/>
                </a:lnSpc>
              </a:pPr>
              <a:r>
                <a:rPr lang="en-US" sz="4608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komplementäre Aktivität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529840" y="3529065"/>
            <a:ext cx="4693920" cy="321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4"/>
              </a:lnSpc>
            </a:pPr>
            <a:r>
              <a:rPr lang="en-US" sz="19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3.1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49055" y="4656873"/>
            <a:ext cx="4693920" cy="1227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8"/>
              </a:lnSpc>
            </a:pPr>
            <a:r>
              <a:rPr lang="en-US" sz="384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Der Emotionswürfel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5871" y="1327433"/>
            <a:ext cx="3848605" cy="1086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Materialien: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Großer Würfel mit Emotionen</a:t>
            </a: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Unterstützende Karten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105405" y="2706024"/>
            <a:ext cx="6307331" cy="4322940"/>
            <a:chOff x="0" y="0"/>
            <a:chExt cx="8409775" cy="5763920"/>
          </a:xfrm>
        </p:grpSpPr>
        <p:sp>
          <p:nvSpPr>
            <p:cNvPr id="4" name="Freeform 4" descr="A cube with cartoon faces on it  AI-generated content may be incorrect."/>
            <p:cNvSpPr/>
            <p:nvPr/>
          </p:nvSpPr>
          <p:spPr>
            <a:xfrm>
              <a:off x="0" y="0"/>
              <a:ext cx="8409813" cy="5763895"/>
            </a:xfrm>
            <a:custGeom>
              <a:avLst/>
              <a:gdLst/>
              <a:ahLst/>
              <a:cxnLst/>
              <a:rect l="l" t="t" r="r" b="b"/>
              <a:pathLst>
                <a:path w="8409813" h="5763895">
                  <a:moveTo>
                    <a:pt x="0" y="0"/>
                  </a:moveTo>
                  <a:lnTo>
                    <a:pt x="8409813" y="0"/>
                  </a:lnTo>
                  <a:lnTo>
                    <a:pt x="8409813" y="5763895"/>
                  </a:lnTo>
                  <a:lnTo>
                    <a:pt x="0" y="57638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558590" y="1327433"/>
            <a:ext cx="3194209" cy="1348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wir tun werden: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werfen den Würfel und beantworten Fragen zur aufkommenden Emotion: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09361" y="2183006"/>
            <a:ext cx="3072755" cy="1202703"/>
            <a:chOff x="0" y="0"/>
            <a:chExt cx="4097007" cy="16036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97020" cy="1603756"/>
            </a:xfrm>
            <a:custGeom>
              <a:avLst/>
              <a:gdLst/>
              <a:ahLst/>
              <a:cxnLst/>
              <a:rect l="l" t="t" r="r" b="b"/>
              <a:pathLst>
                <a:path w="4097020" h="1603756">
                  <a:moveTo>
                    <a:pt x="0" y="267335"/>
                  </a:moveTo>
                  <a:cubicBezTo>
                    <a:pt x="0" y="119634"/>
                    <a:pt x="119634" y="0"/>
                    <a:pt x="267335" y="0"/>
                  </a:cubicBezTo>
                  <a:lnTo>
                    <a:pt x="3829685" y="0"/>
                  </a:lnTo>
                  <a:cubicBezTo>
                    <a:pt x="3977259" y="0"/>
                    <a:pt x="4097020" y="119634"/>
                    <a:pt x="4097020" y="267335"/>
                  </a:cubicBezTo>
                  <a:lnTo>
                    <a:pt x="4097020" y="1336421"/>
                  </a:lnTo>
                  <a:cubicBezTo>
                    <a:pt x="4097020" y="1483995"/>
                    <a:pt x="3977386" y="1603756"/>
                    <a:pt x="3829685" y="1603756"/>
                  </a:cubicBezTo>
                  <a:lnTo>
                    <a:pt x="267335" y="1603756"/>
                  </a:lnTo>
                  <a:cubicBezTo>
                    <a:pt x="119634" y="1603629"/>
                    <a:pt x="0" y="1483995"/>
                    <a:pt x="0" y="1336294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4097007" cy="16226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lässt dich so fühlen?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09361" y="770020"/>
            <a:ext cx="3072755" cy="1202703"/>
            <a:chOff x="0" y="0"/>
            <a:chExt cx="4097007" cy="16036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97020" cy="1603756"/>
            </a:xfrm>
            <a:custGeom>
              <a:avLst/>
              <a:gdLst/>
              <a:ahLst/>
              <a:cxnLst/>
              <a:rect l="l" t="t" r="r" b="b"/>
              <a:pathLst>
                <a:path w="4097020" h="1603756">
                  <a:moveTo>
                    <a:pt x="0" y="267335"/>
                  </a:moveTo>
                  <a:cubicBezTo>
                    <a:pt x="0" y="119634"/>
                    <a:pt x="119634" y="0"/>
                    <a:pt x="267335" y="0"/>
                  </a:cubicBezTo>
                  <a:lnTo>
                    <a:pt x="3829685" y="0"/>
                  </a:lnTo>
                  <a:cubicBezTo>
                    <a:pt x="3977259" y="0"/>
                    <a:pt x="4097020" y="119634"/>
                    <a:pt x="4097020" y="267335"/>
                  </a:cubicBezTo>
                  <a:lnTo>
                    <a:pt x="4097020" y="1336421"/>
                  </a:lnTo>
                  <a:cubicBezTo>
                    <a:pt x="4097020" y="1483995"/>
                    <a:pt x="3977386" y="1603756"/>
                    <a:pt x="3829685" y="1603756"/>
                  </a:cubicBezTo>
                  <a:lnTo>
                    <a:pt x="267335" y="1603756"/>
                  </a:lnTo>
                  <a:cubicBezTo>
                    <a:pt x="119634" y="1603629"/>
                    <a:pt x="0" y="1483995"/>
                    <a:pt x="0" y="133629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4097007" cy="16226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Wo bemerkst du sie in deinem Körper?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565893" y="614867"/>
            <a:ext cx="6732251" cy="6927666"/>
            <a:chOff x="0" y="0"/>
            <a:chExt cx="8976335" cy="9236888"/>
          </a:xfrm>
        </p:grpSpPr>
        <p:sp>
          <p:nvSpPr>
            <p:cNvPr id="9" name="Freeform 9" descr="A cartoon of a child with his finger on his face  AI-generated content may be incorrect."/>
            <p:cNvSpPr/>
            <p:nvPr/>
          </p:nvSpPr>
          <p:spPr>
            <a:xfrm>
              <a:off x="0" y="0"/>
              <a:ext cx="8976360" cy="9236837"/>
            </a:xfrm>
            <a:custGeom>
              <a:avLst/>
              <a:gdLst/>
              <a:ahLst/>
              <a:cxnLst/>
              <a:rect l="l" t="t" r="r" b="b"/>
              <a:pathLst>
                <a:path w="8976360" h="9236837">
                  <a:moveTo>
                    <a:pt x="0" y="0"/>
                  </a:moveTo>
                  <a:lnTo>
                    <a:pt x="8976360" y="0"/>
                  </a:lnTo>
                  <a:lnTo>
                    <a:pt x="8976360" y="9236837"/>
                  </a:lnTo>
                  <a:lnTo>
                    <a:pt x="0" y="9236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09361" y="3626339"/>
            <a:ext cx="3072755" cy="1202703"/>
            <a:chOff x="0" y="0"/>
            <a:chExt cx="4097007" cy="16036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097020" cy="1603756"/>
            </a:xfrm>
            <a:custGeom>
              <a:avLst/>
              <a:gdLst/>
              <a:ahLst/>
              <a:cxnLst/>
              <a:rect l="l" t="t" r="r" b="b"/>
              <a:pathLst>
                <a:path w="4097020" h="1603756">
                  <a:moveTo>
                    <a:pt x="0" y="267335"/>
                  </a:moveTo>
                  <a:cubicBezTo>
                    <a:pt x="0" y="119634"/>
                    <a:pt x="119634" y="0"/>
                    <a:pt x="267335" y="0"/>
                  </a:cubicBezTo>
                  <a:lnTo>
                    <a:pt x="3829685" y="0"/>
                  </a:lnTo>
                  <a:cubicBezTo>
                    <a:pt x="3977259" y="0"/>
                    <a:pt x="4097020" y="119634"/>
                    <a:pt x="4097020" y="267335"/>
                  </a:cubicBezTo>
                  <a:lnTo>
                    <a:pt x="4097020" y="1336421"/>
                  </a:lnTo>
                  <a:cubicBezTo>
                    <a:pt x="4097020" y="1483995"/>
                    <a:pt x="3977386" y="1603756"/>
                    <a:pt x="3829685" y="1603756"/>
                  </a:cubicBezTo>
                  <a:lnTo>
                    <a:pt x="267335" y="1603756"/>
                  </a:lnTo>
                  <a:cubicBezTo>
                    <a:pt x="119634" y="1603629"/>
                    <a:pt x="0" y="1483995"/>
                    <a:pt x="0" y="133629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4097007" cy="16226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hilft dir, wenn du dich so fühlst?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00801" y="5141662"/>
            <a:ext cx="3593887" cy="1611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Denkt daran: 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Alle Emotionen sind gültig, und darüber zu sprechen hilft uns, uns selbst besser kennenzulernen.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79796" y="2884965"/>
            <a:ext cx="10913193" cy="7397429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87680" y="638956"/>
            <a:ext cx="8778240" cy="834133"/>
            <a:chOff x="0" y="0"/>
            <a:chExt cx="11704320" cy="11121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1"/>
            </a:xfrm>
            <a:custGeom>
              <a:avLst/>
              <a:gdLst/>
              <a:ahLst/>
              <a:cxnLst/>
              <a:rect l="l" t="t" r="r" b="b"/>
              <a:pathLst>
                <a:path w="11704320" h="1112181">
                  <a:moveTo>
                    <a:pt x="0" y="0"/>
                  </a:moveTo>
                  <a:lnTo>
                    <a:pt x="11704320" y="0"/>
                  </a:lnTo>
                  <a:lnTo>
                    <a:pt x="11704320" y="1112181"/>
                  </a:lnTo>
                  <a:lnTo>
                    <a:pt x="0" y="11121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1704320" cy="115980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r>
                <a:rPr lang="en-US" sz="4266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komplementäre Aktivität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529840" y="3893549"/>
            <a:ext cx="4693920" cy="29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3.2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49055" y="4625240"/>
            <a:ext cx="4693920" cy="1817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8"/>
              </a:lnSpc>
            </a:pPr>
            <a:r>
              <a:rPr lang="en-US" sz="384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Das Emotionsometer des Tages</a:t>
            </a:r>
          </a:p>
        </p:txBody>
      </p:sp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5871" y="614944"/>
            <a:ext cx="4932340" cy="213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Materialien: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 Klassenzimmer-Panel mit einem visuellen Emotions-Thermometer (Beispiel: traurig – neutral – glücklich – euphorisch – nervös usw.)</a:t>
            </a:r>
          </a:p>
          <a:p>
            <a:pPr marL="219637" lvl="1" indent="-109818" algn="l">
              <a:lnSpc>
                <a:spcPts val="2047"/>
              </a:lnSpc>
              <a:buFont typeface="Arial"/>
              <a:buChar char="•"/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Wäscheklammern mit dem Namen jedes Schülers oder abnehmbare Etiketten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6226045" y="304248"/>
            <a:ext cx="2498284" cy="7010952"/>
            <a:chOff x="0" y="0"/>
            <a:chExt cx="3331045" cy="9347937"/>
          </a:xfrm>
        </p:grpSpPr>
        <p:sp>
          <p:nvSpPr>
            <p:cNvPr id="4" name="Freeform 4" descr="A group of colorful circles with different faces  AI-generated content may be incorrect."/>
            <p:cNvSpPr/>
            <p:nvPr/>
          </p:nvSpPr>
          <p:spPr>
            <a:xfrm>
              <a:off x="0" y="0"/>
              <a:ext cx="3331083" cy="9347962"/>
            </a:xfrm>
            <a:custGeom>
              <a:avLst/>
              <a:gdLst/>
              <a:ahLst/>
              <a:cxnLst/>
              <a:rect l="l" t="t" r="r" b="b"/>
              <a:pathLst>
                <a:path w="3331083" h="9347962">
                  <a:moveTo>
                    <a:pt x="0" y="0"/>
                  </a:moveTo>
                  <a:lnTo>
                    <a:pt x="3331083" y="0"/>
                  </a:lnTo>
                  <a:lnTo>
                    <a:pt x="3331083" y="9347962"/>
                  </a:lnTo>
                  <a:lnTo>
                    <a:pt x="0" y="934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95871" y="3124410"/>
            <a:ext cx="3722227" cy="1874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wir tun werden: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Jeden Tag platzieren wir unsere Klammer auf der Emotion, die uns am besten repräsentiert. Optional können wir sie mit der Klasse teilen.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5871" y="5377929"/>
            <a:ext cx="4693920" cy="1086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170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Denkt daran: </a:t>
            </a:r>
          </a:p>
          <a:p>
            <a:pPr algn="l">
              <a:lnSpc>
                <a:spcPts val="2047"/>
              </a:lnSpc>
            </a:pPr>
            <a:endParaRPr lang="en-US" sz="170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047"/>
              </a:lnSpc>
            </a:pPr>
            <a:r>
              <a:rPr lang="en-US" sz="17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gibt keine richtigen oder falschen Emotionen. Alle sind wichtig.</a:t>
            </a:r>
          </a:p>
        </p:txBody>
      </p:sp>
    </p:spTree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9683" y="292951"/>
            <a:ext cx="8778240" cy="1219200"/>
            <a:chOff x="0" y="0"/>
            <a:chExt cx="11704320" cy="1625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4320" cy="1625600"/>
            </a:xfrm>
            <a:custGeom>
              <a:avLst/>
              <a:gdLst/>
              <a:ahLst/>
              <a:cxnLst/>
              <a:rect l="l" t="t" r="r" b="b"/>
              <a:pathLst>
                <a:path w="11704320" h="162560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0292" b="-902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704320" cy="16732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r>
                <a:rPr lang="en-US" sz="4266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Abschluss des Moduls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907744" y="1874996"/>
            <a:ext cx="3982107" cy="1723139"/>
            <a:chOff x="0" y="0"/>
            <a:chExt cx="5309476" cy="22975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309489" cy="2297430"/>
            </a:xfrm>
            <a:custGeom>
              <a:avLst/>
              <a:gdLst/>
              <a:ahLst/>
              <a:cxnLst/>
              <a:rect l="l" t="t" r="r" b="b"/>
              <a:pathLst>
                <a:path w="5309489" h="2297430">
                  <a:moveTo>
                    <a:pt x="0" y="382905"/>
                  </a:moveTo>
                  <a:cubicBezTo>
                    <a:pt x="0" y="171450"/>
                    <a:pt x="171450" y="0"/>
                    <a:pt x="382905" y="0"/>
                  </a:cubicBezTo>
                  <a:lnTo>
                    <a:pt x="4926584" y="0"/>
                  </a:lnTo>
                  <a:cubicBezTo>
                    <a:pt x="5138039" y="0"/>
                    <a:pt x="5309489" y="171450"/>
                    <a:pt x="5309489" y="382905"/>
                  </a:cubicBezTo>
                  <a:lnTo>
                    <a:pt x="5309489" y="1914525"/>
                  </a:lnTo>
                  <a:cubicBezTo>
                    <a:pt x="5309489" y="2125980"/>
                    <a:pt x="5138039" y="2297430"/>
                    <a:pt x="4926584" y="2297430"/>
                  </a:cubicBezTo>
                  <a:lnTo>
                    <a:pt x="382905" y="2297430"/>
                  </a:lnTo>
                  <a:cubicBezTo>
                    <a:pt x="171450" y="2297557"/>
                    <a:pt x="0" y="2126107"/>
                    <a:pt x="0" y="1914525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5309476" cy="2316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„Gefühle kann man nicht lehren, man muss sie leben. Und wir lernen sie gemeinsam, Schritt für Schritt.“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19692" y="4421629"/>
            <a:ext cx="3160100" cy="1723139"/>
            <a:chOff x="0" y="0"/>
            <a:chExt cx="4213466" cy="22975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13479" cy="2297430"/>
            </a:xfrm>
            <a:custGeom>
              <a:avLst/>
              <a:gdLst/>
              <a:ahLst/>
              <a:cxnLst/>
              <a:rect l="l" t="t" r="r" b="b"/>
              <a:pathLst>
                <a:path w="4213479" h="2297430">
                  <a:moveTo>
                    <a:pt x="0" y="382905"/>
                  </a:moveTo>
                  <a:cubicBezTo>
                    <a:pt x="0" y="171450"/>
                    <a:pt x="171450" y="0"/>
                    <a:pt x="382905" y="0"/>
                  </a:cubicBezTo>
                  <a:lnTo>
                    <a:pt x="3830574" y="0"/>
                  </a:lnTo>
                  <a:cubicBezTo>
                    <a:pt x="4042029" y="0"/>
                    <a:pt x="4213479" y="171450"/>
                    <a:pt x="4213479" y="382905"/>
                  </a:cubicBezTo>
                  <a:lnTo>
                    <a:pt x="4213479" y="1914525"/>
                  </a:lnTo>
                  <a:cubicBezTo>
                    <a:pt x="4213479" y="2125980"/>
                    <a:pt x="4042029" y="2297430"/>
                    <a:pt x="3830574" y="2297430"/>
                  </a:cubicBezTo>
                  <a:lnTo>
                    <a:pt x="382905" y="2297430"/>
                  </a:lnTo>
                  <a:cubicBezTo>
                    <a:pt x="171450" y="2297557"/>
                    <a:pt x="0" y="2126107"/>
                    <a:pt x="0" y="1914525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4213466" cy="2316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Alle Emotionen sind gültig und haben uns etwas zu lehren.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173809" y="4421629"/>
            <a:ext cx="3160100" cy="1723139"/>
            <a:chOff x="0" y="0"/>
            <a:chExt cx="4213466" cy="22975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213479" cy="2297430"/>
            </a:xfrm>
            <a:custGeom>
              <a:avLst/>
              <a:gdLst/>
              <a:ahLst/>
              <a:cxnLst/>
              <a:rect l="l" t="t" r="r" b="b"/>
              <a:pathLst>
                <a:path w="4213479" h="2297430">
                  <a:moveTo>
                    <a:pt x="0" y="382905"/>
                  </a:moveTo>
                  <a:cubicBezTo>
                    <a:pt x="0" y="171450"/>
                    <a:pt x="171450" y="0"/>
                    <a:pt x="382905" y="0"/>
                  </a:cubicBezTo>
                  <a:lnTo>
                    <a:pt x="3830574" y="0"/>
                  </a:lnTo>
                  <a:cubicBezTo>
                    <a:pt x="4042029" y="0"/>
                    <a:pt x="4213479" y="171450"/>
                    <a:pt x="4213479" y="382905"/>
                  </a:cubicBezTo>
                  <a:lnTo>
                    <a:pt x="4213479" y="1914525"/>
                  </a:lnTo>
                  <a:cubicBezTo>
                    <a:pt x="4213479" y="2125980"/>
                    <a:pt x="4042029" y="2297430"/>
                    <a:pt x="3830574" y="2297430"/>
                  </a:cubicBezTo>
                  <a:lnTo>
                    <a:pt x="382905" y="2297430"/>
                  </a:lnTo>
                  <a:cubicBezTo>
                    <a:pt x="171450" y="2297557"/>
                    <a:pt x="0" y="2126107"/>
                    <a:pt x="0" y="1914525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4213466" cy="2316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Jede:r kann sie auf eigene Weise und in eigenem Tempo teilen.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74C1D6C4-F845-AF2C-BCEA-E861C760E9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1104900"/>
            <a:ext cx="6217623" cy="49911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3005E1F-138F-F7F0-E7FD-7AAFFB7D93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007" y="610030"/>
            <a:ext cx="1320239" cy="1531922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95D6E8B9-161C-8D24-2656-A69BD5F138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30206" y="2895600"/>
            <a:ext cx="1927257" cy="1227552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05B7D61-9957-5C28-02D2-0276E8FAE0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30206" y="5105400"/>
            <a:ext cx="2080708" cy="79066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1951</Words>
  <Application>Microsoft Office PowerPoint</Application>
  <PresentationFormat>Custom</PresentationFormat>
  <Paragraphs>241</Paragraphs>
  <Slides>55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1" baseType="lpstr">
      <vt:lpstr>Calibri</vt:lpstr>
      <vt:lpstr>Arial</vt:lpstr>
      <vt:lpstr>Poppins</vt:lpstr>
      <vt:lpstr>Aptos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M1_ Emotionen_ Grundschule</dc:title>
  <cp:lastModifiedBy>Itzel Gn</cp:lastModifiedBy>
  <cp:revision>2</cp:revision>
  <dcterms:created xsi:type="dcterms:W3CDTF">2006-08-16T00:00:00Z</dcterms:created>
  <dcterms:modified xsi:type="dcterms:W3CDTF">2026-04-07T11:35:12Z</dcterms:modified>
  <dc:identifier>DAHDi2GWLqY</dc:identifier>
</cp:coreProperties>
</file>