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8288000" cy="10287000"/>
  <p:notesSz cx="6858000" cy="9144000"/>
  <p:embeddedFontLst>
    <p:embeddedFont>
      <p:font typeface="Poppins" panose="00000500000000000000" pitchFamily="2" charset="0"/>
      <p:regular r:id="rId57"/>
    </p:embeddedFont>
    <p:embeddedFont>
      <p:font typeface="Poppins Bold" panose="00000800000000000000" charset="0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14700" y="1021079"/>
            <a:ext cx="11658600" cy="944880"/>
            <a:chOff x="0" y="0"/>
            <a:chExt cx="11054080" cy="8958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54080" cy="895889"/>
            </a:xfrm>
            <a:custGeom>
              <a:avLst/>
              <a:gdLst/>
              <a:ahLst/>
              <a:cxnLst/>
              <a:rect l="l" t="t" r="r" b="b"/>
              <a:pathLst>
                <a:path w="11054080" h="895889">
                  <a:moveTo>
                    <a:pt x="0" y="0"/>
                  </a:moveTo>
                  <a:lnTo>
                    <a:pt x="11054080" y="0"/>
                  </a:lnTo>
                  <a:lnTo>
                    <a:pt x="11054080" y="895889"/>
                  </a:lnTo>
                  <a:lnTo>
                    <a:pt x="0" y="8958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0419" b="-19041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054080" cy="9339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39"/>
                </a:lnSpc>
              </a:pPr>
              <a:r>
                <a:rPr lang="en-US" sz="41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1: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471988" y="8850149"/>
            <a:ext cx="9344025" cy="66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>
                <a:solidFill>
                  <a:srgbClr val="898989"/>
                </a:solidFill>
                <a:latin typeface="Poppins"/>
                <a:ea typeface="Poppins"/>
                <a:cs typeface="Poppins"/>
                <a:sym typeface="Poppins"/>
              </a:rPr>
              <a:t>Escola primària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71987" y="1973099"/>
            <a:ext cx="9725019" cy="2066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20"/>
              </a:lnSpc>
              <a:spcBef>
                <a:spcPct val="0"/>
              </a:spcBef>
            </a:pPr>
            <a:r>
              <a:rPr lang="en-US" sz="66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Taller d'educació emocional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219697" y="3953249"/>
            <a:ext cx="8435340" cy="4744879"/>
            <a:chOff x="0" y="0"/>
            <a:chExt cx="7997952" cy="4498848"/>
          </a:xfrm>
        </p:grpSpPr>
        <p:sp>
          <p:nvSpPr>
            <p:cNvPr id="8" name="Freeform 8" descr="A colorful meter with different faces  AI-generated content may be incorrect."/>
            <p:cNvSpPr/>
            <p:nvPr/>
          </p:nvSpPr>
          <p:spPr>
            <a:xfrm>
              <a:off x="0" y="0"/>
              <a:ext cx="7997952" cy="4498848"/>
            </a:xfrm>
            <a:custGeom>
              <a:avLst/>
              <a:gdLst/>
              <a:ahLst/>
              <a:cxnLst/>
              <a:rect l="l" t="t" r="r" b="b"/>
              <a:pathLst>
                <a:path w="7997952" h="4498848">
                  <a:moveTo>
                    <a:pt x="0" y="0"/>
                  </a:moveTo>
                  <a:lnTo>
                    <a:pt x="7997952" y="0"/>
                  </a:lnTo>
                  <a:lnTo>
                    <a:pt x="7997952" y="4498848"/>
                  </a:lnTo>
                  <a:lnTo>
                    <a:pt x="0" y="449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80879" y="830752"/>
            <a:ext cx="13926242" cy="1934200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673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Per què aquest mòdul?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447157" y="2764952"/>
            <a:ext cx="9049821" cy="7007698"/>
            <a:chOff x="0" y="0"/>
            <a:chExt cx="7605928" cy="5889625"/>
          </a:xfrm>
        </p:grpSpPr>
        <p:sp>
          <p:nvSpPr>
            <p:cNvPr id="6" name="Freeform 6" descr="A cartoon of a person with question marks above her head  AI-generated content may be incorrect."/>
            <p:cNvSpPr/>
            <p:nvPr/>
          </p:nvSpPr>
          <p:spPr>
            <a:xfrm>
              <a:off x="0" y="0"/>
              <a:ext cx="7605903" cy="5889625"/>
            </a:xfrm>
            <a:custGeom>
              <a:avLst/>
              <a:gdLst/>
              <a:ahLst/>
              <a:cxnLst/>
              <a:rect l="l" t="t" r="r" b="b"/>
              <a:pathLst>
                <a:path w="7605903" h="5889625">
                  <a:moveTo>
                    <a:pt x="0" y="0"/>
                  </a:moveTo>
                  <a:lnTo>
                    <a:pt x="7605903" y="0"/>
                  </a:lnTo>
                  <a:lnTo>
                    <a:pt x="7605903" y="5889625"/>
                  </a:lnTo>
                  <a:lnTo>
                    <a:pt x="0" y="5889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17771" y="1265715"/>
            <a:ext cx="5989022" cy="448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4"/>
              </a:lnSpc>
              <a:spcBef>
                <a:spcPct val="0"/>
              </a:spcBef>
            </a:pPr>
            <a:r>
              <a:rPr lang="en-US" sz="2787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Totes sentim emocions cada dia.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516364" y="4705895"/>
            <a:ext cx="2743488" cy="2743481"/>
            <a:chOff x="0" y="0"/>
            <a:chExt cx="2239721" cy="22397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39772" cy="2239766"/>
            </a:xfrm>
            <a:custGeom>
              <a:avLst/>
              <a:gdLst/>
              <a:ahLst/>
              <a:cxnLst/>
              <a:rect l="l" t="t" r="r" b="b"/>
              <a:pathLst>
                <a:path w="2239772" h="2239766">
                  <a:moveTo>
                    <a:pt x="0" y="1119883"/>
                  </a:moveTo>
                  <a:cubicBezTo>
                    <a:pt x="0" y="501395"/>
                    <a:pt x="501396" y="0"/>
                    <a:pt x="1119886" y="0"/>
                  </a:cubicBezTo>
                  <a:cubicBezTo>
                    <a:pt x="1738376" y="0"/>
                    <a:pt x="2239772" y="501395"/>
                    <a:pt x="2239772" y="1119883"/>
                  </a:cubicBezTo>
                  <a:cubicBezTo>
                    <a:pt x="2239772" y="1738372"/>
                    <a:pt x="1738376" y="2239766"/>
                    <a:pt x="1119886" y="2239766"/>
                  </a:cubicBezTo>
                  <a:cubicBezTo>
                    <a:pt x="501396" y="2239766"/>
                    <a:pt x="0" y="1738372"/>
                    <a:pt x="0" y="1119883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39721" cy="2277816"/>
            </a:xfrm>
            <a:prstGeom prst="rect">
              <a:avLst/>
            </a:prstGeom>
          </p:spPr>
          <p:txBody>
            <a:bodyPr lIns="82968" tIns="82968" rIns="82968" bIns="82968" rtlCol="0" anchor="ctr"/>
            <a:lstStyle/>
            <a:p>
              <a:pPr marL="0" lvl="0" indent="0"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3135" b="1" u="none" strike="noStrike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Alegria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85249" y="2617251"/>
            <a:ext cx="2743488" cy="2743481"/>
            <a:chOff x="0" y="0"/>
            <a:chExt cx="2239721" cy="22397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39772" cy="2239766"/>
            </a:xfrm>
            <a:custGeom>
              <a:avLst/>
              <a:gdLst/>
              <a:ahLst/>
              <a:cxnLst/>
              <a:rect l="l" t="t" r="r" b="b"/>
              <a:pathLst>
                <a:path w="2239772" h="2239766">
                  <a:moveTo>
                    <a:pt x="0" y="1119883"/>
                  </a:moveTo>
                  <a:cubicBezTo>
                    <a:pt x="0" y="501395"/>
                    <a:pt x="501396" y="0"/>
                    <a:pt x="1119886" y="0"/>
                  </a:cubicBezTo>
                  <a:cubicBezTo>
                    <a:pt x="1738376" y="0"/>
                    <a:pt x="2239772" y="501395"/>
                    <a:pt x="2239772" y="1119883"/>
                  </a:cubicBezTo>
                  <a:cubicBezTo>
                    <a:pt x="2239772" y="1738372"/>
                    <a:pt x="1738376" y="2239766"/>
                    <a:pt x="1119886" y="2239766"/>
                  </a:cubicBezTo>
                  <a:cubicBezTo>
                    <a:pt x="501396" y="2239766"/>
                    <a:pt x="0" y="1738372"/>
                    <a:pt x="0" y="1119883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39721" cy="2268291"/>
            </a:xfrm>
            <a:prstGeom prst="rect">
              <a:avLst/>
            </a:prstGeom>
          </p:spPr>
          <p:txBody>
            <a:bodyPr lIns="82968" tIns="82968" rIns="82968" bIns="82968" rtlCol="0" anchor="ctr"/>
            <a:lstStyle/>
            <a:p>
              <a:pPr marL="0" lvl="0" indent="0" algn="ctr">
                <a:lnSpc>
                  <a:spcPts val="3344"/>
                </a:lnSpc>
                <a:spcBef>
                  <a:spcPct val="0"/>
                </a:spcBef>
              </a:pPr>
              <a:r>
                <a:rPr lang="en-US" sz="2787" b="1" u="none" strike="noStrike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Tristesa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442816" y="4515395"/>
            <a:ext cx="2743488" cy="2743481"/>
            <a:chOff x="0" y="0"/>
            <a:chExt cx="2239721" cy="22397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39772" cy="2239766"/>
            </a:xfrm>
            <a:custGeom>
              <a:avLst/>
              <a:gdLst/>
              <a:ahLst/>
              <a:cxnLst/>
              <a:rect l="l" t="t" r="r" b="b"/>
              <a:pathLst>
                <a:path w="2239772" h="2239766">
                  <a:moveTo>
                    <a:pt x="0" y="1119883"/>
                  </a:moveTo>
                  <a:cubicBezTo>
                    <a:pt x="0" y="501395"/>
                    <a:pt x="501396" y="0"/>
                    <a:pt x="1119886" y="0"/>
                  </a:cubicBezTo>
                  <a:cubicBezTo>
                    <a:pt x="1738376" y="0"/>
                    <a:pt x="2239772" y="501395"/>
                    <a:pt x="2239772" y="1119883"/>
                  </a:cubicBezTo>
                  <a:cubicBezTo>
                    <a:pt x="2239772" y="1738372"/>
                    <a:pt x="1738376" y="2239766"/>
                    <a:pt x="1119886" y="2239766"/>
                  </a:cubicBezTo>
                  <a:cubicBezTo>
                    <a:pt x="501396" y="2239766"/>
                    <a:pt x="0" y="1738372"/>
                    <a:pt x="0" y="1119883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239721" cy="2268291"/>
            </a:xfrm>
            <a:prstGeom prst="rect">
              <a:avLst/>
            </a:prstGeom>
          </p:spPr>
          <p:txBody>
            <a:bodyPr lIns="82968" tIns="82968" rIns="82968" bIns="82968" rtlCol="0" anchor="ctr"/>
            <a:lstStyle/>
            <a:p>
              <a:pPr marL="0" lvl="0" indent="0" algn="ctr">
                <a:lnSpc>
                  <a:spcPts val="3344"/>
                </a:lnSpc>
                <a:spcBef>
                  <a:spcPct val="0"/>
                </a:spcBef>
              </a:pPr>
              <a:r>
                <a:rPr lang="en-US" sz="2787" b="1" u="none" strike="noStrike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Enuig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018379" y="2170914"/>
            <a:ext cx="2743488" cy="2743481"/>
            <a:chOff x="0" y="0"/>
            <a:chExt cx="2239721" cy="22397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39772" cy="2239766"/>
            </a:xfrm>
            <a:custGeom>
              <a:avLst/>
              <a:gdLst/>
              <a:ahLst/>
              <a:cxnLst/>
              <a:rect l="l" t="t" r="r" b="b"/>
              <a:pathLst>
                <a:path w="2239772" h="2239766">
                  <a:moveTo>
                    <a:pt x="0" y="1119883"/>
                  </a:moveTo>
                  <a:cubicBezTo>
                    <a:pt x="0" y="501395"/>
                    <a:pt x="501396" y="0"/>
                    <a:pt x="1119886" y="0"/>
                  </a:cubicBezTo>
                  <a:cubicBezTo>
                    <a:pt x="1738376" y="0"/>
                    <a:pt x="2239772" y="501395"/>
                    <a:pt x="2239772" y="1119883"/>
                  </a:cubicBezTo>
                  <a:cubicBezTo>
                    <a:pt x="2239772" y="1738372"/>
                    <a:pt x="1738376" y="2239766"/>
                    <a:pt x="1119886" y="2239766"/>
                  </a:cubicBezTo>
                  <a:cubicBezTo>
                    <a:pt x="501396" y="2239766"/>
                    <a:pt x="0" y="1738372"/>
                    <a:pt x="0" y="1119883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239721" cy="2268291"/>
            </a:xfrm>
            <a:prstGeom prst="rect">
              <a:avLst/>
            </a:prstGeom>
          </p:spPr>
          <p:txBody>
            <a:bodyPr lIns="82968" tIns="82968" rIns="82968" bIns="82968" rtlCol="0" anchor="ctr"/>
            <a:lstStyle/>
            <a:p>
              <a:pPr marL="0" lvl="0" indent="0" algn="ctr">
                <a:lnSpc>
                  <a:spcPts val="3344"/>
                </a:lnSpc>
                <a:spcBef>
                  <a:spcPct val="0"/>
                </a:spcBef>
              </a:pPr>
              <a:r>
                <a:rPr lang="en-US" sz="2787" b="1" u="none" strike="noStrike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Por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982428" y="4639221"/>
            <a:ext cx="2743488" cy="2743481"/>
            <a:chOff x="0" y="0"/>
            <a:chExt cx="2239721" cy="223971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39772" cy="2239766"/>
            </a:xfrm>
            <a:custGeom>
              <a:avLst/>
              <a:gdLst/>
              <a:ahLst/>
              <a:cxnLst/>
              <a:rect l="l" t="t" r="r" b="b"/>
              <a:pathLst>
                <a:path w="2239772" h="2239766">
                  <a:moveTo>
                    <a:pt x="0" y="1119883"/>
                  </a:moveTo>
                  <a:cubicBezTo>
                    <a:pt x="0" y="501395"/>
                    <a:pt x="501396" y="0"/>
                    <a:pt x="1119886" y="0"/>
                  </a:cubicBezTo>
                  <a:cubicBezTo>
                    <a:pt x="1738376" y="0"/>
                    <a:pt x="2239772" y="501395"/>
                    <a:pt x="2239772" y="1119883"/>
                  </a:cubicBezTo>
                  <a:cubicBezTo>
                    <a:pt x="2239772" y="1738372"/>
                    <a:pt x="1738376" y="2239766"/>
                    <a:pt x="1119886" y="2239766"/>
                  </a:cubicBezTo>
                  <a:cubicBezTo>
                    <a:pt x="501396" y="2239766"/>
                    <a:pt x="0" y="1738372"/>
                    <a:pt x="0" y="1119883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2239721" cy="2268291"/>
            </a:xfrm>
            <a:prstGeom prst="rect">
              <a:avLst/>
            </a:prstGeom>
          </p:spPr>
          <p:txBody>
            <a:bodyPr lIns="82968" tIns="82968" rIns="82968" bIns="82968" rtlCol="0" anchor="ctr"/>
            <a:lstStyle/>
            <a:p>
              <a:pPr algn="ctr">
                <a:lnSpc>
                  <a:spcPts val="3344"/>
                </a:lnSpc>
              </a:pPr>
              <a:r>
                <a:rPr lang="en-US" sz="2787" b="1">
                  <a:solidFill>
                    <a:srgbClr val="0D0D0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Calma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504357" y="8221359"/>
            <a:ext cx="7666259" cy="868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44"/>
              </a:lnSpc>
              <a:spcBef>
                <a:spcPct val="0"/>
              </a:spcBef>
            </a:pPr>
            <a:r>
              <a:rPr lang="en-US" sz="2787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vegades és fàcil reconèixer-les i d'altres no tant.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72073" y="3005989"/>
            <a:ext cx="5670841" cy="4259786"/>
            <a:chOff x="0" y="0"/>
            <a:chExt cx="4616704" cy="34679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16704" cy="3467858"/>
            </a:xfrm>
            <a:custGeom>
              <a:avLst/>
              <a:gdLst/>
              <a:ahLst/>
              <a:cxnLst/>
              <a:rect l="l" t="t" r="r" b="b"/>
              <a:pathLst>
                <a:path w="4616704" h="3467858">
                  <a:moveTo>
                    <a:pt x="0" y="577976"/>
                  </a:moveTo>
                  <a:cubicBezTo>
                    <a:pt x="0" y="258826"/>
                    <a:pt x="258826" y="0"/>
                    <a:pt x="577977" y="0"/>
                  </a:cubicBezTo>
                  <a:lnTo>
                    <a:pt x="4038727" y="0"/>
                  </a:lnTo>
                  <a:cubicBezTo>
                    <a:pt x="4358005" y="0"/>
                    <a:pt x="4616704" y="258826"/>
                    <a:pt x="4616704" y="577976"/>
                  </a:cubicBezTo>
                  <a:lnTo>
                    <a:pt x="4616704" y="2889882"/>
                  </a:lnTo>
                  <a:cubicBezTo>
                    <a:pt x="4616704" y="3209159"/>
                    <a:pt x="4357878" y="3467858"/>
                    <a:pt x="4038727" y="3467858"/>
                  </a:cubicBezTo>
                  <a:lnTo>
                    <a:pt x="577977" y="3467858"/>
                  </a:lnTo>
                  <a:cubicBezTo>
                    <a:pt x="258826" y="3467985"/>
                    <a:pt x="0" y="3209159"/>
                    <a:pt x="0" y="2889882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616704" cy="3496522"/>
            </a:xfrm>
            <a:prstGeom prst="rect">
              <a:avLst/>
            </a:prstGeom>
          </p:spPr>
          <p:txBody>
            <a:bodyPr lIns="83199" tIns="83199" rIns="83199" bIns="83199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Aquest taller t'ajudarà a identificar</a:t>
              </a: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què sents, a expressar-ho amb respecte i a </a:t>
              </a: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conèixer millor les altres persones.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45086" y="3005989"/>
            <a:ext cx="5670841" cy="4259786"/>
            <a:chOff x="0" y="0"/>
            <a:chExt cx="4616704" cy="34679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16704" cy="3467858"/>
            </a:xfrm>
            <a:custGeom>
              <a:avLst/>
              <a:gdLst/>
              <a:ahLst/>
              <a:cxnLst/>
              <a:rect l="l" t="t" r="r" b="b"/>
              <a:pathLst>
                <a:path w="4616704" h="3467858">
                  <a:moveTo>
                    <a:pt x="0" y="577976"/>
                  </a:moveTo>
                  <a:cubicBezTo>
                    <a:pt x="0" y="258826"/>
                    <a:pt x="258826" y="0"/>
                    <a:pt x="577977" y="0"/>
                  </a:cubicBezTo>
                  <a:lnTo>
                    <a:pt x="4038727" y="0"/>
                  </a:lnTo>
                  <a:cubicBezTo>
                    <a:pt x="4358005" y="0"/>
                    <a:pt x="4616704" y="258826"/>
                    <a:pt x="4616704" y="577976"/>
                  </a:cubicBezTo>
                  <a:lnTo>
                    <a:pt x="4616704" y="2889882"/>
                  </a:lnTo>
                  <a:cubicBezTo>
                    <a:pt x="4616704" y="3209159"/>
                    <a:pt x="4357878" y="3467858"/>
                    <a:pt x="4038727" y="3467858"/>
                  </a:cubicBezTo>
                  <a:lnTo>
                    <a:pt x="577977" y="3467858"/>
                  </a:lnTo>
                  <a:cubicBezTo>
                    <a:pt x="258826" y="3467985"/>
                    <a:pt x="0" y="3209159"/>
                    <a:pt x="0" y="2889882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616704" cy="3496522"/>
            </a:xfrm>
            <a:prstGeom prst="rect">
              <a:avLst/>
            </a:prstGeom>
          </p:spPr>
          <p:txBody>
            <a:bodyPr lIns="83199" tIns="83199" rIns="83199" bIns="83199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idea és descobrir que </a:t>
              </a: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totes les emocions són importants i </a:t>
              </a: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cada persona té el seu propi ritme per compartir-les.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70317" y="1778636"/>
            <a:ext cx="10561320" cy="768190"/>
            <a:chOff x="0" y="0"/>
            <a:chExt cx="10013696" cy="7283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13696" cy="728357"/>
            </a:xfrm>
            <a:custGeom>
              <a:avLst/>
              <a:gdLst/>
              <a:ahLst/>
              <a:cxnLst/>
              <a:rect l="l" t="t" r="r" b="b"/>
              <a:pathLst>
                <a:path w="10013696" h="728357">
                  <a:moveTo>
                    <a:pt x="0" y="0"/>
                  </a:moveTo>
                  <a:lnTo>
                    <a:pt x="10013696" y="0"/>
                  </a:lnTo>
                  <a:lnTo>
                    <a:pt x="10013696" y="728357"/>
                  </a:lnTo>
                  <a:lnTo>
                    <a:pt x="0" y="7283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6293" b="-27948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0013696" cy="7569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Objectius del mòdul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272772" y="199257"/>
            <a:ext cx="3611876" cy="10136044"/>
            <a:chOff x="0" y="0"/>
            <a:chExt cx="3424593" cy="9610471"/>
          </a:xfrm>
        </p:grpSpPr>
        <p:sp>
          <p:nvSpPr>
            <p:cNvPr id="6" name="Freeform 6" descr="A group of colorful circles with different faces  AI-generated content may be incorrect."/>
            <p:cNvSpPr/>
            <p:nvPr/>
          </p:nvSpPr>
          <p:spPr>
            <a:xfrm>
              <a:off x="0" y="0"/>
              <a:ext cx="3424555" cy="9610471"/>
            </a:xfrm>
            <a:custGeom>
              <a:avLst/>
              <a:gdLst/>
              <a:ahLst/>
              <a:cxnLst/>
              <a:rect l="l" t="t" r="r" b="b"/>
              <a:pathLst>
                <a:path w="3424555" h="9610471">
                  <a:moveTo>
                    <a:pt x="0" y="0"/>
                  </a:moveTo>
                  <a:lnTo>
                    <a:pt x="3424555" y="0"/>
                  </a:lnTo>
                  <a:lnTo>
                    <a:pt x="3424555" y="9610471"/>
                  </a:lnTo>
                  <a:lnTo>
                    <a:pt x="0" y="9610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723714" y="3527901"/>
            <a:ext cx="609675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Reconèixer i anomenar les teves emocions i les de les altres persones.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23714" y="4563442"/>
            <a:ext cx="72036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 com se senten les emocions al teu cos.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23714" y="5294183"/>
            <a:ext cx="609675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Comprendre que totes les emocions són vàlides i tenen una funció.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23714" y="6329724"/>
            <a:ext cx="614199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Aprendre estratègies senzilles per regular-te.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23714" y="7060465"/>
            <a:ext cx="545940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Fomentar l'empatia i la unió a classe.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23714" y="7791206"/>
            <a:ext cx="392726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Expressar-les amb respecte.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66919" y="3527901"/>
            <a:ext cx="395602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49934" y="4478296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49934" y="5294183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49934" y="6246683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49934" y="6984265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49934" y="7715006"/>
            <a:ext cx="51258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06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588811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821479" y="6682656"/>
            <a:ext cx="8822486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Cercle de debat: Què em diuen les meves emocions?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813319" y="542651"/>
            <a:ext cx="14661361" cy="1393168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1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971090" y="5077980"/>
            <a:ext cx="2125040" cy="50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8"/>
              </a:lnSpc>
              <a:spcBef>
                <a:spcPct val="0"/>
              </a:spcBef>
            </a:pPr>
            <a:r>
              <a:rPr lang="en-US" sz="3206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15203" y="2472207"/>
            <a:ext cx="5937693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en cercle, pissarra / paperògraf.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15203" y="5928843"/>
            <a:ext cx="5820659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Parlarem sobre com sabem què sentim i com ho notem al cos.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Compartirem experiències i veurem que no hi ha emocions "bones" ni "dolentes".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697979" y="914521"/>
            <a:ext cx="15048019" cy="8464511"/>
            <a:chOff x="0" y="0"/>
            <a:chExt cx="13004800" cy="7315200"/>
          </a:xfrm>
        </p:grpSpPr>
        <p:sp>
          <p:nvSpPr>
            <p:cNvPr id="5" name="Freeform 5" descr="A cartoon of a child with blue hair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96918" y="1293105"/>
            <a:ext cx="10294164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Els teus sentiments són importants. </a:t>
            </a:r>
            <a:r>
              <a:rPr lang="en-US" sz="2400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Les emocions són un altre nom per a ells. Els sentiments tenen molt de poder.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40118" y="8238478"/>
            <a:ext cx="6600825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Entens els teus sentiments? </a:t>
            </a:r>
            <a:r>
              <a:rPr lang="en-US" sz="2400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Llavors podràs cuidar-te millor.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108036" y="3059686"/>
            <a:ext cx="3781357" cy="1887945"/>
            <a:chOff x="0" y="0"/>
            <a:chExt cx="3585286" cy="17900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85232" cy="1790064"/>
            </a:xfrm>
            <a:custGeom>
              <a:avLst/>
              <a:gdLst/>
              <a:ahLst/>
              <a:cxnLst/>
              <a:rect l="l" t="t" r="r" b="b"/>
              <a:pathLst>
                <a:path w="3585232" h="1790064">
                  <a:moveTo>
                    <a:pt x="0" y="298323"/>
                  </a:moveTo>
                  <a:cubicBezTo>
                    <a:pt x="0" y="133604"/>
                    <a:pt x="142888" y="0"/>
                    <a:pt x="319052" y="0"/>
                  </a:cubicBezTo>
                  <a:lnTo>
                    <a:pt x="3266179" y="0"/>
                  </a:lnTo>
                  <a:cubicBezTo>
                    <a:pt x="3442344" y="0"/>
                    <a:pt x="3585232" y="133604"/>
                    <a:pt x="3585232" y="298323"/>
                  </a:cubicBezTo>
                  <a:lnTo>
                    <a:pt x="3585232" y="1491741"/>
                  </a:lnTo>
                  <a:cubicBezTo>
                    <a:pt x="3585232" y="1656460"/>
                    <a:pt x="3442344" y="1790064"/>
                    <a:pt x="3266179" y="1790064"/>
                  </a:cubicBezTo>
                  <a:lnTo>
                    <a:pt x="319052" y="1790064"/>
                  </a:lnTo>
                  <a:cubicBezTo>
                    <a:pt x="142888" y="1790064"/>
                    <a:pt x="0" y="1656460"/>
                    <a:pt x="0" y="1491741"/>
                  </a:cubicBezTo>
                  <a:lnTo>
                    <a:pt x="0" y="298323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585286" cy="181862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Què et diu aquell pessigolleig a l'estómac?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16984" y="3119087"/>
            <a:ext cx="3812067" cy="1887945"/>
            <a:chOff x="0" y="0"/>
            <a:chExt cx="3614404" cy="17900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4350" cy="1790064"/>
            </a:xfrm>
            <a:custGeom>
              <a:avLst/>
              <a:gdLst/>
              <a:ahLst/>
              <a:cxnLst/>
              <a:rect l="l" t="t" r="r" b="b"/>
              <a:pathLst>
                <a:path w="3614350" h="1790064">
                  <a:moveTo>
                    <a:pt x="0" y="298323"/>
                  </a:moveTo>
                  <a:cubicBezTo>
                    <a:pt x="0" y="133604"/>
                    <a:pt x="144048" y="0"/>
                    <a:pt x="321644" y="0"/>
                  </a:cubicBezTo>
                  <a:lnTo>
                    <a:pt x="3292706" y="0"/>
                  </a:lnTo>
                  <a:cubicBezTo>
                    <a:pt x="3470301" y="0"/>
                    <a:pt x="3614350" y="133604"/>
                    <a:pt x="3614350" y="298323"/>
                  </a:cubicBezTo>
                  <a:lnTo>
                    <a:pt x="3614350" y="1491741"/>
                  </a:lnTo>
                  <a:cubicBezTo>
                    <a:pt x="3614350" y="1656460"/>
                    <a:pt x="3470301" y="1790064"/>
                    <a:pt x="3292706" y="1790064"/>
                  </a:cubicBezTo>
                  <a:lnTo>
                    <a:pt x="321644" y="1790064"/>
                  </a:lnTo>
                  <a:cubicBezTo>
                    <a:pt x="144048" y="1790064"/>
                    <a:pt x="0" y="1656460"/>
                    <a:pt x="0" y="1491741"/>
                  </a:cubicBezTo>
                  <a:lnTo>
                    <a:pt x="0" y="298323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614404" cy="181862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és aquella confusió que tens al cap?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079483" y="3059686"/>
            <a:ext cx="3535674" cy="1887945"/>
            <a:chOff x="0" y="0"/>
            <a:chExt cx="3352343" cy="179005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52292" cy="1790064"/>
            </a:xfrm>
            <a:custGeom>
              <a:avLst/>
              <a:gdLst/>
              <a:ahLst/>
              <a:cxnLst/>
              <a:rect l="l" t="t" r="r" b="b"/>
              <a:pathLst>
                <a:path w="3352292" h="1790064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1"/>
                  </a:lnTo>
                  <a:cubicBezTo>
                    <a:pt x="3352292" y="1656460"/>
                    <a:pt x="3218688" y="1790064"/>
                    <a:pt x="3053969" y="1790064"/>
                  </a:cubicBezTo>
                  <a:lnTo>
                    <a:pt x="298323" y="1790064"/>
                  </a:lnTo>
                  <a:cubicBezTo>
                    <a:pt x="133604" y="1790064"/>
                    <a:pt x="0" y="1656460"/>
                    <a:pt x="0" y="1491741"/>
                  </a:cubicBezTo>
                  <a:lnTo>
                    <a:pt x="0" y="298323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352343" cy="181862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Entens el llenguatge dels teus sentiments?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108036" y="5504465"/>
            <a:ext cx="3781357" cy="1887945"/>
            <a:chOff x="0" y="0"/>
            <a:chExt cx="3585286" cy="179005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85232" cy="1790064"/>
            </a:xfrm>
            <a:custGeom>
              <a:avLst/>
              <a:gdLst/>
              <a:ahLst/>
              <a:cxnLst/>
              <a:rect l="l" t="t" r="r" b="b"/>
              <a:pathLst>
                <a:path w="3585232" h="1790064">
                  <a:moveTo>
                    <a:pt x="0" y="298323"/>
                  </a:moveTo>
                  <a:cubicBezTo>
                    <a:pt x="0" y="133604"/>
                    <a:pt x="142888" y="0"/>
                    <a:pt x="319052" y="0"/>
                  </a:cubicBezTo>
                  <a:lnTo>
                    <a:pt x="3266179" y="0"/>
                  </a:lnTo>
                  <a:cubicBezTo>
                    <a:pt x="3442344" y="0"/>
                    <a:pt x="3585232" y="133604"/>
                    <a:pt x="3585232" y="298323"/>
                  </a:cubicBezTo>
                  <a:lnTo>
                    <a:pt x="3585232" y="1491741"/>
                  </a:lnTo>
                  <a:cubicBezTo>
                    <a:pt x="3585232" y="1656460"/>
                    <a:pt x="3442344" y="1790064"/>
                    <a:pt x="3266179" y="1790064"/>
                  </a:cubicBezTo>
                  <a:lnTo>
                    <a:pt x="319052" y="1790064"/>
                  </a:lnTo>
                  <a:cubicBezTo>
                    <a:pt x="142888" y="1790064"/>
                    <a:pt x="0" y="1656460"/>
                    <a:pt x="0" y="1491741"/>
                  </a:cubicBezTo>
                  <a:lnTo>
                    <a:pt x="0" y="298323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3585286" cy="181862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se t'omplen els ulls de llàgrimes de cop?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55180" y="5445064"/>
            <a:ext cx="3535674" cy="1887945"/>
            <a:chOff x="0" y="0"/>
            <a:chExt cx="3352343" cy="179005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52292" cy="1790064"/>
            </a:xfrm>
            <a:custGeom>
              <a:avLst/>
              <a:gdLst/>
              <a:ahLst/>
              <a:cxnLst/>
              <a:rect l="l" t="t" r="r" b="b"/>
              <a:pathLst>
                <a:path w="3352292" h="1790064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1"/>
                  </a:lnTo>
                  <a:cubicBezTo>
                    <a:pt x="3352292" y="1656460"/>
                    <a:pt x="3218688" y="1790064"/>
                    <a:pt x="3053969" y="1790064"/>
                  </a:cubicBezTo>
                  <a:lnTo>
                    <a:pt x="298323" y="1790064"/>
                  </a:lnTo>
                  <a:cubicBezTo>
                    <a:pt x="133604" y="1790064"/>
                    <a:pt x="0" y="1656460"/>
                    <a:pt x="0" y="1491741"/>
                  </a:cubicBezTo>
                  <a:lnTo>
                    <a:pt x="0" y="298323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3352343" cy="181862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intenten dir-te els teus sentiments?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79483" y="5445064"/>
            <a:ext cx="3535674" cy="1887945"/>
            <a:chOff x="0" y="0"/>
            <a:chExt cx="3352343" cy="17900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52292" cy="1790064"/>
            </a:xfrm>
            <a:custGeom>
              <a:avLst/>
              <a:gdLst/>
              <a:ahLst/>
              <a:cxnLst/>
              <a:rect l="l" t="t" r="r" b="b"/>
              <a:pathLst>
                <a:path w="3352292" h="1790064">
                  <a:moveTo>
                    <a:pt x="0" y="298323"/>
                  </a:moveTo>
                  <a:cubicBezTo>
                    <a:pt x="0" y="133604"/>
                    <a:pt x="133604" y="0"/>
                    <a:pt x="298323" y="0"/>
                  </a:cubicBezTo>
                  <a:lnTo>
                    <a:pt x="3053969" y="0"/>
                  </a:lnTo>
                  <a:cubicBezTo>
                    <a:pt x="3218688" y="0"/>
                    <a:pt x="3352292" y="133604"/>
                    <a:pt x="3352292" y="298323"/>
                  </a:cubicBezTo>
                  <a:lnTo>
                    <a:pt x="3352292" y="1491741"/>
                  </a:lnTo>
                  <a:cubicBezTo>
                    <a:pt x="3352292" y="1656460"/>
                    <a:pt x="3218688" y="1790064"/>
                    <a:pt x="3053969" y="1790064"/>
                  </a:cubicBezTo>
                  <a:lnTo>
                    <a:pt x="298323" y="1790064"/>
                  </a:lnTo>
                  <a:cubicBezTo>
                    <a:pt x="133604" y="1790064"/>
                    <a:pt x="0" y="1656460"/>
                    <a:pt x="0" y="1491741"/>
                  </a:cubicBezTo>
                  <a:lnTo>
                    <a:pt x="0" y="298323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3352343" cy="181862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Sents por, enuig, alegria, amor o tristesa?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58842" y="8283604"/>
            <a:ext cx="9046909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5"/>
              </a:lnSpc>
            </a:pPr>
            <a:r>
              <a:rPr lang="en-US" sz="2496" b="1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algn="l">
              <a:lnSpc>
                <a:spcPts val="2995"/>
              </a:lnSpc>
            </a:pPr>
            <a:r>
              <a:rPr lang="en-US" sz="2496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Les altres persones també tenen sentiments, igual que tu. Intenta comprendre-les. Ajuda-les.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89872" y="917363"/>
            <a:ext cx="5566500" cy="114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95"/>
              </a:lnSpc>
              <a:spcBef>
                <a:spcPct val="0"/>
              </a:spcBef>
            </a:pPr>
            <a:r>
              <a:rPr lang="en-US" sz="2496" b="1" u="none" strike="noStrike">
                <a:solidFill>
                  <a:srgbClr val="111111"/>
                </a:solidFill>
                <a:latin typeface="Poppins Bold"/>
                <a:ea typeface="Poppins Bold"/>
                <a:cs typeface="Poppins Bold"/>
                <a:sym typeface="Poppins Bold"/>
              </a:rPr>
              <a:t>Dóna la benvinguda als teus sentiments. Et parlen de les teves necessitats.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919521" y="2358532"/>
            <a:ext cx="5770613" cy="5770614"/>
            <a:chOff x="0" y="0"/>
            <a:chExt cx="5259718" cy="5259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59705" cy="5259706"/>
            </a:xfrm>
            <a:custGeom>
              <a:avLst/>
              <a:gdLst/>
              <a:ahLst/>
              <a:cxnLst/>
              <a:rect l="l" t="t" r="r" b="b"/>
              <a:pathLst>
                <a:path w="5259705" h="5259706">
                  <a:moveTo>
                    <a:pt x="0" y="2629917"/>
                  </a:moveTo>
                  <a:cubicBezTo>
                    <a:pt x="0" y="1177417"/>
                    <a:pt x="1177417" y="0"/>
                    <a:pt x="2629916" y="0"/>
                  </a:cubicBezTo>
                  <a:cubicBezTo>
                    <a:pt x="4082415" y="0"/>
                    <a:pt x="5259705" y="1177417"/>
                    <a:pt x="5259705" y="2629917"/>
                  </a:cubicBezTo>
                  <a:cubicBezTo>
                    <a:pt x="5259705" y="4082416"/>
                    <a:pt x="4082288" y="5259706"/>
                    <a:pt x="2629916" y="5259706"/>
                  </a:cubicBezTo>
                  <a:cubicBezTo>
                    <a:pt x="1177544" y="5259706"/>
                    <a:pt x="0" y="4082289"/>
                    <a:pt x="0" y="2629917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259718" cy="5288294"/>
            </a:xfrm>
            <a:prstGeom prst="rect">
              <a:avLst/>
            </a:prstGeom>
          </p:spPr>
          <p:txBody>
            <a:bodyPr lIns="74313" tIns="74313" rIns="74313" bIns="74313" rtlCol="0" anchor="ctr"/>
            <a:lstStyle/>
            <a:p>
              <a:pPr marL="0" lvl="0" indent="0" algn="ctr">
                <a:lnSpc>
                  <a:spcPts val="3370"/>
                </a:lnSpc>
                <a:spcBef>
                  <a:spcPct val="0"/>
                </a:spcBef>
              </a:pPr>
              <a:r>
                <a:rPr lang="en-US" sz="2808" u="none" strike="noStrike">
                  <a:solidFill>
                    <a:srgbClr val="111111"/>
                  </a:solidFill>
                  <a:latin typeface="Poppins"/>
                  <a:ea typeface="Poppins"/>
                  <a:cs typeface="Poppins"/>
                  <a:sym typeface="Poppins"/>
                </a:rPr>
                <a:t>Pots parlar-ne. Així, les altres persones també t'entendran millor i podran ser al teu costat.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1297674" y="3609068"/>
            <a:ext cx="5325634" cy="3324401"/>
            <a:chOff x="0" y="0"/>
            <a:chExt cx="4446562" cy="2775661"/>
          </a:xfrm>
        </p:grpSpPr>
        <p:sp>
          <p:nvSpPr>
            <p:cNvPr id="3" name="Freeform 3" descr="A cartoon of a child and child  AI-generated content may be incorrect."/>
            <p:cNvSpPr/>
            <p:nvPr/>
          </p:nvSpPr>
          <p:spPr>
            <a:xfrm>
              <a:off x="0" y="0"/>
              <a:ext cx="4446524" cy="2775712"/>
            </a:xfrm>
            <a:custGeom>
              <a:avLst/>
              <a:gdLst/>
              <a:ahLst/>
              <a:cxnLst/>
              <a:rect l="l" t="t" r="r" b="b"/>
              <a:pathLst>
                <a:path w="4446524" h="2775712">
                  <a:moveTo>
                    <a:pt x="0" y="0"/>
                  </a:moveTo>
                  <a:lnTo>
                    <a:pt x="4446524" y="0"/>
                  </a:lnTo>
                  <a:lnTo>
                    <a:pt x="4446524" y="2775712"/>
                  </a:lnTo>
                  <a:lnTo>
                    <a:pt x="0" y="2775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731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010207" y="1521388"/>
            <a:ext cx="121681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10207" y="1970277"/>
            <a:ext cx="590365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Totes les emocions importen i cada persona té el seu propi ritme per expressar-les.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457348" y="7015066"/>
            <a:ext cx="13373305" cy="2536111"/>
            <a:chOff x="0" y="0"/>
            <a:chExt cx="11165851" cy="21174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65827" cy="2117477"/>
            </a:xfrm>
            <a:custGeom>
              <a:avLst/>
              <a:gdLst/>
              <a:ahLst/>
              <a:cxnLst/>
              <a:rect l="l" t="t" r="r" b="b"/>
              <a:pathLst>
                <a:path w="11165827" h="2117477">
                  <a:moveTo>
                    <a:pt x="0" y="352934"/>
                  </a:moveTo>
                  <a:cubicBezTo>
                    <a:pt x="0" y="157988"/>
                    <a:pt x="148283" y="0"/>
                    <a:pt x="331253" y="0"/>
                  </a:cubicBezTo>
                  <a:lnTo>
                    <a:pt x="10834574" y="0"/>
                  </a:lnTo>
                  <a:cubicBezTo>
                    <a:pt x="11017543" y="0"/>
                    <a:pt x="11165827" y="157988"/>
                    <a:pt x="11165827" y="352934"/>
                  </a:cubicBezTo>
                  <a:lnTo>
                    <a:pt x="11165827" y="1764543"/>
                  </a:lnTo>
                  <a:cubicBezTo>
                    <a:pt x="11165827" y="1959489"/>
                    <a:pt x="11017543" y="2117477"/>
                    <a:pt x="10834574" y="2117477"/>
                  </a:cubicBezTo>
                  <a:lnTo>
                    <a:pt x="331253" y="2117477"/>
                  </a:lnTo>
                  <a:cubicBezTo>
                    <a:pt x="148283" y="2117477"/>
                    <a:pt x="0" y="1959489"/>
                    <a:pt x="0" y="1764543"/>
                  </a:cubicBezTo>
                  <a:lnTo>
                    <a:pt x="0" y="352934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1165851" cy="2146065"/>
            </a:xfrm>
            <a:prstGeom prst="rect">
              <a:avLst/>
            </a:prstGeom>
          </p:spPr>
          <p:txBody>
            <a:bodyPr lIns="81124" tIns="81124" rIns="81124" bIns="81124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"Totes les emocions porten un missatge... Què et diu el teu?"</a:t>
              </a: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 hi ha emocions bones ni dolentes; de vegades, el que resulta incòmode també t'està cuidant.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74237" y="1673788"/>
            <a:ext cx="4784724" cy="1260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70"/>
              </a:lnSpc>
              <a:spcBef>
                <a:spcPct val="0"/>
              </a:spcBef>
            </a:pPr>
            <a:r>
              <a:rPr lang="en-US" sz="272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 que les altres persones de vegades se senten com tu?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74237" y="4883241"/>
            <a:ext cx="4999819" cy="849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70"/>
              </a:lnSpc>
              <a:spcBef>
                <a:spcPct val="0"/>
              </a:spcBef>
            </a:pPr>
            <a:r>
              <a:rPr lang="en-US" sz="272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sabem com se sent algú si no ho diu?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46326" y="3483860"/>
            <a:ext cx="5055643" cy="849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70"/>
              </a:lnSpc>
              <a:spcBef>
                <a:spcPct val="0"/>
              </a:spcBef>
            </a:pPr>
            <a:r>
              <a:rPr lang="en-US" sz="272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fem quan algú està molt trist o molt enfadat?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756391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05320" y="1028700"/>
            <a:ext cx="14077360" cy="1337674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92779" y="5640397"/>
            <a:ext cx="1902443" cy="44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84"/>
              </a:lnSpc>
              <a:spcBef>
                <a:spcPct val="0"/>
              </a:spcBef>
            </a:pPr>
            <a:r>
              <a:rPr lang="en-US" sz="2736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94221" y="7101617"/>
            <a:ext cx="980004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Exercici «Respira i sent»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28551" y="2491290"/>
            <a:ext cx="5526987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en cercle, ambient tranquil.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874540" y="968885"/>
            <a:ext cx="14843076" cy="8349230"/>
            <a:chOff x="0" y="0"/>
            <a:chExt cx="13004800" cy="7315200"/>
          </a:xfrm>
        </p:grpSpPr>
        <p:sp>
          <p:nvSpPr>
            <p:cNvPr id="4" name="Freeform 4" descr="A cartoon of a child with her hands on her chest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28551" y="5154016"/>
            <a:ext cx="5526987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Farem un exercici de respiració posant una mà al pit i l'altra a la panxa. Inspirarem pel nas i expirarem per la boca fent un so suau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«ssssss».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38153" y="6595435"/>
            <a:ext cx="121681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38153" y="7445292"/>
            <a:ext cx="445579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és una competició i no has de fer-ho perfecte.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Escolta el teu cos.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499183" y="3043385"/>
            <a:ext cx="8156586" cy="8393348"/>
            <a:chOff x="0" y="0"/>
            <a:chExt cx="7733652" cy="7958138"/>
          </a:xfrm>
        </p:grpSpPr>
        <p:sp>
          <p:nvSpPr>
            <p:cNvPr id="5" name="Freeform 5" descr="A cartoon of a child with his finger on his face  AI-generated content may be incorrect."/>
            <p:cNvSpPr/>
            <p:nvPr/>
          </p:nvSpPr>
          <p:spPr>
            <a:xfrm>
              <a:off x="0" y="0"/>
              <a:ext cx="7733665" cy="7958201"/>
            </a:xfrm>
            <a:custGeom>
              <a:avLst/>
              <a:gdLst/>
              <a:ahLst/>
              <a:cxnLst/>
              <a:rect l="l" t="t" r="r" b="b"/>
              <a:pathLst>
                <a:path w="7733665" h="7958201">
                  <a:moveTo>
                    <a:pt x="0" y="0"/>
                  </a:moveTo>
                  <a:lnTo>
                    <a:pt x="7733665" y="0"/>
                  </a:lnTo>
                  <a:lnTo>
                    <a:pt x="7733665" y="7958201"/>
                  </a:lnTo>
                  <a:lnTo>
                    <a:pt x="0" y="7958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329943" y="1727856"/>
            <a:ext cx="3672218" cy="1821976"/>
            <a:chOff x="0" y="0"/>
            <a:chExt cx="3481807" cy="17275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81832" cy="1727453"/>
            </a:xfrm>
            <a:custGeom>
              <a:avLst/>
              <a:gdLst/>
              <a:ahLst/>
              <a:cxnLst/>
              <a:rect l="l" t="t" r="r" b="b"/>
              <a:pathLst>
                <a:path w="3481832" h="1727453">
                  <a:moveTo>
                    <a:pt x="0" y="287909"/>
                  </a:moveTo>
                  <a:cubicBezTo>
                    <a:pt x="0" y="128905"/>
                    <a:pt x="128905" y="0"/>
                    <a:pt x="287909" y="0"/>
                  </a:cubicBezTo>
                  <a:lnTo>
                    <a:pt x="3193923" y="0"/>
                  </a:lnTo>
                  <a:cubicBezTo>
                    <a:pt x="3352927" y="0"/>
                    <a:pt x="3481832" y="128905"/>
                    <a:pt x="3481832" y="287909"/>
                  </a:cubicBezTo>
                  <a:lnTo>
                    <a:pt x="3481832" y="1439544"/>
                  </a:lnTo>
                  <a:cubicBezTo>
                    <a:pt x="3481832" y="1598548"/>
                    <a:pt x="3352927" y="1727453"/>
                    <a:pt x="3193923" y="1727453"/>
                  </a:cubicBezTo>
                  <a:lnTo>
                    <a:pt x="287909" y="1727453"/>
                  </a:lnTo>
                  <a:cubicBezTo>
                    <a:pt x="128905" y="1727453"/>
                    <a:pt x="0" y="1598548"/>
                    <a:pt x="0" y="1439544"/>
                  </a:cubicBezTo>
                  <a:lnTo>
                    <a:pt x="0" y="287909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481807" cy="175607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has notat al teu cos?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711883" y="1727856"/>
            <a:ext cx="3672218" cy="1821976"/>
            <a:chOff x="0" y="0"/>
            <a:chExt cx="3481807" cy="17275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81832" cy="1727453"/>
            </a:xfrm>
            <a:custGeom>
              <a:avLst/>
              <a:gdLst/>
              <a:ahLst/>
              <a:cxnLst/>
              <a:rect l="l" t="t" r="r" b="b"/>
              <a:pathLst>
                <a:path w="3481832" h="1727453">
                  <a:moveTo>
                    <a:pt x="0" y="287909"/>
                  </a:moveTo>
                  <a:cubicBezTo>
                    <a:pt x="0" y="128905"/>
                    <a:pt x="128905" y="0"/>
                    <a:pt x="287909" y="0"/>
                  </a:cubicBezTo>
                  <a:lnTo>
                    <a:pt x="3193923" y="0"/>
                  </a:lnTo>
                  <a:cubicBezTo>
                    <a:pt x="3352927" y="0"/>
                    <a:pt x="3481832" y="128905"/>
                    <a:pt x="3481832" y="287909"/>
                  </a:cubicBezTo>
                  <a:lnTo>
                    <a:pt x="3481832" y="1439544"/>
                  </a:lnTo>
                  <a:cubicBezTo>
                    <a:pt x="3481832" y="1598548"/>
                    <a:pt x="3352927" y="1727453"/>
                    <a:pt x="3193923" y="1727453"/>
                  </a:cubicBezTo>
                  <a:lnTo>
                    <a:pt x="287909" y="1727453"/>
                  </a:lnTo>
                  <a:cubicBezTo>
                    <a:pt x="128905" y="1727453"/>
                    <a:pt x="0" y="1598548"/>
                    <a:pt x="0" y="1439544"/>
                  </a:cubicBezTo>
                  <a:lnTo>
                    <a:pt x="0" y="287909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481807" cy="175607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 canviat alguna cosa després de respirar?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4355243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19481" y="806908"/>
            <a:ext cx="14049039" cy="1334983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92310" y="5379898"/>
            <a:ext cx="1903379" cy="440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77"/>
              </a:lnSpc>
              <a:spcBef>
                <a:spcPct val="0"/>
              </a:spcBef>
            </a:pPr>
            <a:r>
              <a:rPr lang="en-US" sz="2731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49414" y="6730332"/>
            <a:ext cx="7512333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Cercle de contacte visual amb música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70169" y="1050939"/>
            <a:ext cx="7526379" cy="7526379"/>
            <a:chOff x="0" y="0"/>
            <a:chExt cx="6834746" cy="68347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34759" cy="6834759"/>
            </a:xfrm>
            <a:custGeom>
              <a:avLst/>
              <a:gdLst/>
              <a:ahLst/>
              <a:cxnLst/>
              <a:rect l="l" t="t" r="r" b="b"/>
              <a:pathLst>
                <a:path w="6834759" h="6834759">
                  <a:moveTo>
                    <a:pt x="0" y="3417316"/>
                  </a:moveTo>
                  <a:cubicBezTo>
                    <a:pt x="0" y="1529969"/>
                    <a:pt x="1529969" y="0"/>
                    <a:pt x="3417316" y="0"/>
                  </a:cubicBezTo>
                  <a:cubicBezTo>
                    <a:pt x="5304663" y="0"/>
                    <a:pt x="6834759" y="1529969"/>
                    <a:pt x="6834759" y="3417316"/>
                  </a:cubicBezTo>
                  <a:cubicBezTo>
                    <a:pt x="6834759" y="5304663"/>
                    <a:pt x="5304790" y="6834759"/>
                    <a:pt x="3417316" y="6834759"/>
                  </a:cubicBezTo>
                  <a:cubicBezTo>
                    <a:pt x="1529842" y="6834759"/>
                    <a:pt x="0" y="5304790"/>
                    <a:pt x="0" y="341731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640525" y="2371725"/>
            <a:ext cx="558774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amb espai suficient per formar un cercle ampli.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Dispositiu per reproduir música i un altaveu.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instrumental suau i relaxant (exemple: «Música relaxant i tranquil·la» a YouTube).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40525" y="6039194"/>
            <a:ext cx="503987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silenci, ens mirarem als ulls durant uns segons amb companyes i companys diferents. Després, podrem compartir com ens hem sentit.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440419" y="2770149"/>
            <a:ext cx="10422958" cy="5628258"/>
            <a:chOff x="0" y="0"/>
            <a:chExt cx="9465145" cy="5111052"/>
          </a:xfrm>
        </p:grpSpPr>
        <p:sp>
          <p:nvSpPr>
            <p:cNvPr id="7" name="Freeform 7" descr="A musical instruments on a black background  AI-generated content may be incorrect."/>
            <p:cNvSpPr/>
            <p:nvPr/>
          </p:nvSpPr>
          <p:spPr>
            <a:xfrm>
              <a:off x="0" y="0"/>
              <a:ext cx="9465183" cy="5110988"/>
            </a:xfrm>
            <a:custGeom>
              <a:avLst/>
              <a:gdLst/>
              <a:ahLst/>
              <a:cxnLst/>
              <a:rect l="l" t="t" r="r" b="b"/>
              <a:pathLst>
                <a:path w="9465183" h="5110988">
                  <a:moveTo>
                    <a:pt x="0" y="0"/>
                  </a:moveTo>
                  <a:lnTo>
                    <a:pt x="9465183" y="0"/>
                  </a:lnTo>
                  <a:lnTo>
                    <a:pt x="9465183" y="5110988"/>
                  </a:lnTo>
                  <a:lnTo>
                    <a:pt x="0" y="5110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25892" y="992585"/>
            <a:ext cx="8518952" cy="1704586"/>
            <a:chOff x="0" y="0"/>
            <a:chExt cx="6935889" cy="1387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35851" cy="1387724"/>
            </a:xfrm>
            <a:custGeom>
              <a:avLst/>
              <a:gdLst/>
              <a:ahLst/>
              <a:cxnLst/>
              <a:rect l="l" t="t" r="r" b="b"/>
              <a:pathLst>
                <a:path w="6935851" h="1387724">
                  <a:moveTo>
                    <a:pt x="0" y="231266"/>
                  </a:moveTo>
                  <a:cubicBezTo>
                    <a:pt x="0" y="103505"/>
                    <a:pt x="103505" y="0"/>
                    <a:pt x="231267" y="0"/>
                  </a:cubicBezTo>
                  <a:lnTo>
                    <a:pt x="6704584" y="0"/>
                  </a:lnTo>
                  <a:cubicBezTo>
                    <a:pt x="6832346" y="0"/>
                    <a:pt x="6935851" y="103505"/>
                    <a:pt x="6935851" y="231266"/>
                  </a:cubicBezTo>
                  <a:lnTo>
                    <a:pt x="6935851" y="1156458"/>
                  </a:lnTo>
                  <a:cubicBezTo>
                    <a:pt x="6935851" y="1284219"/>
                    <a:pt x="6832346" y="1387724"/>
                    <a:pt x="6704584" y="1387724"/>
                  </a:cubicBezTo>
                  <a:lnTo>
                    <a:pt x="231267" y="1387724"/>
                  </a:lnTo>
                  <a:cubicBezTo>
                    <a:pt x="103505" y="1387851"/>
                    <a:pt x="0" y="1284220"/>
                    <a:pt x="0" y="1156458"/>
                  </a:cubicBezTo>
                  <a:lnTo>
                    <a:pt x="0" y="231266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935889" cy="1416401"/>
            </a:xfrm>
            <a:prstGeom prst="rect">
              <a:avLst/>
            </a:prstGeom>
          </p:spPr>
          <p:txBody>
            <a:bodyPr lIns="83193" tIns="83193" rIns="83193" bIns="83193" rtlCol="0" anchor="ctr"/>
            <a:lstStyle/>
            <a:p>
              <a:pPr marL="0" lvl="1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t'has sentit en mirar i que et miressin en silenci?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25892" y="3083035"/>
            <a:ext cx="8518952" cy="1704586"/>
            <a:chOff x="0" y="0"/>
            <a:chExt cx="6935889" cy="13878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35851" cy="1387724"/>
            </a:xfrm>
            <a:custGeom>
              <a:avLst/>
              <a:gdLst/>
              <a:ahLst/>
              <a:cxnLst/>
              <a:rect l="l" t="t" r="r" b="b"/>
              <a:pathLst>
                <a:path w="6935851" h="1387724">
                  <a:moveTo>
                    <a:pt x="0" y="231266"/>
                  </a:moveTo>
                  <a:cubicBezTo>
                    <a:pt x="0" y="103505"/>
                    <a:pt x="103505" y="0"/>
                    <a:pt x="231267" y="0"/>
                  </a:cubicBezTo>
                  <a:lnTo>
                    <a:pt x="6704584" y="0"/>
                  </a:lnTo>
                  <a:cubicBezTo>
                    <a:pt x="6832346" y="0"/>
                    <a:pt x="6935851" y="103505"/>
                    <a:pt x="6935851" y="231266"/>
                  </a:cubicBezTo>
                  <a:lnTo>
                    <a:pt x="6935851" y="1156458"/>
                  </a:lnTo>
                  <a:cubicBezTo>
                    <a:pt x="6935851" y="1284219"/>
                    <a:pt x="6832346" y="1387724"/>
                    <a:pt x="6704584" y="1387724"/>
                  </a:cubicBezTo>
                  <a:lnTo>
                    <a:pt x="231267" y="1387724"/>
                  </a:lnTo>
                  <a:cubicBezTo>
                    <a:pt x="103505" y="1387851"/>
                    <a:pt x="0" y="1284220"/>
                    <a:pt x="0" y="1156458"/>
                  </a:cubicBezTo>
                  <a:lnTo>
                    <a:pt x="0" y="231266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6935889" cy="1416401"/>
            </a:xfrm>
            <a:prstGeom prst="rect">
              <a:avLst/>
            </a:prstGeom>
          </p:spPr>
          <p:txBody>
            <a:bodyPr lIns="83193" tIns="83193" rIns="83193" bIns="8319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Hi ha hagut moments d'incomoditat? Per què?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25892" y="5173486"/>
            <a:ext cx="8518952" cy="1704586"/>
            <a:chOff x="0" y="0"/>
            <a:chExt cx="6935889" cy="13878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35851" cy="1387724"/>
            </a:xfrm>
            <a:custGeom>
              <a:avLst/>
              <a:gdLst/>
              <a:ahLst/>
              <a:cxnLst/>
              <a:rect l="l" t="t" r="r" b="b"/>
              <a:pathLst>
                <a:path w="6935851" h="1387724">
                  <a:moveTo>
                    <a:pt x="0" y="231266"/>
                  </a:moveTo>
                  <a:cubicBezTo>
                    <a:pt x="0" y="103505"/>
                    <a:pt x="103505" y="0"/>
                    <a:pt x="231267" y="0"/>
                  </a:cubicBezTo>
                  <a:lnTo>
                    <a:pt x="6704584" y="0"/>
                  </a:lnTo>
                  <a:cubicBezTo>
                    <a:pt x="6832346" y="0"/>
                    <a:pt x="6935851" y="103505"/>
                    <a:pt x="6935851" y="231266"/>
                  </a:cubicBezTo>
                  <a:lnTo>
                    <a:pt x="6935851" y="1156458"/>
                  </a:lnTo>
                  <a:cubicBezTo>
                    <a:pt x="6935851" y="1284219"/>
                    <a:pt x="6832346" y="1387724"/>
                    <a:pt x="6704584" y="1387724"/>
                  </a:cubicBezTo>
                  <a:lnTo>
                    <a:pt x="231267" y="1387724"/>
                  </a:lnTo>
                  <a:cubicBezTo>
                    <a:pt x="103505" y="1387851"/>
                    <a:pt x="0" y="1284220"/>
                    <a:pt x="0" y="1156458"/>
                  </a:cubicBezTo>
                  <a:lnTo>
                    <a:pt x="0" y="231266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6935889" cy="1416401"/>
            </a:xfrm>
            <a:prstGeom prst="rect">
              <a:avLst/>
            </a:prstGeom>
          </p:spPr>
          <p:txBody>
            <a:bodyPr lIns="83193" tIns="83193" rIns="83193" bIns="8319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quina part del cos ho has sentit més?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62322" y="7899667"/>
            <a:ext cx="10169893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Pots sentir-te còmode o incòmode, i això és ben normal.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El que importa és ser present i respectar les altres persones.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725681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021893" y="748563"/>
            <a:ext cx="14244213" cy="1353529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81504" y="5114925"/>
            <a:ext cx="1924992" cy="445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3"/>
              </a:lnSpc>
              <a:spcBef>
                <a:spcPct val="0"/>
              </a:spcBef>
            </a:pPr>
            <a:r>
              <a:rPr lang="en-US" sz="276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84376" y="6704257"/>
            <a:ext cx="965220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Recordant el que vam viure - 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Les emocions del primer dia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5193" y="1430625"/>
            <a:ext cx="452818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</a:t>
            </a: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Cadires en cercle, pissarra.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926330" y="5143500"/>
            <a:ext cx="8435340" cy="4744879"/>
            <a:chOff x="0" y="0"/>
            <a:chExt cx="7997952" cy="4498848"/>
          </a:xfrm>
        </p:grpSpPr>
        <p:sp>
          <p:nvSpPr>
            <p:cNvPr id="4" name="Freeform 4" descr="A colorful meter with different faces  AI-generated content may be incorrect."/>
            <p:cNvSpPr/>
            <p:nvPr/>
          </p:nvSpPr>
          <p:spPr>
            <a:xfrm>
              <a:off x="0" y="0"/>
              <a:ext cx="7997952" cy="4498848"/>
            </a:xfrm>
            <a:custGeom>
              <a:avLst/>
              <a:gdLst/>
              <a:ahLst/>
              <a:cxnLst/>
              <a:rect l="l" t="t" r="r" b="b"/>
              <a:pathLst>
                <a:path w="7997952" h="4498848">
                  <a:moveTo>
                    <a:pt x="0" y="0"/>
                  </a:moveTo>
                  <a:lnTo>
                    <a:pt x="7997952" y="0"/>
                  </a:lnTo>
                  <a:lnTo>
                    <a:pt x="7997952" y="4498848"/>
                  </a:lnTo>
                  <a:lnTo>
                    <a:pt x="0" y="44988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061258" y="1430625"/>
            <a:ext cx="4739628" cy="23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Recordarem el que vam fer el dia anterior, les emocions que van aparèixer i el que vam aprendre. Compartirem en grup amb preguntes i exemples senzills.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93933" y="1131482"/>
            <a:ext cx="5234541" cy="2520980"/>
            <a:chOff x="0" y="0"/>
            <a:chExt cx="4320489" cy="20807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lnTo>
                    <a:pt x="0" y="346837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320489" cy="2109343"/>
            </a:xfrm>
            <a:prstGeom prst="rect">
              <a:avLst/>
            </a:prstGeom>
          </p:spPr>
          <p:txBody>
            <a:bodyPr lIns="82063" tIns="82063" rIns="82063" bIns="8206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Hi va haver alguna activitat que t'agrades especialment? Per què?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793933" y="6453559"/>
            <a:ext cx="5234541" cy="2520980"/>
            <a:chOff x="0" y="0"/>
            <a:chExt cx="4320489" cy="20807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lnTo>
                    <a:pt x="0" y="34683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320489" cy="2109343"/>
            </a:xfrm>
            <a:prstGeom prst="rect">
              <a:avLst/>
            </a:prstGeom>
          </p:spPr>
          <p:txBody>
            <a:bodyPr lIns="82063" tIns="82063" rIns="82063" bIns="8206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Algú ha sentit alguna emoció aquesta setmana que li agradaria compartir?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594818" y="6405934"/>
            <a:ext cx="5234541" cy="2520980"/>
            <a:chOff x="0" y="0"/>
            <a:chExt cx="4320489" cy="20807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lnTo>
                    <a:pt x="0" y="346837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320489" cy="2109343"/>
            </a:xfrm>
            <a:prstGeom prst="rect">
              <a:avLst/>
            </a:prstGeom>
          </p:spPr>
          <p:txBody>
            <a:bodyPr lIns="82063" tIns="82063" rIns="82063" bIns="8206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Què vas aprendre sobre les emocions que no sabies abans?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594818" y="1083857"/>
            <a:ext cx="5234541" cy="2520980"/>
            <a:chOff x="0" y="0"/>
            <a:chExt cx="4320489" cy="20807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20540" cy="2080768"/>
            </a:xfrm>
            <a:custGeom>
              <a:avLst/>
              <a:gdLst/>
              <a:ahLst/>
              <a:cxnLst/>
              <a:rect l="l" t="t" r="r" b="b"/>
              <a:pathLst>
                <a:path w="4320540" h="2080768">
                  <a:moveTo>
                    <a:pt x="0" y="346837"/>
                  </a:moveTo>
                  <a:cubicBezTo>
                    <a:pt x="0" y="155321"/>
                    <a:pt x="155321" y="0"/>
                    <a:pt x="346837" y="0"/>
                  </a:cubicBezTo>
                  <a:lnTo>
                    <a:pt x="3973703" y="0"/>
                  </a:lnTo>
                  <a:cubicBezTo>
                    <a:pt x="4165219" y="0"/>
                    <a:pt x="4320540" y="155321"/>
                    <a:pt x="4320540" y="346837"/>
                  </a:cubicBezTo>
                  <a:lnTo>
                    <a:pt x="4320540" y="1733931"/>
                  </a:lnTo>
                  <a:cubicBezTo>
                    <a:pt x="4320540" y="1925447"/>
                    <a:pt x="4165219" y="2080768"/>
                    <a:pt x="3973703" y="2080768"/>
                  </a:cubicBezTo>
                  <a:lnTo>
                    <a:pt x="346837" y="2080768"/>
                  </a:lnTo>
                  <a:cubicBezTo>
                    <a:pt x="155321" y="2080768"/>
                    <a:pt x="0" y="1925447"/>
                    <a:pt x="0" y="1733931"/>
                  </a:cubicBezTo>
                  <a:lnTo>
                    <a:pt x="0" y="346837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320489" cy="2109343"/>
            </a:xfrm>
            <a:prstGeom prst="rect">
              <a:avLst/>
            </a:prstGeom>
          </p:spPr>
          <p:txBody>
            <a:bodyPr lIns="82063" tIns="82063" rIns="82063" bIns="82063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Quina emoció recordes que va aparèixer en tu l'altre dia?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87018" y="8487418"/>
            <a:ext cx="7105504" cy="2227564"/>
            <a:chOff x="0" y="0"/>
            <a:chExt cx="6737071" cy="2112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37096" cy="2112010"/>
            </a:xfrm>
            <a:custGeom>
              <a:avLst/>
              <a:gdLst/>
              <a:ahLst/>
              <a:cxnLst/>
              <a:rect l="l" t="t" r="r" b="b"/>
              <a:pathLst>
                <a:path w="6737096" h="2112010">
                  <a:moveTo>
                    <a:pt x="0" y="1056005"/>
                  </a:moveTo>
                  <a:cubicBezTo>
                    <a:pt x="0" y="472821"/>
                    <a:pt x="1508125" y="0"/>
                    <a:pt x="3368548" y="0"/>
                  </a:cubicBezTo>
                  <a:cubicBezTo>
                    <a:pt x="5228971" y="0"/>
                    <a:pt x="6737096" y="472821"/>
                    <a:pt x="6737096" y="1056005"/>
                  </a:cubicBezTo>
                  <a:cubicBezTo>
                    <a:pt x="6737096" y="1639189"/>
                    <a:pt x="5228971" y="2112010"/>
                    <a:pt x="3368548" y="2112010"/>
                  </a:cubicBezTo>
                  <a:cubicBezTo>
                    <a:pt x="1508125" y="2112010"/>
                    <a:pt x="0" y="1639316"/>
                    <a:pt x="0" y="105600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172905" y="4294622"/>
            <a:ext cx="11942202" cy="6717491"/>
            <a:chOff x="0" y="0"/>
            <a:chExt cx="11322977" cy="6369177"/>
          </a:xfrm>
        </p:grpSpPr>
        <p:sp>
          <p:nvSpPr>
            <p:cNvPr id="5" name="Freeform 5" descr="A group of kids sitting on the floor  AI-generated content may be incorrect."/>
            <p:cNvSpPr/>
            <p:nvPr/>
          </p:nvSpPr>
          <p:spPr>
            <a:xfrm>
              <a:off x="0" y="0"/>
              <a:ext cx="11322939" cy="6369177"/>
            </a:xfrm>
            <a:custGeom>
              <a:avLst/>
              <a:gdLst/>
              <a:ahLst/>
              <a:cxnLst/>
              <a:rect l="l" t="t" r="r" b="b"/>
              <a:pathLst>
                <a:path w="11322939" h="6369177">
                  <a:moveTo>
                    <a:pt x="0" y="0"/>
                  </a:moveTo>
                  <a:lnTo>
                    <a:pt x="11322939" y="0"/>
                  </a:lnTo>
                  <a:lnTo>
                    <a:pt x="11322939" y="6369177"/>
                  </a:lnTo>
                  <a:lnTo>
                    <a:pt x="0" y="6369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229265" y="1398871"/>
            <a:ext cx="9829456" cy="942130"/>
            <a:chOff x="0" y="0"/>
            <a:chExt cx="9319781" cy="8932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19768" cy="893191"/>
            </a:xfrm>
            <a:custGeom>
              <a:avLst/>
              <a:gdLst/>
              <a:ahLst/>
              <a:cxnLst/>
              <a:rect l="l" t="t" r="r" b="b"/>
              <a:pathLst>
                <a:path w="9319768" h="893191">
                  <a:moveTo>
                    <a:pt x="0" y="148844"/>
                  </a:moveTo>
                  <a:cubicBezTo>
                    <a:pt x="0" y="66675"/>
                    <a:pt x="66675" y="0"/>
                    <a:pt x="148844" y="0"/>
                  </a:cubicBezTo>
                  <a:lnTo>
                    <a:pt x="9170924" y="0"/>
                  </a:lnTo>
                  <a:cubicBezTo>
                    <a:pt x="9253093" y="0"/>
                    <a:pt x="9319768" y="66675"/>
                    <a:pt x="9319768" y="148844"/>
                  </a:cubicBezTo>
                  <a:lnTo>
                    <a:pt x="9319768" y="744347"/>
                  </a:lnTo>
                  <a:cubicBezTo>
                    <a:pt x="9319768" y="826515"/>
                    <a:pt x="9253093" y="893190"/>
                    <a:pt x="9170924" y="893190"/>
                  </a:cubicBezTo>
                  <a:lnTo>
                    <a:pt x="148844" y="893190"/>
                  </a:lnTo>
                  <a:cubicBezTo>
                    <a:pt x="66675" y="893317"/>
                    <a:pt x="0" y="826642"/>
                    <a:pt x="0" y="744347"/>
                  </a:cubicBezTo>
                  <a:lnTo>
                    <a:pt x="0" y="148844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9319781" cy="95995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Vam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respirar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juntes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i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junts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per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sentir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com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estàvem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per dins.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929083" y="779397"/>
            <a:ext cx="2205518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27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  <a:endParaRPr lang="en-US" sz="27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4229265" y="2638147"/>
            <a:ext cx="9829456" cy="942130"/>
            <a:chOff x="0" y="0"/>
            <a:chExt cx="9319781" cy="8932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19768" cy="893191"/>
            </a:xfrm>
            <a:custGeom>
              <a:avLst/>
              <a:gdLst/>
              <a:ahLst/>
              <a:cxnLst/>
              <a:rect l="l" t="t" r="r" b="b"/>
              <a:pathLst>
                <a:path w="9319768" h="893191">
                  <a:moveTo>
                    <a:pt x="0" y="148844"/>
                  </a:moveTo>
                  <a:cubicBezTo>
                    <a:pt x="0" y="66675"/>
                    <a:pt x="66675" y="0"/>
                    <a:pt x="148844" y="0"/>
                  </a:cubicBezTo>
                  <a:lnTo>
                    <a:pt x="9170924" y="0"/>
                  </a:lnTo>
                  <a:cubicBezTo>
                    <a:pt x="9253093" y="0"/>
                    <a:pt x="9319768" y="66675"/>
                    <a:pt x="9319768" y="148844"/>
                  </a:cubicBezTo>
                  <a:lnTo>
                    <a:pt x="9319768" y="744347"/>
                  </a:lnTo>
                  <a:cubicBezTo>
                    <a:pt x="9319768" y="826515"/>
                    <a:pt x="9253093" y="893190"/>
                    <a:pt x="9170924" y="893190"/>
                  </a:cubicBezTo>
                  <a:lnTo>
                    <a:pt x="148844" y="893190"/>
                  </a:lnTo>
                  <a:cubicBezTo>
                    <a:pt x="66675" y="893317"/>
                    <a:pt x="0" y="826642"/>
                    <a:pt x="0" y="744347"/>
                  </a:cubicBezTo>
                  <a:lnTo>
                    <a:pt x="0" y="148844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9319781" cy="95995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1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Vam fer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estàtues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 </a:t>
              </a:r>
              <a:r>
                <a:rPr lang="en-US" sz="3000" u="none" strike="noStrike" dirty="0" err="1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d'emocions</a:t>
              </a:r>
              <a:r>
                <a:rPr lang="en-US" sz="3000" u="none" strike="noStrike" dirty="0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229265" y="3877409"/>
            <a:ext cx="9829456" cy="1268673"/>
            <a:chOff x="0" y="0"/>
            <a:chExt cx="9319781" cy="1202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19768" cy="1202941"/>
            </a:xfrm>
            <a:custGeom>
              <a:avLst/>
              <a:gdLst/>
              <a:ahLst/>
              <a:cxnLst/>
              <a:rect l="l" t="t" r="r" b="b"/>
              <a:pathLst>
                <a:path w="9319768" h="1202941">
                  <a:moveTo>
                    <a:pt x="0" y="200532"/>
                  </a:moveTo>
                  <a:cubicBezTo>
                    <a:pt x="0" y="89789"/>
                    <a:pt x="89789" y="0"/>
                    <a:pt x="200533" y="0"/>
                  </a:cubicBezTo>
                  <a:lnTo>
                    <a:pt x="9119235" y="0"/>
                  </a:lnTo>
                  <a:cubicBezTo>
                    <a:pt x="9229978" y="0"/>
                    <a:pt x="9319768" y="89789"/>
                    <a:pt x="9319768" y="200532"/>
                  </a:cubicBezTo>
                  <a:lnTo>
                    <a:pt x="9319768" y="1002408"/>
                  </a:lnTo>
                  <a:cubicBezTo>
                    <a:pt x="9319768" y="1113152"/>
                    <a:pt x="9229978" y="1202941"/>
                    <a:pt x="9119235" y="1202941"/>
                  </a:cubicBezTo>
                  <a:lnTo>
                    <a:pt x="200533" y="1202941"/>
                  </a:lnTo>
                  <a:cubicBezTo>
                    <a:pt x="89789" y="1202941"/>
                    <a:pt x="0" y="1113152"/>
                    <a:pt x="0" y="1002408"/>
                  </a:cubicBezTo>
                  <a:lnTo>
                    <a:pt x="0" y="20053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9319781" cy="126956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D0D0D"/>
                  </a:solidFill>
                  <a:latin typeface="Poppins" panose="00000500000000000000" pitchFamily="2" charset="0"/>
                  <a:ea typeface="Calibri (MS)"/>
                  <a:cs typeface="Poppins" panose="00000500000000000000" pitchFamily="2" charset="0"/>
                  <a:sym typeface="Calibri (MS)"/>
                </a:rPr>
                <a:t>Ens vam mirar als ulls sense parlar per sentir la nostra connexió.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88439" y="1924431"/>
            <a:ext cx="682279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 el que dius és cert. També és ben correcte limitar-se a escoltar sense dir res.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938320" y="3992894"/>
            <a:ext cx="7005826" cy="4381088"/>
            <a:chOff x="0" y="0"/>
            <a:chExt cx="6426454" cy="40187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426454" cy="4018790"/>
            </a:xfrm>
            <a:custGeom>
              <a:avLst/>
              <a:gdLst/>
              <a:ahLst/>
              <a:cxnLst/>
              <a:rect l="l" t="t" r="r" b="b"/>
              <a:pathLst>
                <a:path w="6426454" h="4018790">
                  <a:moveTo>
                    <a:pt x="0" y="669798"/>
                  </a:moveTo>
                  <a:cubicBezTo>
                    <a:pt x="0" y="299847"/>
                    <a:pt x="299847" y="0"/>
                    <a:pt x="669798" y="0"/>
                  </a:cubicBezTo>
                  <a:lnTo>
                    <a:pt x="5756656" y="0"/>
                  </a:lnTo>
                  <a:cubicBezTo>
                    <a:pt x="6126607" y="0"/>
                    <a:pt x="6426454" y="299847"/>
                    <a:pt x="6426454" y="669798"/>
                  </a:cubicBezTo>
                  <a:lnTo>
                    <a:pt x="6426454" y="3348992"/>
                  </a:lnTo>
                  <a:cubicBezTo>
                    <a:pt x="6426454" y="3718944"/>
                    <a:pt x="6126607" y="4018790"/>
                    <a:pt x="5756656" y="4018790"/>
                  </a:cubicBezTo>
                  <a:lnTo>
                    <a:pt x="669798" y="4018790"/>
                  </a:lnTo>
                  <a:cubicBezTo>
                    <a:pt x="299847" y="4018790"/>
                    <a:pt x="0" y="3718943"/>
                    <a:pt x="0" y="3348992"/>
                  </a:cubicBezTo>
                  <a:lnTo>
                    <a:pt x="0" y="66979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6426454" cy="4047353"/>
            </a:xfrm>
            <a:prstGeom prst="rect">
              <a:avLst/>
            </a:prstGeom>
          </p:spPr>
          <p:txBody>
            <a:bodyPr lIns="73840" tIns="73840" rIns="73840" bIns="7384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Avui continuarem descobrint com expressar i gestionar el que sentim, amb noves activitats que ens ajudaran a conèixer-nos millor a nosaltres mateixes i mateixos.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92529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065391" y="1527625"/>
            <a:ext cx="14157219" cy="1345263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42858" y="5256444"/>
            <a:ext cx="2002284" cy="45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2"/>
              </a:lnSpc>
              <a:spcBef>
                <a:spcPct val="0"/>
              </a:spcBef>
            </a:pPr>
            <a:r>
              <a:rPr lang="en-US" sz="2752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58910" y="6661388"/>
            <a:ext cx="7570179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Exercici «Respira i sent»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52790" y="1098789"/>
            <a:ext cx="532665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espai a l'aula prou ampli perquè el grup pugui col·locar-se en cercle mantenint certa distància entre si.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entorn tranquil, sense interrupcions.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483797" y="3801408"/>
            <a:ext cx="13716000" cy="7715250"/>
            <a:chOff x="0" y="0"/>
            <a:chExt cx="13004800" cy="7315200"/>
          </a:xfrm>
        </p:grpSpPr>
        <p:sp>
          <p:nvSpPr>
            <p:cNvPr id="4" name="Freeform 4" descr="A cartoon of a person and children praying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687872" y="1098789"/>
            <a:ext cx="436017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Repetirem la respiració conscient per recuperar la calma i observar com canvia el nostre cos.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37966" y="771149"/>
            <a:ext cx="11465740" cy="1975157"/>
            <a:chOff x="0" y="0"/>
            <a:chExt cx="10550512" cy="18174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50525" cy="1817495"/>
            </a:xfrm>
            <a:custGeom>
              <a:avLst/>
              <a:gdLst/>
              <a:ahLst/>
              <a:cxnLst/>
              <a:rect l="l" t="t" r="r" b="b"/>
              <a:pathLst>
                <a:path w="10550525" h="1817495">
                  <a:moveTo>
                    <a:pt x="0" y="302895"/>
                  </a:moveTo>
                  <a:cubicBezTo>
                    <a:pt x="0" y="135636"/>
                    <a:pt x="135636" y="0"/>
                    <a:pt x="302895" y="0"/>
                  </a:cubicBezTo>
                  <a:lnTo>
                    <a:pt x="10247630" y="0"/>
                  </a:lnTo>
                  <a:cubicBezTo>
                    <a:pt x="10414889" y="0"/>
                    <a:pt x="10550525" y="135636"/>
                    <a:pt x="10550525" y="302895"/>
                  </a:cubicBezTo>
                  <a:lnTo>
                    <a:pt x="10550525" y="1514600"/>
                  </a:lnTo>
                  <a:cubicBezTo>
                    <a:pt x="10550525" y="1681859"/>
                    <a:pt x="10414889" y="1817495"/>
                    <a:pt x="10247630" y="1817495"/>
                  </a:cubicBezTo>
                  <a:lnTo>
                    <a:pt x="302895" y="1817495"/>
                  </a:lnTo>
                  <a:cubicBezTo>
                    <a:pt x="135636" y="1817495"/>
                    <a:pt x="0" y="1681859"/>
                    <a:pt x="0" y="1514600"/>
                  </a:cubicBezTo>
                  <a:lnTo>
                    <a:pt x="0" y="302895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0550512" cy="1846070"/>
            </a:xfrm>
            <a:prstGeom prst="rect">
              <a:avLst/>
            </a:prstGeom>
          </p:spPr>
          <p:txBody>
            <a:bodyPr lIns="73609" tIns="73609" rIns="73609" bIns="73609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Recordes com vam respirar l'altre dia per sentir-nos més tranquil·les i tranquils per dins?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683070" y="2804521"/>
            <a:ext cx="14132931" cy="7949774"/>
            <a:chOff x="0" y="0"/>
            <a:chExt cx="13004800" cy="7315200"/>
          </a:xfrm>
        </p:grpSpPr>
        <p:sp>
          <p:nvSpPr>
            <p:cNvPr id="6" name="Freeform 6" descr="A cartoon of a child with her hands on her chest  AI-generated content may be incorrect."/>
            <p:cNvSpPr/>
            <p:nvPr/>
          </p:nvSpPr>
          <p:spPr>
            <a:xfrm>
              <a:off x="0" y="0"/>
              <a:ext cx="13004800" cy="7315200"/>
            </a:xfrm>
            <a:custGeom>
              <a:avLst/>
              <a:gdLst/>
              <a:ahLst/>
              <a:cxnLst/>
              <a:rect l="l" t="t" r="r" b="b"/>
              <a:pathLst>
                <a:path w="13004800" h="7315200">
                  <a:moveTo>
                    <a:pt x="0" y="0"/>
                  </a:moveTo>
                  <a:lnTo>
                    <a:pt x="13004800" y="0"/>
                  </a:lnTo>
                  <a:lnTo>
                    <a:pt x="13004800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044030" y="3520675"/>
            <a:ext cx="79343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Inhala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44030" y="4340095"/>
            <a:ext cx="294471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Exhala amb un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«sssss»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018080" y="5195033"/>
            <a:ext cx="5185613" cy="1975157"/>
            <a:chOff x="0" y="0"/>
            <a:chExt cx="4771682" cy="181749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1644" cy="1817495"/>
            </a:xfrm>
            <a:custGeom>
              <a:avLst/>
              <a:gdLst/>
              <a:ahLst/>
              <a:cxnLst/>
              <a:rect l="l" t="t" r="r" b="b"/>
              <a:pathLst>
                <a:path w="4771644" h="1817495">
                  <a:moveTo>
                    <a:pt x="0" y="302895"/>
                  </a:moveTo>
                  <a:cubicBezTo>
                    <a:pt x="0" y="135636"/>
                    <a:pt x="135636" y="0"/>
                    <a:pt x="302895" y="0"/>
                  </a:cubicBezTo>
                  <a:lnTo>
                    <a:pt x="4468749" y="0"/>
                  </a:lnTo>
                  <a:cubicBezTo>
                    <a:pt x="4636008" y="0"/>
                    <a:pt x="4771644" y="135636"/>
                    <a:pt x="4771644" y="302895"/>
                  </a:cubicBezTo>
                  <a:lnTo>
                    <a:pt x="4771644" y="1514600"/>
                  </a:lnTo>
                  <a:cubicBezTo>
                    <a:pt x="4771644" y="1681859"/>
                    <a:pt x="4636008" y="1817495"/>
                    <a:pt x="4468749" y="1817495"/>
                  </a:cubicBezTo>
                  <a:lnTo>
                    <a:pt x="302895" y="1817495"/>
                  </a:lnTo>
                  <a:cubicBezTo>
                    <a:pt x="135636" y="1817495"/>
                    <a:pt x="0" y="1681859"/>
                    <a:pt x="0" y="1514600"/>
                  </a:cubicBezTo>
                  <a:lnTo>
                    <a:pt x="0" y="302895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771682" cy="1846070"/>
            </a:xfrm>
            <a:prstGeom prst="rect">
              <a:avLst/>
            </a:prstGeom>
          </p:spPr>
          <p:txBody>
            <a:bodyPr lIns="73609" tIns="73609" rIns="73609" bIns="73609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Algú ha notat algun canvi al seu cos després de respirar?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18080" y="7548124"/>
            <a:ext cx="5185613" cy="1975157"/>
            <a:chOff x="0" y="0"/>
            <a:chExt cx="4771682" cy="18174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71644" cy="1817495"/>
            </a:xfrm>
            <a:custGeom>
              <a:avLst/>
              <a:gdLst/>
              <a:ahLst/>
              <a:cxnLst/>
              <a:rect l="l" t="t" r="r" b="b"/>
              <a:pathLst>
                <a:path w="4771644" h="1817495">
                  <a:moveTo>
                    <a:pt x="0" y="302895"/>
                  </a:moveTo>
                  <a:cubicBezTo>
                    <a:pt x="0" y="135636"/>
                    <a:pt x="135636" y="0"/>
                    <a:pt x="302895" y="0"/>
                  </a:cubicBezTo>
                  <a:lnTo>
                    <a:pt x="4468749" y="0"/>
                  </a:lnTo>
                  <a:cubicBezTo>
                    <a:pt x="4636008" y="0"/>
                    <a:pt x="4771644" y="135636"/>
                    <a:pt x="4771644" y="302895"/>
                  </a:cubicBezTo>
                  <a:lnTo>
                    <a:pt x="4771644" y="1514600"/>
                  </a:lnTo>
                  <a:cubicBezTo>
                    <a:pt x="4771644" y="1681859"/>
                    <a:pt x="4636008" y="1817495"/>
                    <a:pt x="4468749" y="1817495"/>
                  </a:cubicBezTo>
                  <a:lnTo>
                    <a:pt x="302895" y="1817495"/>
                  </a:lnTo>
                  <a:cubicBezTo>
                    <a:pt x="135636" y="1817495"/>
                    <a:pt x="0" y="1681859"/>
                    <a:pt x="0" y="1514600"/>
                  </a:cubicBezTo>
                  <a:lnTo>
                    <a:pt x="0" y="302895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4771682" cy="1846070"/>
            </a:xfrm>
            <a:prstGeom prst="rect">
              <a:avLst/>
            </a:prstGeom>
          </p:spPr>
          <p:txBody>
            <a:bodyPr lIns="73609" tIns="73609" rIns="73609" bIns="73609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et sents ara?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848522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020979" y="1501642"/>
            <a:ext cx="14246042" cy="1353703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994298" y="5216734"/>
            <a:ext cx="2271861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39"/>
              </a:lnSpc>
              <a:spcBef>
                <a:spcPct val="0"/>
              </a:spcBef>
            </a:pPr>
            <a:r>
              <a:rPr lang="en-US" sz="311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14863" y="7068422"/>
            <a:ext cx="7617675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Expressar sentiments amb el cos</a:t>
            </a: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89339" y="1410864"/>
            <a:ext cx="643237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suficient a l'aula per formar un cercle.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Targetes amb emocions col·locades al centre com a inspiració visual.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783255" y="4216447"/>
            <a:ext cx="7844540" cy="3707133"/>
            <a:chOff x="0" y="0"/>
            <a:chExt cx="6433960" cy="30405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433947" cy="3040520"/>
            </a:xfrm>
            <a:custGeom>
              <a:avLst/>
              <a:gdLst/>
              <a:ahLst/>
              <a:cxnLst/>
              <a:rect l="l" t="t" r="r" b="b"/>
              <a:pathLst>
                <a:path w="6433947" h="3040520">
                  <a:moveTo>
                    <a:pt x="0" y="506796"/>
                  </a:moveTo>
                  <a:cubicBezTo>
                    <a:pt x="0" y="226845"/>
                    <a:pt x="339598" y="0"/>
                    <a:pt x="758698" y="0"/>
                  </a:cubicBezTo>
                  <a:lnTo>
                    <a:pt x="5675249" y="0"/>
                  </a:lnTo>
                  <a:cubicBezTo>
                    <a:pt x="6094222" y="0"/>
                    <a:pt x="6433947" y="226845"/>
                    <a:pt x="6433947" y="506796"/>
                  </a:cubicBezTo>
                  <a:lnTo>
                    <a:pt x="6433947" y="2533724"/>
                  </a:lnTo>
                  <a:cubicBezTo>
                    <a:pt x="6433947" y="2813590"/>
                    <a:pt x="6094349" y="3040520"/>
                    <a:pt x="5675249" y="3040520"/>
                  </a:cubicBezTo>
                  <a:lnTo>
                    <a:pt x="758698" y="3040520"/>
                  </a:lnTo>
                  <a:cubicBezTo>
                    <a:pt x="339598" y="3040520"/>
                    <a:pt x="0" y="2813675"/>
                    <a:pt x="0" y="2533724"/>
                  </a:cubicBezTo>
                  <a:lnTo>
                    <a:pt x="0" y="506796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6433960" cy="3069103"/>
            </a:xfrm>
            <a:prstGeom prst="rect">
              <a:avLst/>
            </a:prstGeom>
          </p:spPr>
          <p:txBody>
            <a:bodyPr lIns="82583" tIns="82583" rIns="82583" bIns="82583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Farem servir el nostre cos per expressar emocions, </a:t>
              </a: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si fóssim estàtues. Una per una, qui vulgui pot sortir al centre del cercle, mostrar com se sent, i les altres persones ho imitaran.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5271654" y="-441711"/>
            <a:ext cx="8631690" cy="11170410"/>
            <a:chOff x="0" y="0"/>
            <a:chExt cx="8184121" cy="10591203"/>
          </a:xfrm>
        </p:grpSpPr>
        <p:sp>
          <p:nvSpPr>
            <p:cNvPr id="3" name="Freeform 3" descr="A cartoon of a child and a child  AI-generated content may be incorrect."/>
            <p:cNvSpPr/>
            <p:nvPr/>
          </p:nvSpPr>
          <p:spPr>
            <a:xfrm>
              <a:off x="0" y="0"/>
              <a:ext cx="8184134" cy="10591165"/>
            </a:xfrm>
            <a:custGeom>
              <a:avLst/>
              <a:gdLst/>
              <a:ahLst/>
              <a:cxnLst/>
              <a:rect l="l" t="t" r="r" b="b"/>
              <a:pathLst>
                <a:path w="8184134" h="10591165">
                  <a:moveTo>
                    <a:pt x="0" y="0"/>
                  </a:moveTo>
                  <a:lnTo>
                    <a:pt x="8184134" y="0"/>
                  </a:lnTo>
                  <a:lnTo>
                    <a:pt x="8184134" y="10591165"/>
                  </a:lnTo>
                  <a:lnTo>
                    <a:pt x="0" y="10591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286147" y="-1519049"/>
            <a:ext cx="9715706" cy="12573272"/>
            <a:chOff x="0" y="0"/>
            <a:chExt cx="9218955" cy="11930418"/>
          </a:xfrm>
        </p:grpSpPr>
        <p:sp>
          <p:nvSpPr>
            <p:cNvPr id="3" name="Freeform 3" descr="A cartoon of a child and child  AI-generated content may be incorrect."/>
            <p:cNvSpPr/>
            <p:nvPr/>
          </p:nvSpPr>
          <p:spPr>
            <a:xfrm>
              <a:off x="0" y="0"/>
              <a:ext cx="9218930" cy="11930380"/>
            </a:xfrm>
            <a:custGeom>
              <a:avLst/>
              <a:gdLst/>
              <a:ahLst/>
              <a:cxnLst/>
              <a:rect l="l" t="t" r="r" b="b"/>
              <a:pathLst>
                <a:path w="9218930" h="11930380">
                  <a:moveTo>
                    <a:pt x="0" y="0"/>
                  </a:moveTo>
                  <a:lnTo>
                    <a:pt x="9218930" y="0"/>
                  </a:lnTo>
                  <a:lnTo>
                    <a:pt x="9218930" y="11930380"/>
                  </a:lnTo>
                  <a:lnTo>
                    <a:pt x="0" y="119303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7843AD4E-72DA-3B82-E44C-D237323FB86B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B8608FF9-4C37-DE19-E30E-6173254A543A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5035672" y="129829"/>
            <a:ext cx="8072424" cy="10446663"/>
            <a:chOff x="0" y="0"/>
            <a:chExt cx="9108618" cy="11787619"/>
          </a:xfrm>
        </p:grpSpPr>
        <p:sp>
          <p:nvSpPr>
            <p:cNvPr id="3" name="Freeform 3" descr="Cartoon of a child and a child pointing  AI-generated content may be incorrect."/>
            <p:cNvSpPr/>
            <p:nvPr/>
          </p:nvSpPr>
          <p:spPr>
            <a:xfrm>
              <a:off x="0" y="0"/>
              <a:ext cx="9108567" cy="11787632"/>
            </a:xfrm>
            <a:custGeom>
              <a:avLst/>
              <a:gdLst/>
              <a:ahLst/>
              <a:cxnLst/>
              <a:rect l="l" t="t" r="r" b="b"/>
              <a:pathLst>
                <a:path w="9108567" h="11787632">
                  <a:moveTo>
                    <a:pt x="0" y="0"/>
                  </a:moveTo>
                  <a:lnTo>
                    <a:pt x="9108567" y="0"/>
                  </a:lnTo>
                  <a:lnTo>
                    <a:pt x="9108567" y="11787632"/>
                  </a:lnTo>
                  <a:lnTo>
                    <a:pt x="0" y="11787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F9DBC197-2B12-E7B6-78A4-22FA011FF5F4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F7CD633-67E4-3F0A-81D2-96390235371B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887497" y="-102034"/>
            <a:ext cx="8816884" cy="11410093"/>
            <a:chOff x="0" y="0"/>
            <a:chExt cx="9100071" cy="11776570"/>
          </a:xfrm>
        </p:grpSpPr>
        <p:sp>
          <p:nvSpPr>
            <p:cNvPr id="3" name="Freeform 3" descr="A couple of cartoon babies  AI-generated content may be incorrect."/>
            <p:cNvSpPr/>
            <p:nvPr/>
          </p:nvSpPr>
          <p:spPr>
            <a:xfrm>
              <a:off x="0" y="0"/>
              <a:ext cx="9100058" cy="11776583"/>
            </a:xfrm>
            <a:custGeom>
              <a:avLst/>
              <a:gdLst/>
              <a:ahLst/>
              <a:cxnLst/>
              <a:rect l="l" t="t" r="r" b="b"/>
              <a:pathLst>
                <a:path w="9100058" h="11776583">
                  <a:moveTo>
                    <a:pt x="0" y="0"/>
                  </a:moveTo>
                  <a:lnTo>
                    <a:pt x="9100058" y="0"/>
                  </a:lnTo>
                  <a:lnTo>
                    <a:pt x="9100058" y="11776583"/>
                  </a:lnTo>
                  <a:lnTo>
                    <a:pt x="0" y="11776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2383789C-30A7-F604-68FA-63051D4BB807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819EA749-79B4-9265-DE48-D2E0B27B903A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540590" y="-657232"/>
            <a:ext cx="8964754" cy="11601446"/>
            <a:chOff x="0" y="0"/>
            <a:chExt cx="9916160" cy="12832677"/>
          </a:xfrm>
        </p:grpSpPr>
        <p:sp>
          <p:nvSpPr>
            <p:cNvPr id="3" name="Freeform 3" descr="A screenshot of a cartoon of a child crying  AI-generated content may be incorrect."/>
            <p:cNvSpPr/>
            <p:nvPr/>
          </p:nvSpPr>
          <p:spPr>
            <a:xfrm>
              <a:off x="0" y="0"/>
              <a:ext cx="9916160" cy="12832715"/>
            </a:xfrm>
            <a:custGeom>
              <a:avLst/>
              <a:gdLst/>
              <a:ahLst/>
              <a:cxnLst/>
              <a:rect l="l" t="t" r="r" b="b"/>
              <a:pathLst>
                <a:path w="9916160" h="12832715">
                  <a:moveTo>
                    <a:pt x="0" y="0"/>
                  </a:moveTo>
                  <a:lnTo>
                    <a:pt x="9916160" y="0"/>
                  </a:lnTo>
                  <a:lnTo>
                    <a:pt x="9916160" y="12832715"/>
                  </a:lnTo>
                  <a:lnTo>
                    <a:pt x="0" y="128327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BD2023DF-F2B2-6418-3AF3-83BE7049F1D0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BDF35B54-10E7-9D82-B916-8D8534F365DE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29723" y="-1194881"/>
            <a:ext cx="10340185" cy="13381413"/>
            <a:chOff x="0" y="0"/>
            <a:chExt cx="9455696" cy="12236780"/>
          </a:xfrm>
        </p:grpSpPr>
        <p:sp>
          <p:nvSpPr>
            <p:cNvPr id="3" name="Freeform 3" descr="A cartoon of a child and a child  AI-generated content may be incorrect."/>
            <p:cNvSpPr/>
            <p:nvPr/>
          </p:nvSpPr>
          <p:spPr>
            <a:xfrm>
              <a:off x="0" y="0"/>
              <a:ext cx="9455658" cy="12236831"/>
            </a:xfrm>
            <a:custGeom>
              <a:avLst/>
              <a:gdLst/>
              <a:ahLst/>
              <a:cxnLst/>
              <a:rect l="l" t="t" r="r" b="b"/>
              <a:pathLst>
                <a:path w="9455658" h="12236831">
                  <a:moveTo>
                    <a:pt x="0" y="0"/>
                  </a:moveTo>
                  <a:lnTo>
                    <a:pt x="9455658" y="0"/>
                  </a:lnTo>
                  <a:lnTo>
                    <a:pt x="9455658" y="12236831"/>
                  </a:lnTo>
                  <a:lnTo>
                    <a:pt x="0" y="12236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D39BD1F5-6961-803B-28DA-38A7CEAA481C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5C50C296-6895-7027-B914-42B71E40D582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971648" y="-205620"/>
            <a:ext cx="8393353" cy="10861992"/>
            <a:chOff x="0" y="0"/>
            <a:chExt cx="9203665" cy="11910632"/>
          </a:xfrm>
        </p:grpSpPr>
        <p:sp>
          <p:nvSpPr>
            <p:cNvPr id="3" name="Freeform 3" descr="A screenshot of a cartoon  AI-generated content may be incorrect."/>
            <p:cNvSpPr/>
            <p:nvPr/>
          </p:nvSpPr>
          <p:spPr>
            <a:xfrm>
              <a:off x="0" y="0"/>
              <a:ext cx="9203690" cy="11910568"/>
            </a:xfrm>
            <a:custGeom>
              <a:avLst/>
              <a:gdLst/>
              <a:ahLst/>
              <a:cxnLst/>
              <a:rect l="l" t="t" r="r" b="b"/>
              <a:pathLst>
                <a:path w="9203690" h="11910568">
                  <a:moveTo>
                    <a:pt x="0" y="0"/>
                  </a:moveTo>
                  <a:lnTo>
                    <a:pt x="9203690" y="0"/>
                  </a:lnTo>
                  <a:lnTo>
                    <a:pt x="9203690" y="11910568"/>
                  </a:lnTo>
                  <a:lnTo>
                    <a:pt x="0" y="11910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CA4AAA9C-6046-6075-0F7B-8428E1ED6D01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374D3E26-F801-2461-493A-61FCA93BF51B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5232368" y="136155"/>
            <a:ext cx="7823263" cy="10124230"/>
            <a:chOff x="0" y="0"/>
            <a:chExt cx="7417613" cy="9599270"/>
          </a:xfrm>
        </p:grpSpPr>
        <p:sp>
          <p:nvSpPr>
            <p:cNvPr id="3" name="Freeform 3" descr="Cartoon characters of a child and a child  AI-generated content may be incorrect."/>
            <p:cNvSpPr/>
            <p:nvPr/>
          </p:nvSpPr>
          <p:spPr>
            <a:xfrm>
              <a:off x="0" y="0"/>
              <a:ext cx="7417562" cy="9599295"/>
            </a:xfrm>
            <a:custGeom>
              <a:avLst/>
              <a:gdLst/>
              <a:ahLst/>
              <a:cxnLst/>
              <a:rect l="l" t="t" r="r" b="b"/>
              <a:pathLst>
                <a:path w="7417562" h="9599295">
                  <a:moveTo>
                    <a:pt x="0" y="0"/>
                  </a:moveTo>
                  <a:lnTo>
                    <a:pt x="7417562" y="0"/>
                  </a:lnTo>
                  <a:lnTo>
                    <a:pt x="7417562" y="9599295"/>
                  </a:lnTo>
                  <a:lnTo>
                    <a:pt x="0" y="9599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B66F8E3B-2E72-8658-C635-23F11ED6843C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1C568D60-C89E-86AE-B07D-2A4E088B557E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360110" y="-556292"/>
            <a:ext cx="9567799" cy="12381849"/>
            <a:chOff x="0" y="0"/>
            <a:chExt cx="9459684" cy="12241936"/>
          </a:xfrm>
        </p:grpSpPr>
        <p:sp>
          <p:nvSpPr>
            <p:cNvPr id="3" name="Freeform 3" descr="A cartoon of a child and child  AI-generated content may be incorrect."/>
            <p:cNvSpPr/>
            <p:nvPr/>
          </p:nvSpPr>
          <p:spPr>
            <a:xfrm>
              <a:off x="0" y="0"/>
              <a:ext cx="9459722" cy="12241911"/>
            </a:xfrm>
            <a:custGeom>
              <a:avLst/>
              <a:gdLst/>
              <a:ahLst/>
              <a:cxnLst/>
              <a:rect l="l" t="t" r="r" b="b"/>
              <a:pathLst>
                <a:path w="9459722" h="12241911">
                  <a:moveTo>
                    <a:pt x="0" y="0"/>
                  </a:moveTo>
                  <a:lnTo>
                    <a:pt x="9459722" y="0"/>
                  </a:lnTo>
                  <a:lnTo>
                    <a:pt x="9459722" y="12241911"/>
                  </a:lnTo>
                  <a:lnTo>
                    <a:pt x="0" y="12241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80F24C65-17D1-FA74-E795-FC21C1CFC4A5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F4369F9C-56B3-89D7-83E9-15F5F6A4D9DC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9037645" y="1797172"/>
            <a:ext cx="9550280" cy="6692649"/>
            <a:chOff x="0" y="0"/>
            <a:chExt cx="9055075" cy="6345618"/>
          </a:xfrm>
        </p:grpSpPr>
        <p:sp>
          <p:nvSpPr>
            <p:cNvPr id="3" name="Freeform 3" descr="A screenshot of a cartoon  AI-generated content may be incorrect."/>
            <p:cNvSpPr/>
            <p:nvPr/>
          </p:nvSpPr>
          <p:spPr>
            <a:xfrm>
              <a:off x="0" y="0"/>
              <a:ext cx="9055100" cy="6345682"/>
            </a:xfrm>
            <a:custGeom>
              <a:avLst/>
              <a:gdLst/>
              <a:ahLst/>
              <a:cxnLst/>
              <a:rect l="l" t="t" r="r" b="b"/>
              <a:pathLst>
                <a:path w="9055100" h="6345682">
                  <a:moveTo>
                    <a:pt x="0" y="0"/>
                  </a:moveTo>
                  <a:lnTo>
                    <a:pt x="9055100" y="0"/>
                  </a:lnTo>
                  <a:lnTo>
                    <a:pt x="9055100" y="6345682"/>
                  </a:lnTo>
                  <a:lnTo>
                    <a:pt x="0" y="6345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8466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326461" y="1726891"/>
            <a:ext cx="12128166" cy="7163802"/>
            <a:chOff x="0" y="0"/>
            <a:chExt cx="11499291" cy="6792341"/>
          </a:xfrm>
        </p:grpSpPr>
        <p:sp>
          <p:nvSpPr>
            <p:cNvPr id="5" name="Freeform 5" descr="A screenshot of a cartoon  AI-generated content may be incorrect."/>
            <p:cNvSpPr/>
            <p:nvPr/>
          </p:nvSpPr>
          <p:spPr>
            <a:xfrm>
              <a:off x="0" y="0"/>
              <a:ext cx="11499342" cy="6792341"/>
            </a:xfrm>
            <a:custGeom>
              <a:avLst/>
              <a:gdLst/>
              <a:ahLst/>
              <a:cxnLst/>
              <a:rect l="l" t="t" r="r" b="b"/>
              <a:pathLst>
                <a:path w="11499342" h="6792341">
                  <a:moveTo>
                    <a:pt x="0" y="0"/>
                  </a:moveTo>
                  <a:lnTo>
                    <a:pt x="11499342" y="0"/>
                  </a:lnTo>
                  <a:lnTo>
                    <a:pt x="11499342" y="6792341"/>
                  </a:lnTo>
                  <a:lnTo>
                    <a:pt x="0" y="6792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190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286614C4-25BD-D2A3-7FA5-E80D04F1C7BB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7A7FBD22-9745-71D6-0314-FEDF853F578B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83144" y="3750145"/>
            <a:ext cx="6321713" cy="3086100"/>
            <a:chOff x="0" y="0"/>
            <a:chExt cx="166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4978" cy="812800"/>
            </a:xfrm>
            <a:custGeom>
              <a:avLst/>
              <a:gdLst/>
              <a:ahLst/>
              <a:cxnLst/>
              <a:rect l="l" t="t" r="r" b="b"/>
              <a:pathLst>
                <a:path w="1664978" h="812800">
                  <a:moveTo>
                    <a:pt x="36740" y="0"/>
                  </a:moveTo>
                  <a:lnTo>
                    <a:pt x="1628238" y="0"/>
                  </a:lnTo>
                  <a:cubicBezTo>
                    <a:pt x="1637982" y="0"/>
                    <a:pt x="1647327" y="3871"/>
                    <a:pt x="1654217" y="10761"/>
                  </a:cubicBezTo>
                  <a:cubicBezTo>
                    <a:pt x="1661107" y="17651"/>
                    <a:pt x="1664978" y="26996"/>
                    <a:pt x="1664978" y="36740"/>
                  </a:cubicBezTo>
                  <a:lnTo>
                    <a:pt x="1664978" y="776060"/>
                  </a:lnTo>
                  <a:cubicBezTo>
                    <a:pt x="1664978" y="785804"/>
                    <a:pt x="1661107" y="795149"/>
                    <a:pt x="1654217" y="802039"/>
                  </a:cubicBezTo>
                  <a:cubicBezTo>
                    <a:pt x="1647327" y="808929"/>
                    <a:pt x="1637982" y="812800"/>
                    <a:pt x="1628238" y="812800"/>
                  </a:cubicBezTo>
                  <a:lnTo>
                    <a:pt x="36740" y="812800"/>
                  </a:lnTo>
                  <a:cubicBezTo>
                    <a:pt x="26996" y="812800"/>
                    <a:pt x="17651" y="808929"/>
                    <a:pt x="10761" y="802039"/>
                  </a:cubicBezTo>
                  <a:cubicBezTo>
                    <a:pt x="3871" y="795149"/>
                    <a:pt x="0" y="785804"/>
                    <a:pt x="0" y="776060"/>
                  </a:cubicBezTo>
                  <a:lnTo>
                    <a:pt x="0" y="36740"/>
                  </a:lnTo>
                  <a:cubicBezTo>
                    <a:pt x="0" y="26996"/>
                    <a:pt x="3871" y="17651"/>
                    <a:pt x="10761" y="10761"/>
                  </a:cubicBezTo>
                  <a:cubicBezTo>
                    <a:pt x="17651" y="3871"/>
                    <a:pt x="26996" y="0"/>
                    <a:pt x="3674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64978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Recorda: </a:t>
              </a:r>
            </a:p>
            <a:p>
              <a:pPr algn="ctr">
                <a:lnSpc>
                  <a:spcPts val="2879"/>
                </a:lnSpc>
              </a:pPr>
              <a:endPara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 tracta d'actuar bé, sinó d'expressar el que sents.</a:t>
              </a:r>
            </a:p>
          </p:txBody>
        </p:sp>
      </p:grpSp>
      <p:sp>
        <p:nvSpPr>
          <p:cNvPr id="7" name="TextBox 4">
            <a:extLst>
              <a:ext uri="{FF2B5EF4-FFF2-40B4-BE49-F238E27FC236}">
                <a16:creationId xmlns:a16="http://schemas.microsoft.com/office/drawing/2014/main" id="{873A59F2-D8E2-C698-59A1-2973BEB1B8FF}"/>
              </a:ext>
            </a:extLst>
          </p:cNvPr>
          <p:cNvSpPr txBox="1"/>
          <p:nvPr/>
        </p:nvSpPr>
        <p:spPr>
          <a:xfrm>
            <a:off x="5943600" y="9227583"/>
            <a:ext cx="64008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et vas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imitar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-ho?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9BDD6727-D142-7A2D-1E46-BCF6DAE5BEC9}"/>
              </a:ext>
            </a:extLst>
          </p:cNvPr>
          <p:cNvSpPr txBox="1"/>
          <p:nvPr/>
        </p:nvSpPr>
        <p:spPr>
          <a:xfrm>
            <a:off x="6188018" y="642064"/>
            <a:ext cx="5911964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creus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volien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expressar</a:t>
            </a:r>
            <a:r>
              <a:rPr lang="en-US" sz="24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779764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75479" y="1074389"/>
            <a:ext cx="14337041" cy="1362350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20540" y="4894697"/>
            <a:ext cx="2046919" cy="448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44"/>
              </a:lnSpc>
              <a:spcBef>
                <a:spcPct val="0"/>
              </a:spcBef>
            </a:pPr>
            <a:r>
              <a:rPr lang="en-US" sz="2787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10833" y="6659229"/>
            <a:ext cx="7666334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Reflexos en el mirall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mirall emocional</a:t>
            </a: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27452" y="937226"/>
            <a:ext cx="5483665" cy="291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879"/>
              </a:lnSpc>
            </a:pPr>
            <a:endParaRPr lang="en-US" sz="24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amb espai suficient perquè les parelles puguin col·locar-se una davant de l'altra.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Música instrumental suau per acompanyar les dinàmiques.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853205" y="3178187"/>
            <a:ext cx="11880320" cy="8137419"/>
            <a:chOff x="0" y="0"/>
            <a:chExt cx="11264303" cy="7715479"/>
          </a:xfrm>
        </p:grpSpPr>
        <p:sp>
          <p:nvSpPr>
            <p:cNvPr id="4" name="Freeform 4" descr="A cartoon of a child and child sitting on the floor  AI-generated content may be incorrect."/>
            <p:cNvSpPr/>
            <p:nvPr/>
          </p:nvSpPr>
          <p:spPr>
            <a:xfrm>
              <a:off x="0" y="0"/>
              <a:ext cx="11264265" cy="7715504"/>
            </a:xfrm>
            <a:custGeom>
              <a:avLst/>
              <a:gdLst/>
              <a:ahLst/>
              <a:cxnLst/>
              <a:rect l="l" t="t" r="r" b="b"/>
              <a:pathLst>
                <a:path w="11264265" h="7715504">
                  <a:moveTo>
                    <a:pt x="0" y="0"/>
                  </a:moveTo>
                  <a:lnTo>
                    <a:pt x="11264265" y="0"/>
                  </a:lnTo>
                  <a:lnTo>
                    <a:pt x="11264265" y="7715504"/>
                  </a:lnTo>
                  <a:lnTo>
                    <a:pt x="0" y="7715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803694" y="937226"/>
            <a:ext cx="5420017" cy="2552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 </a:t>
            </a:r>
          </a:p>
          <a:p>
            <a:pPr algn="l">
              <a:lnSpc>
                <a:spcPts val="2879"/>
              </a:lnSpc>
            </a:pPr>
            <a:endParaRPr lang="en-US" sz="24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parelles, una persona farà moviments lents i l'altra serà el seu «mirall». Després canviarem de rol i comentarem com ha anat l'experiència.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90739" y="1645920"/>
            <a:ext cx="4024561" cy="2118360"/>
            <a:chOff x="0" y="0"/>
            <a:chExt cx="3815880" cy="20085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15842" cy="2008506"/>
            </a:xfrm>
            <a:custGeom>
              <a:avLst/>
              <a:gdLst/>
              <a:ahLst/>
              <a:cxnLst/>
              <a:rect l="l" t="t" r="r" b="b"/>
              <a:pathLst>
                <a:path w="3815842" h="2008506">
                  <a:moveTo>
                    <a:pt x="0" y="334772"/>
                  </a:moveTo>
                  <a:cubicBezTo>
                    <a:pt x="0" y="149860"/>
                    <a:pt x="149860" y="0"/>
                    <a:pt x="334772" y="0"/>
                  </a:cubicBezTo>
                  <a:lnTo>
                    <a:pt x="3481070" y="0"/>
                  </a:lnTo>
                  <a:cubicBezTo>
                    <a:pt x="3665982" y="0"/>
                    <a:pt x="3815842" y="149860"/>
                    <a:pt x="3815842" y="334772"/>
                  </a:cubicBezTo>
                  <a:lnTo>
                    <a:pt x="3815842" y="1673734"/>
                  </a:lnTo>
                  <a:cubicBezTo>
                    <a:pt x="3815842" y="1858646"/>
                    <a:pt x="3665982" y="2008506"/>
                    <a:pt x="3481070" y="2008506"/>
                  </a:cubicBezTo>
                  <a:lnTo>
                    <a:pt x="334772" y="2008506"/>
                  </a:lnTo>
                  <a:cubicBezTo>
                    <a:pt x="149860" y="2008506"/>
                    <a:pt x="0" y="1858646"/>
                    <a:pt x="0" y="1673734"/>
                  </a:cubicBezTo>
                  <a:lnTo>
                    <a:pt x="0" y="33477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815880" cy="203709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et vas sentir sent el mirall i guiant?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72700" y="1645920"/>
            <a:ext cx="4024561" cy="2118360"/>
            <a:chOff x="0" y="0"/>
            <a:chExt cx="3815880" cy="20085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15842" cy="2008506"/>
            </a:xfrm>
            <a:custGeom>
              <a:avLst/>
              <a:gdLst/>
              <a:ahLst/>
              <a:cxnLst/>
              <a:rect l="l" t="t" r="r" b="b"/>
              <a:pathLst>
                <a:path w="3815842" h="2008506">
                  <a:moveTo>
                    <a:pt x="0" y="334772"/>
                  </a:moveTo>
                  <a:cubicBezTo>
                    <a:pt x="0" y="149860"/>
                    <a:pt x="149860" y="0"/>
                    <a:pt x="334772" y="0"/>
                  </a:cubicBezTo>
                  <a:lnTo>
                    <a:pt x="3481070" y="0"/>
                  </a:lnTo>
                  <a:cubicBezTo>
                    <a:pt x="3665982" y="0"/>
                    <a:pt x="3815842" y="149860"/>
                    <a:pt x="3815842" y="334772"/>
                  </a:cubicBezTo>
                  <a:lnTo>
                    <a:pt x="3815842" y="1673734"/>
                  </a:lnTo>
                  <a:cubicBezTo>
                    <a:pt x="3815842" y="1858646"/>
                    <a:pt x="3665982" y="2008506"/>
                    <a:pt x="3481070" y="2008506"/>
                  </a:cubicBezTo>
                  <a:lnTo>
                    <a:pt x="334772" y="2008506"/>
                  </a:lnTo>
                  <a:cubicBezTo>
                    <a:pt x="149860" y="2008506"/>
                    <a:pt x="0" y="1858646"/>
                    <a:pt x="0" y="1673734"/>
                  </a:cubicBezTo>
                  <a:lnTo>
                    <a:pt x="0" y="33477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815880" cy="203709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Va ser fàcil o difícil seguir l'altra persona?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31713" y="4503549"/>
            <a:ext cx="4024561" cy="2118360"/>
            <a:chOff x="0" y="0"/>
            <a:chExt cx="3815880" cy="20085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15842" cy="2008506"/>
            </a:xfrm>
            <a:custGeom>
              <a:avLst/>
              <a:gdLst/>
              <a:ahLst/>
              <a:cxnLst/>
              <a:rect l="l" t="t" r="r" b="b"/>
              <a:pathLst>
                <a:path w="3815842" h="2008506">
                  <a:moveTo>
                    <a:pt x="0" y="334772"/>
                  </a:moveTo>
                  <a:cubicBezTo>
                    <a:pt x="0" y="149860"/>
                    <a:pt x="149860" y="0"/>
                    <a:pt x="334772" y="0"/>
                  </a:cubicBezTo>
                  <a:lnTo>
                    <a:pt x="3481070" y="0"/>
                  </a:lnTo>
                  <a:cubicBezTo>
                    <a:pt x="3665982" y="0"/>
                    <a:pt x="3815842" y="149860"/>
                    <a:pt x="3815842" y="334772"/>
                  </a:cubicBezTo>
                  <a:lnTo>
                    <a:pt x="3815842" y="1673734"/>
                  </a:lnTo>
                  <a:cubicBezTo>
                    <a:pt x="3815842" y="1858646"/>
                    <a:pt x="3665982" y="2008506"/>
                    <a:pt x="3481070" y="2008506"/>
                  </a:cubicBezTo>
                  <a:lnTo>
                    <a:pt x="334772" y="2008506"/>
                  </a:lnTo>
                  <a:cubicBezTo>
                    <a:pt x="149860" y="2008506"/>
                    <a:pt x="0" y="1858646"/>
                    <a:pt x="0" y="1673734"/>
                  </a:cubicBezTo>
                  <a:lnTo>
                    <a:pt x="0" y="33477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815880" cy="203709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vas aprendre d'aquesta experiència sense fer servir paraules?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190970" y="7973614"/>
            <a:ext cx="9906073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879"/>
              </a:lnSpc>
            </a:pPr>
            <a:endParaRPr lang="en-US" sz="24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que importa no és imitar perfectament, sinó estar atentes i atents, connectades i connectats.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62775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82201" y="1218431"/>
            <a:ext cx="14323598" cy="1361073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21743" y="5114925"/>
            <a:ext cx="2044515" cy="448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41"/>
              </a:lnSpc>
              <a:spcBef>
                <a:spcPct val="0"/>
              </a:spcBef>
            </a:pPr>
            <a:r>
              <a:rPr lang="en-US" sz="2784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1901" y="6861055"/>
            <a:ext cx="957011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mà de les emocions</a:t>
            </a: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6423" y="1000125"/>
            <a:ext cx="6621871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6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Espai a l'aula per formar un cercle, assegudes i asseguts al terra o a cadires.</a:t>
            </a:r>
          </a:p>
          <a:p>
            <a:pPr marL="257386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 mà o pissarra.</a:t>
            </a:r>
          </a:p>
          <a:p>
            <a:pPr marL="257386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Pissarra blanca i marcadors per dibuixar una mà gran.</a:t>
            </a:r>
          </a:p>
          <a:p>
            <a:pPr marL="257386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Plantilles de paper amb el contorn d'una mà per a cada estudiant.</a:t>
            </a:r>
          </a:p>
          <a:p>
            <a:pPr marL="257386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Marcadors rentables si l'alumnat decideix escriure a la seva pròpia mà.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334450" y="1095375"/>
            <a:ext cx="6857384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que farem: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Relacionarem cada dit de la mà amb una emoció: amor, alegria, enuig, tristesa i por.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Podrem escriure o dibuixar a la pissarra, en una plantilla o fins i tot a la nostra pròpia mà amb un marcador rentable.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662900" y="4738083"/>
            <a:ext cx="10200483" cy="5737767"/>
            <a:chOff x="0" y="0"/>
            <a:chExt cx="8194002" cy="4609122"/>
          </a:xfrm>
        </p:grpSpPr>
        <p:sp>
          <p:nvSpPr>
            <p:cNvPr id="5" name="Freeform 5" descr="A cartoon of a child and child  AI-generated content may be incorrect."/>
            <p:cNvSpPr/>
            <p:nvPr/>
          </p:nvSpPr>
          <p:spPr>
            <a:xfrm>
              <a:off x="0" y="0"/>
              <a:ext cx="8194040" cy="4609084"/>
            </a:xfrm>
            <a:custGeom>
              <a:avLst/>
              <a:gdLst/>
              <a:ahLst/>
              <a:cxnLst/>
              <a:rect l="l" t="t" r="r" b="b"/>
              <a:pathLst>
                <a:path w="8194040" h="4609084">
                  <a:moveTo>
                    <a:pt x="0" y="0"/>
                  </a:moveTo>
                  <a:lnTo>
                    <a:pt x="8194040" y="0"/>
                  </a:lnTo>
                  <a:lnTo>
                    <a:pt x="8194040" y="4609084"/>
                  </a:lnTo>
                  <a:lnTo>
                    <a:pt x="0" y="4609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3AA35B-2611-F084-CD58-76DB44708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34" y="8808"/>
            <a:ext cx="10974332" cy="1026938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54942" y="1288450"/>
            <a:ext cx="4435891" cy="3141783"/>
            <a:chOff x="0" y="0"/>
            <a:chExt cx="3815880" cy="27026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15842" cy="2702690"/>
            </a:xfrm>
            <a:custGeom>
              <a:avLst/>
              <a:gdLst/>
              <a:ahLst/>
              <a:cxnLst/>
              <a:rect l="l" t="t" r="r" b="b"/>
              <a:pathLst>
                <a:path w="3815842" h="2702690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20"/>
                  </a:lnTo>
                  <a:cubicBezTo>
                    <a:pt x="3815842" y="2501014"/>
                    <a:pt x="3614166" y="2702690"/>
                    <a:pt x="3365373" y="2702690"/>
                  </a:cubicBezTo>
                  <a:lnTo>
                    <a:pt x="450469" y="2702690"/>
                  </a:lnTo>
                  <a:cubicBezTo>
                    <a:pt x="201676" y="2702690"/>
                    <a:pt x="0" y="2501014"/>
                    <a:pt x="0" y="2252220"/>
                  </a:cubicBezTo>
                  <a:lnTo>
                    <a:pt x="0" y="450469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815880" cy="2721702"/>
            </a:xfrm>
            <a:prstGeom prst="rect">
              <a:avLst/>
            </a:prstGeom>
          </p:spPr>
          <p:txBody>
            <a:bodyPr lIns="78739" tIns="78739" rIns="78739" bIns="78739" rtlCol="0" anchor="ctr"/>
            <a:lstStyle/>
            <a:p>
              <a:pPr marL="0" lvl="0" indent="0" algn="ctr">
                <a:lnSpc>
                  <a:spcPts val="3571"/>
                </a:lnSpc>
                <a:spcBef>
                  <a:spcPct val="0"/>
                </a:spcBef>
              </a:pPr>
              <a:r>
                <a:rPr lang="en-US" sz="297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Et resulta fàcil reconèixer aquestes emocions en tu mateixa o mateix?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138113" y="1288450"/>
            <a:ext cx="4435891" cy="3141783"/>
            <a:chOff x="0" y="0"/>
            <a:chExt cx="3815880" cy="27026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15842" cy="2702690"/>
            </a:xfrm>
            <a:custGeom>
              <a:avLst/>
              <a:gdLst/>
              <a:ahLst/>
              <a:cxnLst/>
              <a:rect l="l" t="t" r="r" b="b"/>
              <a:pathLst>
                <a:path w="3815842" h="2702690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20"/>
                  </a:lnTo>
                  <a:cubicBezTo>
                    <a:pt x="3815842" y="2501014"/>
                    <a:pt x="3614166" y="2702690"/>
                    <a:pt x="3365373" y="2702690"/>
                  </a:cubicBezTo>
                  <a:lnTo>
                    <a:pt x="450469" y="2702690"/>
                  </a:lnTo>
                  <a:cubicBezTo>
                    <a:pt x="201676" y="2702690"/>
                    <a:pt x="0" y="2501014"/>
                    <a:pt x="0" y="2252220"/>
                  </a:cubicBezTo>
                  <a:lnTo>
                    <a:pt x="0" y="450469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815880" cy="2721702"/>
            </a:xfrm>
            <a:prstGeom prst="rect">
              <a:avLst/>
            </a:prstGeom>
          </p:spPr>
          <p:txBody>
            <a:bodyPr lIns="78739" tIns="78739" rIns="78739" bIns="78739" rtlCol="0" anchor="ctr"/>
            <a:lstStyle/>
            <a:p>
              <a:pPr marL="0" lvl="0" indent="0" algn="ctr">
                <a:lnSpc>
                  <a:spcPts val="3571"/>
                </a:lnSpc>
                <a:spcBef>
                  <a:spcPct val="0"/>
                </a:spcBef>
              </a:pPr>
              <a:r>
                <a:rPr lang="en-US" sz="297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d'aquestes emocions sents amb més freqüència?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138113" y="5856770"/>
            <a:ext cx="4435891" cy="3141783"/>
            <a:chOff x="0" y="0"/>
            <a:chExt cx="3815880" cy="27026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15842" cy="2702690"/>
            </a:xfrm>
            <a:custGeom>
              <a:avLst/>
              <a:gdLst/>
              <a:ahLst/>
              <a:cxnLst/>
              <a:rect l="l" t="t" r="r" b="b"/>
              <a:pathLst>
                <a:path w="3815842" h="2702690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20"/>
                  </a:lnTo>
                  <a:cubicBezTo>
                    <a:pt x="3815842" y="2501014"/>
                    <a:pt x="3614166" y="2702690"/>
                    <a:pt x="3365373" y="2702690"/>
                  </a:cubicBezTo>
                  <a:lnTo>
                    <a:pt x="450469" y="2702690"/>
                  </a:lnTo>
                  <a:cubicBezTo>
                    <a:pt x="201676" y="2702690"/>
                    <a:pt x="0" y="2501014"/>
                    <a:pt x="0" y="2252220"/>
                  </a:cubicBezTo>
                  <a:lnTo>
                    <a:pt x="0" y="450469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815880" cy="2721702"/>
            </a:xfrm>
            <a:prstGeom prst="rect">
              <a:avLst/>
            </a:prstGeom>
          </p:spPr>
          <p:txBody>
            <a:bodyPr lIns="78739" tIns="78739" rIns="78739" bIns="78739" rtlCol="0" anchor="ctr"/>
            <a:lstStyle/>
            <a:p>
              <a:pPr marL="0" lvl="0" indent="0" algn="ctr">
                <a:lnSpc>
                  <a:spcPts val="3571"/>
                </a:lnSpc>
                <a:spcBef>
                  <a:spcPct val="0"/>
                </a:spcBef>
              </a:pPr>
              <a:r>
                <a:rPr lang="en-US" sz="297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et resulta més difícil compartir amb altres persones?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854942" y="5856770"/>
            <a:ext cx="4435891" cy="3141783"/>
            <a:chOff x="0" y="0"/>
            <a:chExt cx="3815880" cy="27026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815842" cy="2702690"/>
            </a:xfrm>
            <a:custGeom>
              <a:avLst/>
              <a:gdLst/>
              <a:ahLst/>
              <a:cxnLst/>
              <a:rect l="l" t="t" r="r" b="b"/>
              <a:pathLst>
                <a:path w="3815842" h="2702690">
                  <a:moveTo>
                    <a:pt x="0" y="450469"/>
                  </a:moveTo>
                  <a:cubicBezTo>
                    <a:pt x="0" y="201676"/>
                    <a:pt x="201676" y="0"/>
                    <a:pt x="450469" y="0"/>
                  </a:cubicBezTo>
                  <a:lnTo>
                    <a:pt x="3365373" y="0"/>
                  </a:lnTo>
                  <a:cubicBezTo>
                    <a:pt x="3614166" y="0"/>
                    <a:pt x="3815842" y="201676"/>
                    <a:pt x="3815842" y="450469"/>
                  </a:cubicBezTo>
                  <a:lnTo>
                    <a:pt x="3815842" y="2252220"/>
                  </a:lnTo>
                  <a:cubicBezTo>
                    <a:pt x="3815842" y="2501014"/>
                    <a:pt x="3614166" y="2702690"/>
                    <a:pt x="3365373" y="2702690"/>
                  </a:cubicBezTo>
                  <a:lnTo>
                    <a:pt x="450469" y="2702690"/>
                  </a:lnTo>
                  <a:cubicBezTo>
                    <a:pt x="201676" y="2702690"/>
                    <a:pt x="0" y="2501014"/>
                    <a:pt x="0" y="2252220"/>
                  </a:cubicBezTo>
                  <a:lnTo>
                    <a:pt x="0" y="450469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3815880" cy="2721702"/>
            </a:xfrm>
            <a:prstGeom prst="rect">
              <a:avLst/>
            </a:prstGeom>
          </p:spPr>
          <p:txBody>
            <a:bodyPr lIns="78739" tIns="78739" rIns="78739" bIns="78739" rtlCol="0" anchor="ctr"/>
            <a:lstStyle/>
            <a:p>
              <a:pPr marL="0" lvl="0" indent="0" algn="ctr">
                <a:lnSpc>
                  <a:spcPts val="3571"/>
                </a:lnSpc>
                <a:spcBef>
                  <a:spcPct val="0"/>
                </a:spcBef>
              </a:pPr>
              <a:r>
                <a:rPr lang="en-US" sz="2975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Creus que hi ha emocions que no haurírem de sentir?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19637" y="2071682"/>
            <a:ext cx="7257847" cy="7186618"/>
            <a:chOff x="0" y="0"/>
            <a:chExt cx="1550111" cy="15348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50111" cy="1534898"/>
            </a:xfrm>
            <a:custGeom>
              <a:avLst/>
              <a:gdLst/>
              <a:ahLst/>
              <a:cxnLst/>
              <a:rect l="l" t="t" r="r" b="b"/>
              <a:pathLst>
                <a:path w="1550111" h="1534898">
                  <a:moveTo>
                    <a:pt x="775055" y="0"/>
                  </a:moveTo>
                  <a:cubicBezTo>
                    <a:pt x="347004" y="0"/>
                    <a:pt x="0" y="343599"/>
                    <a:pt x="0" y="767449"/>
                  </a:cubicBezTo>
                  <a:cubicBezTo>
                    <a:pt x="0" y="1191299"/>
                    <a:pt x="347004" y="1534898"/>
                    <a:pt x="775055" y="1534898"/>
                  </a:cubicBezTo>
                  <a:cubicBezTo>
                    <a:pt x="1203107" y="1534898"/>
                    <a:pt x="1550111" y="1191299"/>
                    <a:pt x="1550111" y="767449"/>
                  </a:cubicBezTo>
                  <a:cubicBezTo>
                    <a:pt x="1550111" y="343599"/>
                    <a:pt x="1203107" y="0"/>
                    <a:pt x="775055" y="0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45323" y="124847"/>
              <a:ext cx="1259465" cy="12661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03"/>
                </a:lnSpc>
              </a:pPr>
              <a:r>
                <a:rPr lang="en-US" sz="266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Totes les emocions són bones. </a:t>
              </a:r>
              <a:r>
                <a:rPr lang="en-US" sz="26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Cadascuna ens informa d'alguna cosa important.</a:t>
              </a:r>
            </a:p>
            <a:p>
              <a:pPr algn="ctr">
                <a:lnSpc>
                  <a:spcPts val="3203"/>
                </a:lnSpc>
              </a:pPr>
              <a:r>
                <a:rPr lang="en-US" sz="26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vegades hi ha emocions que no ens agraden, però fins i tot aquelles tenen un propòsit.</a:t>
              </a:r>
            </a:p>
            <a:p>
              <a:pPr algn="ctr">
                <a:lnSpc>
                  <a:spcPts val="3203"/>
                </a:lnSpc>
              </a:pPr>
              <a:r>
                <a:rPr lang="en-US" sz="266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Quan les reconeixem i les compartim, ens sentim millor i altres persones poden entendre'ns.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72816" y="1239661"/>
            <a:ext cx="1842384" cy="421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203"/>
              </a:lnSpc>
              <a:spcBef>
                <a:spcPct val="0"/>
              </a:spcBef>
            </a:pPr>
            <a:r>
              <a:rPr lang="en-US" sz="2669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  <a:r>
              <a:rPr lang="en-US" sz="2669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758048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13570" y="1317178"/>
            <a:ext cx="14660859" cy="1393120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Dia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700407" y="5303956"/>
            <a:ext cx="2095140" cy="46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20"/>
              </a:lnSpc>
              <a:spcBef>
                <a:spcPct val="0"/>
              </a:spcBef>
            </a:pPr>
            <a:r>
              <a:rPr lang="en-US" sz="285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27338" y="6768900"/>
            <a:ext cx="783948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Cercle de tancament: el que m'emporto amb mi</a:t>
            </a: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63421" y="1590981"/>
            <a:ext cx="5512951" cy="1133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3"/>
              </a:lnSpc>
            </a:pPr>
            <a:r>
              <a:rPr lang="en-US" sz="244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933"/>
              </a:lnSpc>
            </a:pPr>
            <a:endParaRPr lang="en-US" sz="244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14619" lvl="1" indent="-157310" algn="l">
              <a:lnSpc>
                <a:spcPts val="2933"/>
              </a:lnSpc>
              <a:buFont typeface="Arial"/>
              <a:buChar char="•"/>
            </a:pPr>
            <a:r>
              <a:rPr lang="en-US" sz="244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Objecte simbòlic (opcional)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874197" y="4013577"/>
            <a:ext cx="9593829" cy="6575447"/>
            <a:chOff x="0" y="0"/>
            <a:chExt cx="8929967" cy="6120448"/>
          </a:xfrm>
        </p:grpSpPr>
        <p:sp>
          <p:nvSpPr>
            <p:cNvPr id="4" name="Freeform 4" descr="A cartoon of kids at desks  AI-generated content may be incorrect."/>
            <p:cNvSpPr/>
            <p:nvPr/>
          </p:nvSpPr>
          <p:spPr>
            <a:xfrm>
              <a:off x="0" y="0"/>
              <a:ext cx="8930005" cy="6120384"/>
            </a:xfrm>
            <a:custGeom>
              <a:avLst/>
              <a:gdLst/>
              <a:ahLst/>
              <a:cxnLst/>
              <a:rect l="l" t="t" r="r" b="b"/>
              <a:pathLst>
                <a:path w="8930005" h="6120384">
                  <a:moveTo>
                    <a:pt x="0" y="0"/>
                  </a:moveTo>
                  <a:lnTo>
                    <a:pt x="8930005" y="0"/>
                  </a:lnTo>
                  <a:lnTo>
                    <a:pt x="8930005" y="6120384"/>
                  </a:lnTo>
                  <a:lnTo>
                    <a:pt x="0" y="612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671111" y="1590981"/>
            <a:ext cx="5796726" cy="225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3"/>
              </a:lnSpc>
            </a:pPr>
            <a:r>
              <a:rPr lang="en-US" sz="244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</a:t>
            </a:r>
          </a:p>
          <a:p>
            <a:pPr algn="l">
              <a:lnSpc>
                <a:spcPts val="2933"/>
              </a:lnSpc>
            </a:pPr>
            <a:endParaRPr lang="en-US" sz="244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33"/>
              </a:lnSpc>
            </a:pPr>
            <a:r>
              <a:rPr lang="en-US" sz="244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Farem una última ronda per compartir una emoció, una idea o alguna cosa que haguem après en aquestes sessions.</a:t>
            </a:r>
          </a:p>
        </p:txBody>
      </p: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6726" y="1097280"/>
            <a:ext cx="4130043" cy="2423160"/>
            <a:chOff x="0" y="0"/>
            <a:chExt cx="3915893" cy="22975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15918" cy="2297426"/>
            </a:xfrm>
            <a:custGeom>
              <a:avLst/>
              <a:gdLst/>
              <a:ahLst/>
              <a:cxnLst/>
              <a:rect l="l" t="t" r="r" b="b"/>
              <a:pathLst>
                <a:path w="3915918" h="2297426">
                  <a:moveTo>
                    <a:pt x="0" y="382904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533013" y="0"/>
                  </a:lnTo>
                  <a:cubicBezTo>
                    <a:pt x="3744468" y="0"/>
                    <a:pt x="3915918" y="171450"/>
                    <a:pt x="3915918" y="382904"/>
                  </a:cubicBezTo>
                  <a:lnTo>
                    <a:pt x="3915918" y="1914522"/>
                  </a:lnTo>
                  <a:cubicBezTo>
                    <a:pt x="3915918" y="2125976"/>
                    <a:pt x="3744468" y="2297426"/>
                    <a:pt x="3533013" y="2297426"/>
                  </a:cubicBezTo>
                  <a:lnTo>
                    <a:pt x="382905" y="2297426"/>
                  </a:lnTo>
                  <a:cubicBezTo>
                    <a:pt x="171450" y="2297553"/>
                    <a:pt x="0" y="2126103"/>
                    <a:pt x="0" y="1914522"/>
                  </a:cubicBezTo>
                  <a:lnTo>
                    <a:pt x="0" y="382904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915893" cy="232609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«M'emporto amb mi…»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32724" y="1097280"/>
            <a:ext cx="4130043" cy="2423160"/>
            <a:chOff x="0" y="0"/>
            <a:chExt cx="3915893" cy="22975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15918" cy="2297426"/>
            </a:xfrm>
            <a:custGeom>
              <a:avLst/>
              <a:gdLst/>
              <a:ahLst/>
              <a:cxnLst/>
              <a:rect l="l" t="t" r="r" b="b"/>
              <a:pathLst>
                <a:path w="3915918" h="2297426">
                  <a:moveTo>
                    <a:pt x="0" y="382904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533013" y="0"/>
                  </a:lnTo>
                  <a:cubicBezTo>
                    <a:pt x="3744468" y="0"/>
                    <a:pt x="3915918" y="171450"/>
                    <a:pt x="3915918" y="382904"/>
                  </a:cubicBezTo>
                  <a:lnTo>
                    <a:pt x="3915918" y="1914522"/>
                  </a:lnTo>
                  <a:cubicBezTo>
                    <a:pt x="3915918" y="2125976"/>
                    <a:pt x="3744468" y="2297426"/>
                    <a:pt x="3533013" y="2297426"/>
                  </a:cubicBezTo>
                  <a:lnTo>
                    <a:pt x="382905" y="2297426"/>
                  </a:lnTo>
                  <a:cubicBezTo>
                    <a:pt x="171450" y="2297553"/>
                    <a:pt x="0" y="2126103"/>
                    <a:pt x="0" y="1914522"/>
                  </a:cubicBezTo>
                  <a:lnTo>
                    <a:pt x="0" y="382904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915893" cy="232609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«Avui em sento…»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12280" y="4312919"/>
            <a:ext cx="5135879" cy="2423160"/>
            <a:chOff x="0" y="0"/>
            <a:chExt cx="4869574" cy="22975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69561" cy="2297426"/>
            </a:xfrm>
            <a:custGeom>
              <a:avLst/>
              <a:gdLst/>
              <a:ahLst/>
              <a:cxnLst/>
              <a:rect l="l" t="t" r="r" b="b"/>
              <a:pathLst>
                <a:path w="4869561" h="2297426">
                  <a:moveTo>
                    <a:pt x="0" y="382904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4486656" y="0"/>
                  </a:lnTo>
                  <a:cubicBezTo>
                    <a:pt x="4698111" y="0"/>
                    <a:pt x="4869561" y="171450"/>
                    <a:pt x="4869561" y="382904"/>
                  </a:cubicBezTo>
                  <a:lnTo>
                    <a:pt x="4869561" y="1914522"/>
                  </a:lnTo>
                  <a:cubicBezTo>
                    <a:pt x="4869561" y="2125976"/>
                    <a:pt x="4698111" y="2297426"/>
                    <a:pt x="4486656" y="2297426"/>
                  </a:cubicBezTo>
                  <a:lnTo>
                    <a:pt x="382905" y="2297426"/>
                  </a:lnTo>
                  <a:cubicBezTo>
                    <a:pt x="171450" y="2297553"/>
                    <a:pt x="0" y="2126103"/>
                    <a:pt x="0" y="1914522"/>
                  </a:cubicBezTo>
                  <a:lnTo>
                    <a:pt x="0" y="38290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869574" cy="232609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D0D0D"/>
                  </a:solidFill>
                  <a:latin typeface="Poppins"/>
                  <a:ea typeface="Poppins"/>
                  <a:cs typeface="Poppins"/>
                  <a:sym typeface="Poppins"/>
                </a:rPr>
                <a:t>«Una cosa que he après sobre les emocions és…»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843588" y="7619141"/>
            <a:ext cx="6600825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</a:t>
            </a:r>
          </a:p>
          <a:p>
            <a:pPr algn="l">
              <a:lnSpc>
                <a:spcPts val="2880"/>
              </a:lnSpc>
            </a:pPr>
            <a:endParaRPr lang="en-US" sz="24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Pots compartir el que vulguis o simplement passar.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41078" y="3953488"/>
            <a:ext cx="20970157" cy="13870180"/>
            <a:chOff x="0" y="0"/>
            <a:chExt cx="14912111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12087" cy="9863201"/>
            </a:xfrm>
            <a:custGeom>
              <a:avLst/>
              <a:gdLst/>
              <a:ahLst/>
              <a:cxnLst/>
              <a:rect l="l" t="t" r="r" b="b"/>
              <a:pathLst>
                <a:path w="14912087" h="9863201">
                  <a:moveTo>
                    <a:pt x="0" y="4931664"/>
                  </a:moveTo>
                  <a:cubicBezTo>
                    <a:pt x="0" y="2208022"/>
                    <a:pt x="3338195" y="0"/>
                    <a:pt x="7456043" y="0"/>
                  </a:cubicBezTo>
                  <a:cubicBezTo>
                    <a:pt x="11573892" y="0"/>
                    <a:pt x="14912087" y="2208022"/>
                    <a:pt x="14912087" y="4931664"/>
                  </a:cubicBezTo>
                  <a:cubicBezTo>
                    <a:pt x="14912087" y="7655306"/>
                    <a:pt x="11573891" y="9863201"/>
                    <a:pt x="7456043" y="9863201"/>
                  </a:cubicBezTo>
                  <a:cubicBezTo>
                    <a:pt x="3338195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4057" y="1114610"/>
            <a:ext cx="14839886" cy="1410132"/>
            <a:chOff x="0" y="0"/>
            <a:chExt cx="11704320" cy="11121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Activitats complementàries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813582" y="5488612"/>
            <a:ext cx="2261741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4"/>
              </a:lnSpc>
              <a:spcBef>
                <a:spcPct val="0"/>
              </a:spcBef>
            </a:pPr>
            <a:r>
              <a:rPr lang="en-US" sz="3245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75888" y="7398836"/>
            <a:ext cx="7340203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dau de les emocions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5193" y="1887836"/>
            <a:ext cx="5412101" cy="146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879"/>
              </a:lnSpc>
            </a:pPr>
            <a:endParaRPr lang="en-US" sz="2399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08864" lvl="1" indent="-154432" algn="l">
              <a:lnSpc>
                <a:spcPts val="287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Dau gran amb emocions, targetes de suport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840476" y="3805346"/>
            <a:ext cx="8869684" cy="6079135"/>
            <a:chOff x="0" y="0"/>
            <a:chExt cx="8409775" cy="5763920"/>
          </a:xfrm>
        </p:grpSpPr>
        <p:sp>
          <p:nvSpPr>
            <p:cNvPr id="4" name="Freeform 4" descr="A cube with cartoon faces on it  AI-generated content may be incorrect."/>
            <p:cNvSpPr/>
            <p:nvPr/>
          </p:nvSpPr>
          <p:spPr>
            <a:xfrm>
              <a:off x="0" y="0"/>
              <a:ext cx="8409813" cy="5763895"/>
            </a:xfrm>
            <a:custGeom>
              <a:avLst/>
              <a:gdLst/>
              <a:ahLst/>
              <a:cxnLst/>
              <a:rect l="l" t="t" r="r" b="b"/>
              <a:pathLst>
                <a:path w="8409813" h="5763895">
                  <a:moveTo>
                    <a:pt x="0" y="0"/>
                  </a:moveTo>
                  <a:lnTo>
                    <a:pt x="8409813" y="0"/>
                  </a:lnTo>
                  <a:lnTo>
                    <a:pt x="8409813" y="5763895"/>
                  </a:lnTo>
                  <a:lnTo>
                    <a:pt x="0" y="5763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102767" y="1887836"/>
            <a:ext cx="5143322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</a:t>
            </a:r>
          </a:p>
          <a:p>
            <a:pPr algn="l">
              <a:lnSpc>
                <a:spcPts val="2880"/>
              </a:lnSpc>
            </a:pPr>
            <a:endParaRPr lang="en-US" sz="24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Tirarem el dau i respondrem preguntes sobre l'emoció que aparegui.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3486" y="2974602"/>
            <a:ext cx="4321062" cy="1691296"/>
            <a:chOff x="0" y="0"/>
            <a:chExt cx="4097007" cy="160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97020" cy="1603752"/>
            </a:xfrm>
            <a:custGeom>
              <a:avLst/>
              <a:gdLst/>
              <a:ahLst/>
              <a:cxnLst/>
              <a:rect l="l" t="t" r="r" b="b"/>
              <a:pathLst>
                <a:path w="4097020" h="1603752">
                  <a:moveTo>
                    <a:pt x="0" y="267334"/>
                  </a:moveTo>
                  <a:cubicBezTo>
                    <a:pt x="0" y="119634"/>
                    <a:pt x="119634" y="0"/>
                    <a:pt x="267335" y="0"/>
                  </a:cubicBezTo>
                  <a:lnTo>
                    <a:pt x="3829685" y="0"/>
                  </a:lnTo>
                  <a:cubicBezTo>
                    <a:pt x="3977259" y="0"/>
                    <a:pt x="4097020" y="119634"/>
                    <a:pt x="4097020" y="267334"/>
                  </a:cubicBezTo>
                  <a:lnTo>
                    <a:pt x="4097020" y="1336418"/>
                  </a:lnTo>
                  <a:cubicBezTo>
                    <a:pt x="4097020" y="1483991"/>
                    <a:pt x="3977386" y="1603752"/>
                    <a:pt x="3829685" y="1603752"/>
                  </a:cubicBezTo>
                  <a:lnTo>
                    <a:pt x="267335" y="1603752"/>
                  </a:lnTo>
                  <a:cubicBezTo>
                    <a:pt x="119634" y="1603625"/>
                    <a:pt x="0" y="1483991"/>
                    <a:pt x="0" y="1336291"/>
                  </a:cubicBezTo>
                  <a:lnTo>
                    <a:pt x="0" y="267334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097007" cy="1632175"/>
            </a:xfrm>
            <a:prstGeom prst="rect">
              <a:avLst/>
            </a:prstGeom>
          </p:spPr>
          <p:txBody>
            <a:bodyPr lIns="71437" tIns="71437" rIns="71437" bIns="714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et fa sentir així?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43486" y="987591"/>
            <a:ext cx="4321062" cy="1691296"/>
            <a:chOff x="0" y="0"/>
            <a:chExt cx="4097007" cy="160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97020" cy="1603752"/>
            </a:xfrm>
            <a:custGeom>
              <a:avLst/>
              <a:gdLst/>
              <a:ahLst/>
              <a:cxnLst/>
              <a:rect l="l" t="t" r="r" b="b"/>
              <a:pathLst>
                <a:path w="4097020" h="1603752">
                  <a:moveTo>
                    <a:pt x="0" y="267334"/>
                  </a:moveTo>
                  <a:cubicBezTo>
                    <a:pt x="0" y="119634"/>
                    <a:pt x="119634" y="0"/>
                    <a:pt x="267335" y="0"/>
                  </a:cubicBezTo>
                  <a:lnTo>
                    <a:pt x="3829685" y="0"/>
                  </a:lnTo>
                  <a:cubicBezTo>
                    <a:pt x="3977259" y="0"/>
                    <a:pt x="4097020" y="119634"/>
                    <a:pt x="4097020" y="267334"/>
                  </a:cubicBezTo>
                  <a:lnTo>
                    <a:pt x="4097020" y="1336418"/>
                  </a:lnTo>
                  <a:cubicBezTo>
                    <a:pt x="4097020" y="1483991"/>
                    <a:pt x="3977386" y="1603752"/>
                    <a:pt x="3829685" y="1603752"/>
                  </a:cubicBezTo>
                  <a:lnTo>
                    <a:pt x="267335" y="1603752"/>
                  </a:lnTo>
                  <a:cubicBezTo>
                    <a:pt x="119634" y="1603625"/>
                    <a:pt x="0" y="1483991"/>
                    <a:pt x="0" y="1336291"/>
                  </a:cubicBezTo>
                  <a:lnTo>
                    <a:pt x="0" y="26733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097007" cy="1632175"/>
            </a:xfrm>
            <a:prstGeom prst="rect">
              <a:avLst/>
            </a:prstGeom>
          </p:spPr>
          <p:txBody>
            <a:bodyPr lIns="71437" tIns="71437" rIns="71437" bIns="714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quina part del teu cos ho notes?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03359" y="864657"/>
            <a:ext cx="9467228" cy="9742030"/>
            <a:chOff x="0" y="0"/>
            <a:chExt cx="8976335" cy="9236888"/>
          </a:xfrm>
        </p:grpSpPr>
        <p:sp>
          <p:nvSpPr>
            <p:cNvPr id="9" name="Freeform 9" descr="A cartoon of a child with his finger on his face  AI-generated content may be incorrect."/>
            <p:cNvSpPr/>
            <p:nvPr/>
          </p:nvSpPr>
          <p:spPr>
            <a:xfrm>
              <a:off x="0" y="0"/>
              <a:ext cx="8976360" cy="9236837"/>
            </a:xfrm>
            <a:custGeom>
              <a:avLst/>
              <a:gdLst/>
              <a:ahLst/>
              <a:cxnLst/>
              <a:rect l="l" t="t" r="r" b="b"/>
              <a:pathLst>
                <a:path w="8976360" h="9236837">
                  <a:moveTo>
                    <a:pt x="0" y="0"/>
                  </a:moveTo>
                  <a:lnTo>
                    <a:pt x="8976360" y="0"/>
                  </a:lnTo>
                  <a:lnTo>
                    <a:pt x="8976360" y="9236837"/>
                  </a:lnTo>
                  <a:lnTo>
                    <a:pt x="0" y="92368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643486" y="5004289"/>
            <a:ext cx="4321062" cy="1691296"/>
            <a:chOff x="0" y="0"/>
            <a:chExt cx="4097007" cy="1603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97020" cy="1603752"/>
            </a:xfrm>
            <a:custGeom>
              <a:avLst/>
              <a:gdLst/>
              <a:ahLst/>
              <a:cxnLst/>
              <a:rect l="l" t="t" r="r" b="b"/>
              <a:pathLst>
                <a:path w="4097020" h="1603752">
                  <a:moveTo>
                    <a:pt x="0" y="267334"/>
                  </a:moveTo>
                  <a:cubicBezTo>
                    <a:pt x="0" y="119634"/>
                    <a:pt x="119634" y="0"/>
                    <a:pt x="267335" y="0"/>
                  </a:cubicBezTo>
                  <a:lnTo>
                    <a:pt x="3829685" y="0"/>
                  </a:lnTo>
                  <a:cubicBezTo>
                    <a:pt x="3977259" y="0"/>
                    <a:pt x="4097020" y="119634"/>
                    <a:pt x="4097020" y="267334"/>
                  </a:cubicBezTo>
                  <a:lnTo>
                    <a:pt x="4097020" y="1336418"/>
                  </a:lnTo>
                  <a:cubicBezTo>
                    <a:pt x="4097020" y="1483991"/>
                    <a:pt x="3977386" y="1603752"/>
                    <a:pt x="3829685" y="1603752"/>
                  </a:cubicBezTo>
                  <a:lnTo>
                    <a:pt x="267335" y="1603752"/>
                  </a:lnTo>
                  <a:cubicBezTo>
                    <a:pt x="119634" y="1603625"/>
                    <a:pt x="0" y="1483991"/>
                    <a:pt x="0" y="1336291"/>
                  </a:cubicBezTo>
                  <a:lnTo>
                    <a:pt x="0" y="267334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4097007" cy="1632175"/>
            </a:xfrm>
            <a:prstGeom prst="rect">
              <a:avLst/>
            </a:prstGeom>
          </p:spPr>
          <p:txBody>
            <a:bodyPr lIns="71437" tIns="71437" rIns="71437" bIns="71437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t'ajuda quan et sents així?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772073" y="7146820"/>
            <a:ext cx="5053904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Totes les emocions són vàlides i parlar-ne ens ajuda a conèixer-nos millor.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87118" y="3351910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894290" y="4689196"/>
            <a:ext cx="2014061" cy="454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4"/>
              </a:lnSpc>
              <a:spcBef>
                <a:spcPct val="0"/>
              </a:spcBef>
            </a:pPr>
            <a:r>
              <a:rPr lang="en-US" sz="2762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44017" y="6988427"/>
            <a:ext cx="839996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L'«Emocionòmetre» del dia</a:t>
            </a:r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45150" y="876373"/>
            <a:ext cx="693610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Materials: 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tauler a l'aula amb un termòmetre visual d'emocions.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Pinces de roba amb el nom de cada estudiant o etiquetes removibles.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041376" y="427848"/>
            <a:ext cx="3513211" cy="9859152"/>
            <a:chOff x="0" y="0"/>
            <a:chExt cx="3331045" cy="9347937"/>
          </a:xfrm>
        </p:grpSpPr>
        <p:sp>
          <p:nvSpPr>
            <p:cNvPr id="4" name="Freeform 4" descr="A group of colorful circles with different faces  AI-generated content may be incorrect."/>
            <p:cNvSpPr/>
            <p:nvPr/>
          </p:nvSpPr>
          <p:spPr>
            <a:xfrm>
              <a:off x="0" y="0"/>
              <a:ext cx="3331083" cy="9347962"/>
            </a:xfrm>
            <a:custGeom>
              <a:avLst/>
              <a:gdLst/>
              <a:ahLst/>
              <a:cxnLst/>
              <a:rect l="l" t="t" r="r" b="b"/>
              <a:pathLst>
                <a:path w="3331083" h="9347962">
                  <a:moveTo>
                    <a:pt x="0" y="0"/>
                  </a:moveTo>
                  <a:lnTo>
                    <a:pt x="3331083" y="0"/>
                  </a:lnTo>
                  <a:lnTo>
                    <a:pt x="3331083" y="9347962"/>
                  </a:lnTo>
                  <a:lnTo>
                    <a:pt x="0" y="9347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45150" y="4044521"/>
            <a:ext cx="5234382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dia col·locarem la nostra pinça a l'emoció que millor ens representi. De manera opcional, podem compartir-ho amb la classe.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45150" y="7574322"/>
            <a:ext cx="660082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hi ha emocions correctes o incorrectes.  Totes són importants.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46153" y="787378"/>
            <a:ext cx="14065380" cy="1245870"/>
            <a:chOff x="0" y="0"/>
            <a:chExt cx="11704320" cy="1036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036734"/>
            </a:xfrm>
            <a:custGeom>
              <a:avLst/>
              <a:gdLst/>
              <a:ahLst/>
              <a:cxnLst/>
              <a:rect l="l" t="t" r="r" b="b"/>
              <a:pathLst>
                <a:path w="11704320" h="1036734">
                  <a:moveTo>
                    <a:pt x="0" y="0"/>
                  </a:moveTo>
                  <a:lnTo>
                    <a:pt x="11704320" y="0"/>
                  </a:lnTo>
                  <a:lnTo>
                    <a:pt x="11704320" y="1036734"/>
                  </a:lnTo>
                  <a:lnTo>
                    <a:pt x="0" y="103673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1578" b="-19837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0843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6000"/>
                </a:lnSpc>
                <a:spcBef>
                  <a:spcPct val="0"/>
                </a:spcBef>
              </a:pPr>
              <a:r>
                <a:rPr lang="en-US" sz="5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Tancament del mòdul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53733" y="2541573"/>
            <a:ext cx="6380533" cy="2760982"/>
            <a:chOff x="0" y="0"/>
            <a:chExt cx="5309476" cy="22975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09489" cy="2297426"/>
            </a:xfrm>
            <a:custGeom>
              <a:avLst/>
              <a:gdLst/>
              <a:ahLst/>
              <a:cxnLst/>
              <a:rect l="l" t="t" r="r" b="b"/>
              <a:pathLst>
                <a:path w="5309489" h="2297426">
                  <a:moveTo>
                    <a:pt x="0" y="382904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4926584" y="0"/>
                  </a:lnTo>
                  <a:cubicBezTo>
                    <a:pt x="5138039" y="0"/>
                    <a:pt x="5309489" y="171450"/>
                    <a:pt x="5309489" y="382904"/>
                  </a:cubicBezTo>
                  <a:lnTo>
                    <a:pt x="5309489" y="1914522"/>
                  </a:lnTo>
                  <a:cubicBezTo>
                    <a:pt x="5309489" y="2125976"/>
                    <a:pt x="5138039" y="2297426"/>
                    <a:pt x="4926584" y="2297426"/>
                  </a:cubicBezTo>
                  <a:lnTo>
                    <a:pt x="382905" y="2297426"/>
                  </a:lnTo>
                  <a:cubicBezTo>
                    <a:pt x="171450" y="2297553"/>
                    <a:pt x="0" y="2126103"/>
                    <a:pt x="0" y="1914522"/>
                  </a:cubicBezTo>
                  <a:lnTo>
                    <a:pt x="0" y="38290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5309476" cy="2326090"/>
            </a:xfrm>
            <a:prstGeom prst="rect">
              <a:avLst/>
            </a:prstGeom>
          </p:spPr>
          <p:txBody>
            <a:bodyPr lIns="81397" tIns="81397" rIns="81397" bIns="81397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 no s'ensenya, es viu.</a:t>
              </a:r>
            </a:p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 ho aprenem juntes i junts, pas a pas.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10609" y="5810879"/>
            <a:ext cx="5063430" cy="2760982"/>
            <a:chOff x="0" y="0"/>
            <a:chExt cx="4213466" cy="229751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13479" cy="2297426"/>
            </a:xfrm>
            <a:custGeom>
              <a:avLst/>
              <a:gdLst/>
              <a:ahLst/>
              <a:cxnLst/>
              <a:rect l="l" t="t" r="r" b="b"/>
              <a:pathLst>
                <a:path w="4213479" h="2297426">
                  <a:moveTo>
                    <a:pt x="0" y="382904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830574" y="0"/>
                  </a:lnTo>
                  <a:cubicBezTo>
                    <a:pt x="4042029" y="0"/>
                    <a:pt x="4213479" y="171450"/>
                    <a:pt x="4213479" y="382904"/>
                  </a:cubicBezTo>
                  <a:lnTo>
                    <a:pt x="4213479" y="1914522"/>
                  </a:lnTo>
                  <a:cubicBezTo>
                    <a:pt x="4213479" y="2125976"/>
                    <a:pt x="4042029" y="2297426"/>
                    <a:pt x="3830574" y="2297426"/>
                  </a:cubicBezTo>
                  <a:lnTo>
                    <a:pt x="382905" y="2297426"/>
                  </a:lnTo>
                  <a:cubicBezTo>
                    <a:pt x="171450" y="2297553"/>
                    <a:pt x="0" y="2126103"/>
                    <a:pt x="0" y="1914522"/>
                  </a:cubicBezTo>
                  <a:lnTo>
                    <a:pt x="0" y="382904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213466" cy="2326090"/>
            </a:xfrm>
            <a:prstGeom prst="rect">
              <a:avLst/>
            </a:prstGeom>
          </p:spPr>
          <p:txBody>
            <a:bodyPr lIns="81397" tIns="81397" rIns="81397" bIns="81397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Totes les emocions són vàlides i totes ens tenen alguna cosa a ensenyar.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513961" y="5858504"/>
            <a:ext cx="5063430" cy="2760982"/>
            <a:chOff x="0" y="0"/>
            <a:chExt cx="4213466" cy="22975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13479" cy="2297426"/>
            </a:xfrm>
            <a:custGeom>
              <a:avLst/>
              <a:gdLst/>
              <a:ahLst/>
              <a:cxnLst/>
              <a:rect l="l" t="t" r="r" b="b"/>
              <a:pathLst>
                <a:path w="4213479" h="2297426">
                  <a:moveTo>
                    <a:pt x="0" y="382904"/>
                  </a:moveTo>
                  <a:cubicBezTo>
                    <a:pt x="0" y="171450"/>
                    <a:pt x="171450" y="0"/>
                    <a:pt x="382905" y="0"/>
                  </a:cubicBezTo>
                  <a:lnTo>
                    <a:pt x="3830574" y="0"/>
                  </a:lnTo>
                  <a:cubicBezTo>
                    <a:pt x="4042029" y="0"/>
                    <a:pt x="4213479" y="171450"/>
                    <a:pt x="4213479" y="382904"/>
                  </a:cubicBezTo>
                  <a:lnTo>
                    <a:pt x="4213479" y="1914522"/>
                  </a:lnTo>
                  <a:cubicBezTo>
                    <a:pt x="4213479" y="2125976"/>
                    <a:pt x="4042029" y="2297426"/>
                    <a:pt x="3830574" y="2297426"/>
                  </a:cubicBezTo>
                  <a:lnTo>
                    <a:pt x="382905" y="2297426"/>
                  </a:lnTo>
                  <a:cubicBezTo>
                    <a:pt x="171450" y="2297553"/>
                    <a:pt x="0" y="2126103"/>
                    <a:pt x="0" y="1914522"/>
                  </a:cubicBezTo>
                  <a:lnTo>
                    <a:pt x="0" y="382904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213466" cy="2326090"/>
            </a:xfrm>
            <a:prstGeom prst="rect">
              <a:avLst/>
            </a:prstGeom>
          </p:spPr>
          <p:txBody>
            <a:bodyPr lIns="81397" tIns="81397" rIns="81397" bIns="81397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persona pot compartir-les a la seva manera i al seu propi ritme.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D4673B2-1C32-008A-C97B-55B85D5D3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1760</Words>
  <Application>Microsoft Office PowerPoint</Application>
  <PresentationFormat>Custom</PresentationFormat>
  <Paragraphs>238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Poppins</vt:lpstr>
      <vt:lpstr>Calibri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M1_Emocions_Primària.pptx</dc:title>
  <cp:lastModifiedBy>Itzel Gn</cp:lastModifiedBy>
  <cp:revision>2</cp:revision>
  <dcterms:created xsi:type="dcterms:W3CDTF">2006-08-16T00:00:00Z</dcterms:created>
  <dcterms:modified xsi:type="dcterms:W3CDTF">2026-04-14T14:39:30Z</dcterms:modified>
  <dc:identifier>DAHFix8cmSI</dc:identifier>
</cp:coreProperties>
</file>