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753600" cy="7315200"/>
  <p:notesSz cx="6858000" cy="9144000"/>
  <p:embeddedFontLst>
    <p:embeddedFont>
      <p:font typeface="Poppins" panose="00000500000000000000" pitchFamily="2" charset="0"/>
      <p:regular r:id="rId57"/>
    </p:embeddedFont>
    <p:embeddedFont>
      <p:font typeface="Poppins Bold" panose="00000800000000000000" charset="0"/>
      <p:regular r:id="rId5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8" d="100"/>
          <a:sy n="108" d="100"/>
        </p:scale>
        <p:origin x="181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1520" y="726100"/>
            <a:ext cx="8290560" cy="736707"/>
            <a:chOff x="0" y="0"/>
            <a:chExt cx="11054080" cy="9822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054080" cy="982278"/>
            </a:xfrm>
            <a:custGeom>
              <a:avLst/>
              <a:gdLst/>
              <a:ahLst/>
              <a:cxnLst/>
              <a:rect l="l" t="t" r="r" b="b"/>
              <a:pathLst>
                <a:path w="11054080" h="982278">
                  <a:moveTo>
                    <a:pt x="0" y="0"/>
                  </a:moveTo>
                  <a:lnTo>
                    <a:pt x="11054080" y="0"/>
                  </a:lnTo>
                  <a:lnTo>
                    <a:pt x="11054080" y="982278"/>
                  </a:lnTo>
                  <a:lnTo>
                    <a:pt x="0" y="98227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73672" b="-16487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1054080" cy="10013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3583"/>
                </a:lnSpc>
              </a:pPr>
              <a:r>
                <a:rPr lang="en-US" sz="2986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1: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54480" y="6301483"/>
            <a:ext cx="6644640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3"/>
              </a:lnSpc>
            </a:pPr>
            <a:r>
              <a:rPr lang="en-US" sz="2986">
                <a:solidFill>
                  <a:srgbClr val="898989"/>
                </a:solidFill>
                <a:latin typeface="Poppins"/>
                <a:ea typeface="Poppins"/>
                <a:cs typeface="Poppins"/>
                <a:sym typeface="Poppins"/>
              </a:rPr>
              <a:t>Scuola primaria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54480" y="1396108"/>
            <a:ext cx="6915569" cy="147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4693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Seminario di educazione emotiva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086185" y="2811199"/>
            <a:ext cx="5998464" cy="3374136"/>
            <a:chOff x="0" y="0"/>
            <a:chExt cx="7997952" cy="4498848"/>
          </a:xfrm>
        </p:grpSpPr>
        <p:sp>
          <p:nvSpPr>
            <p:cNvPr id="8" name="Freeform 8" descr="A colorful meter with different faces  AI-generated content may be incorrect."/>
            <p:cNvSpPr/>
            <p:nvPr/>
          </p:nvSpPr>
          <p:spPr>
            <a:xfrm>
              <a:off x="0" y="0"/>
              <a:ext cx="7997952" cy="4498848"/>
            </a:xfrm>
            <a:custGeom>
              <a:avLst/>
              <a:gdLst/>
              <a:ahLst/>
              <a:cxnLst/>
              <a:rect l="l" t="t" r="r" b="b"/>
              <a:pathLst>
                <a:path w="7997952" h="4498848">
                  <a:moveTo>
                    <a:pt x="0" y="0"/>
                  </a:moveTo>
                  <a:lnTo>
                    <a:pt x="7997952" y="0"/>
                  </a:lnTo>
                  <a:lnTo>
                    <a:pt x="7997952" y="4498848"/>
                  </a:lnTo>
                  <a:lnTo>
                    <a:pt x="0" y="4498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6003903" y="2752401"/>
            <a:ext cx="3334922" cy="2081746"/>
            <a:chOff x="0" y="0"/>
            <a:chExt cx="4446562" cy="2775661"/>
          </a:xfrm>
        </p:grpSpPr>
        <p:sp>
          <p:nvSpPr>
            <p:cNvPr id="3" name="Freeform 3" descr="A cartoon of a child and child  AI-generated content may be incorrect."/>
            <p:cNvSpPr/>
            <p:nvPr/>
          </p:nvSpPr>
          <p:spPr>
            <a:xfrm>
              <a:off x="0" y="0"/>
              <a:ext cx="4446524" cy="2775712"/>
            </a:xfrm>
            <a:custGeom>
              <a:avLst/>
              <a:gdLst/>
              <a:ahLst/>
              <a:cxnLst/>
              <a:rect l="l" t="t" r="r" b="b"/>
              <a:pathLst>
                <a:path w="4446524" h="2775712">
                  <a:moveTo>
                    <a:pt x="0" y="0"/>
                  </a:moveTo>
                  <a:lnTo>
                    <a:pt x="4446524" y="0"/>
                  </a:lnTo>
                  <a:lnTo>
                    <a:pt x="4446524" y="2775712"/>
                  </a:lnTo>
                  <a:lnTo>
                    <a:pt x="0" y="27757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073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409228" y="751780"/>
            <a:ext cx="106777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 b="1">
                <a:solidFill>
                  <a:srgbClr val="111111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09228" y="1450877"/>
            <a:ext cx="369688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Tutte le emozioni sono importanti e ogni persona ha il proprio tempo per esprimerle.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56041" y="4832242"/>
            <a:ext cx="8922468" cy="1588117"/>
            <a:chOff x="0" y="0"/>
            <a:chExt cx="11896623" cy="21174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896598" cy="2117477"/>
            </a:xfrm>
            <a:custGeom>
              <a:avLst/>
              <a:gdLst/>
              <a:ahLst/>
              <a:cxnLst/>
              <a:rect l="l" t="t" r="r" b="b"/>
              <a:pathLst>
                <a:path w="11896598" h="2117477">
                  <a:moveTo>
                    <a:pt x="0" y="352934"/>
                  </a:moveTo>
                  <a:cubicBezTo>
                    <a:pt x="0" y="157988"/>
                    <a:pt x="157988" y="0"/>
                    <a:pt x="352933" y="0"/>
                  </a:cubicBezTo>
                  <a:lnTo>
                    <a:pt x="11543665" y="0"/>
                  </a:lnTo>
                  <a:cubicBezTo>
                    <a:pt x="11738610" y="0"/>
                    <a:pt x="11896598" y="157988"/>
                    <a:pt x="11896598" y="352934"/>
                  </a:cubicBezTo>
                  <a:lnTo>
                    <a:pt x="11896598" y="1764543"/>
                  </a:lnTo>
                  <a:cubicBezTo>
                    <a:pt x="11896598" y="1959489"/>
                    <a:pt x="11738610" y="2117477"/>
                    <a:pt x="11543665" y="2117477"/>
                  </a:cubicBezTo>
                  <a:lnTo>
                    <a:pt x="352933" y="2117477"/>
                  </a:lnTo>
                  <a:cubicBezTo>
                    <a:pt x="157988" y="2117477"/>
                    <a:pt x="0" y="1959489"/>
                    <a:pt x="0" y="1764543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1896623" cy="21365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“Tutte le emozioni portano un messaggio… cosa vuole dirti la tua?”</a:t>
              </a:r>
            </a:p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esistono emozioni buone o cattive; a volte anche ciò che è spiacevole si prende cura di te.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229116" y="670017"/>
            <a:ext cx="333949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Pensi che a volte le altre persone si sentano come te?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29116" y="2679783"/>
            <a:ext cx="3130896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possiamo capire come si sente qualcuno quando non lo dice?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29116" y="1699755"/>
            <a:ext cx="3165853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facciamo quando qualcuno è molto triste o molto arrabbiato?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235571"/>
            <a:chOff x="0" y="0"/>
            <a:chExt cx="11704320" cy="16474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647431"/>
            </a:xfrm>
            <a:custGeom>
              <a:avLst/>
              <a:gdLst/>
              <a:ahLst/>
              <a:cxnLst/>
              <a:rect l="l" t="t" r="r" b="b"/>
              <a:pathLst>
                <a:path w="11704320" h="1647431">
                  <a:moveTo>
                    <a:pt x="0" y="0"/>
                  </a:moveTo>
                  <a:lnTo>
                    <a:pt x="11704320" y="0"/>
                  </a:lnTo>
                  <a:lnTo>
                    <a:pt x="11704320" y="1647431"/>
                  </a:lnTo>
                  <a:lnTo>
                    <a:pt x="0" y="16474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678" b="-7218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16855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990"/>
                </a:lnSpc>
              </a:pPr>
              <a:r>
                <a:rPr lang="en-US" sz="4992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1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114800" y="3519540"/>
            <a:ext cx="152400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1.2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38630" y="4656873"/>
            <a:ext cx="6314770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Esercizio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“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Respirare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sentire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”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405891" y="914400"/>
            <a:ext cx="9753600" cy="5486400"/>
            <a:chOff x="0" y="0"/>
            <a:chExt cx="13004800" cy="7315200"/>
          </a:xfrm>
        </p:grpSpPr>
        <p:sp>
          <p:nvSpPr>
            <p:cNvPr id="3" name="Freeform 3" descr="A cartoon of a child with her hands on her chest  AI-generated content may be incorrect."/>
            <p:cNvSpPr/>
            <p:nvPr/>
          </p:nvSpPr>
          <p:spPr>
            <a:xfrm>
              <a:off x="0" y="0"/>
              <a:ext cx="13004800" cy="7315200"/>
            </a:xfrm>
            <a:custGeom>
              <a:avLst/>
              <a:gdLst/>
              <a:ahLst/>
              <a:cxnLst/>
              <a:rect l="l" t="t" r="r" b="b"/>
              <a:pathLst>
                <a:path w="13004800" h="7315200">
                  <a:moveTo>
                    <a:pt x="0" y="0"/>
                  </a:moveTo>
                  <a:lnTo>
                    <a:pt x="13004800" y="0"/>
                  </a:lnTo>
                  <a:lnTo>
                    <a:pt x="13004800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95871" y="831533"/>
            <a:ext cx="5891917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565" lvl="1" indent="-109782" algn="l">
              <a:lnSpc>
                <a:spcPts val="2048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disposto in cerchio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Ambiente tranquillo</a:t>
            </a:r>
          </a:p>
          <a:p>
            <a:pPr marL="219637" lvl="1" indent="-109818" algn="l">
              <a:lnSpc>
                <a:spcPts val="2047"/>
              </a:lnSpc>
            </a:pPr>
            <a:endParaRPr lang="en-US" sz="1706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95871" y="3442478"/>
            <a:ext cx="3848605" cy="234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Faremo un esercizio di respirazione in cui mettiamo una mano sul petto e l’altra sulla pancia. Inspiriamo dal naso ed espiriamo dalla bocca con un suono dolce </a:t>
            </a: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“ssssss”.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3799" y="3229575"/>
            <a:ext cx="107120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1706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833799" y="3833917"/>
            <a:ext cx="3168567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è una gara e non devi farlo perfettamente. </a:t>
            </a: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Ascolta semplicemente il tuo corpo.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996041" y="2164185"/>
            <a:ext cx="5800239" cy="5968603"/>
            <a:chOff x="0" y="0"/>
            <a:chExt cx="7733652" cy="7958138"/>
          </a:xfrm>
        </p:grpSpPr>
        <p:sp>
          <p:nvSpPr>
            <p:cNvPr id="5" name="Freeform 5" descr="A cartoon of a child with his finger on his face  AI-generated content may be incorrect."/>
            <p:cNvSpPr/>
            <p:nvPr/>
          </p:nvSpPr>
          <p:spPr>
            <a:xfrm>
              <a:off x="0" y="0"/>
              <a:ext cx="7733665" cy="7958201"/>
            </a:xfrm>
            <a:custGeom>
              <a:avLst/>
              <a:gdLst/>
              <a:ahLst/>
              <a:cxnLst/>
              <a:rect l="l" t="t" r="r" b="b"/>
              <a:pathLst>
                <a:path w="7733665" h="7958201">
                  <a:moveTo>
                    <a:pt x="0" y="0"/>
                  </a:moveTo>
                  <a:lnTo>
                    <a:pt x="7733665" y="0"/>
                  </a:lnTo>
                  <a:lnTo>
                    <a:pt x="7733665" y="7958201"/>
                  </a:lnTo>
                  <a:lnTo>
                    <a:pt x="0" y="7958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42359" y="759171"/>
            <a:ext cx="2611355" cy="1295628"/>
            <a:chOff x="0" y="0"/>
            <a:chExt cx="3481807" cy="172750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81832" cy="1727453"/>
            </a:xfrm>
            <a:custGeom>
              <a:avLst/>
              <a:gdLst/>
              <a:ahLst/>
              <a:cxnLst/>
              <a:rect l="l" t="t" r="r" b="b"/>
              <a:pathLst>
                <a:path w="3481832" h="1727453">
                  <a:moveTo>
                    <a:pt x="0" y="287909"/>
                  </a:moveTo>
                  <a:cubicBezTo>
                    <a:pt x="0" y="128905"/>
                    <a:pt x="128905" y="0"/>
                    <a:pt x="287909" y="0"/>
                  </a:cubicBezTo>
                  <a:lnTo>
                    <a:pt x="3193923" y="0"/>
                  </a:lnTo>
                  <a:cubicBezTo>
                    <a:pt x="3352927" y="0"/>
                    <a:pt x="3481832" y="128905"/>
                    <a:pt x="3481832" y="287909"/>
                  </a:cubicBezTo>
                  <a:lnTo>
                    <a:pt x="3481832" y="1439544"/>
                  </a:lnTo>
                  <a:cubicBezTo>
                    <a:pt x="3481832" y="1598548"/>
                    <a:pt x="3352927" y="1727453"/>
                    <a:pt x="3193923" y="1727453"/>
                  </a:cubicBezTo>
                  <a:lnTo>
                    <a:pt x="287909" y="1727453"/>
                  </a:lnTo>
                  <a:cubicBezTo>
                    <a:pt x="128905" y="1727453"/>
                    <a:pt x="0" y="1598548"/>
                    <a:pt x="0" y="143954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3481807" cy="1746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hai notato nel tuo corpo?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991739" y="759171"/>
            <a:ext cx="2611355" cy="1295628"/>
            <a:chOff x="0" y="0"/>
            <a:chExt cx="3481807" cy="172750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481832" cy="1727453"/>
            </a:xfrm>
            <a:custGeom>
              <a:avLst/>
              <a:gdLst/>
              <a:ahLst/>
              <a:cxnLst/>
              <a:rect l="l" t="t" r="r" b="b"/>
              <a:pathLst>
                <a:path w="3481832" h="1727453">
                  <a:moveTo>
                    <a:pt x="0" y="287909"/>
                  </a:moveTo>
                  <a:cubicBezTo>
                    <a:pt x="0" y="128905"/>
                    <a:pt x="128905" y="0"/>
                    <a:pt x="287909" y="0"/>
                  </a:cubicBezTo>
                  <a:lnTo>
                    <a:pt x="3193923" y="0"/>
                  </a:lnTo>
                  <a:cubicBezTo>
                    <a:pt x="3352927" y="0"/>
                    <a:pt x="3481832" y="128905"/>
                    <a:pt x="3481832" y="287909"/>
                  </a:cubicBezTo>
                  <a:lnTo>
                    <a:pt x="3481832" y="1439544"/>
                  </a:lnTo>
                  <a:cubicBezTo>
                    <a:pt x="3481832" y="1598548"/>
                    <a:pt x="3352927" y="1727453"/>
                    <a:pt x="3193923" y="1727453"/>
                  </a:cubicBezTo>
                  <a:lnTo>
                    <a:pt x="287909" y="1727453"/>
                  </a:lnTo>
                  <a:cubicBezTo>
                    <a:pt x="128905" y="1727453"/>
                    <a:pt x="0" y="1598548"/>
                    <a:pt x="0" y="143954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3481807" cy="17465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cambiato qualcosa dopo aver respirato?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267008"/>
            <a:chOff x="0" y="0"/>
            <a:chExt cx="11704320" cy="168934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689347"/>
            </a:xfrm>
            <a:custGeom>
              <a:avLst/>
              <a:gdLst/>
              <a:ahLst/>
              <a:cxnLst/>
              <a:rect l="l" t="t" r="r" b="b"/>
              <a:pathLst>
                <a:path w="11704320" h="1689347">
                  <a:moveTo>
                    <a:pt x="0" y="0"/>
                  </a:moveTo>
                  <a:lnTo>
                    <a:pt x="11704320" y="0"/>
                  </a:lnTo>
                  <a:lnTo>
                    <a:pt x="11704320" y="1689347"/>
                  </a:lnTo>
                  <a:lnTo>
                    <a:pt x="0" y="168934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2080" b="-67915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1704320" cy="1746494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143"/>
                </a:lnSpc>
              </a:pPr>
              <a:r>
                <a:rPr lang="en-US" sz="511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1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86200" y="3519540"/>
            <a:ext cx="198120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1.3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95830" y="4656873"/>
            <a:ext cx="5400370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Cerchio di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contatto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visivo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con musica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55476" y="1094570"/>
            <a:ext cx="5126060" cy="5126060"/>
            <a:chOff x="0" y="0"/>
            <a:chExt cx="6834746" cy="683474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834759" cy="6834759"/>
            </a:xfrm>
            <a:custGeom>
              <a:avLst/>
              <a:gdLst/>
              <a:ahLst/>
              <a:cxnLst/>
              <a:rect l="l" t="t" r="r" b="b"/>
              <a:pathLst>
                <a:path w="6834759" h="6834759">
                  <a:moveTo>
                    <a:pt x="0" y="3417316"/>
                  </a:moveTo>
                  <a:cubicBezTo>
                    <a:pt x="0" y="1529969"/>
                    <a:pt x="1529969" y="0"/>
                    <a:pt x="3417316" y="0"/>
                  </a:cubicBezTo>
                  <a:cubicBezTo>
                    <a:pt x="5304663" y="0"/>
                    <a:pt x="6834759" y="1529969"/>
                    <a:pt x="6834759" y="3417316"/>
                  </a:cubicBezTo>
                  <a:cubicBezTo>
                    <a:pt x="6834759" y="5304663"/>
                    <a:pt x="5304790" y="6834759"/>
                    <a:pt x="3417316" y="6834759"/>
                  </a:cubicBezTo>
                  <a:cubicBezTo>
                    <a:pt x="1529842" y="6834759"/>
                    <a:pt x="0" y="5304790"/>
                    <a:pt x="0" y="3417316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795871" y="542430"/>
            <a:ext cx="3220041" cy="337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565" lvl="1" indent="-109782" algn="l">
              <a:lnSpc>
                <a:spcPts val="2048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Un’aula con spazio sufficiente per formare un grande cerchio</a:t>
            </a:r>
          </a:p>
          <a:p>
            <a:pPr marL="219565" lvl="1" indent="-109782" algn="l">
              <a:lnSpc>
                <a:spcPts val="2048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dispositivo per riprodurre musica e un altoparlante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Musica strumentale dolce e rilassante (ad esempio: “Beautiful Relaxing Music – Peaceful Soothing Instrumental” su YouTube)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95871" y="4598784"/>
            <a:ext cx="3432553" cy="208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8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silenzio ci guarderemo negli occhi per alcuni secondi con diverse persone della classe. Successivamente potremo condividere come ci siamo sentiti durante l’esperienza.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4149697" y="2111841"/>
            <a:ext cx="7098859" cy="3833289"/>
            <a:chOff x="0" y="0"/>
            <a:chExt cx="9465145" cy="5111052"/>
          </a:xfrm>
        </p:grpSpPr>
        <p:sp>
          <p:nvSpPr>
            <p:cNvPr id="7" name="Freeform 7" descr="A musical instruments on a black background  AI-generated content may be incorrect."/>
            <p:cNvSpPr/>
            <p:nvPr/>
          </p:nvSpPr>
          <p:spPr>
            <a:xfrm>
              <a:off x="0" y="0"/>
              <a:ext cx="9465183" cy="5110988"/>
            </a:xfrm>
            <a:custGeom>
              <a:avLst/>
              <a:gdLst/>
              <a:ahLst/>
              <a:cxnLst/>
              <a:rect l="l" t="t" r="r" b="b"/>
              <a:pathLst>
                <a:path w="9465183" h="5110988">
                  <a:moveTo>
                    <a:pt x="0" y="0"/>
                  </a:moveTo>
                  <a:lnTo>
                    <a:pt x="9465183" y="0"/>
                  </a:lnTo>
                  <a:lnTo>
                    <a:pt x="9465183" y="5110988"/>
                  </a:lnTo>
                  <a:lnTo>
                    <a:pt x="0" y="5110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99980" y="669646"/>
            <a:ext cx="5201917" cy="1119256"/>
            <a:chOff x="0" y="0"/>
            <a:chExt cx="6935889" cy="14923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35851" cy="1492232"/>
            </a:xfrm>
            <a:custGeom>
              <a:avLst/>
              <a:gdLst/>
              <a:ahLst/>
              <a:cxnLst/>
              <a:rect l="l" t="t" r="r" b="b"/>
              <a:pathLst>
                <a:path w="6935851" h="1492232">
                  <a:moveTo>
                    <a:pt x="0" y="248683"/>
                  </a:moveTo>
                  <a:cubicBezTo>
                    <a:pt x="0" y="111299"/>
                    <a:pt x="103505" y="0"/>
                    <a:pt x="231267" y="0"/>
                  </a:cubicBezTo>
                  <a:lnTo>
                    <a:pt x="6704584" y="0"/>
                  </a:lnTo>
                  <a:cubicBezTo>
                    <a:pt x="6832346" y="0"/>
                    <a:pt x="6935851" y="111299"/>
                    <a:pt x="6935851" y="248683"/>
                  </a:cubicBezTo>
                  <a:lnTo>
                    <a:pt x="6935851" y="1243550"/>
                  </a:lnTo>
                  <a:cubicBezTo>
                    <a:pt x="6935851" y="1380933"/>
                    <a:pt x="6832346" y="1492232"/>
                    <a:pt x="6704584" y="1492232"/>
                  </a:cubicBezTo>
                  <a:lnTo>
                    <a:pt x="231267" y="1492232"/>
                  </a:lnTo>
                  <a:cubicBezTo>
                    <a:pt x="103505" y="1492367"/>
                    <a:pt x="0" y="1380933"/>
                    <a:pt x="0" y="1243550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935889" cy="1511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ti sei sentito o sentita nel guardare e nell’essere guardato o guardata in silenzio?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199980" y="2109168"/>
            <a:ext cx="5201917" cy="1040869"/>
            <a:chOff x="0" y="0"/>
            <a:chExt cx="6935889" cy="138782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935851" cy="1387724"/>
            </a:xfrm>
            <a:custGeom>
              <a:avLst/>
              <a:gdLst/>
              <a:ahLst/>
              <a:cxnLst/>
              <a:rect l="l" t="t" r="r" b="b"/>
              <a:pathLst>
                <a:path w="6935851" h="1387724">
                  <a:moveTo>
                    <a:pt x="0" y="231266"/>
                  </a:moveTo>
                  <a:cubicBezTo>
                    <a:pt x="0" y="103505"/>
                    <a:pt x="103505" y="0"/>
                    <a:pt x="231267" y="0"/>
                  </a:cubicBezTo>
                  <a:lnTo>
                    <a:pt x="6704584" y="0"/>
                  </a:lnTo>
                  <a:cubicBezTo>
                    <a:pt x="6832346" y="0"/>
                    <a:pt x="6935851" y="103505"/>
                    <a:pt x="6935851" y="231266"/>
                  </a:cubicBezTo>
                  <a:lnTo>
                    <a:pt x="6935851" y="1156458"/>
                  </a:lnTo>
                  <a:cubicBezTo>
                    <a:pt x="6935851" y="1284219"/>
                    <a:pt x="6832346" y="1387724"/>
                    <a:pt x="6704584" y="1387724"/>
                  </a:cubicBezTo>
                  <a:lnTo>
                    <a:pt x="231267" y="1387724"/>
                  </a:lnTo>
                  <a:cubicBezTo>
                    <a:pt x="103505" y="1387851"/>
                    <a:pt x="0" y="1284220"/>
                    <a:pt x="0" y="1156458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6935889" cy="14068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Ci sono stati momenti di disagio? Perché?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199980" y="3710464"/>
            <a:ext cx="5201917" cy="1040869"/>
            <a:chOff x="0" y="0"/>
            <a:chExt cx="6935889" cy="138782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935851" cy="1387724"/>
            </a:xfrm>
            <a:custGeom>
              <a:avLst/>
              <a:gdLst/>
              <a:ahLst/>
              <a:cxnLst/>
              <a:rect l="l" t="t" r="r" b="b"/>
              <a:pathLst>
                <a:path w="6935851" h="1387724">
                  <a:moveTo>
                    <a:pt x="0" y="231266"/>
                  </a:moveTo>
                  <a:cubicBezTo>
                    <a:pt x="0" y="103505"/>
                    <a:pt x="103505" y="0"/>
                    <a:pt x="231267" y="0"/>
                  </a:cubicBezTo>
                  <a:lnTo>
                    <a:pt x="6704584" y="0"/>
                  </a:lnTo>
                  <a:cubicBezTo>
                    <a:pt x="6832346" y="0"/>
                    <a:pt x="6935851" y="103505"/>
                    <a:pt x="6935851" y="231266"/>
                  </a:cubicBezTo>
                  <a:lnTo>
                    <a:pt x="6935851" y="1156458"/>
                  </a:lnTo>
                  <a:cubicBezTo>
                    <a:pt x="6935851" y="1284219"/>
                    <a:pt x="6832346" y="1387724"/>
                    <a:pt x="6704584" y="1387724"/>
                  </a:cubicBezTo>
                  <a:lnTo>
                    <a:pt x="231267" y="1387724"/>
                  </a:lnTo>
                  <a:cubicBezTo>
                    <a:pt x="103505" y="1387851"/>
                    <a:pt x="0" y="1284220"/>
                    <a:pt x="0" y="1156458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6935889" cy="14068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quale parte del corpo lo hai sentito più intensamente?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05305" y="5328904"/>
            <a:ext cx="6847618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048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È normale sentirsi a proprio agio o a disagio.</a:t>
            </a: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La cosa importante è essere presenti e rispettare le altre persone.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168568"/>
            <a:chOff x="0" y="0"/>
            <a:chExt cx="11704320" cy="15580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558094"/>
            </a:xfrm>
            <a:custGeom>
              <a:avLst/>
              <a:gdLst/>
              <a:ahLst/>
              <a:cxnLst/>
              <a:rect l="l" t="t" r="r" b="b"/>
              <a:pathLst>
                <a:path w="11704320" h="1558094">
                  <a:moveTo>
                    <a:pt x="0" y="0"/>
                  </a:moveTo>
                  <a:lnTo>
                    <a:pt x="11704320" y="0"/>
                  </a:lnTo>
                  <a:lnTo>
                    <a:pt x="11704320" y="1558094"/>
                  </a:lnTo>
                  <a:lnTo>
                    <a:pt x="0" y="155809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0680" b="-82060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1704320" cy="160571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631"/>
                </a:lnSpc>
              </a:pPr>
              <a:r>
                <a:rPr lang="en-US" sz="469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191000" y="3519540"/>
            <a:ext cx="137160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05001" y="4666398"/>
            <a:ext cx="5943600" cy="7875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55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Ricordare</a:t>
            </a:r>
            <a:r>
              <a:rPr lang="en-US" sz="255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5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ciò</a:t>
            </a:r>
            <a:r>
              <a:rPr lang="en-US" sz="255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5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che</a:t>
            </a:r>
            <a:r>
              <a:rPr lang="en-US" sz="255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5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abbiamo</a:t>
            </a:r>
            <a:r>
              <a:rPr lang="en-US" sz="255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55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vissuto</a:t>
            </a:r>
            <a:r>
              <a:rPr lang="en-US" sz="255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– </a:t>
            </a:r>
            <a:r>
              <a:rPr lang="en-US" sz="255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255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 primo </a:t>
            </a:r>
            <a:r>
              <a:rPr lang="en-US" sz="2559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giorno</a:t>
            </a:r>
            <a:endParaRPr lang="en-US" sz="2559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5871" y="1009079"/>
            <a:ext cx="3220041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877568" y="3657600"/>
            <a:ext cx="5998464" cy="3374136"/>
            <a:chOff x="0" y="0"/>
            <a:chExt cx="7997952" cy="4498848"/>
          </a:xfrm>
        </p:grpSpPr>
        <p:sp>
          <p:nvSpPr>
            <p:cNvPr id="4" name="Freeform 4" descr="A colorful meter with different faces  AI-generated content may be incorrect."/>
            <p:cNvSpPr/>
            <p:nvPr/>
          </p:nvSpPr>
          <p:spPr>
            <a:xfrm>
              <a:off x="0" y="0"/>
              <a:ext cx="7997952" cy="4498848"/>
            </a:xfrm>
            <a:custGeom>
              <a:avLst/>
              <a:gdLst/>
              <a:ahLst/>
              <a:cxnLst/>
              <a:rect l="l" t="t" r="r" b="b"/>
              <a:pathLst>
                <a:path w="7997952" h="4498848">
                  <a:moveTo>
                    <a:pt x="0" y="0"/>
                  </a:moveTo>
                  <a:lnTo>
                    <a:pt x="7997952" y="0"/>
                  </a:lnTo>
                  <a:lnTo>
                    <a:pt x="7997952" y="4498848"/>
                  </a:lnTo>
                  <a:lnTo>
                    <a:pt x="0" y="44988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968240" y="1009079"/>
            <a:ext cx="3931234" cy="2085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Ricorderemo ciò che abbiamo fatto il giorno precedente, quali emozioni sono emerse e cosa abbiamo imparato. Condivideremo le nostre esperienze nel gruppo attraverso semplici domande ed esempi.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4892" y="894312"/>
            <a:ext cx="3240367" cy="1560576"/>
            <a:chOff x="0" y="0"/>
            <a:chExt cx="4320489" cy="20807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20540" cy="2080768"/>
            </a:xfrm>
            <a:custGeom>
              <a:avLst/>
              <a:gdLst/>
              <a:ahLst/>
              <a:cxnLst/>
              <a:rect l="l" t="t" r="r" b="b"/>
              <a:pathLst>
                <a:path w="4320540" h="2080768">
                  <a:moveTo>
                    <a:pt x="0" y="346837"/>
                  </a:moveTo>
                  <a:cubicBezTo>
                    <a:pt x="0" y="155321"/>
                    <a:pt x="155321" y="0"/>
                    <a:pt x="346837" y="0"/>
                  </a:cubicBezTo>
                  <a:lnTo>
                    <a:pt x="3973703" y="0"/>
                  </a:lnTo>
                  <a:cubicBezTo>
                    <a:pt x="4165219" y="0"/>
                    <a:pt x="4320540" y="155321"/>
                    <a:pt x="4320540" y="346837"/>
                  </a:cubicBezTo>
                  <a:lnTo>
                    <a:pt x="4320540" y="1733931"/>
                  </a:lnTo>
                  <a:cubicBezTo>
                    <a:pt x="4320540" y="1925447"/>
                    <a:pt x="4165219" y="2080768"/>
                    <a:pt x="3973703" y="2080768"/>
                  </a:cubicBezTo>
                  <a:lnTo>
                    <a:pt x="346837" y="2080768"/>
                  </a:lnTo>
                  <a:cubicBezTo>
                    <a:pt x="155321" y="2080768"/>
                    <a:pt x="0" y="1925447"/>
                    <a:pt x="0" y="1733931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320489" cy="209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quale emozione ti ricordi di aver provato recentemente?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28342" y="894312"/>
            <a:ext cx="3240367" cy="1560576"/>
            <a:chOff x="0" y="0"/>
            <a:chExt cx="4320489" cy="208076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320540" cy="2080768"/>
            </a:xfrm>
            <a:custGeom>
              <a:avLst/>
              <a:gdLst/>
              <a:ahLst/>
              <a:cxnLst/>
              <a:rect l="l" t="t" r="r" b="b"/>
              <a:pathLst>
                <a:path w="4320540" h="2080768">
                  <a:moveTo>
                    <a:pt x="0" y="346837"/>
                  </a:moveTo>
                  <a:cubicBezTo>
                    <a:pt x="0" y="155321"/>
                    <a:pt x="155321" y="0"/>
                    <a:pt x="346837" y="0"/>
                  </a:cubicBezTo>
                  <a:lnTo>
                    <a:pt x="3973703" y="0"/>
                  </a:lnTo>
                  <a:cubicBezTo>
                    <a:pt x="4165219" y="0"/>
                    <a:pt x="4320540" y="155321"/>
                    <a:pt x="4320540" y="346837"/>
                  </a:cubicBezTo>
                  <a:lnTo>
                    <a:pt x="4320540" y="1733931"/>
                  </a:lnTo>
                  <a:cubicBezTo>
                    <a:pt x="4320540" y="1925447"/>
                    <a:pt x="4165219" y="2080768"/>
                    <a:pt x="3973703" y="2080768"/>
                  </a:cubicBezTo>
                  <a:lnTo>
                    <a:pt x="346837" y="2080768"/>
                  </a:lnTo>
                  <a:cubicBezTo>
                    <a:pt x="155321" y="2080768"/>
                    <a:pt x="0" y="1925447"/>
                    <a:pt x="0" y="1733931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320489" cy="209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C’è stata un’attività che ti è piaciuta particolarmente? Perché?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4892" y="4583725"/>
            <a:ext cx="3240367" cy="1560576"/>
            <a:chOff x="0" y="0"/>
            <a:chExt cx="4320489" cy="20807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320540" cy="2080768"/>
            </a:xfrm>
            <a:custGeom>
              <a:avLst/>
              <a:gdLst/>
              <a:ahLst/>
              <a:cxnLst/>
              <a:rect l="l" t="t" r="r" b="b"/>
              <a:pathLst>
                <a:path w="4320540" h="2080768">
                  <a:moveTo>
                    <a:pt x="0" y="346837"/>
                  </a:moveTo>
                  <a:cubicBezTo>
                    <a:pt x="0" y="155321"/>
                    <a:pt x="155321" y="0"/>
                    <a:pt x="346837" y="0"/>
                  </a:cubicBezTo>
                  <a:lnTo>
                    <a:pt x="3973703" y="0"/>
                  </a:lnTo>
                  <a:cubicBezTo>
                    <a:pt x="4165219" y="0"/>
                    <a:pt x="4320540" y="155321"/>
                    <a:pt x="4320540" y="346837"/>
                  </a:cubicBezTo>
                  <a:lnTo>
                    <a:pt x="4320540" y="1733931"/>
                  </a:lnTo>
                  <a:cubicBezTo>
                    <a:pt x="4320540" y="1925447"/>
                    <a:pt x="4165219" y="2080768"/>
                    <a:pt x="3973703" y="2080768"/>
                  </a:cubicBezTo>
                  <a:lnTo>
                    <a:pt x="346837" y="2080768"/>
                  </a:lnTo>
                  <a:cubicBezTo>
                    <a:pt x="155321" y="2080768"/>
                    <a:pt x="0" y="1925447"/>
                    <a:pt x="0" y="1733931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4320489" cy="209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hai imparato sulle emozioni che prima non sapevi?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514431" y="4583725"/>
            <a:ext cx="3240367" cy="1560576"/>
            <a:chOff x="0" y="0"/>
            <a:chExt cx="4320489" cy="20807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320540" cy="2080768"/>
            </a:xfrm>
            <a:custGeom>
              <a:avLst/>
              <a:gdLst/>
              <a:ahLst/>
              <a:cxnLst/>
              <a:rect l="l" t="t" r="r" b="b"/>
              <a:pathLst>
                <a:path w="4320540" h="2080768">
                  <a:moveTo>
                    <a:pt x="0" y="346837"/>
                  </a:moveTo>
                  <a:cubicBezTo>
                    <a:pt x="0" y="155321"/>
                    <a:pt x="155321" y="0"/>
                    <a:pt x="346837" y="0"/>
                  </a:cubicBezTo>
                  <a:lnTo>
                    <a:pt x="3973703" y="0"/>
                  </a:lnTo>
                  <a:cubicBezTo>
                    <a:pt x="4165219" y="0"/>
                    <a:pt x="4320540" y="155321"/>
                    <a:pt x="4320540" y="346837"/>
                  </a:cubicBezTo>
                  <a:lnTo>
                    <a:pt x="4320540" y="1733931"/>
                  </a:lnTo>
                  <a:cubicBezTo>
                    <a:pt x="4320540" y="1925447"/>
                    <a:pt x="4165219" y="2080768"/>
                    <a:pt x="3973703" y="2080768"/>
                  </a:cubicBezTo>
                  <a:lnTo>
                    <a:pt x="346837" y="2080768"/>
                  </a:lnTo>
                  <a:cubicBezTo>
                    <a:pt x="155321" y="2080768"/>
                    <a:pt x="0" y="1925447"/>
                    <a:pt x="0" y="1733931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4320489" cy="20998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 ha notato questa settimana un’emozione che vorrebbe condividere?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7680" y="1083735"/>
            <a:ext cx="8778240" cy="1219200"/>
            <a:chOff x="0" y="0"/>
            <a:chExt cx="11704320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292" b="-90292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704320" cy="16732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120"/>
                </a:lnSpc>
              </a:pPr>
              <a:r>
                <a:rPr lang="en-US" sz="4266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Perché questo modulo?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16201" y="2302935"/>
            <a:ext cx="5704446" cy="4417219"/>
            <a:chOff x="0" y="0"/>
            <a:chExt cx="7605928" cy="5889625"/>
          </a:xfrm>
        </p:grpSpPr>
        <p:sp>
          <p:nvSpPr>
            <p:cNvPr id="6" name="Freeform 6" descr="A cartoon of a person with question marks above her head  AI-generated content may be incorrect."/>
            <p:cNvSpPr/>
            <p:nvPr/>
          </p:nvSpPr>
          <p:spPr>
            <a:xfrm>
              <a:off x="0" y="0"/>
              <a:ext cx="7605903" cy="5889625"/>
            </a:xfrm>
            <a:custGeom>
              <a:avLst/>
              <a:gdLst/>
              <a:ahLst/>
              <a:cxnLst/>
              <a:rect l="l" t="t" r="r" b="b"/>
              <a:pathLst>
                <a:path w="7605903" h="5889625">
                  <a:moveTo>
                    <a:pt x="0" y="0"/>
                  </a:moveTo>
                  <a:lnTo>
                    <a:pt x="7605903" y="0"/>
                  </a:lnTo>
                  <a:lnTo>
                    <a:pt x="7605903" y="5889625"/>
                  </a:lnTo>
                  <a:lnTo>
                    <a:pt x="0" y="5889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34057" y="6035497"/>
            <a:ext cx="5052803" cy="1584046"/>
            <a:chOff x="0" y="0"/>
            <a:chExt cx="6737071" cy="21120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737096" cy="2112010"/>
            </a:xfrm>
            <a:custGeom>
              <a:avLst/>
              <a:gdLst/>
              <a:ahLst/>
              <a:cxnLst/>
              <a:rect l="l" t="t" r="r" b="b"/>
              <a:pathLst>
                <a:path w="6737096" h="2112010">
                  <a:moveTo>
                    <a:pt x="0" y="1056005"/>
                  </a:moveTo>
                  <a:cubicBezTo>
                    <a:pt x="0" y="472821"/>
                    <a:pt x="1508125" y="0"/>
                    <a:pt x="3368548" y="0"/>
                  </a:cubicBezTo>
                  <a:cubicBezTo>
                    <a:pt x="5228971" y="0"/>
                    <a:pt x="6737096" y="472821"/>
                    <a:pt x="6737096" y="1056005"/>
                  </a:cubicBezTo>
                  <a:cubicBezTo>
                    <a:pt x="6737096" y="1639189"/>
                    <a:pt x="5228971" y="2112010"/>
                    <a:pt x="3368548" y="2112010"/>
                  </a:cubicBezTo>
                  <a:cubicBezTo>
                    <a:pt x="1508125" y="2112010"/>
                    <a:pt x="0" y="1639316"/>
                    <a:pt x="0" y="1056005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30688" y="3053953"/>
            <a:ext cx="8492233" cy="4776883"/>
            <a:chOff x="0" y="0"/>
            <a:chExt cx="11322977" cy="6369177"/>
          </a:xfrm>
        </p:grpSpPr>
        <p:sp>
          <p:nvSpPr>
            <p:cNvPr id="5" name="Freeform 5" descr="A group of kids sitting on the floor  AI-generated content may be incorrect."/>
            <p:cNvSpPr/>
            <p:nvPr/>
          </p:nvSpPr>
          <p:spPr>
            <a:xfrm>
              <a:off x="0" y="0"/>
              <a:ext cx="11322939" cy="6369177"/>
            </a:xfrm>
            <a:custGeom>
              <a:avLst/>
              <a:gdLst/>
              <a:ahLst/>
              <a:cxnLst/>
              <a:rect l="l" t="t" r="r" b="b"/>
              <a:pathLst>
                <a:path w="11322939" h="6369177">
                  <a:moveTo>
                    <a:pt x="0" y="0"/>
                  </a:moveTo>
                  <a:lnTo>
                    <a:pt x="11322939" y="0"/>
                  </a:lnTo>
                  <a:lnTo>
                    <a:pt x="11322939" y="6369177"/>
                  </a:lnTo>
                  <a:lnTo>
                    <a:pt x="0" y="63691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4071471" y="373475"/>
            <a:ext cx="1038622" cy="876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04"/>
              </a:lnSpc>
            </a:pPr>
            <a:r>
              <a:rPr lang="en-US" sz="192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304"/>
              </a:lnSpc>
            </a:pPr>
            <a:endParaRPr lang="en-US" sz="192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304"/>
              </a:lnSpc>
            </a:pPr>
            <a:endParaRPr lang="en-US" sz="192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381877" y="911752"/>
            <a:ext cx="6989836" cy="833506"/>
            <a:chOff x="0" y="0"/>
            <a:chExt cx="9319781" cy="111134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319895" cy="1111443"/>
            </a:xfrm>
            <a:custGeom>
              <a:avLst/>
              <a:gdLst/>
              <a:ahLst/>
              <a:cxnLst/>
              <a:rect l="l" t="t" r="r" b="b"/>
              <a:pathLst>
                <a:path w="9319895" h="1111443">
                  <a:moveTo>
                    <a:pt x="0" y="185289"/>
                  </a:moveTo>
                  <a:cubicBezTo>
                    <a:pt x="0" y="82944"/>
                    <a:pt x="74930" y="0"/>
                    <a:pt x="167386" y="0"/>
                  </a:cubicBezTo>
                  <a:lnTo>
                    <a:pt x="9152509" y="0"/>
                  </a:lnTo>
                  <a:cubicBezTo>
                    <a:pt x="9244965" y="0"/>
                    <a:pt x="9319895" y="82944"/>
                    <a:pt x="9319895" y="185289"/>
                  </a:cubicBezTo>
                  <a:lnTo>
                    <a:pt x="9319895" y="926165"/>
                  </a:lnTo>
                  <a:cubicBezTo>
                    <a:pt x="9319895" y="1028510"/>
                    <a:pt x="9244965" y="1111443"/>
                    <a:pt x="9152509" y="1111443"/>
                  </a:cubicBezTo>
                  <a:lnTo>
                    <a:pt x="167386" y="1111443"/>
                  </a:lnTo>
                  <a:cubicBezTo>
                    <a:pt x="74930" y="1111313"/>
                    <a:pt x="0" y="1028369"/>
                    <a:pt x="0" y="926165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9319781" cy="1130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Abbiamo respirato insieme per sentire come ci sentiamo interiormente.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381877" y="1835706"/>
            <a:ext cx="6989836" cy="752966"/>
            <a:chOff x="0" y="0"/>
            <a:chExt cx="9319781" cy="100395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319895" cy="1004057"/>
            </a:xfrm>
            <a:custGeom>
              <a:avLst/>
              <a:gdLst/>
              <a:ahLst/>
              <a:cxnLst/>
              <a:rect l="l" t="t" r="r" b="b"/>
              <a:pathLst>
                <a:path w="9319895" h="1004057">
                  <a:moveTo>
                    <a:pt x="0" y="167385"/>
                  </a:moveTo>
                  <a:cubicBezTo>
                    <a:pt x="0" y="74930"/>
                    <a:pt x="74930" y="0"/>
                    <a:pt x="167386" y="0"/>
                  </a:cubicBezTo>
                  <a:lnTo>
                    <a:pt x="9152509" y="0"/>
                  </a:lnTo>
                  <a:cubicBezTo>
                    <a:pt x="9244965" y="0"/>
                    <a:pt x="9319895" y="74930"/>
                    <a:pt x="9319895" y="167385"/>
                  </a:cubicBezTo>
                  <a:lnTo>
                    <a:pt x="9319895" y="836672"/>
                  </a:lnTo>
                  <a:cubicBezTo>
                    <a:pt x="9319895" y="929127"/>
                    <a:pt x="9244965" y="1004057"/>
                    <a:pt x="9152509" y="1004057"/>
                  </a:cubicBezTo>
                  <a:lnTo>
                    <a:pt x="167386" y="1004057"/>
                  </a:lnTo>
                  <a:cubicBezTo>
                    <a:pt x="74930" y="1003930"/>
                    <a:pt x="0" y="929000"/>
                    <a:pt x="0" y="836672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9319781" cy="10230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Abbiamo creato statue delle emozioni.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81877" y="2740295"/>
            <a:ext cx="6989836" cy="833506"/>
            <a:chOff x="0" y="0"/>
            <a:chExt cx="9319781" cy="11113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319895" cy="1111443"/>
            </a:xfrm>
            <a:custGeom>
              <a:avLst/>
              <a:gdLst/>
              <a:ahLst/>
              <a:cxnLst/>
              <a:rect l="l" t="t" r="r" b="b"/>
              <a:pathLst>
                <a:path w="9319895" h="1111443">
                  <a:moveTo>
                    <a:pt x="0" y="185289"/>
                  </a:moveTo>
                  <a:cubicBezTo>
                    <a:pt x="0" y="82944"/>
                    <a:pt x="74930" y="0"/>
                    <a:pt x="167386" y="0"/>
                  </a:cubicBezTo>
                  <a:lnTo>
                    <a:pt x="9152509" y="0"/>
                  </a:lnTo>
                  <a:cubicBezTo>
                    <a:pt x="9244965" y="0"/>
                    <a:pt x="9319895" y="82944"/>
                    <a:pt x="9319895" y="185289"/>
                  </a:cubicBezTo>
                  <a:lnTo>
                    <a:pt x="9319895" y="926165"/>
                  </a:lnTo>
                  <a:cubicBezTo>
                    <a:pt x="9319895" y="1028510"/>
                    <a:pt x="9244965" y="1111443"/>
                    <a:pt x="9152509" y="1111443"/>
                  </a:cubicBezTo>
                  <a:lnTo>
                    <a:pt x="167386" y="1111443"/>
                  </a:lnTo>
                  <a:cubicBezTo>
                    <a:pt x="74930" y="1111313"/>
                    <a:pt x="0" y="1028369"/>
                    <a:pt x="0" y="926165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9319781" cy="1130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Ci siamo guardati negli occhi senza parlare per percepire la connessione.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59885" y="1508779"/>
            <a:ext cx="4693920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716844" y="1935566"/>
            <a:ext cx="463696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Tutto ciò che dici è valido. Va bene anche semplicemente ascoltare senza dire nulla.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625404" y="3116913"/>
            <a:ext cx="4819840" cy="3265337"/>
            <a:chOff x="0" y="0"/>
            <a:chExt cx="6426454" cy="43537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26454" cy="4353820"/>
            </a:xfrm>
            <a:custGeom>
              <a:avLst/>
              <a:gdLst/>
              <a:ahLst/>
              <a:cxnLst/>
              <a:rect l="l" t="t" r="r" b="b"/>
              <a:pathLst>
                <a:path w="6426454" h="4353820">
                  <a:moveTo>
                    <a:pt x="0" y="725679"/>
                  </a:moveTo>
                  <a:cubicBezTo>
                    <a:pt x="0" y="324866"/>
                    <a:pt x="324866" y="0"/>
                    <a:pt x="725678" y="0"/>
                  </a:cubicBezTo>
                  <a:lnTo>
                    <a:pt x="5700776" y="0"/>
                  </a:lnTo>
                  <a:cubicBezTo>
                    <a:pt x="6101588" y="0"/>
                    <a:pt x="6426454" y="324866"/>
                    <a:pt x="6426454" y="725679"/>
                  </a:cubicBezTo>
                  <a:lnTo>
                    <a:pt x="6426454" y="3628141"/>
                  </a:lnTo>
                  <a:cubicBezTo>
                    <a:pt x="6426454" y="4028954"/>
                    <a:pt x="6101588" y="4353820"/>
                    <a:pt x="5700776" y="4353820"/>
                  </a:cubicBezTo>
                  <a:lnTo>
                    <a:pt x="725678" y="4353820"/>
                  </a:lnTo>
                  <a:cubicBezTo>
                    <a:pt x="324866" y="4353820"/>
                    <a:pt x="0" y="4028954"/>
                    <a:pt x="0" y="3628141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6426454" cy="43728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“Oggi continueremo a scoprire come possiamo esprimere e regolare ciò che sentiamo, con nuove attività che ci aiuteranno a capire meglio noi stessi.”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235571"/>
            <a:chOff x="0" y="0"/>
            <a:chExt cx="11704320" cy="16474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647431"/>
            </a:xfrm>
            <a:custGeom>
              <a:avLst/>
              <a:gdLst/>
              <a:ahLst/>
              <a:cxnLst/>
              <a:rect l="l" t="t" r="r" b="b"/>
              <a:pathLst>
                <a:path w="11704320" h="1647431">
                  <a:moveTo>
                    <a:pt x="0" y="0"/>
                  </a:moveTo>
                  <a:lnTo>
                    <a:pt x="11704320" y="0"/>
                  </a:lnTo>
                  <a:lnTo>
                    <a:pt x="11704320" y="1647431"/>
                  </a:lnTo>
                  <a:lnTo>
                    <a:pt x="0" y="16474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678" b="-7218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16855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990"/>
                </a:lnSpc>
              </a:pPr>
              <a:r>
                <a:rPr lang="en-US" sz="4992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038601" y="3519540"/>
            <a:ext cx="167640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43430" y="4656873"/>
            <a:ext cx="5705170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Esercizio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“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Respirare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e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sentire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”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5871" y="773106"/>
            <a:ext cx="3220041" cy="234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Un’aula con spazio sufficiente affinché il gruppo possa stare in piedi in cerchio, con un po’ di distanza tra le persone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Ambiente tranquillo, senza interruzioni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40656" y="2703224"/>
            <a:ext cx="9753600" cy="5486400"/>
            <a:chOff x="0" y="0"/>
            <a:chExt cx="13004800" cy="7315200"/>
          </a:xfrm>
        </p:grpSpPr>
        <p:sp>
          <p:nvSpPr>
            <p:cNvPr id="4" name="Freeform 4" descr="A cartoon of a person and children praying  AI-generated content may be incorrect."/>
            <p:cNvSpPr/>
            <p:nvPr/>
          </p:nvSpPr>
          <p:spPr>
            <a:xfrm>
              <a:off x="0" y="0"/>
              <a:ext cx="13004800" cy="7315200"/>
            </a:xfrm>
            <a:custGeom>
              <a:avLst/>
              <a:gdLst/>
              <a:ahLst/>
              <a:cxnLst/>
              <a:rect l="l" t="t" r="r" b="b"/>
              <a:pathLst>
                <a:path w="13004800" h="7315200">
                  <a:moveTo>
                    <a:pt x="0" y="0"/>
                  </a:moveTo>
                  <a:lnTo>
                    <a:pt x="13004800" y="0"/>
                  </a:lnTo>
                  <a:lnTo>
                    <a:pt x="13004800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263553" y="773106"/>
            <a:ext cx="3100568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Ripeteremo la respirazione consapevole per ritrovare la calma e percepire come cambia il nostro corpo.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0363" y="731977"/>
            <a:ext cx="7912884" cy="1363121"/>
            <a:chOff x="0" y="0"/>
            <a:chExt cx="10550512" cy="18174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550525" cy="1817495"/>
            </a:xfrm>
            <a:custGeom>
              <a:avLst/>
              <a:gdLst/>
              <a:ahLst/>
              <a:cxnLst/>
              <a:rect l="l" t="t" r="r" b="b"/>
              <a:pathLst>
                <a:path w="10550525" h="1817495">
                  <a:moveTo>
                    <a:pt x="0" y="302895"/>
                  </a:moveTo>
                  <a:cubicBezTo>
                    <a:pt x="0" y="135636"/>
                    <a:pt x="135636" y="0"/>
                    <a:pt x="302895" y="0"/>
                  </a:cubicBezTo>
                  <a:lnTo>
                    <a:pt x="10247630" y="0"/>
                  </a:lnTo>
                  <a:cubicBezTo>
                    <a:pt x="10414889" y="0"/>
                    <a:pt x="10550525" y="135636"/>
                    <a:pt x="10550525" y="302895"/>
                  </a:cubicBezTo>
                  <a:lnTo>
                    <a:pt x="10550525" y="1514600"/>
                  </a:lnTo>
                  <a:cubicBezTo>
                    <a:pt x="10550525" y="1681859"/>
                    <a:pt x="10414889" y="1817495"/>
                    <a:pt x="10247630" y="1817495"/>
                  </a:cubicBezTo>
                  <a:lnTo>
                    <a:pt x="302895" y="1817495"/>
                  </a:lnTo>
                  <a:cubicBezTo>
                    <a:pt x="135636" y="1817495"/>
                    <a:pt x="0" y="1681859"/>
                    <a:pt x="0" y="1514600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550512" cy="1836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 ricordi come abbiamo respirato recentemente per diventare più tranquilli dentro?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2155574" y="2161099"/>
            <a:ext cx="9753600" cy="5486400"/>
            <a:chOff x="0" y="0"/>
            <a:chExt cx="13004800" cy="7315200"/>
          </a:xfrm>
        </p:grpSpPr>
        <p:sp>
          <p:nvSpPr>
            <p:cNvPr id="6" name="Freeform 6" descr="A cartoon of a child with her hands on her chest  AI-generated content may be incorrect."/>
            <p:cNvSpPr/>
            <p:nvPr/>
          </p:nvSpPr>
          <p:spPr>
            <a:xfrm>
              <a:off x="0" y="0"/>
              <a:ext cx="13004800" cy="7315200"/>
            </a:xfrm>
            <a:custGeom>
              <a:avLst/>
              <a:gdLst/>
              <a:ahLst/>
              <a:cxnLst/>
              <a:rect l="l" t="t" r="r" b="b"/>
              <a:pathLst>
                <a:path w="13004800" h="7315200">
                  <a:moveTo>
                    <a:pt x="0" y="0"/>
                  </a:moveTo>
                  <a:lnTo>
                    <a:pt x="13004800" y="0"/>
                  </a:lnTo>
                  <a:lnTo>
                    <a:pt x="13004800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597832" y="2620661"/>
            <a:ext cx="1107767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Inspirare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97833" y="3186170"/>
            <a:ext cx="256589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Espirare con un </a:t>
            </a: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“sssss”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254476" y="3785044"/>
            <a:ext cx="3578762" cy="1363121"/>
            <a:chOff x="0" y="0"/>
            <a:chExt cx="4771682" cy="181749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771644" cy="1817495"/>
            </a:xfrm>
            <a:custGeom>
              <a:avLst/>
              <a:gdLst/>
              <a:ahLst/>
              <a:cxnLst/>
              <a:rect l="l" t="t" r="r" b="b"/>
              <a:pathLst>
                <a:path w="4771644" h="1817495">
                  <a:moveTo>
                    <a:pt x="0" y="302895"/>
                  </a:moveTo>
                  <a:cubicBezTo>
                    <a:pt x="0" y="135636"/>
                    <a:pt x="135636" y="0"/>
                    <a:pt x="302895" y="0"/>
                  </a:cubicBezTo>
                  <a:lnTo>
                    <a:pt x="4468749" y="0"/>
                  </a:lnTo>
                  <a:cubicBezTo>
                    <a:pt x="4636008" y="0"/>
                    <a:pt x="4771644" y="135636"/>
                    <a:pt x="4771644" y="302895"/>
                  </a:cubicBezTo>
                  <a:lnTo>
                    <a:pt x="4771644" y="1514600"/>
                  </a:lnTo>
                  <a:cubicBezTo>
                    <a:pt x="4771644" y="1681859"/>
                    <a:pt x="4636008" y="1817495"/>
                    <a:pt x="4468749" y="1817495"/>
                  </a:cubicBezTo>
                  <a:lnTo>
                    <a:pt x="302895" y="1817495"/>
                  </a:lnTo>
                  <a:cubicBezTo>
                    <a:pt x="135636" y="1817495"/>
                    <a:pt x="0" y="1681859"/>
                    <a:pt x="0" y="1514600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9050"/>
              <a:ext cx="4771682" cy="1836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Qualcuno ha notato un cambiamento nel corpo dopo aver respirato?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254476" y="5408990"/>
            <a:ext cx="3578762" cy="1363121"/>
            <a:chOff x="0" y="0"/>
            <a:chExt cx="4771682" cy="18174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771644" cy="1817495"/>
            </a:xfrm>
            <a:custGeom>
              <a:avLst/>
              <a:gdLst/>
              <a:ahLst/>
              <a:cxnLst/>
              <a:rect l="l" t="t" r="r" b="b"/>
              <a:pathLst>
                <a:path w="4771644" h="1817495">
                  <a:moveTo>
                    <a:pt x="0" y="302895"/>
                  </a:moveTo>
                  <a:cubicBezTo>
                    <a:pt x="0" y="135636"/>
                    <a:pt x="135636" y="0"/>
                    <a:pt x="302895" y="0"/>
                  </a:cubicBezTo>
                  <a:lnTo>
                    <a:pt x="4468749" y="0"/>
                  </a:lnTo>
                  <a:cubicBezTo>
                    <a:pt x="4636008" y="0"/>
                    <a:pt x="4771644" y="135636"/>
                    <a:pt x="4771644" y="302895"/>
                  </a:cubicBezTo>
                  <a:lnTo>
                    <a:pt x="4771644" y="1514600"/>
                  </a:lnTo>
                  <a:cubicBezTo>
                    <a:pt x="4771644" y="1681859"/>
                    <a:pt x="4636008" y="1817495"/>
                    <a:pt x="4468749" y="1817495"/>
                  </a:cubicBezTo>
                  <a:lnTo>
                    <a:pt x="302895" y="1817495"/>
                  </a:lnTo>
                  <a:cubicBezTo>
                    <a:pt x="135636" y="1817495"/>
                    <a:pt x="0" y="1681859"/>
                    <a:pt x="0" y="1514600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4771682" cy="1836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ti senti adesso?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141260"/>
            <a:chOff x="0" y="0"/>
            <a:chExt cx="11704320" cy="152167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521683"/>
            </a:xfrm>
            <a:custGeom>
              <a:avLst/>
              <a:gdLst/>
              <a:ahLst/>
              <a:cxnLst/>
              <a:rect l="l" t="t" r="r" b="b"/>
              <a:pathLst>
                <a:path w="11704320" h="1521683">
                  <a:moveTo>
                    <a:pt x="0" y="0"/>
                  </a:moveTo>
                  <a:lnTo>
                    <a:pt x="11704320" y="0"/>
                  </a:lnTo>
                  <a:lnTo>
                    <a:pt x="11704320" y="1521683"/>
                  </a:lnTo>
                  <a:lnTo>
                    <a:pt x="0" y="152168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3328" b="-8641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15597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529"/>
                </a:lnSpc>
              </a:pPr>
              <a:r>
                <a:rPr lang="en-US" sz="4608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86200" y="3529065"/>
            <a:ext cx="1981200" cy="304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192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92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95830" y="4656873"/>
            <a:ext cx="5400370" cy="11798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Imitare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le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con il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corpo</a:t>
            </a:r>
            <a:endParaRPr lang="en-US" sz="384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5871" y="651443"/>
            <a:ext cx="3220041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Spazio sufficiente in aula per stare in cerchio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Carte delle emozioni al centro come ispirazione visiva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464070" y="3530994"/>
            <a:ext cx="4825470" cy="3413860"/>
            <a:chOff x="0" y="0"/>
            <a:chExt cx="6433960" cy="455181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433947" cy="4551801"/>
            </a:xfrm>
            <a:custGeom>
              <a:avLst/>
              <a:gdLst/>
              <a:ahLst/>
              <a:cxnLst/>
              <a:rect l="l" t="t" r="r" b="b"/>
              <a:pathLst>
                <a:path w="6433947" h="4551801">
                  <a:moveTo>
                    <a:pt x="0" y="758697"/>
                  </a:moveTo>
                  <a:cubicBezTo>
                    <a:pt x="0" y="339598"/>
                    <a:pt x="339598" y="0"/>
                    <a:pt x="758698" y="0"/>
                  </a:cubicBezTo>
                  <a:lnTo>
                    <a:pt x="5675249" y="0"/>
                  </a:lnTo>
                  <a:cubicBezTo>
                    <a:pt x="6094222" y="0"/>
                    <a:pt x="6433947" y="339598"/>
                    <a:pt x="6433947" y="758697"/>
                  </a:cubicBezTo>
                  <a:lnTo>
                    <a:pt x="6433947" y="3793104"/>
                  </a:lnTo>
                  <a:cubicBezTo>
                    <a:pt x="6433947" y="4212077"/>
                    <a:pt x="6094349" y="4551801"/>
                    <a:pt x="5675249" y="4551801"/>
                  </a:cubicBezTo>
                  <a:lnTo>
                    <a:pt x="758698" y="4551801"/>
                  </a:lnTo>
                  <a:cubicBezTo>
                    <a:pt x="339598" y="4551801"/>
                    <a:pt x="0" y="4212204"/>
                    <a:pt x="0" y="379310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6433960" cy="45708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Useremo il nostro corpo per esprimere le emozioni, come se fossimo statue.</a:t>
              </a:r>
            </a:p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Uno dopo l’altro, chi lo desidera può entrare al centro del cerchio, mostrare come si sente e le altre persone lo imiteranno.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123132" y="-314106"/>
            <a:ext cx="6138091" cy="7943402"/>
            <a:chOff x="0" y="0"/>
            <a:chExt cx="8184121" cy="10591203"/>
          </a:xfrm>
        </p:grpSpPr>
        <p:sp>
          <p:nvSpPr>
            <p:cNvPr id="3" name="Freeform 3" descr="A cartoon of a child and a child  AI-generated content may be incorrect."/>
            <p:cNvSpPr/>
            <p:nvPr/>
          </p:nvSpPr>
          <p:spPr>
            <a:xfrm>
              <a:off x="0" y="0"/>
              <a:ext cx="8184134" cy="10591165"/>
            </a:xfrm>
            <a:custGeom>
              <a:avLst/>
              <a:gdLst/>
              <a:ahLst/>
              <a:cxnLst/>
              <a:rect l="l" t="t" r="r" b="b"/>
              <a:pathLst>
                <a:path w="8184134" h="10591165">
                  <a:moveTo>
                    <a:pt x="0" y="0"/>
                  </a:moveTo>
                  <a:lnTo>
                    <a:pt x="8184134" y="0"/>
                  </a:lnTo>
                  <a:lnTo>
                    <a:pt x="8184134" y="10591165"/>
                  </a:lnTo>
                  <a:lnTo>
                    <a:pt x="0" y="10591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419692" y="-1016794"/>
            <a:ext cx="6914217" cy="8947814"/>
            <a:chOff x="0" y="0"/>
            <a:chExt cx="9218955" cy="11930418"/>
          </a:xfrm>
        </p:grpSpPr>
        <p:sp>
          <p:nvSpPr>
            <p:cNvPr id="3" name="Freeform 3" descr="A cartoon of a child and child  AI-generated content may be incorrect."/>
            <p:cNvSpPr/>
            <p:nvPr/>
          </p:nvSpPr>
          <p:spPr>
            <a:xfrm>
              <a:off x="0" y="0"/>
              <a:ext cx="9218930" cy="11930380"/>
            </a:xfrm>
            <a:custGeom>
              <a:avLst/>
              <a:gdLst/>
              <a:ahLst/>
              <a:cxnLst/>
              <a:rect l="l" t="t" r="r" b="b"/>
              <a:pathLst>
                <a:path w="9218930" h="11930380">
                  <a:moveTo>
                    <a:pt x="0" y="0"/>
                  </a:moveTo>
                  <a:lnTo>
                    <a:pt x="9218930" y="0"/>
                  </a:lnTo>
                  <a:lnTo>
                    <a:pt x="9218930" y="11930380"/>
                  </a:lnTo>
                  <a:lnTo>
                    <a:pt x="0" y="119303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422606" y="-650938"/>
            <a:ext cx="6831463" cy="8840714"/>
            <a:chOff x="0" y="0"/>
            <a:chExt cx="9108618" cy="11787619"/>
          </a:xfrm>
        </p:grpSpPr>
        <p:sp>
          <p:nvSpPr>
            <p:cNvPr id="3" name="Freeform 3" descr="Cartoon of a child and a child pointing  AI-generated content may be incorrect."/>
            <p:cNvSpPr/>
            <p:nvPr/>
          </p:nvSpPr>
          <p:spPr>
            <a:xfrm>
              <a:off x="0" y="0"/>
              <a:ext cx="9108567" cy="11787632"/>
            </a:xfrm>
            <a:custGeom>
              <a:avLst/>
              <a:gdLst/>
              <a:ahLst/>
              <a:cxnLst/>
              <a:rect l="l" t="t" r="r" b="b"/>
              <a:pathLst>
                <a:path w="9108567" h="11787632">
                  <a:moveTo>
                    <a:pt x="0" y="0"/>
                  </a:moveTo>
                  <a:lnTo>
                    <a:pt x="9108567" y="0"/>
                  </a:lnTo>
                  <a:lnTo>
                    <a:pt x="9108567" y="11787632"/>
                  </a:lnTo>
                  <a:lnTo>
                    <a:pt x="0" y="117876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753920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34575" y="858557"/>
            <a:ext cx="288445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Tutti e tutte proviamo emozioni ogni giorno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048512" y="3457108"/>
            <a:ext cx="1679791" cy="1679787"/>
            <a:chOff x="0" y="0"/>
            <a:chExt cx="2239721" cy="223971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39772" cy="2239766"/>
            </a:xfrm>
            <a:custGeom>
              <a:avLst/>
              <a:gdLst/>
              <a:ahLst/>
              <a:cxnLst/>
              <a:rect l="l" t="t" r="r" b="b"/>
              <a:pathLst>
                <a:path w="2239772" h="2239766">
                  <a:moveTo>
                    <a:pt x="0" y="1119883"/>
                  </a:moveTo>
                  <a:cubicBezTo>
                    <a:pt x="0" y="501395"/>
                    <a:pt x="501396" y="0"/>
                    <a:pt x="1119886" y="0"/>
                  </a:cubicBezTo>
                  <a:cubicBezTo>
                    <a:pt x="1738376" y="0"/>
                    <a:pt x="2239772" y="501395"/>
                    <a:pt x="2239772" y="1119883"/>
                  </a:cubicBezTo>
                  <a:cubicBezTo>
                    <a:pt x="2239772" y="1738372"/>
                    <a:pt x="1738376" y="2239766"/>
                    <a:pt x="1119886" y="2239766"/>
                  </a:cubicBezTo>
                  <a:cubicBezTo>
                    <a:pt x="501396" y="2239766"/>
                    <a:pt x="0" y="1738372"/>
                    <a:pt x="0" y="1119883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2239721" cy="2258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 b="1">
                  <a:solidFill>
                    <a:srgbClr val="0D0D0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Gioia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00963" y="2005717"/>
            <a:ext cx="1679791" cy="1679787"/>
            <a:chOff x="0" y="0"/>
            <a:chExt cx="2239721" cy="22397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39772" cy="2239766"/>
            </a:xfrm>
            <a:custGeom>
              <a:avLst/>
              <a:gdLst/>
              <a:ahLst/>
              <a:cxnLst/>
              <a:rect l="l" t="t" r="r" b="b"/>
              <a:pathLst>
                <a:path w="2239772" h="2239766">
                  <a:moveTo>
                    <a:pt x="0" y="1119883"/>
                  </a:moveTo>
                  <a:cubicBezTo>
                    <a:pt x="0" y="501395"/>
                    <a:pt x="501396" y="0"/>
                    <a:pt x="1119886" y="0"/>
                  </a:cubicBezTo>
                  <a:cubicBezTo>
                    <a:pt x="1738376" y="0"/>
                    <a:pt x="2239772" y="501395"/>
                    <a:pt x="2239772" y="1119883"/>
                  </a:cubicBezTo>
                  <a:cubicBezTo>
                    <a:pt x="2239772" y="1738372"/>
                    <a:pt x="1738376" y="2239766"/>
                    <a:pt x="1119886" y="2239766"/>
                  </a:cubicBezTo>
                  <a:cubicBezTo>
                    <a:pt x="501396" y="2239766"/>
                    <a:pt x="0" y="1738372"/>
                    <a:pt x="0" y="1119883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39721" cy="22682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7"/>
                </a:lnSpc>
              </a:pPr>
              <a:r>
                <a:rPr lang="en-US" sz="1706" b="1">
                  <a:solidFill>
                    <a:srgbClr val="0D0D0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Tristezza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80745" y="3457108"/>
            <a:ext cx="1679791" cy="1679787"/>
            <a:chOff x="0" y="0"/>
            <a:chExt cx="2239721" cy="223971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39772" cy="2239766"/>
            </a:xfrm>
            <a:custGeom>
              <a:avLst/>
              <a:gdLst/>
              <a:ahLst/>
              <a:cxnLst/>
              <a:rect l="l" t="t" r="r" b="b"/>
              <a:pathLst>
                <a:path w="2239772" h="2239766">
                  <a:moveTo>
                    <a:pt x="0" y="1119883"/>
                  </a:moveTo>
                  <a:cubicBezTo>
                    <a:pt x="0" y="501395"/>
                    <a:pt x="501396" y="0"/>
                    <a:pt x="1119886" y="0"/>
                  </a:cubicBezTo>
                  <a:cubicBezTo>
                    <a:pt x="1738376" y="0"/>
                    <a:pt x="2239772" y="501395"/>
                    <a:pt x="2239772" y="1119883"/>
                  </a:cubicBezTo>
                  <a:cubicBezTo>
                    <a:pt x="2239772" y="1738372"/>
                    <a:pt x="1738376" y="2239766"/>
                    <a:pt x="1119886" y="2239766"/>
                  </a:cubicBezTo>
                  <a:cubicBezTo>
                    <a:pt x="501396" y="2239766"/>
                    <a:pt x="0" y="1738372"/>
                    <a:pt x="0" y="1119883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2239721" cy="22682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7"/>
                </a:lnSpc>
              </a:pPr>
              <a:r>
                <a:rPr lang="en-US" sz="1706" b="1">
                  <a:solidFill>
                    <a:srgbClr val="0D0D0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Rabbia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705856" y="1891522"/>
            <a:ext cx="1679791" cy="1679787"/>
            <a:chOff x="0" y="0"/>
            <a:chExt cx="2239721" cy="223971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39772" cy="2239766"/>
            </a:xfrm>
            <a:custGeom>
              <a:avLst/>
              <a:gdLst/>
              <a:ahLst/>
              <a:cxnLst/>
              <a:rect l="l" t="t" r="r" b="b"/>
              <a:pathLst>
                <a:path w="2239772" h="2239766">
                  <a:moveTo>
                    <a:pt x="0" y="1119883"/>
                  </a:moveTo>
                  <a:cubicBezTo>
                    <a:pt x="0" y="501395"/>
                    <a:pt x="501396" y="0"/>
                    <a:pt x="1119886" y="0"/>
                  </a:cubicBezTo>
                  <a:cubicBezTo>
                    <a:pt x="1738376" y="0"/>
                    <a:pt x="2239772" y="501395"/>
                    <a:pt x="2239772" y="1119883"/>
                  </a:cubicBezTo>
                  <a:cubicBezTo>
                    <a:pt x="2239772" y="1738372"/>
                    <a:pt x="1738376" y="2239766"/>
                    <a:pt x="1119886" y="2239766"/>
                  </a:cubicBezTo>
                  <a:cubicBezTo>
                    <a:pt x="501396" y="2239766"/>
                    <a:pt x="0" y="1738372"/>
                    <a:pt x="0" y="1119883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2239721" cy="22682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7"/>
                </a:lnSpc>
              </a:pPr>
              <a:r>
                <a:rPr lang="en-US" sz="1706" b="1">
                  <a:solidFill>
                    <a:srgbClr val="0D0D0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Paura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000913" y="3511296"/>
            <a:ext cx="1679791" cy="1679787"/>
            <a:chOff x="0" y="0"/>
            <a:chExt cx="2239721" cy="223971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39772" cy="2239766"/>
            </a:xfrm>
            <a:custGeom>
              <a:avLst/>
              <a:gdLst/>
              <a:ahLst/>
              <a:cxnLst/>
              <a:rect l="l" t="t" r="r" b="b"/>
              <a:pathLst>
                <a:path w="2239772" h="2239766">
                  <a:moveTo>
                    <a:pt x="0" y="1119883"/>
                  </a:moveTo>
                  <a:cubicBezTo>
                    <a:pt x="0" y="501395"/>
                    <a:pt x="501396" y="0"/>
                    <a:pt x="1119886" y="0"/>
                  </a:cubicBezTo>
                  <a:cubicBezTo>
                    <a:pt x="1738376" y="0"/>
                    <a:pt x="2239772" y="501395"/>
                    <a:pt x="2239772" y="1119883"/>
                  </a:cubicBezTo>
                  <a:cubicBezTo>
                    <a:pt x="2239772" y="1738372"/>
                    <a:pt x="1738376" y="2239766"/>
                    <a:pt x="1119886" y="2239766"/>
                  </a:cubicBezTo>
                  <a:cubicBezTo>
                    <a:pt x="501396" y="2239766"/>
                    <a:pt x="0" y="1738372"/>
                    <a:pt x="0" y="1119883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239721" cy="22682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7"/>
                </a:lnSpc>
              </a:pPr>
              <a:r>
                <a:rPr lang="en-US" sz="1706" b="1">
                  <a:solidFill>
                    <a:srgbClr val="0D0D0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Calma</a:t>
              </a: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529840" y="5914873"/>
            <a:ext cx="469392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volte è facile riconoscerle e a volte un po’ meno.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545307" y="-513540"/>
            <a:ext cx="6825053" cy="8832428"/>
            <a:chOff x="0" y="0"/>
            <a:chExt cx="9100071" cy="11776570"/>
          </a:xfrm>
        </p:grpSpPr>
        <p:sp>
          <p:nvSpPr>
            <p:cNvPr id="3" name="Freeform 3" descr="A couple of cartoon babies  AI-generated content may be incorrect."/>
            <p:cNvSpPr/>
            <p:nvPr/>
          </p:nvSpPr>
          <p:spPr>
            <a:xfrm>
              <a:off x="0" y="0"/>
              <a:ext cx="9100058" cy="11776583"/>
            </a:xfrm>
            <a:custGeom>
              <a:avLst/>
              <a:gdLst/>
              <a:ahLst/>
              <a:cxnLst/>
              <a:rect l="l" t="t" r="r" b="b"/>
              <a:pathLst>
                <a:path w="9100058" h="11776583">
                  <a:moveTo>
                    <a:pt x="0" y="0"/>
                  </a:moveTo>
                  <a:lnTo>
                    <a:pt x="9100058" y="0"/>
                  </a:lnTo>
                  <a:lnTo>
                    <a:pt x="9100058" y="11776583"/>
                  </a:lnTo>
                  <a:lnTo>
                    <a:pt x="0" y="117765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093689" y="-1154659"/>
            <a:ext cx="7437120" cy="9624508"/>
            <a:chOff x="0" y="0"/>
            <a:chExt cx="9916160" cy="12832677"/>
          </a:xfrm>
        </p:grpSpPr>
        <p:sp>
          <p:nvSpPr>
            <p:cNvPr id="3" name="Freeform 3" descr="A screenshot of a cartoon of a child crying  AI-generated content may be incorrect."/>
            <p:cNvSpPr/>
            <p:nvPr/>
          </p:nvSpPr>
          <p:spPr>
            <a:xfrm>
              <a:off x="0" y="0"/>
              <a:ext cx="9916160" cy="12832715"/>
            </a:xfrm>
            <a:custGeom>
              <a:avLst/>
              <a:gdLst/>
              <a:ahLst/>
              <a:cxnLst/>
              <a:rect l="l" t="t" r="r" b="b"/>
              <a:pathLst>
                <a:path w="9916160" h="12832715">
                  <a:moveTo>
                    <a:pt x="0" y="0"/>
                  </a:moveTo>
                  <a:lnTo>
                    <a:pt x="9916160" y="0"/>
                  </a:lnTo>
                  <a:lnTo>
                    <a:pt x="9916160" y="12832715"/>
                  </a:lnTo>
                  <a:lnTo>
                    <a:pt x="0" y="128327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277179" y="-917010"/>
            <a:ext cx="7091772" cy="9177585"/>
            <a:chOff x="0" y="0"/>
            <a:chExt cx="9455696" cy="12236780"/>
          </a:xfrm>
        </p:grpSpPr>
        <p:sp>
          <p:nvSpPr>
            <p:cNvPr id="3" name="Freeform 3" descr="A cartoon of a child and a child  AI-generated content may be incorrect."/>
            <p:cNvSpPr/>
            <p:nvPr/>
          </p:nvSpPr>
          <p:spPr>
            <a:xfrm>
              <a:off x="0" y="0"/>
              <a:ext cx="9455658" cy="12236831"/>
            </a:xfrm>
            <a:custGeom>
              <a:avLst/>
              <a:gdLst/>
              <a:ahLst/>
              <a:cxnLst/>
              <a:rect l="l" t="t" r="r" b="b"/>
              <a:pathLst>
                <a:path w="9455658" h="12236831">
                  <a:moveTo>
                    <a:pt x="0" y="0"/>
                  </a:moveTo>
                  <a:lnTo>
                    <a:pt x="9455658" y="0"/>
                  </a:lnTo>
                  <a:lnTo>
                    <a:pt x="9455658" y="12236831"/>
                  </a:lnTo>
                  <a:lnTo>
                    <a:pt x="0" y="122368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438399" y="-765219"/>
            <a:ext cx="6902748" cy="8932974"/>
            <a:chOff x="0" y="0"/>
            <a:chExt cx="9203665" cy="11910632"/>
          </a:xfrm>
        </p:grpSpPr>
        <p:sp>
          <p:nvSpPr>
            <p:cNvPr id="3" name="Freeform 3" descr="A screenshot of a cartoon  AI-generated content may be incorrect."/>
            <p:cNvSpPr/>
            <p:nvPr/>
          </p:nvSpPr>
          <p:spPr>
            <a:xfrm>
              <a:off x="0" y="0"/>
              <a:ext cx="9203690" cy="11910568"/>
            </a:xfrm>
            <a:custGeom>
              <a:avLst/>
              <a:gdLst/>
              <a:ahLst/>
              <a:cxnLst/>
              <a:rect l="l" t="t" r="r" b="b"/>
              <a:pathLst>
                <a:path w="9203690" h="11910568">
                  <a:moveTo>
                    <a:pt x="0" y="0"/>
                  </a:moveTo>
                  <a:lnTo>
                    <a:pt x="9203690" y="0"/>
                  </a:lnTo>
                  <a:lnTo>
                    <a:pt x="9203690" y="11910568"/>
                  </a:lnTo>
                  <a:lnTo>
                    <a:pt x="0" y="119105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2095195" y="96822"/>
            <a:ext cx="5563210" cy="7199452"/>
            <a:chOff x="0" y="0"/>
            <a:chExt cx="7417613" cy="9599270"/>
          </a:xfrm>
        </p:grpSpPr>
        <p:sp>
          <p:nvSpPr>
            <p:cNvPr id="3" name="Freeform 3" descr="Cartoon characters of a child and a child  AI-generated content may be incorrect."/>
            <p:cNvSpPr/>
            <p:nvPr/>
          </p:nvSpPr>
          <p:spPr>
            <a:xfrm>
              <a:off x="0" y="0"/>
              <a:ext cx="7417562" cy="9599295"/>
            </a:xfrm>
            <a:custGeom>
              <a:avLst/>
              <a:gdLst/>
              <a:ahLst/>
              <a:cxnLst/>
              <a:rect l="l" t="t" r="r" b="b"/>
              <a:pathLst>
                <a:path w="7417562" h="9599295">
                  <a:moveTo>
                    <a:pt x="0" y="0"/>
                  </a:moveTo>
                  <a:lnTo>
                    <a:pt x="7417562" y="0"/>
                  </a:lnTo>
                  <a:lnTo>
                    <a:pt x="7417562" y="9599295"/>
                  </a:lnTo>
                  <a:lnTo>
                    <a:pt x="0" y="9599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1329423" y="-671189"/>
            <a:ext cx="7094763" cy="9181452"/>
            <a:chOff x="0" y="0"/>
            <a:chExt cx="9459684" cy="12241936"/>
          </a:xfrm>
        </p:grpSpPr>
        <p:sp>
          <p:nvSpPr>
            <p:cNvPr id="3" name="Freeform 3" descr="A cartoon of a child and child  AI-generated content may be incorrect."/>
            <p:cNvSpPr/>
            <p:nvPr/>
          </p:nvSpPr>
          <p:spPr>
            <a:xfrm>
              <a:off x="0" y="0"/>
              <a:ext cx="9459722" cy="12241911"/>
            </a:xfrm>
            <a:custGeom>
              <a:avLst/>
              <a:gdLst/>
              <a:ahLst/>
              <a:cxnLst/>
              <a:rect l="l" t="t" r="r" b="b"/>
              <a:pathLst>
                <a:path w="9459722" h="12241911">
                  <a:moveTo>
                    <a:pt x="0" y="0"/>
                  </a:moveTo>
                  <a:lnTo>
                    <a:pt x="9459722" y="0"/>
                  </a:lnTo>
                  <a:lnTo>
                    <a:pt x="9459722" y="12241911"/>
                  </a:lnTo>
                  <a:lnTo>
                    <a:pt x="0" y="12241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5400000">
            <a:off x="4088092" y="1277988"/>
            <a:ext cx="6791306" cy="4759214"/>
            <a:chOff x="0" y="0"/>
            <a:chExt cx="9055075" cy="6345618"/>
          </a:xfrm>
        </p:grpSpPr>
        <p:sp>
          <p:nvSpPr>
            <p:cNvPr id="3" name="Freeform 3" descr="A screenshot of a cartoon  AI-generated content may be incorrect."/>
            <p:cNvSpPr/>
            <p:nvPr/>
          </p:nvSpPr>
          <p:spPr>
            <a:xfrm>
              <a:off x="0" y="0"/>
              <a:ext cx="9055100" cy="6345682"/>
            </a:xfrm>
            <a:custGeom>
              <a:avLst/>
              <a:gdLst/>
              <a:ahLst/>
              <a:cxnLst/>
              <a:rect l="l" t="t" r="r" b="b"/>
              <a:pathLst>
                <a:path w="9055100" h="6345682">
                  <a:moveTo>
                    <a:pt x="0" y="0"/>
                  </a:moveTo>
                  <a:lnTo>
                    <a:pt x="9055100" y="0"/>
                  </a:lnTo>
                  <a:lnTo>
                    <a:pt x="9055100" y="6345682"/>
                  </a:lnTo>
                  <a:lnTo>
                    <a:pt x="0" y="63456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84667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419273" y="1329614"/>
            <a:ext cx="8624468" cy="5094256"/>
            <a:chOff x="0" y="0"/>
            <a:chExt cx="11499291" cy="6792341"/>
          </a:xfrm>
        </p:grpSpPr>
        <p:sp>
          <p:nvSpPr>
            <p:cNvPr id="5" name="Freeform 5" descr="A screenshot of a cartoon  AI-generated content may be incorrect."/>
            <p:cNvSpPr/>
            <p:nvPr/>
          </p:nvSpPr>
          <p:spPr>
            <a:xfrm>
              <a:off x="0" y="0"/>
              <a:ext cx="11499342" cy="6792341"/>
            </a:xfrm>
            <a:custGeom>
              <a:avLst/>
              <a:gdLst/>
              <a:ahLst/>
              <a:cxnLst/>
              <a:rect l="l" t="t" r="r" b="b"/>
              <a:pathLst>
                <a:path w="11499342" h="6792341">
                  <a:moveTo>
                    <a:pt x="0" y="0"/>
                  </a:moveTo>
                  <a:lnTo>
                    <a:pt x="11499342" y="0"/>
                  </a:lnTo>
                  <a:lnTo>
                    <a:pt x="11499342" y="6792341"/>
                  </a:lnTo>
                  <a:lnTo>
                    <a:pt x="0" y="6792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1909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  <a:endParaRPr lang="en-US" sz="1706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19989" y="2631471"/>
            <a:ext cx="2913622" cy="2194560"/>
            <a:chOff x="0" y="0"/>
            <a:chExt cx="107911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79119" cy="812800"/>
            </a:xfrm>
            <a:custGeom>
              <a:avLst/>
              <a:gdLst/>
              <a:ahLst/>
              <a:cxnLst/>
              <a:rect l="l" t="t" r="r" b="b"/>
              <a:pathLst>
                <a:path w="1079119" h="812800">
                  <a:moveTo>
                    <a:pt x="79714" y="0"/>
                  </a:moveTo>
                  <a:lnTo>
                    <a:pt x="999405" y="0"/>
                  </a:lnTo>
                  <a:cubicBezTo>
                    <a:pt x="1043430" y="0"/>
                    <a:pt x="1079119" y="35689"/>
                    <a:pt x="1079119" y="79714"/>
                  </a:cubicBezTo>
                  <a:lnTo>
                    <a:pt x="1079119" y="733086"/>
                  </a:lnTo>
                  <a:cubicBezTo>
                    <a:pt x="1079119" y="777111"/>
                    <a:pt x="1043430" y="812800"/>
                    <a:pt x="999405" y="812800"/>
                  </a:cubicBezTo>
                  <a:lnTo>
                    <a:pt x="79714" y="812800"/>
                  </a:lnTo>
                  <a:cubicBezTo>
                    <a:pt x="35689" y="812800"/>
                    <a:pt x="0" y="777111"/>
                    <a:pt x="0" y="733086"/>
                  </a:cubicBezTo>
                  <a:lnTo>
                    <a:pt x="0" y="79714"/>
                  </a:lnTo>
                  <a:cubicBezTo>
                    <a:pt x="0" y="35689"/>
                    <a:pt x="35689" y="0"/>
                    <a:pt x="79714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079119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8"/>
                </a:lnSpc>
              </a:pPr>
              <a:r>
                <a:rPr lang="en-US" sz="1706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Ricorda:</a:t>
              </a:r>
            </a:p>
            <a:p>
              <a:pPr algn="ctr">
                <a:lnSpc>
                  <a:spcPts val="2048"/>
                </a:lnSpc>
              </a:pPr>
              <a:endPara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048"/>
                </a:lnSpc>
              </a:pPr>
              <a:r>
                <a:rPr lang="en-US" sz="1706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Non si tratta di recitare bene, ma di esprimere come ti senti.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529840" y="6546809"/>
            <a:ext cx="4693920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it-IT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"Come ti sei sentito nel farlo?"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861518" y="441550"/>
            <a:ext cx="4030563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pensi che volessero esprimere?</a:t>
            </a:r>
          </a:p>
        </p:txBody>
      </p:sp>
    </p:spTree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235571"/>
            <a:chOff x="0" y="0"/>
            <a:chExt cx="11704320" cy="16474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647431"/>
            </a:xfrm>
            <a:custGeom>
              <a:avLst/>
              <a:gdLst/>
              <a:ahLst/>
              <a:cxnLst/>
              <a:rect l="l" t="t" r="r" b="b"/>
              <a:pathLst>
                <a:path w="11704320" h="1647431">
                  <a:moveTo>
                    <a:pt x="0" y="0"/>
                  </a:moveTo>
                  <a:lnTo>
                    <a:pt x="11704320" y="0"/>
                  </a:lnTo>
                  <a:lnTo>
                    <a:pt x="11704320" y="1647431"/>
                  </a:lnTo>
                  <a:lnTo>
                    <a:pt x="0" y="16474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678" b="-7218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16855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990"/>
                </a:lnSpc>
              </a:pPr>
              <a:r>
                <a:rPr lang="en-US" sz="4992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038600" y="3519540"/>
            <a:ext cx="167640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2.4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219630" y="4666398"/>
            <a:ext cx="555277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55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Riflessioni</a:t>
            </a:r>
            <a:r>
              <a:rPr lang="en-US" sz="255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5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allo</a:t>
            </a:r>
            <a:r>
              <a:rPr lang="en-US" sz="255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55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specchio</a:t>
            </a:r>
            <a:endParaRPr lang="en-US" sz="255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071"/>
              </a:lnSpc>
            </a:pPr>
            <a:r>
              <a:rPr lang="en-US" sz="255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</a:p>
          <a:p>
            <a:pPr algn="ctr">
              <a:lnSpc>
                <a:spcPts val="4608"/>
              </a:lnSpc>
            </a:pP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Lo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specchio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emotivo</a:t>
            </a:r>
            <a:endParaRPr lang="en-US" sz="384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5871" y="651443"/>
            <a:ext cx="3220041" cy="234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564" lvl="1" indent="-109782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Aula con spazio sufficiente affinché le coppie possano mettersi una di fronte all’altra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Musica strumentale dolce per accompagnare l’esercizio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403346" y="2260044"/>
            <a:ext cx="8448227" cy="5786609"/>
            <a:chOff x="0" y="0"/>
            <a:chExt cx="11264303" cy="7715479"/>
          </a:xfrm>
        </p:grpSpPr>
        <p:sp>
          <p:nvSpPr>
            <p:cNvPr id="4" name="Freeform 4" descr="A cartoon of a child and child sitting on the floor  AI-generated content may be incorrect."/>
            <p:cNvSpPr/>
            <p:nvPr/>
          </p:nvSpPr>
          <p:spPr>
            <a:xfrm>
              <a:off x="0" y="0"/>
              <a:ext cx="11264265" cy="7715504"/>
            </a:xfrm>
            <a:custGeom>
              <a:avLst/>
              <a:gdLst/>
              <a:ahLst/>
              <a:cxnLst/>
              <a:rect l="l" t="t" r="r" b="b"/>
              <a:pathLst>
                <a:path w="11264265" h="7715504">
                  <a:moveTo>
                    <a:pt x="0" y="0"/>
                  </a:moveTo>
                  <a:lnTo>
                    <a:pt x="11264265" y="0"/>
                  </a:lnTo>
                  <a:lnTo>
                    <a:pt x="11264265" y="7715504"/>
                  </a:lnTo>
                  <a:lnTo>
                    <a:pt x="0" y="7715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345916" y="651443"/>
            <a:ext cx="3854234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coppie, una persona esegue movimenti lenti e l’altra è il suo “specchio”. Poi si scambiano i ruoli e parlano di com’è stata l’esperienza.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6199" y="2351703"/>
            <a:ext cx="3462528" cy="2600960"/>
            <a:chOff x="0" y="0"/>
            <a:chExt cx="4616704" cy="34679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6704" cy="3467858"/>
            </a:xfrm>
            <a:custGeom>
              <a:avLst/>
              <a:gdLst/>
              <a:ahLst/>
              <a:cxnLst/>
              <a:rect l="l" t="t" r="r" b="b"/>
              <a:pathLst>
                <a:path w="4616704" h="3467858">
                  <a:moveTo>
                    <a:pt x="0" y="577976"/>
                  </a:moveTo>
                  <a:cubicBezTo>
                    <a:pt x="0" y="258826"/>
                    <a:pt x="258826" y="0"/>
                    <a:pt x="577977" y="0"/>
                  </a:cubicBezTo>
                  <a:lnTo>
                    <a:pt x="4038727" y="0"/>
                  </a:lnTo>
                  <a:cubicBezTo>
                    <a:pt x="4358005" y="0"/>
                    <a:pt x="4616704" y="258826"/>
                    <a:pt x="4616704" y="577976"/>
                  </a:cubicBezTo>
                  <a:lnTo>
                    <a:pt x="4616704" y="2889882"/>
                  </a:lnTo>
                  <a:cubicBezTo>
                    <a:pt x="4616704" y="3209159"/>
                    <a:pt x="4357878" y="3467858"/>
                    <a:pt x="4038727" y="3467858"/>
                  </a:cubicBezTo>
                  <a:lnTo>
                    <a:pt x="577977" y="3467858"/>
                  </a:lnTo>
                  <a:cubicBezTo>
                    <a:pt x="258826" y="3467985"/>
                    <a:pt x="0" y="3209159"/>
                    <a:pt x="0" y="2889882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616704" cy="34869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Questo laboratorio ti aiuterà a </a:t>
              </a:r>
              <a:r>
                <a:rPr lang="en-US" sz="192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scoprire cosa senti, a esprimerlo con rispetto</a:t>
              </a: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e a conoscere meglio le altre persone.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304873" y="2357123"/>
            <a:ext cx="3462528" cy="2600960"/>
            <a:chOff x="0" y="0"/>
            <a:chExt cx="4616704" cy="346794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16704" cy="3467858"/>
            </a:xfrm>
            <a:custGeom>
              <a:avLst/>
              <a:gdLst/>
              <a:ahLst/>
              <a:cxnLst/>
              <a:rect l="l" t="t" r="r" b="b"/>
              <a:pathLst>
                <a:path w="4616704" h="3467858">
                  <a:moveTo>
                    <a:pt x="0" y="577976"/>
                  </a:moveTo>
                  <a:cubicBezTo>
                    <a:pt x="0" y="258826"/>
                    <a:pt x="258826" y="0"/>
                    <a:pt x="577977" y="0"/>
                  </a:cubicBezTo>
                  <a:lnTo>
                    <a:pt x="4038727" y="0"/>
                  </a:lnTo>
                  <a:cubicBezTo>
                    <a:pt x="4358005" y="0"/>
                    <a:pt x="4616704" y="258826"/>
                    <a:pt x="4616704" y="577976"/>
                  </a:cubicBezTo>
                  <a:lnTo>
                    <a:pt x="4616704" y="2889882"/>
                  </a:lnTo>
                  <a:cubicBezTo>
                    <a:pt x="4616704" y="3209159"/>
                    <a:pt x="4357878" y="3467858"/>
                    <a:pt x="4038727" y="3467858"/>
                  </a:cubicBezTo>
                  <a:lnTo>
                    <a:pt x="577977" y="3467858"/>
                  </a:lnTo>
                  <a:cubicBezTo>
                    <a:pt x="258826" y="3467985"/>
                    <a:pt x="0" y="3209159"/>
                    <a:pt x="0" y="2889882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616704" cy="34869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L’idea è scoprire che tutte le emozioni sono importanti</a:t>
              </a: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e che ogni persona ha il proprio tempo per condividerle.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3370" y="1170432"/>
            <a:ext cx="2861910" cy="1506389"/>
            <a:chOff x="0" y="0"/>
            <a:chExt cx="3815880" cy="200851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842" cy="2008506"/>
            </a:xfrm>
            <a:custGeom>
              <a:avLst/>
              <a:gdLst/>
              <a:ahLst/>
              <a:cxnLst/>
              <a:rect l="l" t="t" r="r" b="b"/>
              <a:pathLst>
                <a:path w="3815842" h="2008506">
                  <a:moveTo>
                    <a:pt x="0" y="334772"/>
                  </a:moveTo>
                  <a:cubicBezTo>
                    <a:pt x="0" y="149860"/>
                    <a:pt x="149860" y="0"/>
                    <a:pt x="334772" y="0"/>
                  </a:cubicBezTo>
                  <a:lnTo>
                    <a:pt x="3481070" y="0"/>
                  </a:lnTo>
                  <a:cubicBezTo>
                    <a:pt x="3665982" y="0"/>
                    <a:pt x="3815842" y="149860"/>
                    <a:pt x="3815842" y="334772"/>
                  </a:cubicBezTo>
                  <a:lnTo>
                    <a:pt x="3815842" y="1673734"/>
                  </a:lnTo>
                  <a:cubicBezTo>
                    <a:pt x="3815842" y="1858646"/>
                    <a:pt x="3665982" y="2008506"/>
                    <a:pt x="3481070" y="2008506"/>
                  </a:cubicBezTo>
                  <a:lnTo>
                    <a:pt x="334772" y="2008506"/>
                  </a:lnTo>
                  <a:cubicBezTo>
                    <a:pt x="149860" y="2008506"/>
                    <a:pt x="0" y="1858646"/>
                    <a:pt x="0" y="167373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815880" cy="2027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Come ti sei sentito quando eri lo specchio? E quando guidavi?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08320" y="1170432"/>
            <a:ext cx="2861910" cy="1506389"/>
            <a:chOff x="0" y="0"/>
            <a:chExt cx="3815880" cy="200851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15842" cy="2008506"/>
            </a:xfrm>
            <a:custGeom>
              <a:avLst/>
              <a:gdLst/>
              <a:ahLst/>
              <a:cxnLst/>
              <a:rect l="l" t="t" r="r" b="b"/>
              <a:pathLst>
                <a:path w="3815842" h="2008506">
                  <a:moveTo>
                    <a:pt x="0" y="334772"/>
                  </a:moveTo>
                  <a:cubicBezTo>
                    <a:pt x="0" y="149860"/>
                    <a:pt x="149860" y="0"/>
                    <a:pt x="334772" y="0"/>
                  </a:cubicBezTo>
                  <a:lnTo>
                    <a:pt x="3481070" y="0"/>
                  </a:lnTo>
                  <a:cubicBezTo>
                    <a:pt x="3665982" y="0"/>
                    <a:pt x="3815842" y="149860"/>
                    <a:pt x="3815842" y="334772"/>
                  </a:cubicBezTo>
                  <a:lnTo>
                    <a:pt x="3815842" y="1673734"/>
                  </a:lnTo>
                  <a:cubicBezTo>
                    <a:pt x="3815842" y="1858646"/>
                    <a:pt x="3665982" y="2008506"/>
                    <a:pt x="3481070" y="2008506"/>
                  </a:cubicBezTo>
                  <a:lnTo>
                    <a:pt x="334772" y="2008506"/>
                  </a:lnTo>
                  <a:cubicBezTo>
                    <a:pt x="149860" y="2008506"/>
                    <a:pt x="0" y="1858646"/>
                    <a:pt x="0" y="1673734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3815880" cy="2027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È stato facile o difficile seguire l’altra persona?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445840" y="3202524"/>
            <a:ext cx="2861910" cy="1506389"/>
            <a:chOff x="0" y="0"/>
            <a:chExt cx="3815880" cy="200851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15842" cy="2008506"/>
            </a:xfrm>
            <a:custGeom>
              <a:avLst/>
              <a:gdLst/>
              <a:ahLst/>
              <a:cxnLst/>
              <a:rect l="l" t="t" r="r" b="b"/>
              <a:pathLst>
                <a:path w="3815842" h="2008506">
                  <a:moveTo>
                    <a:pt x="0" y="334772"/>
                  </a:moveTo>
                  <a:cubicBezTo>
                    <a:pt x="0" y="149860"/>
                    <a:pt x="149860" y="0"/>
                    <a:pt x="334772" y="0"/>
                  </a:cubicBezTo>
                  <a:lnTo>
                    <a:pt x="3481070" y="0"/>
                  </a:lnTo>
                  <a:cubicBezTo>
                    <a:pt x="3665982" y="0"/>
                    <a:pt x="3815842" y="149860"/>
                    <a:pt x="3815842" y="334772"/>
                  </a:cubicBezTo>
                  <a:lnTo>
                    <a:pt x="3815842" y="1673734"/>
                  </a:lnTo>
                  <a:cubicBezTo>
                    <a:pt x="3815842" y="1858646"/>
                    <a:pt x="3665982" y="2008506"/>
                    <a:pt x="3481070" y="2008506"/>
                  </a:cubicBezTo>
                  <a:lnTo>
                    <a:pt x="334772" y="2008506"/>
                  </a:lnTo>
                  <a:cubicBezTo>
                    <a:pt x="149860" y="2008506"/>
                    <a:pt x="0" y="1858646"/>
                    <a:pt x="0" y="167373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815880" cy="20275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hai imparato da questa esperienza senza parole?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54645" y="5655097"/>
            <a:ext cx="7044319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cosa importante non è imitare perfettamente, ma essere attenti e in connessione con l’altra persona.</a:t>
            </a:r>
          </a:p>
        </p:txBody>
      </p:sp>
    </p:spTree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235571"/>
            <a:chOff x="0" y="0"/>
            <a:chExt cx="11704320" cy="164742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647431"/>
            </a:xfrm>
            <a:custGeom>
              <a:avLst/>
              <a:gdLst/>
              <a:ahLst/>
              <a:cxnLst/>
              <a:rect l="l" t="t" r="r" b="b"/>
              <a:pathLst>
                <a:path w="11704320" h="1647431">
                  <a:moveTo>
                    <a:pt x="0" y="0"/>
                  </a:moveTo>
                  <a:lnTo>
                    <a:pt x="11704320" y="0"/>
                  </a:lnTo>
                  <a:lnTo>
                    <a:pt x="11704320" y="1647431"/>
                  </a:lnTo>
                  <a:lnTo>
                    <a:pt x="0" y="16474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678" b="-7218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16855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990"/>
                </a:lnSpc>
              </a:pPr>
              <a:r>
                <a:rPr lang="en-US" sz="4992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114801" y="3519540"/>
            <a:ext cx="152400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10030" y="4972695"/>
            <a:ext cx="677197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mano delle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endParaRPr lang="en-US" sz="384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54977" y="740750"/>
            <a:ext cx="3989489" cy="414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565" lvl="1" indent="-109782" algn="l">
              <a:lnSpc>
                <a:spcPts val="2048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Aula con spazio sufficiente per formare un cerchio, con possibilità di sedersi a terra o su sedie</a:t>
            </a:r>
          </a:p>
          <a:p>
            <a:pPr marL="219564" lvl="1" indent="-109782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Sagoma di una mano oppure lavagna</a:t>
            </a:r>
          </a:p>
          <a:p>
            <a:pPr marL="219564" lvl="1" indent="-109782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Lavagna bianca e pennarello per disegnare una grande mano</a:t>
            </a:r>
          </a:p>
          <a:p>
            <a:pPr marL="219564" lvl="1" indent="-109782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Schede di carta con il contorno di una mano per ogni alunno/a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(Opzionale) Pennarelli cancellabili se gli alunni/le alunne vogliono scrivere sulla propria mano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536587" y="740750"/>
            <a:ext cx="3634226" cy="2600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Assegneremo a ogni dito della mano un’emozione: amore, gioia, rabbia, tristezza e paura. Possiamo scriverle o disegnarle sulla lavagna, su una scheda oppure anche sulla nostra stessa mano con un pennarello cancellabile.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4604785" y="3657600"/>
            <a:ext cx="6145501" cy="3456842"/>
            <a:chOff x="0" y="0"/>
            <a:chExt cx="8194002" cy="4609122"/>
          </a:xfrm>
        </p:grpSpPr>
        <p:sp>
          <p:nvSpPr>
            <p:cNvPr id="5" name="Freeform 5" descr="A cartoon of a child and child  AI-generated content may be incorrect."/>
            <p:cNvSpPr/>
            <p:nvPr/>
          </p:nvSpPr>
          <p:spPr>
            <a:xfrm>
              <a:off x="0" y="0"/>
              <a:ext cx="8194040" cy="4609084"/>
            </a:xfrm>
            <a:custGeom>
              <a:avLst/>
              <a:gdLst/>
              <a:ahLst/>
              <a:cxnLst/>
              <a:rect l="l" t="t" r="r" b="b"/>
              <a:pathLst>
                <a:path w="8194040" h="4609084">
                  <a:moveTo>
                    <a:pt x="0" y="0"/>
                  </a:moveTo>
                  <a:lnTo>
                    <a:pt x="8194040" y="0"/>
                  </a:lnTo>
                  <a:lnTo>
                    <a:pt x="8194040" y="4609084"/>
                  </a:lnTo>
                  <a:lnTo>
                    <a:pt x="0" y="46090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2992" y="587033"/>
            <a:ext cx="7267615" cy="6141135"/>
          </a:xfrm>
          <a:custGeom>
            <a:avLst/>
            <a:gdLst/>
            <a:ahLst/>
            <a:cxnLst/>
            <a:rect l="l" t="t" r="r" b="b"/>
            <a:pathLst>
              <a:path w="7267615" h="6141135">
                <a:moveTo>
                  <a:pt x="0" y="0"/>
                </a:moveTo>
                <a:lnTo>
                  <a:pt x="7267616" y="0"/>
                </a:lnTo>
                <a:lnTo>
                  <a:pt x="7267616" y="6141134"/>
                </a:lnTo>
                <a:lnTo>
                  <a:pt x="0" y="61411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83370" y="1170432"/>
            <a:ext cx="2861910" cy="2026989"/>
            <a:chOff x="0" y="0"/>
            <a:chExt cx="3815880" cy="27026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15842" cy="2702690"/>
            </a:xfrm>
            <a:custGeom>
              <a:avLst/>
              <a:gdLst/>
              <a:ahLst/>
              <a:cxnLst/>
              <a:rect l="l" t="t" r="r" b="b"/>
              <a:pathLst>
                <a:path w="3815842" h="2702690">
                  <a:moveTo>
                    <a:pt x="0" y="450469"/>
                  </a:moveTo>
                  <a:cubicBezTo>
                    <a:pt x="0" y="201676"/>
                    <a:pt x="201676" y="0"/>
                    <a:pt x="450469" y="0"/>
                  </a:cubicBezTo>
                  <a:lnTo>
                    <a:pt x="3365373" y="0"/>
                  </a:lnTo>
                  <a:cubicBezTo>
                    <a:pt x="3614166" y="0"/>
                    <a:pt x="3815842" y="201676"/>
                    <a:pt x="3815842" y="450469"/>
                  </a:cubicBezTo>
                  <a:lnTo>
                    <a:pt x="3815842" y="2252220"/>
                  </a:lnTo>
                  <a:cubicBezTo>
                    <a:pt x="3815842" y="2501014"/>
                    <a:pt x="3614166" y="2702690"/>
                    <a:pt x="3365373" y="2702690"/>
                  </a:cubicBezTo>
                  <a:lnTo>
                    <a:pt x="450469" y="2702690"/>
                  </a:lnTo>
                  <a:cubicBezTo>
                    <a:pt x="201676" y="2702690"/>
                    <a:pt x="0" y="2501014"/>
                    <a:pt x="0" y="2252220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815880" cy="2721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Ti è facile riconoscere queste emozioni dentro di te?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83491" y="1170432"/>
            <a:ext cx="2861910" cy="2026989"/>
            <a:chOff x="0" y="0"/>
            <a:chExt cx="3815880" cy="27026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815842" cy="2702690"/>
            </a:xfrm>
            <a:custGeom>
              <a:avLst/>
              <a:gdLst/>
              <a:ahLst/>
              <a:cxnLst/>
              <a:rect l="l" t="t" r="r" b="b"/>
              <a:pathLst>
                <a:path w="3815842" h="2702690">
                  <a:moveTo>
                    <a:pt x="0" y="450469"/>
                  </a:moveTo>
                  <a:cubicBezTo>
                    <a:pt x="0" y="201676"/>
                    <a:pt x="201676" y="0"/>
                    <a:pt x="450469" y="0"/>
                  </a:cubicBezTo>
                  <a:lnTo>
                    <a:pt x="3365373" y="0"/>
                  </a:lnTo>
                  <a:cubicBezTo>
                    <a:pt x="3614166" y="0"/>
                    <a:pt x="3815842" y="201676"/>
                    <a:pt x="3815842" y="450469"/>
                  </a:cubicBezTo>
                  <a:lnTo>
                    <a:pt x="3815842" y="2252220"/>
                  </a:lnTo>
                  <a:cubicBezTo>
                    <a:pt x="3815842" y="2501014"/>
                    <a:pt x="3614166" y="2702690"/>
                    <a:pt x="3365373" y="2702690"/>
                  </a:cubicBezTo>
                  <a:lnTo>
                    <a:pt x="450469" y="2702690"/>
                  </a:lnTo>
                  <a:cubicBezTo>
                    <a:pt x="201676" y="2702690"/>
                    <a:pt x="0" y="2501014"/>
                    <a:pt x="0" y="2252220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3815880" cy="2721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di queste emozioni provi più spesso?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83491" y="4117781"/>
            <a:ext cx="2861910" cy="2026989"/>
            <a:chOff x="0" y="0"/>
            <a:chExt cx="3815880" cy="270265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815842" cy="2702690"/>
            </a:xfrm>
            <a:custGeom>
              <a:avLst/>
              <a:gdLst/>
              <a:ahLst/>
              <a:cxnLst/>
              <a:rect l="l" t="t" r="r" b="b"/>
              <a:pathLst>
                <a:path w="3815842" h="2702690">
                  <a:moveTo>
                    <a:pt x="0" y="450469"/>
                  </a:moveTo>
                  <a:cubicBezTo>
                    <a:pt x="0" y="201676"/>
                    <a:pt x="201676" y="0"/>
                    <a:pt x="450469" y="0"/>
                  </a:cubicBezTo>
                  <a:lnTo>
                    <a:pt x="3365373" y="0"/>
                  </a:lnTo>
                  <a:cubicBezTo>
                    <a:pt x="3614166" y="0"/>
                    <a:pt x="3815842" y="201676"/>
                    <a:pt x="3815842" y="450469"/>
                  </a:cubicBezTo>
                  <a:lnTo>
                    <a:pt x="3815842" y="2252220"/>
                  </a:lnTo>
                  <a:cubicBezTo>
                    <a:pt x="3815842" y="2501014"/>
                    <a:pt x="3614166" y="2702690"/>
                    <a:pt x="3365373" y="2702690"/>
                  </a:cubicBezTo>
                  <a:lnTo>
                    <a:pt x="450469" y="2702690"/>
                  </a:lnTo>
                  <a:cubicBezTo>
                    <a:pt x="201676" y="2702690"/>
                    <a:pt x="0" y="2501014"/>
                    <a:pt x="0" y="2252220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3815880" cy="2721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ti risulta più difficile condividere con gli altri?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83370" y="4117781"/>
            <a:ext cx="2861910" cy="2026989"/>
            <a:chOff x="0" y="0"/>
            <a:chExt cx="3815880" cy="270265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815842" cy="2702690"/>
            </a:xfrm>
            <a:custGeom>
              <a:avLst/>
              <a:gdLst/>
              <a:ahLst/>
              <a:cxnLst/>
              <a:rect l="l" t="t" r="r" b="b"/>
              <a:pathLst>
                <a:path w="3815842" h="2702690">
                  <a:moveTo>
                    <a:pt x="0" y="450469"/>
                  </a:moveTo>
                  <a:cubicBezTo>
                    <a:pt x="0" y="201676"/>
                    <a:pt x="201676" y="0"/>
                    <a:pt x="450469" y="0"/>
                  </a:cubicBezTo>
                  <a:lnTo>
                    <a:pt x="3365373" y="0"/>
                  </a:lnTo>
                  <a:cubicBezTo>
                    <a:pt x="3614166" y="0"/>
                    <a:pt x="3815842" y="201676"/>
                    <a:pt x="3815842" y="450469"/>
                  </a:cubicBezTo>
                  <a:lnTo>
                    <a:pt x="3815842" y="2252220"/>
                  </a:lnTo>
                  <a:cubicBezTo>
                    <a:pt x="3815842" y="2501014"/>
                    <a:pt x="3614166" y="2702690"/>
                    <a:pt x="3365373" y="2702690"/>
                  </a:cubicBezTo>
                  <a:lnTo>
                    <a:pt x="450469" y="2702690"/>
                  </a:lnTo>
                  <a:cubicBezTo>
                    <a:pt x="201676" y="2702690"/>
                    <a:pt x="0" y="2501014"/>
                    <a:pt x="0" y="2252220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3815880" cy="2721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Pensi che esistano emozioni che non dovremmo provare?</a:t>
              </a: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47267" y="1590742"/>
            <a:ext cx="4259075" cy="4259072"/>
            <a:chOff x="0" y="0"/>
            <a:chExt cx="5678767" cy="56787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78805" cy="5678801"/>
            </a:xfrm>
            <a:custGeom>
              <a:avLst/>
              <a:gdLst/>
              <a:ahLst/>
              <a:cxnLst/>
              <a:rect l="l" t="t" r="r" b="b"/>
              <a:pathLst>
                <a:path w="5678805" h="5678801">
                  <a:moveTo>
                    <a:pt x="0" y="2839337"/>
                  </a:moveTo>
                  <a:cubicBezTo>
                    <a:pt x="0" y="1271269"/>
                    <a:pt x="1271270" y="0"/>
                    <a:pt x="2839339" y="0"/>
                  </a:cubicBezTo>
                  <a:cubicBezTo>
                    <a:pt x="4407408" y="0"/>
                    <a:pt x="5678805" y="1271269"/>
                    <a:pt x="5678805" y="2839337"/>
                  </a:cubicBezTo>
                  <a:cubicBezTo>
                    <a:pt x="5678805" y="4407405"/>
                    <a:pt x="4407535" y="5678801"/>
                    <a:pt x="2839339" y="5678801"/>
                  </a:cubicBezTo>
                  <a:cubicBezTo>
                    <a:pt x="1271143" y="5678801"/>
                    <a:pt x="0" y="4407532"/>
                    <a:pt x="0" y="2839337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678767" cy="57073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047"/>
                </a:lnSpc>
              </a:pPr>
              <a:r>
                <a:rPr lang="en-US" sz="1706" b="1">
                  <a:solidFill>
                    <a:srgbClr val="0D0D0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Tutte le emozioni sono valide. </a:t>
              </a:r>
              <a:r>
                <a:rPr lang="en-US" sz="1706">
                  <a:solidFill>
                    <a:srgbClr val="0D0D0D"/>
                  </a:solidFill>
                  <a:latin typeface="Poppins"/>
                  <a:ea typeface="Poppins"/>
                  <a:cs typeface="Poppins"/>
                  <a:sym typeface="Poppins"/>
                </a:rPr>
                <a:t>Ognuna ci informa su qualcosa di importante. A volte ci sono emozioni che non ci piacciono, ma anche queste hanno uno scopo. </a:t>
              </a:r>
              <a:r>
                <a:rPr lang="en-US" sz="1706" b="1">
                  <a:solidFill>
                    <a:srgbClr val="0D0D0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Quando le riconosciamo e le condividiamo, ci sentiamo meglio e gli altri possono capirci.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47267" y="855922"/>
            <a:ext cx="113893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  <a:r>
              <a:rPr lang="en-US" sz="1706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:</a:t>
            </a:r>
          </a:p>
        </p:txBody>
      </p:sp>
    </p:spTree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247160"/>
            <a:chOff x="0" y="0"/>
            <a:chExt cx="11704320" cy="1662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662884"/>
            </a:xfrm>
            <a:custGeom>
              <a:avLst/>
              <a:gdLst/>
              <a:ahLst/>
              <a:cxnLst/>
              <a:rect l="l" t="t" r="r" b="b"/>
              <a:pathLst>
                <a:path w="11704320" h="1662884">
                  <a:moveTo>
                    <a:pt x="0" y="0"/>
                  </a:moveTo>
                  <a:lnTo>
                    <a:pt x="11704320" y="0"/>
                  </a:lnTo>
                  <a:lnTo>
                    <a:pt x="11704320" y="1662884"/>
                  </a:lnTo>
                  <a:lnTo>
                    <a:pt x="0" y="1662884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3705" b="-7058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11704320" cy="17200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6015"/>
                </a:lnSpc>
              </a:pPr>
              <a:r>
                <a:rPr lang="en-US" sz="5013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2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038600" y="3783554"/>
            <a:ext cx="1676400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2.6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48230" y="4666398"/>
            <a:ext cx="509557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71"/>
              </a:lnSpc>
            </a:pPr>
            <a:r>
              <a:rPr lang="en-US" sz="255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Cerchio di </a:t>
            </a:r>
            <a:r>
              <a:rPr lang="en-US" sz="2559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chiusura</a:t>
            </a:r>
            <a:endParaRPr lang="en-US" sz="255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3071"/>
              </a:lnSpc>
            </a:pPr>
            <a:endParaRPr lang="en-US" sz="2559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608"/>
              </a:lnSpc>
            </a:pP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porto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con me</a:t>
            </a:r>
          </a:p>
        </p:txBody>
      </p:sp>
    </p:spTree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5871" y="1081211"/>
            <a:ext cx="3848605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Oggetto simbolico (opzionale)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528067" y="2981535"/>
            <a:ext cx="6697475" cy="4590336"/>
            <a:chOff x="0" y="0"/>
            <a:chExt cx="8929967" cy="6120448"/>
          </a:xfrm>
        </p:grpSpPr>
        <p:sp>
          <p:nvSpPr>
            <p:cNvPr id="4" name="Freeform 4" descr="A cartoon of kids at desks  AI-generated content may be incorrect."/>
            <p:cNvSpPr/>
            <p:nvPr/>
          </p:nvSpPr>
          <p:spPr>
            <a:xfrm>
              <a:off x="0" y="0"/>
              <a:ext cx="8930005" cy="6120384"/>
            </a:xfrm>
            <a:custGeom>
              <a:avLst/>
              <a:gdLst/>
              <a:ahLst/>
              <a:cxnLst/>
              <a:rect l="l" t="t" r="r" b="b"/>
              <a:pathLst>
                <a:path w="8930005" h="6120384">
                  <a:moveTo>
                    <a:pt x="0" y="0"/>
                  </a:moveTo>
                  <a:lnTo>
                    <a:pt x="8930005" y="0"/>
                  </a:lnTo>
                  <a:lnTo>
                    <a:pt x="8930005" y="6120384"/>
                  </a:lnTo>
                  <a:lnTo>
                    <a:pt x="0" y="6120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392312" y="1081211"/>
            <a:ext cx="3375155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Faremo un giro di chiusura per condividere un’emozione, un’idea o una riflessione emersa durante queste sessioni.</a:t>
            </a:r>
          </a:p>
        </p:txBody>
      </p:sp>
    </p:spTree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7183" y="780288"/>
            <a:ext cx="2936919" cy="1723136"/>
            <a:chOff x="0" y="0"/>
            <a:chExt cx="3915893" cy="229751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15918" cy="2297426"/>
            </a:xfrm>
            <a:custGeom>
              <a:avLst/>
              <a:gdLst/>
              <a:ahLst/>
              <a:cxnLst/>
              <a:rect l="l" t="t" r="r" b="b"/>
              <a:pathLst>
                <a:path w="3915918" h="2297426">
                  <a:moveTo>
                    <a:pt x="0" y="382904"/>
                  </a:moveTo>
                  <a:cubicBezTo>
                    <a:pt x="0" y="171450"/>
                    <a:pt x="171450" y="0"/>
                    <a:pt x="382905" y="0"/>
                  </a:cubicBezTo>
                  <a:lnTo>
                    <a:pt x="3533013" y="0"/>
                  </a:lnTo>
                  <a:cubicBezTo>
                    <a:pt x="3744468" y="0"/>
                    <a:pt x="3915918" y="171450"/>
                    <a:pt x="3915918" y="382904"/>
                  </a:cubicBezTo>
                  <a:lnTo>
                    <a:pt x="3915918" y="1914522"/>
                  </a:lnTo>
                  <a:cubicBezTo>
                    <a:pt x="3915918" y="2125976"/>
                    <a:pt x="3744468" y="2297426"/>
                    <a:pt x="3533013" y="2297426"/>
                  </a:cubicBezTo>
                  <a:lnTo>
                    <a:pt x="382905" y="2297426"/>
                  </a:lnTo>
                  <a:cubicBezTo>
                    <a:pt x="171450" y="2297553"/>
                    <a:pt x="0" y="2126103"/>
                    <a:pt x="0" y="1914522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3915893" cy="2316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D0D0D"/>
                  </a:solidFill>
                  <a:latin typeface="Poppins"/>
                  <a:ea typeface="Poppins"/>
                  <a:cs typeface="Poppins"/>
                  <a:sym typeface="Poppins"/>
                </a:rPr>
                <a:t>“Io porto con me…”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722115" y="780288"/>
            <a:ext cx="2936919" cy="1723136"/>
            <a:chOff x="0" y="0"/>
            <a:chExt cx="3915893" cy="22975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15918" cy="2297426"/>
            </a:xfrm>
            <a:custGeom>
              <a:avLst/>
              <a:gdLst/>
              <a:ahLst/>
              <a:cxnLst/>
              <a:rect l="l" t="t" r="r" b="b"/>
              <a:pathLst>
                <a:path w="3915918" h="2297426">
                  <a:moveTo>
                    <a:pt x="0" y="382904"/>
                  </a:moveTo>
                  <a:cubicBezTo>
                    <a:pt x="0" y="171450"/>
                    <a:pt x="171450" y="0"/>
                    <a:pt x="382905" y="0"/>
                  </a:cubicBezTo>
                  <a:lnTo>
                    <a:pt x="3533013" y="0"/>
                  </a:lnTo>
                  <a:cubicBezTo>
                    <a:pt x="3744468" y="0"/>
                    <a:pt x="3915918" y="171450"/>
                    <a:pt x="3915918" y="382904"/>
                  </a:cubicBezTo>
                  <a:lnTo>
                    <a:pt x="3915918" y="1914522"/>
                  </a:lnTo>
                  <a:cubicBezTo>
                    <a:pt x="3915918" y="2125976"/>
                    <a:pt x="3744468" y="2297426"/>
                    <a:pt x="3533013" y="2297426"/>
                  </a:cubicBezTo>
                  <a:lnTo>
                    <a:pt x="382905" y="2297426"/>
                  </a:lnTo>
                  <a:cubicBezTo>
                    <a:pt x="171450" y="2297553"/>
                    <a:pt x="0" y="2126103"/>
                    <a:pt x="0" y="1914522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3915893" cy="2316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D0D0D"/>
                  </a:solidFill>
                  <a:latin typeface="Poppins"/>
                  <a:ea typeface="Poppins"/>
                  <a:cs typeface="Poppins"/>
                  <a:sym typeface="Poppins"/>
                </a:rPr>
                <a:t>“Oggi mi sento…”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218688" y="3066964"/>
            <a:ext cx="3652180" cy="1723136"/>
            <a:chOff x="0" y="0"/>
            <a:chExt cx="4869574" cy="22975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869561" cy="2297426"/>
            </a:xfrm>
            <a:custGeom>
              <a:avLst/>
              <a:gdLst/>
              <a:ahLst/>
              <a:cxnLst/>
              <a:rect l="l" t="t" r="r" b="b"/>
              <a:pathLst>
                <a:path w="4869561" h="2297426">
                  <a:moveTo>
                    <a:pt x="0" y="382904"/>
                  </a:moveTo>
                  <a:cubicBezTo>
                    <a:pt x="0" y="171450"/>
                    <a:pt x="171450" y="0"/>
                    <a:pt x="382905" y="0"/>
                  </a:cubicBezTo>
                  <a:lnTo>
                    <a:pt x="4486656" y="0"/>
                  </a:lnTo>
                  <a:cubicBezTo>
                    <a:pt x="4698111" y="0"/>
                    <a:pt x="4869561" y="171450"/>
                    <a:pt x="4869561" y="382904"/>
                  </a:cubicBezTo>
                  <a:lnTo>
                    <a:pt x="4869561" y="1914522"/>
                  </a:lnTo>
                  <a:cubicBezTo>
                    <a:pt x="4869561" y="2125976"/>
                    <a:pt x="4698111" y="2297426"/>
                    <a:pt x="4486656" y="2297426"/>
                  </a:cubicBezTo>
                  <a:lnTo>
                    <a:pt x="382905" y="2297426"/>
                  </a:lnTo>
                  <a:cubicBezTo>
                    <a:pt x="171450" y="2297553"/>
                    <a:pt x="0" y="2126103"/>
                    <a:pt x="0" y="1914522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4869574" cy="2316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D0D0D"/>
                  </a:solidFill>
                  <a:latin typeface="Poppins"/>
                  <a:ea typeface="Poppins"/>
                  <a:cs typeface="Poppins"/>
                  <a:sym typeface="Poppins"/>
                </a:rPr>
                <a:t>“Una cosa che ho imparato sulle emozioni è…”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10333" y="5370786"/>
            <a:ext cx="473292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Potete condividere tutto ciò che volete oppure semplicemente ascoltare.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15242" y="2884965"/>
            <a:ext cx="11184084" cy="7397429"/>
            <a:chOff x="0" y="0"/>
            <a:chExt cx="14912111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912087" cy="9863201"/>
            </a:xfrm>
            <a:custGeom>
              <a:avLst/>
              <a:gdLst/>
              <a:ahLst/>
              <a:cxnLst/>
              <a:rect l="l" t="t" r="r" b="b"/>
              <a:pathLst>
                <a:path w="14912087" h="9863201">
                  <a:moveTo>
                    <a:pt x="0" y="4931664"/>
                  </a:moveTo>
                  <a:cubicBezTo>
                    <a:pt x="0" y="2208022"/>
                    <a:pt x="3338195" y="0"/>
                    <a:pt x="7456043" y="0"/>
                  </a:cubicBezTo>
                  <a:cubicBezTo>
                    <a:pt x="11573892" y="0"/>
                    <a:pt x="14912087" y="2208022"/>
                    <a:pt x="14912087" y="4931664"/>
                  </a:cubicBezTo>
                  <a:cubicBezTo>
                    <a:pt x="14912087" y="7655306"/>
                    <a:pt x="11573891" y="9863201"/>
                    <a:pt x="7456043" y="9863201"/>
                  </a:cubicBezTo>
                  <a:cubicBezTo>
                    <a:pt x="3338195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141260"/>
            <a:chOff x="0" y="0"/>
            <a:chExt cx="11704320" cy="152167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521683"/>
            </a:xfrm>
            <a:custGeom>
              <a:avLst/>
              <a:gdLst/>
              <a:ahLst/>
              <a:cxnLst/>
              <a:rect l="l" t="t" r="r" b="b"/>
              <a:pathLst>
                <a:path w="11704320" h="1521683">
                  <a:moveTo>
                    <a:pt x="0" y="0"/>
                  </a:moveTo>
                  <a:lnTo>
                    <a:pt x="11704320" y="0"/>
                  </a:lnTo>
                  <a:lnTo>
                    <a:pt x="11704320" y="1521683"/>
                  </a:lnTo>
                  <a:lnTo>
                    <a:pt x="0" y="152168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3328" b="-8641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1704320" cy="155977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529"/>
                </a:lnSpc>
              </a:pPr>
              <a:r>
                <a:rPr lang="en-US" sz="4608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Attività complementare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962400" y="3529065"/>
            <a:ext cx="1828800" cy="304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192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92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3.1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86230" y="4896495"/>
            <a:ext cx="6619570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dado delle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endParaRPr lang="en-US" sz="384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1967" y="829466"/>
            <a:ext cx="7510272" cy="1219200"/>
            <a:chOff x="0" y="0"/>
            <a:chExt cx="10013696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13696" cy="1625600"/>
            </a:xfrm>
            <a:custGeom>
              <a:avLst/>
              <a:gdLst/>
              <a:ahLst/>
              <a:cxnLst/>
              <a:rect l="l" t="t" r="r" b="b"/>
              <a:pathLst>
                <a:path w="10013696" h="1625600">
                  <a:moveTo>
                    <a:pt x="0" y="0"/>
                  </a:moveTo>
                  <a:lnTo>
                    <a:pt x="10013696" y="0"/>
                  </a:lnTo>
                  <a:lnTo>
                    <a:pt x="10013696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70027" b="-70027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0013696" cy="164465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l">
                <a:lnSpc>
                  <a:spcPts val="3583"/>
                </a:lnSpc>
              </a:pPr>
              <a:r>
                <a:rPr lang="en-US" sz="2986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Obiettivi del modulo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7028012" y="141694"/>
            <a:ext cx="2568445" cy="7207853"/>
            <a:chOff x="0" y="0"/>
            <a:chExt cx="3424593" cy="9610471"/>
          </a:xfrm>
        </p:grpSpPr>
        <p:sp>
          <p:nvSpPr>
            <p:cNvPr id="6" name="Freeform 6" descr="A group of colorful circles with different faces  AI-generated content may be incorrect."/>
            <p:cNvSpPr/>
            <p:nvPr/>
          </p:nvSpPr>
          <p:spPr>
            <a:xfrm>
              <a:off x="0" y="0"/>
              <a:ext cx="3424555" cy="9610471"/>
            </a:xfrm>
            <a:custGeom>
              <a:avLst/>
              <a:gdLst/>
              <a:ahLst/>
              <a:cxnLst/>
              <a:rect l="l" t="t" r="r" b="b"/>
              <a:pathLst>
                <a:path w="3424555" h="9610471">
                  <a:moveTo>
                    <a:pt x="0" y="0"/>
                  </a:moveTo>
                  <a:lnTo>
                    <a:pt x="3424555" y="0"/>
                  </a:lnTo>
                  <a:lnTo>
                    <a:pt x="3424555" y="9610471"/>
                  </a:lnTo>
                  <a:lnTo>
                    <a:pt x="0" y="9610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683439" y="2500474"/>
            <a:ext cx="4882587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Riconosci e dai un nome ai tuoi sentimenti e a quelli delle altre persone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83447" y="3106811"/>
            <a:ext cx="4907004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Esplora come le emozioni si sentono nel tuo corpo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83439" y="3713148"/>
            <a:ext cx="5253123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Comprendi che tutte le emozioni sono valide e hanno una funzione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83439" y="4405210"/>
            <a:ext cx="5144944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Impara semplici strategie per calmarti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83447" y="4925821"/>
            <a:ext cx="4802679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Promuovi empatia e collaborazione nella classe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83447" y="5629172"/>
            <a:ext cx="426083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Esprimi le tue emozioni con rispetto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47523" y="2500474"/>
            <a:ext cx="39560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30538" y="3135386"/>
            <a:ext cx="5125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30538" y="3713148"/>
            <a:ext cx="5125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E4829D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30538" y="4329010"/>
            <a:ext cx="5125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FFED4C"/>
                </a:solidFill>
                <a:latin typeface="Poppins Bold"/>
                <a:ea typeface="Poppins Bold"/>
                <a:cs typeface="Poppins Bold"/>
                <a:sym typeface="Poppins Bold"/>
              </a:rPr>
              <a:t>04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0538" y="4948135"/>
            <a:ext cx="5125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E4829D"/>
                </a:solidFill>
                <a:latin typeface="Poppins Bold"/>
                <a:ea typeface="Poppins Bold"/>
                <a:cs typeface="Poppins Bold"/>
                <a:sym typeface="Poppins Bold"/>
              </a:rPr>
              <a:t>05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30538" y="5529160"/>
            <a:ext cx="512587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71C7D6"/>
                </a:solidFill>
                <a:latin typeface="Poppins Bold"/>
                <a:ea typeface="Poppins Bold"/>
                <a:cs typeface="Poppins Bold"/>
                <a:sym typeface="Poppins Bold"/>
              </a:rPr>
              <a:t>06</a:t>
            </a:r>
          </a:p>
        </p:txBody>
      </p:sp>
    </p:spTree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5871" y="1327433"/>
            <a:ext cx="384860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565" lvl="1" indent="-109782" algn="l">
              <a:lnSpc>
                <a:spcPts val="2048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Grande dado con le emozioni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di supporto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105405" y="2706024"/>
            <a:ext cx="6307331" cy="4322940"/>
            <a:chOff x="0" y="0"/>
            <a:chExt cx="8409775" cy="5763920"/>
          </a:xfrm>
        </p:grpSpPr>
        <p:sp>
          <p:nvSpPr>
            <p:cNvPr id="4" name="Freeform 4" descr="A cube with cartoon faces on it  AI-generated content may be incorrect."/>
            <p:cNvSpPr/>
            <p:nvPr/>
          </p:nvSpPr>
          <p:spPr>
            <a:xfrm>
              <a:off x="0" y="0"/>
              <a:ext cx="8409813" cy="5763895"/>
            </a:xfrm>
            <a:custGeom>
              <a:avLst/>
              <a:gdLst/>
              <a:ahLst/>
              <a:cxnLst/>
              <a:rect l="l" t="t" r="r" b="b"/>
              <a:pathLst>
                <a:path w="8409813" h="5763895">
                  <a:moveTo>
                    <a:pt x="0" y="0"/>
                  </a:moveTo>
                  <a:lnTo>
                    <a:pt x="8409813" y="0"/>
                  </a:lnTo>
                  <a:lnTo>
                    <a:pt x="8409813" y="5763895"/>
                  </a:lnTo>
                  <a:lnTo>
                    <a:pt x="0" y="576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558590" y="1327433"/>
            <a:ext cx="3194209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Lanceremo il dado e risponderemo a domande sull’emozione che appare.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9361" y="2183006"/>
            <a:ext cx="3072755" cy="1202700"/>
            <a:chOff x="0" y="0"/>
            <a:chExt cx="4097007" cy="1603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97020" cy="1603752"/>
            </a:xfrm>
            <a:custGeom>
              <a:avLst/>
              <a:gdLst/>
              <a:ahLst/>
              <a:cxnLst/>
              <a:rect l="l" t="t" r="r" b="b"/>
              <a:pathLst>
                <a:path w="4097020" h="1603752">
                  <a:moveTo>
                    <a:pt x="0" y="267334"/>
                  </a:moveTo>
                  <a:cubicBezTo>
                    <a:pt x="0" y="119634"/>
                    <a:pt x="119634" y="0"/>
                    <a:pt x="267335" y="0"/>
                  </a:cubicBezTo>
                  <a:lnTo>
                    <a:pt x="3829685" y="0"/>
                  </a:lnTo>
                  <a:cubicBezTo>
                    <a:pt x="3977259" y="0"/>
                    <a:pt x="4097020" y="119634"/>
                    <a:pt x="4097020" y="267334"/>
                  </a:cubicBezTo>
                  <a:lnTo>
                    <a:pt x="4097020" y="1336418"/>
                  </a:lnTo>
                  <a:cubicBezTo>
                    <a:pt x="4097020" y="1483991"/>
                    <a:pt x="3977386" y="1603752"/>
                    <a:pt x="3829685" y="1603752"/>
                  </a:cubicBezTo>
                  <a:lnTo>
                    <a:pt x="267335" y="1603752"/>
                  </a:lnTo>
                  <a:cubicBezTo>
                    <a:pt x="119634" y="1603625"/>
                    <a:pt x="0" y="1483991"/>
                    <a:pt x="0" y="1336291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4097007" cy="1622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fa sentire così?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09361" y="770020"/>
            <a:ext cx="3072755" cy="1202700"/>
            <a:chOff x="0" y="0"/>
            <a:chExt cx="4097007" cy="1603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97020" cy="1603752"/>
            </a:xfrm>
            <a:custGeom>
              <a:avLst/>
              <a:gdLst/>
              <a:ahLst/>
              <a:cxnLst/>
              <a:rect l="l" t="t" r="r" b="b"/>
              <a:pathLst>
                <a:path w="4097020" h="1603752">
                  <a:moveTo>
                    <a:pt x="0" y="267334"/>
                  </a:moveTo>
                  <a:cubicBezTo>
                    <a:pt x="0" y="119634"/>
                    <a:pt x="119634" y="0"/>
                    <a:pt x="267335" y="0"/>
                  </a:cubicBezTo>
                  <a:lnTo>
                    <a:pt x="3829685" y="0"/>
                  </a:lnTo>
                  <a:cubicBezTo>
                    <a:pt x="3977259" y="0"/>
                    <a:pt x="4097020" y="119634"/>
                    <a:pt x="4097020" y="267334"/>
                  </a:cubicBezTo>
                  <a:lnTo>
                    <a:pt x="4097020" y="1336418"/>
                  </a:lnTo>
                  <a:cubicBezTo>
                    <a:pt x="4097020" y="1483991"/>
                    <a:pt x="3977386" y="1603752"/>
                    <a:pt x="3829685" y="1603752"/>
                  </a:cubicBezTo>
                  <a:lnTo>
                    <a:pt x="267335" y="1603752"/>
                  </a:lnTo>
                  <a:cubicBezTo>
                    <a:pt x="119634" y="1603625"/>
                    <a:pt x="0" y="1483991"/>
                    <a:pt x="0" y="1336291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4097007" cy="1622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Dove la senti nel tuo corpo?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565893" y="614867"/>
            <a:ext cx="6732251" cy="6927666"/>
            <a:chOff x="0" y="0"/>
            <a:chExt cx="8976335" cy="9236888"/>
          </a:xfrm>
        </p:grpSpPr>
        <p:sp>
          <p:nvSpPr>
            <p:cNvPr id="9" name="Freeform 9" descr="A cartoon of a child with his finger on his face  AI-generated content may be incorrect."/>
            <p:cNvSpPr/>
            <p:nvPr/>
          </p:nvSpPr>
          <p:spPr>
            <a:xfrm>
              <a:off x="0" y="0"/>
              <a:ext cx="8976360" cy="9236837"/>
            </a:xfrm>
            <a:custGeom>
              <a:avLst/>
              <a:gdLst/>
              <a:ahLst/>
              <a:cxnLst/>
              <a:rect l="l" t="t" r="r" b="b"/>
              <a:pathLst>
                <a:path w="8976360" h="9236837">
                  <a:moveTo>
                    <a:pt x="0" y="0"/>
                  </a:moveTo>
                  <a:lnTo>
                    <a:pt x="8976360" y="0"/>
                  </a:lnTo>
                  <a:lnTo>
                    <a:pt x="8976360" y="9236837"/>
                  </a:lnTo>
                  <a:lnTo>
                    <a:pt x="0" y="92368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09361" y="3626339"/>
            <a:ext cx="3072755" cy="1202700"/>
            <a:chOff x="0" y="0"/>
            <a:chExt cx="4097007" cy="16036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4097020" cy="1603752"/>
            </a:xfrm>
            <a:custGeom>
              <a:avLst/>
              <a:gdLst/>
              <a:ahLst/>
              <a:cxnLst/>
              <a:rect l="l" t="t" r="r" b="b"/>
              <a:pathLst>
                <a:path w="4097020" h="1603752">
                  <a:moveTo>
                    <a:pt x="0" y="267334"/>
                  </a:moveTo>
                  <a:cubicBezTo>
                    <a:pt x="0" y="119634"/>
                    <a:pt x="119634" y="0"/>
                    <a:pt x="267335" y="0"/>
                  </a:cubicBezTo>
                  <a:lnTo>
                    <a:pt x="3829685" y="0"/>
                  </a:lnTo>
                  <a:cubicBezTo>
                    <a:pt x="3977259" y="0"/>
                    <a:pt x="4097020" y="119634"/>
                    <a:pt x="4097020" y="267334"/>
                  </a:cubicBezTo>
                  <a:lnTo>
                    <a:pt x="4097020" y="1336418"/>
                  </a:lnTo>
                  <a:cubicBezTo>
                    <a:pt x="4097020" y="1483991"/>
                    <a:pt x="3977386" y="1603752"/>
                    <a:pt x="3829685" y="1603752"/>
                  </a:cubicBezTo>
                  <a:lnTo>
                    <a:pt x="267335" y="1603752"/>
                  </a:lnTo>
                  <a:cubicBezTo>
                    <a:pt x="119634" y="1603625"/>
                    <a:pt x="0" y="1483991"/>
                    <a:pt x="0" y="1336291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4097007" cy="1622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ti aiuta quando ti senti così?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00801" y="5141662"/>
            <a:ext cx="3593887" cy="131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Tutte le emozioni sono valide e parlarne ci aiuta a conoscerci meglio.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7680" y="638956"/>
            <a:ext cx="8778240" cy="1060602"/>
            <a:chOff x="0" y="0"/>
            <a:chExt cx="11704320" cy="141413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704320" cy="1414140"/>
            </a:xfrm>
            <a:custGeom>
              <a:avLst/>
              <a:gdLst/>
              <a:ahLst/>
              <a:cxnLst/>
              <a:rect l="l" t="t" r="r" b="b"/>
              <a:pathLst>
                <a:path w="11704320" h="1414140">
                  <a:moveTo>
                    <a:pt x="0" y="0"/>
                  </a:moveTo>
                  <a:lnTo>
                    <a:pt x="11704320" y="0"/>
                  </a:lnTo>
                  <a:lnTo>
                    <a:pt x="11704320" y="1414140"/>
                  </a:lnTo>
                  <a:lnTo>
                    <a:pt x="0" y="14141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1947" b="-100593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1704320" cy="146176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120"/>
                </a:lnSpc>
              </a:pPr>
              <a:r>
                <a:rPr lang="en-US" sz="4266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Attività complementare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038599" y="3893549"/>
            <a:ext cx="1676402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706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3.2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372030" y="4625240"/>
            <a:ext cx="5247970" cy="1781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Il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termometro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delle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della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giornata</a:t>
            </a:r>
            <a:endParaRPr lang="en-US" sz="384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5871" y="614944"/>
            <a:ext cx="4932340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219565" lvl="1" indent="-109782" algn="l">
              <a:lnSpc>
                <a:spcPts val="2048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pannello in classe con un termometro visivo delle emozioni (per esempio: triste – neutro – felice – euforico – nervoso, ecc.)</a:t>
            </a:r>
          </a:p>
          <a:p>
            <a:pPr marL="219637" lvl="1" indent="-109818" algn="l">
              <a:lnSpc>
                <a:spcPts val="2047"/>
              </a:lnSpc>
              <a:buFont typeface="Arial"/>
              <a:buChar char="•"/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Mollette con il nome di ogni studente oppure etichette removibili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6226045" y="304248"/>
            <a:ext cx="2498284" cy="7010952"/>
            <a:chOff x="0" y="0"/>
            <a:chExt cx="3331045" cy="9347937"/>
          </a:xfrm>
        </p:grpSpPr>
        <p:sp>
          <p:nvSpPr>
            <p:cNvPr id="4" name="Freeform 4" descr="A group of colorful circles with different faces  AI-generated content may be incorrect."/>
            <p:cNvSpPr/>
            <p:nvPr/>
          </p:nvSpPr>
          <p:spPr>
            <a:xfrm>
              <a:off x="0" y="0"/>
              <a:ext cx="3331083" cy="9347962"/>
            </a:xfrm>
            <a:custGeom>
              <a:avLst/>
              <a:gdLst/>
              <a:ahLst/>
              <a:cxnLst/>
              <a:rect l="l" t="t" r="r" b="b"/>
              <a:pathLst>
                <a:path w="3331083" h="9347962">
                  <a:moveTo>
                    <a:pt x="0" y="0"/>
                  </a:moveTo>
                  <a:lnTo>
                    <a:pt x="3331083" y="0"/>
                  </a:lnTo>
                  <a:lnTo>
                    <a:pt x="3331083" y="9347962"/>
                  </a:lnTo>
                  <a:lnTo>
                    <a:pt x="0" y="93479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95871" y="3124410"/>
            <a:ext cx="3722227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giorno metteremo la nostra molletta sull’emozione che ci rappresenta meglio. Facoltativamente possiamo condividerla con la classe.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95871" y="5377929"/>
            <a:ext cx="4693920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esistono emozioni giuste o sbagliate. Tutte sono importanti.</a:t>
            </a:r>
          </a:p>
        </p:txBody>
      </p:sp>
    </p:spTree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09683" y="292951"/>
            <a:ext cx="8778240" cy="1219200"/>
            <a:chOff x="0" y="0"/>
            <a:chExt cx="11704320" cy="1625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704320" cy="1625600"/>
            </a:xfrm>
            <a:custGeom>
              <a:avLst/>
              <a:gdLst/>
              <a:ahLst/>
              <a:cxnLst/>
              <a:rect l="l" t="t" r="r" b="b"/>
              <a:pathLst>
                <a:path w="11704320" h="1625600">
                  <a:moveTo>
                    <a:pt x="0" y="0"/>
                  </a:moveTo>
                  <a:lnTo>
                    <a:pt x="11704320" y="0"/>
                  </a:lnTo>
                  <a:lnTo>
                    <a:pt x="11704320" y="1625600"/>
                  </a:lnTo>
                  <a:lnTo>
                    <a:pt x="0" y="16256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0292" b="-90292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11704320" cy="167322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120"/>
                </a:lnSpc>
              </a:pPr>
              <a:r>
                <a:rPr lang="en-US" sz="4266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Conclusione del modulo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907744" y="1874996"/>
            <a:ext cx="3982107" cy="1723136"/>
            <a:chOff x="0" y="0"/>
            <a:chExt cx="5309476" cy="22975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309489" cy="2297426"/>
            </a:xfrm>
            <a:custGeom>
              <a:avLst/>
              <a:gdLst/>
              <a:ahLst/>
              <a:cxnLst/>
              <a:rect l="l" t="t" r="r" b="b"/>
              <a:pathLst>
                <a:path w="5309489" h="2297426">
                  <a:moveTo>
                    <a:pt x="0" y="382904"/>
                  </a:moveTo>
                  <a:cubicBezTo>
                    <a:pt x="0" y="171450"/>
                    <a:pt x="171450" y="0"/>
                    <a:pt x="382905" y="0"/>
                  </a:cubicBezTo>
                  <a:lnTo>
                    <a:pt x="4926584" y="0"/>
                  </a:lnTo>
                  <a:cubicBezTo>
                    <a:pt x="5138039" y="0"/>
                    <a:pt x="5309489" y="171450"/>
                    <a:pt x="5309489" y="382904"/>
                  </a:cubicBezTo>
                  <a:lnTo>
                    <a:pt x="5309489" y="1914522"/>
                  </a:lnTo>
                  <a:cubicBezTo>
                    <a:pt x="5309489" y="2125976"/>
                    <a:pt x="5138039" y="2297426"/>
                    <a:pt x="4926584" y="2297426"/>
                  </a:cubicBezTo>
                  <a:lnTo>
                    <a:pt x="382905" y="2297426"/>
                  </a:lnTo>
                  <a:cubicBezTo>
                    <a:pt x="171450" y="2297553"/>
                    <a:pt x="0" y="2126103"/>
                    <a:pt x="0" y="1914522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9050"/>
              <a:ext cx="5309476" cy="2316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“Le emozioni non si possono insegnare, si devono vivere.</a:t>
              </a:r>
            </a:p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 noi le impariamo insieme, passo dopo passo.”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19692" y="4421629"/>
            <a:ext cx="3160100" cy="1723136"/>
            <a:chOff x="0" y="0"/>
            <a:chExt cx="4213466" cy="22975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213479" cy="2297426"/>
            </a:xfrm>
            <a:custGeom>
              <a:avLst/>
              <a:gdLst/>
              <a:ahLst/>
              <a:cxnLst/>
              <a:rect l="l" t="t" r="r" b="b"/>
              <a:pathLst>
                <a:path w="4213479" h="2297426">
                  <a:moveTo>
                    <a:pt x="0" y="382904"/>
                  </a:moveTo>
                  <a:cubicBezTo>
                    <a:pt x="0" y="171450"/>
                    <a:pt x="171450" y="0"/>
                    <a:pt x="382905" y="0"/>
                  </a:cubicBezTo>
                  <a:lnTo>
                    <a:pt x="3830574" y="0"/>
                  </a:lnTo>
                  <a:cubicBezTo>
                    <a:pt x="4042029" y="0"/>
                    <a:pt x="4213479" y="171450"/>
                    <a:pt x="4213479" y="382904"/>
                  </a:cubicBezTo>
                  <a:lnTo>
                    <a:pt x="4213479" y="1914522"/>
                  </a:lnTo>
                  <a:cubicBezTo>
                    <a:pt x="4213479" y="2125976"/>
                    <a:pt x="4042029" y="2297426"/>
                    <a:pt x="3830574" y="2297426"/>
                  </a:cubicBezTo>
                  <a:lnTo>
                    <a:pt x="382905" y="2297426"/>
                  </a:lnTo>
                  <a:cubicBezTo>
                    <a:pt x="171450" y="2297553"/>
                    <a:pt x="0" y="2126103"/>
                    <a:pt x="0" y="1914522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4213466" cy="2316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Tutte le emozioni sono valide e hanno qualcosa da insegnarci.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309802" y="4421629"/>
            <a:ext cx="3160100" cy="1723136"/>
            <a:chOff x="0" y="0"/>
            <a:chExt cx="4213466" cy="229751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13479" cy="2297426"/>
            </a:xfrm>
            <a:custGeom>
              <a:avLst/>
              <a:gdLst/>
              <a:ahLst/>
              <a:cxnLst/>
              <a:rect l="l" t="t" r="r" b="b"/>
              <a:pathLst>
                <a:path w="4213479" h="2297426">
                  <a:moveTo>
                    <a:pt x="0" y="382904"/>
                  </a:moveTo>
                  <a:cubicBezTo>
                    <a:pt x="0" y="171450"/>
                    <a:pt x="171450" y="0"/>
                    <a:pt x="382905" y="0"/>
                  </a:cubicBezTo>
                  <a:lnTo>
                    <a:pt x="3830574" y="0"/>
                  </a:lnTo>
                  <a:cubicBezTo>
                    <a:pt x="4042029" y="0"/>
                    <a:pt x="4213479" y="171450"/>
                    <a:pt x="4213479" y="382904"/>
                  </a:cubicBezTo>
                  <a:lnTo>
                    <a:pt x="4213479" y="1914522"/>
                  </a:lnTo>
                  <a:cubicBezTo>
                    <a:pt x="4213479" y="2125976"/>
                    <a:pt x="4042029" y="2297426"/>
                    <a:pt x="3830574" y="2297426"/>
                  </a:cubicBezTo>
                  <a:lnTo>
                    <a:pt x="382905" y="2297426"/>
                  </a:lnTo>
                  <a:cubicBezTo>
                    <a:pt x="171450" y="2297553"/>
                    <a:pt x="0" y="2126103"/>
                    <a:pt x="0" y="1914522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19050"/>
              <a:ext cx="4213466" cy="2316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Ognuno può condividerle a modo proprio e con i propri tempi.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D9CA176-6A0A-8013-C609-11DB317384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85800" y="1195058"/>
            <a:ext cx="5932847" cy="4762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66A03C-CDF2-B599-7C4E-02BB4ECB02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762000"/>
            <a:ext cx="1259769" cy="1461757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562591E0-F695-3960-2486-7CB04776C1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2800" y="2943472"/>
            <a:ext cx="1838985" cy="11713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86BC344-A68D-96B6-DF39-2E119B1BF8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2800" y="5105400"/>
            <a:ext cx="1985408" cy="75445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79796" y="2884965"/>
            <a:ext cx="10913193" cy="7397429"/>
            <a:chOff x="0" y="0"/>
            <a:chExt cx="14550923" cy="986323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550898" cy="9863201"/>
            </a:xfrm>
            <a:custGeom>
              <a:avLst/>
              <a:gdLst/>
              <a:ahLst/>
              <a:cxnLst/>
              <a:rect l="l" t="t" r="r" b="b"/>
              <a:pathLst>
                <a:path w="14550898" h="9863201">
                  <a:moveTo>
                    <a:pt x="0" y="4931664"/>
                  </a:moveTo>
                  <a:cubicBezTo>
                    <a:pt x="0" y="2208022"/>
                    <a:pt x="3257296" y="0"/>
                    <a:pt x="7275449" y="0"/>
                  </a:cubicBezTo>
                  <a:cubicBezTo>
                    <a:pt x="11293602" y="0"/>
                    <a:pt x="14550898" y="2208022"/>
                    <a:pt x="14550898" y="4931664"/>
                  </a:cubicBezTo>
                  <a:cubicBezTo>
                    <a:pt x="14550898" y="7655306"/>
                    <a:pt x="11293602" y="9863201"/>
                    <a:pt x="7275449" y="9863201"/>
                  </a:cubicBezTo>
                  <a:cubicBezTo>
                    <a:pt x="3257296" y="9863201"/>
                    <a:pt x="0" y="7655306"/>
                    <a:pt x="0" y="4931664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067230" y="4656873"/>
            <a:ext cx="5857570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Cerchio di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discussione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– Cosa mi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dicono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le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mie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384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384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87680" y="638956"/>
            <a:ext cx="8778240" cy="1235571"/>
            <a:chOff x="0" y="0"/>
            <a:chExt cx="11704320" cy="1647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704320" cy="1647431"/>
            </a:xfrm>
            <a:custGeom>
              <a:avLst/>
              <a:gdLst/>
              <a:ahLst/>
              <a:cxnLst/>
              <a:rect l="l" t="t" r="r" b="b"/>
              <a:pathLst>
                <a:path w="11704320" h="1647431">
                  <a:moveTo>
                    <a:pt x="0" y="0"/>
                  </a:moveTo>
                  <a:lnTo>
                    <a:pt x="11704320" y="0"/>
                  </a:lnTo>
                  <a:lnTo>
                    <a:pt x="11704320" y="1647431"/>
                  </a:lnTo>
                  <a:lnTo>
                    <a:pt x="0" y="164743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678" b="-72188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1704320" cy="1685528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5990"/>
                </a:lnSpc>
              </a:pPr>
              <a:r>
                <a:rPr lang="en-US" sz="4992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Giorno 1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4038601" y="3529065"/>
            <a:ext cx="1676400" cy="3048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04"/>
              </a:lnSpc>
            </a:pPr>
            <a:r>
              <a:rPr lang="en-US" sz="192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</a:t>
            </a:r>
            <a:r>
              <a:rPr lang="en-US" sz="192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1.1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0889" y="1677343"/>
            <a:ext cx="384860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Sedie disposte in cerchio, lavagna / flipchart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4031485" y="1022775"/>
            <a:ext cx="9753600" cy="5486400"/>
            <a:chOff x="0" y="0"/>
            <a:chExt cx="13004800" cy="7315200"/>
          </a:xfrm>
        </p:grpSpPr>
        <p:sp>
          <p:nvSpPr>
            <p:cNvPr id="4" name="Freeform 4" descr="A cartoon of a child with blue hair  AI-generated content may be incorrect."/>
            <p:cNvSpPr/>
            <p:nvPr/>
          </p:nvSpPr>
          <p:spPr>
            <a:xfrm>
              <a:off x="0" y="0"/>
              <a:ext cx="13004800" cy="7315200"/>
            </a:xfrm>
            <a:custGeom>
              <a:avLst/>
              <a:gdLst/>
              <a:ahLst/>
              <a:cxnLst/>
              <a:rect l="l" t="t" r="r" b="b"/>
              <a:pathLst>
                <a:path w="13004800" h="7315200">
                  <a:moveTo>
                    <a:pt x="0" y="0"/>
                  </a:moveTo>
                  <a:lnTo>
                    <a:pt x="13004800" y="0"/>
                  </a:lnTo>
                  <a:lnTo>
                    <a:pt x="13004800" y="7315200"/>
                  </a:lnTo>
                  <a:lnTo>
                    <a:pt x="0" y="731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60889" y="3674745"/>
            <a:ext cx="3400663" cy="234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8"/>
              </a:lnSpc>
            </a:pP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faremo:</a:t>
            </a:r>
          </a:p>
          <a:p>
            <a:pPr algn="l">
              <a:lnSpc>
                <a:spcPts val="2047"/>
              </a:lnSpc>
            </a:pPr>
            <a:endParaRPr lang="en-US" sz="1706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047"/>
              </a:lnSpc>
            </a:pPr>
            <a:r>
              <a:rPr lang="en-US" sz="170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Parleremo di come sappiamo cosa proviamo e di come lo percepiamo nel corpo. </a:t>
            </a:r>
            <a:r>
              <a:rPr lang="en-US" sz="1706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Condivideremo le nostre esperienze e scopriremo che non esistono emozioni “buone” o “cattive”.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88464" y="1024118"/>
            <a:ext cx="5376672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b="1">
                <a:solidFill>
                  <a:srgbClr val="111111"/>
                </a:solidFill>
                <a:latin typeface="Poppins Bold"/>
                <a:ea typeface="Poppins Bold"/>
                <a:cs typeface="Poppins Bold"/>
                <a:sym typeface="Poppins Bold"/>
              </a:rPr>
              <a:t>I tuoi sentimenti sono importanti. </a:t>
            </a:r>
            <a:r>
              <a:rPr lang="en-US" sz="1706">
                <a:solidFill>
                  <a:srgbClr val="111111"/>
                </a:solidFill>
                <a:latin typeface="Poppins"/>
                <a:ea typeface="Poppins"/>
                <a:cs typeface="Poppins"/>
                <a:sym typeface="Poppins"/>
              </a:rPr>
              <a:t>I sentimenti si chiamano anche emozioni. Hanno molta forza.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527373" y="5843445"/>
            <a:ext cx="469392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b="1">
                <a:solidFill>
                  <a:srgbClr val="111111"/>
                </a:solidFill>
                <a:latin typeface="Poppins Bold"/>
                <a:ea typeface="Poppins Bold"/>
                <a:cs typeface="Poppins Bold"/>
                <a:sym typeface="Poppins Bold"/>
              </a:rPr>
              <a:t>Capisci le tue emozioni? </a:t>
            </a:r>
            <a:r>
              <a:rPr lang="en-US" sz="1706">
                <a:solidFill>
                  <a:srgbClr val="111111"/>
                </a:solidFill>
                <a:latin typeface="Poppins"/>
                <a:ea typeface="Poppins"/>
                <a:cs typeface="Poppins"/>
                <a:sym typeface="Poppins"/>
              </a:rPr>
              <a:t>Allora puoi prenderti meglio cura di te stess*.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71913" y="2175777"/>
            <a:ext cx="2514257" cy="1342539"/>
            <a:chOff x="0" y="0"/>
            <a:chExt cx="3352343" cy="179005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52292" cy="1790064"/>
            </a:xfrm>
            <a:custGeom>
              <a:avLst/>
              <a:gdLst/>
              <a:ahLst/>
              <a:cxnLst/>
              <a:rect l="l" t="t" r="r" b="b"/>
              <a:pathLst>
                <a:path w="3352292" h="1790064">
                  <a:moveTo>
                    <a:pt x="0" y="298323"/>
                  </a:moveTo>
                  <a:cubicBezTo>
                    <a:pt x="0" y="133604"/>
                    <a:pt x="133604" y="0"/>
                    <a:pt x="298323" y="0"/>
                  </a:cubicBezTo>
                  <a:lnTo>
                    <a:pt x="3053969" y="0"/>
                  </a:lnTo>
                  <a:cubicBezTo>
                    <a:pt x="3218688" y="0"/>
                    <a:pt x="3352292" y="133604"/>
                    <a:pt x="3352292" y="298323"/>
                  </a:cubicBezTo>
                  <a:lnTo>
                    <a:pt x="3352292" y="1491741"/>
                  </a:lnTo>
                  <a:cubicBezTo>
                    <a:pt x="3352292" y="1656460"/>
                    <a:pt x="3218688" y="1790064"/>
                    <a:pt x="3053969" y="1790064"/>
                  </a:cubicBezTo>
                  <a:lnTo>
                    <a:pt x="298323" y="1790064"/>
                  </a:lnTo>
                  <a:cubicBezTo>
                    <a:pt x="133604" y="1790064"/>
                    <a:pt x="0" y="1656460"/>
                    <a:pt x="0" y="1491741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3352343" cy="18091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significa il formicolio nel tuo stomaco?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462528" y="2175777"/>
            <a:ext cx="2514257" cy="1342539"/>
            <a:chOff x="0" y="0"/>
            <a:chExt cx="3352343" cy="179005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52292" cy="1790064"/>
            </a:xfrm>
            <a:custGeom>
              <a:avLst/>
              <a:gdLst/>
              <a:ahLst/>
              <a:cxnLst/>
              <a:rect l="l" t="t" r="r" b="b"/>
              <a:pathLst>
                <a:path w="3352292" h="1790064">
                  <a:moveTo>
                    <a:pt x="0" y="298323"/>
                  </a:moveTo>
                  <a:cubicBezTo>
                    <a:pt x="0" y="133604"/>
                    <a:pt x="133604" y="0"/>
                    <a:pt x="298323" y="0"/>
                  </a:cubicBezTo>
                  <a:lnTo>
                    <a:pt x="3053969" y="0"/>
                  </a:lnTo>
                  <a:cubicBezTo>
                    <a:pt x="3218688" y="0"/>
                    <a:pt x="3352292" y="133604"/>
                    <a:pt x="3352292" y="298323"/>
                  </a:cubicBezTo>
                  <a:lnTo>
                    <a:pt x="3352292" y="1491741"/>
                  </a:lnTo>
                  <a:cubicBezTo>
                    <a:pt x="3352292" y="1656460"/>
                    <a:pt x="3218688" y="1790064"/>
                    <a:pt x="3053969" y="1790064"/>
                  </a:cubicBezTo>
                  <a:lnTo>
                    <a:pt x="298323" y="1790064"/>
                  </a:lnTo>
                  <a:cubicBezTo>
                    <a:pt x="133604" y="1790064"/>
                    <a:pt x="0" y="1656460"/>
                    <a:pt x="0" y="1491741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352343" cy="18091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significa la confusione nella tua testa?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253143" y="2175777"/>
            <a:ext cx="2514257" cy="1342539"/>
            <a:chOff x="0" y="0"/>
            <a:chExt cx="3352343" cy="179005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352292" cy="1790064"/>
            </a:xfrm>
            <a:custGeom>
              <a:avLst/>
              <a:gdLst/>
              <a:ahLst/>
              <a:cxnLst/>
              <a:rect l="l" t="t" r="r" b="b"/>
              <a:pathLst>
                <a:path w="3352292" h="1790064">
                  <a:moveTo>
                    <a:pt x="0" y="298323"/>
                  </a:moveTo>
                  <a:cubicBezTo>
                    <a:pt x="0" y="133604"/>
                    <a:pt x="133604" y="0"/>
                    <a:pt x="298323" y="0"/>
                  </a:cubicBezTo>
                  <a:lnTo>
                    <a:pt x="3053969" y="0"/>
                  </a:lnTo>
                  <a:cubicBezTo>
                    <a:pt x="3218688" y="0"/>
                    <a:pt x="3352292" y="133604"/>
                    <a:pt x="3352292" y="298323"/>
                  </a:cubicBezTo>
                  <a:lnTo>
                    <a:pt x="3352292" y="1491741"/>
                  </a:lnTo>
                  <a:cubicBezTo>
                    <a:pt x="3352292" y="1656460"/>
                    <a:pt x="3218688" y="1790064"/>
                    <a:pt x="3053969" y="1790064"/>
                  </a:cubicBezTo>
                  <a:lnTo>
                    <a:pt x="298323" y="1790064"/>
                  </a:lnTo>
                  <a:cubicBezTo>
                    <a:pt x="133604" y="1790064"/>
                    <a:pt x="0" y="1656460"/>
                    <a:pt x="0" y="1491741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3352343" cy="18091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Capisci il linguaggio delle tue emozioni?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71913" y="3872046"/>
            <a:ext cx="2514257" cy="1405006"/>
            <a:chOff x="0" y="0"/>
            <a:chExt cx="3352343" cy="187334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352292" cy="1873354"/>
            </a:xfrm>
            <a:custGeom>
              <a:avLst/>
              <a:gdLst/>
              <a:ahLst/>
              <a:cxnLst/>
              <a:rect l="l" t="t" r="r" b="b"/>
              <a:pathLst>
                <a:path w="3352292" h="1873354">
                  <a:moveTo>
                    <a:pt x="0" y="312204"/>
                  </a:moveTo>
                  <a:cubicBezTo>
                    <a:pt x="0" y="139820"/>
                    <a:pt x="133604" y="0"/>
                    <a:pt x="298323" y="0"/>
                  </a:cubicBezTo>
                  <a:lnTo>
                    <a:pt x="3053969" y="0"/>
                  </a:lnTo>
                  <a:cubicBezTo>
                    <a:pt x="3218688" y="0"/>
                    <a:pt x="3352292" y="139820"/>
                    <a:pt x="3352292" y="312204"/>
                  </a:cubicBezTo>
                  <a:lnTo>
                    <a:pt x="3352292" y="1561151"/>
                  </a:lnTo>
                  <a:cubicBezTo>
                    <a:pt x="3352292" y="1733534"/>
                    <a:pt x="3218688" y="1873354"/>
                    <a:pt x="3053969" y="1873354"/>
                  </a:cubicBezTo>
                  <a:lnTo>
                    <a:pt x="298323" y="1873354"/>
                  </a:lnTo>
                  <a:cubicBezTo>
                    <a:pt x="133604" y="1873354"/>
                    <a:pt x="0" y="1733534"/>
                    <a:pt x="0" y="1561151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3352343" cy="18923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Perché i tuoi occhi si riempiono improvvisamente di lacrime?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462528" y="3872046"/>
            <a:ext cx="2514257" cy="1342539"/>
            <a:chOff x="0" y="0"/>
            <a:chExt cx="3352343" cy="179005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352292" cy="1790064"/>
            </a:xfrm>
            <a:custGeom>
              <a:avLst/>
              <a:gdLst/>
              <a:ahLst/>
              <a:cxnLst/>
              <a:rect l="l" t="t" r="r" b="b"/>
              <a:pathLst>
                <a:path w="3352292" h="1790064">
                  <a:moveTo>
                    <a:pt x="0" y="298323"/>
                  </a:moveTo>
                  <a:cubicBezTo>
                    <a:pt x="0" y="133604"/>
                    <a:pt x="133604" y="0"/>
                    <a:pt x="298323" y="0"/>
                  </a:cubicBezTo>
                  <a:lnTo>
                    <a:pt x="3053969" y="0"/>
                  </a:lnTo>
                  <a:cubicBezTo>
                    <a:pt x="3218688" y="0"/>
                    <a:pt x="3352292" y="133604"/>
                    <a:pt x="3352292" y="298323"/>
                  </a:cubicBezTo>
                  <a:lnTo>
                    <a:pt x="3352292" y="1491741"/>
                  </a:lnTo>
                  <a:cubicBezTo>
                    <a:pt x="3352292" y="1656460"/>
                    <a:pt x="3218688" y="1790064"/>
                    <a:pt x="3053969" y="1790064"/>
                  </a:cubicBezTo>
                  <a:lnTo>
                    <a:pt x="298323" y="1790064"/>
                  </a:lnTo>
                  <a:cubicBezTo>
                    <a:pt x="133604" y="1790064"/>
                    <a:pt x="0" y="1656460"/>
                    <a:pt x="0" y="1491741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19050"/>
              <a:ext cx="3352343" cy="18091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vogliono dirti le tue emozioni?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253143" y="3872046"/>
            <a:ext cx="2514257" cy="1342539"/>
            <a:chOff x="0" y="0"/>
            <a:chExt cx="3352343" cy="179005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352292" cy="1790064"/>
            </a:xfrm>
            <a:custGeom>
              <a:avLst/>
              <a:gdLst/>
              <a:ahLst/>
              <a:cxnLst/>
              <a:rect l="l" t="t" r="r" b="b"/>
              <a:pathLst>
                <a:path w="3352292" h="1790064">
                  <a:moveTo>
                    <a:pt x="0" y="298323"/>
                  </a:moveTo>
                  <a:cubicBezTo>
                    <a:pt x="0" y="133604"/>
                    <a:pt x="133604" y="0"/>
                    <a:pt x="298323" y="0"/>
                  </a:cubicBezTo>
                  <a:lnTo>
                    <a:pt x="3053969" y="0"/>
                  </a:lnTo>
                  <a:cubicBezTo>
                    <a:pt x="3218688" y="0"/>
                    <a:pt x="3352292" y="133604"/>
                    <a:pt x="3352292" y="298323"/>
                  </a:cubicBezTo>
                  <a:lnTo>
                    <a:pt x="3352292" y="1491741"/>
                  </a:lnTo>
                  <a:cubicBezTo>
                    <a:pt x="3352292" y="1656460"/>
                    <a:pt x="3218688" y="1790064"/>
                    <a:pt x="3053969" y="1790064"/>
                  </a:cubicBezTo>
                  <a:lnTo>
                    <a:pt x="298323" y="1790064"/>
                  </a:lnTo>
                  <a:cubicBezTo>
                    <a:pt x="133604" y="1790064"/>
                    <a:pt x="0" y="1656460"/>
                    <a:pt x="0" y="1491741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19050"/>
              <a:ext cx="3352343" cy="18091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Provi paura, rabbia, gioia, amore o tristezza?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974051" y="5974548"/>
            <a:ext cx="580549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7"/>
              </a:lnSpc>
            </a:pPr>
            <a:r>
              <a:rPr lang="en-US" sz="1706" b="1">
                <a:solidFill>
                  <a:srgbClr val="111111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Ricorda: </a:t>
            </a:r>
            <a:r>
              <a:rPr lang="en-US" sz="1706">
                <a:solidFill>
                  <a:srgbClr val="111111"/>
                </a:solidFill>
                <a:latin typeface="Poppins"/>
                <a:ea typeface="Poppins"/>
                <a:cs typeface="Poppins"/>
                <a:sym typeface="Poppins"/>
              </a:rPr>
              <a:t>Anche le altre persone hanno emozioni, proprio come te. Cerca di capirle e di aiutarle.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386241" y="619449"/>
            <a:ext cx="498110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7"/>
              </a:lnSpc>
            </a:pPr>
            <a:r>
              <a:rPr lang="en-US" sz="1706" b="1">
                <a:solidFill>
                  <a:srgbClr val="111111"/>
                </a:solidFill>
                <a:latin typeface="Poppins Bold"/>
                <a:ea typeface="Poppins Bold"/>
                <a:cs typeface="Poppins Bold"/>
                <a:sym typeface="Poppins Bold"/>
              </a:rPr>
              <a:t>Accogli le tue emozioni. Ti raccontano qualcosa sui tuoi bisogni.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516112" y="1620183"/>
            <a:ext cx="4721375" cy="3944789"/>
            <a:chOff x="0" y="0"/>
            <a:chExt cx="6295167" cy="52597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95152" cy="5259706"/>
            </a:xfrm>
            <a:custGeom>
              <a:avLst/>
              <a:gdLst/>
              <a:ahLst/>
              <a:cxnLst/>
              <a:rect l="l" t="t" r="r" b="b"/>
              <a:pathLst>
                <a:path w="6295152" h="5259706">
                  <a:moveTo>
                    <a:pt x="0" y="2629917"/>
                  </a:moveTo>
                  <a:cubicBezTo>
                    <a:pt x="0" y="1177417"/>
                    <a:pt x="1409208" y="0"/>
                    <a:pt x="3147652" y="0"/>
                  </a:cubicBezTo>
                  <a:cubicBezTo>
                    <a:pt x="4886096" y="0"/>
                    <a:pt x="6295152" y="1177417"/>
                    <a:pt x="6295152" y="2629917"/>
                  </a:cubicBezTo>
                  <a:cubicBezTo>
                    <a:pt x="6295152" y="4082416"/>
                    <a:pt x="4885944" y="5259706"/>
                    <a:pt x="3147652" y="5259706"/>
                  </a:cubicBezTo>
                  <a:cubicBezTo>
                    <a:pt x="1409360" y="5259706"/>
                    <a:pt x="0" y="4082289"/>
                    <a:pt x="0" y="2629917"/>
                  </a:cubicBezTo>
                  <a:close/>
                </a:path>
              </a:pathLst>
            </a:custGeom>
            <a:solidFill>
              <a:srgbClr val="50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6295167" cy="52787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04"/>
                </a:lnSpc>
              </a:pPr>
              <a:r>
                <a:rPr lang="en-US" sz="1920">
                  <a:solidFill>
                    <a:srgbClr val="111111"/>
                  </a:solidFill>
                  <a:latin typeface="Poppins"/>
                  <a:ea typeface="Poppins"/>
                  <a:cs typeface="Poppins"/>
                  <a:sym typeface="Poppins"/>
                </a:rPr>
                <a:t>Puoi parlare delle tue emozioni. Così anche le altre persone ti capiranno meglio. In questo modo potranno essere al tuo fianco.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1745</Words>
  <Application>Microsoft Office PowerPoint</Application>
  <PresentationFormat>Custom</PresentationFormat>
  <Paragraphs>242</Paragraphs>
  <Slides>55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0" baseType="lpstr">
      <vt:lpstr>Calibri</vt:lpstr>
      <vt:lpstr>Arial</vt:lpstr>
      <vt:lpstr>Poppins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M1_Emozioni_Scuola primaria</dc:title>
  <cp:lastModifiedBy>Itzel Gn</cp:lastModifiedBy>
  <cp:revision>2</cp:revision>
  <dcterms:created xsi:type="dcterms:W3CDTF">2006-08-16T00:00:00Z</dcterms:created>
  <dcterms:modified xsi:type="dcterms:W3CDTF">2026-04-07T11:53:51Z</dcterms:modified>
  <dc:identifier>DAHEHvzp4Kc</dc:identifier>
</cp:coreProperties>
</file>