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</p:sldIdLst>
  <p:sldSz cx="18288000" cy="10287000"/>
  <p:notesSz cx="6858000" cy="9144000"/>
  <p:embeddedFontLst>
    <p:embeddedFont>
      <p:font typeface="Poppins" panose="00000500000000000000" pitchFamily="2" charset="0"/>
      <p:regular r:id="rId87"/>
      <p:bold r:id="rId88"/>
      <p:italic r:id="rId89"/>
      <p:boldItalic r:id="rId90"/>
    </p:embeddedFont>
    <p:embeddedFont>
      <p:font typeface="Poppins Bold" panose="00000800000000000000" charset="0"/>
      <p:regular r:id="rId9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B39F55-0CBE-42F5-AC96-F8D30783C45C}" v="1" dt="2026-05-06T16:01:16.8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260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font" Target="fonts/font3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font" Target="fonts/font4.fntdata"/><Relationship Id="rId95" Type="http://schemas.openxmlformats.org/officeDocument/2006/relationships/tableStyles" Target="tableStyle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font" Target="fonts/font2.fntdata"/><Relationship Id="rId91" Type="http://schemas.openxmlformats.org/officeDocument/2006/relationships/font" Target="fonts/font5.fntdata"/><Relationship Id="rId9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microsoft.com/office/2015/10/relationships/revisionInfo" Target="revisionInfo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presProps" Target="pres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font" Target="fonts/font1.fntdata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tzel Gn" userId="85252ee17ed24939" providerId="LiveId" clId="{46FC08D1-DCF7-4588-9D0D-450B9D630ABE}"/>
    <pc:docChg chg="custSel modSld">
      <pc:chgData name="Itzel Gn" userId="85252ee17ed24939" providerId="LiveId" clId="{46FC08D1-DCF7-4588-9D0D-450B9D630ABE}" dt="2026-05-06T16:01:16.847" v="1"/>
      <pc:docMkLst>
        <pc:docMk/>
      </pc:docMkLst>
      <pc:sldChg chg="addSp delSp modSp mod">
        <pc:chgData name="Itzel Gn" userId="85252ee17ed24939" providerId="LiveId" clId="{46FC08D1-DCF7-4588-9D0D-450B9D630ABE}" dt="2026-05-06T16:01:16.847" v="1"/>
        <pc:sldMkLst>
          <pc:docMk/>
          <pc:sldMk cId="0" sldId="340"/>
        </pc:sldMkLst>
        <pc:grpChg chg="del">
          <ac:chgData name="Itzel Gn" userId="85252ee17ed24939" providerId="LiveId" clId="{46FC08D1-DCF7-4588-9D0D-450B9D630ABE}" dt="2026-05-06T16:01:15.938" v="0" actId="478"/>
          <ac:grpSpMkLst>
            <pc:docMk/>
            <pc:sldMk cId="0" sldId="340"/>
            <ac:grpSpMk id="2" creationId="{00000000-0000-0000-0000-000000000000}"/>
          </ac:grpSpMkLst>
        </pc:grpChg>
        <pc:picChg chg="add mod">
          <ac:chgData name="Itzel Gn" userId="85252ee17ed24939" providerId="LiveId" clId="{46FC08D1-DCF7-4588-9D0D-450B9D630ABE}" dt="2026-05-06T16:01:16.847" v="1"/>
          <ac:picMkLst>
            <pc:docMk/>
            <pc:sldMk cId="0" sldId="340"/>
            <ac:picMk id="7" creationId="{DB8DB355-3B3D-5CDE-9101-BE5F29E8B85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GFH8aqJawFI?feature=oembed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Db3G_FRS2yI?feature=oembed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sv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sv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sv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sv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sv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sv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sv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478678" y="1462445"/>
            <a:ext cx="7780622" cy="3338616"/>
            <a:chOff x="0" y="0"/>
            <a:chExt cx="10374162" cy="445148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374162" cy="4451488"/>
            </a:xfrm>
            <a:custGeom>
              <a:avLst/>
              <a:gdLst/>
              <a:ahLst/>
              <a:cxnLst/>
              <a:rect l="l" t="t" r="r" b="b"/>
              <a:pathLst>
                <a:path w="10374162" h="4451488">
                  <a:moveTo>
                    <a:pt x="0" y="0"/>
                  </a:moveTo>
                  <a:lnTo>
                    <a:pt x="10374162" y="0"/>
                  </a:lnTo>
                  <a:lnTo>
                    <a:pt x="10374162" y="4451488"/>
                  </a:lnTo>
                  <a:lnTo>
                    <a:pt x="0" y="445148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6414" r="-76284" b="-3368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42875"/>
              <a:ext cx="10374162" cy="4594363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marL="0" lvl="0" indent="0" algn="ctr">
                <a:lnSpc>
                  <a:spcPts val="6719"/>
                </a:lnSpc>
                <a:spcBef>
                  <a:spcPct val="0"/>
                </a:spcBef>
              </a:pPr>
              <a:r>
                <a:rPr lang="en-US" sz="48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Mòdul 2</a:t>
              </a:r>
            </a:p>
            <a:p>
              <a:pPr marL="0" lvl="0" indent="0" algn="ctr">
                <a:lnSpc>
                  <a:spcPts val="6719"/>
                </a:lnSpc>
                <a:spcBef>
                  <a:spcPct val="0"/>
                </a:spcBef>
              </a:pPr>
              <a:r>
                <a:rPr lang="en-US" sz="48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Estrès i estratègies per gestionar-lo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1028700" y="1156036"/>
            <a:ext cx="7865573" cy="7974927"/>
          </a:xfrm>
          <a:custGeom>
            <a:avLst/>
            <a:gdLst/>
            <a:ahLst/>
            <a:cxnLst/>
            <a:rect l="l" t="t" r="r" b="b"/>
            <a:pathLst>
              <a:path w="7865573" h="7974927">
                <a:moveTo>
                  <a:pt x="0" y="0"/>
                </a:moveTo>
                <a:lnTo>
                  <a:pt x="7865573" y="0"/>
                </a:lnTo>
                <a:lnTo>
                  <a:pt x="7865573" y="7974928"/>
                </a:lnTo>
                <a:lnTo>
                  <a:pt x="0" y="79749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062" r="-8321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TextBox 6"/>
          <p:cNvSpPr txBox="1"/>
          <p:nvPr/>
        </p:nvSpPr>
        <p:spPr>
          <a:xfrm>
            <a:off x="12156040" y="8961120"/>
            <a:ext cx="2425898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6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Activitats 1 i 2 d'ESO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960106" y="1028700"/>
            <a:ext cx="5940275" cy="8229600"/>
          </a:xfrm>
          <a:custGeom>
            <a:avLst/>
            <a:gdLst/>
            <a:ahLst/>
            <a:cxnLst/>
            <a:rect l="l" t="t" r="r" b="b"/>
            <a:pathLst>
              <a:path w="5940275" h="8229600">
                <a:moveTo>
                  <a:pt x="0" y="0"/>
                </a:moveTo>
                <a:lnTo>
                  <a:pt x="5940275" y="0"/>
                </a:lnTo>
                <a:lnTo>
                  <a:pt x="594027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314077" y="2942873"/>
            <a:ext cx="7525124" cy="4154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240"/>
              </a:lnSpc>
              <a:spcBef>
                <a:spcPct val="0"/>
              </a:spcBef>
            </a:pPr>
            <a:r>
              <a:rPr lang="en-US" sz="3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Per </a:t>
            </a:r>
            <a:r>
              <a:rPr lang="en-US" sz="3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</a:t>
            </a:r>
            <a:r>
              <a:rPr lang="en-US" sz="3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3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parlarem</a:t>
            </a:r>
            <a:r>
              <a:rPr lang="en-US" sz="3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3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d'aquest</a:t>
            </a:r>
            <a:r>
              <a:rPr lang="en-US" sz="3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3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mòdul</a:t>
            </a:r>
            <a:r>
              <a:rPr lang="en-US" sz="3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98641" y="4078932"/>
            <a:ext cx="6755996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Perquè tots/es, absolutament tots/es, sentim estrès. </a:t>
            </a:r>
          </a:p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Examens, tasques, horaris.</a:t>
            </a:r>
          </a:p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Amistats, discussions, expectatives.</a:t>
            </a:r>
          </a:p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Notificacions, xarxes, pressió social.</a:t>
            </a:r>
          </a:p>
          <a:p>
            <a:pPr algn="ctr">
              <a:lnSpc>
                <a:spcPts val="2800"/>
              </a:lnSpc>
            </a:pPr>
            <a:endParaRPr lang="en-US" sz="2000" u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964458" y="6280502"/>
            <a:ext cx="6224361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L'estrès no és alguna cosa «dolenta»… és alguna cosa humana.</a:t>
            </a:r>
          </a:p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El que importa és entendre'l per poder gestionar-lo.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416805" y="858069"/>
            <a:ext cx="7454390" cy="1618432"/>
            <a:chOff x="0" y="-44940"/>
            <a:chExt cx="1963296" cy="42625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63296" cy="340528"/>
            </a:xfrm>
            <a:custGeom>
              <a:avLst/>
              <a:gdLst/>
              <a:ahLst/>
              <a:cxnLst/>
              <a:rect l="l" t="t" r="r" b="b"/>
              <a:pathLst>
                <a:path w="1963296" h="340528">
                  <a:moveTo>
                    <a:pt x="31157" y="0"/>
                  </a:moveTo>
                  <a:lnTo>
                    <a:pt x="1932139" y="0"/>
                  </a:lnTo>
                  <a:cubicBezTo>
                    <a:pt x="1940402" y="0"/>
                    <a:pt x="1948327" y="3283"/>
                    <a:pt x="1954170" y="9126"/>
                  </a:cubicBezTo>
                  <a:cubicBezTo>
                    <a:pt x="1960014" y="14969"/>
                    <a:pt x="1963296" y="22894"/>
                    <a:pt x="1963296" y="31157"/>
                  </a:cubicBezTo>
                  <a:lnTo>
                    <a:pt x="1963296" y="309371"/>
                  </a:lnTo>
                  <a:cubicBezTo>
                    <a:pt x="1963296" y="317635"/>
                    <a:pt x="1960014" y="325560"/>
                    <a:pt x="1954170" y="331403"/>
                  </a:cubicBezTo>
                  <a:cubicBezTo>
                    <a:pt x="1948327" y="337246"/>
                    <a:pt x="1940402" y="340528"/>
                    <a:pt x="1932139" y="340528"/>
                  </a:cubicBezTo>
                  <a:lnTo>
                    <a:pt x="31157" y="340528"/>
                  </a:lnTo>
                  <a:cubicBezTo>
                    <a:pt x="22894" y="340528"/>
                    <a:pt x="14969" y="337246"/>
                    <a:pt x="9126" y="331403"/>
                  </a:cubicBezTo>
                  <a:cubicBezTo>
                    <a:pt x="3283" y="325560"/>
                    <a:pt x="0" y="317635"/>
                    <a:pt x="0" y="309371"/>
                  </a:cubicBezTo>
                  <a:lnTo>
                    <a:pt x="0" y="31157"/>
                  </a:lnTo>
                  <a:cubicBezTo>
                    <a:pt x="0" y="22894"/>
                    <a:pt x="3283" y="14969"/>
                    <a:pt x="9126" y="9126"/>
                  </a:cubicBezTo>
                  <a:cubicBezTo>
                    <a:pt x="14969" y="3283"/>
                    <a:pt x="22894" y="0"/>
                    <a:pt x="31157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4940"/>
              <a:ext cx="1963296" cy="4262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 u="none" strike="noStrike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Què </a:t>
              </a:r>
              <a:r>
                <a:rPr lang="en-US" sz="3000" b="1" u="none" strike="noStrike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és</a:t>
              </a:r>
              <a:r>
                <a:rPr lang="en-US" sz="3000" b="1" u="none" strike="noStrike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3000" b="1" u="none" strike="noStrike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l'estrès</a:t>
              </a:r>
              <a:r>
                <a:rPr lang="en-US" sz="3000" b="1" u="none" strike="noStrike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3000" b="1" u="none" strike="noStrike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realment</a:t>
              </a:r>
              <a:r>
                <a:rPr lang="en-US" sz="3000" b="1" u="none" strike="noStrike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?</a:t>
              </a:r>
            </a:p>
          </p:txBody>
        </p:sp>
      </p:grpSp>
      <p:sp>
        <p:nvSpPr>
          <p:cNvPr id="5" name="AutoShape 5"/>
          <p:cNvSpPr/>
          <p:nvPr/>
        </p:nvSpPr>
        <p:spPr>
          <a:xfrm flipV="1">
            <a:off x="9144000" y="3406316"/>
            <a:ext cx="0" cy="301625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6" name="Freeform 6"/>
          <p:cNvSpPr/>
          <p:nvPr/>
        </p:nvSpPr>
        <p:spPr>
          <a:xfrm>
            <a:off x="932255" y="6220092"/>
            <a:ext cx="5227024" cy="3038208"/>
          </a:xfrm>
          <a:custGeom>
            <a:avLst/>
            <a:gdLst/>
            <a:ahLst/>
            <a:cxnLst/>
            <a:rect l="l" t="t" r="r" b="b"/>
            <a:pathLst>
              <a:path w="5227024" h="3038208">
                <a:moveTo>
                  <a:pt x="0" y="0"/>
                </a:moveTo>
                <a:lnTo>
                  <a:pt x="5227024" y="0"/>
                </a:lnTo>
                <a:lnTo>
                  <a:pt x="5227024" y="3038208"/>
                </a:lnTo>
                <a:lnTo>
                  <a:pt x="0" y="30382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>
            <a:off x="12003091" y="5392818"/>
            <a:ext cx="5256209" cy="3918265"/>
          </a:xfrm>
          <a:custGeom>
            <a:avLst/>
            <a:gdLst/>
            <a:ahLst/>
            <a:cxnLst/>
            <a:rect l="l" t="t" r="r" b="b"/>
            <a:pathLst>
              <a:path w="5256209" h="3918265">
                <a:moveTo>
                  <a:pt x="0" y="0"/>
                </a:moveTo>
                <a:lnTo>
                  <a:pt x="5256209" y="0"/>
                </a:lnTo>
                <a:lnTo>
                  <a:pt x="5256209" y="3918265"/>
                </a:lnTo>
                <a:lnTo>
                  <a:pt x="0" y="391826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TextBox 8"/>
          <p:cNvSpPr txBox="1"/>
          <p:nvPr/>
        </p:nvSpPr>
        <p:spPr>
          <a:xfrm>
            <a:off x="2300362" y="2647491"/>
            <a:ext cx="13687276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És la forma en què el teu cos i la teva ment reaccionen quan senten que alguna cosa important està en joc.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688391" y="3339641"/>
            <a:ext cx="5252544" cy="3411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     De </a:t>
            </a: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vegades</a:t>
            </a: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satura</a:t>
            </a: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(et </a:t>
            </a: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bloqueja</a:t>
            </a: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).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03627" y="3339641"/>
            <a:ext cx="4528176" cy="3411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De </a:t>
            </a: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vegades</a:t>
            </a: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ajuda</a:t>
            </a: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(</a:t>
            </a: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t'activa</a:t>
            </a: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).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876138" y="7902225"/>
            <a:ext cx="4535723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Veurem </a:t>
            </a: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com funciona, per què passa i què pots fer.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28187" y="4400200"/>
            <a:ext cx="4148376" cy="2482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 teu cos no distingeix entre: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 examen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Una discussió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Massa deures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 missatge que t'amoïna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O... un ós enfadat que t'ataca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370578" y="2077141"/>
            <a:ext cx="11254154" cy="8229600"/>
          </a:xfrm>
          <a:custGeom>
            <a:avLst/>
            <a:gdLst/>
            <a:ahLst/>
            <a:cxnLst/>
            <a:rect l="l" t="t" r="r" b="b"/>
            <a:pathLst>
              <a:path w="11254154" h="8229600">
                <a:moveTo>
                  <a:pt x="0" y="0"/>
                </a:moveTo>
                <a:lnTo>
                  <a:pt x="11254154" y="0"/>
                </a:lnTo>
                <a:lnTo>
                  <a:pt x="1125415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355247" y="1859653"/>
            <a:ext cx="5426553" cy="3444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Coses</a:t>
            </a: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importants</a:t>
            </a: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abans</a:t>
            </a: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de </a:t>
            </a: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començar</a:t>
            </a:r>
            <a:endParaRPr lang="en-US" sz="2000" b="1" u="none" strike="noStrike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1540163" y="3342378"/>
            <a:ext cx="6954203" cy="457200"/>
            <a:chOff x="0" y="0"/>
            <a:chExt cx="9272270" cy="609600"/>
          </a:xfrm>
        </p:grpSpPr>
        <p:sp>
          <p:nvSpPr>
            <p:cNvPr id="5" name="TextBox 5"/>
            <p:cNvSpPr txBox="1"/>
            <p:nvPr/>
          </p:nvSpPr>
          <p:spPr>
            <a:xfrm>
              <a:off x="706068" y="37042"/>
              <a:ext cx="8566202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Respecte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85725"/>
              <a:ext cx="522288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503006" y="4128639"/>
            <a:ext cx="6286182" cy="457200"/>
            <a:chOff x="0" y="0"/>
            <a:chExt cx="8381576" cy="609600"/>
          </a:xfrm>
        </p:grpSpPr>
        <p:sp>
          <p:nvSpPr>
            <p:cNvPr id="8" name="TextBox 8"/>
            <p:cNvSpPr txBox="1"/>
            <p:nvPr/>
          </p:nvSpPr>
          <p:spPr>
            <a:xfrm>
              <a:off x="755611" y="46567"/>
              <a:ext cx="7625964" cy="459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Compartim només el que vulguem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85725"/>
              <a:ext cx="621374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96557" y="4914900"/>
            <a:ext cx="6507243" cy="457200"/>
            <a:chOff x="0" y="0"/>
            <a:chExt cx="8676324" cy="609600"/>
          </a:xfrm>
        </p:grpSpPr>
        <p:sp>
          <p:nvSpPr>
            <p:cNvPr id="11" name="TextBox 11"/>
            <p:cNvSpPr txBox="1"/>
            <p:nvPr/>
          </p:nvSpPr>
          <p:spPr>
            <a:xfrm>
              <a:off x="764210" y="37042"/>
              <a:ext cx="7912113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Parlem d'experiències generals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85725"/>
              <a:ext cx="638572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403645" y="5701161"/>
            <a:ext cx="7514554" cy="457200"/>
            <a:chOff x="0" y="0"/>
            <a:chExt cx="10019405" cy="609600"/>
          </a:xfrm>
        </p:grpSpPr>
        <p:sp>
          <p:nvSpPr>
            <p:cNvPr id="14" name="TextBox 14"/>
            <p:cNvSpPr txBox="1"/>
            <p:nvPr/>
          </p:nvSpPr>
          <p:spPr>
            <a:xfrm>
              <a:off x="888092" y="46567"/>
              <a:ext cx="9131313" cy="459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hi ha respostes «incorrectes»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85725"/>
              <a:ext cx="762453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372675" y="6487422"/>
            <a:ext cx="6357330" cy="457200"/>
            <a:chOff x="0" y="0"/>
            <a:chExt cx="8476440" cy="609600"/>
          </a:xfrm>
        </p:grpSpPr>
        <p:sp>
          <p:nvSpPr>
            <p:cNvPr id="17" name="TextBox 17"/>
            <p:cNvSpPr txBox="1"/>
            <p:nvPr/>
          </p:nvSpPr>
          <p:spPr>
            <a:xfrm>
              <a:off x="929386" y="46567"/>
              <a:ext cx="7547054" cy="459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Tothom participa des d'on pugui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85725"/>
              <a:ext cx="803747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05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486022" y="1257300"/>
            <a:ext cx="14007830" cy="8229600"/>
          </a:xfrm>
          <a:custGeom>
            <a:avLst/>
            <a:gdLst/>
            <a:ahLst/>
            <a:cxnLst/>
            <a:rect l="l" t="t" r="r" b="b"/>
            <a:pathLst>
              <a:path w="14007830" h="8229600">
                <a:moveTo>
                  <a:pt x="0" y="0"/>
                </a:moveTo>
                <a:lnTo>
                  <a:pt x="14007830" y="0"/>
                </a:lnTo>
                <a:lnTo>
                  <a:pt x="1400783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540163" y="1859652"/>
            <a:ext cx="4291054" cy="3411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Qué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haremos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en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este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módulo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?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540163" y="3342378"/>
            <a:ext cx="7628322" cy="457200"/>
            <a:chOff x="0" y="0"/>
            <a:chExt cx="10171095" cy="609600"/>
          </a:xfrm>
        </p:grpSpPr>
        <p:sp>
          <p:nvSpPr>
            <p:cNvPr id="5" name="TextBox 5"/>
            <p:cNvSpPr txBox="1"/>
            <p:nvPr/>
          </p:nvSpPr>
          <p:spPr>
            <a:xfrm>
              <a:off x="706068" y="37042"/>
              <a:ext cx="9465027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Entender cómo funciona tu cuerpo cuando se estresa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85725"/>
              <a:ext cx="522288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503006" y="4128639"/>
            <a:ext cx="6286182" cy="457200"/>
            <a:chOff x="0" y="0"/>
            <a:chExt cx="8381576" cy="609600"/>
          </a:xfrm>
        </p:grpSpPr>
        <p:sp>
          <p:nvSpPr>
            <p:cNvPr id="8" name="TextBox 8"/>
            <p:cNvSpPr txBox="1"/>
            <p:nvPr/>
          </p:nvSpPr>
          <p:spPr>
            <a:xfrm>
              <a:off x="755611" y="46567"/>
              <a:ext cx="7625964" cy="459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Veure què et activa més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85725"/>
              <a:ext cx="621374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96557" y="4914900"/>
            <a:ext cx="6507243" cy="457200"/>
            <a:chOff x="0" y="0"/>
            <a:chExt cx="8676324" cy="609600"/>
          </a:xfrm>
        </p:grpSpPr>
        <p:sp>
          <p:nvSpPr>
            <p:cNvPr id="11" name="TextBox 11"/>
            <p:cNvSpPr txBox="1"/>
            <p:nvPr/>
          </p:nvSpPr>
          <p:spPr>
            <a:xfrm>
              <a:off x="764210" y="37042"/>
              <a:ext cx="7912113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Conèixer eines ràpides per calmar-te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85725"/>
              <a:ext cx="638572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63198" y="7277997"/>
            <a:ext cx="7167879" cy="457200"/>
            <a:chOff x="0" y="0"/>
            <a:chExt cx="9557172" cy="609600"/>
          </a:xfrm>
        </p:grpSpPr>
        <p:sp>
          <p:nvSpPr>
            <p:cNvPr id="14" name="TextBox 14"/>
            <p:cNvSpPr txBox="1"/>
            <p:nvPr/>
          </p:nvSpPr>
          <p:spPr>
            <a:xfrm>
              <a:off x="818140" y="37042"/>
              <a:ext cx="8739032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Participar en jocs, dinàmiques i reflexions lleugeres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85725"/>
              <a:ext cx="692501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06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403645" y="5701161"/>
            <a:ext cx="7514554" cy="457200"/>
            <a:chOff x="0" y="0"/>
            <a:chExt cx="10019405" cy="609600"/>
          </a:xfrm>
        </p:grpSpPr>
        <p:sp>
          <p:nvSpPr>
            <p:cNvPr id="17" name="TextBox 17"/>
            <p:cNvSpPr txBox="1"/>
            <p:nvPr/>
          </p:nvSpPr>
          <p:spPr>
            <a:xfrm>
              <a:off x="888092" y="46567"/>
              <a:ext cx="9131313" cy="459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Aprendre a omplir el teu «tanc» emocional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85725"/>
              <a:ext cx="762453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72675" y="6487422"/>
            <a:ext cx="6357330" cy="731838"/>
            <a:chOff x="0" y="0"/>
            <a:chExt cx="8476440" cy="975784"/>
          </a:xfrm>
        </p:grpSpPr>
        <p:sp>
          <p:nvSpPr>
            <p:cNvPr id="20" name="TextBox 20"/>
            <p:cNvSpPr txBox="1"/>
            <p:nvPr/>
          </p:nvSpPr>
          <p:spPr>
            <a:xfrm>
              <a:off x="929386" y="46567"/>
              <a:ext cx="7547054" cy="9292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Crear les teves pròpies estratègies antiestrès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85725"/>
              <a:ext cx="803747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05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71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788012" y="1849088"/>
            <a:ext cx="13100596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Dia 1. Reconèixer l'estrès i els seus senyals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1.1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70602" y="6732654"/>
            <a:ext cx="12746796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Introducció i activació inicial «Quan penso en estrès…»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977546" y="1028700"/>
            <a:ext cx="11819892" cy="8229600"/>
          </a:xfrm>
          <a:custGeom>
            <a:avLst/>
            <a:gdLst/>
            <a:ahLst/>
            <a:cxnLst/>
            <a:rect l="l" t="t" r="r" b="b"/>
            <a:pathLst>
              <a:path w="11819892" h="8229600">
                <a:moveTo>
                  <a:pt x="0" y="0"/>
                </a:moveTo>
                <a:lnTo>
                  <a:pt x="11819892" y="0"/>
                </a:lnTo>
                <a:lnTo>
                  <a:pt x="1181989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22142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1817278"/>
            <a:ext cx="5562600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Cadires en cercle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Pissarra (opcional)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5359365"/>
            <a:ext cx="5091452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farem?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Parlarem sobre què ens ve al cap quan escoltem la paraula estrès. Cada alumne/a dirà una paraula o imatge que li vingui al cap.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977546" y="1028700"/>
            <a:ext cx="11819892" cy="8229600"/>
          </a:xfrm>
          <a:custGeom>
            <a:avLst/>
            <a:gdLst/>
            <a:ahLst/>
            <a:cxnLst/>
            <a:rect l="l" t="t" r="r" b="b"/>
            <a:pathLst>
              <a:path w="11819892" h="8229600">
                <a:moveTo>
                  <a:pt x="0" y="0"/>
                </a:moveTo>
                <a:lnTo>
                  <a:pt x="11819892" y="0"/>
                </a:lnTo>
                <a:lnTo>
                  <a:pt x="1181989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22142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99906" y="1829237"/>
            <a:ext cx="5134294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Quan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penso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en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l'estrès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,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penso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en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…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830605" y="2530320"/>
            <a:ext cx="2514680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just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Estrès</a:t>
            </a:r>
          </a:p>
          <a:p>
            <a:pPr marL="431801" lvl="1" indent="-215900" algn="just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Fatiga</a:t>
            </a:r>
          </a:p>
          <a:p>
            <a:pPr marL="431801" lvl="1" indent="-215900" algn="just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Exàmens</a:t>
            </a:r>
          </a:p>
          <a:p>
            <a:pPr marL="431801" lvl="1" indent="-215900" algn="just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Rudor</a:t>
            </a:r>
          </a:p>
          <a:p>
            <a:pPr marL="431801" lvl="1" indent="-215900" algn="just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Bloqueig mental</a:t>
            </a:r>
          </a:p>
          <a:p>
            <a:pPr marL="431801" lvl="1" indent="-215900" algn="just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Tensió</a:t>
            </a:r>
          </a:p>
          <a:p>
            <a:pPr marL="431801" lvl="1" indent="-215900" algn="just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Fracàs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942650" y="8450722"/>
            <a:ext cx="6182637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hi ha respostes correctes ni incorrectes;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l'important és compartir i reflexionar.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830605" y="5307472"/>
            <a:ext cx="6294681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Recordeu: 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parleu de casos personals concrets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Només paraules, sentiments o imatges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Podeu saltar el vostre torn si no voleu parlar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Podeu escriure les paraules més freqüents a la pissarra (opcional)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51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1.2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0" y="6732654"/>
            <a:ext cx="8001000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Escala d'estrès 1–10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079846" y="1729187"/>
            <a:ext cx="7076296" cy="6828625"/>
          </a:xfrm>
          <a:custGeom>
            <a:avLst/>
            <a:gdLst/>
            <a:ahLst/>
            <a:cxnLst/>
            <a:rect l="l" t="t" r="r" b="b"/>
            <a:pathLst>
              <a:path w="7076296" h="6828625">
                <a:moveTo>
                  <a:pt x="0" y="0"/>
                </a:moveTo>
                <a:lnTo>
                  <a:pt x="7076296" y="0"/>
                </a:lnTo>
                <a:lnTo>
                  <a:pt x="7076296" y="6828626"/>
                </a:lnTo>
                <a:lnTo>
                  <a:pt x="0" y="68286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1817278"/>
            <a:ext cx="5562600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Aula en cercle, sense necessitat de material addicional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5359365"/>
            <a:ext cx="5091452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farem?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Ens prendrem un moment per identificar el nostre nivell actual d'estrès, sense jutjar-nos/es.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493371" y="4657353"/>
            <a:ext cx="11301259" cy="1808201"/>
          </a:xfrm>
          <a:custGeom>
            <a:avLst/>
            <a:gdLst/>
            <a:ahLst/>
            <a:cxnLst/>
            <a:rect l="l" t="t" r="r" b="b"/>
            <a:pathLst>
              <a:path w="11301259" h="1808201">
                <a:moveTo>
                  <a:pt x="0" y="0"/>
                </a:moveTo>
                <a:lnTo>
                  <a:pt x="11301258" y="0"/>
                </a:lnTo>
                <a:lnTo>
                  <a:pt x="11301258" y="1808201"/>
                </a:lnTo>
                <a:lnTo>
                  <a:pt x="0" y="18082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3619269" y="1028700"/>
            <a:ext cx="11040702" cy="1496871"/>
            <a:chOff x="0" y="0"/>
            <a:chExt cx="2907839" cy="39423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907839" cy="394238"/>
            </a:xfrm>
            <a:custGeom>
              <a:avLst/>
              <a:gdLst/>
              <a:ahLst/>
              <a:cxnLst/>
              <a:rect l="l" t="t" r="r" b="b"/>
              <a:pathLst>
                <a:path w="2907839" h="394238">
                  <a:moveTo>
                    <a:pt x="21036" y="0"/>
                  </a:moveTo>
                  <a:lnTo>
                    <a:pt x="2886803" y="0"/>
                  </a:lnTo>
                  <a:cubicBezTo>
                    <a:pt x="2892382" y="0"/>
                    <a:pt x="2897733" y="2216"/>
                    <a:pt x="2901678" y="6161"/>
                  </a:cubicBezTo>
                  <a:cubicBezTo>
                    <a:pt x="2905623" y="10107"/>
                    <a:pt x="2907839" y="15457"/>
                    <a:pt x="2907839" y="21036"/>
                  </a:cubicBezTo>
                  <a:lnTo>
                    <a:pt x="2907839" y="373201"/>
                  </a:lnTo>
                  <a:cubicBezTo>
                    <a:pt x="2907839" y="378780"/>
                    <a:pt x="2905623" y="384131"/>
                    <a:pt x="2901678" y="388076"/>
                  </a:cubicBezTo>
                  <a:cubicBezTo>
                    <a:pt x="2897733" y="392021"/>
                    <a:pt x="2892382" y="394238"/>
                    <a:pt x="2886803" y="394238"/>
                  </a:cubicBezTo>
                  <a:lnTo>
                    <a:pt x="21036" y="394238"/>
                  </a:lnTo>
                  <a:cubicBezTo>
                    <a:pt x="15457" y="394238"/>
                    <a:pt x="10107" y="392021"/>
                    <a:pt x="6161" y="388076"/>
                  </a:cubicBezTo>
                  <a:cubicBezTo>
                    <a:pt x="2216" y="384131"/>
                    <a:pt x="0" y="378780"/>
                    <a:pt x="0" y="373201"/>
                  </a:cubicBezTo>
                  <a:lnTo>
                    <a:pt x="0" y="21036"/>
                  </a:lnTo>
                  <a:cubicBezTo>
                    <a:pt x="0" y="15457"/>
                    <a:pt x="2216" y="10107"/>
                    <a:pt x="6161" y="6161"/>
                  </a:cubicBezTo>
                  <a:cubicBezTo>
                    <a:pt x="10107" y="2216"/>
                    <a:pt x="15457" y="0"/>
                    <a:pt x="21036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2907839" cy="4228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De l'1 al 10, com d'estressat/ada em sento ara mateix?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517030" y="6728716"/>
            <a:ext cx="1380232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Tranquil/la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259389" y="6728716"/>
            <a:ext cx="3769221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Una mica tens/a, activat/ada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414787" y="6728716"/>
            <a:ext cx="358393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Molt tens/a, preocupat/ada,</a:t>
            </a:r>
          </a:p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blocat/ada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171791" y="8620125"/>
            <a:ext cx="9944419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és ni una competició ni un judici.</a:t>
            </a:r>
          </a:p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L'escala s'utilitza per avaluar com va el grup abans de continuar amb el taller.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290950" y="3157305"/>
            <a:ext cx="7706101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Alçarem el número amb els dits durant 2-3 segons. No comentarem els números individuals ni explicarem els motius que hi ha al darrere.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1.3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525615" y="6732654"/>
            <a:ext cx="1123677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és l'estrès? + Història «El cor del caiçà»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855487" y="1028700"/>
            <a:ext cx="6100191" cy="8229600"/>
          </a:xfrm>
          <a:custGeom>
            <a:avLst/>
            <a:gdLst/>
            <a:ahLst/>
            <a:cxnLst/>
            <a:rect l="l" t="t" r="r" b="b"/>
            <a:pathLst>
              <a:path w="6100191" h="8229600">
                <a:moveTo>
                  <a:pt x="0" y="0"/>
                </a:moveTo>
                <a:lnTo>
                  <a:pt x="6100191" y="0"/>
                </a:lnTo>
                <a:lnTo>
                  <a:pt x="610019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5359365"/>
            <a:ext cx="5091452" cy="2835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farem?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Parlarem de què és realment l'estrès i veurem com reacciona el cos davant d'una amenaça.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Escoltarem la història del caçador per entendre la resposta fisiològica a l'estrès.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1817278"/>
            <a:ext cx="5562600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Pissarra blanca o flipchart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Una còpia impresa o digital del text «The Heart of the Hunter»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659488" y="904875"/>
            <a:ext cx="6969024" cy="1198567"/>
            <a:chOff x="0" y="0"/>
            <a:chExt cx="1835463" cy="3156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35463" cy="315672"/>
            </a:xfrm>
            <a:custGeom>
              <a:avLst/>
              <a:gdLst/>
              <a:ahLst/>
              <a:cxnLst/>
              <a:rect l="l" t="t" r="r" b="b"/>
              <a:pathLst>
                <a:path w="1835463" h="315672">
                  <a:moveTo>
                    <a:pt x="33327" y="0"/>
                  </a:moveTo>
                  <a:lnTo>
                    <a:pt x="1802136" y="0"/>
                  </a:lnTo>
                  <a:cubicBezTo>
                    <a:pt x="1820542" y="0"/>
                    <a:pt x="1835463" y="14921"/>
                    <a:pt x="1835463" y="33327"/>
                  </a:cubicBezTo>
                  <a:lnTo>
                    <a:pt x="1835463" y="282345"/>
                  </a:lnTo>
                  <a:cubicBezTo>
                    <a:pt x="1835463" y="300751"/>
                    <a:pt x="1820542" y="315672"/>
                    <a:pt x="1802136" y="315672"/>
                  </a:cubicBezTo>
                  <a:lnTo>
                    <a:pt x="33327" y="315672"/>
                  </a:lnTo>
                  <a:cubicBezTo>
                    <a:pt x="24488" y="315672"/>
                    <a:pt x="16011" y="312161"/>
                    <a:pt x="9761" y="305911"/>
                  </a:cubicBezTo>
                  <a:cubicBezTo>
                    <a:pt x="3511" y="299661"/>
                    <a:pt x="0" y="291184"/>
                    <a:pt x="0" y="282345"/>
                  </a:cubicBezTo>
                  <a:lnTo>
                    <a:pt x="0" y="33327"/>
                  </a:lnTo>
                  <a:cubicBezTo>
                    <a:pt x="0" y="24488"/>
                    <a:pt x="3511" y="16011"/>
                    <a:pt x="9761" y="9761"/>
                  </a:cubicBezTo>
                  <a:cubicBezTo>
                    <a:pt x="16011" y="3511"/>
                    <a:pt x="24488" y="0"/>
                    <a:pt x="33327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835463" cy="3442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Què és l'estrès?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269728" y="2479284"/>
            <a:ext cx="13748545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É</a:t>
            </a: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 la resposta del cos i del cervell a alguna cosa que interpreten com una</a:t>
            </a: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amenaça, una pressió o un repte</a:t>
            </a: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  <p:sp>
        <p:nvSpPr>
          <p:cNvPr id="6" name="Freeform 6"/>
          <p:cNvSpPr/>
          <p:nvPr/>
        </p:nvSpPr>
        <p:spPr>
          <a:xfrm>
            <a:off x="3493371" y="3336534"/>
            <a:ext cx="11301259" cy="6017920"/>
          </a:xfrm>
          <a:custGeom>
            <a:avLst/>
            <a:gdLst/>
            <a:ahLst/>
            <a:cxnLst/>
            <a:rect l="l" t="t" r="r" b="b"/>
            <a:pathLst>
              <a:path w="11301259" h="6017920">
                <a:moveTo>
                  <a:pt x="0" y="0"/>
                </a:moveTo>
                <a:lnTo>
                  <a:pt x="11301258" y="0"/>
                </a:lnTo>
                <a:lnTo>
                  <a:pt x="11301258" y="6017921"/>
                </a:lnTo>
                <a:lnTo>
                  <a:pt x="0" y="601792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7" name="Group 7"/>
          <p:cNvGrpSpPr/>
          <p:nvPr/>
        </p:nvGrpSpPr>
        <p:grpSpPr>
          <a:xfrm>
            <a:off x="3493371" y="3429207"/>
            <a:ext cx="4942819" cy="1219200"/>
            <a:chOff x="0" y="0"/>
            <a:chExt cx="6590426" cy="1625600"/>
          </a:xfrm>
        </p:grpSpPr>
        <p:sp>
          <p:nvSpPr>
            <p:cNvPr id="8" name="TextBox 8"/>
            <p:cNvSpPr txBox="1"/>
            <p:nvPr/>
          </p:nvSpPr>
          <p:spPr>
            <a:xfrm>
              <a:off x="0" y="-28575"/>
              <a:ext cx="895350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95350" y="-28575"/>
              <a:ext cx="5695076" cy="1654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L'estrès és normal i necessari.</a:t>
              </a:r>
            </a:p>
            <a:p>
              <a:pPr marL="0" lvl="0" indent="0"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Ens ajuda a reaccionar, concentrar-nos i resoldre problemes.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832760" y="6085235"/>
            <a:ext cx="5859621" cy="1543050"/>
            <a:chOff x="0" y="0"/>
            <a:chExt cx="7812828" cy="2057400"/>
          </a:xfrm>
        </p:grpSpPr>
        <p:sp>
          <p:nvSpPr>
            <p:cNvPr id="11" name="TextBox 11"/>
            <p:cNvSpPr txBox="1"/>
            <p:nvPr/>
          </p:nvSpPr>
          <p:spPr>
            <a:xfrm>
              <a:off x="0" y="-28575"/>
              <a:ext cx="895350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95350" y="-3175"/>
              <a:ext cx="6917478" cy="20605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Diferència entre Eustrès i Distrès</a:t>
              </a:r>
            </a:p>
            <a:p>
              <a:pPr marL="0" lvl="0" indent="0" algn="l">
                <a:lnSpc>
                  <a:spcPts val="2400"/>
                </a:lnSpc>
                <a:spcBef>
                  <a:spcPct val="0"/>
                </a:spcBef>
              </a:pPr>
              <a:endPara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Eustrès</a:t>
              </a: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: activació útil, t'impulsa.</a:t>
              </a: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Distrès</a:t>
              </a: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: activació perjudicial, et bloqueja.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832760" y="3429207"/>
            <a:ext cx="5083211" cy="2133600"/>
            <a:chOff x="0" y="0"/>
            <a:chExt cx="6777614" cy="2844800"/>
          </a:xfrm>
        </p:grpSpPr>
        <p:sp>
          <p:nvSpPr>
            <p:cNvPr id="14" name="TextBox 14"/>
            <p:cNvSpPr txBox="1"/>
            <p:nvPr/>
          </p:nvSpPr>
          <p:spPr>
            <a:xfrm>
              <a:off x="0" y="-28575"/>
              <a:ext cx="895350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20750" y="-28575"/>
              <a:ext cx="5856864" cy="2873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El cos avalua constantment les situacions.</a:t>
              </a:r>
            </a:p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Decideix si alguna cosa és:</a:t>
              </a:r>
            </a:p>
            <a:p>
              <a:pPr algn="l">
                <a:lnSpc>
                  <a:spcPts val="2400"/>
                </a:lnSpc>
              </a:pPr>
              <a:endPara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Segura</a:t>
              </a: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Neutral</a:t>
              </a: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O una amenaça potencial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3493371" y="6085235"/>
            <a:ext cx="5468632" cy="2762250"/>
            <a:chOff x="0" y="0"/>
            <a:chExt cx="7291509" cy="3683000"/>
          </a:xfrm>
        </p:grpSpPr>
        <p:sp>
          <p:nvSpPr>
            <p:cNvPr id="17" name="TextBox 17"/>
            <p:cNvSpPr txBox="1"/>
            <p:nvPr/>
          </p:nvSpPr>
          <p:spPr>
            <a:xfrm>
              <a:off x="0" y="-28575"/>
              <a:ext cx="895350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95350" y="-3175"/>
              <a:ext cx="6396159" cy="3686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El cervell no distingeix clarament entre amenaces reals i percebudes.</a:t>
              </a:r>
            </a:p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Exemples:</a:t>
              </a: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Un examen</a:t>
              </a: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Una discussió</a:t>
              </a: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Un missatge que et preocupa</a:t>
              </a: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Un soroll fort</a:t>
              </a:r>
            </a:p>
            <a:p>
              <a:pPr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Aquestes poden activar la mateixa xarxa neural que un perill real.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49594" y="3302528"/>
            <a:ext cx="3963327" cy="1538924"/>
            <a:chOff x="0" y="0"/>
            <a:chExt cx="5284437" cy="205189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8713" cy="2051898"/>
            </a:xfrm>
            <a:custGeom>
              <a:avLst/>
              <a:gdLst/>
              <a:ahLst/>
              <a:cxnLst/>
              <a:rect l="l" t="t" r="r" b="b"/>
              <a:pathLst>
                <a:path w="1458713" h="2051898">
                  <a:moveTo>
                    <a:pt x="0" y="0"/>
                  </a:moveTo>
                  <a:lnTo>
                    <a:pt x="1458713" y="0"/>
                  </a:lnTo>
                  <a:lnTo>
                    <a:pt x="1458713" y="2051898"/>
                  </a:lnTo>
                  <a:lnTo>
                    <a:pt x="0" y="20518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991168" y="568110"/>
              <a:ext cx="3293269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El cor bat més</a:t>
              </a:r>
            </a:p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ràpid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840843" y="3268231"/>
            <a:ext cx="4456192" cy="1573221"/>
            <a:chOff x="0" y="0"/>
            <a:chExt cx="5941589" cy="209762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659432" cy="2097627"/>
            </a:xfrm>
            <a:custGeom>
              <a:avLst/>
              <a:gdLst/>
              <a:ahLst/>
              <a:cxnLst/>
              <a:rect l="l" t="t" r="r" b="b"/>
              <a:pathLst>
                <a:path w="2659432" h="2097627">
                  <a:moveTo>
                    <a:pt x="0" y="0"/>
                  </a:moveTo>
                  <a:lnTo>
                    <a:pt x="2659432" y="0"/>
                  </a:lnTo>
                  <a:lnTo>
                    <a:pt x="2659432" y="2097627"/>
                  </a:lnTo>
                  <a:lnTo>
                    <a:pt x="0" y="20976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3192832" y="636703"/>
              <a:ext cx="2748756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Els músculs es</a:t>
              </a:r>
            </a:p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tensen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929432" y="3302528"/>
            <a:ext cx="3622041" cy="1573221"/>
            <a:chOff x="0" y="0"/>
            <a:chExt cx="4829388" cy="209762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13722" cy="2097627"/>
            </a:xfrm>
            <a:custGeom>
              <a:avLst/>
              <a:gdLst/>
              <a:ahLst/>
              <a:cxnLst/>
              <a:rect l="l" t="t" r="r" b="b"/>
              <a:pathLst>
                <a:path w="2013722" h="2097627">
                  <a:moveTo>
                    <a:pt x="0" y="0"/>
                  </a:moveTo>
                  <a:lnTo>
                    <a:pt x="2013722" y="0"/>
                  </a:lnTo>
                  <a:lnTo>
                    <a:pt x="2013722" y="2097627"/>
                  </a:lnTo>
                  <a:lnTo>
                    <a:pt x="0" y="20976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2661022" y="590974"/>
              <a:ext cx="2168366" cy="12477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Disminueix la</a:t>
              </a:r>
            </a:p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digestió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840843" y="5495288"/>
            <a:ext cx="4946372" cy="1613894"/>
            <a:chOff x="0" y="0"/>
            <a:chExt cx="6595162" cy="215185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847394" cy="2135545"/>
            </a:xfrm>
            <a:custGeom>
              <a:avLst/>
              <a:gdLst/>
              <a:ahLst/>
              <a:cxnLst/>
              <a:rect l="l" t="t" r="r" b="b"/>
              <a:pathLst>
                <a:path w="2847394" h="2135545">
                  <a:moveTo>
                    <a:pt x="0" y="0"/>
                  </a:moveTo>
                  <a:lnTo>
                    <a:pt x="2847394" y="0"/>
                  </a:lnTo>
                  <a:lnTo>
                    <a:pt x="2847394" y="2135545"/>
                  </a:lnTo>
                  <a:lnTo>
                    <a:pt x="0" y="21355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3192832" y="904084"/>
              <a:ext cx="3402330" cy="12477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S'allibera adrenalina</a:t>
              </a:r>
            </a:p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 cortisol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153026" y="5787853"/>
            <a:ext cx="4453543" cy="1016529"/>
            <a:chOff x="0" y="0"/>
            <a:chExt cx="5938057" cy="135537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048931" cy="1355372"/>
            </a:xfrm>
            <a:custGeom>
              <a:avLst/>
              <a:gdLst/>
              <a:ahLst/>
              <a:cxnLst/>
              <a:rect l="l" t="t" r="r" b="b"/>
              <a:pathLst>
                <a:path w="3048931" h="1355372">
                  <a:moveTo>
                    <a:pt x="0" y="0"/>
                  </a:moveTo>
                  <a:lnTo>
                    <a:pt x="3048931" y="0"/>
                  </a:lnTo>
                  <a:lnTo>
                    <a:pt x="3048931" y="1355372"/>
                  </a:lnTo>
                  <a:lnTo>
                    <a:pt x="0" y="13553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86671" t="-74273" r="-102590" b="-635304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3696231" y="242711"/>
              <a:ext cx="2241826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Augmenta la vigi lància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048748" y="5495288"/>
            <a:ext cx="3996295" cy="1781812"/>
            <a:chOff x="0" y="0"/>
            <a:chExt cx="5328394" cy="237574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968902" cy="2375749"/>
            </a:xfrm>
            <a:custGeom>
              <a:avLst/>
              <a:gdLst/>
              <a:ahLst/>
              <a:cxnLst/>
              <a:rect l="l" t="t" r="r" b="b"/>
              <a:pathLst>
                <a:path w="1968902" h="2375749">
                  <a:moveTo>
                    <a:pt x="0" y="0"/>
                  </a:moveTo>
                  <a:lnTo>
                    <a:pt x="1968902" y="0"/>
                  </a:lnTo>
                  <a:lnTo>
                    <a:pt x="1968902" y="2375749"/>
                  </a:lnTo>
                  <a:lnTo>
                    <a:pt x="0" y="2375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258962" y="904084"/>
              <a:ext cx="3069431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La respiració s'</a:t>
              </a:r>
            </a:p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accelera</a:t>
              </a:r>
            </a:p>
          </p:txBody>
        </p:sp>
      </p:grpSp>
      <p:sp>
        <p:nvSpPr>
          <p:cNvPr id="20" name="Freeform 20"/>
          <p:cNvSpPr/>
          <p:nvPr/>
        </p:nvSpPr>
        <p:spPr>
          <a:xfrm>
            <a:off x="5954721" y="8162829"/>
            <a:ext cx="1249866" cy="217164"/>
          </a:xfrm>
          <a:custGeom>
            <a:avLst/>
            <a:gdLst/>
            <a:ahLst/>
            <a:cxnLst/>
            <a:rect l="l" t="t" r="r" b="b"/>
            <a:pathLst>
              <a:path w="1249866" h="217164">
                <a:moveTo>
                  <a:pt x="0" y="0"/>
                </a:moveTo>
                <a:lnTo>
                  <a:pt x="1249866" y="0"/>
                </a:lnTo>
                <a:lnTo>
                  <a:pt x="1249866" y="217164"/>
                </a:lnTo>
                <a:lnTo>
                  <a:pt x="0" y="2171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1" name="Freeform 21"/>
          <p:cNvSpPr/>
          <p:nvPr/>
        </p:nvSpPr>
        <p:spPr>
          <a:xfrm>
            <a:off x="8309629" y="8162829"/>
            <a:ext cx="1249866" cy="217164"/>
          </a:xfrm>
          <a:custGeom>
            <a:avLst/>
            <a:gdLst/>
            <a:ahLst/>
            <a:cxnLst/>
            <a:rect l="l" t="t" r="r" b="b"/>
            <a:pathLst>
              <a:path w="1249866" h="217164">
                <a:moveTo>
                  <a:pt x="0" y="0"/>
                </a:moveTo>
                <a:lnTo>
                  <a:pt x="1249866" y="0"/>
                </a:lnTo>
                <a:lnTo>
                  <a:pt x="1249866" y="217164"/>
                </a:lnTo>
                <a:lnTo>
                  <a:pt x="0" y="2171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2" name="Freeform 22"/>
          <p:cNvSpPr/>
          <p:nvPr/>
        </p:nvSpPr>
        <p:spPr>
          <a:xfrm>
            <a:off x="10846081" y="8162829"/>
            <a:ext cx="1249866" cy="217164"/>
          </a:xfrm>
          <a:custGeom>
            <a:avLst/>
            <a:gdLst/>
            <a:ahLst/>
            <a:cxnLst/>
            <a:rect l="l" t="t" r="r" b="b"/>
            <a:pathLst>
              <a:path w="1249866" h="217164">
                <a:moveTo>
                  <a:pt x="0" y="0"/>
                </a:moveTo>
                <a:lnTo>
                  <a:pt x="1249866" y="0"/>
                </a:lnTo>
                <a:lnTo>
                  <a:pt x="1249866" y="217164"/>
                </a:lnTo>
                <a:lnTo>
                  <a:pt x="0" y="2171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3" name="TextBox 23"/>
          <p:cNvSpPr txBox="1"/>
          <p:nvPr/>
        </p:nvSpPr>
        <p:spPr>
          <a:xfrm>
            <a:off x="4541572" y="8115300"/>
            <a:ext cx="1301308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Cervell</a:t>
            </a:r>
            <a:endParaRPr lang="en-US" sz="2000" u="none" strike="noStrike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7351700" y="8090436"/>
            <a:ext cx="846088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Senyal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717093" y="8090436"/>
            <a:ext cx="950908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358360" y="8090436"/>
            <a:ext cx="1173361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Activació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599794" y="1000125"/>
            <a:ext cx="9848033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Relat: «El cor del caçador»</a:t>
            </a:r>
          </a:p>
          <a:p>
            <a:pPr algn="ctr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Ens mostra com el cos entra en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mode de supervivència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tal com ho feia en el passat quan s'enfrontava a un depredador, i com després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necessita temps per calmar-se de nou.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39956" y="1333500"/>
            <a:ext cx="16119344" cy="7924800"/>
          </a:xfrm>
          <a:custGeom>
            <a:avLst/>
            <a:gdLst/>
            <a:ahLst/>
            <a:cxnLst/>
            <a:rect l="l" t="t" r="r" b="b"/>
            <a:pathLst>
              <a:path w="16119344" h="7924800">
                <a:moveTo>
                  <a:pt x="0" y="0"/>
                </a:moveTo>
                <a:lnTo>
                  <a:pt x="16119344" y="0"/>
                </a:lnTo>
                <a:lnTo>
                  <a:pt x="16119344" y="7924800"/>
                </a:lnTo>
                <a:lnTo>
                  <a:pt x="0" y="792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9618" b="-22256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4275612" y="847725"/>
            <a:ext cx="9848033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Història «El cor del caçador»</a:t>
            </a:r>
          </a:p>
        </p:txBody>
      </p:sp>
      <p:sp>
        <p:nvSpPr>
          <p:cNvPr id="4" name="Freeform 4"/>
          <p:cNvSpPr/>
          <p:nvPr/>
        </p:nvSpPr>
        <p:spPr>
          <a:xfrm>
            <a:off x="11378996" y="1648889"/>
            <a:ext cx="6100191" cy="8229600"/>
          </a:xfrm>
          <a:custGeom>
            <a:avLst/>
            <a:gdLst/>
            <a:ahLst/>
            <a:cxnLst/>
            <a:rect l="l" t="t" r="r" b="b"/>
            <a:pathLst>
              <a:path w="6100191" h="8229600">
                <a:moveTo>
                  <a:pt x="0" y="0"/>
                </a:moveTo>
                <a:lnTo>
                  <a:pt x="6100191" y="0"/>
                </a:lnTo>
                <a:lnTo>
                  <a:pt x="610019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TextBox 5"/>
          <p:cNvSpPr txBox="1"/>
          <p:nvPr/>
        </p:nvSpPr>
        <p:spPr>
          <a:xfrm>
            <a:off x="2189883" y="2676525"/>
            <a:ext cx="8987167" cy="5210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 cor del caçador batega fort. El seu cervell i els seus sentits funcionen a tota velocitat per anticipar el pla del seu oponent. Ni el més mínim moviment de l'enemic escapa als seus sentits aguditzats. Els seus músculs reben el flux sanguini màxim; tots els òrgans que no són essencials per a la supervivència estan en estat de repòs. El seu nivell de sucre en sang ha pujat per permetre el rendiment muscular màxim.</a:t>
            </a:r>
          </a:p>
          <a:p>
            <a:pPr algn="ctr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S'activa la coagulació de la sang per evitar que sagnés fins a morir si patís una ferida. A aquest efecte, també es redueix el flux sanguini a les mans i els peus: les mans que subjecten la llança estan gelades. No està segur de si lluitar o fugir; l'ós que té davant podria matar-lo d'una sola estocada. Però l'hivern és llarg, i ell i la seva família necessiten amb urgència carn i roba càlida. S'hi juga tot i llança la llança amb totes les seves forces al pit de l'ós.</a:t>
            </a:r>
          </a:p>
          <a:p>
            <a:pPr algn="ctr">
              <a:lnSpc>
                <a:spcPts val="2400"/>
              </a:lnSpc>
              <a:spcBef>
                <a:spcPct val="0"/>
              </a:spcBef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2400"/>
              </a:lnSpc>
              <a:spcBef>
                <a:spcPct val="0"/>
              </a:spcBef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39956" y="1333500"/>
            <a:ext cx="16119344" cy="7924800"/>
          </a:xfrm>
          <a:custGeom>
            <a:avLst/>
            <a:gdLst/>
            <a:ahLst/>
            <a:cxnLst/>
            <a:rect l="l" t="t" r="r" b="b"/>
            <a:pathLst>
              <a:path w="16119344" h="7924800">
                <a:moveTo>
                  <a:pt x="0" y="0"/>
                </a:moveTo>
                <a:lnTo>
                  <a:pt x="16119344" y="0"/>
                </a:lnTo>
                <a:lnTo>
                  <a:pt x="16119344" y="7924800"/>
                </a:lnTo>
                <a:lnTo>
                  <a:pt x="0" y="792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9618" b="-22256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4275612" y="847725"/>
            <a:ext cx="9848033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Història «El cor del caçador»</a:t>
            </a:r>
          </a:p>
        </p:txBody>
      </p:sp>
      <p:sp>
        <p:nvSpPr>
          <p:cNvPr id="4" name="Freeform 4"/>
          <p:cNvSpPr/>
          <p:nvPr/>
        </p:nvSpPr>
        <p:spPr>
          <a:xfrm>
            <a:off x="11743020" y="1783713"/>
            <a:ext cx="6100191" cy="8229600"/>
          </a:xfrm>
          <a:custGeom>
            <a:avLst/>
            <a:gdLst/>
            <a:ahLst/>
            <a:cxnLst/>
            <a:rect l="l" t="t" r="r" b="b"/>
            <a:pathLst>
              <a:path w="6100191" h="8229600">
                <a:moveTo>
                  <a:pt x="0" y="0"/>
                </a:moveTo>
                <a:lnTo>
                  <a:pt x="6100191" y="0"/>
                </a:lnTo>
                <a:lnTo>
                  <a:pt x="610019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TextBox 5"/>
          <p:cNvSpPr txBox="1"/>
          <p:nvPr/>
        </p:nvSpPr>
        <p:spPr>
          <a:xfrm>
            <a:off x="2189883" y="7542953"/>
            <a:ext cx="9256525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Recorda: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L'estrès és una reacció normal, útil en algunes situacions i difícil en d'altres. Entendre'l és el primer pas per gestionar-lo.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189883" y="1867582"/>
            <a:ext cx="8987167" cy="5210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 sent una tremenda rugida i, amb un crit, el caçador es llança sobre l'ós, clavant-li el ganivet al pit. Senteix l'alè de l'ós i n'olora la suor. Un dolor ardent li travessa el cos mentre les urpes de l'ós li estripen l'esquena. L'ós l'alça enlaire sense esforç, i el caçador es prepara per donar el cop de gràcia. Però la llança i el ganivet ja han fet la seva feina; amb un gemec, l'ós el deixa caure i s'ensorra a terra. La lluita ha</a:t>
            </a:r>
          </a:p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acabat.</a:t>
            </a:r>
          </a:p>
          <a:p>
            <a:pPr algn="ctr">
              <a:lnSpc>
                <a:spcPts val="2400"/>
              </a:lnSpc>
              <a:spcBef>
                <a:spcPct val="0"/>
              </a:spcBef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 tornada a la seguretat de la cova, el caçador explica a la seva família la perillosa lluita, i només ara comença a sentir el dolor de les nombroses ferides que l'ós li ha infligit. Però el seu sistema immunitari està funcionant a plena capacitat i, en pocs dies, les ferides s'han curat. Poc després de la lluita, la seva freqüència cardíaca havia tornat a la normalitat, la seva pressió arterial havia baixat i un profund sentiment de relaxació l'havia envoltat.</a:t>
            </a:r>
          </a:p>
          <a:p>
            <a:pPr algn="ctr">
              <a:lnSpc>
                <a:spcPts val="2400"/>
              </a:lnSpc>
              <a:spcBef>
                <a:spcPct val="0"/>
              </a:spcBef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51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1.4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525615" y="6732654"/>
            <a:ext cx="11236770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Joc «El pes de l'estrès»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58982">
            <a:off x="13455613" y="1216140"/>
            <a:ext cx="2953115" cy="7822820"/>
          </a:xfrm>
          <a:custGeom>
            <a:avLst/>
            <a:gdLst/>
            <a:ahLst/>
            <a:cxnLst/>
            <a:rect l="l" t="t" r="r" b="b"/>
            <a:pathLst>
              <a:path w="2953115" h="7822820">
                <a:moveTo>
                  <a:pt x="0" y="0"/>
                </a:moveTo>
                <a:lnTo>
                  <a:pt x="2953115" y="0"/>
                </a:lnTo>
                <a:lnTo>
                  <a:pt x="2953115" y="7822821"/>
                </a:lnTo>
                <a:lnTo>
                  <a:pt x="0" y="78228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9567182" y="1817278"/>
            <a:ext cx="3387102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necessitem força…</a:t>
            </a:r>
          </a:p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Només observar què passa quan mantenim el braç aixecat.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1817278"/>
            <a:ext cx="5562600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Botelles d'aigua petites (500 ml) o manuelles lleugeres (una per alumne).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 espai segur on els alumnes puguin estirar els braços sense topar amb ningú.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22120" y="5359365"/>
            <a:ext cx="5091452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farem?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Farem un petit experiment per entendre com l'estrès afecta els nostres cossos.</a:t>
            </a: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524519"/>
            <a:ext cx="6814498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Amb aquesta activitat anem a: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29502" y="2389001"/>
            <a:ext cx="6814498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Entendre que l'estrès no depèn nomès de com de fortes són les situacions.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29502" y="3420840"/>
            <a:ext cx="6814498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Sentir al cos la idea del «pes emocional».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329502" y="4163790"/>
            <a:ext cx="6814498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Connectar el que sentim amb el que hem après sobre l'estrès.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329502" y="5154390"/>
            <a:ext cx="6814498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Aprendre la importància de deixar anar, descansar i demanar ajuda.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73283" y="2360426"/>
            <a:ext cx="566987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600"/>
              </a:lnSpc>
              <a:spcBef>
                <a:spcPct val="0"/>
              </a:spcBef>
            </a:pPr>
            <a:r>
              <a:rPr lang="en-US" sz="3000" b="1">
                <a:solidFill>
                  <a:srgbClr val="E4829D"/>
                </a:solidFill>
                <a:latin typeface="Poppins Bold"/>
                <a:ea typeface="Poppins Bold"/>
                <a:cs typeface="Poppins Bold"/>
                <a:sym typeface="Poppins Bold"/>
              </a:rPr>
              <a:t>01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73283" y="3344640"/>
            <a:ext cx="566987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600"/>
              </a:lnSpc>
              <a:spcBef>
                <a:spcPct val="0"/>
              </a:spcBef>
            </a:pPr>
            <a:r>
              <a:rPr lang="en-US" sz="3000" b="1">
                <a:solidFill>
                  <a:srgbClr val="FFED4C"/>
                </a:solidFill>
                <a:latin typeface="Poppins Bold"/>
                <a:ea typeface="Poppins Bold"/>
                <a:cs typeface="Poppins Bold"/>
                <a:sym typeface="Poppins Bold"/>
              </a:rPr>
              <a:t>02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73283" y="4144740"/>
            <a:ext cx="566987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600"/>
              </a:lnSpc>
              <a:spcBef>
                <a:spcPct val="0"/>
              </a:spcBef>
            </a:pPr>
            <a:r>
              <a:rPr lang="en-US" sz="3000" b="1">
                <a:solidFill>
                  <a:srgbClr val="71C7D6"/>
                </a:solidFill>
                <a:latin typeface="Poppins Bold"/>
                <a:ea typeface="Poppins Bold"/>
                <a:cs typeface="Poppins Bold"/>
                <a:sym typeface="Poppins Bold"/>
              </a:rPr>
              <a:t>03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73283" y="5135340"/>
            <a:ext cx="566987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600"/>
              </a:lnSpc>
              <a:spcBef>
                <a:spcPct val="0"/>
              </a:spcBef>
            </a:pPr>
            <a:r>
              <a:rPr lang="en-US" sz="3000" b="1">
                <a:solidFill>
                  <a:srgbClr val="51B264"/>
                </a:solidFill>
                <a:latin typeface="Poppins Bold"/>
                <a:ea typeface="Poppins Bold"/>
                <a:cs typeface="Poppins Bold"/>
                <a:sym typeface="Poppins Bold"/>
              </a:rPr>
              <a:t>04</a:t>
            </a:r>
          </a:p>
        </p:txBody>
      </p:sp>
      <p:sp>
        <p:nvSpPr>
          <p:cNvPr id="11" name="Freeform 11"/>
          <p:cNvSpPr/>
          <p:nvPr/>
        </p:nvSpPr>
        <p:spPr>
          <a:xfrm rot="558982">
            <a:off x="13455613" y="1216140"/>
            <a:ext cx="2953115" cy="7822820"/>
          </a:xfrm>
          <a:custGeom>
            <a:avLst/>
            <a:gdLst/>
            <a:ahLst/>
            <a:cxnLst/>
            <a:rect l="l" t="t" r="r" b="b"/>
            <a:pathLst>
              <a:path w="2953115" h="7822820">
                <a:moveTo>
                  <a:pt x="0" y="0"/>
                </a:moveTo>
                <a:lnTo>
                  <a:pt x="2953115" y="0"/>
                </a:lnTo>
                <a:lnTo>
                  <a:pt x="2953115" y="7822821"/>
                </a:lnTo>
                <a:lnTo>
                  <a:pt x="0" y="78228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58982">
            <a:off x="13455613" y="1216140"/>
            <a:ext cx="2953115" cy="7822820"/>
          </a:xfrm>
          <a:custGeom>
            <a:avLst/>
            <a:gdLst/>
            <a:ahLst/>
            <a:cxnLst/>
            <a:rect l="l" t="t" r="r" b="b"/>
            <a:pathLst>
              <a:path w="2953115" h="7822820">
                <a:moveTo>
                  <a:pt x="0" y="0"/>
                </a:moveTo>
                <a:lnTo>
                  <a:pt x="2953115" y="0"/>
                </a:lnTo>
                <a:lnTo>
                  <a:pt x="2953115" y="7822821"/>
                </a:lnTo>
                <a:lnTo>
                  <a:pt x="0" y="78228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2369788" y="1540553"/>
            <a:ext cx="8344227" cy="1387321"/>
            <a:chOff x="0" y="0"/>
            <a:chExt cx="2197656" cy="36538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197656" cy="365385"/>
            </a:xfrm>
            <a:custGeom>
              <a:avLst/>
              <a:gdLst/>
              <a:ahLst/>
              <a:cxnLst/>
              <a:rect l="l" t="t" r="r" b="b"/>
              <a:pathLst>
                <a:path w="2197656" h="365385">
                  <a:moveTo>
                    <a:pt x="27835" y="0"/>
                  </a:moveTo>
                  <a:lnTo>
                    <a:pt x="2169822" y="0"/>
                  </a:lnTo>
                  <a:cubicBezTo>
                    <a:pt x="2185194" y="0"/>
                    <a:pt x="2197656" y="12462"/>
                    <a:pt x="2197656" y="27835"/>
                  </a:cubicBezTo>
                  <a:lnTo>
                    <a:pt x="2197656" y="337550"/>
                  </a:lnTo>
                  <a:cubicBezTo>
                    <a:pt x="2197656" y="344933"/>
                    <a:pt x="2194724" y="352012"/>
                    <a:pt x="2189504" y="357232"/>
                  </a:cubicBezTo>
                  <a:cubicBezTo>
                    <a:pt x="2184284" y="362452"/>
                    <a:pt x="2177204" y="365385"/>
                    <a:pt x="2169822" y="365385"/>
                  </a:cubicBezTo>
                  <a:lnTo>
                    <a:pt x="27835" y="365385"/>
                  </a:lnTo>
                  <a:cubicBezTo>
                    <a:pt x="20452" y="365385"/>
                    <a:pt x="13373" y="362452"/>
                    <a:pt x="8153" y="357232"/>
                  </a:cubicBezTo>
                  <a:cubicBezTo>
                    <a:pt x="2933" y="352012"/>
                    <a:pt x="0" y="344933"/>
                    <a:pt x="0" y="337550"/>
                  </a:cubicBezTo>
                  <a:lnTo>
                    <a:pt x="0" y="27835"/>
                  </a:lnTo>
                  <a:cubicBezTo>
                    <a:pt x="0" y="20452"/>
                    <a:pt x="2933" y="13373"/>
                    <a:pt x="8153" y="8153"/>
                  </a:cubicBezTo>
                  <a:cubicBezTo>
                    <a:pt x="13373" y="2933"/>
                    <a:pt x="20452" y="0"/>
                    <a:pt x="27835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2197656" cy="3939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Ha canviat alguna cosa des que hem començat?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369788" y="3266297"/>
            <a:ext cx="8344227" cy="1387321"/>
            <a:chOff x="0" y="0"/>
            <a:chExt cx="2197656" cy="36538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97656" cy="365385"/>
            </a:xfrm>
            <a:custGeom>
              <a:avLst/>
              <a:gdLst/>
              <a:ahLst/>
              <a:cxnLst/>
              <a:rect l="l" t="t" r="r" b="b"/>
              <a:pathLst>
                <a:path w="2197656" h="365385">
                  <a:moveTo>
                    <a:pt x="27835" y="0"/>
                  </a:moveTo>
                  <a:lnTo>
                    <a:pt x="2169822" y="0"/>
                  </a:lnTo>
                  <a:cubicBezTo>
                    <a:pt x="2185194" y="0"/>
                    <a:pt x="2197656" y="12462"/>
                    <a:pt x="2197656" y="27835"/>
                  </a:cubicBezTo>
                  <a:lnTo>
                    <a:pt x="2197656" y="337550"/>
                  </a:lnTo>
                  <a:cubicBezTo>
                    <a:pt x="2197656" y="344933"/>
                    <a:pt x="2194724" y="352012"/>
                    <a:pt x="2189504" y="357232"/>
                  </a:cubicBezTo>
                  <a:cubicBezTo>
                    <a:pt x="2184284" y="362452"/>
                    <a:pt x="2177204" y="365385"/>
                    <a:pt x="2169822" y="365385"/>
                  </a:cubicBezTo>
                  <a:lnTo>
                    <a:pt x="27835" y="365385"/>
                  </a:lnTo>
                  <a:cubicBezTo>
                    <a:pt x="20452" y="365385"/>
                    <a:pt x="13373" y="362452"/>
                    <a:pt x="8153" y="357232"/>
                  </a:cubicBezTo>
                  <a:cubicBezTo>
                    <a:pt x="2933" y="352012"/>
                    <a:pt x="0" y="344933"/>
                    <a:pt x="0" y="337550"/>
                  </a:cubicBezTo>
                  <a:lnTo>
                    <a:pt x="0" y="27835"/>
                  </a:lnTo>
                  <a:cubicBezTo>
                    <a:pt x="0" y="20452"/>
                    <a:pt x="2933" y="13373"/>
                    <a:pt x="8153" y="8153"/>
                  </a:cubicBezTo>
                  <a:cubicBezTo>
                    <a:pt x="13373" y="2933"/>
                    <a:pt x="20452" y="0"/>
                    <a:pt x="27835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2197656" cy="3939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L'objecte pesa més ara que abans?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369788" y="5450797"/>
            <a:ext cx="5515610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 realitat…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u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El pes és el mateix.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 que canvia és el temps que el mantenim.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369788" y="7498672"/>
            <a:ext cx="8344227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Amb l'estrès passa el mateix. De vegades no és res de l'altre món.</a:t>
            </a:r>
          </a:p>
          <a:p>
            <a:pPr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Pot ser una cosa petita, però si hi pensem tot el dia... es converteix en una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veritable càrrega.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58982">
            <a:off x="13455613" y="1216140"/>
            <a:ext cx="2953115" cy="7822820"/>
          </a:xfrm>
          <a:custGeom>
            <a:avLst/>
            <a:gdLst/>
            <a:ahLst/>
            <a:cxnLst/>
            <a:rect l="l" t="t" r="r" b="b"/>
            <a:pathLst>
              <a:path w="2953115" h="7822820">
                <a:moveTo>
                  <a:pt x="0" y="0"/>
                </a:moveTo>
                <a:lnTo>
                  <a:pt x="2953115" y="0"/>
                </a:lnTo>
                <a:lnTo>
                  <a:pt x="2953115" y="7822821"/>
                </a:lnTo>
                <a:lnTo>
                  <a:pt x="0" y="78228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2288894" y="4355463"/>
            <a:ext cx="6712859" cy="1805274"/>
            <a:chOff x="0" y="0"/>
            <a:chExt cx="1767996" cy="4754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767996" cy="475463"/>
            </a:xfrm>
            <a:custGeom>
              <a:avLst/>
              <a:gdLst/>
              <a:ahLst/>
              <a:cxnLst/>
              <a:rect l="l" t="t" r="r" b="b"/>
              <a:pathLst>
                <a:path w="1767996" h="475463">
                  <a:moveTo>
                    <a:pt x="34599" y="0"/>
                  </a:moveTo>
                  <a:lnTo>
                    <a:pt x="1733397" y="0"/>
                  </a:lnTo>
                  <a:cubicBezTo>
                    <a:pt x="1752505" y="0"/>
                    <a:pt x="1767996" y="15490"/>
                    <a:pt x="1767996" y="34599"/>
                  </a:cubicBezTo>
                  <a:lnTo>
                    <a:pt x="1767996" y="440864"/>
                  </a:lnTo>
                  <a:cubicBezTo>
                    <a:pt x="1767996" y="450040"/>
                    <a:pt x="1764350" y="458841"/>
                    <a:pt x="1757862" y="465329"/>
                  </a:cubicBezTo>
                  <a:cubicBezTo>
                    <a:pt x="1751374" y="471818"/>
                    <a:pt x="1742573" y="475463"/>
                    <a:pt x="1733397" y="475463"/>
                  </a:cubicBezTo>
                  <a:lnTo>
                    <a:pt x="34599" y="475463"/>
                  </a:lnTo>
                  <a:cubicBezTo>
                    <a:pt x="25423" y="475463"/>
                    <a:pt x="16622" y="471818"/>
                    <a:pt x="10134" y="465329"/>
                  </a:cubicBezTo>
                  <a:cubicBezTo>
                    <a:pt x="3645" y="458841"/>
                    <a:pt x="0" y="450040"/>
                    <a:pt x="0" y="440864"/>
                  </a:cubicBezTo>
                  <a:lnTo>
                    <a:pt x="0" y="34599"/>
                  </a:lnTo>
                  <a:cubicBezTo>
                    <a:pt x="0" y="25423"/>
                    <a:pt x="3645" y="16622"/>
                    <a:pt x="10134" y="10134"/>
                  </a:cubicBezTo>
                  <a:cubicBezTo>
                    <a:pt x="16622" y="3645"/>
                    <a:pt x="25423" y="0"/>
                    <a:pt x="34599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1767996" cy="5040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 noteu que esteu sostenint massa?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288894" y="6551262"/>
            <a:ext cx="6712859" cy="1805274"/>
            <a:chOff x="0" y="0"/>
            <a:chExt cx="1767996" cy="47546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767996" cy="475463"/>
            </a:xfrm>
            <a:custGeom>
              <a:avLst/>
              <a:gdLst/>
              <a:ahLst/>
              <a:cxnLst/>
              <a:rect l="l" t="t" r="r" b="b"/>
              <a:pathLst>
                <a:path w="1767996" h="475463">
                  <a:moveTo>
                    <a:pt x="34599" y="0"/>
                  </a:moveTo>
                  <a:lnTo>
                    <a:pt x="1733397" y="0"/>
                  </a:lnTo>
                  <a:cubicBezTo>
                    <a:pt x="1752505" y="0"/>
                    <a:pt x="1767996" y="15490"/>
                    <a:pt x="1767996" y="34599"/>
                  </a:cubicBezTo>
                  <a:lnTo>
                    <a:pt x="1767996" y="440864"/>
                  </a:lnTo>
                  <a:cubicBezTo>
                    <a:pt x="1767996" y="450040"/>
                    <a:pt x="1764350" y="458841"/>
                    <a:pt x="1757862" y="465329"/>
                  </a:cubicBezTo>
                  <a:cubicBezTo>
                    <a:pt x="1751374" y="471818"/>
                    <a:pt x="1742573" y="475463"/>
                    <a:pt x="1733397" y="475463"/>
                  </a:cubicBezTo>
                  <a:lnTo>
                    <a:pt x="34599" y="475463"/>
                  </a:lnTo>
                  <a:cubicBezTo>
                    <a:pt x="25423" y="475463"/>
                    <a:pt x="16622" y="471818"/>
                    <a:pt x="10134" y="465329"/>
                  </a:cubicBezTo>
                  <a:cubicBezTo>
                    <a:pt x="3645" y="458841"/>
                    <a:pt x="0" y="450040"/>
                    <a:pt x="0" y="440864"/>
                  </a:cubicBezTo>
                  <a:lnTo>
                    <a:pt x="0" y="34599"/>
                  </a:lnTo>
                  <a:cubicBezTo>
                    <a:pt x="0" y="25423"/>
                    <a:pt x="3645" y="16622"/>
                    <a:pt x="10134" y="10134"/>
                  </a:cubicBezTo>
                  <a:cubicBezTo>
                    <a:pt x="16622" y="3645"/>
                    <a:pt x="25423" y="0"/>
                    <a:pt x="34599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1767996" cy="5040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Quins senyals us dóna el vostre cos?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369788" y="1125302"/>
            <a:ext cx="10260945" cy="2835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 la vida passa el mateix:</a:t>
            </a: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Quan deixem anar, descansem, demanem ajuda o canviem d'enfocament, el nostre cos se sent alleujat.</a:t>
            </a: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importa com de fort siguis:</a:t>
            </a:r>
          </a:p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Si mai no deixes anar el pes, el teu braç s'acabarà cansant.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1.5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525615" y="6732654"/>
            <a:ext cx="11236770" cy="1538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«Temps moderns» — </a:t>
            </a:r>
            <a:r>
              <a:rPr lang="en-US" sz="5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L'estrès</a:t>
            </a:r>
            <a:r>
              <a:rPr lang="en-US" sz="5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permanent </a:t>
            </a:r>
            <a:r>
              <a:rPr lang="en-US" sz="5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</a:t>
            </a:r>
            <a:r>
              <a:rPr lang="en-US" sz="5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com </a:t>
            </a:r>
            <a:r>
              <a:rPr lang="en-US" sz="5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ens</a:t>
            </a:r>
            <a:r>
              <a:rPr lang="en-US" sz="5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5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afecta</a:t>
            </a:r>
            <a:endParaRPr lang="en-US" sz="5000" b="1" u="none" strike="noStrike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68146">
            <a:off x="9426859" y="1722572"/>
            <a:ext cx="3783785" cy="2669288"/>
          </a:xfrm>
          <a:custGeom>
            <a:avLst/>
            <a:gdLst/>
            <a:ahLst/>
            <a:cxnLst/>
            <a:rect l="l" t="t" r="r" b="b"/>
            <a:pathLst>
              <a:path w="3783785" h="2669288">
                <a:moveTo>
                  <a:pt x="0" y="0"/>
                </a:moveTo>
                <a:lnTo>
                  <a:pt x="3783785" y="0"/>
                </a:lnTo>
                <a:lnTo>
                  <a:pt x="3783785" y="2669288"/>
                </a:lnTo>
                <a:lnTo>
                  <a:pt x="0" y="26692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 rot="989721">
            <a:off x="12339052" y="2922504"/>
            <a:ext cx="3783785" cy="2669288"/>
          </a:xfrm>
          <a:custGeom>
            <a:avLst/>
            <a:gdLst/>
            <a:ahLst/>
            <a:cxnLst/>
            <a:rect l="l" t="t" r="r" b="b"/>
            <a:pathLst>
              <a:path w="3783785" h="2669288">
                <a:moveTo>
                  <a:pt x="0" y="0"/>
                </a:moveTo>
                <a:lnTo>
                  <a:pt x="3783785" y="0"/>
                </a:lnTo>
                <a:lnTo>
                  <a:pt x="3783785" y="2669288"/>
                </a:lnTo>
                <a:lnTo>
                  <a:pt x="0" y="26692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1722120" y="1130797"/>
            <a:ext cx="5562600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Vídeos curts del document «Modern Times»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Projector o pantalla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22120" y="3472953"/>
            <a:ext cx="5091452" cy="56546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farem?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Veurèm escenes de la vida moderna per identificar situacions que provoquen estrès constant:</a:t>
            </a:r>
          </a:p>
          <a:p>
            <a:pPr marL="863601" lvl="2" indent="-287867" algn="l">
              <a:lnSpc>
                <a:spcPts val="2800"/>
              </a:lnSpc>
              <a:buFont typeface="Arial"/>
              <a:buChar char="⚬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Multitarea</a:t>
            </a:r>
          </a:p>
          <a:p>
            <a:pPr marL="863601" lvl="2" indent="-287867" algn="l">
              <a:lnSpc>
                <a:spcPts val="2800"/>
              </a:lnSpc>
              <a:buFont typeface="Arial"/>
              <a:buChar char="⚬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Pressa</a:t>
            </a:r>
          </a:p>
          <a:p>
            <a:pPr marL="863601" lvl="2" indent="-287867" algn="l">
              <a:lnSpc>
                <a:spcPts val="2800"/>
              </a:lnSpc>
              <a:buFont typeface="Arial"/>
              <a:buChar char="⚬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Brutícia</a:t>
            </a:r>
          </a:p>
          <a:p>
            <a:pPr marL="863601" lvl="2" indent="-287867" algn="l">
              <a:lnSpc>
                <a:spcPts val="2800"/>
              </a:lnSpc>
              <a:buFont typeface="Arial"/>
              <a:buChar char="⚬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Interrupcions</a:t>
            </a:r>
          </a:p>
          <a:p>
            <a:pPr marL="863601" lvl="2" indent="-287867" algn="l">
              <a:lnSpc>
                <a:spcPts val="2800"/>
              </a:lnSpc>
              <a:buFont typeface="Arial"/>
              <a:buChar char="⚬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Ús de pantalles</a:t>
            </a:r>
          </a:p>
          <a:p>
            <a:pPr marL="863601" lvl="2" indent="-287867" algn="l">
              <a:lnSpc>
                <a:spcPts val="2800"/>
              </a:lnSpc>
              <a:buFont typeface="Arial"/>
              <a:buChar char="⚬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Sobrestimulació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Després, debatrèm quines parts s'assemblen a la nostra vida quotidiana.</a:t>
            </a: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752335" y="7046453"/>
            <a:ext cx="6387390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Actualment, l'estrès no sempre arriba en 'pics' com ho feia abans.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 vegades, es manté actiu durant hores i hores,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cosa que fa difícil relaxar-se.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Medienbound 6 Saegezahneffekt">
            <a:hlinkClick r:id="" action="ppaction://media"/>
            <a:extLst>
              <a:ext uri="{FF2B5EF4-FFF2-40B4-BE49-F238E27FC236}">
                <a16:creationId xmlns:a16="http://schemas.microsoft.com/office/drawing/2014/main" id="{FC19FECA-3BB7-FFE4-884D-44C22719E78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-6096" y="0"/>
            <a:ext cx="18294096" cy="103361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Medienbound 7 Pausen">
            <a:hlinkClick r:id="" action="ppaction://media"/>
            <a:extLst>
              <a:ext uri="{FF2B5EF4-FFF2-40B4-BE49-F238E27FC236}">
                <a16:creationId xmlns:a16="http://schemas.microsoft.com/office/drawing/2014/main" id="{B8FF354E-1E68-ECC9-DBE4-EFB503E68A9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3327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493371" y="6334874"/>
            <a:ext cx="5045437" cy="1270976"/>
          </a:xfrm>
          <a:custGeom>
            <a:avLst/>
            <a:gdLst/>
            <a:ahLst/>
            <a:cxnLst/>
            <a:rect l="l" t="t" r="r" b="b"/>
            <a:pathLst>
              <a:path w="5045437" h="1270976">
                <a:moveTo>
                  <a:pt x="0" y="0"/>
                </a:moveTo>
                <a:lnTo>
                  <a:pt x="5045436" y="0"/>
                </a:lnTo>
                <a:lnTo>
                  <a:pt x="5045436" y="1270976"/>
                </a:lnTo>
                <a:lnTo>
                  <a:pt x="0" y="12709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5625" r="-123989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0167164" y="6334874"/>
            <a:ext cx="5315084" cy="1270976"/>
          </a:xfrm>
          <a:custGeom>
            <a:avLst/>
            <a:gdLst/>
            <a:ahLst/>
            <a:cxnLst/>
            <a:rect l="l" t="t" r="r" b="b"/>
            <a:pathLst>
              <a:path w="5315084" h="1270976">
                <a:moveTo>
                  <a:pt x="0" y="0"/>
                </a:moveTo>
                <a:lnTo>
                  <a:pt x="5315084" y="0"/>
                </a:lnTo>
                <a:lnTo>
                  <a:pt x="5315084" y="1270976"/>
                </a:lnTo>
                <a:lnTo>
                  <a:pt x="0" y="12709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5670" t="-132921" r="-4010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8274248" y="962025"/>
            <a:ext cx="1739503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Dent de serra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347882" y="1838548"/>
            <a:ext cx="11592237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L'estrès sa puja i baixa com una dent de serra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347882" y="5157454"/>
            <a:ext cx="11592237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Però si no hi ha pauses, l'estrès es manté a dalt tot el temps i és quan es fa dañ.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3493371" y="2533367"/>
            <a:ext cx="11301259" cy="2121746"/>
            <a:chOff x="0" y="0"/>
            <a:chExt cx="15068345" cy="2828994"/>
          </a:xfrm>
        </p:grpSpPr>
        <p:sp>
          <p:nvSpPr>
            <p:cNvPr id="8" name="Freeform 8"/>
            <p:cNvSpPr/>
            <p:nvPr/>
          </p:nvSpPr>
          <p:spPr>
            <a:xfrm>
              <a:off x="0" y="714216"/>
              <a:ext cx="15068345" cy="1712612"/>
            </a:xfrm>
            <a:custGeom>
              <a:avLst/>
              <a:gdLst/>
              <a:ahLst/>
              <a:cxnLst/>
              <a:rect l="l" t="t" r="r" b="b"/>
              <a:pathLst>
                <a:path w="15068345" h="1712612">
                  <a:moveTo>
                    <a:pt x="0" y="0"/>
                  </a:moveTo>
                  <a:lnTo>
                    <a:pt x="15068345" y="0"/>
                  </a:lnTo>
                  <a:lnTo>
                    <a:pt x="15068345" y="1712612"/>
                  </a:lnTo>
                  <a:lnTo>
                    <a:pt x="0" y="17126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113362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2250819" y="2360153"/>
              <a:ext cx="2225611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Em activo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070597" y="2360153"/>
              <a:ext cx="2225611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Em relaxo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81201" y="-66675"/>
              <a:ext cx="3016577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Faig la tasca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863991" y="7863025"/>
            <a:ext cx="5456634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Línia ondulada que puja i baixa (estrès sa).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655841" y="7863025"/>
            <a:ext cx="4915644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Línia que només puja i es manté a dalt</a:t>
            </a:r>
          </a:p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(estrès permanent)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877797" y="1163524"/>
            <a:ext cx="4001643" cy="8229600"/>
          </a:xfrm>
          <a:custGeom>
            <a:avLst/>
            <a:gdLst/>
            <a:ahLst/>
            <a:cxnLst/>
            <a:rect l="l" t="t" r="r" b="b"/>
            <a:pathLst>
              <a:path w="4001643" h="8229600">
                <a:moveTo>
                  <a:pt x="0" y="0"/>
                </a:moveTo>
                <a:lnTo>
                  <a:pt x="4001643" y="0"/>
                </a:lnTo>
                <a:lnTo>
                  <a:pt x="400164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810952" y="2956680"/>
            <a:ext cx="6942059" cy="1522144"/>
            <a:chOff x="0" y="0"/>
            <a:chExt cx="1828361" cy="40089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828361" cy="400894"/>
            </a:xfrm>
            <a:custGeom>
              <a:avLst/>
              <a:gdLst/>
              <a:ahLst/>
              <a:cxnLst/>
              <a:rect l="l" t="t" r="r" b="b"/>
              <a:pathLst>
                <a:path w="1828361" h="400894">
                  <a:moveTo>
                    <a:pt x="33457" y="0"/>
                  </a:moveTo>
                  <a:lnTo>
                    <a:pt x="1794905" y="0"/>
                  </a:lnTo>
                  <a:cubicBezTo>
                    <a:pt x="1813382" y="0"/>
                    <a:pt x="1828361" y="14979"/>
                    <a:pt x="1828361" y="33457"/>
                  </a:cubicBezTo>
                  <a:lnTo>
                    <a:pt x="1828361" y="367437"/>
                  </a:lnTo>
                  <a:cubicBezTo>
                    <a:pt x="1828361" y="376311"/>
                    <a:pt x="1824836" y="384820"/>
                    <a:pt x="1818562" y="391095"/>
                  </a:cubicBezTo>
                  <a:cubicBezTo>
                    <a:pt x="1812288" y="397369"/>
                    <a:pt x="1803778" y="400894"/>
                    <a:pt x="1794905" y="400894"/>
                  </a:cubicBezTo>
                  <a:lnTo>
                    <a:pt x="33457" y="400894"/>
                  </a:lnTo>
                  <a:cubicBezTo>
                    <a:pt x="14979" y="400894"/>
                    <a:pt x="0" y="385915"/>
                    <a:pt x="0" y="367437"/>
                  </a:cubicBezTo>
                  <a:lnTo>
                    <a:pt x="0" y="33457"/>
                  </a:lnTo>
                  <a:cubicBezTo>
                    <a:pt x="0" y="14979"/>
                    <a:pt x="14979" y="0"/>
                    <a:pt x="33457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1828361" cy="4675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Quina diferència hi ha entre l'estrès del caiçà i l'estrès de les xarxes socials?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810952" y="4763318"/>
            <a:ext cx="6942059" cy="1522144"/>
            <a:chOff x="0" y="0"/>
            <a:chExt cx="1828361" cy="4008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28361" cy="400894"/>
            </a:xfrm>
            <a:custGeom>
              <a:avLst/>
              <a:gdLst/>
              <a:ahLst/>
              <a:cxnLst/>
              <a:rect l="l" t="t" r="r" b="b"/>
              <a:pathLst>
                <a:path w="1828361" h="400894">
                  <a:moveTo>
                    <a:pt x="33457" y="0"/>
                  </a:moveTo>
                  <a:lnTo>
                    <a:pt x="1794905" y="0"/>
                  </a:lnTo>
                  <a:cubicBezTo>
                    <a:pt x="1813382" y="0"/>
                    <a:pt x="1828361" y="14979"/>
                    <a:pt x="1828361" y="33457"/>
                  </a:cubicBezTo>
                  <a:lnTo>
                    <a:pt x="1828361" y="367437"/>
                  </a:lnTo>
                  <a:cubicBezTo>
                    <a:pt x="1828361" y="376311"/>
                    <a:pt x="1824836" y="384820"/>
                    <a:pt x="1818562" y="391095"/>
                  </a:cubicBezTo>
                  <a:cubicBezTo>
                    <a:pt x="1812288" y="397369"/>
                    <a:pt x="1803778" y="400894"/>
                    <a:pt x="1794905" y="400894"/>
                  </a:cubicBezTo>
                  <a:lnTo>
                    <a:pt x="33457" y="400894"/>
                  </a:lnTo>
                  <a:cubicBezTo>
                    <a:pt x="14979" y="400894"/>
                    <a:pt x="0" y="385915"/>
                    <a:pt x="0" y="367437"/>
                  </a:cubicBezTo>
                  <a:lnTo>
                    <a:pt x="0" y="33457"/>
                  </a:lnTo>
                  <a:cubicBezTo>
                    <a:pt x="0" y="14979"/>
                    <a:pt x="14979" y="0"/>
                    <a:pt x="33457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1828361" cy="4675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Quins senyals us diuen que el vostre estrès no està baixant?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810952" y="1028700"/>
            <a:ext cx="6942059" cy="1522144"/>
            <a:chOff x="0" y="0"/>
            <a:chExt cx="1828361" cy="40089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828361" cy="400894"/>
            </a:xfrm>
            <a:custGeom>
              <a:avLst/>
              <a:gdLst/>
              <a:ahLst/>
              <a:cxnLst/>
              <a:rect l="l" t="t" r="r" b="b"/>
              <a:pathLst>
                <a:path w="1828361" h="400894">
                  <a:moveTo>
                    <a:pt x="33457" y="0"/>
                  </a:moveTo>
                  <a:lnTo>
                    <a:pt x="1794905" y="0"/>
                  </a:lnTo>
                  <a:cubicBezTo>
                    <a:pt x="1813382" y="0"/>
                    <a:pt x="1828361" y="14979"/>
                    <a:pt x="1828361" y="33457"/>
                  </a:cubicBezTo>
                  <a:lnTo>
                    <a:pt x="1828361" y="367437"/>
                  </a:lnTo>
                  <a:cubicBezTo>
                    <a:pt x="1828361" y="376311"/>
                    <a:pt x="1824836" y="384820"/>
                    <a:pt x="1818562" y="391095"/>
                  </a:cubicBezTo>
                  <a:cubicBezTo>
                    <a:pt x="1812288" y="397369"/>
                    <a:pt x="1803778" y="400894"/>
                    <a:pt x="1794905" y="400894"/>
                  </a:cubicBezTo>
                  <a:lnTo>
                    <a:pt x="33457" y="400894"/>
                  </a:lnTo>
                  <a:cubicBezTo>
                    <a:pt x="14979" y="400894"/>
                    <a:pt x="0" y="385915"/>
                    <a:pt x="0" y="367437"/>
                  </a:cubicBezTo>
                  <a:lnTo>
                    <a:pt x="0" y="33457"/>
                  </a:lnTo>
                  <a:cubicBezTo>
                    <a:pt x="0" y="14979"/>
                    <a:pt x="14979" y="0"/>
                    <a:pt x="33457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66675"/>
              <a:ext cx="1828361" cy="4675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Quines situacions quotidianes creieu que generen aquest estrès permanent?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986331" y="7832725"/>
            <a:ext cx="4817983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Recorda: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El problema no és activar-se…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El problema és no desactivar-se mai</a:t>
            </a: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71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1.6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525615" y="6732654"/>
            <a:ext cx="1123677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m'estresa? — Targetes Metaplan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162639">
            <a:off x="8627304" y="2912006"/>
            <a:ext cx="3831908" cy="4114800"/>
          </a:xfrm>
          <a:custGeom>
            <a:avLst/>
            <a:gdLst/>
            <a:ahLst/>
            <a:cxnLst/>
            <a:rect l="l" t="t" r="r" b="b"/>
            <a:pathLst>
              <a:path w="3831908" h="4114800">
                <a:moveTo>
                  <a:pt x="0" y="0"/>
                </a:moveTo>
                <a:lnTo>
                  <a:pt x="3831908" y="0"/>
                </a:lnTo>
                <a:lnTo>
                  <a:pt x="383190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 rot="1537360">
            <a:off x="11876557" y="2912006"/>
            <a:ext cx="3831907" cy="4114800"/>
          </a:xfrm>
          <a:custGeom>
            <a:avLst/>
            <a:gdLst/>
            <a:ahLst/>
            <a:cxnLst/>
            <a:rect l="l" t="t" r="r" b="b"/>
            <a:pathLst>
              <a:path w="3831907" h="4114800">
                <a:moveTo>
                  <a:pt x="0" y="0"/>
                </a:moveTo>
                <a:lnTo>
                  <a:pt x="3831908" y="0"/>
                </a:lnTo>
                <a:lnTo>
                  <a:pt x="383190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1722120" y="2364285"/>
            <a:ext cx="5562600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Targetes o post-its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Retoladors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Pissarra o paret per col·locar-les</a:t>
            </a:r>
          </a:p>
        </p:txBody>
      </p:sp>
      <p:sp>
        <p:nvSpPr>
          <p:cNvPr id="5" name="TextBox 5"/>
          <p:cNvSpPr txBox="1"/>
          <p:nvPr/>
        </p:nvSpPr>
        <p:spPr>
          <a:xfrm rot="-1273796">
            <a:off x="9883546" y="4885995"/>
            <a:ext cx="1295281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Exams</a:t>
            </a:r>
          </a:p>
        </p:txBody>
      </p:sp>
      <p:sp>
        <p:nvSpPr>
          <p:cNvPr id="6" name="TextBox 6"/>
          <p:cNvSpPr txBox="1"/>
          <p:nvPr/>
        </p:nvSpPr>
        <p:spPr>
          <a:xfrm rot="1426203">
            <a:off x="12994075" y="4833006"/>
            <a:ext cx="1295281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Xarxes socials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22120" y="4706440"/>
            <a:ext cx="4390368" cy="3892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farem?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Identificarem situacions comunes que causen estrès en el dia a dia.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Cada estudiant escriurà dues fitxes, amb una idea per fitxa.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 les classificarem en categories.</a:t>
            </a: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5175681" y="1809259"/>
            <a:ext cx="0" cy="3657824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3" name="AutoShape 3"/>
          <p:cNvSpPr/>
          <p:nvPr/>
        </p:nvSpPr>
        <p:spPr>
          <a:xfrm flipV="1">
            <a:off x="9102864" y="1809259"/>
            <a:ext cx="0" cy="3657824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4" name="AutoShape 4"/>
          <p:cNvSpPr/>
          <p:nvPr/>
        </p:nvSpPr>
        <p:spPr>
          <a:xfrm flipV="1">
            <a:off x="13322345" y="1809259"/>
            <a:ext cx="0" cy="3657824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5" name="Freeform 5"/>
          <p:cNvSpPr/>
          <p:nvPr/>
        </p:nvSpPr>
        <p:spPr>
          <a:xfrm>
            <a:off x="14070330" y="5275648"/>
            <a:ext cx="4217670" cy="8229600"/>
          </a:xfrm>
          <a:custGeom>
            <a:avLst/>
            <a:gdLst/>
            <a:ahLst/>
            <a:cxnLst/>
            <a:rect l="l" t="t" r="r" b="b"/>
            <a:pathLst>
              <a:path w="4217670" h="8229600">
                <a:moveTo>
                  <a:pt x="0" y="0"/>
                </a:moveTo>
                <a:lnTo>
                  <a:pt x="4217670" y="0"/>
                </a:lnTo>
                <a:lnTo>
                  <a:pt x="421767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TextBox 6"/>
          <p:cNvSpPr txBox="1"/>
          <p:nvPr/>
        </p:nvSpPr>
        <p:spPr>
          <a:xfrm>
            <a:off x="2017491" y="1780684"/>
            <a:ext cx="1827461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Acadèmiques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71580" y="1780684"/>
            <a:ext cx="935385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Socials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598763" y="1780684"/>
            <a:ext cx="1227683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Familiars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818259" y="1780684"/>
            <a:ext cx="1287066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Personals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476232" y="1000125"/>
            <a:ext cx="3335536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Exemples de classificació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62748" y="2371725"/>
            <a:ext cx="3536946" cy="3076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Sentir pressió per treure bones notes.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Tenir moltes feines o treballs acumulats.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Presentar un projecte davant de tota la classe.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Pensar que vas a suspendre un examen.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370799" y="2371725"/>
            <a:ext cx="3536946" cy="2771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Discutir amb els amics.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Sentir que no encaixes en un grup.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Por que se'n riguin o et jutgin.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Canviar de grup d'amics.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Problemes amb rumors o xafarderies.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444131" y="2371725"/>
            <a:ext cx="3536946" cy="2771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Discussions a casa.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Exigències altes dels pares pel que fa als resultats escolars.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Manca de comunicació amb la família.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Canvis dins de la família (separació, canvi de casa, etc.).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693319" y="2371725"/>
            <a:ext cx="3536946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Baixa autoestima.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Dubtes sobre qui soc o qui vull ser.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Por de cometre errors.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Pensar massa en el que pensen els altres.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5777761" y="1809259"/>
            <a:ext cx="0" cy="3466389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3" name="AutoShape 3"/>
          <p:cNvSpPr/>
          <p:nvPr/>
        </p:nvSpPr>
        <p:spPr>
          <a:xfrm flipV="1">
            <a:off x="11682337" y="1809259"/>
            <a:ext cx="0" cy="3466389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>
            <a:off x="14070330" y="5275648"/>
            <a:ext cx="4217670" cy="8229600"/>
          </a:xfrm>
          <a:custGeom>
            <a:avLst/>
            <a:gdLst/>
            <a:ahLst/>
            <a:cxnLst/>
            <a:rect l="l" t="t" r="r" b="b"/>
            <a:pathLst>
              <a:path w="4217670" h="8229600">
                <a:moveTo>
                  <a:pt x="0" y="0"/>
                </a:moveTo>
                <a:lnTo>
                  <a:pt x="4217670" y="0"/>
                </a:lnTo>
                <a:lnTo>
                  <a:pt x="421767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TextBox 5"/>
          <p:cNvSpPr txBox="1"/>
          <p:nvPr/>
        </p:nvSpPr>
        <p:spPr>
          <a:xfrm>
            <a:off x="7476232" y="1000125"/>
            <a:ext cx="3335536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Exemples de classificació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697838" y="1780684"/>
            <a:ext cx="998934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Digitals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767875" y="1780684"/>
            <a:ext cx="1924348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Físiques i salut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3684982" y="1780684"/>
            <a:ext cx="2494183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Autoexigència / perfeccionisme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28832" y="2637223"/>
            <a:ext cx="3536946" cy="3381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Comparar-se amb els altres a les xarxes socials.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Sentir pressió per obtenir molts 'm'agrada'.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Rebre comentaris negatius en línia.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Comprovar constantment el telèfon mòbil.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961575" y="2637223"/>
            <a:ext cx="3536946" cy="3076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Canvis físics durant l'adolescència.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Manca de son.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Cansament acumulat.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Mals de cap o mals d'estómac causats pels nervis.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Manca de descans o una càrrega de treball excessiva.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163600" y="2637223"/>
            <a:ext cx="3536946" cy="3076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Pensar que tot ha d'anar a la perfecció.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Sentir que mai no n'hi ha prou.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Frustrar-se molt quan alguna cosa surt malament.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Comparar-se constantment amb els altres.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397596" y="1028700"/>
            <a:ext cx="4987085" cy="9730897"/>
          </a:xfrm>
          <a:custGeom>
            <a:avLst/>
            <a:gdLst/>
            <a:ahLst/>
            <a:cxnLst/>
            <a:rect l="l" t="t" r="r" b="b"/>
            <a:pathLst>
              <a:path w="4987085" h="9730897">
                <a:moveTo>
                  <a:pt x="0" y="0"/>
                </a:moveTo>
                <a:lnTo>
                  <a:pt x="4987085" y="0"/>
                </a:lnTo>
                <a:lnTo>
                  <a:pt x="4987085" y="9730897"/>
                </a:lnTo>
                <a:lnTo>
                  <a:pt x="0" y="97308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2545059" y="1050863"/>
            <a:ext cx="6598941" cy="1387321"/>
            <a:chOff x="0" y="0"/>
            <a:chExt cx="1737993" cy="36538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737993" cy="365385"/>
            </a:xfrm>
            <a:custGeom>
              <a:avLst/>
              <a:gdLst/>
              <a:ahLst/>
              <a:cxnLst/>
              <a:rect l="l" t="t" r="r" b="b"/>
              <a:pathLst>
                <a:path w="1737993" h="365385">
                  <a:moveTo>
                    <a:pt x="35196" y="0"/>
                  </a:moveTo>
                  <a:lnTo>
                    <a:pt x="1702797" y="0"/>
                  </a:lnTo>
                  <a:cubicBezTo>
                    <a:pt x="1712131" y="0"/>
                    <a:pt x="1721084" y="3708"/>
                    <a:pt x="1727684" y="10309"/>
                  </a:cubicBezTo>
                  <a:cubicBezTo>
                    <a:pt x="1734285" y="16909"/>
                    <a:pt x="1737993" y="25862"/>
                    <a:pt x="1737993" y="35196"/>
                  </a:cubicBezTo>
                  <a:lnTo>
                    <a:pt x="1737993" y="330189"/>
                  </a:lnTo>
                  <a:cubicBezTo>
                    <a:pt x="1737993" y="339523"/>
                    <a:pt x="1734285" y="348476"/>
                    <a:pt x="1727684" y="355076"/>
                  </a:cubicBezTo>
                  <a:cubicBezTo>
                    <a:pt x="1721084" y="361677"/>
                    <a:pt x="1712131" y="365385"/>
                    <a:pt x="1702797" y="365385"/>
                  </a:cubicBezTo>
                  <a:lnTo>
                    <a:pt x="35196" y="365385"/>
                  </a:lnTo>
                  <a:cubicBezTo>
                    <a:pt x="25862" y="365385"/>
                    <a:pt x="16909" y="361677"/>
                    <a:pt x="10309" y="355076"/>
                  </a:cubicBezTo>
                  <a:cubicBezTo>
                    <a:pt x="3708" y="348476"/>
                    <a:pt x="0" y="339523"/>
                    <a:pt x="0" y="330189"/>
                  </a:cubicBezTo>
                  <a:lnTo>
                    <a:pt x="0" y="35196"/>
                  </a:lnTo>
                  <a:cubicBezTo>
                    <a:pt x="0" y="25862"/>
                    <a:pt x="3708" y="16909"/>
                    <a:pt x="10309" y="10309"/>
                  </a:cubicBezTo>
                  <a:cubicBezTo>
                    <a:pt x="16909" y="3708"/>
                    <a:pt x="25862" y="0"/>
                    <a:pt x="35196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1737993" cy="3939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Quines categories d'estrès han aparegut més?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545059" y="2776607"/>
            <a:ext cx="6598941" cy="1387321"/>
            <a:chOff x="0" y="0"/>
            <a:chExt cx="1737993" cy="36538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737993" cy="365385"/>
            </a:xfrm>
            <a:custGeom>
              <a:avLst/>
              <a:gdLst/>
              <a:ahLst/>
              <a:cxnLst/>
              <a:rect l="l" t="t" r="r" b="b"/>
              <a:pathLst>
                <a:path w="1737993" h="365385">
                  <a:moveTo>
                    <a:pt x="35196" y="0"/>
                  </a:moveTo>
                  <a:lnTo>
                    <a:pt x="1702797" y="0"/>
                  </a:lnTo>
                  <a:cubicBezTo>
                    <a:pt x="1712131" y="0"/>
                    <a:pt x="1721084" y="3708"/>
                    <a:pt x="1727684" y="10309"/>
                  </a:cubicBezTo>
                  <a:cubicBezTo>
                    <a:pt x="1734285" y="16909"/>
                    <a:pt x="1737993" y="25862"/>
                    <a:pt x="1737993" y="35196"/>
                  </a:cubicBezTo>
                  <a:lnTo>
                    <a:pt x="1737993" y="330189"/>
                  </a:lnTo>
                  <a:cubicBezTo>
                    <a:pt x="1737993" y="339523"/>
                    <a:pt x="1734285" y="348476"/>
                    <a:pt x="1727684" y="355076"/>
                  </a:cubicBezTo>
                  <a:cubicBezTo>
                    <a:pt x="1721084" y="361677"/>
                    <a:pt x="1712131" y="365385"/>
                    <a:pt x="1702797" y="365385"/>
                  </a:cubicBezTo>
                  <a:lnTo>
                    <a:pt x="35196" y="365385"/>
                  </a:lnTo>
                  <a:cubicBezTo>
                    <a:pt x="25862" y="365385"/>
                    <a:pt x="16909" y="361677"/>
                    <a:pt x="10309" y="355076"/>
                  </a:cubicBezTo>
                  <a:cubicBezTo>
                    <a:pt x="3708" y="348476"/>
                    <a:pt x="0" y="339523"/>
                    <a:pt x="0" y="330189"/>
                  </a:cubicBezTo>
                  <a:lnTo>
                    <a:pt x="0" y="35196"/>
                  </a:lnTo>
                  <a:cubicBezTo>
                    <a:pt x="0" y="25862"/>
                    <a:pt x="3708" y="16909"/>
                    <a:pt x="10309" y="10309"/>
                  </a:cubicBezTo>
                  <a:cubicBezTo>
                    <a:pt x="16909" y="3708"/>
                    <a:pt x="25862" y="0"/>
                    <a:pt x="35196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1737993" cy="3939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Creieu que els/les adolescents d'altres classes tindrien targetes similars?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545059" y="4506828"/>
            <a:ext cx="6598941" cy="1387321"/>
            <a:chOff x="0" y="0"/>
            <a:chExt cx="1737993" cy="36538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737993" cy="365385"/>
            </a:xfrm>
            <a:custGeom>
              <a:avLst/>
              <a:gdLst/>
              <a:ahLst/>
              <a:cxnLst/>
              <a:rect l="l" t="t" r="r" b="b"/>
              <a:pathLst>
                <a:path w="1737993" h="365385">
                  <a:moveTo>
                    <a:pt x="35196" y="0"/>
                  </a:moveTo>
                  <a:lnTo>
                    <a:pt x="1702797" y="0"/>
                  </a:lnTo>
                  <a:cubicBezTo>
                    <a:pt x="1712131" y="0"/>
                    <a:pt x="1721084" y="3708"/>
                    <a:pt x="1727684" y="10309"/>
                  </a:cubicBezTo>
                  <a:cubicBezTo>
                    <a:pt x="1734285" y="16909"/>
                    <a:pt x="1737993" y="25862"/>
                    <a:pt x="1737993" y="35196"/>
                  </a:cubicBezTo>
                  <a:lnTo>
                    <a:pt x="1737993" y="330189"/>
                  </a:lnTo>
                  <a:cubicBezTo>
                    <a:pt x="1737993" y="339523"/>
                    <a:pt x="1734285" y="348476"/>
                    <a:pt x="1727684" y="355076"/>
                  </a:cubicBezTo>
                  <a:cubicBezTo>
                    <a:pt x="1721084" y="361677"/>
                    <a:pt x="1712131" y="365385"/>
                    <a:pt x="1702797" y="365385"/>
                  </a:cubicBezTo>
                  <a:lnTo>
                    <a:pt x="35196" y="365385"/>
                  </a:lnTo>
                  <a:cubicBezTo>
                    <a:pt x="25862" y="365385"/>
                    <a:pt x="16909" y="361677"/>
                    <a:pt x="10309" y="355076"/>
                  </a:cubicBezTo>
                  <a:cubicBezTo>
                    <a:pt x="3708" y="348476"/>
                    <a:pt x="0" y="339523"/>
                    <a:pt x="0" y="330189"/>
                  </a:cubicBezTo>
                  <a:lnTo>
                    <a:pt x="0" y="35196"/>
                  </a:lnTo>
                  <a:cubicBezTo>
                    <a:pt x="0" y="25862"/>
                    <a:pt x="3708" y="16909"/>
                    <a:pt x="10309" y="10309"/>
                  </a:cubicBezTo>
                  <a:cubicBezTo>
                    <a:pt x="16909" y="3708"/>
                    <a:pt x="25862" y="0"/>
                    <a:pt x="35196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1737993" cy="3939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Quines situacions creieu que es poden gestionar amb estratègies? Quines necessiten suport d'un/a adult/a?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545059" y="7151419"/>
            <a:ext cx="7747306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Recorda: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Molts factors d'estrès són comuns al grup. Veure'ls a tots junts ens ajuda a adonar-nos que no estem sols i que l'estrès té moltes formes.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51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4886325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1.7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525615" y="5937193"/>
            <a:ext cx="11236770" cy="3095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«Reaccions de l'estrès» — Com respon el meu</a:t>
            </a:r>
          </a:p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cos, les meves emocions i els meus pensaments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267968" y="1360356"/>
            <a:ext cx="7893652" cy="7016579"/>
          </a:xfrm>
          <a:custGeom>
            <a:avLst/>
            <a:gdLst/>
            <a:ahLst/>
            <a:cxnLst/>
            <a:rect l="l" t="t" r="r" b="b"/>
            <a:pathLst>
              <a:path w="7893652" h="7016579">
                <a:moveTo>
                  <a:pt x="0" y="0"/>
                </a:moveTo>
                <a:lnTo>
                  <a:pt x="7893652" y="0"/>
                </a:lnTo>
                <a:lnTo>
                  <a:pt x="7893652" y="7016579"/>
                </a:lnTo>
                <a:lnTo>
                  <a:pt x="0" y="70165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2364285"/>
            <a:ext cx="6897355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Pissarra o rotatli dividit en 3 columnes: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Cos — Emocions — Pensament/Conducta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4706440"/>
            <a:ext cx="6897355" cy="2835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farem?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Farem una pluja d'idees sobre com reaccionen el cos i la ment quan estem estressats.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Anirem apuntant els exemples del grup a cada columna.</a:t>
            </a: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286590" y="1028700"/>
            <a:ext cx="11714820" cy="1129336"/>
            <a:chOff x="0" y="0"/>
            <a:chExt cx="3085385" cy="297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85385" cy="297438"/>
            </a:xfrm>
            <a:custGeom>
              <a:avLst/>
              <a:gdLst/>
              <a:ahLst/>
              <a:cxnLst/>
              <a:rect l="l" t="t" r="r" b="b"/>
              <a:pathLst>
                <a:path w="3085385" h="297438">
                  <a:moveTo>
                    <a:pt x="19826" y="0"/>
                  </a:moveTo>
                  <a:lnTo>
                    <a:pt x="3065559" y="0"/>
                  </a:lnTo>
                  <a:cubicBezTo>
                    <a:pt x="3070817" y="0"/>
                    <a:pt x="3075860" y="2089"/>
                    <a:pt x="3079578" y="5807"/>
                  </a:cubicBezTo>
                  <a:cubicBezTo>
                    <a:pt x="3083296" y="9525"/>
                    <a:pt x="3085385" y="14568"/>
                    <a:pt x="3085385" y="19826"/>
                  </a:cubicBezTo>
                  <a:lnTo>
                    <a:pt x="3085385" y="277612"/>
                  </a:lnTo>
                  <a:cubicBezTo>
                    <a:pt x="3085385" y="282871"/>
                    <a:pt x="3083296" y="287913"/>
                    <a:pt x="3079578" y="291631"/>
                  </a:cubicBezTo>
                  <a:cubicBezTo>
                    <a:pt x="3075860" y="295350"/>
                    <a:pt x="3070817" y="297438"/>
                    <a:pt x="3065559" y="297438"/>
                  </a:cubicBezTo>
                  <a:lnTo>
                    <a:pt x="19826" y="297438"/>
                  </a:lnTo>
                  <a:cubicBezTo>
                    <a:pt x="8876" y="297438"/>
                    <a:pt x="0" y="288562"/>
                    <a:pt x="0" y="277612"/>
                  </a:cubicBezTo>
                  <a:lnTo>
                    <a:pt x="0" y="19826"/>
                  </a:lnTo>
                  <a:cubicBezTo>
                    <a:pt x="0" y="8876"/>
                    <a:pt x="8876" y="0"/>
                    <a:pt x="19826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3085385" cy="3641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Quan alguna persona s'estressa (no vosaltres necessariament), què li passa al cos?</a:t>
              </a:r>
            </a:p>
          </p:txBody>
        </p:sp>
      </p:grpSp>
      <p:sp>
        <p:nvSpPr>
          <p:cNvPr id="5" name="AutoShape 5"/>
          <p:cNvSpPr/>
          <p:nvPr/>
        </p:nvSpPr>
        <p:spPr>
          <a:xfrm>
            <a:off x="5978774" y="2771475"/>
            <a:ext cx="0" cy="3758034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6" name="AutoShape 6"/>
          <p:cNvSpPr/>
          <p:nvPr/>
        </p:nvSpPr>
        <p:spPr>
          <a:xfrm>
            <a:off x="11142524" y="2771475"/>
            <a:ext cx="0" cy="3758034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>
            <a:off x="5763047" y="6529509"/>
            <a:ext cx="5940275" cy="8229600"/>
          </a:xfrm>
          <a:custGeom>
            <a:avLst/>
            <a:gdLst/>
            <a:ahLst/>
            <a:cxnLst/>
            <a:rect l="l" t="t" r="r" b="b"/>
            <a:pathLst>
              <a:path w="5940275" h="8229600">
                <a:moveTo>
                  <a:pt x="0" y="0"/>
                </a:moveTo>
                <a:lnTo>
                  <a:pt x="5940275" y="0"/>
                </a:lnTo>
                <a:lnTo>
                  <a:pt x="594027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TextBox 8"/>
          <p:cNvSpPr txBox="1"/>
          <p:nvPr/>
        </p:nvSpPr>
        <p:spPr>
          <a:xfrm>
            <a:off x="3415473" y="2863209"/>
            <a:ext cx="496937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764559" y="2863209"/>
            <a:ext cx="1271141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Emocions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68705" y="2863209"/>
            <a:ext cx="2913608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Pensament/Conducta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053958" y="3564293"/>
            <a:ext cx="3219966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Tensió al coll o a les espatlles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Mal d'estómac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Respiració ràpida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Mans fredes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Sudoració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790147" y="3564293"/>
            <a:ext cx="3219966" cy="2482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Irritabilitat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Nerviositat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Frustració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Sensació d'estar estancat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Acomiadament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Por al fracàs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015526" y="3564293"/>
            <a:ext cx="3219966" cy="318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«No podré»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Dificultat per concentrar-se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Pensar massa en les coses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Evitar tasques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Respondre de manera impulsiva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Procrastinar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04245" y="1028700"/>
            <a:ext cx="7939755" cy="1928622"/>
            <a:chOff x="0" y="0"/>
            <a:chExt cx="2091129" cy="5079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91129" cy="507950"/>
            </a:xfrm>
            <a:custGeom>
              <a:avLst/>
              <a:gdLst/>
              <a:ahLst/>
              <a:cxnLst/>
              <a:rect l="l" t="t" r="r" b="b"/>
              <a:pathLst>
                <a:path w="2091129" h="507950">
                  <a:moveTo>
                    <a:pt x="29252" y="0"/>
                  </a:moveTo>
                  <a:lnTo>
                    <a:pt x="2061876" y="0"/>
                  </a:lnTo>
                  <a:cubicBezTo>
                    <a:pt x="2078032" y="0"/>
                    <a:pt x="2091129" y="13097"/>
                    <a:pt x="2091129" y="29252"/>
                  </a:cubicBezTo>
                  <a:lnTo>
                    <a:pt x="2091129" y="478697"/>
                  </a:lnTo>
                  <a:cubicBezTo>
                    <a:pt x="2091129" y="494853"/>
                    <a:pt x="2078032" y="507950"/>
                    <a:pt x="2061876" y="507950"/>
                  </a:cubicBezTo>
                  <a:lnTo>
                    <a:pt x="29252" y="507950"/>
                  </a:lnTo>
                  <a:cubicBezTo>
                    <a:pt x="13097" y="507950"/>
                    <a:pt x="0" y="494853"/>
                    <a:pt x="0" y="478697"/>
                  </a:cubicBezTo>
                  <a:lnTo>
                    <a:pt x="0" y="29252"/>
                  </a:lnTo>
                  <a:cubicBezTo>
                    <a:pt x="0" y="13097"/>
                    <a:pt x="13097" y="0"/>
                    <a:pt x="29252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2091129" cy="5936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Quins senyals corporals creieu que apareixen primer quan alguna persona s'estressa?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204245" y="3307221"/>
            <a:ext cx="7939755" cy="1928622"/>
            <a:chOff x="0" y="0"/>
            <a:chExt cx="2091129" cy="50795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091129" cy="507950"/>
            </a:xfrm>
            <a:custGeom>
              <a:avLst/>
              <a:gdLst/>
              <a:ahLst/>
              <a:cxnLst/>
              <a:rect l="l" t="t" r="r" b="b"/>
              <a:pathLst>
                <a:path w="2091129" h="507950">
                  <a:moveTo>
                    <a:pt x="29252" y="0"/>
                  </a:moveTo>
                  <a:lnTo>
                    <a:pt x="2061876" y="0"/>
                  </a:lnTo>
                  <a:cubicBezTo>
                    <a:pt x="2078032" y="0"/>
                    <a:pt x="2091129" y="13097"/>
                    <a:pt x="2091129" y="29252"/>
                  </a:cubicBezTo>
                  <a:lnTo>
                    <a:pt x="2091129" y="478697"/>
                  </a:lnTo>
                  <a:cubicBezTo>
                    <a:pt x="2091129" y="494853"/>
                    <a:pt x="2078032" y="507950"/>
                    <a:pt x="2061876" y="507950"/>
                  </a:cubicBezTo>
                  <a:lnTo>
                    <a:pt x="29252" y="507950"/>
                  </a:lnTo>
                  <a:cubicBezTo>
                    <a:pt x="13097" y="507950"/>
                    <a:pt x="0" y="494853"/>
                    <a:pt x="0" y="478697"/>
                  </a:cubicBezTo>
                  <a:lnTo>
                    <a:pt x="0" y="29252"/>
                  </a:lnTo>
                  <a:cubicBezTo>
                    <a:pt x="0" y="13097"/>
                    <a:pt x="13097" y="0"/>
                    <a:pt x="29252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85725"/>
              <a:ext cx="2091129" cy="5936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Quines conductes solen indicar que l'estrès està augmentant?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04245" y="5588268"/>
            <a:ext cx="7939755" cy="1928622"/>
            <a:chOff x="0" y="0"/>
            <a:chExt cx="2091129" cy="50795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91129" cy="507950"/>
            </a:xfrm>
            <a:custGeom>
              <a:avLst/>
              <a:gdLst/>
              <a:ahLst/>
              <a:cxnLst/>
              <a:rect l="l" t="t" r="r" b="b"/>
              <a:pathLst>
                <a:path w="2091129" h="507950">
                  <a:moveTo>
                    <a:pt x="29252" y="0"/>
                  </a:moveTo>
                  <a:lnTo>
                    <a:pt x="2061876" y="0"/>
                  </a:lnTo>
                  <a:cubicBezTo>
                    <a:pt x="2078032" y="0"/>
                    <a:pt x="2091129" y="13097"/>
                    <a:pt x="2091129" y="29252"/>
                  </a:cubicBezTo>
                  <a:lnTo>
                    <a:pt x="2091129" y="478697"/>
                  </a:lnTo>
                  <a:cubicBezTo>
                    <a:pt x="2091129" y="494853"/>
                    <a:pt x="2078032" y="507950"/>
                    <a:pt x="2061876" y="507950"/>
                  </a:cubicBezTo>
                  <a:lnTo>
                    <a:pt x="29252" y="507950"/>
                  </a:lnTo>
                  <a:cubicBezTo>
                    <a:pt x="13097" y="507950"/>
                    <a:pt x="0" y="494853"/>
                    <a:pt x="0" y="478697"/>
                  </a:cubicBezTo>
                  <a:lnTo>
                    <a:pt x="0" y="29252"/>
                  </a:lnTo>
                  <a:cubicBezTo>
                    <a:pt x="0" y="13097"/>
                    <a:pt x="13097" y="0"/>
                    <a:pt x="29252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85725"/>
              <a:ext cx="2091129" cy="5936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 dels tres nivells (cos, emocions, conducta) us resulta més fàcil d'identificar en vosaltres mateixos/es?</a:t>
              </a:r>
            </a:p>
          </p:txBody>
        </p:sp>
      </p:grpSp>
      <p:sp>
        <p:nvSpPr>
          <p:cNvPr id="11" name="Freeform 11"/>
          <p:cNvSpPr/>
          <p:nvPr/>
        </p:nvSpPr>
        <p:spPr>
          <a:xfrm>
            <a:off x="12397596" y="1028700"/>
            <a:ext cx="4987085" cy="9730897"/>
          </a:xfrm>
          <a:custGeom>
            <a:avLst/>
            <a:gdLst/>
            <a:ahLst/>
            <a:cxnLst/>
            <a:rect l="l" t="t" r="r" b="b"/>
            <a:pathLst>
              <a:path w="4987085" h="9730897">
                <a:moveTo>
                  <a:pt x="0" y="0"/>
                </a:moveTo>
                <a:lnTo>
                  <a:pt x="4987085" y="0"/>
                </a:lnTo>
                <a:lnTo>
                  <a:pt x="4987085" y="9730897"/>
                </a:lnTo>
                <a:lnTo>
                  <a:pt x="0" y="97308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2" name="TextBox 12"/>
          <p:cNvSpPr txBox="1"/>
          <p:nvPr/>
        </p:nvSpPr>
        <p:spPr>
          <a:xfrm>
            <a:off x="1204245" y="7832725"/>
            <a:ext cx="10245504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Recorda: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L'estrès es pot manifestar físicament, emocionalment o mentalment.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Aprendre a reconèixer-lo és el primer pas per gestionar-lo.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4886325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1.8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525615" y="5937193"/>
            <a:ext cx="11236770" cy="3095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Counter-Programs — El poder del pensament</a:t>
            </a:r>
          </a:p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+ Entrenament del múscul de la rialla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95405" y="2209746"/>
            <a:ext cx="5867509" cy="5867509"/>
          </a:xfrm>
          <a:custGeom>
            <a:avLst/>
            <a:gdLst/>
            <a:ahLst/>
            <a:cxnLst/>
            <a:rect l="l" t="t" r="r" b="b"/>
            <a:pathLst>
              <a:path w="5867509" h="5867509">
                <a:moveTo>
                  <a:pt x="0" y="0"/>
                </a:moveTo>
                <a:lnTo>
                  <a:pt x="5867509" y="0"/>
                </a:lnTo>
                <a:lnTo>
                  <a:pt x="5867509" y="5867508"/>
                </a:lnTo>
                <a:lnTo>
                  <a:pt x="0" y="58675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2364285"/>
            <a:ext cx="6897355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Cap (només un espai tranquil)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4706440"/>
            <a:ext cx="6897355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farem?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Aprendreem dues tècniques ràpides que ajuden a calmar el cos quan estem estressats.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39956" y="1333500"/>
            <a:ext cx="16119344" cy="7924800"/>
          </a:xfrm>
          <a:custGeom>
            <a:avLst/>
            <a:gdLst/>
            <a:ahLst/>
            <a:cxnLst/>
            <a:rect l="l" t="t" r="r" b="b"/>
            <a:pathLst>
              <a:path w="16119344" h="7924800">
                <a:moveTo>
                  <a:pt x="0" y="0"/>
                </a:moveTo>
                <a:lnTo>
                  <a:pt x="16119344" y="0"/>
                </a:lnTo>
                <a:lnTo>
                  <a:pt x="16119344" y="7924800"/>
                </a:lnTo>
                <a:lnTo>
                  <a:pt x="0" y="792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9618" b="-22256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1685441" y="1181100"/>
            <a:ext cx="8884858" cy="8229600"/>
          </a:xfrm>
          <a:custGeom>
            <a:avLst/>
            <a:gdLst/>
            <a:ahLst/>
            <a:cxnLst/>
            <a:rect l="l" t="t" r="r" b="b"/>
            <a:pathLst>
              <a:path w="8884858" h="8229600">
                <a:moveTo>
                  <a:pt x="0" y="0"/>
                </a:moveTo>
                <a:lnTo>
                  <a:pt x="8884859" y="0"/>
                </a:lnTo>
                <a:lnTo>
                  <a:pt x="888485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6035269" y="1798101"/>
            <a:ext cx="3062585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El poder del pensament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047017" y="3316288"/>
            <a:ext cx="9160432" cy="318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Imagina't alguna cosa que et transmeti una sensació de calma: un lloc, un record, una sensació.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Què ha canviat al teu cos? La respiració? La tensió? La postura?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Els pensaments poden agitar o calmar el cos.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Podem triar pensaments que ens ajudin en moments d'estrès.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es tracta d'evitar els problemes, sinó de regular-nos per poder pensar amb claredat.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39956" y="1333500"/>
            <a:ext cx="16119344" cy="7924800"/>
          </a:xfrm>
          <a:custGeom>
            <a:avLst/>
            <a:gdLst/>
            <a:ahLst/>
            <a:cxnLst/>
            <a:rect l="l" t="t" r="r" b="b"/>
            <a:pathLst>
              <a:path w="16119344" h="7924800">
                <a:moveTo>
                  <a:pt x="0" y="0"/>
                </a:moveTo>
                <a:lnTo>
                  <a:pt x="16119344" y="0"/>
                </a:lnTo>
                <a:lnTo>
                  <a:pt x="16119344" y="7924800"/>
                </a:lnTo>
                <a:lnTo>
                  <a:pt x="0" y="792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9618" b="-22256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3169563" y="3971797"/>
            <a:ext cx="5431943" cy="6505321"/>
          </a:xfrm>
          <a:custGeom>
            <a:avLst/>
            <a:gdLst/>
            <a:ahLst/>
            <a:cxnLst/>
            <a:rect l="l" t="t" r="r" b="b"/>
            <a:pathLst>
              <a:path w="5431943" h="6505321">
                <a:moveTo>
                  <a:pt x="0" y="0"/>
                </a:moveTo>
                <a:lnTo>
                  <a:pt x="5431943" y="0"/>
                </a:lnTo>
                <a:lnTo>
                  <a:pt x="5431943" y="6505320"/>
                </a:lnTo>
                <a:lnTo>
                  <a:pt x="0" y="65053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5169336" y="2613615"/>
            <a:ext cx="4915793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Entrenament del múscul del somriure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047017" y="3714160"/>
            <a:ext cx="9160432" cy="354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Les nostres expressions facials estan lligades al sistema nerviós. Activar els músculs implicats en somriure, encara que sigui lleugerament, envia senyals al cervell que ens sentim segurs.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Ara, prova de somriure molt lleugerament, gairebé imperceptiblement.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T'adones de cap canvi al teu cos?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es tracta de somriure per amagar les emocions, sinó més aviat com una eina física per reduir l'activació de la resposta a l'estrès.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254756"/>
            <a:ext cx="6918486" cy="2113830"/>
            <a:chOff x="0" y="0"/>
            <a:chExt cx="1822153" cy="5567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22153" cy="556729"/>
            </a:xfrm>
            <a:custGeom>
              <a:avLst/>
              <a:gdLst/>
              <a:ahLst/>
              <a:cxnLst/>
              <a:rect l="l" t="t" r="r" b="b"/>
              <a:pathLst>
                <a:path w="1822153" h="556729">
                  <a:moveTo>
                    <a:pt x="33571" y="0"/>
                  </a:moveTo>
                  <a:lnTo>
                    <a:pt x="1788582" y="0"/>
                  </a:lnTo>
                  <a:cubicBezTo>
                    <a:pt x="1797486" y="0"/>
                    <a:pt x="1806024" y="3537"/>
                    <a:pt x="1812320" y="9833"/>
                  </a:cubicBezTo>
                  <a:cubicBezTo>
                    <a:pt x="1818616" y="16128"/>
                    <a:pt x="1822153" y="24667"/>
                    <a:pt x="1822153" y="33571"/>
                  </a:cubicBezTo>
                  <a:lnTo>
                    <a:pt x="1822153" y="523158"/>
                  </a:lnTo>
                  <a:cubicBezTo>
                    <a:pt x="1822153" y="532062"/>
                    <a:pt x="1818616" y="540601"/>
                    <a:pt x="1812320" y="546896"/>
                  </a:cubicBezTo>
                  <a:cubicBezTo>
                    <a:pt x="1806024" y="553192"/>
                    <a:pt x="1797486" y="556729"/>
                    <a:pt x="1788582" y="556729"/>
                  </a:cubicBezTo>
                  <a:lnTo>
                    <a:pt x="33571" y="556729"/>
                  </a:lnTo>
                  <a:cubicBezTo>
                    <a:pt x="24667" y="556729"/>
                    <a:pt x="16128" y="553192"/>
                    <a:pt x="9833" y="546896"/>
                  </a:cubicBezTo>
                  <a:cubicBezTo>
                    <a:pt x="3537" y="540601"/>
                    <a:pt x="0" y="532062"/>
                    <a:pt x="0" y="523158"/>
                  </a:cubicBezTo>
                  <a:lnTo>
                    <a:pt x="0" y="33571"/>
                  </a:lnTo>
                  <a:cubicBezTo>
                    <a:pt x="0" y="24667"/>
                    <a:pt x="3537" y="16128"/>
                    <a:pt x="9833" y="9833"/>
                  </a:cubicBezTo>
                  <a:cubicBezTo>
                    <a:pt x="16128" y="3537"/>
                    <a:pt x="24667" y="0"/>
                    <a:pt x="33571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1822153" cy="6424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 exercici us ha resultat més fàcil: pensament o somriure?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37891" y="4387313"/>
            <a:ext cx="6918486" cy="2113830"/>
            <a:chOff x="0" y="0"/>
            <a:chExt cx="1822153" cy="55672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822153" cy="556729"/>
            </a:xfrm>
            <a:custGeom>
              <a:avLst/>
              <a:gdLst/>
              <a:ahLst/>
              <a:cxnLst/>
              <a:rect l="l" t="t" r="r" b="b"/>
              <a:pathLst>
                <a:path w="1822153" h="556729">
                  <a:moveTo>
                    <a:pt x="33571" y="0"/>
                  </a:moveTo>
                  <a:lnTo>
                    <a:pt x="1788582" y="0"/>
                  </a:lnTo>
                  <a:cubicBezTo>
                    <a:pt x="1797486" y="0"/>
                    <a:pt x="1806024" y="3537"/>
                    <a:pt x="1812320" y="9833"/>
                  </a:cubicBezTo>
                  <a:cubicBezTo>
                    <a:pt x="1818616" y="16128"/>
                    <a:pt x="1822153" y="24667"/>
                    <a:pt x="1822153" y="33571"/>
                  </a:cubicBezTo>
                  <a:lnTo>
                    <a:pt x="1822153" y="523158"/>
                  </a:lnTo>
                  <a:cubicBezTo>
                    <a:pt x="1822153" y="532062"/>
                    <a:pt x="1818616" y="540601"/>
                    <a:pt x="1812320" y="546896"/>
                  </a:cubicBezTo>
                  <a:cubicBezTo>
                    <a:pt x="1806024" y="553192"/>
                    <a:pt x="1797486" y="556729"/>
                    <a:pt x="1788582" y="556729"/>
                  </a:cubicBezTo>
                  <a:lnTo>
                    <a:pt x="33571" y="556729"/>
                  </a:lnTo>
                  <a:cubicBezTo>
                    <a:pt x="24667" y="556729"/>
                    <a:pt x="16128" y="553192"/>
                    <a:pt x="9833" y="546896"/>
                  </a:cubicBezTo>
                  <a:cubicBezTo>
                    <a:pt x="3537" y="540601"/>
                    <a:pt x="0" y="532062"/>
                    <a:pt x="0" y="523158"/>
                  </a:cubicBezTo>
                  <a:lnTo>
                    <a:pt x="0" y="33571"/>
                  </a:lnTo>
                  <a:cubicBezTo>
                    <a:pt x="0" y="24667"/>
                    <a:pt x="3537" y="16128"/>
                    <a:pt x="9833" y="9833"/>
                  </a:cubicBezTo>
                  <a:cubicBezTo>
                    <a:pt x="16128" y="3537"/>
                    <a:pt x="24667" y="0"/>
                    <a:pt x="33571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85725"/>
              <a:ext cx="1822153" cy="6424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Heu notat canvis reals al cos?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089066" y="1254756"/>
            <a:ext cx="6918486" cy="2113830"/>
            <a:chOff x="0" y="0"/>
            <a:chExt cx="1822153" cy="55672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822153" cy="556729"/>
            </a:xfrm>
            <a:custGeom>
              <a:avLst/>
              <a:gdLst/>
              <a:ahLst/>
              <a:cxnLst/>
              <a:rect l="l" t="t" r="r" b="b"/>
              <a:pathLst>
                <a:path w="1822153" h="556729">
                  <a:moveTo>
                    <a:pt x="33571" y="0"/>
                  </a:moveTo>
                  <a:lnTo>
                    <a:pt x="1788582" y="0"/>
                  </a:lnTo>
                  <a:cubicBezTo>
                    <a:pt x="1797486" y="0"/>
                    <a:pt x="1806024" y="3537"/>
                    <a:pt x="1812320" y="9833"/>
                  </a:cubicBezTo>
                  <a:cubicBezTo>
                    <a:pt x="1818616" y="16128"/>
                    <a:pt x="1822153" y="24667"/>
                    <a:pt x="1822153" y="33571"/>
                  </a:cubicBezTo>
                  <a:lnTo>
                    <a:pt x="1822153" y="523158"/>
                  </a:lnTo>
                  <a:cubicBezTo>
                    <a:pt x="1822153" y="532062"/>
                    <a:pt x="1818616" y="540601"/>
                    <a:pt x="1812320" y="546896"/>
                  </a:cubicBezTo>
                  <a:cubicBezTo>
                    <a:pt x="1806024" y="553192"/>
                    <a:pt x="1797486" y="556729"/>
                    <a:pt x="1788582" y="556729"/>
                  </a:cubicBezTo>
                  <a:lnTo>
                    <a:pt x="33571" y="556729"/>
                  </a:lnTo>
                  <a:cubicBezTo>
                    <a:pt x="24667" y="556729"/>
                    <a:pt x="16128" y="553192"/>
                    <a:pt x="9833" y="546896"/>
                  </a:cubicBezTo>
                  <a:cubicBezTo>
                    <a:pt x="3537" y="540601"/>
                    <a:pt x="0" y="532062"/>
                    <a:pt x="0" y="523158"/>
                  </a:cubicBezTo>
                  <a:lnTo>
                    <a:pt x="0" y="33571"/>
                  </a:lnTo>
                  <a:cubicBezTo>
                    <a:pt x="0" y="24667"/>
                    <a:pt x="3537" y="16128"/>
                    <a:pt x="9833" y="9833"/>
                  </a:cubicBezTo>
                  <a:cubicBezTo>
                    <a:pt x="16128" y="3537"/>
                    <a:pt x="24667" y="0"/>
                    <a:pt x="33571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85725"/>
              <a:ext cx="1822153" cy="6424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En quina situació us imagineu fent-lo servir?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198257" y="4387313"/>
            <a:ext cx="6918486" cy="2113830"/>
            <a:chOff x="0" y="0"/>
            <a:chExt cx="1822153" cy="55672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822153" cy="556729"/>
            </a:xfrm>
            <a:custGeom>
              <a:avLst/>
              <a:gdLst/>
              <a:ahLst/>
              <a:cxnLst/>
              <a:rect l="l" t="t" r="r" b="b"/>
              <a:pathLst>
                <a:path w="1822153" h="556729">
                  <a:moveTo>
                    <a:pt x="33571" y="0"/>
                  </a:moveTo>
                  <a:lnTo>
                    <a:pt x="1788582" y="0"/>
                  </a:lnTo>
                  <a:cubicBezTo>
                    <a:pt x="1797486" y="0"/>
                    <a:pt x="1806024" y="3537"/>
                    <a:pt x="1812320" y="9833"/>
                  </a:cubicBezTo>
                  <a:cubicBezTo>
                    <a:pt x="1818616" y="16128"/>
                    <a:pt x="1822153" y="24667"/>
                    <a:pt x="1822153" y="33571"/>
                  </a:cubicBezTo>
                  <a:lnTo>
                    <a:pt x="1822153" y="523158"/>
                  </a:lnTo>
                  <a:cubicBezTo>
                    <a:pt x="1822153" y="532062"/>
                    <a:pt x="1818616" y="540601"/>
                    <a:pt x="1812320" y="546896"/>
                  </a:cubicBezTo>
                  <a:cubicBezTo>
                    <a:pt x="1806024" y="553192"/>
                    <a:pt x="1797486" y="556729"/>
                    <a:pt x="1788582" y="556729"/>
                  </a:cubicBezTo>
                  <a:lnTo>
                    <a:pt x="33571" y="556729"/>
                  </a:lnTo>
                  <a:cubicBezTo>
                    <a:pt x="24667" y="556729"/>
                    <a:pt x="16128" y="553192"/>
                    <a:pt x="9833" y="546896"/>
                  </a:cubicBezTo>
                  <a:cubicBezTo>
                    <a:pt x="3537" y="540601"/>
                    <a:pt x="0" y="532062"/>
                    <a:pt x="0" y="523158"/>
                  </a:cubicBezTo>
                  <a:lnTo>
                    <a:pt x="0" y="33571"/>
                  </a:lnTo>
                  <a:cubicBezTo>
                    <a:pt x="0" y="24667"/>
                    <a:pt x="3537" y="16128"/>
                    <a:pt x="9833" y="9833"/>
                  </a:cubicBezTo>
                  <a:cubicBezTo>
                    <a:pt x="16128" y="3537"/>
                    <a:pt x="24667" y="0"/>
                    <a:pt x="33571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85725"/>
              <a:ext cx="1822153" cy="6424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Creieu que alguna cosa tan petita pot marcar la diferència?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4729281" y="7358393"/>
            <a:ext cx="8909844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Recorda: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 cos i la ment estan connectats.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 vegades,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cuidar el cos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és la manera més ràpida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d'alleujar l'estrès.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4886325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1.9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525615" y="6745657"/>
            <a:ext cx="1123677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Tancament del Dia 1 — Integració i calma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953306" y="4485578"/>
            <a:ext cx="9768071" cy="8229600"/>
          </a:xfrm>
          <a:custGeom>
            <a:avLst/>
            <a:gdLst/>
            <a:ahLst/>
            <a:cxnLst/>
            <a:rect l="l" t="t" r="r" b="b"/>
            <a:pathLst>
              <a:path w="9768071" h="8229600">
                <a:moveTo>
                  <a:pt x="0" y="0"/>
                </a:moveTo>
                <a:lnTo>
                  <a:pt x="9768071" y="0"/>
                </a:lnTo>
                <a:lnTo>
                  <a:pt x="976807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2527145" y="2387755"/>
            <a:ext cx="13233710" cy="1260088"/>
            <a:chOff x="0" y="0"/>
            <a:chExt cx="3485421" cy="3318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485421" cy="331875"/>
            </a:xfrm>
            <a:custGeom>
              <a:avLst/>
              <a:gdLst/>
              <a:ahLst/>
              <a:cxnLst/>
              <a:rect l="l" t="t" r="r" b="b"/>
              <a:pathLst>
                <a:path w="3485421" h="331875">
                  <a:moveTo>
                    <a:pt x="17550" y="0"/>
                  </a:moveTo>
                  <a:lnTo>
                    <a:pt x="3467871" y="0"/>
                  </a:lnTo>
                  <a:cubicBezTo>
                    <a:pt x="3477564" y="0"/>
                    <a:pt x="3485421" y="7858"/>
                    <a:pt x="3485421" y="17550"/>
                  </a:cubicBezTo>
                  <a:lnTo>
                    <a:pt x="3485421" y="314325"/>
                  </a:lnTo>
                  <a:cubicBezTo>
                    <a:pt x="3485421" y="324017"/>
                    <a:pt x="3477564" y="331875"/>
                    <a:pt x="3467871" y="331875"/>
                  </a:cubicBezTo>
                  <a:lnTo>
                    <a:pt x="17550" y="331875"/>
                  </a:lnTo>
                  <a:cubicBezTo>
                    <a:pt x="7858" y="331875"/>
                    <a:pt x="0" y="324017"/>
                    <a:pt x="0" y="314325"/>
                  </a:cubicBezTo>
                  <a:lnTo>
                    <a:pt x="0" y="17550"/>
                  </a:lnTo>
                  <a:cubicBezTo>
                    <a:pt x="0" y="7858"/>
                    <a:pt x="7858" y="0"/>
                    <a:pt x="17550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3485421" cy="417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En una paraula o frase curta, quina idea us emporteu d'avui?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776170" y="7480300"/>
            <a:ext cx="12735659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Recordeu: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Avui hem vist que l'estrès té moltes formes, que el cos reacciona ràpidament i que hi ha tècniques senzilles per ajudar-vos a començar a gestionar-lo. Demà aprendrem més estratègies pràctiques per afrontar-lo en el dia a dia.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776170" y="962025"/>
            <a:ext cx="12735659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Tancarem la sessió d'avui compartint una breu reflexió sobre el que hem après sobre l'estrès.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71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811825" y="1849088"/>
            <a:ext cx="13052971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Dia 1. Aprendre a regular-me i cuidar-me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2.1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70602" y="6732654"/>
            <a:ext cx="13094193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Benvinguda i reenquadrament del Dia 1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737039" y="1168090"/>
            <a:ext cx="5311950" cy="9258300"/>
          </a:xfrm>
          <a:custGeom>
            <a:avLst/>
            <a:gdLst/>
            <a:ahLst/>
            <a:cxnLst/>
            <a:rect l="l" t="t" r="r" b="b"/>
            <a:pathLst>
              <a:path w="5311950" h="9258300">
                <a:moveTo>
                  <a:pt x="0" y="0"/>
                </a:moveTo>
                <a:lnTo>
                  <a:pt x="5311949" y="0"/>
                </a:lnTo>
                <a:lnTo>
                  <a:pt x="5311949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2364285"/>
            <a:ext cx="6897355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Cadires en cercle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Pissarra (opcional)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4706440"/>
            <a:ext cx="5684660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farem?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Tornarem al cercle per recordar el més important del dia anterior i preparar-nos per al d'avui.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54102" y="2115744"/>
            <a:ext cx="7804483" cy="457200"/>
            <a:chOff x="0" y="0"/>
            <a:chExt cx="10405978" cy="609600"/>
          </a:xfrm>
        </p:grpSpPr>
        <p:sp>
          <p:nvSpPr>
            <p:cNvPr id="3" name="TextBox 3"/>
            <p:cNvSpPr txBox="1"/>
            <p:nvPr/>
          </p:nvSpPr>
          <p:spPr>
            <a:xfrm>
              <a:off x="706068" y="37042"/>
              <a:ext cx="9699910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Ahir vàrem veure que l'estrès pot tenir moltes formes.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522288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516945" y="2902005"/>
            <a:ext cx="6286182" cy="457200"/>
            <a:chOff x="0" y="0"/>
            <a:chExt cx="8381576" cy="609600"/>
          </a:xfrm>
        </p:grpSpPr>
        <p:sp>
          <p:nvSpPr>
            <p:cNvPr id="6" name="TextBox 6"/>
            <p:cNvSpPr txBox="1"/>
            <p:nvPr/>
          </p:nvSpPr>
          <p:spPr>
            <a:xfrm>
              <a:off x="755611" y="46567"/>
              <a:ext cx="7625964" cy="459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Vàrem aprendre com reacciona el cos.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85725"/>
              <a:ext cx="621374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510496" y="3688266"/>
            <a:ext cx="7078743" cy="731837"/>
            <a:chOff x="0" y="0"/>
            <a:chExt cx="9438324" cy="975783"/>
          </a:xfrm>
        </p:grpSpPr>
        <p:sp>
          <p:nvSpPr>
            <p:cNvPr id="9" name="TextBox 9"/>
            <p:cNvSpPr txBox="1"/>
            <p:nvPr/>
          </p:nvSpPr>
          <p:spPr>
            <a:xfrm>
              <a:off x="764210" y="37042"/>
              <a:ext cx="8674113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Vàrem practicar tècniques ràpides per baixar l'activació.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85725"/>
              <a:ext cx="638572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417585" y="4474527"/>
            <a:ext cx="7514554" cy="457200"/>
            <a:chOff x="0" y="0"/>
            <a:chExt cx="10019405" cy="609600"/>
          </a:xfrm>
        </p:grpSpPr>
        <p:sp>
          <p:nvSpPr>
            <p:cNvPr id="12" name="TextBox 12"/>
            <p:cNvSpPr txBox="1"/>
            <p:nvPr/>
          </p:nvSpPr>
          <p:spPr>
            <a:xfrm>
              <a:off x="888092" y="46567"/>
              <a:ext cx="9131313" cy="459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hi ha respostes «incorrectes»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85725"/>
              <a:ext cx="762453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10737039" y="1168090"/>
            <a:ext cx="5311950" cy="9258300"/>
          </a:xfrm>
          <a:custGeom>
            <a:avLst/>
            <a:gdLst/>
            <a:ahLst/>
            <a:cxnLst/>
            <a:rect l="l" t="t" r="r" b="b"/>
            <a:pathLst>
              <a:path w="5311950" h="9258300">
                <a:moveTo>
                  <a:pt x="0" y="0"/>
                </a:moveTo>
                <a:lnTo>
                  <a:pt x="5311949" y="0"/>
                </a:lnTo>
                <a:lnTo>
                  <a:pt x="5311949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5" name="TextBox 15"/>
          <p:cNvSpPr txBox="1"/>
          <p:nvPr/>
        </p:nvSpPr>
        <p:spPr>
          <a:xfrm>
            <a:off x="1028700" y="6650502"/>
            <a:ext cx="9634654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Recorda: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Avui veurem eines pràctiques per gestionar l'estrès, entendre la resposta d'emergència del cervell i aprendre a recarregar les nostres reserves emocionals.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51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2.2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70602" y="6425995"/>
            <a:ext cx="12746796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El Programa d'Emergència del Cervell — Com i per què ens bloquegem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1461234"/>
            <a:ext cx="8223830" cy="7185572"/>
          </a:xfrm>
          <a:custGeom>
            <a:avLst/>
            <a:gdLst/>
            <a:ahLst/>
            <a:cxnLst/>
            <a:rect l="l" t="t" r="r" b="b"/>
            <a:pathLst>
              <a:path w="8223830" h="7185572">
                <a:moveTo>
                  <a:pt x="0" y="0"/>
                </a:moveTo>
                <a:lnTo>
                  <a:pt x="8223830" y="0"/>
                </a:lnTo>
                <a:lnTo>
                  <a:pt x="8223830" y="7185572"/>
                </a:lnTo>
                <a:lnTo>
                  <a:pt x="0" y="71855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4706440"/>
            <a:ext cx="5684660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farem?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Explorarem com funciona el cervell quan els nivells d'estrès són massa alts i per què de vegades pot ser difícil pensar, concentrar-se o recordar coses.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2364285"/>
            <a:ext cx="6897355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Una pissarra blanca o un flipchart que mostra un cervell dividit en tres nivells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(marcadors per etiquetar els nivells: supervivència – emoció – pensament)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1461234"/>
            <a:ext cx="8223830" cy="7185572"/>
          </a:xfrm>
          <a:custGeom>
            <a:avLst/>
            <a:gdLst/>
            <a:ahLst/>
            <a:cxnLst/>
            <a:rect l="l" t="t" r="r" b="b"/>
            <a:pathLst>
              <a:path w="8223830" h="7185572">
                <a:moveTo>
                  <a:pt x="0" y="0"/>
                </a:moveTo>
                <a:lnTo>
                  <a:pt x="8223830" y="0"/>
                </a:lnTo>
                <a:lnTo>
                  <a:pt x="8223830" y="7185572"/>
                </a:lnTo>
                <a:lnTo>
                  <a:pt x="0" y="71855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421780" y="4398886"/>
            <a:ext cx="6389649" cy="1664320"/>
            <a:chOff x="0" y="0"/>
            <a:chExt cx="1682870" cy="43833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82871" cy="438339"/>
            </a:xfrm>
            <a:custGeom>
              <a:avLst/>
              <a:gdLst/>
              <a:ahLst/>
              <a:cxnLst/>
              <a:rect l="l" t="t" r="r" b="b"/>
              <a:pathLst>
                <a:path w="1682871" h="438339">
                  <a:moveTo>
                    <a:pt x="36349" y="0"/>
                  </a:moveTo>
                  <a:lnTo>
                    <a:pt x="1646522" y="0"/>
                  </a:lnTo>
                  <a:cubicBezTo>
                    <a:pt x="1656162" y="0"/>
                    <a:pt x="1665407" y="3830"/>
                    <a:pt x="1672224" y="10646"/>
                  </a:cubicBezTo>
                  <a:cubicBezTo>
                    <a:pt x="1679041" y="17463"/>
                    <a:pt x="1682871" y="26709"/>
                    <a:pt x="1682871" y="36349"/>
                  </a:cubicBezTo>
                  <a:lnTo>
                    <a:pt x="1682871" y="401990"/>
                  </a:lnTo>
                  <a:cubicBezTo>
                    <a:pt x="1682871" y="411631"/>
                    <a:pt x="1679041" y="420876"/>
                    <a:pt x="1672224" y="427693"/>
                  </a:cubicBezTo>
                  <a:cubicBezTo>
                    <a:pt x="1665407" y="434510"/>
                    <a:pt x="1656162" y="438339"/>
                    <a:pt x="1646522" y="438339"/>
                  </a:cubicBezTo>
                  <a:lnTo>
                    <a:pt x="36349" y="438339"/>
                  </a:lnTo>
                  <a:cubicBezTo>
                    <a:pt x="26709" y="438339"/>
                    <a:pt x="17463" y="434510"/>
                    <a:pt x="10646" y="427693"/>
                  </a:cubicBezTo>
                  <a:cubicBezTo>
                    <a:pt x="3830" y="420876"/>
                    <a:pt x="0" y="411631"/>
                    <a:pt x="0" y="401990"/>
                  </a:cubicBezTo>
                  <a:lnTo>
                    <a:pt x="0" y="36349"/>
                  </a:lnTo>
                  <a:cubicBezTo>
                    <a:pt x="0" y="26709"/>
                    <a:pt x="3830" y="17463"/>
                    <a:pt x="10646" y="10646"/>
                  </a:cubicBezTo>
                  <a:cubicBezTo>
                    <a:pt x="17463" y="3830"/>
                    <a:pt x="26709" y="0"/>
                    <a:pt x="36349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1682870" cy="4669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Sabeu on es troben?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421780" y="1167393"/>
            <a:ext cx="2804964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Els 3 nivells del cervell: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495193" y="2170306"/>
            <a:ext cx="7146618" cy="457200"/>
            <a:chOff x="0" y="0"/>
            <a:chExt cx="9528823" cy="609600"/>
          </a:xfrm>
        </p:grpSpPr>
        <p:sp>
          <p:nvSpPr>
            <p:cNvPr id="8" name="TextBox 8"/>
            <p:cNvSpPr txBox="1"/>
            <p:nvPr/>
          </p:nvSpPr>
          <p:spPr>
            <a:xfrm>
              <a:off x="942898" y="19050"/>
              <a:ext cx="8585926" cy="459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Supervivència: impulsos, lluita/fugida/bloqueig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767200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600"/>
                </a:lnSpc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95193" y="2838915"/>
            <a:ext cx="6883336" cy="685800"/>
            <a:chOff x="0" y="0"/>
            <a:chExt cx="9177782" cy="914400"/>
          </a:xfrm>
        </p:grpSpPr>
        <p:sp>
          <p:nvSpPr>
            <p:cNvPr id="11" name="TextBox 11"/>
            <p:cNvSpPr txBox="1"/>
            <p:nvPr/>
          </p:nvSpPr>
          <p:spPr>
            <a:xfrm>
              <a:off x="0" y="-28575"/>
              <a:ext cx="878323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600"/>
                </a:lnSpc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79468" y="73025"/>
              <a:ext cx="8098313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Emoció: interpreta si alguna cosa és segura o no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495193" y="3524715"/>
            <a:ext cx="6389669" cy="457200"/>
            <a:chOff x="0" y="0"/>
            <a:chExt cx="8519559" cy="609600"/>
          </a:xfrm>
        </p:grpSpPr>
        <p:sp>
          <p:nvSpPr>
            <p:cNvPr id="14" name="TextBox 14"/>
            <p:cNvSpPr txBox="1"/>
            <p:nvPr/>
          </p:nvSpPr>
          <p:spPr>
            <a:xfrm>
              <a:off x="0" y="-28575"/>
              <a:ext cx="767200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600"/>
                </a:lnSpc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42898" y="73025"/>
              <a:ext cx="7576662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Pensament: memòria, atenció, decisions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495193" y="6701380"/>
            <a:ext cx="7844067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Quan l'estrès puja: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u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 nivell de pensament es desconnecta, </a:t>
            </a: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el cos actua en automàtic</a:t>
            </a: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costa prendre decisions.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1461234"/>
            <a:ext cx="8223830" cy="7185572"/>
          </a:xfrm>
          <a:custGeom>
            <a:avLst/>
            <a:gdLst/>
            <a:ahLst/>
            <a:cxnLst/>
            <a:rect l="l" t="t" r="r" b="b"/>
            <a:pathLst>
              <a:path w="8223830" h="7185572">
                <a:moveTo>
                  <a:pt x="0" y="0"/>
                </a:moveTo>
                <a:lnTo>
                  <a:pt x="8223830" y="0"/>
                </a:lnTo>
                <a:lnTo>
                  <a:pt x="8223830" y="7185572"/>
                </a:lnTo>
                <a:lnTo>
                  <a:pt x="0" y="71855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421780" y="1167393"/>
            <a:ext cx="2804964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Els 3 nivells del cervell: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383680" y="2170306"/>
            <a:ext cx="6847128" cy="457200"/>
            <a:chOff x="0" y="0"/>
            <a:chExt cx="9129504" cy="609600"/>
          </a:xfrm>
        </p:grpSpPr>
        <p:sp>
          <p:nvSpPr>
            <p:cNvPr id="5" name="TextBox 5"/>
            <p:cNvSpPr txBox="1"/>
            <p:nvPr/>
          </p:nvSpPr>
          <p:spPr>
            <a:xfrm>
              <a:off x="974644" y="19050"/>
              <a:ext cx="8154860" cy="459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Supervivència: impulsos, lluita/fugida/bloqueig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793031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600"/>
                </a:lnSpc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sp>
        <p:nvSpPr>
          <p:cNvPr id="7" name="AutoShape 7"/>
          <p:cNvSpPr/>
          <p:nvPr/>
        </p:nvSpPr>
        <p:spPr>
          <a:xfrm>
            <a:off x="8230808" y="2398906"/>
            <a:ext cx="4870202" cy="324639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8" name="TextBox 8"/>
          <p:cNvSpPr txBox="1"/>
          <p:nvPr/>
        </p:nvSpPr>
        <p:spPr>
          <a:xfrm>
            <a:off x="2066444" y="3669680"/>
            <a:ext cx="4269581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Activa lluita, fugida o bloqueig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Reacció automàtica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Prioritat: mantenir-se a salvo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permet pensar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106409" y="5464330"/>
            <a:ext cx="4914148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És el pilot automàtic de la por.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106409" y="2745755"/>
            <a:ext cx="5527465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51B264"/>
                </a:solidFill>
                <a:latin typeface="Poppins"/>
                <a:ea typeface="Poppins"/>
                <a:cs typeface="Poppins"/>
                <a:sym typeface="Poppins"/>
              </a:rPr>
              <a:t>(cervell inferior / reptilià)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1461234"/>
            <a:ext cx="8223830" cy="7185572"/>
          </a:xfrm>
          <a:custGeom>
            <a:avLst/>
            <a:gdLst/>
            <a:ahLst/>
            <a:cxnLst/>
            <a:rect l="l" t="t" r="r" b="b"/>
            <a:pathLst>
              <a:path w="8223830" h="7185572">
                <a:moveTo>
                  <a:pt x="0" y="0"/>
                </a:moveTo>
                <a:lnTo>
                  <a:pt x="8223830" y="0"/>
                </a:lnTo>
                <a:lnTo>
                  <a:pt x="8223830" y="7185572"/>
                </a:lnTo>
                <a:lnTo>
                  <a:pt x="0" y="71855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421780" y="1167393"/>
            <a:ext cx="2804964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Els 3 nivells del cervell:</a:t>
            </a:r>
          </a:p>
        </p:txBody>
      </p:sp>
      <p:sp>
        <p:nvSpPr>
          <p:cNvPr id="4" name="AutoShape 4"/>
          <p:cNvSpPr/>
          <p:nvPr/>
        </p:nvSpPr>
        <p:spPr>
          <a:xfrm>
            <a:off x="7966813" y="2270667"/>
            <a:ext cx="4674209" cy="1427588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5" name="TextBox 5"/>
          <p:cNvSpPr txBox="1"/>
          <p:nvPr/>
        </p:nvSpPr>
        <p:spPr>
          <a:xfrm>
            <a:off x="2106409" y="5464330"/>
            <a:ext cx="4914148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L'emoció decideix si continuem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en emergència.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362422" y="2737392"/>
            <a:ext cx="5527465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71C7D6"/>
                </a:solidFill>
                <a:latin typeface="Poppins"/>
                <a:ea typeface="Poppins"/>
                <a:cs typeface="Poppins"/>
                <a:sym typeface="Poppins"/>
              </a:rPr>
              <a:t>(cervell mig / sistema límbic)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647676" y="2042067"/>
            <a:ext cx="6319138" cy="685800"/>
            <a:chOff x="0" y="0"/>
            <a:chExt cx="8425517" cy="914400"/>
          </a:xfrm>
        </p:grpSpPr>
        <p:sp>
          <p:nvSpPr>
            <p:cNvPr id="8" name="TextBox 8"/>
            <p:cNvSpPr txBox="1"/>
            <p:nvPr/>
          </p:nvSpPr>
          <p:spPr>
            <a:xfrm>
              <a:off x="0" y="-28575"/>
              <a:ext cx="806330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600"/>
                </a:lnSpc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90989" y="73025"/>
              <a:ext cx="7434528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Emoció: interpreta si alguna cosa és segura o no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066444" y="3669680"/>
            <a:ext cx="5360988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Desencadena emocions intenses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Interpreta l'amenaça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Decideix si alguna cosa és segura o no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Pot exagerar els perills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1461234"/>
            <a:ext cx="8223830" cy="7185572"/>
          </a:xfrm>
          <a:custGeom>
            <a:avLst/>
            <a:gdLst/>
            <a:ahLst/>
            <a:cxnLst/>
            <a:rect l="l" t="t" r="r" b="b"/>
            <a:pathLst>
              <a:path w="8223830" h="7185572">
                <a:moveTo>
                  <a:pt x="0" y="0"/>
                </a:moveTo>
                <a:lnTo>
                  <a:pt x="8223830" y="0"/>
                </a:lnTo>
                <a:lnTo>
                  <a:pt x="8223830" y="7185572"/>
                </a:lnTo>
                <a:lnTo>
                  <a:pt x="0" y="71855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421780" y="1167393"/>
            <a:ext cx="2804964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Els 3 nivells del cervell:</a:t>
            </a:r>
          </a:p>
        </p:txBody>
      </p:sp>
      <p:sp>
        <p:nvSpPr>
          <p:cNvPr id="4" name="AutoShape 4"/>
          <p:cNvSpPr/>
          <p:nvPr/>
        </p:nvSpPr>
        <p:spPr>
          <a:xfrm>
            <a:off x="7966813" y="2150327"/>
            <a:ext cx="4897234" cy="22860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5" name="TextBox 5"/>
          <p:cNvSpPr txBox="1"/>
          <p:nvPr/>
        </p:nvSpPr>
        <p:spPr>
          <a:xfrm>
            <a:off x="2066444" y="3331833"/>
            <a:ext cx="2259360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Planifica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Organitza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Memoritza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 concentra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Pren decisions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106409" y="5464330"/>
            <a:ext cx="4914148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Quan l'estrès puja massa,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aquest nivell… ¡s'apaga!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106409" y="2418537"/>
            <a:ext cx="5527465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E4829D"/>
                </a:solidFill>
                <a:latin typeface="Poppins"/>
                <a:ea typeface="Poppins"/>
                <a:cs typeface="Poppins"/>
                <a:sym typeface="Poppins"/>
              </a:rPr>
              <a:t>(cervell superior / escorça)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413242" y="1921727"/>
            <a:ext cx="6553571" cy="457200"/>
            <a:chOff x="0" y="0"/>
            <a:chExt cx="8738095" cy="609600"/>
          </a:xfrm>
        </p:grpSpPr>
        <p:sp>
          <p:nvSpPr>
            <p:cNvPr id="9" name="TextBox 9"/>
            <p:cNvSpPr txBox="1"/>
            <p:nvPr/>
          </p:nvSpPr>
          <p:spPr>
            <a:xfrm>
              <a:off x="0" y="-28575"/>
              <a:ext cx="786880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600"/>
                </a:lnSpc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67084" y="73025"/>
              <a:ext cx="7771011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Pensament: memòria, atenció, decisions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421780" y="7094231"/>
            <a:ext cx="8515668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Recorda: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és que «no vulguis» concentrar-te...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És que el teu cervell està en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mode d'emergència.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Per tornar a pensar amb claredat, primer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has de calmar el teu cos.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677751" y="2220772"/>
            <a:ext cx="6690079" cy="5845457"/>
          </a:xfrm>
          <a:custGeom>
            <a:avLst/>
            <a:gdLst/>
            <a:ahLst/>
            <a:cxnLst/>
            <a:rect l="l" t="t" r="r" b="b"/>
            <a:pathLst>
              <a:path w="6690079" h="5845457">
                <a:moveTo>
                  <a:pt x="0" y="0"/>
                </a:moveTo>
                <a:lnTo>
                  <a:pt x="6690079" y="0"/>
                </a:lnTo>
                <a:lnTo>
                  <a:pt x="6690079" y="5845456"/>
                </a:lnTo>
                <a:lnTo>
                  <a:pt x="0" y="58454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467779" y="2200349"/>
            <a:ext cx="8243539" cy="1455234"/>
            <a:chOff x="0" y="0"/>
            <a:chExt cx="2171138" cy="38327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171138" cy="383272"/>
            </a:xfrm>
            <a:custGeom>
              <a:avLst/>
              <a:gdLst/>
              <a:ahLst/>
              <a:cxnLst/>
              <a:rect l="l" t="t" r="r" b="b"/>
              <a:pathLst>
                <a:path w="2171138" h="383272">
                  <a:moveTo>
                    <a:pt x="28175" y="0"/>
                  </a:moveTo>
                  <a:lnTo>
                    <a:pt x="2142963" y="0"/>
                  </a:lnTo>
                  <a:cubicBezTo>
                    <a:pt x="2158524" y="0"/>
                    <a:pt x="2171138" y="12614"/>
                    <a:pt x="2171138" y="28175"/>
                  </a:cubicBezTo>
                  <a:lnTo>
                    <a:pt x="2171138" y="355097"/>
                  </a:lnTo>
                  <a:cubicBezTo>
                    <a:pt x="2171138" y="362569"/>
                    <a:pt x="2168169" y="369736"/>
                    <a:pt x="2162886" y="375019"/>
                  </a:cubicBezTo>
                  <a:cubicBezTo>
                    <a:pt x="2157602" y="380303"/>
                    <a:pt x="2150436" y="383272"/>
                    <a:pt x="2142963" y="383272"/>
                  </a:cubicBezTo>
                  <a:lnTo>
                    <a:pt x="28175" y="383272"/>
                  </a:lnTo>
                  <a:cubicBezTo>
                    <a:pt x="12614" y="383272"/>
                    <a:pt x="0" y="370657"/>
                    <a:pt x="0" y="355097"/>
                  </a:cubicBezTo>
                  <a:lnTo>
                    <a:pt x="0" y="28175"/>
                  </a:lnTo>
                  <a:cubicBezTo>
                    <a:pt x="0" y="20702"/>
                    <a:pt x="2968" y="13536"/>
                    <a:pt x="8252" y="8252"/>
                  </a:cubicBezTo>
                  <a:cubicBezTo>
                    <a:pt x="13536" y="2968"/>
                    <a:pt x="20702" y="0"/>
                    <a:pt x="28175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2171138" cy="411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Us ha passat alguna vegada que sabíeu la resposta però l'estrès us va bloquejar?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467779" y="4096057"/>
            <a:ext cx="8243539" cy="1485900"/>
            <a:chOff x="0" y="0"/>
            <a:chExt cx="2171138" cy="39134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71138" cy="391348"/>
            </a:xfrm>
            <a:custGeom>
              <a:avLst/>
              <a:gdLst/>
              <a:ahLst/>
              <a:cxnLst/>
              <a:rect l="l" t="t" r="r" b="b"/>
              <a:pathLst>
                <a:path w="2171138" h="391348">
                  <a:moveTo>
                    <a:pt x="28175" y="0"/>
                  </a:moveTo>
                  <a:lnTo>
                    <a:pt x="2142963" y="0"/>
                  </a:lnTo>
                  <a:cubicBezTo>
                    <a:pt x="2158524" y="0"/>
                    <a:pt x="2171138" y="12614"/>
                    <a:pt x="2171138" y="28175"/>
                  </a:cubicBezTo>
                  <a:lnTo>
                    <a:pt x="2171138" y="363174"/>
                  </a:lnTo>
                  <a:cubicBezTo>
                    <a:pt x="2171138" y="370646"/>
                    <a:pt x="2168169" y="377812"/>
                    <a:pt x="2162886" y="383096"/>
                  </a:cubicBezTo>
                  <a:cubicBezTo>
                    <a:pt x="2157602" y="388380"/>
                    <a:pt x="2150436" y="391348"/>
                    <a:pt x="2142963" y="391348"/>
                  </a:cubicBezTo>
                  <a:lnTo>
                    <a:pt x="28175" y="391348"/>
                  </a:lnTo>
                  <a:cubicBezTo>
                    <a:pt x="20702" y="391348"/>
                    <a:pt x="13536" y="388380"/>
                    <a:pt x="8252" y="383096"/>
                  </a:cubicBezTo>
                  <a:cubicBezTo>
                    <a:pt x="2968" y="377812"/>
                    <a:pt x="0" y="370646"/>
                    <a:pt x="0" y="363174"/>
                  </a:cubicBezTo>
                  <a:lnTo>
                    <a:pt x="0" y="28175"/>
                  </a:lnTo>
                  <a:cubicBezTo>
                    <a:pt x="0" y="20702"/>
                    <a:pt x="2968" y="13536"/>
                    <a:pt x="8252" y="8252"/>
                  </a:cubicBezTo>
                  <a:cubicBezTo>
                    <a:pt x="13536" y="2968"/>
                    <a:pt x="20702" y="0"/>
                    <a:pt x="28175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2171138" cy="4199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Quins senyals us indiquen que el vostre cervell està entrant en mode de superviviencia?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467779" y="6310429"/>
            <a:ext cx="8243539" cy="1455234"/>
            <a:chOff x="0" y="0"/>
            <a:chExt cx="2171138" cy="38327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71138" cy="383272"/>
            </a:xfrm>
            <a:custGeom>
              <a:avLst/>
              <a:gdLst/>
              <a:ahLst/>
              <a:cxnLst/>
              <a:rect l="l" t="t" r="r" b="b"/>
              <a:pathLst>
                <a:path w="2171138" h="383272">
                  <a:moveTo>
                    <a:pt x="28175" y="0"/>
                  </a:moveTo>
                  <a:lnTo>
                    <a:pt x="2142963" y="0"/>
                  </a:lnTo>
                  <a:cubicBezTo>
                    <a:pt x="2158524" y="0"/>
                    <a:pt x="2171138" y="12614"/>
                    <a:pt x="2171138" y="28175"/>
                  </a:cubicBezTo>
                  <a:lnTo>
                    <a:pt x="2171138" y="355097"/>
                  </a:lnTo>
                  <a:cubicBezTo>
                    <a:pt x="2171138" y="362569"/>
                    <a:pt x="2168169" y="369736"/>
                    <a:pt x="2162886" y="375019"/>
                  </a:cubicBezTo>
                  <a:cubicBezTo>
                    <a:pt x="2157602" y="380303"/>
                    <a:pt x="2150436" y="383272"/>
                    <a:pt x="2142963" y="383272"/>
                  </a:cubicBezTo>
                  <a:lnTo>
                    <a:pt x="28175" y="383272"/>
                  </a:lnTo>
                  <a:cubicBezTo>
                    <a:pt x="12614" y="383272"/>
                    <a:pt x="0" y="370657"/>
                    <a:pt x="0" y="355097"/>
                  </a:cubicBezTo>
                  <a:lnTo>
                    <a:pt x="0" y="28175"/>
                  </a:lnTo>
                  <a:cubicBezTo>
                    <a:pt x="0" y="20702"/>
                    <a:pt x="2968" y="13536"/>
                    <a:pt x="8252" y="8252"/>
                  </a:cubicBezTo>
                  <a:cubicBezTo>
                    <a:pt x="13536" y="2968"/>
                    <a:pt x="20702" y="0"/>
                    <a:pt x="28175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2171138" cy="411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Per què creieu que treballar el cos ajuda més que pensar en el problema?</a:t>
              </a:r>
            </a:p>
          </p:txBody>
        </p:sp>
      </p:grp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2.3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70602" y="6425995"/>
            <a:ext cx="12746796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Coping Strategies — Estratègies per gestionar l'estrès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719682" y="3278709"/>
            <a:ext cx="3086100" cy="1709383"/>
            <a:chOff x="0" y="0"/>
            <a:chExt cx="812800" cy="4502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450208"/>
            </a:xfrm>
            <a:custGeom>
              <a:avLst/>
              <a:gdLst/>
              <a:ahLst/>
              <a:cxnLst/>
              <a:rect l="l" t="t" r="r" b="b"/>
              <a:pathLst>
                <a:path w="812800" h="450208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374949"/>
                  </a:lnTo>
                  <a:cubicBezTo>
                    <a:pt x="812800" y="416513"/>
                    <a:pt x="779105" y="450208"/>
                    <a:pt x="737541" y="450208"/>
                  </a:cubicBezTo>
                  <a:lnTo>
                    <a:pt x="75259" y="450208"/>
                  </a:lnTo>
                  <a:cubicBezTo>
                    <a:pt x="33695" y="450208"/>
                    <a:pt x="0" y="416513"/>
                    <a:pt x="0" y="374949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812800" cy="4787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Acosta't</a:t>
              </a:r>
            </a:p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aviat.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517816" y="2010258"/>
            <a:ext cx="3086100" cy="1709383"/>
            <a:chOff x="0" y="0"/>
            <a:chExt cx="812800" cy="45020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450208"/>
            </a:xfrm>
            <a:custGeom>
              <a:avLst/>
              <a:gdLst/>
              <a:ahLst/>
              <a:cxnLst/>
              <a:rect l="l" t="t" r="r" b="b"/>
              <a:pathLst>
                <a:path w="812800" h="450208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374949"/>
                  </a:lnTo>
                  <a:cubicBezTo>
                    <a:pt x="812800" y="416513"/>
                    <a:pt x="779105" y="450208"/>
                    <a:pt x="737541" y="450208"/>
                  </a:cubicBezTo>
                  <a:lnTo>
                    <a:pt x="75259" y="450208"/>
                  </a:lnTo>
                  <a:cubicBezTo>
                    <a:pt x="33695" y="450208"/>
                    <a:pt x="0" y="416513"/>
                    <a:pt x="0" y="374949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12800" cy="4787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Queixar-se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 rot="-1723609">
            <a:off x="11364487" y="4579449"/>
            <a:ext cx="3086100" cy="1709383"/>
            <a:chOff x="0" y="0"/>
            <a:chExt cx="812800" cy="45020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450208"/>
            </a:xfrm>
            <a:custGeom>
              <a:avLst/>
              <a:gdLst/>
              <a:ahLst/>
              <a:cxnLst/>
              <a:rect l="l" t="t" r="r" b="b"/>
              <a:pathLst>
                <a:path w="812800" h="450208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374949"/>
                  </a:lnTo>
                  <a:cubicBezTo>
                    <a:pt x="812800" y="416513"/>
                    <a:pt x="779105" y="450208"/>
                    <a:pt x="737541" y="450208"/>
                  </a:cubicBezTo>
                  <a:lnTo>
                    <a:pt x="75259" y="450208"/>
                  </a:lnTo>
                  <a:cubicBezTo>
                    <a:pt x="33695" y="450208"/>
                    <a:pt x="0" y="416513"/>
                    <a:pt x="0" y="374949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812800" cy="4787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Medita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 rot="1261694">
            <a:off x="9617511" y="6070589"/>
            <a:ext cx="3086100" cy="1709383"/>
            <a:chOff x="0" y="0"/>
            <a:chExt cx="812800" cy="45020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450208"/>
            </a:xfrm>
            <a:custGeom>
              <a:avLst/>
              <a:gdLst/>
              <a:ahLst/>
              <a:cxnLst/>
              <a:rect l="l" t="t" r="r" b="b"/>
              <a:pathLst>
                <a:path w="812800" h="450208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374949"/>
                  </a:lnTo>
                  <a:cubicBezTo>
                    <a:pt x="812800" y="416513"/>
                    <a:pt x="779105" y="450208"/>
                    <a:pt x="737541" y="450208"/>
                  </a:cubicBezTo>
                  <a:lnTo>
                    <a:pt x="75259" y="450208"/>
                  </a:lnTo>
                  <a:cubicBezTo>
                    <a:pt x="33695" y="450208"/>
                    <a:pt x="0" y="416513"/>
                    <a:pt x="0" y="374949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812800" cy="4787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Fer</a:t>
              </a:r>
            </a:p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esport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 rot="1261694">
            <a:off x="13394986" y="3491869"/>
            <a:ext cx="3086100" cy="1709383"/>
            <a:chOff x="0" y="0"/>
            <a:chExt cx="812800" cy="45020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450208"/>
            </a:xfrm>
            <a:custGeom>
              <a:avLst/>
              <a:gdLst/>
              <a:ahLst/>
              <a:cxnLst/>
              <a:rect l="l" t="t" r="r" b="b"/>
              <a:pathLst>
                <a:path w="812800" h="450208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374949"/>
                  </a:lnTo>
                  <a:cubicBezTo>
                    <a:pt x="812800" y="416513"/>
                    <a:pt x="779105" y="450208"/>
                    <a:pt x="737541" y="450208"/>
                  </a:cubicBezTo>
                  <a:lnTo>
                    <a:pt x="75259" y="450208"/>
                  </a:lnTo>
                  <a:cubicBezTo>
                    <a:pt x="33695" y="450208"/>
                    <a:pt x="0" y="416513"/>
                    <a:pt x="0" y="374949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28575"/>
              <a:ext cx="812800" cy="4787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Treballa més</a:t>
              </a:r>
            </a:p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dur.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495193" y="6616855"/>
            <a:ext cx="6624103" cy="457200"/>
            <a:chOff x="0" y="0"/>
            <a:chExt cx="8832138" cy="609600"/>
          </a:xfrm>
        </p:grpSpPr>
        <p:sp>
          <p:nvSpPr>
            <p:cNvPr id="18" name="TextBox 18"/>
            <p:cNvSpPr txBox="1"/>
            <p:nvPr/>
          </p:nvSpPr>
          <p:spPr>
            <a:xfrm>
              <a:off x="942898" y="19050"/>
              <a:ext cx="7889240" cy="459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Estratègies basades en el cos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28575"/>
              <a:ext cx="767200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600"/>
                </a:lnSpc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495193" y="7285463"/>
            <a:ext cx="6012479" cy="457200"/>
            <a:chOff x="0" y="0"/>
            <a:chExt cx="8016639" cy="609600"/>
          </a:xfrm>
        </p:grpSpPr>
        <p:sp>
          <p:nvSpPr>
            <p:cNvPr id="21" name="TextBox 21"/>
            <p:cNvSpPr txBox="1"/>
            <p:nvPr/>
          </p:nvSpPr>
          <p:spPr>
            <a:xfrm>
              <a:off x="0" y="-28575"/>
              <a:ext cx="767200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600"/>
                </a:lnSpc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942898" y="73025"/>
              <a:ext cx="7073741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Estratègies basades en el pensament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495193" y="7971263"/>
            <a:ext cx="6389669" cy="457200"/>
            <a:chOff x="0" y="0"/>
            <a:chExt cx="8519559" cy="609600"/>
          </a:xfrm>
        </p:grpSpPr>
        <p:sp>
          <p:nvSpPr>
            <p:cNvPr id="24" name="TextBox 24"/>
            <p:cNvSpPr txBox="1"/>
            <p:nvPr/>
          </p:nvSpPr>
          <p:spPr>
            <a:xfrm>
              <a:off x="0" y="-28575"/>
              <a:ext cx="767200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600"/>
                </a:lnSpc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942898" y="73025"/>
              <a:ext cx="7576662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Estratègies basades en l'acció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722120" y="1304919"/>
            <a:ext cx="6897355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Fitxes d'estratègia (impresses o a la pantalla)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Pissarra blanca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Retoladors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722120" y="3647074"/>
            <a:ext cx="5684660" cy="2482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farem?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Explorarem eines pràctiques per gestionar l'estrès en el nostre dia a dia.</a:t>
            </a: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Categoritzarem aquestes estratègies en quatre tipus: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012522" y="1320026"/>
            <a:ext cx="3073369" cy="3587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2799"/>
              </a:lnSpc>
              <a:spcBef>
                <a:spcPct val="0"/>
              </a:spcBef>
            </a:pPr>
            <a:r>
              <a:rPr lang="en-US" sz="1999" b="1" u="none" strike="noStrike">
                <a:solidFill>
                  <a:srgbClr val="51B264"/>
                </a:solidFill>
                <a:latin typeface="Poppins Bold"/>
                <a:ea typeface="Poppins Bold"/>
                <a:cs typeface="Poppins Bold"/>
                <a:sym typeface="Poppins Bold"/>
              </a:rPr>
              <a:t>Estratègies corporals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448524" y="1320026"/>
            <a:ext cx="3407906" cy="71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2799"/>
              </a:lnSpc>
              <a:spcBef>
                <a:spcPct val="0"/>
              </a:spcBef>
            </a:pPr>
            <a:r>
              <a:rPr lang="en-US" sz="1999" b="1" u="none" strike="noStrike">
                <a:solidFill>
                  <a:srgbClr val="71C7D6"/>
                </a:solidFill>
                <a:latin typeface="Poppins Bold"/>
                <a:ea typeface="Poppins Bold"/>
                <a:cs typeface="Poppins Bold"/>
                <a:sym typeface="Poppins Bold"/>
              </a:rPr>
              <a:t>Estratègies emocional/pensament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219062" y="1320026"/>
            <a:ext cx="3198820" cy="3587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2799"/>
              </a:lnSpc>
              <a:spcBef>
                <a:spcPct val="0"/>
              </a:spcBef>
            </a:pPr>
            <a:r>
              <a:rPr lang="en-US" sz="1999" b="1" u="none" strike="noStrike">
                <a:solidFill>
                  <a:srgbClr val="E4829D"/>
                </a:solidFill>
                <a:latin typeface="Poppins Bold"/>
                <a:ea typeface="Poppins Bold"/>
                <a:cs typeface="Poppins Bold"/>
                <a:sym typeface="Poppins Bold"/>
              </a:rPr>
              <a:t>Estratègies cognitives</a:t>
            </a:r>
          </a:p>
        </p:txBody>
      </p:sp>
      <p:sp>
        <p:nvSpPr>
          <p:cNvPr id="5" name="AutoShape 5"/>
          <p:cNvSpPr/>
          <p:nvPr/>
        </p:nvSpPr>
        <p:spPr>
          <a:xfrm>
            <a:off x="6678465" y="1377176"/>
            <a:ext cx="0" cy="4491291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6" name="AutoShape 6"/>
          <p:cNvSpPr/>
          <p:nvPr/>
        </p:nvSpPr>
        <p:spPr>
          <a:xfrm>
            <a:off x="11537746" y="1377176"/>
            <a:ext cx="0" cy="4491291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7" name="TextBox 7"/>
          <p:cNvSpPr txBox="1"/>
          <p:nvPr/>
        </p:nvSpPr>
        <p:spPr>
          <a:xfrm>
            <a:off x="3246663" y="2390310"/>
            <a:ext cx="2605088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Per baixar l'activació</a:t>
            </a:r>
          </a:p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fisiològica.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448524" y="2390310"/>
            <a:ext cx="3407906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Per regular o anomenar emocions.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114519" y="2390310"/>
            <a:ext cx="3407906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Per canviar la interpretació o buscar solucions.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012522" y="3599985"/>
            <a:ext cx="2920762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Respiració lenta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Estiraments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Caminar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Beure aigua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Relaxació muscular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448524" y="3599985"/>
            <a:ext cx="3329464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Parlar amb algú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Escriure com em sento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Posar música relaxant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Fer pauses curtes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Demanar suport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219062" y="3599985"/>
            <a:ext cx="4175316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Desglossar les tasques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Fer un pla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Recordar-me que és només temporal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Posar en qüestió els pensaments catastròfics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Prioritzar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795772" y="6861949"/>
            <a:ext cx="12050317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cal que triïs 'el millor'; tothom en necessita diversos. 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parlem de situacions personals: parlem en termes generals.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Recorda: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 més estratègies coneguis, més fàcil serà triar-ne una quan els nivells d'estrès augmentin.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71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2.4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70602" y="6844166"/>
            <a:ext cx="12746796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«Tank Model» — El Model del Tanc</a:t>
            </a:r>
          </a:p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Emocional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679615" y="1028700"/>
            <a:ext cx="6367653" cy="8229600"/>
          </a:xfrm>
          <a:custGeom>
            <a:avLst/>
            <a:gdLst/>
            <a:ahLst/>
            <a:cxnLst/>
            <a:rect l="l" t="t" r="r" b="b"/>
            <a:pathLst>
              <a:path w="6367653" h="8229600">
                <a:moveTo>
                  <a:pt x="0" y="0"/>
                </a:moveTo>
                <a:lnTo>
                  <a:pt x="6367653" y="0"/>
                </a:lnTo>
                <a:lnTo>
                  <a:pt x="636765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2351400"/>
            <a:ext cx="5562600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Cartolina o pissarra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Retoladors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5359365"/>
            <a:ext cx="5091452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farem?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Dibuixar un tanc gran.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Escriure el que l'omple i el que el buida.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657780" y="656719"/>
            <a:ext cx="6483667" cy="1119088"/>
            <a:chOff x="0" y="0"/>
            <a:chExt cx="1707632" cy="2947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07632" cy="294739"/>
            </a:xfrm>
            <a:custGeom>
              <a:avLst/>
              <a:gdLst/>
              <a:ahLst/>
              <a:cxnLst/>
              <a:rect l="l" t="t" r="r" b="b"/>
              <a:pathLst>
                <a:path w="1707632" h="294739">
                  <a:moveTo>
                    <a:pt x="35822" y="0"/>
                  </a:moveTo>
                  <a:lnTo>
                    <a:pt x="1671810" y="0"/>
                  </a:lnTo>
                  <a:cubicBezTo>
                    <a:pt x="1691594" y="0"/>
                    <a:pt x="1707632" y="16038"/>
                    <a:pt x="1707632" y="35822"/>
                  </a:cubicBezTo>
                  <a:lnTo>
                    <a:pt x="1707632" y="258917"/>
                  </a:lnTo>
                  <a:cubicBezTo>
                    <a:pt x="1707632" y="278701"/>
                    <a:pt x="1691594" y="294739"/>
                    <a:pt x="1671810" y="294739"/>
                  </a:cubicBezTo>
                  <a:lnTo>
                    <a:pt x="35822" y="294739"/>
                  </a:lnTo>
                  <a:cubicBezTo>
                    <a:pt x="16038" y="294739"/>
                    <a:pt x="0" y="278701"/>
                    <a:pt x="0" y="258917"/>
                  </a:cubicBezTo>
                  <a:lnTo>
                    <a:pt x="0" y="35822"/>
                  </a:lnTo>
                  <a:cubicBezTo>
                    <a:pt x="0" y="16038"/>
                    <a:pt x="16038" y="0"/>
                    <a:pt x="35822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1707632" cy="380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Què omple el vostre tanc?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064900" y="2816893"/>
            <a:ext cx="2066830" cy="768350"/>
            <a:chOff x="0" y="0"/>
            <a:chExt cx="544350" cy="20236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44350" cy="202364"/>
            </a:xfrm>
            <a:custGeom>
              <a:avLst/>
              <a:gdLst/>
              <a:ahLst/>
              <a:cxnLst/>
              <a:rect l="l" t="t" r="r" b="b"/>
              <a:pathLst>
                <a:path w="544350" h="202364">
                  <a:moveTo>
                    <a:pt x="101182" y="0"/>
                  </a:moveTo>
                  <a:lnTo>
                    <a:pt x="443168" y="0"/>
                  </a:lnTo>
                  <a:cubicBezTo>
                    <a:pt x="499050" y="0"/>
                    <a:pt x="544350" y="45301"/>
                    <a:pt x="544350" y="101182"/>
                  </a:cubicBezTo>
                  <a:lnTo>
                    <a:pt x="544350" y="101182"/>
                  </a:lnTo>
                  <a:cubicBezTo>
                    <a:pt x="544350" y="128017"/>
                    <a:pt x="533690" y="153753"/>
                    <a:pt x="514715" y="172728"/>
                  </a:cubicBezTo>
                  <a:cubicBezTo>
                    <a:pt x="495740" y="191704"/>
                    <a:pt x="470004" y="202364"/>
                    <a:pt x="443168" y="202364"/>
                  </a:cubicBezTo>
                  <a:lnTo>
                    <a:pt x="101182" y="202364"/>
                  </a:lnTo>
                  <a:cubicBezTo>
                    <a:pt x="74347" y="202364"/>
                    <a:pt x="48611" y="191704"/>
                    <a:pt x="29635" y="172728"/>
                  </a:cubicBezTo>
                  <a:cubicBezTo>
                    <a:pt x="10660" y="153753"/>
                    <a:pt x="0" y="128017"/>
                    <a:pt x="0" y="101182"/>
                  </a:cubicBezTo>
                  <a:lnTo>
                    <a:pt x="0" y="101182"/>
                  </a:lnTo>
                  <a:cubicBezTo>
                    <a:pt x="0" y="74347"/>
                    <a:pt x="10660" y="48611"/>
                    <a:pt x="29635" y="29635"/>
                  </a:cubicBezTo>
                  <a:cubicBezTo>
                    <a:pt x="48611" y="10660"/>
                    <a:pt x="74347" y="0"/>
                    <a:pt x="101182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544350" cy="2690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Amics/Amigues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870852" y="2974064"/>
            <a:ext cx="1985632" cy="654157"/>
            <a:chOff x="0" y="0"/>
            <a:chExt cx="522965" cy="17228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22965" cy="172288"/>
            </a:xfrm>
            <a:custGeom>
              <a:avLst/>
              <a:gdLst/>
              <a:ahLst/>
              <a:cxnLst/>
              <a:rect l="l" t="t" r="r" b="b"/>
              <a:pathLst>
                <a:path w="522965" h="172288">
                  <a:moveTo>
                    <a:pt x="86144" y="0"/>
                  </a:moveTo>
                  <a:lnTo>
                    <a:pt x="436821" y="0"/>
                  </a:lnTo>
                  <a:cubicBezTo>
                    <a:pt x="459668" y="0"/>
                    <a:pt x="481579" y="9076"/>
                    <a:pt x="497734" y="25231"/>
                  </a:cubicBezTo>
                  <a:cubicBezTo>
                    <a:pt x="513889" y="41386"/>
                    <a:pt x="522965" y="63297"/>
                    <a:pt x="522965" y="86144"/>
                  </a:cubicBezTo>
                  <a:lnTo>
                    <a:pt x="522965" y="86144"/>
                  </a:lnTo>
                  <a:cubicBezTo>
                    <a:pt x="522965" y="108991"/>
                    <a:pt x="513889" y="130902"/>
                    <a:pt x="497734" y="147057"/>
                  </a:cubicBezTo>
                  <a:cubicBezTo>
                    <a:pt x="481579" y="163213"/>
                    <a:pt x="459668" y="172288"/>
                    <a:pt x="436821" y="172288"/>
                  </a:cubicBezTo>
                  <a:lnTo>
                    <a:pt x="86144" y="172288"/>
                  </a:lnTo>
                  <a:cubicBezTo>
                    <a:pt x="63297" y="172288"/>
                    <a:pt x="41386" y="163213"/>
                    <a:pt x="25231" y="147057"/>
                  </a:cubicBezTo>
                  <a:cubicBezTo>
                    <a:pt x="9076" y="130902"/>
                    <a:pt x="0" y="108991"/>
                    <a:pt x="0" y="86144"/>
                  </a:cubicBezTo>
                  <a:lnTo>
                    <a:pt x="0" y="86144"/>
                  </a:lnTo>
                  <a:cubicBezTo>
                    <a:pt x="0" y="63297"/>
                    <a:pt x="9076" y="41386"/>
                    <a:pt x="25231" y="25231"/>
                  </a:cubicBezTo>
                  <a:cubicBezTo>
                    <a:pt x="41386" y="9076"/>
                    <a:pt x="63297" y="0"/>
                    <a:pt x="8614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66675"/>
              <a:ext cx="522965" cy="238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Jugar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060138" y="3889809"/>
            <a:ext cx="2066830" cy="654157"/>
            <a:chOff x="0" y="0"/>
            <a:chExt cx="544350" cy="17228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44350" cy="172288"/>
            </a:xfrm>
            <a:custGeom>
              <a:avLst/>
              <a:gdLst/>
              <a:ahLst/>
              <a:cxnLst/>
              <a:rect l="l" t="t" r="r" b="b"/>
              <a:pathLst>
                <a:path w="544350" h="172288">
                  <a:moveTo>
                    <a:pt x="86144" y="0"/>
                  </a:moveTo>
                  <a:lnTo>
                    <a:pt x="458206" y="0"/>
                  </a:lnTo>
                  <a:cubicBezTo>
                    <a:pt x="481053" y="0"/>
                    <a:pt x="502964" y="9076"/>
                    <a:pt x="519119" y="25231"/>
                  </a:cubicBezTo>
                  <a:cubicBezTo>
                    <a:pt x="535274" y="41386"/>
                    <a:pt x="544350" y="63297"/>
                    <a:pt x="544350" y="86144"/>
                  </a:cubicBezTo>
                  <a:lnTo>
                    <a:pt x="544350" y="86144"/>
                  </a:lnTo>
                  <a:cubicBezTo>
                    <a:pt x="544350" y="108991"/>
                    <a:pt x="535274" y="130902"/>
                    <a:pt x="519119" y="147057"/>
                  </a:cubicBezTo>
                  <a:cubicBezTo>
                    <a:pt x="502964" y="163213"/>
                    <a:pt x="481053" y="172288"/>
                    <a:pt x="458206" y="172288"/>
                  </a:cubicBezTo>
                  <a:lnTo>
                    <a:pt x="86144" y="172288"/>
                  </a:lnTo>
                  <a:cubicBezTo>
                    <a:pt x="63297" y="172288"/>
                    <a:pt x="41386" y="163213"/>
                    <a:pt x="25231" y="147057"/>
                  </a:cubicBezTo>
                  <a:cubicBezTo>
                    <a:pt x="9076" y="130902"/>
                    <a:pt x="0" y="108991"/>
                    <a:pt x="0" y="86144"/>
                  </a:cubicBezTo>
                  <a:lnTo>
                    <a:pt x="0" y="86144"/>
                  </a:lnTo>
                  <a:cubicBezTo>
                    <a:pt x="0" y="63297"/>
                    <a:pt x="9076" y="41386"/>
                    <a:pt x="25231" y="25231"/>
                  </a:cubicBezTo>
                  <a:cubicBezTo>
                    <a:pt x="41386" y="9076"/>
                    <a:pt x="63297" y="0"/>
                    <a:pt x="8614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66675"/>
              <a:ext cx="544350" cy="238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Música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866276" y="4046980"/>
            <a:ext cx="1985632" cy="654157"/>
            <a:chOff x="0" y="0"/>
            <a:chExt cx="522965" cy="17228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22965" cy="172288"/>
            </a:xfrm>
            <a:custGeom>
              <a:avLst/>
              <a:gdLst/>
              <a:ahLst/>
              <a:cxnLst/>
              <a:rect l="l" t="t" r="r" b="b"/>
              <a:pathLst>
                <a:path w="522965" h="172288">
                  <a:moveTo>
                    <a:pt x="86144" y="0"/>
                  </a:moveTo>
                  <a:lnTo>
                    <a:pt x="436821" y="0"/>
                  </a:lnTo>
                  <a:cubicBezTo>
                    <a:pt x="459668" y="0"/>
                    <a:pt x="481579" y="9076"/>
                    <a:pt x="497734" y="25231"/>
                  </a:cubicBezTo>
                  <a:cubicBezTo>
                    <a:pt x="513889" y="41386"/>
                    <a:pt x="522965" y="63297"/>
                    <a:pt x="522965" y="86144"/>
                  </a:cubicBezTo>
                  <a:lnTo>
                    <a:pt x="522965" y="86144"/>
                  </a:lnTo>
                  <a:cubicBezTo>
                    <a:pt x="522965" y="108991"/>
                    <a:pt x="513889" y="130902"/>
                    <a:pt x="497734" y="147057"/>
                  </a:cubicBezTo>
                  <a:cubicBezTo>
                    <a:pt x="481579" y="163213"/>
                    <a:pt x="459668" y="172288"/>
                    <a:pt x="436821" y="172288"/>
                  </a:cubicBezTo>
                  <a:lnTo>
                    <a:pt x="86144" y="172288"/>
                  </a:lnTo>
                  <a:cubicBezTo>
                    <a:pt x="63297" y="172288"/>
                    <a:pt x="41386" y="163213"/>
                    <a:pt x="25231" y="147057"/>
                  </a:cubicBezTo>
                  <a:cubicBezTo>
                    <a:pt x="9076" y="130902"/>
                    <a:pt x="0" y="108991"/>
                    <a:pt x="0" y="86144"/>
                  </a:cubicBezTo>
                  <a:lnTo>
                    <a:pt x="0" y="86144"/>
                  </a:lnTo>
                  <a:cubicBezTo>
                    <a:pt x="0" y="63297"/>
                    <a:pt x="9076" y="41386"/>
                    <a:pt x="25231" y="25231"/>
                  </a:cubicBezTo>
                  <a:cubicBezTo>
                    <a:pt x="41386" y="9076"/>
                    <a:pt x="63297" y="0"/>
                    <a:pt x="8614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66675"/>
              <a:ext cx="522965" cy="238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Suport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3064900" y="5000471"/>
            <a:ext cx="2066830" cy="654157"/>
            <a:chOff x="0" y="0"/>
            <a:chExt cx="544350" cy="17228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44350" cy="172288"/>
            </a:xfrm>
            <a:custGeom>
              <a:avLst/>
              <a:gdLst/>
              <a:ahLst/>
              <a:cxnLst/>
              <a:rect l="l" t="t" r="r" b="b"/>
              <a:pathLst>
                <a:path w="544350" h="172288">
                  <a:moveTo>
                    <a:pt x="86144" y="0"/>
                  </a:moveTo>
                  <a:lnTo>
                    <a:pt x="458206" y="0"/>
                  </a:lnTo>
                  <a:cubicBezTo>
                    <a:pt x="481053" y="0"/>
                    <a:pt x="502964" y="9076"/>
                    <a:pt x="519119" y="25231"/>
                  </a:cubicBezTo>
                  <a:cubicBezTo>
                    <a:pt x="535274" y="41386"/>
                    <a:pt x="544350" y="63297"/>
                    <a:pt x="544350" y="86144"/>
                  </a:cubicBezTo>
                  <a:lnTo>
                    <a:pt x="544350" y="86144"/>
                  </a:lnTo>
                  <a:cubicBezTo>
                    <a:pt x="544350" y="108991"/>
                    <a:pt x="535274" y="130902"/>
                    <a:pt x="519119" y="147057"/>
                  </a:cubicBezTo>
                  <a:cubicBezTo>
                    <a:pt x="502964" y="163213"/>
                    <a:pt x="481053" y="172288"/>
                    <a:pt x="458206" y="172288"/>
                  </a:cubicBezTo>
                  <a:lnTo>
                    <a:pt x="86144" y="172288"/>
                  </a:lnTo>
                  <a:cubicBezTo>
                    <a:pt x="63297" y="172288"/>
                    <a:pt x="41386" y="163213"/>
                    <a:pt x="25231" y="147057"/>
                  </a:cubicBezTo>
                  <a:cubicBezTo>
                    <a:pt x="9076" y="130902"/>
                    <a:pt x="0" y="108991"/>
                    <a:pt x="0" y="86144"/>
                  </a:cubicBezTo>
                  <a:lnTo>
                    <a:pt x="0" y="86144"/>
                  </a:lnTo>
                  <a:cubicBezTo>
                    <a:pt x="0" y="63297"/>
                    <a:pt x="9076" y="41386"/>
                    <a:pt x="25231" y="25231"/>
                  </a:cubicBezTo>
                  <a:cubicBezTo>
                    <a:pt x="41386" y="9076"/>
                    <a:pt x="63297" y="0"/>
                    <a:pt x="8614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66675"/>
              <a:ext cx="544350" cy="238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Natura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3086905" y="5315053"/>
            <a:ext cx="1985632" cy="654157"/>
            <a:chOff x="0" y="0"/>
            <a:chExt cx="522965" cy="17228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522965" cy="172288"/>
            </a:xfrm>
            <a:custGeom>
              <a:avLst/>
              <a:gdLst/>
              <a:ahLst/>
              <a:cxnLst/>
              <a:rect l="l" t="t" r="r" b="b"/>
              <a:pathLst>
                <a:path w="522965" h="172288">
                  <a:moveTo>
                    <a:pt x="86144" y="0"/>
                  </a:moveTo>
                  <a:lnTo>
                    <a:pt x="436821" y="0"/>
                  </a:lnTo>
                  <a:cubicBezTo>
                    <a:pt x="459668" y="0"/>
                    <a:pt x="481579" y="9076"/>
                    <a:pt x="497734" y="25231"/>
                  </a:cubicBezTo>
                  <a:cubicBezTo>
                    <a:pt x="513889" y="41386"/>
                    <a:pt x="522965" y="63297"/>
                    <a:pt x="522965" y="86144"/>
                  </a:cubicBezTo>
                  <a:lnTo>
                    <a:pt x="522965" y="86144"/>
                  </a:lnTo>
                  <a:cubicBezTo>
                    <a:pt x="522965" y="108991"/>
                    <a:pt x="513889" y="130902"/>
                    <a:pt x="497734" y="147057"/>
                  </a:cubicBezTo>
                  <a:cubicBezTo>
                    <a:pt x="481579" y="163213"/>
                    <a:pt x="459668" y="172288"/>
                    <a:pt x="436821" y="172288"/>
                  </a:cubicBezTo>
                  <a:lnTo>
                    <a:pt x="86144" y="172288"/>
                  </a:lnTo>
                  <a:cubicBezTo>
                    <a:pt x="63297" y="172288"/>
                    <a:pt x="41386" y="163213"/>
                    <a:pt x="25231" y="147057"/>
                  </a:cubicBezTo>
                  <a:cubicBezTo>
                    <a:pt x="9076" y="130902"/>
                    <a:pt x="0" y="108991"/>
                    <a:pt x="0" y="86144"/>
                  </a:cubicBezTo>
                  <a:lnTo>
                    <a:pt x="0" y="86144"/>
                  </a:lnTo>
                  <a:cubicBezTo>
                    <a:pt x="0" y="63297"/>
                    <a:pt x="9076" y="41386"/>
                    <a:pt x="25231" y="25231"/>
                  </a:cubicBezTo>
                  <a:cubicBezTo>
                    <a:pt x="41386" y="9076"/>
                    <a:pt x="63297" y="0"/>
                    <a:pt x="8614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66675"/>
              <a:ext cx="522965" cy="238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Família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3060138" y="6111829"/>
            <a:ext cx="2066830" cy="654157"/>
            <a:chOff x="0" y="0"/>
            <a:chExt cx="544350" cy="17228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544350" cy="172288"/>
            </a:xfrm>
            <a:custGeom>
              <a:avLst/>
              <a:gdLst/>
              <a:ahLst/>
              <a:cxnLst/>
              <a:rect l="l" t="t" r="r" b="b"/>
              <a:pathLst>
                <a:path w="544350" h="172288">
                  <a:moveTo>
                    <a:pt x="86144" y="0"/>
                  </a:moveTo>
                  <a:lnTo>
                    <a:pt x="458206" y="0"/>
                  </a:lnTo>
                  <a:cubicBezTo>
                    <a:pt x="481053" y="0"/>
                    <a:pt x="502964" y="9076"/>
                    <a:pt x="519119" y="25231"/>
                  </a:cubicBezTo>
                  <a:cubicBezTo>
                    <a:pt x="535274" y="41386"/>
                    <a:pt x="544350" y="63297"/>
                    <a:pt x="544350" y="86144"/>
                  </a:cubicBezTo>
                  <a:lnTo>
                    <a:pt x="544350" y="86144"/>
                  </a:lnTo>
                  <a:cubicBezTo>
                    <a:pt x="544350" y="108991"/>
                    <a:pt x="535274" y="130902"/>
                    <a:pt x="519119" y="147057"/>
                  </a:cubicBezTo>
                  <a:cubicBezTo>
                    <a:pt x="502964" y="163213"/>
                    <a:pt x="481053" y="172288"/>
                    <a:pt x="458206" y="172288"/>
                  </a:cubicBezTo>
                  <a:lnTo>
                    <a:pt x="86144" y="172288"/>
                  </a:lnTo>
                  <a:cubicBezTo>
                    <a:pt x="63297" y="172288"/>
                    <a:pt x="41386" y="163213"/>
                    <a:pt x="25231" y="147057"/>
                  </a:cubicBezTo>
                  <a:cubicBezTo>
                    <a:pt x="9076" y="130902"/>
                    <a:pt x="0" y="108991"/>
                    <a:pt x="0" y="86144"/>
                  </a:cubicBezTo>
                  <a:lnTo>
                    <a:pt x="0" y="86144"/>
                  </a:lnTo>
                  <a:cubicBezTo>
                    <a:pt x="0" y="63297"/>
                    <a:pt x="9076" y="41386"/>
                    <a:pt x="25231" y="25231"/>
                  </a:cubicBezTo>
                  <a:cubicBezTo>
                    <a:pt x="41386" y="9076"/>
                    <a:pt x="63297" y="0"/>
                    <a:pt x="8614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66675"/>
              <a:ext cx="544350" cy="238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Oci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2866276" y="6269000"/>
            <a:ext cx="1985632" cy="654157"/>
            <a:chOff x="0" y="0"/>
            <a:chExt cx="522965" cy="172288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522965" cy="172288"/>
            </a:xfrm>
            <a:custGeom>
              <a:avLst/>
              <a:gdLst/>
              <a:ahLst/>
              <a:cxnLst/>
              <a:rect l="l" t="t" r="r" b="b"/>
              <a:pathLst>
                <a:path w="522965" h="172288">
                  <a:moveTo>
                    <a:pt x="86144" y="0"/>
                  </a:moveTo>
                  <a:lnTo>
                    <a:pt x="436821" y="0"/>
                  </a:lnTo>
                  <a:cubicBezTo>
                    <a:pt x="459668" y="0"/>
                    <a:pt x="481579" y="9076"/>
                    <a:pt x="497734" y="25231"/>
                  </a:cubicBezTo>
                  <a:cubicBezTo>
                    <a:pt x="513889" y="41386"/>
                    <a:pt x="522965" y="63297"/>
                    <a:pt x="522965" y="86144"/>
                  </a:cubicBezTo>
                  <a:lnTo>
                    <a:pt x="522965" y="86144"/>
                  </a:lnTo>
                  <a:cubicBezTo>
                    <a:pt x="522965" y="108991"/>
                    <a:pt x="513889" y="130902"/>
                    <a:pt x="497734" y="147057"/>
                  </a:cubicBezTo>
                  <a:cubicBezTo>
                    <a:pt x="481579" y="163213"/>
                    <a:pt x="459668" y="172288"/>
                    <a:pt x="436821" y="172288"/>
                  </a:cubicBezTo>
                  <a:lnTo>
                    <a:pt x="86144" y="172288"/>
                  </a:lnTo>
                  <a:cubicBezTo>
                    <a:pt x="63297" y="172288"/>
                    <a:pt x="41386" y="163213"/>
                    <a:pt x="25231" y="147057"/>
                  </a:cubicBezTo>
                  <a:cubicBezTo>
                    <a:pt x="9076" y="130902"/>
                    <a:pt x="0" y="108991"/>
                    <a:pt x="0" y="86144"/>
                  </a:cubicBezTo>
                  <a:lnTo>
                    <a:pt x="0" y="86144"/>
                  </a:lnTo>
                  <a:cubicBezTo>
                    <a:pt x="0" y="63297"/>
                    <a:pt x="9076" y="41386"/>
                    <a:pt x="25231" y="25231"/>
                  </a:cubicBezTo>
                  <a:cubicBezTo>
                    <a:pt x="41386" y="9076"/>
                    <a:pt x="63297" y="0"/>
                    <a:pt x="8614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66675"/>
              <a:ext cx="522965" cy="238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Dormiu bé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3060138" y="7185086"/>
            <a:ext cx="2066830" cy="961898"/>
            <a:chOff x="0" y="0"/>
            <a:chExt cx="544350" cy="253339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544350" cy="253339"/>
            </a:xfrm>
            <a:custGeom>
              <a:avLst/>
              <a:gdLst/>
              <a:ahLst/>
              <a:cxnLst/>
              <a:rect l="l" t="t" r="r" b="b"/>
              <a:pathLst>
                <a:path w="544350" h="253339">
                  <a:moveTo>
                    <a:pt x="112374" y="0"/>
                  </a:moveTo>
                  <a:lnTo>
                    <a:pt x="431976" y="0"/>
                  </a:lnTo>
                  <a:cubicBezTo>
                    <a:pt x="494039" y="0"/>
                    <a:pt x="544350" y="50311"/>
                    <a:pt x="544350" y="112374"/>
                  </a:cubicBezTo>
                  <a:lnTo>
                    <a:pt x="544350" y="140966"/>
                  </a:lnTo>
                  <a:cubicBezTo>
                    <a:pt x="544350" y="170769"/>
                    <a:pt x="532511" y="199352"/>
                    <a:pt x="511437" y="220426"/>
                  </a:cubicBezTo>
                  <a:cubicBezTo>
                    <a:pt x="490363" y="241500"/>
                    <a:pt x="461780" y="253339"/>
                    <a:pt x="431976" y="253339"/>
                  </a:cubicBezTo>
                  <a:lnTo>
                    <a:pt x="112374" y="253339"/>
                  </a:lnTo>
                  <a:cubicBezTo>
                    <a:pt x="82570" y="253339"/>
                    <a:pt x="53988" y="241500"/>
                    <a:pt x="32914" y="220426"/>
                  </a:cubicBezTo>
                  <a:cubicBezTo>
                    <a:pt x="11839" y="199352"/>
                    <a:pt x="0" y="170769"/>
                    <a:pt x="0" y="140966"/>
                  </a:cubicBezTo>
                  <a:lnTo>
                    <a:pt x="0" y="112374"/>
                  </a:lnTo>
                  <a:cubicBezTo>
                    <a:pt x="0" y="82570"/>
                    <a:pt x="11839" y="53988"/>
                    <a:pt x="32914" y="32914"/>
                  </a:cubicBezTo>
                  <a:cubicBezTo>
                    <a:pt x="53988" y="11839"/>
                    <a:pt x="82570" y="0"/>
                    <a:pt x="11237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66675"/>
              <a:ext cx="544350" cy="3200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Sentir-se comprès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2866276" y="7342257"/>
            <a:ext cx="1985632" cy="654157"/>
            <a:chOff x="0" y="0"/>
            <a:chExt cx="522965" cy="172288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522965" cy="172288"/>
            </a:xfrm>
            <a:custGeom>
              <a:avLst/>
              <a:gdLst/>
              <a:ahLst/>
              <a:cxnLst/>
              <a:rect l="l" t="t" r="r" b="b"/>
              <a:pathLst>
                <a:path w="522965" h="172288">
                  <a:moveTo>
                    <a:pt x="86144" y="0"/>
                  </a:moveTo>
                  <a:lnTo>
                    <a:pt x="436821" y="0"/>
                  </a:lnTo>
                  <a:cubicBezTo>
                    <a:pt x="459668" y="0"/>
                    <a:pt x="481579" y="9076"/>
                    <a:pt x="497734" y="25231"/>
                  </a:cubicBezTo>
                  <a:cubicBezTo>
                    <a:pt x="513889" y="41386"/>
                    <a:pt x="522965" y="63297"/>
                    <a:pt x="522965" y="86144"/>
                  </a:cubicBezTo>
                  <a:lnTo>
                    <a:pt x="522965" y="86144"/>
                  </a:lnTo>
                  <a:cubicBezTo>
                    <a:pt x="522965" y="108991"/>
                    <a:pt x="513889" y="130902"/>
                    <a:pt x="497734" y="147057"/>
                  </a:cubicBezTo>
                  <a:cubicBezTo>
                    <a:pt x="481579" y="163213"/>
                    <a:pt x="459668" y="172288"/>
                    <a:pt x="436821" y="172288"/>
                  </a:cubicBezTo>
                  <a:lnTo>
                    <a:pt x="86144" y="172288"/>
                  </a:lnTo>
                  <a:cubicBezTo>
                    <a:pt x="63297" y="172288"/>
                    <a:pt x="41386" y="163213"/>
                    <a:pt x="25231" y="147057"/>
                  </a:cubicBezTo>
                  <a:cubicBezTo>
                    <a:pt x="9076" y="130902"/>
                    <a:pt x="0" y="108991"/>
                    <a:pt x="0" y="86144"/>
                  </a:cubicBezTo>
                  <a:lnTo>
                    <a:pt x="0" y="86144"/>
                  </a:lnTo>
                  <a:cubicBezTo>
                    <a:pt x="0" y="63297"/>
                    <a:pt x="9076" y="41386"/>
                    <a:pt x="25231" y="25231"/>
                  </a:cubicBezTo>
                  <a:cubicBezTo>
                    <a:pt x="41386" y="9076"/>
                    <a:pt x="63297" y="0"/>
                    <a:pt x="8614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66675"/>
              <a:ext cx="522965" cy="238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Riu</a:t>
              </a:r>
            </a:p>
          </p:txBody>
        </p:sp>
      </p:grpSp>
      <p:sp>
        <p:nvSpPr>
          <p:cNvPr id="35" name="Freeform 35"/>
          <p:cNvSpPr/>
          <p:nvPr/>
        </p:nvSpPr>
        <p:spPr>
          <a:xfrm>
            <a:off x="6846957" y="2816893"/>
            <a:ext cx="4594087" cy="5937431"/>
          </a:xfrm>
          <a:custGeom>
            <a:avLst/>
            <a:gdLst/>
            <a:ahLst/>
            <a:cxnLst/>
            <a:rect l="l" t="t" r="r" b="b"/>
            <a:pathLst>
              <a:path w="4594087" h="5937431">
                <a:moveTo>
                  <a:pt x="0" y="0"/>
                </a:moveTo>
                <a:lnTo>
                  <a:pt x="4594086" y="0"/>
                </a:lnTo>
                <a:lnTo>
                  <a:pt x="4594086" y="5937431"/>
                </a:lnTo>
                <a:lnTo>
                  <a:pt x="0" y="593743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6" name="AutoShape 36"/>
          <p:cNvSpPr/>
          <p:nvPr/>
        </p:nvSpPr>
        <p:spPr>
          <a:xfrm>
            <a:off x="5131730" y="3143972"/>
            <a:ext cx="2475361" cy="1429151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37" name="AutoShape 37"/>
          <p:cNvSpPr/>
          <p:nvPr/>
        </p:nvSpPr>
        <p:spPr>
          <a:xfrm flipH="1">
            <a:off x="10252421" y="3301143"/>
            <a:ext cx="2618431" cy="1420937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38" name="AutoShape 38"/>
          <p:cNvSpPr/>
          <p:nvPr/>
        </p:nvSpPr>
        <p:spPr>
          <a:xfrm>
            <a:off x="5126968" y="4216888"/>
            <a:ext cx="2480124" cy="926612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39" name="AutoShape 39"/>
          <p:cNvSpPr/>
          <p:nvPr/>
        </p:nvSpPr>
        <p:spPr>
          <a:xfrm flipH="1">
            <a:off x="10467004" y="4374059"/>
            <a:ext cx="2399272" cy="953491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40" name="AutoShape 40"/>
          <p:cNvSpPr/>
          <p:nvPr/>
        </p:nvSpPr>
        <p:spPr>
          <a:xfrm>
            <a:off x="5131730" y="5327550"/>
            <a:ext cx="2475361" cy="157689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41" name="AutoShape 41"/>
          <p:cNvSpPr/>
          <p:nvPr/>
        </p:nvSpPr>
        <p:spPr>
          <a:xfrm flipH="1">
            <a:off x="10897641" y="5642131"/>
            <a:ext cx="2189264" cy="469697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42" name="AutoShape 42"/>
          <p:cNvSpPr/>
          <p:nvPr/>
        </p:nvSpPr>
        <p:spPr>
          <a:xfrm flipV="1">
            <a:off x="5126968" y="6278650"/>
            <a:ext cx="2480124" cy="160258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43" name="AutoShape 43"/>
          <p:cNvSpPr/>
          <p:nvPr/>
        </p:nvSpPr>
        <p:spPr>
          <a:xfrm flipH="1">
            <a:off x="10699469" y="6596079"/>
            <a:ext cx="2166807" cy="348021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44" name="AutoShape 44"/>
          <p:cNvSpPr/>
          <p:nvPr/>
        </p:nvSpPr>
        <p:spPr>
          <a:xfrm flipV="1">
            <a:off x="5126968" y="7351907"/>
            <a:ext cx="2480124" cy="314128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45" name="AutoShape 45"/>
          <p:cNvSpPr/>
          <p:nvPr/>
        </p:nvSpPr>
        <p:spPr>
          <a:xfrm flipH="1" flipV="1">
            <a:off x="10699469" y="7351907"/>
            <a:ext cx="2166807" cy="317429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46" name="TextBox 46"/>
          <p:cNvSpPr txBox="1"/>
          <p:nvPr/>
        </p:nvSpPr>
        <p:spPr>
          <a:xfrm>
            <a:off x="7066954" y="2036157"/>
            <a:ext cx="3755529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Lo que te llena,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te da energía.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846957" y="2816893"/>
            <a:ext cx="4594087" cy="5937431"/>
          </a:xfrm>
          <a:custGeom>
            <a:avLst/>
            <a:gdLst/>
            <a:ahLst/>
            <a:cxnLst/>
            <a:rect l="l" t="t" r="r" b="b"/>
            <a:pathLst>
              <a:path w="4594087" h="5937431">
                <a:moveTo>
                  <a:pt x="0" y="0"/>
                </a:moveTo>
                <a:lnTo>
                  <a:pt x="4594086" y="0"/>
                </a:lnTo>
                <a:lnTo>
                  <a:pt x="4594086" y="5937431"/>
                </a:lnTo>
                <a:lnTo>
                  <a:pt x="0" y="593743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5657780" y="866775"/>
            <a:ext cx="6483667" cy="1074132"/>
            <a:chOff x="0" y="0"/>
            <a:chExt cx="1707632" cy="28289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707632" cy="282899"/>
            </a:xfrm>
            <a:custGeom>
              <a:avLst/>
              <a:gdLst/>
              <a:ahLst/>
              <a:cxnLst/>
              <a:rect l="l" t="t" r="r" b="b"/>
              <a:pathLst>
                <a:path w="1707632" h="282899">
                  <a:moveTo>
                    <a:pt x="35822" y="0"/>
                  </a:moveTo>
                  <a:lnTo>
                    <a:pt x="1671810" y="0"/>
                  </a:lnTo>
                  <a:cubicBezTo>
                    <a:pt x="1691594" y="0"/>
                    <a:pt x="1707632" y="16038"/>
                    <a:pt x="1707632" y="35822"/>
                  </a:cubicBezTo>
                  <a:lnTo>
                    <a:pt x="1707632" y="247077"/>
                  </a:lnTo>
                  <a:cubicBezTo>
                    <a:pt x="1707632" y="266861"/>
                    <a:pt x="1691594" y="282899"/>
                    <a:pt x="1671810" y="282899"/>
                  </a:cubicBezTo>
                  <a:lnTo>
                    <a:pt x="35822" y="282899"/>
                  </a:lnTo>
                  <a:cubicBezTo>
                    <a:pt x="16038" y="282899"/>
                    <a:pt x="0" y="266861"/>
                    <a:pt x="0" y="247077"/>
                  </a:cubicBezTo>
                  <a:lnTo>
                    <a:pt x="0" y="35822"/>
                  </a:lnTo>
                  <a:cubicBezTo>
                    <a:pt x="0" y="16038"/>
                    <a:pt x="16038" y="0"/>
                    <a:pt x="35822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1707632" cy="3686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Què ho buida?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2819096" y="3254989"/>
            <a:ext cx="2066830" cy="961898"/>
            <a:chOff x="0" y="0"/>
            <a:chExt cx="544350" cy="25333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44350" cy="253339"/>
            </a:xfrm>
            <a:custGeom>
              <a:avLst/>
              <a:gdLst/>
              <a:ahLst/>
              <a:cxnLst/>
              <a:rect l="l" t="t" r="r" b="b"/>
              <a:pathLst>
                <a:path w="544350" h="253339">
                  <a:moveTo>
                    <a:pt x="112374" y="0"/>
                  </a:moveTo>
                  <a:lnTo>
                    <a:pt x="431976" y="0"/>
                  </a:lnTo>
                  <a:cubicBezTo>
                    <a:pt x="494039" y="0"/>
                    <a:pt x="544350" y="50311"/>
                    <a:pt x="544350" y="112374"/>
                  </a:cubicBezTo>
                  <a:lnTo>
                    <a:pt x="544350" y="140966"/>
                  </a:lnTo>
                  <a:cubicBezTo>
                    <a:pt x="544350" y="170769"/>
                    <a:pt x="532511" y="199352"/>
                    <a:pt x="511437" y="220426"/>
                  </a:cubicBezTo>
                  <a:cubicBezTo>
                    <a:pt x="490363" y="241500"/>
                    <a:pt x="461780" y="253339"/>
                    <a:pt x="431976" y="253339"/>
                  </a:cubicBezTo>
                  <a:lnTo>
                    <a:pt x="112374" y="253339"/>
                  </a:lnTo>
                  <a:cubicBezTo>
                    <a:pt x="82570" y="253339"/>
                    <a:pt x="53988" y="241500"/>
                    <a:pt x="32914" y="220426"/>
                  </a:cubicBezTo>
                  <a:cubicBezTo>
                    <a:pt x="11839" y="199352"/>
                    <a:pt x="0" y="170769"/>
                    <a:pt x="0" y="140966"/>
                  </a:cubicBezTo>
                  <a:lnTo>
                    <a:pt x="0" y="112374"/>
                  </a:lnTo>
                  <a:cubicBezTo>
                    <a:pt x="0" y="82570"/>
                    <a:pt x="11839" y="53988"/>
                    <a:pt x="32914" y="32914"/>
                  </a:cubicBezTo>
                  <a:cubicBezTo>
                    <a:pt x="53988" y="11839"/>
                    <a:pt x="82570" y="0"/>
                    <a:pt x="11237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544350" cy="3200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Discussions amb amics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3055375" y="4216888"/>
            <a:ext cx="2066830" cy="654157"/>
            <a:chOff x="0" y="0"/>
            <a:chExt cx="544350" cy="17228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44350" cy="172288"/>
            </a:xfrm>
            <a:custGeom>
              <a:avLst/>
              <a:gdLst/>
              <a:ahLst/>
              <a:cxnLst/>
              <a:rect l="l" t="t" r="r" b="b"/>
              <a:pathLst>
                <a:path w="544350" h="172288">
                  <a:moveTo>
                    <a:pt x="86144" y="0"/>
                  </a:moveTo>
                  <a:lnTo>
                    <a:pt x="458206" y="0"/>
                  </a:lnTo>
                  <a:cubicBezTo>
                    <a:pt x="481053" y="0"/>
                    <a:pt x="502964" y="9076"/>
                    <a:pt x="519119" y="25231"/>
                  </a:cubicBezTo>
                  <a:cubicBezTo>
                    <a:pt x="535274" y="41386"/>
                    <a:pt x="544350" y="63297"/>
                    <a:pt x="544350" y="86144"/>
                  </a:cubicBezTo>
                  <a:lnTo>
                    <a:pt x="544350" y="86144"/>
                  </a:lnTo>
                  <a:cubicBezTo>
                    <a:pt x="544350" y="108991"/>
                    <a:pt x="535274" y="130902"/>
                    <a:pt x="519119" y="147057"/>
                  </a:cubicBezTo>
                  <a:cubicBezTo>
                    <a:pt x="502964" y="163213"/>
                    <a:pt x="481053" y="172288"/>
                    <a:pt x="458206" y="172288"/>
                  </a:cubicBezTo>
                  <a:lnTo>
                    <a:pt x="86144" y="172288"/>
                  </a:lnTo>
                  <a:cubicBezTo>
                    <a:pt x="63297" y="172288"/>
                    <a:pt x="41386" y="163213"/>
                    <a:pt x="25231" y="147057"/>
                  </a:cubicBezTo>
                  <a:cubicBezTo>
                    <a:pt x="9076" y="130902"/>
                    <a:pt x="0" y="108991"/>
                    <a:pt x="0" y="86144"/>
                  </a:cubicBezTo>
                  <a:lnTo>
                    <a:pt x="0" y="86144"/>
                  </a:lnTo>
                  <a:cubicBezTo>
                    <a:pt x="0" y="63297"/>
                    <a:pt x="9076" y="41386"/>
                    <a:pt x="25231" y="25231"/>
                  </a:cubicBezTo>
                  <a:cubicBezTo>
                    <a:pt x="41386" y="9076"/>
                    <a:pt x="63297" y="0"/>
                    <a:pt x="8614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66675"/>
              <a:ext cx="544350" cy="238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Fatiga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165068" y="4804889"/>
            <a:ext cx="1985632" cy="961898"/>
            <a:chOff x="0" y="0"/>
            <a:chExt cx="522965" cy="25333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22965" cy="253339"/>
            </a:xfrm>
            <a:custGeom>
              <a:avLst/>
              <a:gdLst/>
              <a:ahLst/>
              <a:cxnLst/>
              <a:rect l="l" t="t" r="r" b="b"/>
              <a:pathLst>
                <a:path w="522965" h="253339">
                  <a:moveTo>
                    <a:pt x="116969" y="0"/>
                  </a:moveTo>
                  <a:lnTo>
                    <a:pt x="405996" y="0"/>
                  </a:lnTo>
                  <a:cubicBezTo>
                    <a:pt x="470596" y="0"/>
                    <a:pt x="522965" y="52369"/>
                    <a:pt x="522965" y="116969"/>
                  </a:cubicBezTo>
                  <a:lnTo>
                    <a:pt x="522965" y="136370"/>
                  </a:lnTo>
                  <a:cubicBezTo>
                    <a:pt x="522965" y="200971"/>
                    <a:pt x="470596" y="253339"/>
                    <a:pt x="405996" y="253339"/>
                  </a:cubicBezTo>
                  <a:lnTo>
                    <a:pt x="116969" y="253339"/>
                  </a:lnTo>
                  <a:cubicBezTo>
                    <a:pt x="52369" y="253339"/>
                    <a:pt x="0" y="200971"/>
                    <a:pt x="0" y="136370"/>
                  </a:cubicBezTo>
                  <a:lnTo>
                    <a:pt x="0" y="116969"/>
                  </a:lnTo>
                  <a:cubicBezTo>
                    <a:pt x="0" y="52369"/>
                    <a:pt x="52369" y="0"/>
                    <a:pt x="116969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66675"/>
              <a:ext cx="522965" cy="3200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Pressió acadèmica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3060138" y="5327550"/>
            <a:ext cx="2066830" cy="654157"/>
            <a:chOff x="0" y="0"/>
            <a:chExt cx="544350" cy="17228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44350" cy="172288"/>
            </a:xfrm>
            <a:custGeom>
              <a:avLst/>
              <a:gdLst/>
              <a:ahLst/>
              <a:cxnLst/>
              <a:rect l="l" t="t" r="r" b="b"/>
              <a:pathLst>
                <a:path w="544350" h="172288">
                  <a:moveTo>
                    <a:pt x="86144" y="0"/>
                  </a:moveTo>
                  <a:lnTo>
                    <a:pt x="458206" y="0"/>
                  </a:lnTo>
                  <a:cubicBezTo>
                    <a:pt x="481053" y="0"/>
                    <a:pt x="502964" y="9076"/>
                    <a:pt x="519119" y="25231"/>
                  </a:cubicBezTo>
                  <a:cubicBezTo>
                    <a:pt x="535274" y="41386"/>
                    <a:pt x="544350" y="63297"/>
                    <a:pt x="544350" y="86144"/>
                  </a:cubicBezTo>
                  <a:lnTo>
                    <a:pt x="544350" y="86144"/>
                  </a:lnTo>
                  <a:cubicBezTo>
                    <a:pt x="544350" y="108991"/>
                    <a:pt x="535274" y="130902"/>
                    <a:pt x="519119" y="147057"/>
                  </a:cubicBezTo>
                  <a:cubicBezTo>
                    <a:pt x="502964" y="163213"/>
                    <a:pt x="481053" y="172288"/>
                    <a:pt x="458206" y="172288"/>
                  </a:cubicBezTo>
                  <a:lnTo>
                    <a:pt x="86144" y="172288"/>
                  </a:lnTo>
                  <a:cubicBezTo>
                    <a:pt x="63297" y="172288"/>
                    <a:pt x="41386" y="163213"/>
                    <a:pt x="25231" y="147057"/>
                  </a:cubicBezTo>
                  <a:cubicBezTo>
                    <a:pt x="9076" y="130902"/>
                    <a:pt x="0" y="108991"/>
                    <a:pt x="0" y="86144"/>
                  </a:cubicBezTo>
                  <a:lnTo>
                    <a:pt x="0" y="86144"/>
                  </a:lnTo>
                  <a:cubicBezTo>
                    <a:pt x="0" y="63297"/>
                    <a:pt x="9076" y="41386"/>
                    <a:pt x="25231" y="25231"/>
                  </a:cubicBezTo>
                  <a:cubicBezTo>
                    <a:pt x="41386" y="9076"/>
                    <a:pt x="63297" y="0"/>
                    <a:pt x="8614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66675"/>
              <a:ext cx="544350" cy="238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Massa tasques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3385698" y="6072961"/>
            <a:ext cx="1985632" cy="654157"/>
            <a:chOff x="0" y="0"/>
            <a:chExt cx="522965" cy="17228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22965" cy="172288"/>
            </a:xfrm>
            <a:custGeom>
              <a:avLst/>
              <a:gdLst/>
              <a:ahLst/>
              <a:cxnLst/>
              <a:rect l="l" t="t" r="r" b="b"/>
              <a:pathLst>
                <a:path w="522965" h="172288">
                  <a:moveTo>
                    <a:pt x="86144" y="0"/>
                  </a:moveTo>
                  <a:lnTo>
                    <a:pt x="436821" y="0"/>
                  </a:lnTo>
                  <a:cubicBezTo>
                    <a:pt x="459668" y="0"/>
                    <a:pt x="481579" y="9076"/>
                    <a:pt x="497734" y="25231"/>
                  </a:cubicBezTo>
                  <a:cubicBezTo>
                    <a:pt x="513889" y="41386"/>
                    <a:pt x="522965" y="63297"/>
                    <a:pt x="522965" y="86144"/>
                  </a:cubicBezTo>
                  <a:lnTo>
                    <a:pt x="522965" y="86144"/>
                  </a:lnTo>
                  <a:cubicBezTo>
                    <a:pt x="522965" y="108991"/>
                    <a:pt x="513889" y="130902"/>
                    <a:pt x="497734" y="147057"/>
                  </a:cubicBezTo>
                  <a:cubicBezTo>
                    <a:pt x="481579" y="163213"/>
                    <a:pt x="459668" y="172288"/>
                    <a:pt x="436821" y="172288"/>
                  </a:cubicBezTo>
                  <a:lnTo>
                    <a:pt x="86144" y="172288"/>
                  </a:lnTo>
                  <a:cubicBezTo>
                    <a:pt x="63297" y="172288"/>
                    <a:pt x="41386" y="163213"/>
                    <a:pt x="25231" y="147057"/>
                  </a:cubicBezTo>
                  <a:cubicBezTo>
                    <a:pt x="9076" y="130902"/>
                    <a:pt x="0" y="108991"/>
                    <a:pt x="0" y="86144"/>
                  </a:cubicBezTo>
                  <a:lnTo>
                    <a:pt x="0" y="86144"/>
                  </a:lnTo>
                  <a:cubicBezTo>
                    <a:pt x="0" y="63297"/>
                    <a:pt x="9076" y="41386"/>
                    <a:pt x="25231" y="25231"/>
                  </a:cubicBezTo>
                  <a:cubicBezTo>
                    <a:pt x="41386" y="9076"/>
                    <a:pt x="63297" y="0"/>
                    <a:pt x="8614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66675"/>
              <a:ext cx="522965" cy="238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Mals notes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3055375" y="6438907"/>
            <a:ext cx="2066830" cy="654157"/>
            <a:chOff x="0" y="0"/>
            <a:chExt cx="544350" cy="17228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544350" cy="172288"/>
            </a:xfrm>
            <a:custGeom>
              <a:avLst/>
              <a:gdLst/>
              <a:ahLst/>
              <a:cxnLst/>
              <a:rect l="l" t="t" r="r" b="b"/>
              <a:pathLst>
                <a:path w="544350" h="172288">
                  <a:moveTo>
                    <a:pt x="86144" y="0"/>
                  </a:moveTo>
                  <a:lnTo>
                    <a:pt x="458206" y="0"/>
                  </a:lnTo>
                  <a:cubicBezTo>
                    <a:pt x="481053" y="0"/>
                    <a:pt x="502964" y="9076"/>
                    <a:pt x="519119" y="25231"/>
                  </a:cubicBezTo>
                  <a:cubicBezTo>
                    <a:pt x="535274" y="41386"/>
                    <a:pt x="544350" y="63297"/>
                    <a:pt x="544350" y="86144"/>
                  </a:cubicBezTo>
                  <a:lnTo>
                    <a:pt x="544350" y="86144"/>
                  </a:lnTo>
                  <a:cubicBezTo>
                    <a:pt x="544350" y="108991"/>
                    <a:pt x="535274" y="130902"/>
                    <a:pt x="519119" y="147057"/>
                  </a:cubicBezTo>
                  <a:cubicBezTo>
                    <a:pt x="502964" y="163213"/>
                    <a:pt x="481053" y="172288"/>
                    <a:pt x="458206" y="172288"/>
                  </a:cubicBezTo>
                  <a:lnTo>
                    <a:pt x="86144" y="172288"/>
                  </a:lnTo>
                  <a:cubicBezTo>
                    <a:pt x="63297" y="172288"/>
                    <a:pt x="41386" y="163213"/>
                    <a:pt x="25231" y="147057"/>
                  </a:cubicBezTo>
                  <a:cubicBezTo>
                    <a:pt x="9076" y="130902"/>
                    <a:pt x="0" y="108991"/>
                    <a:pt x="0" y="86144"/>
                  </a:cubicBezTo>
                  <a:lnTo>
                    <a:pt x="0" y="86144"/>
                  </a:lnTo>
                  <a:cubicBezTo>
                    <a:pt x="0" y="63297"/>
                    <a:pt x="9076" y="41386"/>
                    <a:pt x="25231" y="25231"/>
                  </a:cubicBezTo>
                  <a:cubicBezTo>
                    <a:pt x="41386" y="9076"/>
                    <a:pt x="63297" y="0"/>
                    <a:pt x="8614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66675"/>
              <a:ext cx="544350" cy="238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Canvis sobtats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3165068" y="7026909"/>
            <a:ext cx="1985632" cy="654157"/>
            <a:chOff x="0" y="0"/>
            <a:chExt cx="522965" cy="17228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522965" cy="172288"/>
            </a:xfrm>
            <a:custGeom>
              <a:avLst/>
              <a:gdLst/>
              <a:ahLst/>
              <a:cxnLst/>
              <a:rect l="l" t="t" r="r" b="b"/>
              <a:pathLst>
                <a:path w="522965" h="172288">
                  <a:moveTo>
                    <a:pt x="86144" y="0"/>
                  </a:moveTo>
                  <a:lnTo>
                    <a:pt x="436821" y="0"/>
                  </a:lnTo>
                  <a:cubicBezTo>
                    <a:pt x="459668" y="0"/>
                    <a:pt x="481579" y="9076"/>
                    <a:pt x="497734" y="25231"/>
                  </a:cubicBezTo>
                  <a:cubicBezTo>
                    <a:pt x="513889" y="41386"/>
                    <a:pt x="522965" y="63297"/>
                    <a:pt x="522965" y="86144"/>
                  </a:cubicBezTo>
                  <a:lnTo>
                    <a:pt x="522965" y="86144"/>
                  </a:lnTo>
                  <a:cubicBezTo>
                    <a:pt x="522965" y="108991"/>
                    <a:pt x="513889" y="130902"/>
                    <a:pt x="497734" y="147057"/>
                  </a:cubicBezTo>
                  <a:cubicBezTo>
                    <a:pt x="481579" y="163213"/>
                    <a:pt x="459668" y="172288"/>
                    <a:pt x="436821" y="172288"/>
                  </a:cubicBezTo>
                  <a:lnTo>
                    <a:pt x="86144" y="172288"/>
                  </a:lnTo>
                  <a:cubicBezTo>
                    <a:pt x="63297" y="172288"/>
                    <a:pt x="41386" y="163213"/>
                    <a:pt x="25231" y="147057"/>
                  </a:cubicBezTo>
                  <a:cubicBezTo>
                    <a:pt x="9076" y="130902"/>
                    <a:pt x="0" y="108991"/>
                    <a:pt x="0" y="86144"/>
                  </a:cubicBezTo>
                  <a:lnTo>
                    <a:pt x="0" y="86144"/>
                  </a:lnTo>
                  <a:cubicBezTo>
                    <a:pt x="0" y="63297"/>
                    <a:pt x="9076" y="41386"/>
                    <a:pt x="25231" y="25231"/>
                  </a:cubicBezTo>
                  <a:cubicBezTo>
                    <a:pt x="41386" y="9076"/>
                    <a:pt x="63297" y="0"/>
                    <a:pt x="8614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66675"/>
              <a:ext cx="522965" cy="238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Lluites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2876556" y="7512165"/>
            <a:ext cx="2245649" cy="961898"/>
            <a:chOff x="0" y="0"/>
            <a:chExt cx="591447" cy="253339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591447" cy="253339"/>
            </a:xfrm>
            <a:custGeom>
              <a:avLst/>
              <a:gdLst/>
              <a:ahLst/>
              <a:cxnLst/>
              <a:rect l="l" t="t" r="r" b="b"/>
              <a:pathLst>
                <a:path w="591447" h="253339">
                  <a:moveTo>
                    <a:pt x="103426" y="0"/>
                  </a:moveTo>
                  <a:lnTo>
                    <a:pt x="488021" y="0"/>
                  </a:lnTo>
                  <a:cubicBezTo>
                    <a:pt x="515451" y="0"/>
                    <a:pt x="541758" y="10897"/>
                    <a:pt x="561154" y="30293"/>
                  </a:cubicBezTo>
                  <a:cubicBezTo>
                    <a:pt x="580550" y="49689"/>
                    <a:pt x="591447" y="75995"/>
                    <a:pt x="591447" y="103426"/>
                  </a:cubicBezTo>
                  <a:lnTo>
                    <a:pt x="591447" y="149914"/>
                  </a:lnTo>
                  <a:cubicBezTo>
                    <a:pt x="591447" y="177344"/>
                    <a:pt x="580550" y="203651"/>
                    <a:pt x="561154" y="223047"/>
                  </a:cubicBezTo>
                  <a:cubicBezTo>
                    <a:pt x="541758" y="242443"/>
                    <a:pt x="515451" y="253339"/>
                    <a:pt x="488021" y="253339"/>
                  </a:cubicBezTo>
                  <a:lnTo>
                    <a:pt x="103426" y="253339"/>
                  </a:lnTo>
                  <a:cubicBezTo>
                    <a:pt x="75995" y="253339"/>
                    <a:pt x="49689" y="242443"/>
                    <a:pt x="30293" y="223047"/>
                  </a:cubicBezTo>
                  <a:cubicBezTo>
                    <a:pt x="10897" y="203651"/>
                    <a:pt x="0" y="177344"/>
                    <a:pt x="0" y="149914"/>
                  </a:cubicBezTo>
                  <a:lnTo>
                    <a:pt x="0" y="103426"/>
                  </a:lnTo>
                  <a:cubicBezTo>
                    <a:pt x="0" y="75995"/>
                    <a:pt x="10897" y="49689"/>
                    <a:pt x="30293" y="30293"/>
                  </a:cubicBezTo>
                  <a:cubicBezTo>
                    <a:pt x="49689" y="10897"/>
                    <a:pt x="75995" y="0"/>
                    <a:pt x="103426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66675"/>
              <a:ext cx="591447" cy="3200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Preocupacions familiars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3165068" y="8100166"/>
            <a:ext cx="1985632" cy="654157"/>
            <a:chOff x="0" y="0"/>
            <a:chExt cx="522965" cy="17228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522965" cy="172288"/>
            </a:xfrm>
            <a:custGeom>
              <a:avLst/>
              <a:gdLst/>
              <a:ahLst/>
              <a:cxnLst/>
              <a:rect l="l" t="t" r="r" b="b"/>
              <a:pathLst>
                <a:path w="522965" h="172288">
                  <a:moveTo>
                    <a:pt x="86144" y="0"/>
                  </a:moveTo>
                  <a:lnTo>
                    <a:pt x="436821" y="0"/>
                  </a:lnTo>
                  <a:cubicBezTo>
                    <a:pt x="459668" y="0"/>
                    <a:pt x="481579" y="9076"/>
                    <a:pt x="497734" y="25231"/>
                  </a:cubicBezTo>
                  <a:cubicBezTo>
                    <a:pt x="513889" y="41386"/>
                    <a:pt x="522965" y="63297"/>
                    <a:pt x="522965" y="86144"/>
                  </a:cubicBezTo>
                  <a:lnTo>
                    <a:pt x="522965" y="86144"/>
                  </a:lnTo>
                  <a:cubicBezTo>
                    <a:pt x="522965" y="108991"/>
                    <a:pt x="513889" y="130902"/>
                    <a:pt x="497734" y="147057"/>
                  </a:cubicBezTo>
                  <a:cubicBezTo>
                    <a:pt x="481579" y="163213"/>
                    <a:pt x="459668" y="172288"/>
                    <a:pt x="436821" y="172288"/>
                  </a:cubicBezTo>
                  <a:lnTo>
                    <a:pt x="86144" y="172288"/>
                  </a:lnTo>
                  <a:cubicBezTo>
                    <a:pt x="63297" y="172288"/>
                    <a:pt x="41386" y="163213"/>
                    <a:pt x="25231" y="147057"/>
                  </a:cubicBezTo>
                  <a:cubicBezTo>
                    <a:pt x="9076" y="130902"/>
                    <a:pt x="0" y="108991"/>
                    <a:pt x="0" y="86144"/>
                  </a:cubicBezTo>
                  <a:lnTo>
                    <a:pt x="0" y="86144"/>
                  </a:lnTo>
                  <a:cubicBezTo>
                    <a:pt x="0" y="63297"/>
                    <a:pt x="9076" y="41386"/>
                    <a:pt x="25231" y="25231"/>
                  </a:cubicBezTo>
                  <a:cubicBezTo>
                    <a:pt x="41386" y="9076"/>
                    <a:pt x="63297" y="0"/>
                    <a:pt x="8614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66675"/>
              <a:ext cx="522965" cy="238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Sentir-se sol</a:t>
              </a:r>
            </a:p>
          </p:txBody>
        </p:sp>
      </p:grpSp>
      <p:sp>
        <p:nvSpPr>
          <p:cNvPr id="33" name="AutoShape 33"/>
          <p:cNvSpPr/>
          <p:nvPr/>
        </p:nvSpPr>
        <p:spPr>
          <a:xfrm flipH="1">
            <a:off x="10173311" y="3735939"/>
            <a:ext cx="2645785" cy="965134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34" name="AutoShape 34"/>
          <p:cNvSpPr/>
          <p:nvPr/>
        </p:nvSpPr>
        <p:spPr>
          <a:xfrm>
            <a:off x="5122205" y="4543966"/>
            <a:ext cx="2484886" cy="599534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35" name="AutoShape 35"/>
          <p:cNvSpPr/>
          <p:nvPr/>
        </p:nvSpPr>
        <p:spPr>
          <a:xfrm flipH="1" flipV="1">
            <a:off x="10467004" y="4977750"/>
            <a:ext cx="2698064" cy="308088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36" name="AutoShape 36"/>
          <p:cNvSpPr/>
          <p:nvPr/>
        </p:nvSpPr>
        <p:spPr>
          <a:xfrm flipV="1">
            <a:off x="5126968" y="5485239"/>
            <a:ext cx="2480124" cy="169389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37" name="AutoShape 37"/>
          <p:cNvSpPr/>
          <p:nvPr/>
        </p:nvSpPr>
        <p:spPr>
          <a:xfrm flipH="1" flipV="1">
            <a:off x="10897641" y="5762028"/>
            <a:ext cx="2488057" cy="638012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38" name="AutoShape 38"/>
          <p:cNvSpPr/>
          <p:nvPr/>
        </p:nvSpPr>
        <p:spPr>
          <a:xfrm flipV="1">
            <a:off x="5122205" y="6278650"/>
            <a:ext cx="2484886" cy="487336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39" name="AutoShape 39"/>
          <p:cNvSpPr/>
          <p:nvPr/>
        </p:nvSpPr>
        <p:spPr>
          <a:xfrm flipH="1" flipV="1">
            <a:off x="10699469" y="6594299"/>
            <a:ext cx="2465599" cy="759688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40" name="AutoShape 40"/>
          <p:cNvSpPr/>
          <p:nvPr/>
        </p:nvSpPr>
        <p:spPr>
          <a:xfrm flipV="1">
            <a:off x="5122205" y="7351907"/>
            <a:ext cx="2484886" cy="641207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41" name="AutoShape 41"/>
          <p:cNvSpPr/>
          <p:nvPr/>
        </p:nvSpPr>
        <p:spPr>
          <a:xfrm flipH="1" flipV="1">
            <a:off x="10699469" y="7002107"/>
            <a:ext cx="2465599" cy="1425138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42" name="TextBox 42"/>
          <p:cNvSpPr txBox="1"/>
          <p:nvPr/>
        </p:nvSpPr>
        <p:spPr>
          <a:xfrm>
            <a:off x="5566002" y="2112357"/>
            <a:ext cx="6757432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Qualsevol cosa que t'esgota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t'arrabassa el benestar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675988" y="2839784"/>
            <a:ext cx="4594087" cy="5937431"/>
          </a:xfrm>
          <a:custGeom>
            <a:avLst/>
            <a:gdLst/>
            <a:ahLst/>
            <a:cxnLst/>
            <a:rect l="l" t="t" r="r" b="b"/>
            <a:pathLst>
              <a:path w="4594087" h="5937431">
                <a:moveTo>
                  <a:pt x="0" y="0"/>
                </a:moveTo>
                <a:lnTo>
                  <a:pt x="4594087" y="0"/>
                </a:lnTo>
                <a:lnTo>
                  <a:pt x="4594087" y="5937430"/>
                </a:lnTo>
                <a:lnTo>
                  <a:pt x="0" y="59374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4435489" y="1027320"/>
            <a:ext cx="9417022" cy="1074132"/>
            <a:chOff x="0" y="0"/>
            <a:chExt cx="2480203" cy="28289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80203" cy="282899"/>
            </a:xfrm>
            <a:custGeom>
              <a:avLst/>
              <a:gdLst/>
              <a:ahLst/>
              <a:cxnLst/>
              <a:rect l="l" t="t" r="r" b="b"/>
              <a:pathLst>
                <a:path w="2480203" h="282899">
                  <a:moveTo>
                    <a:pt x="24664" y="0"/>
                  </a:moveTo>
                  <a:lnTo>
                    <a:pt x="2455540" y="0"/>
                  </a:lnTo>
                  <a:cubicBezTo>
                    <a:pt x="2469161" y="0"/>
                    <a:pt x="2480203" y="11042"/>
                    <a:pt x="2480203" y="24664"/>
                  </a:cubicBezTo>
                  <a:lnTo>
                    <a:pt x="2480203" y="258235"/>
                  </a:lnTo>
                  <a:cubicBezTo>
                    <a:pt x="2480203" y="264777"/>
                    <a:pt x="2477605" y="271050"/>
                    <a:pt x="2472979" y="275675"/>
                  </a:cubicBezTo>
                  <a:cubicBezTo>
                    <a:pt x="2468354" y="280300"/>
                    <a:pt x="2462081" y="282899"/>
                    <a:pt x="2455540" y="282899"/>
                  </a:cubicBezTo>
                  <a:lnTo>
                    <a:pt x="24664" y="282899"/>
                  </a:lnTo>
                  <a:cubicBezTo>
                    <a:pt x="11042" y="282899"/>
                    <a:pt x="0" y="271857"/>
                    <a:pt x="0" y="258235"/>
                  </a:cubicBezTo>
                  <a:lnTo>
                    <a:pt x="0" y="24664"/>
                  </a:lnTo>
                  <a:cubicBezTo>
                    <a:pt x="0" y="11042"/>
                    <a:pt x="11042" y="0"/>
                    <a:pt x="24664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2480203" cy="3686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Què compta com un forat?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2819096" y="3254989"/>
            <a:ext cx="2066830" cy="961898"/>
            <a:chOff x="0" y="0"/>
            <a:chExt cx="544350" cy="25333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44350" cy="253339"/>
            </a:xfrm>
            <a:custGeom>
              <a:avLst/>
              <a:gdLst/>
              <a:ahLst/>
              <a:cxnLst/>
              <a:rect l="l" t="t" r="r" b="b"/>
              <a:pathLst>
                <a:path w="544350" h="253339">
                  <a:moveTo>
                    <a:pt x="112374" y="0"/>
                  </a:moveTo>
                  <a:lnTo>
                    <a:pt x="431976" y="0"/>
                  </a:lnTo>
                  <a:cubicBezTo>
                    <a:pt x="494039" y="0"/>
                    <a:pt x="544350" y="50311"/>
                    <a:pt x="544350" y="112374"/>
                  </a:cubicBezTo>
                  <a:lnTo>
                    <a:pt x="544350" y="140966"/>
                  </a:lnTo>
                  <a:cubicBezTo>
                    <a:pt x="544350" y="170769"/>
                    <a:pt x="532511" y="199352"/>
                    <a:pt x="511437" y="220426"/>
                  </a:cubicBezTo>
                  <a:cubicBezTo>
                    <a:pt x="490363" y="241500"/>
                    <a:pt x="461780" y="253339"/>
                    <a:pt x="431976" y="253339"/>
                  </a:cubicBezTo>
                  <a:lnTo>
                    <a:pt x="112374" y="253339"/>
                  </a:lnTo>
                  <a:cubicBezTo>
                    <a:pt x="82570" y="253339"/>
                    <a:pt x="53988" y="241500"/>
                    <a:pt x="32914" y="220426"/>
                  </a:cubicBezTo>
                  <a:cubicBezTo>
                    <a:pt x="11839" y="199352"/>
                    <a:pt x="0" y="170769"/>
                    <a:pt x="0" y="140966"/>
                  </a:cubicBezTo>
                  <a:lnTo>
                    <a:pt x="0" y="112374"/>
                  </a:lnTo>
                  <a:cubicBezTo>
                    <a:pt x="0" y="82570"/>
                    <a:pt x="11839" y="53988"/>
                    <a:pt x="32914" y="32914"/>
                  </a:cubicBezTo>
                  <a:cubicBezTo>
                    <a:pt x="53988" y="11839"/>
                    <a:pt x="82570" y="0"/>
                    <a:pt x="11237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544350" cy="3200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Manca de límits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3055375" y="4216888"/>
            <a:ext cx="2066830" cy="961898"/>
            <a:chOff x="0" y="0"/>
            <a:chExt cx="544350" cy="25333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44350" cy="253339"/>
            </a:xfrm>
            <a:custGeom>
              <a:avLst/>
              <a:gdLst/>
              <a:ahLst/>
              <a:cxnLst/>
              <a:rect l="l" t="t" r="r" b="b"/>
              <a:pathLst>
                <a:path w="544350" h="253339">
                  <a:moveTo>
                    <a:pt x="112374" y="0"/>
                  </a:moveTo>
                  <a:lnTo>
                    <a:pt x="431976" y="0"/>
                  </a:lnTo>
                  <a:cubicBezTo>
                    <a:pt x="494039" y="0"/>
                    <a:pt x="544350" y="50311"/>
                    <a:pt x="544350" y="112374"/>
                  </a:cubicBezTo>
                  <a:lnTo>
                    <a:pt x="544350" y="140966"/>
                  </a:lnTo>
                  <a:cubicBezTo>
                    <a:pt x="544350" y="170769"/>
                    <a:pt x="532511" y="199352"/>
                    <a:pt x="511437" y="220426"/>
                  </a:cubicBezTo>
                  <a:cubicBezTo>
                    <a:pt x="490363" y="241500"/>
                    <a:pt x="461780" y="253339"/>
                    <a:pt x="431976" y="253339"/>
                  </a:cubicBezTo>
                  <a:lnTo>
                    <a:pt x="112374" y="253339"/>
                  </a:lnTo>
                  <a:cubicBezTo>
                    <a:pt x="82570" y="253339"/>
                    <a:pt x="53988" y="241500"/>
                    <a:pt x="32914" y="220426"/>
                  </a:cubicBezTo>
                  <a:cubicBezTo>
                    <a:pt x="11839" y="199352"/>
                    <a:pt x="0" y="170769"/>
                    <a:pt x="0" y="140966"/>
                  </a:cubicBezTo>
                  <a:lnTo>
                    <a:pt x="0" y="112374"/>
                  </a:lnTo>
                  <a:cubicBezTo>
                    <a:pt x="0" y="82570"/>
                    <a:pt x="11839" y="53988"/>
                    <a:pt x="32914" y="32914"/>
                  </a:cubicBezTo>
                  <a:cubicBezTo>
                    <a:pt x="53988" y="11839"/>
                    <a:pt x="82570" y="0"/>
                    <a:pt x="11237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66675"/>
              <a:ext cx="544350" cy="3200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Autodisciplina extrema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165068" y="4648179"/>
            <a:ext cx="1985632" cy="961898"/>
            <a:chOff x="0" y="0"/>
            <a:chExt cx="522965" cy="25333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22965" cy="253339"/>
            </a:xfrm>
            <a:custGeom>
              <a:avLst/>
              <a:gdLst/>
              <a:ahLst/>
              <a:cxnLst/>
              <a:rect l="l" t="t" r="r" b="b"/>
              <a:pathLst>
                <a:path w="522965" h="253339">
                  <a:moveTo>
                    <a:pt x="116969" y="0"/>
                  </a:moveTo>
                  <a:lnTo>
                    <a:pt x="405996" y="0"/>
                  </a:lnTo>
                  <a:cubicBezTo>
                    <a:pt x="470596" y="0"/>
                    <a:pt x="522965" y="52369"/>
                    <a:pt x="522965" y="116969"/>
                  </a:cubicBezTo>
                  <a:lnTo>
                    <a:pt x="522965" y="136370"/>
                  </a:lnTo>
                  <a:cubicBezTo>
                    <a:pt x="522965" y="200971"/>
                    <a:pt x="470596" y="253339"/>
                    <a:pt x="405996" y="253339"/>
                  </a:cubicBezTo>
                  <a:lnTo>
                    <a:pt x="116969" y="253339"/>
                  </a:lnTo>
                  <a:cubicBezTo>
                    <a:pt x="52369" y="253339"/>
                    <a:pt x="0" y="200971"/>
                    <a:pt x="0" y="136370"/>
                  </a:cubicBezTo>
                  <a:lnTo>
                    <a:pt x="0" y="116969"/>
                  </a:lnTo>
                  <a:cubicBezTo>
                    <a:pt x="0" y="52369"/>
                    <a:pt x="52369" y="0"/>
                    <a:pt x="116969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66675"/>
              <a:ext cx="522965" cy="3200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Ansietat constant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711662" y="5481420"/>
            <a:ext cx="2415306" cy="654157"/>
            <a:chOff x="0" y="0"/>
            <a:chExt cx="636130" cy="17228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36130" cy="172288"/>
            </a:xfrm>
            <a:custGeom>
              <a:avLst/>
              <a:gdLst/>
              <a:ahLst/>
              <a:cxnLst/>
              <a:rect l="l" t="t" r="r" b="b"/>
              <a:pathLst>
                <a:path w="636130" h="172288">
                  <a:moveTo>
                    <a:pt x="86144" y="0"/>
                  </a:moveTo>
                  <a:lnTo>
                    <a:pt x="549986" y="0"/>
                  </a:lnTo>
                  <a:cubicBezTo>
                    <a:pt x="572833" y="0"/>
                    <a:pt x="594744" y="9076"/>
                    <a:pt x="610899" y="25231"/>
                  </a:cubicBezTo>
                  <a:cubicBezTo>
                    <a:pt x="627054" y="41386"/>
                    <a:pt x="636130" y="63297"/>
                    <a:pt x="636130" y="86144"/>
                  </a:cubicBezTo>
                  <a:lnTo>
                    <a:pt x="636130" y="86144"/>
                  </a:lnTo>
                  <a:cubicBezTo>
                    <a:pt x="636130" y="108991"/>
                    <a:pt x="627054" y="130902"/>
                    <a:pt x="610899" y="147057"/>
                  </a:cubicBezTo>
                  <a:cubicBezTo>
                    <a:pt x="594744" y="163213"/>
                    <a:pt x="572833" y="172288"/>
                    <a:pt x="549986" y="172288"/>
                  </a:cubicBezTo>
                  <a:lnTo>
                    <a:pt x="86144" y="172288"/>
                  </a:lnTo>
                  <a:cubicBezTo>
                    <a:pt x="63297" y="172288"/>
                    <a:pt x="41386" y="163213"/>
                    <a:pt x="25231" y="147057"/>
                  </a:cubicBezTo>
                  <a:cubicBezTo>
                    <a:pt x="9076" y="130902"/>
                    <a:pt x="0" y="108991"/>
                    <a:pt x="0" y="86144"/>
                  </a:cubicBezTo>
                  <a:lnTo>
                    <a:pt x="0" y="86144"/>
                  </a:lnTo>
                  <a:cubicBezTo>
                    <a:pt x="0" y="63297"/>
                    <a:pt x="9076" y="41386"/>
                    <a:pt x="25231" y="25231"/>
                  </a:cubicBezTo>
                  <a:cubicBezTo>
                    <a:pt x="41386" y="9076"/>
                    <a:pt x="63297" y="0"/>
                    <a:pt x="8614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66675"/>
              <a:ext cx="636130" cy="238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Perfeccionisme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3385698" y="6226832"/>
            <a:ext cx="2487437" cy="961898"/>
            <a:chOff x="0" y="0"/>
            <a:chExt cx="655127" cy="253339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55127" cy="253339"/>
            </a:xfrm>
            <a:custGeom>
              <a:avLst/>
              <a:gdLst/>
              <a:ahLst/>
              <a:cxnLst/>
              <a:rect l="l" t="t" r="r" b="b"/>
              <a:pathLst>
                <a:path w="655127" h="253339">
                  <a:moveTo>
                    <a:pt x="93372" y="0"/>
                  </a:moveTo>
                  <a:lnTo>
                    <a:pt x="561755" y="0"/>
                  </a:lnTo>
                  <a:cubicBezTo>
                    <a:pt x="586519" y="0"/>
                    <a:pt x="610269" y="9837"/>
                    <a:pt x="627779" y="27348"/>
                  </a:cubicBezTo>
                  <a:cubicBezTo>
                    <a:pt x="645290" y="44859"/>
                    <a:pt x="655127" y="68608"/>
                    <a:pt x="655127" y="93372"/>
                  </a:cubicBezTo>
                  <a:lnTo>
                    <a:pt x="655127" y="159967"/>
                  </a:lnTo>
                  <a:cubicBezTo>
                    <a:pt x="655127" y="184731"/>
                    <a:pt x="645290" y="208481"/>
                    <a:pt x="627779" y="225991"/>
                  </a:cubicBezTo>
                  <a:cubicBezTo>
                    <a:pt x="610269" y="243502"/>
                    <a:pt x="586519" y="253339"/>
                    <a:pt x="561755" y="253339"/>
                  </a:cubicBezTo>
                  <a:lnTo>
                    <a:pt x="93372" y="253339"/>
                  </a:lnTo>
                  <a:cubicBezTo>
                    <a:pt x="68608" y="253339"/>
                    <a:pt x="44859" y="243502"/>
                    <a:pt x="27348" y="225991"/>
                  </a:cubicBezTo>
                  <a:cubicBezTo>
                    <a:pt x="9837" y="208481"/>
                    <a:pt x="0" y="184731"/>
                    <a:pt x="0" y="159967"/>
                  </a:cubicBezTo>
                  <a:lnTo>
                    <a:pt x="0" y="93372"/>
                  </a:lnTo>
                  <a:cubicBezTo>
                    <a:pt x="0" y="68608"/>
                    <a:pt x="9837" y="44859"/>
                    <a:pt x="27348" y="27348"/>
                  </a:cubicBezTo>
                  <a:cubicBezTo>
                    <a:pt x="44859" y="9837"/>
                    <a:pt x="68608" y="0"/>
                    <a:pt x="93372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66675"/>
              <a:ext cx="655127" cy="3200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demanant ajuda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3055375" y="6438907"/>
            <a:ext cx="2066830" cy="1314323"/>
            <a:chOff x="0" y="0"/>
            <a:chExt cx="544350" cy="346159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544350" cy="346159"/>
            </a:xfrm>
            <a:custGeom>
              <a:avLst/>
              <a:gdLst/>
              <a:ahLst/>
              <a:cxnLst/>
              <a:rect l="l" t="t" r="r" b="b"/>
              <a:pathLst>
                <a:path w="544350" h="346159">
                  <a:moveTo>
                    <a:pt x="112374" y="0"/>
                  </a:moveTo>
                  <a:lnTo>
                    <a:pt x="431976" y="0"/>
                  </a:lnTo>
                  <a:cubicBezTo>
                    <a:pt x="494039" y="0"/>
                    <a:pt x="544350" y="50311"/>
                    <a:pt x="544350" y="112374"/>
                  </a:cubicBezTo>
                  <a:lnTo>
                    <a:pt x="544350" y="233785"/>
                  </a:lnTo>
                  <a:cubicBezTo>
                    <a:pt x="544350" y="263589"/>
                    <a:pt x="532511" y="292171"/>
                    <a:pt x="511437" y="313246"/>
                  </a:cubicBezTo>
                  <a:cubicBezTo>
                    <a:pt x="490363" y="334320"/>
                    <a:pt x="461780" y="346159"/>
                    <a:pt x="431976" y="346159"/>
                  </a:cubicBezTo>
                  <a:lnTo>
                    <a:pt x="112374" y="346159"/>
                  </a:lnTo>
                  <a:cubicBezTo>
                    <a:pt x="82570" y="346159"/>
                    <a:pt x="53988" y="334320"/>
                    <a:pt x="32914" y="313246"/>
                  </a:cubicBezTo>
                  <a:cubicBezTo>
                    <a:pt x="11839" y="292171"/>
                    <a:pt x="0" y="263589"/>
                    <a:pt x="0" y="233785"/>
                  </a:cubicBezTo>
                  <a:lnTo>
                    <a:pt x="0" y="112374"/>
                  </a:lnTo>
                  <a:cubicBezTo>
                    <a:pt x="0" y="82570"/>
                    <a:pt x="11839" y="53988"/>
                    <a:pt x="32914" y="32914"/>
                  </a:cubicBezTo>
                  <a:cubicBezTo>
                    <a:pt x="53988" y="11839"/>
                    <a:pt x="82570" y="0"/>
                    <a:pt x="11237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66675"/>
              <a:ext cx="544350" cy="4128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Reflexionant sobre els pensaments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3471727" y="7500114"/>
            <a:ext cx="1985632" cy="1314323"/>
            <a:chOff x="0" y="0"/>
            <a:chExt cx="522965" cy="34615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522965" cy="346159"/>
            </a:xfrm>
            <a:custGeom>
              <a:avLst/>
              <a:gdLst/>
              <a:ahLst/>
              <a:cxnLst/>
              <a:rect l="l" t="t" r="r" b="b"/>
              <a:pathLst>
                <a:path w="522965" h="346159">
                  <a:moveTo>
                    <a:pt x="116969" y="0"/>
                  </a:moveTo>
                  <a:lnTo>
                    <a:pt x="405996" y="0"/>
                  </a:lnTo>
                  <a:cubicBezTo>
                    <a:pt x="470596" y="0"/>
                    <a:pt x="522965" y="52369"/>
                    <a:pt x="522965" y="116969"/>
                  </a:cubicBezTo>
                  <a:lnTo>
                    <a:pt x="522965" y="229190"/>
                  </a:lnTo>
                  <a:cubicBezTo>
                    <a:pt x="522965" y="293790"/>
                    <a:pt x="470596" y="346159"/>
                    <a:pt x="405996" y="346159"/>
                  </a:cubicBezTo>
                  <a:lnTo>
                    <a:pt x="116969" y="346159"/>
                  </a:lnTo>
                  <a:cubicBezTo>
                    <a:pt x="52369" y="346159"/>
                    <a:pt x="0" y="293790"/>
                    <a:pt x="0" y="229190"/>
                  </a:cubicBezTo>
                  <a:lnTo>
                    <a:pt x="0" y="116969"/>
                  </a:lnTo>
                  <a:cubicBezTo>
                    <a:pt x="0" y="52369"/>
                    <a:pt x="52369" y="0"/>
                    <a:pt x="116969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66675"/>
              <a:ext cx="522965" cy="4128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Por de decebre la gent</a:t>
              </a:r>
            </a:p>
          </p:txBody>
        </p:sp>
      </p:grpSp>
      <p:sp>
        <p:nvSpPr>
          <p:cNvPr id="27" name="AutoShape 27"/>
          <p:cNvSpPr/>
          <p:nvPr/>
        </p:nvSpPr>
        <p:spPr>
          <a:xfrm flipH="1">
            <a:off x="10173311" y="3735939"/>
            <a:ext cx="2645785" cy="965134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28" name="AutoShape 28"/>
          <p:cNvSpPr/>
          <p:nvPr/>
        </p:nvSpPr>
        <p:spPr>
          <a:xfrm>
            <a:off x="5122205" y="4697837"/>
            <a:ext cx="2484886" cy="445663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29" name="AutoShape 29"/>
          <p:cNvSpPr/>
          <p:nvPr/>
        </p:nvSpPr>
        <p:spPr>
          <a:xfrm flipH="1">
            <a:off x="10173311" y="5129128"/>
            <a:ext cx="2991757" cy="197097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30" name="AutoShape 30"/>
          <p:cNvSpPr/>
          <p:nvPr/>
        </p:nvSpPr>
        <p:spPr>
          <a:xfrm>
            <a:off x="5126968" y="5808499"/>
            <a:ext cx="2480124" cy="327079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31" name="AutoShape 31"/>
          <p:cNvSpPr/>
          <p:nvPr/>
        </p:nvSpPr>
        <p:spPr>
          <a:xfrm flipH="1" flipV="1">
            <a:off x="10173311" y="6226832"/>
            <a:ext cx="3212387" cy="480949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32" name="AutoShape 32"/>
          <p:cNvSpPr/>
          <p:nvPr/>
        </p:nvSpPr>
        <p:spPr>
          <a:xfrm flipV="1">
            <a:off x="5122205" y="6919857"/>
            <a:ext cx="2484886" cy="176213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33" name="AutoShape 33"/>
          <p:cNvSpPr/>
          <p:nvPr/>
        </p:nvSpPr>
        <p:spPr>
          <a:xfrm flipH="1" flipV="1">
            <a:off x="10173311" y="7400806"/>
            <a:ext cx="3298416" cy="75647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34" name="TextBox 34"/>
          <p:cNvSpPr txBox="1"/>
          <p:nvPr/>
        </p:nvSpPr>
        <p:spPr>
          <a:xfrm>
            <a:off x="3324540" y="2210468"/>
            <a:ext cx="11638920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Quan el dipòsit té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forats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per molt que t'esforcis a omplir-lo…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es buida ràpidament.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08310" y="1659954"/>
            <a:ext cx="5334567" cy="6894432"/>
          </a:xfrm>
          <a:custGeom>
            <a:avLst/>
            <a:gdLst/>
            <a:ahLst/>
            <a:cxnLst/>
            <a:rect l="l" t="t" r="r" b="b"/>
            <a:pathLst>
              <a:path w="5334567" h="6894432">
                <a:moveTo>
                  <a:pt x="0" y="0"/>
                </a:moveTo>
                <a:lnTo>
                  <a:pt x="5334567" y="0"/>
                </a:lnTo>
                <a:lnTo>
                  <a:pt x="5334567" y="6894432"/>
                </a:lnTo>
                <a:lnTo>
                  <a:pt x="0" y="68944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8210668" y="4187322"/>
            <a:ext cx="7407198" cy="1497051"/>
            <a:chOff x="0" y="0"/>
            <a:chExt cx="1950867" cy="39428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50867" cy="394285"/>
            </a:xfrm>
            <a:custGeom>
              <a:avLst/>
              <a:gdLst/>
              <a:ahLst/>
              <a:cxnLst/>
              <a:rect l="l" t="t" r="r" b="b"/>
              <a:pathLst>
                <a:path w="1950867" h="394285">
                  <a:moveTo>
                    <a:pt x="31356" y="0"/>
                  </a:moveTo>
                  <a:lnTo>
                    <a:pt x="1919511" y="0"/>
                  </a:lnTo>
                  <a:cubicBezTo>
                    <a:pt x="1927827" y="0"/>
                    <a:pt x="1935803" y="3304"/>
                    <a:pt x="1941683" y="9184"/>
                  </a:cubicBezTo>
                  <a:cubicBezTo>
                    <a:pt x="1947563" y="15064"/>
                    <a:pt x="1950867" y="23040"/>
                    <a:pt x="1950867" y="31356"/>
                  </a:cubicBezTo>
                  <a:lnTo>
                    <a:pt x="1950867" y="362929"/>
                  </a:lnTo>
                  <a:cubicBezTo>
                    <a:pt x="1950867" y="371245"/>
                    <a:pt x="1947563" y="379221"/>
                    <a:pt x="1941683" y="385101"/>
                  </a:cubicBezTo>
                  <a:cubicBezTo>
                    <a:pt x="1935803" y="390982"/>
                    <a:pt x="1927827" y="394285"/>
                    <a:pt x="1919511" y="394285"/>
                  </a:cubicBezTo>
                  <a:lnTo>
                    <a:pt x="31356" y="394285"/>
                  </a:lnTo>
                  <a:cubicBezTo>
                    <a:pt x="23040" y="394285"/>
                    <a:pt x="15064" y="390982"/>
                    <a:pt x="9184" y="385101"/>
                  </a:cubicBezTo>
                  <a:cubicBezTo>
                    <a:pt x="3304" y="379221"/>
                    <a:pt x="0" y="371245"/>
                    <a:pt x="0" y="362929"/>
                  </a:cubicBezTo>
                  <a:lnTo>
                    <a:pt x="0" y="31356"/>
                  </a:lnTo>
                  <a:cubicBezTo>
                    <a:pt x="0" y="23040"/>
                    <a:pt x="3304" y="15064"/>
                    <a:pt x="9184" y="9184"/>
                  </a:cubicBezTo>
                  <a:cubicBezTo>
                    <a:pt x="15064" y="3304"/>
                    <a:pt x="23040" y="0"/>
                    <a:pt x="31356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1950867" cy="4609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creus que drena més l'energia dels</a:t>
              </a:r>
            </a:p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adolescents avui dia?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210668" y="5887883"/>
            <a:ext cx="7407198" cy="1497051"/>
            <a:chOff x="0" y="0"/>
            <a:chExt cx="1950867" cy="39428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950867" cy="394285"/>
            </a:xfrm>
            <a:custGeom>
              <a:avLst/>
              <a:gdLst/>
              <a:ahLst/>
              <a:cxnLst/>
              <a:rect l="l" t="t" r="r" b="b"/>
              <a:pathLst>
                <a:path w="1950867" h="394285">
                  <a:moveTo>
                    <a:pt x="31356" y="0"/>
                  </a:moveTo>
                  <a:lnTo>
                    <a:pt x="1919511" y="0"/>
                  </a:lnTo>
                  <a:cubicBezTo>
                    <a:pt x="1927827" y="0"/>
                    <a:pt x="1935803" y="3304"/>
                    <a:pt x="1941683" y="9184"/>
                  </a:cubicBezTo>
                  <a:cubicBezTo>
                    <a:pt x="1947563" y="15064"/>
                    <a:pt x="1950867" y="23040"/>
                    <a:pt x="1950867" y="31356"/>
                  </a:cubicBezTo>
                  <a:lnTo>
                    <a:pt x="1950867" y="362929"/>
                  </a:lnTo>
                  <a:cubicBezTo>
                    <a:pt x="1950867" y="371245"/>
                    <a:pt x="1947563" y="379221"/>
                    <a:pt x="1941683" y="385101"/>
                  </a:cubicBezTo>
                  <a:cubicBezTo>
                    <a:pt x="1935803" y="390982"/>
                    <a:pt x="1927827" y="394285"/>
                    <a:pt x="1919511" y="394285"/>
                  </a:cubicBezTo>
                  <a:lnTo>
                    <a:pt x="31356" y="394285"/>
                  </a:lnTo>
                  <a:cubicBezTo>
                    <a:pt x="23040" y="394285"/>
                    <a:pt x="15064" y="390982"/>
                    <a:pt x="9184" y="385101"/>
                  </a:cubicBezTo>
                  <a:cubicBezTo>
                    <a:pt x="3304" y="379221"/>
                    <a:pt x="0" y="371245"/>
                    <a:pt x="0" y="362929"/>
                  </a:cubicBezTo>
                  <a:lnTo>
                    <a:pt x="0" y="31356"/>
                  </a:lnTo>
                  <a:cubicBezTo>
                    <a:pt x="0" y="23040"/>
                    <a:pt x="3304" y="15064"/>
                    <a:pt x="9184" y="9184"/>
                  </a:cubicBezTo>
                  <a:cubicBezTo>
                    <a:pt x="15064" y="3304"/>
                    <a:pt x="23040" y="0"/>
                    <a:pt x="31356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1950867" cy="4609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Quina diferència hi ha entre alguna cosa que</a:t>
              </a:r>
            </a:p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'drena' i un 'forat' al dipòsit?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10668" y="7584959"/>
            <a:ext cx="7407198" cy="1497051"/>
            <a:chOff x="0" y="0"/>
            <a:chExt cx="1950867" cy="39428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50867" cy="394285"/>
            </a:xfrm>
            <a:custGeom>
              <a:avLst/>
              <a:gdLst/>
              <a:ahLst/>
              <a:cxnLst/>
              <a:rect l="l" t="t" r="r" b="b"/>
              <a:pathLst>
                <a:path w="1950867" h="394285">
                  <a:moveTo>
                    <a:pt x="31356" y="0"/>
                  </a:moveTo>
                  <a:lnTo>
                    <a:pt x="1919511" y="0"/>
                  </a:lnTo>
                  <a:cubicBezTo>
                    <a:pt x="1927827" y="0"/>
                    <a:pt x="1935803" y="3304"/>
                    <a:pt x="1941683" y="9184"/>
                  </a:cubicBezTo>
                  <a:cubicBezTo>
                    <a:pt x="1947563" y="15064"/>
                    <a:pt x="1950867" y="23040"/>
                    <a:pt x="1950867" y="31356"/>
                  </a:cubicBezTo>
                  <a:lnTo>
                    <a:pt x="1950867" y="362929"/>
                  </a:lnTo>
                  <a:cubicBezTo>
                    <a:pt x="1950867" y="371245"/>
                    <a:pt x="1947563" y="379221"/>
                    <a:pt x="1941683" y="385101"/>
                  </a:cubicBezTo>
                  <a:cubicBezTo>
                    <a:pt x="1935803" y="390982"/>
                    <a:pt x="1927827" y="394285"/>
                    <a:pt x="1919511" y="394285"/>
                  </a:cubicBezTo>
                  <a:lnTo>
                    <a:pt x="31356" y="394285"/>
                  </a:lnTo>
                  <a:cubicBezTo>
                    <a:pt x="23040" y="394285"/>
                    <a:pt x="15064" y="390982"/>
                    <a:pt x="9184" y="385101"/>
                  </a:cubicBezTo>
                  <a:cubicBezTo>
                    <a:pt x="3304" y="379221"/>
                    <a:pt x="0" y="371245"/>
                    <a:pt x="0" y="362929"/>
                  </a:cubicBezTo>
                  <a:lnTo>
                    <a:pt x="0" y="31356"/>
                  </a:lnTo>
                  <a:cubicBezTo>
                    <a:pt x="0" y="23040"/>
                    <a:pt x="3304" y="15064"/>
                    <a:pt x="9184" y="9184"/>
                  </a:cubicBezTo>
                  <a:cubicBezTo>
                    <a:pt x="15064" y="3304"/>
                    <a:pt x="23040" y="0"/>
                    <a:pt x="31356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66675"/>
              <a:ext cx="1950867" cy="4609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passaria si mai no omplíssim el dipòsit?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8210668" y="1580647"/>
            <a:ext cx="7680781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Recorda: 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Quan el teu dipòsit està ple, és més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fàcil gestionar l'estrès.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Quan està buit,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tot sembla més difícil.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Saber això t'ajuda a decidir què necessites.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10668" y="800061"/>
            <a:ext cx="7657624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 dipòsit pot semblar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molt buit o molt ple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depenent del dia.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2.5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70602" y="6425995"/>
            <a:ext cx="12746796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“Help System” + Relajación guiada (Fantasia / Body Scan / PME)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779992" y="1254457"/>
            <a:ext cx="3124866" cy="2869328"/>
          </a:xfrm>
          <a:custGeom>
            <a:avLst/>
            <a:gdLst/>
            <a:ahLst/>
            <a:cxnLst/>
            <a:rect l="l" t="t" r="r" b="b"/>
            <a:pathLst>
              <a:path w="3124866" h="2869328">
                <a:moveTo>
                  <a:pt x="0" y="0"/>
                </a:moveTo>
                <a:lnTo>
                  <a:pt x="3124866" y="0"/>
                </a:lnTo>
                <a:lnTo>
                  <a:pt x="3124866" y="2869327"/>
                </a:lnTo>
                <a:lnTo>
                  <a:pt x="0" y="28693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0205702" y="4481825"/>
            <a:ext cx="4745920" cy="4478422"/>
          </a:xfrm>
          <a:custGeom>
            <a:avLst/>
            <a:gdLst/>
            <a:ahLst/>
            <a:cxnLst/>
            <a:rect l="l" t="t" r="r" b="b"/>
            <a:pathLst>
              <a:path w="4745920" h="4478422">
                <a:moveTo>
                  <a:pt x="0" y="0"/>
                </a:moveTo>
                <a:lnTo>
                  <a:pt x="4745920" y="0"/>
                </a:lnTo>
                <a:lnTo>
                  <a:pt x="4745920" y="4478422"/>
                </a:lnTo>
                <a:lnTo>
                  <a:pt x="0" y="44784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1722120" y="2351400"/>
            <a:ext cx="5562600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Una aula tranquil·la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Cadires còmodes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Música suau (opcional)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 espai per relaxar-se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22120" y="5359365"/>
            <a:ext cx="5091452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farem?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Identificant el meu sistema de suport ("Sistema d'Ajuda")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Farem un exercici de relaxació guiada 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314950" y="2532412"/>
            <a:ext cx="7658100" cy="1395222"/>
            <a:chOff x="0" y="0"/>
            <a:chExt cx="2016948" cy="36746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16948" cy="367466"/>
            </a:xfrm>
            <a:custGeom>
              <a:avLst/>
              <a:gdLst/>
              <a:ahLst/>
              <a:cxnLst/>
              <a:rect l="l" t="t" r="r" b="b"/>
              <a:pathLst>
                <a:path w="2016948" h="367466">
                  <a:moveTo>
                    <a:pt x="30328" y="0"/>
                  </a:moveTo>
                  <a:lnTo>
                    <a:pt x="1986620" y="0"/>
                  </a:lnTo>
                  <a:cubicBezTo>
                    <a:pt x="1994664" y="0"/>
                    <a:pt x="2002378" y="3195"/>
                    <a:pt x="2008065" y="8883"/>
                  </a:cubicBezTo>
                  <a:cubicBezTo>
                    <a:pt x="2013753" y="14571"/>
                    <a:pt x="2016948" y="22285"/>
                    <a:pt x="2016948" y="30328"/>
                  </a:cubicBezTo>
                  <a:lnTo>
                    <a:pt x="2016948" y="337138"/>
                  </a:lnTo>
                  <a:cubicBezTo>
                    <a:pt x="2016948" y="345181"/>
                    <a:pt x="2013753" y="352895"/>
                    <a:pt x="2008065" y="358583"/>
                  </a:cubicBezTo>
                  <a:cubicBezTo>
                    <a:pt x="2002378" y="364271"/>
                    <a:pt x="1994664" y="367466"/>
                    <a:pt x="1986620" y="367466"/>
                  </a:cubicBezTo>
                  <a:lnTo>
                    <a:pt x="30328" y="367466"/>
                  </a:lnTo>
                  <a:cubicBezTo>
                    <a:pt x="13578" y="367466"/>
                    <a:pt x="0" y="353887"/>
                    <a:pt x="0" y="337138"/>
                  </a:cubicBezTo>
                  <a:lnTo>
                    <a:pt x="0" y="30328"/>
                  </a:lnTo>
                  <a:cubicBezTo>
                    <a:pt x="0" y="22285"/>
                    <a:pt x="3195" y="14571"/>
                    <a:pt x="8883" y="8883"/>
                  </a:cubicBezTo>
                  <a:cubicBezTo>
                    <a:pt x="14571" y="3195"/>
                    <a:pt x="22285" y="0"/>
                    <a:pt x="30328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2016948" cy="4531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 qui puc recórrer quan em sento estressat?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7407755" y="4577809"/>
            <a:ext cx="3472490" cy="3176779"/>
          </a:xfrm>
          <a:custGeom>
            <a:avLst/>
            <a:gdLst/>
            <a:ahLst/>
            <a:cxnLst/>
            <a:rect l="l" t="t" r="r" b="b"/>
            <a:pathLst>
              <a:path w="3472490" h="3176779">
                <a:moveTo>
                  <a:pt x="0" y="0"/>
                </a:moveTo>
                <a:lnTo>
                  <a:pt x="3472490" y="0"/>
                </a:lnTo>
                <a:lnTo>
                  <a:pt x="3472490" y="3176779"/>
                </a:lnTo>
                <a:lnTo>
                  <a:pt x="0" y="31767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TextBox 6"/>
          <p:cNvSpPr txBox="1"/>
          <p:nvPr/>
        </p:nvSpPr>
        <p:spPr>
          <a:xfrm>
            <a:off x="4034811" y="5040817"/>
            <a:ext cx="3555524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Algú amb qui et sents segur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950065" y="5040817"/>
            <a:ext cx="3380451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cAlgú que et pugui guiar o donar-te suport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60875" y="7034097"/>
            <a:ext cx="2140982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Algú que no jutja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745545" y="7034097"/>
            <a:ext cx="2128838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Algú que escolta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084185" y="962025"/>
            <a:ext cx="2119630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Sistema d'ajuda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314950" y="1966823"/>
            <a:ext cx="7658100" cy="1395222"/>
            <a:chOff x="0" y="0"/>
            <a:chExt cx="2016948" cy="36746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16948" cy="367466"/>
            </a:xfrm>
            <a:custGeom>
              <a:avLst/>
              <a:gdLst/>
              <a:ahLst/>
              <a:cxnLst/>
              <a:rect l="l" t="t" r="r" b="b"/>
              <a:pathLst>
                <a:path w="2016948" h="367466">
                  <a:moveTo>
                    <a:pt x="30328" y="0"/>
                  </a:moveTo>
                  <a:lnTo>
                    <a:pt x="1986620" y="0"/>
                  </a:lnTo>
                  <a:cubicBezTo>
                    <a:pt x="1994664" y="0"/>
                    <a:pt x="2002378" y="3195"/>
                    <a:pt x="2008065" y="8883"/>
                  </a:cubicBezTo>
                  <a:cubicBezTo>
                    <a:pt x="2013753" y="14571"/>
                    <a:pt x="2016948" y="22285"/>
                    <a:pt x="2016948" y="30328"/>
                  </a:cubicBezTo>
                  <a:lnTo>
                    <a:pt x="2016948" y="337138"/>
                  </a:lnTo>
                  <a:cubicBezTo>
                    <a:pt x="2016948" y="345181"/>
                    <a:pt x="2013753" y="352895"/>
                    <a:pt x="2008065" y="358583"/>
                  </a:cubicBezTo>
                  <a:cubicBezTo>
                    <a:pt x="2002378" y="364271"/>
                    <a:pt x="1994664" y="367466"/>
                    <a:pt x="1986620" y="367466"/>
                  </a:cubicBezTo>
                  <a:lnTo>
                    <a:pt x="30328" y="367466"/>
                  </a:lnTo>
                  <a:cubicBezTo>
                    <a:pt x="13578" y="367466"/>
                    <a:pt x="0" y="353887"/>
                    <a:pt x="0" y="337138"/>
                  </a:cubicBezTo>
                  <a:lnTo>
                    <a:pt x="0" y="30328"/>
                  </a:lnTo>
                  <a:cubicBezTo>
                    <a:pt x="0" y="22285"/>
                    <a:pt x="3195" y="14571"/>
                    <a:pt x="8883" y="8883"/>
                  </a:cubicBezTo>
                  <a:cubicBezTo>
                    <a:pt x="14571" y="3195"/>
                    <a:pt x="22285" y="0"/>
                    <a:pt x="30328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2016948" cy="4531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 t'agradaria que formés part de la teva xarxa de suport?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246056" y="3789227"/>
            <a:ext cx="13795887" cy="4883375"/>
            <a:chOff x="0" y="0"/>
            <a:chExt cx="18394517" cy="6511167"/>
          </a:xfrm>
        </p:grpSpPr>
        <p:sp>
          <p:nvSpPr>
            <p:cNvPr id="6" name="Freeform 6"/>
            <p:cNvSpPr/>
            <p:nvPr/>
          </p:nvSpPr>
          <p:spPr>
            <a:xfrm>
              <a:off x="0" y="402167"/>
              <a:ext cx="14505724" cy="5639100"/>
            </a:xfrm>
            <a:custGeom>
              <a:avLst/>
              <a:gdLst/>
              <a:ahLst/>
              <a:cxnLst/>
              <a:rect l="l" t="t" r="r" b="b"/>
              <a:pathLst>
                <a:path w="14505724" h="5639100">
                  <a:moveTo>
                    <a:pt x="0" y="0"/>
                  </a:moveTo>
                  <a:lnTo>
                    <a:pt x="14505724" y="0"/>
                  </a:lnTo>
                  <a:lnTo>
                    <a:pt x="14505724" y="5639100"/>
                  </a:lnTo>
                  <a:lnTo>
                    <a:pt x="0" y="5639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566866" y="5572425"/>
              <a:ext cx="3423603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Aula d'habilitats socials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3651030" y="963255"/>
              <a:ext cx="1256348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Tutor/a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72166" y="3305011"/>
              <a:ext cx="3194368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Entrenador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3346108" y="-66675"/>
              <a:ext cx="5048409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Servei d'orientació professional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4728749" y="3961642"/>
              <a:ext cx="3002048" cy="23484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Activitats que t'ajuden a relaxar-te</a:t>
              </a:r>
            </a:p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(lectura, esport,</a:t>
              </a:r>
            </a:p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música)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8084185" y="962025"/>
            <a:ext cx="2119630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Sistema d'ajuda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1466653"/>
            <a:ext cx="16403468" cy="7791647"/>
          </a:xfrm>
          <a:custGeom>
            <a:avLst/>
            <a:gdLst/>
            <a:ahLst/>
            <a:cxnLst/>
            <a:rect l="l" t="t" r="r" b="b"/>
            <a:pathLst>
              <a:path w="16403468" h="7791647">
                <a:moveTo>
                  <a:pt x="0" y="0"/>
                </a:moveTo>
                <a:lnTo>
                  <a:pt x="16403468" y="0"/>
                </a:lnTo>
                <a:lnTo>
                  <a:pt x="16403468" y="7791647"/>
                </a:lnTo>
                <a:lnTo>
                  <a:pt x="0" y="77916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7960042" y="660400"/>
            <a:ext cx="2367915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Relajación guiada</a:t>
            </a:r>
          </a:p>
        </p:txBody>
      </p:sp>
      <p:sp>
        <p:nvSpPr>
          <p:cNvPr id="4" name="Freeform 4"/>
          <p:cNvSpPr/>
          <p:nvPr/>
        </p:nvSpPr>
        <p:spPr>
          <a:xfrm>
            <a:off x="11851800" y="1729618"/>
            <a:ext cx="7699700" cy="7265717"/>
          </a:xfrm>
          <a:custGeom>
            <a:avLst/>
            <a:gdLst/>
            <a:ahLst/>
            <a:cxnLst/>
            <a:rect l="l" t="t" r="r" b="b"/>
            <a:pathLst>
              <a:path w="7699700" h="7265717">
                <a:moveTo>
                  <a:pt x="0" y="0"/>
                </a:moveTo>
                <a:lnTo>
                  <a:pt x="7699700" y="0"/>
                </a:lnTo>
                <a:lnTo>
                  <a:pt x="7699700" y="7265717"/>
                </a:lnTo>
                <a:lnTo>
                  <a:pt x="0" y="72657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TextBox 5"/>
          <p:cNvSpPr txBox="1"/>
          <p:nvPr/>
        </p:nvSpPr>
        <p:spPr>
          <a:xfrm>
            <a:off x="1418993" y="2096662"/>
            <a:ext cx="10075151" cy="4949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Comencem amb la respiració… Respireu suaument… Exal·leu lentament.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Senteu els peus a terra… Relaxeu-los.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Ara les cames… L'estómac… Les espatlles… La mandíbula… El front…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(Breu pausa)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Ara imagina un lloc on el teu cos pugui descansar: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 bosc, la platja, el teu dormitori, un lloc tranquil… En aquest lloc, no hi ha pressa.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Pots deixar anar el pes del dia. Respira-hi uns segons…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(Pausa final)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 mica en mica, torna a l'aula… remenant els dits, estirant-te suaument… i obrint els ulls quan estiguis a punt.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31688" y="1028700"/>
            <a:ext cx="13024624" cy="1636441"/>
            <a:chOff x="0" y="0"/>
            <a:chExt cx="3430354" cy="43099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430354" cy="430997"/>
            </a:xfrm>
            <a:custGeom>
              <a:avLst/>
              <a:gdLst/>
              <a:ahLst/>
              <a:cxnLst/>
              <a:rect l="l" t="t" r="r" b="b"/>
              <a:pathLst>
                <a:path w="3430354" h="430997">
                  <a:moveTo>
                    <a:pt x="17832" y="0"/>
                  </a:moveTo>
                  <a:lnTo>
                    <a:pt x="3412522" y="0"/>
                  </a:lnTo>
                  <a:cubicBezTo>
                    <a:pt x="3422370" y="0"/>
                    <a:pt x="3430354" y="7984"/>
                    <a:pt x="3430354" y="17832"/>
                  </a:cubicBezTo>
                  <a:lnTo>
                    <a:pt x="3430354" y="413165"/>
                  </a:lnTo>
                  <a:cubicBezTo>
                    <a:pt x="3430354" y="417894"/>
                    <a:pt x="3428475" y="422430"/>
                    <a:pt x="3425131" y="425774"/>
                  </a:cubicBezTo>
                  <a:cubicBezTo>
                    <a:pt x="3421787" y="429118"/>
                    <a:pt x="3417251" y="430997"/>
                    <a:pt x="3412522" y="430997"/>
                  </a:cubicBezTo>
                  <a:lnTo>
                    <a:pt x="17832" y="430997"/>
                  </a:lnTo>
                  <a:cubicBezTo>
                    <a:pt x="7984" y="430997"/>
                    <a:pt x="0" y="423013"/>
                    <a:pt x="0" y="413165"/>
                  </a:cubicBezTo>
                  <a:lnTo>
                    <a:pt x="0" y="17832"/>
                  </a:lnTo>
                  <a:cubicBezTo>
                    <a:pt x="0" y="7984"/>
                    <a:pt x="7984" y="0"/>
                    <a:pt x="17832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3430354" cy="5167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Quina part de l'exercici de relaxació t'ha ajudat més: la respiració, l'escaneig corporal o la visualització del lloc?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631688" y="3105615"/>
            <a:ext cx="13024624" cy="1636441"/>
            <a:chOff x="0" y="0"/>
            <a:chExt cx="3430354" cy="43099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430354" cy="430997"/>
            </a:xfrm>
            <a:custGeom>
              <a:avLst/>
              <a:gdLst/>
              <a:ahLst/>
              <a:cxnLst/>
              <a:rect l="l" t="t" r="r" b="b"/>
              <a:pathLst>
                <a:path w="3430354" h="430997">
                  <a:moveTo>
                    <a:pt x="17832" y="0"/>
                  </a:moveTo>
                  <a:lnTo>
                    <a:pt x="3412522" y="0"/>
                  </a:lnTo>
                  <a:cubicBezTo>
                    <a:pt x="3422370" y="0"/>
                    <a:pt x="3430354" y="7984"/>
                    <a:pt x="3430354" y="17832"/>
                  </a:cubicBezTo>
                  <a:lnTo>
                    <a:pt x="3430354" y="413165"/>
                  </a:lnTo>
                  <a:cubicBezTo>
                    <a:pt x="3430354" y="417894"/>
                    <a:pt x="3428475" y="422430"/>
                    <a:pt x="3425131" y="425774"/>
                  </a:cubicBezTo>
                  <a:cubicBezTo>
                    <a:pt x="3421787" y="429118"/>
                    <a:pt x="3417251" y="430997"/>
                    <a:pt x="3412522" y="430997"/>
                  </a:cubicBezTo>
                  <a:lnTo>
                    <a:pt x="17832" y="430997"/>
                  </a:lnTo>
                  <a:cubicBezTo>
                    <a:pt x="7984" y="430997"/>
                    <a:pt x="0" y="423013"/>
                    <a:pt x="0" y="413165"/>
                  </a:cubicBezTo>
                  <a:lnTo>
                    <a:pt x="0" y="17832"/>
                  </a:lnTo>
                  <a:cubicBezTo>
                    <a:pt x="0" y="7984"/>
                    <a:pt x="7984" y="0"/>
                    <a:pt x="17832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85725"/>
              <a:ext cx="3430354" cy="5167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Quines qualitats hauria de tenir algú per formar part del vostre 'Sistema d'Ajuda'?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631688" y="5180206"/>
            <a:ext cx="13024624" cy="1636441"/>
            <a:chOff x="0" y="0"/>
            <a:chExt cx="3430354" cy="43099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430354" cy="430997"/>
            </a:xfrm>
            <a:custGeom>
              <a:avLst/>
              <a:gdLst/>
              <a:ahLst/>
              <a:cxnLst/>
              <a:rect l="l" t="t" r="r" b="b"/>
              <a:pathLst>
                <a:path w="3430354" h="430997">
                  <a:moveTo>
                    <a:pt x="17832" y="0"/>
                  </a:moveTo>
                  <a:lnTo>
                    <a:pt x="3412522" y="0"/>
                  </a:lnTo>
                  <a:cubicBezTo>
                    <a:pt x="3422370" y="0"/>
                    <a:pt x="3430354" y="7984"/>
                    <a:pt x="3430354" y="17832"/>
                  </a:cubicBezTo>
                  <a:lnTo>
                    <a:pt x="3430354" y="413165"/>
                  </a:lnTo>
                  <a:cubicBezTo>
                    <a:pt x="3430354" y="417894"/>
                    <a:pt x="3428475" y="422430"/>
                    <a:pt x="3425131" y="425774"/>
                  </a:cubicBezTo>
                  <a:cubicBezTo>
                    <a:pt x="3421787" y="429118"/>
                    <a:pt x="3417251" y="430997"/>
                    <a:pt x="3412522" y="430997"/>
                  </a:cubicBezTo>
                  <a:lnTo>
                    <a:pt x="17832" y="430997"/>
                  </a:lnTo>
                  <a:cubicBezTo>
                    <a:pt x="7984" y="430997"/>
                    <a:pt x="0" y="423013"/>
                    <a:pt x="0" y="413165"/>
                  </a:cubicBezTo>
                  <a:lnTo>
                    <a:pt x="0" y="17832"/>
                  </a:lnTo>
                  <a:cubicBezTo>
                    <a:pt x="0" y="7984"/>
                    <a:pt x="7984" y="0"/>
                    <a:pt x="17832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85725"/>
              <a:ext cx="3430354" cy="5167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Quina estratègia voldries tenir en compte per al futur?</a:t>
              </a:r>
            </a:p>
          </p:txBody>
        </p:sp>
      </p:grpSp>
      <p:sp>
        <p:nvSpPr>
          <p:cNvPr id="11" name="Freeform 11"/>
          <p:cNvSpPr/>
          <p:nvPr/>
        </p:nvSpPr>
        <p:spPr>
          <a:xfrm>
            <a:off x="11967140" y="3760749"/>
            <a:ext cx="6703695" cy="8229600"/>
          </a:xfrm>
          <a:custGeom>
            <a:avLst/>
            <a:gdLst/>
            <a:ahLst/>
            <a:cxnLst/>
            <a:rect l="l" t="t" r="r" b="b"/>
            <a:pathLst>
              <a:path w="6703695" h="8229600">
                <a:moveTo>
                  <a:pt x="0" y="0"/>
                </a:moveTo>
                <a:lnTo>
                  <a:pt x="6703695" y="0"/>
                </a:lnTo>
                <a:lnTo>
                  <a:pt x="670369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2" name="TextBox 12"/>
          <p:cNvSpPr txBox="1"/>
          <p:nvPr/>
        </p:nvSpPr>
        <p:spPr>
          <a:xfrm>
            <a:off x="2631688" y="7389270"/>
            <a:ext cx="7673182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Recorda: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Demanar ajuda també és una manera de gestionar l'estrès. 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has de fer-ho tot sol.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71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2.6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70602" y="6425995"/>
            <a:ext cx="12746796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Joc "1–7" — Estrès sobtat i presa de decisions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875689" y="5337496"/>
            <a:ext cx="5079631" cy="3599739"/>
          </a:xfrm>
          <a:custGeom>
            <a:avLst/>
            <a:gdLst/>
            <a:ahLst/>
            <a:cxnLst/>
            <a:rect l="l" t="t" r="r" b="b"/>
            <a:pathLst>
              <a:path w="5079631" h="3599739">
                <a:moveTo>
                  <a:pt x="0" y="0"/>
                </a:moveTo>
                <a:lnTo>
                  <a:pt x="5079631" y="0"/>
                </a:lnTo>
                <a:lnTo>
                  <a:pt x="5079631" y="3599738"/>
                </a:lnTo>
                <a:lnTo>
                  <a:pt x="0" y="35997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2820562" y="6635853"/>
            <a:ext cx="829548" cy="144134"/>
          </a:xfrm>
          <a:custGeom>
            <a:avLst/>
            <a:gdLst/>
            <a:ahLst/>
            <a:cxnLst/>
            <a:rect l="l" t="t" r="r" b="b"/>
            <a:pathLst>
              <a:path w="829548" h="144134">
                <a:moveTo>
                  <a:pt x="0" y="0"/>
                </a:moveTo>
                <a:lnTo>
                  <a:pt x="829548" y="0"/>
                </a:lnTo>
                <a:lnTo>
                  <a:pt x="829548" y="144134"/>
                </a:lnTo>
                <a:lnTo>
                  <a:pt x="0" y="1441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>
            <a:off x="10789788" y="997240"/>
            <a:ext cx="4891097" cy="4146260"/>
          </a:xfrm>
          <a:custGeom>
            <a:avLst/>
            <a:gdLst/>
            <a:ahLst/>
            <a:cxnLst/>
            <a:rect l="l" t="t" r="r" b="b"/>
            <a:pathLst>
              <a:path w="4891097" h="4146260">
                <a:moveTo>
                  <a:pt x="0" y="0"/>
                </a:moveTo>
                <a:lnTo>
                  <a:pt x="4891097" y="0"/>
                </a:lnTo>
                <a:lnTo>
                  <a:pt x="4891097" y="4146260"/>
                </a:lnTo>
                <a:lnTo>
                  <a:pt x="0" y="41462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Freeform 5"/>
          <p:cNvSpPr/>
          <p:nvPr/>
        </p:nvSpPr>
        <p:spPr>
          <a:xfrm flipH="1">
            <a:off x="13000730" y="2245481"/>
            <a:ext cx="829548" cy="144134"/>
          </a:xfrm>
          <a:custGeom>
            <a:avLst/>
            <a:gdLst/>
            <a:ahLst/>
            <a:cxnLst/>
            <a:rect l="l" t="t" r="r" b="b"/>
            <a:pathLst>
              <a:path w="829548" h="144134">
                <a:moveTo>
                  <a:pt x="829549" y="0"/>
                </a:moveTo>
                <a:lnTo>
                  <a:pt x="0" y="0"/>
                </a:lnTo>
                <a:lnTo>
                  <a:pt x="0" y="144134"/>
                </a:lnTo>
                <a:lnTo>
                  <a:pt x="829549" y="144134"/>
                </a:lnTo>
                <a:lnTo>
                  <a:pt x="829549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TextBox 6"/>
          <p:cNvSpPr txBox="1"/>
          <p:nvPr/>
        </p:nvSpPr>
        <p:spPr>
          <a:xfrm>
            <a:off x="1722120" y="2351400"/>
            <a:ext cx="5562600" cy="10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Prou espai per estar-hi drets en cercle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22120" y="5359365"/>
            <a:ext cx="5091452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farem?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Anem a jugar un joc ràpid de gestos on heu de reaccionar a temps al ritme.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179669" y="5658561"/>
            <a:ext cx="5079631" cy="3599739"/>
          </a:xfrm>
          <a:custGeom>
            <a:avLst/>
            <a:gdLst/>
            <a:ahLst/>
            <a:cxnLst/>
            <a:rect l="l" t="t" r="r" b="b"/>
            <a:pathLst>
              <a:path w="5079631" h="3599739">
                <a:moveTo>
                  <a:pt x="0" y="0"/>
                </a:moveTo>
                <a:lnTo>
                  <a:pt x="5079631" y="0"/>
                </a:lnTo>
                <a:lnTo>
                  <a:pt x="5079631" y="3599739"/>
                </a:lnTo>
                <a:lnTo>
                  <a:pt x="0" y="35997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4124542" y="6956919"/>
            <a:ext cx="829548" cy="144134"/>
          </a:xfrm>
          <a:custGeom>
            <a:avLst/>
            <a:gdLst/>
            <a:ahLst/>
            <a:cxnLst/>
            <a:rect l="l" t="t" r="r" b="b"/>
            <a:pathLst>
              <a:path w="829548" h="144134">
                <a:moveTo>
                  <a:pt x="0" y="0"/>
                </a:moveTo>
                <a:lnTo>
                  <a:pt x="829548" y="0"/>
                </a:lnTo>
                <a:lnTo>
                  <a:pt x="829548" y="144134"/>
                </a:lnTo>
                <a:lnTo>
                  <a:pt x="0" y="1441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>
            <a:off x="1028700" y="5385301"/>
            <a:ext cx="4891097" cy="4146260"/>
          </a:xfrm>
          <a:custGeom>
            <a:avLst/>
            <a:gdLst/>
            <a:ahLst/>
            <a:cxnLst/>
            <a:rect l="l" t="t" r="r" b="b"/>
            <a:pathLst>
              <a:path w="4891097" h="4146260">
                <a:moveTo>
                  <a:pt x="0" y="0"/>
                </a:moveTo>
                <a:lnTo>
                  <a:pt x="4891097" y="0"/>
                </a:lnTo>
                <a:lnTo>
                  <a:pt x="4891097" y="4146260"/>
                </a:lnTo>
                <a:lnTo>
                  <a:pt x="0" y="41462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Freeform 5"/>
          <p:cNvSpPr/>
          <p:nvPr/>
        </p:nvSpPr>
        <p:spPr>
          <a:xfrm flipH="1">
            <a:off x="3239642" y="6360281"/>
            <a:ext cx="829548" cy="144134"/>
          </a:xfrm>
          <a:custGeom>
            <a:avLst/>
            <a:gdLst/>
            <a:ahLst/>
            <a:cxnLst/>
            <a:rect l="l" t="t" r="r" b="b"/>
            <a:pathLst>
              <a:path w="829548" h="144134">
                <a:moveTo>
                  <a:pt x="829549" y="0"/>
                </a:moveTo>
                <a:lnTo>
                  <a:pt x="0" y="0"/>
                </a:lnTo>
                <a:lnTo>
                  <a:pt x="0" y="144134"/>
                </a:lnTo>
                <a:lnTo>
                  <a:pt x="829549" y="144134"/>
                </a:lnTo>
                <a:lnTo>
                  <a:pt x="829549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TextBox 6"/>
          <p:cNvSpPr txBox="1"/>
          <p:nvPr/>
        </p:nvSpPr>
        <p:spPr>
          <a:xfrm>
            <a:off x="1563362" y="2849098"/>
            <a:ext cx="4182110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 mà esquerra a l'espatlla dreta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856638" y="4598949"/>
            <a:ext cx="1595557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1, 2, 3, 4, 5, 6…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174576" y="2849098"/>
            <a:ext cx="4729480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 mà dreta sobre l'espatlla esquerra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741538" y="4749800"/>
            <a:ext cx="1595557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1, 2, 3, 4, 5, 6…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891140" y="3725824"/>
            <a:ext cx="3526552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El senyal apunta a la dreta.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371545" y="3725824"/>
            <a:ext cx="4335542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La fletxa apunta cap a l'esquerra.</a:t>
            </a:r>
          </a:p>
        </p:txBody>
      </p:sp>
      <p:sp>
        <p:nvSpPr>
          <p:cNvPr id="12" name="Freeform 12"/>
          <p:cNvSpPr/>
          <p:nvPr/>
        </p:nvSpPr>
        <p:spPr>
          <a:xfrm>
            <a:off x="6682523" y="3755542"/>
            <a:ext cx="4608048" cy="5502758"/>
          </a:xfrm>
          <a:custGeom>
            <a:avLst/>
            <a:gdLst/>
            <a:ahLst/>
            <a:cxnLst/>
            <a:rect l="l" t="t" r="r" b="b"/>
            <a:pathLst>
              <a:path w="4608048" h="5502758">
                <a:moveTo>
                  <a:pt x="0" y="0"/>
                </a:moveTo>
                <a:lnTo>
                  <a:pt x="4608048" y="0"/>
                </a:lnTo>
                <a:lnTo>
                  <a:pt x="4608048" y="5502758"/>
                </a:lnTo>
                <a:lnTo>
                  <a:pt x="0" y="55027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TextBox 13"/>
          <p:cNvSpPr txBox="1"/>
          <p:nvPr/>
        </p:nvSpPr>
        <p:spPr>
          <a:xfrm>
            <a:off x="9310385" y="3088298"/>
            <a:ext cx="138708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7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541084" y="1816255"/>
            <a:ext cx="5706637" cy="1943100"/>
            <a:chOff x="0" y="0"/>
            <a:chExt cx="1502982" cy="51176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02982" cy="511763"/>
            </a:xfrm>
            <a:custGeom>
              <a:avLst/>
              <a:gdLst/>
              <a:ahLst/>
              <a:cxnLst/>
              <a:rect l="l" t="t" r="r" b="b"/>
              <a:pathLst>
                <a:path w="1502982" h="511763">
                  <a:moveTo>
                    <a:pt x="40700" y="0"/>
                  </a:moveTo>
                  <a:lnTo>
                    <a:pt x="1462283" y="0"/>
                  </a:lnTo>
                  <a:cubicBezTo>
                    <a:pt x="1484761" y="0"/>
                    <a:pt x="1502982" y="18222"/>
                    <a:pt x="1502982" y="40700"/>
                  </a:cubicBezTo>
                  <a:lnTo>
                    <a:pt x="1502982" y="471063"/>
                  </a:lnTo>
                  <a:cubicBezTo>
                    <a:pt x="1502982" y="481858"/>
                    <a:pt x="1498694" y="492210"/>
                    <a:pt x="1491062" y="499842"/>
                  </a:cubicBezTo>
                  <a:cubicBezTo>
                    <a:pt x="1483429" y="507475"/>
                    <a:pt x="1473077" y="511763"/>
                    <a:pt x="1462283" y="511763"/>
                  </a:cubicBezTo>
                  <a:lnTo>
                    <a:pt x="40700" y="511763"/>
                  </a:lnTo>
                  <a:cubicBezTo>
                    <a:pt x="18222" y="511763"/>
                    <a:pt x="0" y="493541"/>
                    <a:pt x="0" y="471063"/>
                  </a:cubicBezTo>
                  <a:lnTo>
                    <a:pt x="0" y="40700"/>
                  </a:lnTo>
                  <a:cubicBezTo>
                    <a:pt x="0" y="18222"/>
                    <a:pt x="18222" y="0"/>
                    <a:pt x="40700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1502982" cy="5974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va passar quan vam intentar anar de pressa?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541084" y="4673755"/>
            <a:ext cx="5706637" cy="1943100"/>
            <a:chOff x="0" y="0"/>
            <a:chExt cx="1502982" cy="51176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02982" cy="511763"/>
            </a:xfrm>
            <a:custGeom>
              <a:avLst/>
              <a:gdLst/>
              <a:ahLst/>
              <a:cxnLst/>
              <a:rect l="l" t="t" r="r" b="b"/>
              <a:pathLst>
                <a:path w="1502982" h="511763">
                  <a:moveTo>
                    <a:pt x="40700" y="0"/>
                  </a:moveTo>
                  <a:lnTo>
                    <a:pt x="1462283" y="0"/>
                  </a:lnTo>
                  <a:cubicBezTo>
                    <a:pt x="1484761" y="0"/>
                    <a:pt x="1502982" y="18222"/>
                    <a:pt x="1502982" y="40700"/>
                  </a:cubicBezTo>
                  <a:lnTo>
                    <a:pt x="1502982" y="471063"/>
                  </a:lnTo>
                  <a:cubicBezTo>
                    <a:pt x="1502982" y="481858"/>
                    <a:pt x="1498694" y="492210"/>
                    <a:pt x="1491062" y="499842"/>
                  </a:cubicBezTo>
                  <a:cubicBezTo>
                    <a:pt x="1483429" y="507475"/>
                    <a:pt x="1473077" y="511763"/>
                    <a:pt x="1462283" y="511763"/>
                  </a:cubicBezTo>
                  <a:lnTo>
                    <a:pt x="40700" y="511763"/>
                  </a:lnTo>
                  <a:cubicBezTo>
                    <a:pt x="18222" y="511763"/>
                    <a:pt x="0" y="493541"/>
                    <a:pt x="0" y="471063"/>
                  </a:cubicBezTo>
                  <a:lnTo>
                    <a:pt x="0" y="40700"/>
                  </a:lnTo>
                  <a:cubicBezTo>
                    <a:pt x="0" y="18222"/>
                    <a:pt x="18222" y="0"/>
                    <a:pt x="40700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85725"/>
              <a:ext cx="1502982" cy="5974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Quines estratègies has utilitzat per concentrar-te?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482718" y="1816255"/>
            <a:ext cx="5706637" cy="1943100"/>
            <a:chOff x="0" y="0"/>
            <a:chExt cx="1502982" cy="51176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502982" cy="511763"/>
            </a:xfrm>
            <a:custGeom>
              <a:avLst/>
              <a:gdLst/>
              <a:ahLst/>
              <a:cxnLst/>
              <a:rect l="l" t="t" r="r" b="b"/>
              <a:pathLst>
                <a:path w="1502982" h="511763">
                  <a:moveTo>
                    <a:pt x="40700" y="0"/>
                  </a:moveTo>
                  <a:lnTo>
                    <a:pt x="1462283" y="0"/>
                  </a:lnTo>
                  <a:cubicBezTo>
                    <a:pt x="1484761" y="0"/>
                    <a:pt x="1502982" y="18222"/>
                    <a:pt x="1502982" y="40700"/>
                  </a:cubicBezTo>
                  <a:lnTo>
                    <a:pt x="1502982" y="471063"/>
                  </a:lnTo>
                  <a:cubicBezTo>
                    <a:pt x="1502982" y="481858"/>
                    <a:pt x="1498694" y="492210"/>
                    <a:pt x="1491062" y="499842"/>
                  </a:cubicBezTo>
                  <a:cubicBezTo>
                    <a:pt x="1483429" y="507475"/>
                    <a:pt x="1473077" y="511763"/>
                    <a:pt x="1462283" y="511763"/>
                  </a:cubicBezTo>
                  <a:lnTo>
                    <a:pt x="40700" y="511763"/>
                  </a:lnTo>
                  <a:cubicBezTo>
                    <a:pt x="18222" y="511763"/>
                    <a:pt x="0" y="493541"/>
                    <a:pt x="0" y="471063"/>
                  </a:cubicBezTo>
                  <a:lnTo>
                    <a:pt x="0" y="40700"/>
                  </a:lnTo>
                  <a:cubicBezTo>
                    <a:pt x="0" y="18222"/>
                    <a:pt x="18222" y="0"/>
                    <a:pt x="40700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85725"/>
              <a:ext cx="1502982" cy="5974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Et va resultar més difícil pensar quan va aparèixer el número '7'?</a:t>
              </a:r>
            </a:p>
          </p:txBody>
        </p:sp>
      </p:grpSp>
      <p:sp>
        <p:nvSpPr>
          <p:cNvPr id="11" name="Freeform 11"/>
          <p:cNvSpPr/>
          <p:nvPr/>
        </p:nvSpPr>
        <p:spPr>
          <a:xfrm>
            <a:off x="9758948" y="4443761"/>
            <a:ext cx="7272909" cy="8229600"/>
          </a:xfrm>
          <a:custGeom>
            <a:avLst/>
            <a:gdLst/>
            <a:ahLst/>
            <a:cxnLst/>
            <a:rect l="l" t="t" r="r" b="b"/>
            <a:pathLst>
              <a:path w="7272909" h="8229600">
                <a:moveTo>
                  <a:pt x="0" y="0"/>
                </a:moveTo>
                <a:lnTo>
                  <a:pt x="7272909" y="0"/>
                </a:lnTo>
                <a:lnTo>
                  <a:pt x="727290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22910" y="405697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2.7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70602" y="6425995"/>
            <a:ext cx="12746796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Fi del mòdul — Integració i reflexió final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473160" y="4770863"/>
            <a:ext cx="9768071" cy="8229600"/>
          </a:xfrm>
          <a:custGeom>
            <a:avLst/>
            <a:gdLst/>
            <a:ahLst/>
            <a:cxnLst/>
            <a:rect l="l" t="t" r="r" b="b"/>
            <a:pathLst>
              <a:path w="9768071" h="8229600">
                <a:moveTo>
                  <a:pt x="0" y="0"/>
                </a:moveTo>
                <a:lnTo>
                  <a:pt x="9768071" y="0"/>
                </a:lnTo>
                <a:lnTo>
                  <a:pt x="976807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2527145" y="1867907"/>
            <a:ext cx="13233710" cy="1395222"/>
            <a:chOff x="0" y="0"/>
            <a:chExt cx="3485421" cy="36746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485421" cy="367466"/>
            </a:xfrm>
            <a:custGeom>
              <a:avLst/>
              <a:gdLst/>
              <a:ahLst/>
              <a:cxnLst/>
              <a:rect l="l" t="t" r="r" b="b"/>
              <a:pathLst>
                <a:path w="3485421" h="367466">
                  <a:moveTo>
                    <a:pt x="17550" y="0"/>
                  </a:moveTo>
                  <a:lnTo>
                    <a:pt x="3467871" y="0"/>
                  </a:lnTo>
                  <a:cubicBezTo>
                    <a:pt x="3477564" y="0"/>
                    <a:pt x="3485421" y="7858"/>
                    <a:pt x="3485421" y="17550"/>
                  </a:cubicBezTo>
                  <a:lnTo>
                    <a:pt x="3485421" y="349915"/>
                  </a:lnTo>
                  <a:cubicBezTo>
                    <a:pt x="3485421" y="359608"/>
                    <a:pt x="3477564" y="367466"/>
                    <a:pt x="3467871" y="367466"/>
                  </a:cubicBezTo>
                  <a:lnTo>
                    <a:pt x="17550" y="367466"/>
                  </a:lnTo>
                  <a:cubicBezTo>
                    <a:pt x="7858" y="367466"/>
                    <a:pt x="0" y="359608"/>
                    <a:pt x="0" y="349915"/>
                  </a:cubicBezTo>
                  <a:lnTo>
                    <a:pt x="0" y="17550"/>
                  </a:lnTo>
                  <a:cubicBezTo>
                    <a:pt x="0" y="7858"/>
                    <a:pt x="7858" y="0"/>
                    <a:pt x="17550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3485421" cy="4531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En una paraula o en una frase breu, quina impressió t'han causat aquests mòduls?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 rot="-10800000">
            <a:off x="4252896" y="5633224"/>
            <a:ext cx="14632989" cy="5934307"/>
            <a:chOff x="0" y="0"/>
            <a:chExt cx="3853956" cy="156294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853956" cy="1562945"/>
            </a:xfrm>
            <a:custGeom>
              <a:avLst/>
              <a:gdLst/>
              <a:ahLst/>
              <a:cxnLst/>
              <a:rect l="l" t="t" r="r" b="b"/>
              <a:pathLst>
                <a:path w="3853956" h="1562945">
                  <a:moveTo>
                    <a:pt x="0" y="0"/>
                  </a:moveTo>
                  <a:lnTo>
                    <a:pt x="3853956" y="0"/>
                  </a:lnTo>
                  <a:lnTo>
                    <a:pt x="3853956" y="1562945"/>
                  </a:lnTo>
                  <a:lnTo>
                    <a:pt x="0" y="1562945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50000">
                  <a:srgbClr val="FFFFFF">
                    <a:alpha val="7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3853956" cy="16296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-10800000">
            <a:off x="4252896" y="4922334"/>
            <a:ext cx="14632989" cy="5934307"/>
            <a:chOff x="0" y="0"/>
            <a:chExt cx="3853956" cy="156294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853956" cy="1562945"/>
            </a:xfrm>
            <a:custGeom>
              <a:avLst/>
              <a:gdLst/>
              <a:ahLst/>
              <a:cxnLst/>
              <a:rect l="l" t="t" r="r" b="b"/>
              <a:pathLst>
                <a:path w="3853956" h="1562945">
                  <a:moveTo>
                    <a:pt x="0" y="0"/>
                  </a:moveTo>
                  <a:lnTo>
                    <a:pt x="3853956" y="0"/>
                  </a:lnTo>
                  <a:lnTo>
                    <a:pt x="3853956" y="1562945"/>
                  </a:lnTo>
                  <a:lnTo>
                    <a:pt x="0" y="1562945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50000">
                  <a:srgbClr val="FFFFFF">
                    <a:alpha val="7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66675"/>
              <a:ext cx="3853956" cy="16296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527145" y="966207"/>
            <a:ext cx="12735659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Tancarem aquest mòdul compartint breument el que hem après durant aquestes dues sessions.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422900" y="3594719"/>
            <a:ext cx="5776433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Durant els darrers dies hem vist: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2422900" y="4291864"/>
            <a:ext cx="2647718" cy="457200"/>
            <a:chOff x="0" y="0"/>
            <a:chExt cx="3530290" cy="609600"/>
          </a:xfrm>
        </p:grpSpPr>
        <p:sp>
          <p:nvSpPr>
            <p:cNvPr id="15" name="TextBox 15"/>
            <p:cNvSpPr txBox="1"/>
            <p:nvPr/>
          </p:nvSpPr>
          <p:spPr>
            <a:xfrm>
              <a:off x="0" y="-85725"/>
              <a:ext cx="862496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62496" y="37042"/>
              <a:ext cx="2667794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és l'estrès?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422900" y="6467494"/>
            <a:ext cx="5709308" cy="457200"/>
            <a:chOff x="0" y="0"/>
            <a:chExt cx="7612410" cy="609600"/>
          </a:xfrm>
        </p:grpSpPr>
        <p:sp>
          <p:nvSpPr>
            <p:cNvPr id="18" name="TextBox 18"/>
            <p:cNvSpPr txBox="1"/>
            <p:nvPr/>
          </p:nvSpPr>
          <p:spPr>
            <a:xfrm>
              <a:off x="0" y="-85725"/>
              <a:ext cx="862496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62496" y="37042"/>
              <a:ext cx="6749914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 omplir el teu dipòsit emocional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2422900" y="4962544"/>
            <a:ext cx="5606778" cy="457200"/>
            <a:chOff x="0" y="0"/>
            <a:chExt cx="7475704" cy="609600"/>
          </a:xfrm>
        </p:grpSpPr>
        <p:sp>
          <p:nvSpPr>
            <p:cNvPr id="21" name="TextBox 21"/>
            <p:cNvSpPr txBox="1"/>
            <p:nvPr/>
          </p:nvSpPr>
          <p:spPr>
            <a:xfrm>
              <a:off x="0" y="-85725"/>
              <a:ext cx="862496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62496" y="37042"/>
              <a:ext cx="6613208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 reaccionen el cos i el cervell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2422900" y="7070328"/>
            <a:ext cx="5682502" cy="731838"/>
            <a:chOff x="0" y="0"/>
            <a:chExt cx="7576669" cy="975783"/>
          </a:xfrm>
        </p:grpSpPr>
        <p:sp>
          <p:nvSpPr>
            <p:cNvPr id="24" name="TextBox 24"/>
            <p:cNvSpPr txBox="1"/>
            <p:nvPr/>
          </p:nvSpPr>
          <p:spPr>
            <a:xfrm>
              <a:off x="0" y="-85725"/>
              <a:ext cx="862496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05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62496" y="37042"/>
              <a:ext cx="6714172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 utilitzar estratègies per autorregular-nos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2422900" y="5715019"/>
            <a:ext cx="3539139" cy="457200"/>
            <a:chOff x="0" y="0"/>
            <a:chExt cx="4718851" cy="609600"/>
          </a:xfrm>
        </p:grpSpPr>
        <p:sp>
          <p:nvSpPr>
            <p:cNvPr id="27" name="TextBox 27"/>
            <p:cNvSpPr txBox="1"/>
            <p:nvPr/>
          </p:nvSpPr>
          <p:spPr>
            <a:xfrm>
              <a:off x="0" y="-85725"/>
              <a:ext cx="862496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862496" y="37042"/>
              <a:ext cx="3856355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ens motiva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2422900" y="7890649"/>
            <a:ext cx="5682502" cy="654050"/>
            <a:chOff x="0" y="0"/>
            <a:chExt cx="7576669" cy="872067"/>
          </a:xfrm>
        </p:grpSpPr>
        <p:sp>
          <p:nvSpPr>
            <p:cNvPr id="30" name="TextBox 30"/>
            <p:cNvSpPr txBox="1"/>
            <p:nvPr/>
          </p:nvSpPr>
          <p:spPr>
            <a:xfrm>
              <a:off x="0" y="-85725"/>
              <a:ext cx="862496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06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862496" y="-66675"/>
              <a:ext cx="6714172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 ens pot ajudar i com cuidar el nostre benestar</a:t>
              </a:r>
            </a:p>
          </p:txBody>
        </p:sp>
      </p:grp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473160" y="4770863"/>
            <a:ext cx="9768071" cy="8229600"/>
          </a:xfrm>
          <a:custGeom>
            <a:avLst/>
            <a:gdLst/>
            <a:ahLst/>
            <a:cxnLst/>
            <a:rect l="l" t="t" r="r" b="b"/>
            <a:pathLst>
              <a:path w="9768071" h="8229600">
                <a:moveTo>
                  <a:pt x="0" y="0"/>
                </a:moveTo>
                <a:lnTo>
                  <a:pt x="9768071" y="0"/>
                </a:lnTo>
                <a:lnTo>
                  <a:pt x="976807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2527145" y="1867907"/>
            <a:ext cx="13233710" cy="1395222"/>
            <a:chOff x="0" y="0"/>
            <a:chExt cx="3485421" cy="36746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485421" cy="367466"/>
            </a:xfrm>
            <a:custGeom>
              <a:avLst/>
              <a:gdLst/>
              <a:ahLst/>
              <a:cxnLst/>
              <a:rect l="l" t="t" r="r" b="b"/>
              <a:pathLst>
                <a:path w="3485421" h="367466">
                  <a:moveTo>
                    <a:pt x="17550" y="0"/>
                  </a:moveTo>
                  <a:lnTo>
                    <a:pt x="3467871" y="0"/>
                  </a:lnTo>
                  <a:cubicBezTo>
                    <a:pt x="3477564" y="0"/>
                    <a:pt x="3485421" y="7858"/>
                    <a:pt x="3485421" y="17550"/>
                  </a:cubicBezTo>
                  <a:lnTo>
                    <a:pt x="3485421" y="349915"/>
                  </a:lnTo>
                  <a:cubicBezTo>
                    <a:pt x="3485421" y="359608"/>
                    <a:pt x="3477564" y="367466"/>
                    <a:pt x="3467871" y="367466"/>
                  </a:cubicBezTo>
                  <a:lnTo>
                    <a:pt x="17550" y="367466"/>
                  </a:lnTo>
                  <a:cubicBezTo>
                    <a:pt x="7858" y="367466"/>
                    <a:pt x="0" y="359608"/>
                    <a:pt x="0" y="349915"/>
                  </a:cubicBezTo>
                  <a:lnTo>
                    <a:pt x="0" y="17550"/>
                  </a:lnTo>
                  <a:cubicBezTo>
                    <a:pt x="0" y="7858"/>
                    <a:pt x="7858" y="0"/>
                    <a:pt x="17550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3485421" cy="4531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En una paraula o en una frase breu, quina impressió t'han causat aquests mòduls?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 rot="-10800000">
            <a:off x="4252896" y="5633224"/>
            <a:ext cx="14632989" cy="5934307"/>
            <a:chOff x="0" y="0"/>
            <a:chExt cx="3853956" cy="156294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853956" cy="1562945"/>
            </a:xfrm>
            <a:custGeom>
              <a:avLst/>
              <a:gdLst/>
              <a:ahLst/>
              <a:cxnLst/>
              <a:rect l="l" t="t" r="r" b="b"/>
              <a:pathLst>
                <a:path w="3853956" h="1562945">
                  <a:moveTo>
                    <a:pt x="0" y="0"/>
                  </a:moveTo>
                  <a:lnTo>
                    <a:pt x="3853956" y="0"/>
                  </a:lnTo>
                  <a:lnTo>
                    <a:pt x="3853956" y="1562945"/>
                  </a:lnTo>
                  <a:lnTo>
                    <a:pt x="0" y="1562945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50000">
                  <a:srgbClr val="FFFFFF">
                    <a:alpha val="7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3853956" cy="16296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-10800000">
            <a:off x="4252896" y="4922334"/>
            <a:ext cx="14632989" cy="5934307"/>
            <a:chOff x="0" y="0"/>
            <a:chExt cx="3853956" cy="156294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853956" cy="1562945"/>
            </a:xfrm>
            <a:custGeom>
              <a:avLst/>
              <a:gdLst/>
              <a:ahLst/>
              <a:cxnLst/>
              <a:rect l="l" t="t" r="r" b="b"/>
              <a:pathLst>
                <a:path w="3853956" h="1562945">
                  <a:moveTo>
                    <a:pt x="0" y="0"/>
                  </a:moveTo>
                  <a:lnTo>
                    <a:pt x="3853956" y="0"/>
                  </a:lnTo>
                  <a:lnTo>
                    <a:pt x="3853956" y="1562945"/>
                  </a:lnTo>
                  <a:lnTo>
                    <a:pt x="0" y="1562945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50000">
                  <a:srgbClr val="FFFFFF">
                    <a:alpha val="7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66675"/>
              <a:ext cx="3853956" cy="16296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527145" y="6950617"/>
            <a:ext cx="12735659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Recorda: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L'estrès forma part de la vida. 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 més important és aprendre a reconèixer-lo i saber què necessites quan apareix.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estàs sol: tens eines i suport.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2527145" y="966207"/>
            <a:ext cx="12735659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Tancarem aquest mòdul compartint breument el que hem après durant aquestes dues sessions.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71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927725" y="1849088"/>
            <a:ext cx="6821170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Activitats addicionals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3.1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04206" y="6509629"/>
            <a:ext cx="10279589" cy="2333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El Semàfor de l'Estrès — Identificació ràpida dels nivells d'activació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22120" y="1907148"/>
            <a:ext cx="5562600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Fitxes de color vermell, groc i verd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Retoladors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Plantilla de semàfor (opcional)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Pissarra blanca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722120" y="5125477"/>
            <a:ext cx="6308013" cy="318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farem?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Aprèn sobre els tres nivells d'estrès: verd, groc i vermell.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Identifica com ens sentim en cada nivell.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Aprèn estratègies específiques per gestionar cada nivell.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Crea un sistema personal de semàfors (opcional) que puguis utilitzar durant tot l'any.</a:t>
            </a:r>
          </a:p>
        </p:txBody>
      </p:sp>
      <p:sp>
        <p:nvSpPr>
          <p:cNvPr id="4" name="Freeform 4"/>
          <p:cNvSpPr/>
          <p:nvPr/>
        </p:nvSpPr>
        <p:spPr>
          <a:xfrm>
            <a:off x="11502475" y="736592"/>
            <a:ext cx="4335419" cy="8521708"/>
          </a:xfrm>
          <a:custGeom>
            <a:avLst/>
            <a:gdLst/>
            <a:ahLst/>
            <a:cxnLst/>
            <a:rect l="l" t="t" r="r" b="b"/>
            <a:pathLst>
              <a:path w="4335419" h="8521708">
                <a:moveTo>
                  <a:pt x="0" y="0"/>
                </a:moveTo>
                <a:lnTo>
                  <a:pt x="4335419" y="0"/>
                </a:lnTo>
                <a:lnTo>
                  <a:pt x="4335419" y="8521708"/>
                </a:lnTo>
                <a:lnTo>
                  <a:pt x="0" y="85217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58380"/>
            <a:ext cx="14035345" cy="11087922"/>
          </a:xfrm>
          <a:custGeom>
            <a:avLst/>
            <a:gdLst/>
            <a:ahLst/>
            <a:cxnLst/>
            <a:rect l="l" t="t" r="r" b="b"/>
            <a:pathLst>
              <a:path w="14035345" h="11087922">
                <a:moveTo>
                  <a:pt x="0" y="0"/>
                </a:moveTo>
                <a:lnTo>
                  <a:pt x="14035345" y="0"/>
                </a:lnTo>
                <a:lnTo>
                  <a:pt x="14035345" y="11087922"/>
                </a:lnTo>
                <a:lnTo>
                  <a:pt x="0" y="110879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 rot="-7195408">
            <a:off x="9056590" y="-654253"/>
            <a:ext cx="1886896" cy="2818015"/>
          </a:xfrm>
          <a:custGeom>
            <a:avLst/>
            <a:gdLst/>
            <a:ahLst/>
            <a:cxnLst/>
            <a:rect l="l" t="t" r="r" b="b"/>
            <a:pathLst>
              <a:path w="1886896" h="2818015">
                <a:moveTo>
                  <a:pt x="0" y="0"/>
                </a:moveTo>
                <a:lnTo>
                  <a:pt x="1886896" y="0"/>
                </a:lnTo>
                <a:lnTo>
                  <a:pt x="1886896" y="2818015"/>
                </a:lnTo>
                <a:lnTo>
                  <a:pt x="0" y="28180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4" name="Group 4"/>
          <p:cNvGrpSpPr/>
          <p:nvPr/>
        </p:nvGrpSpPr>
        <p:grpSpPr>
          <a:xfrm>
            <a:off x="11560763" y="356267"/>
            <a:ext cx="3086100" cy="1056596"/>
            <a:chOff x="0" y="0"/>
            <a:chExt cx="812800" cy="27828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278280"/>
            </a:xfrm>
            <a:custGeom>
              <a:avLst/>
              <a:gdLst/>
              <a:ahLst/>
              <a:cxnLst/>
              <a:rect l="l" t="t" r="r" b="b"/>
              <a:pathLst>
                <a:path w="812800" h="278280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203021"/>
                  </a:lnTo>
                  <a:cubicBezTo>
                    <a:pt x="812800" y="244586"/>
                    <a:pt x="779105" y="278280"/>
                    <a:pt x="737541" y="278280"/>
                  </a:cubicBezTo>
                  <a:lnTo>
                    <a:pt x="75259" y="278280"/>
                  </a:lnTo>
                  <a:cubicBezTo>
                    <a:pt x="33695" y="278280"/>
                    <a:pt x="0" y="244586"/>
                    <a:pt x="0" y="203021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66675"/>
              <a:ext cx="812800" cy="3449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exemples de cada nivell</a:t>
              </a:r>
            </a:p>
          </p:txBody>
        </p:sp>
      </p:grpSp>
      <p:sp>
        <p:nvSpPr>
          <p:cNvPr id="7" name="Freeform 7"/>
          <p:cNvSpPr/>
          <p:nvPr/>
        </p:nvSpPr>
        <p:spPr>
          <a:xfrm rot="-3655868" flipH="1">
            <a:off x="12764640" y="8486198"/>
            <a:ext cx="1097957" cy="1639761"/>
          </a:xfrm>
          <a:custGeom>
            <a:avLst/>
            <a:gdLst/>
            <a:ahLst/>
            <a:cxnLst/>
            <a:rect l="l" t="t" r="r" b="b"/>
            <a:pathLst>
              <a:path w="1097957" h="1639761">
                <a:moveTo>
                  <a:pt x="1097957" y="0"/>
                </a:moveTo>
                <a:lnTo>
                  <a:pt x="0" y="0"/>
                </a:lnTo>
                <a:lnTo>
                  <a:pt x="0" y="1639761"/>
                </a:lnTo>
                <a:lnTo>
                  <a:pt x="1097957" y="1639761"/>
                </a:lnTo>
                <a:lnTo>
                  <a:pt x="109795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8" name="Group 8"/>
          <p:cNvGrpSpPr/>
          <p:nvPr/>
        </p:nvGrpSpPr>
        <p:grpSpPr>
          <a:xfrm>
            <a:off x="14035345" y="7715250"/>
            <a:ext cx="3086100" cy="1543050"/>
            <a:chOff x="0" y="0"/>
            <a:chExt cx="812800" cy="4064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331141"/>
                  </a:lnTo>
                  <a:cubicBezTo>
                    <a:pt x="812800" y="372705"/>
                    <a:pt x="779105" y="406400"/>
                    <a:pt x="737541" y="406400"/>
                  </a:cubicBezTo>
                  <a:lnTo>
                    <a:pt x="75259" y="406400"/>
                  </a:lnTo>
                  <a:cubicBezTo>
                    <a:pt x="33695" y="406400"/>
                    <a:pt x="0" y="372705"/>
                    <a:pt x="0" y="331141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66675"/>
              <a:ext cx="812800" cy="473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he de fer quan estic en cada color?</a:t>
              </a:r>
            </a:p>
          </p:txBody>
        </p:sp>
      </p:grp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894501" y="882646"/>
            <a:ext cx="4335419" cy="8521708"/>
          </a:xfrm>
          <a:custGeom>
            <a:avLst/>
            <a:gdLst/>
            <a:ahLst/>
            <a:cxnLst/>
            <a:rect l="l" t="t" r="r" b="b"/>
            <a:pathLst>
              <a:path w="4335419" h="8521708">
                <a:moveTo>
                  <a:pt x="0" y="0"/>
                </a:moveTo>
                <a:lnTo>
                  <a:pt x="4335420" y="0"/>
                </a:lnTo>
                <a:lnTo>
                  <a:pt x="4335420" y="8521708"/>
                </a:lnTo>
                <a:lnTo>
                  <a:pt x="0" y="85217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8271633" y="1028700"/>
            <a:ext cx="7121865" cy="1406135"/>
            <a:chOff x="0" y="0"/>
            <a:chExt cx="1875718" cy="37034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875718" cy="370340"/>
            </a:xfrm>
            <a:custGeom>
              <a:avLst/>
              <a:gdLst/>
              <a:ahLst/>
              <a:cxnLst/>
              <a:rect l="l" t="t" r="r" b="b"/>
              <a:pathLst>
                <a:path w="1875718" h="370340">
                  <a:moveTo>
                    <a:pt x="32612" y="0"/>
                  </a:moveTo>
                  <a:lnTo>
                    <a:pt x="1843106" y="0"/>
                  </a:lnTo>
                  <a:cubicBezTo>
                    <a:pt x="1851755" y="0"/>
                    <a:pt x="1860050" y="3436"/>
                    <a:pt x="1866166" y="9552"/>
                  </a:cubicBezTo>
                  <a:cubicBezTo>
                    <a:pt x="1872282" y="15668"/>
                    <a:pt x="1875718" y="23963"/>
                    <a:pt x="1875718" y="32612"/>
                  </a:cubicBezTo>
                  <a:lnTo>
                    <a:pt x="1875718" y="337728"/>
                  </a:lnTo>
                  <a:cubicBezTo>
                    <a:pt x="1875718" y="346377"/>
                    <a:pt x="1872282" y="354672"/>
                    <a:pt x="1866166" y="360788"/>
                  </a:cubicBezTo>
                  <a:cubicBezTo>
                    <a:pt x="1860050" y="366904"/>
                    <a:pt x="1851755" y="370340"/>
                    <a:pt x="1843106" y="370340"/>
                  </a:cubicBezTo>
                  <a:lnTo>
                    <a:pt x="32612" y="370340"/>
                  </a:lnTo>
                  <a:cubicBezTo>
                    <a:pt x="23963" y="370340"/>
                    <a:pt x="15668" y="366904"/>
                    <a:pt x="9552" y="360788"/>
                  </a:cubicBezTo>
                  <a:cubicBezTo>
                    <a:pt x="3436" y="354672"/>
                    <a:pt x="0" y="346377"/>
                    <a:pt x="0" y="337728"/>
                  </a:cubicBezTo>
                  <a:lnTo>
                    <a:pt x="0" y="32612"/>
                  </a:lnTo>
                  <a:cubicBezTo>
                    <a:pt x="0" y="23963"/>
                    <a:pt x="3436" y="15668"/>
                    <a:pt x="9552" y="9552"/>
                  </a:cubicBezTo>
                  <a:cubicBezTo>
                    <a:pt x="15668" y="3436"/>
                    <a:pt x="23963" y="0"/>
                    <a:pt x="32612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1875718" cy="4560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 quin color ets ara mateix?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271633" y="2640729"/>
            <a:ext cx="7121865" cy="1604319"/>
            <a:chOff x="0" y="0"/>
            <a:chExt cx="1875718" cy="42253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75718" cy="422537"/>
            </a:xfrm>
            <a:custGeom>
              <a:avLst/>
              <a:gdLst/>
              <a:ahLst/>
              <a:cxnLst/>
              <a:rect l="l" t="t" r="r" b="b"/>
              <a:pathLst>
                <a:path w="1875718" h="422537">
                  <a:moveTo>
                    <a:pt x="32612" y="0"/>
                  </a:moveTo>
                  <a:lnTo>
                    <a:pt x="1843106" y="0"/>
                  </a:lnTo>
                  <a:cubicBezTo>
                    <a:pt x="1851755" y="0"/>
                    <a:pt x="1860050" y="3436"/>
                    <a:pt x="1866166" y="9552"/>
                  </a:cubicBezTo>
                  <a:cubicBezTo>
                    <a:pt x="1872282" y="15668"/>
                    <a:pt x="1875718" y="23963"/>
                    <a:pt x="1875718" y="32612"/>
                  </a:cubicBezTo>
                  <a:lnTo>
                    <a:pt x="1875718" y="389925"/>
                  </a:lnTo>
                  <a:cubicBezTo>
                    <a:pt x="1875718" y="398574"/>
                    <a:pt x="1872282" y="406869"/>
                    <a:pt x="1866166" y="412985"/>
                  </a:cubicBezTo>
                  <a:cubicBezTo>
                    <a:pt x="1860050" y="419101"/>
                    <a:pt x="1851755" y="422537"/>
                    <a:pt x="1843106" y="422537"/>
                  </a:cubicBezTo>
                  <a:lnTo>
                    <a:pt x="32612" y="422537"/>
                  </a:lnTo>
                  <a:cubicBezTo>
                    <a:pt x="23963" y="422537"/>
                    <a:pt x="15668" y="419101"/>
                    <a:pt x="9552" y="412985"/>
                  </a:cubicBezTo>
                  <a:cubicBezTo>
                    <a:pt x="3436" y="406869"/>
                    <a:pt x="0" y="398574"/>
                    <a:pt x="0" y="389925"/>
                  </a:cubicBezTo>
                  <a:lnTo>
                    <a:pt x="0" y="32612"/>
                  </a:lnTo>
                  <a:cubicBezTo>
                    <a:pt x="0" y="23963"/>
                    <a:pt x="3436" y="15668"/>
                    <a:pt x="9552" y="9552"/>
                  </a:cubicBezTo>
                  <a:cubicBezTo>
                    <a:pt x="15668" y="3436"/>
                    <a:pt x="23963" y="0"/>
                    <a:pt x="32612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1875718" cy="508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Quins són els senyals que ets a la zona groga?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71633" y="4454599"/>
            <a:ext cx="7121865" cy="1478202"/>
            <a:chOff x="0" y="0"/>
            <a:chExt cx="1875718" cy="38932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875718" cy="389321"/>
            </a:xfrm>
            <a:custGeom>
              <a:avLst/>
              <a:gdLst/>
              <a:ahLst/>
              <a:cxnLst/>
              <a:rect l="l" t="t" r="r" b="b"/>
              <a:pathLst>
                <a:path w="1875718" h="389321">
                  <a:moveTo>
                    <a:pt x="32612" y="0"/>
                  </a:moveTo>
                  <a:lnTo>
                    <a:pt x="1843106" y="0"/>
                  </a:lnTo>
                  <a:cubicBezTo>
                    <a:pt x="1851755" y="0"/>
                    <a:pt x="1860050" y="3436"/>
                    <a:pt x="1866166" y="9552"/>
                  </a:cubicBezTo>
                  <a:cubicBezTo>
                    <a:pt x="1872282" y="15668"/>
                    <a:pt x="1875718" y="23963"/>
                    <a:pt x="1875718" y="32612"/>
                  </a:cubicBezTo>
                  <a:lnTo>
                    <a:pt x="1875718" y="356709"/>
                  </a:lnTo>
                  <a:cubicBezTo>
                    <a:pt x="1875718" y="365358"/>
                    <a:pt x="1872282" y="373653"/>
                    <a:pt x="1866166" y="379769"/>
                  </a:cubicBezTo>
                  <a:cubicBezTo>
                    <a:pt x="1860050" y="385885"/>
                    <a:pt x="1851755" y="389321"/>
                    <a:pt x="1843106" y="389321"/>
                  </a:cubicBezTo>
                  <a:lnTo>
                    <a:pt x="32612" y="389321"/>
                  </a:lnTo>
                  <a:cubicBezTo>
                    <a:pt x="23963" y="389321"/>
                    <a:pt x="15668" y="385885"/>
                    <a:pt x="9552" y="379769"/>
                  </a:cubicBezTo>
                  <a:cubicBezTo>
                    <a:pt x="3436" y="373653"/>
                    <a:pt x="0" y="365358"/>
                    <a:pt x="0" y="356709"/>
                  </a:cubicBezTo>
                  <a:lnTo>
                    <a:pt x="0" y="32612"/>
                  </a:lnTo>
                  <a:cubicBezTo>
                    <a:pt x="0" y="23963"/>
                    <a:pt x="3436" y="15668"/>
                    <a:pt x="9552" y="9552"/>
                  </a:cubicBezTo>
                  <a:cubicBezTo>
                    <a:pt x="15668" y="3436"/>
                    <a:pt x="23963" y="0"/>
                    <a:pt x="32612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85725"/>
              <a:ext cx="1875718" cy="4750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fas quan estàs en vermell?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1633" y="6142351"/>
            <a:ext cx="7121865" cy="1478202"/>
            <a:chOff x="0" y="0"/>
            <a:chExt cx="1875718" cy="38932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75718" cy="389321"/>
            </a:xfrm>
            <a:custGeom>
              <a:avLst/>
              <a:gdLst/>
              <a:ahLst/>
              <a:cxnLst/>
              <a:rect l="l" t="t" r="r" b="b"/>
              <a:pathLst>
                <a:path w="1875718" h="389321">
                  <a:moveTo>
                    <a:pt x="32612" y="0"/>
                  </a:moveTo>
                  <a:lnTo>
                    <a:pt x="1843106" y="0"/>
                  </a:lnTo>
                  <a:cubicBezTo>
                    <a:pt x="1851755" y="0"/>
                    <a:pt x="1860050" y="3436"/>
                    <a:pt x="1866166" y="9552"/>
                  </a:cubicBezTo>
                  <a:cubicBezTo>
                    <a:pt x="1872282" y="15668"/>
                    <a:pt x="1875718" y="23963"/>
                    <a:pt x="1875718" y="32612"/>
                  </a:cubicBezTo>
                  <a:lnTo>
                    <a:pt x="1875718" y="356709"/>
                  </a:lnTo>
                  <a:cubicBezTo>
                    <a:pt x="1875718" y="365358"/>
                    <a:pt x="1872282" y="373653"/>
                    <a:pt x="1866166" y="379769"/>
                  </a:cubicBezTo>
                  <a:cubicBezTo>
                    <a:pt x="1860050" y="385885"/>
                    <a:pt x="1851755" y="389321"/>
                    <a:pt x="1843106" y="389321"/>
                  </a:cubicBezTo>
                  <a:lnTo>
                    <a:pt x="32612" y="389321"/>
                  </a:lnTo>
                  <a:cubicBezTo>
                    <a:pt x="23963" y="389321"/>
                    <a:pt x="15668" y="385885"/>
                    <a:pt x="9552" y="379769"/>
                  </a:cubicBezTo>
                  <a:cubicBezTo>
                    <a:pt x="3436" y="373653"/>
                    <a:pt x="0" y="365358"/>
                    <a:pt x="0" y="356709"/>
                  </a:cubicBezTo>
                  <a:lnTo>
                    <a:pt x="0" y="32612"/>
                  </a:lnTo>
                  <a:cubicBezTo>
                    <a:pt x="0" y="23963"/>
                    <a:pt x="3436" y="15668"/>
                    <a:pt x="9552" y="9552"/>
                  </a:cubicBezTo>
                  <a:cubicBezTo>
                    <a:pt x="15668" y="3436"/>
                    <a:pt x="23963" y="0"/>
                    <a:pt x="32612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85725"/>
              <a:ext cx="1875718" cy="4750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t'ajuda a tornar al bon camí?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7783768" y="8185150"/>
            <a:ext cx="8775351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Recorda: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Reconèixer en quin color ets és el primer pas per gestionar les teves emocions.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51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3.2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864307" y="6685426"/>
            <a:ext cx="10559387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Kit de primers auxilis emocionals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912373" y="2097004"/>
            <a:ext cx="6839072" cy="6092991"/>
          </a:xfrm>
          <a:custGeom>
            <a:avLst/>
            <a:gdLst/>
            <a:ahLst/>
            <a:cxnLst/>
            <a:rect l="l" t="t" r="r" b="b"/>
            <a:pathLst>
              <a:path w="6839072" h="6092991">
                <a:moveTo>
                  <a:pt x="0" y="0"/>
                </a:moveTo>
                <a:lnTo>
                  <a:pt x="6839071" y="0"/>
                </a:lnTo>
                <a:lnTo>
                  <a:pt x="6839071" y="6092992"/>
                </a:lnTo>
                <a:lnTo>
                  <a:pt x="0" y="60929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1907148"/>
            <a:ext cx="5562600" cy="2482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Caixa petita o sobre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Tirasses de paper o de cartolina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Marcadors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Decoracions opcionals (adhesius, objectes de colors)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5125477"/>
            <a:ext cx="6308013" cy="2482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farem?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Prepara un petit «kit de primers auxilis emocionals».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Anota maneres ràpides de calmar-te.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Converteix les estratègies abstractes en recordatoris pràctics.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912373" y="3240114"/>
            <a:ext cx="6839072" cy="6092991"/>
          </a:xfrm>
          <a:custGeom>
            <a:avLst/>
            <a:gdLst/>
            <a:ahLst/>
            <a:cxnLst/>
            <a:rect l="l" t="t" r="r" b="b"/>
            <a:pathLst>
              <a:path w="6839072" h="6092991">
                <a:moveTo>
                  <a:pt x="0" y="0"/>
                </a:moveTo>
                <a:lnTo>
                  <a:pt x="6839071" y="0"/>
                </a:lnTo>
                <a:lnTo>
                  <a:pt x="6839071" y="6092991"/>
                </a:lnTo>
                <a:lnTo>
                  <a:pt x="0" y="60929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551187" y="3240114"/>
            <a:ext cx="6919394" cy="1770873"/>
            <a:chOff x="0" y="0"/>
            <a:chExt cx="1822392" cy="46640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822392" cy="466403"/>
            </a:xfrm>
            <a:custGeom>
              <a:avLst/>
              <a:gdLst/>
              <a:ahLst/>
              <a:cxnLst/>
              <a:rect l="l" t="t" r="r" b="b"/>
              <a:pathLst>
                <a:path w="1822392" h="466403">
                  <a:moveTo>
                    <a:pt x="33566" y="0"/>
                  </a:moveTo>
                  <a:lnTo>
                    <a:pt x="1788826" y="0"/>
                  </a:lnTo>
                  <a:cubicBezTo>
                    <a:pt x="1807364" y="0"/>
                    <a:pt x="1822392" y="15028"/>
                    <a:pt x="1822392" y="33566"/>
                  </a:cubicBezTo>
                  <a:lnTo>
                    <a:pt x="1822392" y="432837"/>
                  </a:lnTo>
                  <a:cubicBezTo>
                    <a:pt x="1822392" y="451375"/>
                    <a:pt x="1807364" y="466403"/>
                    <a:pt x="1788826" y="466403"/>
                  </a:cubicBezTo>
                  <a:lnTo>
                    <a:pt x="33566" y="466403"/>
                  </a:lnTo>
                  <a:cubicBezTo>
                    <a:pt x="15028" y="466403"/>
                    <a:pt x="0" y="451375"/>
                    <a:pt x="0" y="432837"/>
                  </a:cubicBezTo>
                  <a:lnTo>
                    <a:pt x="0" y="33566"/>
                  </a:lnTo>
                  <a:cubicBezTo>
                    <a:pt x="0" y="15028"/>
                    <a:pt x="15028" y="0"/>
                    <a:pt x="33566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1822392" cy="5521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t'ajuda a relaxar-te quan et sents molt estressat?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551187" y="5294030"/>
            <a:ext cx="6919394" cy="1770873"/>
            <a:chOff x="0" y="0"/>
            <a:chExt cx="1822392" cy="46640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22392" cy="466403"/>
            </a:xfrm>
            <a:custGeom>
              <a:avLst/>
              <a:gdLst/>
              <a:ahLst/>
              <a:cxnLst/>
              <a:rect l="l" t="t" r="r" b="b"/>
              <a:pathLst>
                <a:path w="1822392" h="466403">
                  <a:moveTo>
                    <a:pt x="33566" y="0"/>
                  </a:moveTo>
                  <a:lnTo>
                    <a:pt x="1788826" y="0"/>
                  </a:lnTo>
                  <a:cubicBezTo>
                    <a:pt x="1807364" y="0"/>
                    <a:pt x="1822392" y="15028"/>
                    <a:pt x="1822392" y="33566"/>
                  </a:cubicBezTo>
                  <a:lnTo>
                    <a:pt x="1822392" y="432837"/>
                  </a:lnTo>
                  <a:cubicBezTo>
                    <a:pt x="1822392" y="451375"/>
                    <a:pt x="1807364" y="466403"/>
                    <a:pt x="1788826" y="466403"/>
                  </a:cubicBezTo>
                  <a:lnTo>
                    <a:pt x="33566" y="466403"/>
                  </a:lnTo>
                  <a:cubicBezTo>
                    <a:pt x="15028" y="466403"/>
                    <a:pt x="0" y="451375"/>
                    <a:pt x="0" y="432837"/>
                  </a:cubicBezTo>
                  <a:lnTo>
                    <a:pt x="0" y="33566"/>
                  </a:lnTo>
                  <a:cubicBezTo>
                    <a:pt x="0" y="15028"/>
                    <a:pt x="15028" y="0"/>
                    <a:pt x="33566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1822392" cy="5521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Quina frase t'agradaria recordar en moments difícils?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551187" y="7350653"/>
            <a:ext cx="6919394" cy="1928622"/>
            <a:chOff x="0" y="0"/>
            <a:chExt cx="1822392" cy="50795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822392" cy="507950"/>
            </a:xfrm>
            <a:custGeom>
              <a:avLst/>
              <a:gdLst/>
              <a:ahLst/>
              <a:cxnLst/>
              <a:rect l="l" t="t" r="r" b="b"/>
              <a:pathLst>
                <a:path w="1822392" h="507950">
                  <a:moveTo>
                    <a:pt x="33566" y="0"/>
                  </a:moveTo>
                  <a:lnTo>
                    <a:pt x="1788826" y="0"/>
                  </a:lnTo>
                  <a:cubicBezTo>
                    <a:pt x="1807364" y="0"/>
                    <a:pt x="1822392" y="15028"/>
                    <a:pt x="1822392" y="33566"/>
                  </a:cubicBezTo>
                  <a:lnTo>
                    <a:pt x="1822392" y="474384"/>
                  </a:lnTo>
                  <a:cubicBezTo>
                    <a:pt x="1822392" y="492922"/>
                    <a:pt x="1807364" y="507950"/>
                    <a:pt x="1788826" y="507950"/>
                  </a:cubicBezTo>
                  <a:lnTo>
                    <a:pt x="33566" y="507950"/>
                  </a:lnTo>
                  <a:cubicBezTo>
                    <a:pt x="15028" y="507950"/>
                    <a:pt x="0" y="492922"/>
                    <a:pt x="0" y="474384"/>
                  </a:cubicBezTo>
                  <a:lnTo>
                    <a:pt x="0" y="33566"/>
                  </a:lnTo>
                  <a:cubicBezTo>
                    <a:pt x="0" y="15028"/>
                    <a:pt x="15028" y="0"/>
                    <a:pt x="33566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85725"/>
              <a:ext cx="1822392" cy="5936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t'agradaria trobar a la teva caixa quan estàs passant per un moment difícil?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551187" y="1350879"/>
            <a:ext cx="6919394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Així com hi ha caixes de primers auxilis per tractar les ferides, també en necessitem una per a l'estrès.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Aquesta caixa de primers auxilis t'ajudarà quan et sentis aclaparat.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És personal: no cal que la comparteixis.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745704" y="1350879"/>
            <a:ext cx="7513596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Recorda: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 vegades, tenir recordatoris físics és més útil que intentar recordar-ho tot.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857181" y="5516111"/>
            <a:ext cx="7438858" cy="7851038"/>
          </a:xfrm>
          <a:custGeom>
            <a:avLst/>
            <a:gdLst/>
            <a:ahLst/>
            <a:cxnLst/>
            <a:rect l="l" t="t" r="r" b="b"/>
            <a:pathLst>
              <a:path w="7438858" h="7851038">
                <a:moveTo>
                  <a:pt x="0" y="0"/>
                </a:moveTo>
                <a:lnTo>
                  <a:pt x="7438858" y="0"/>
                </a:lnTo>
                <a:lnTo>
                  <a:pt x="7438858" y="7851037"/>
                </a:lnTo>
                <a:lnTo>
                  <a:pt x="0" y="78510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3668921" y="836574"/>
            <a:ext cx="10950159" cy="10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L'estrès forma part de la vida, però tens les eines per gestionar-lo. Cada vegada que fas servir una estratègia d'afrontament, prens una respiració profunda, demanes ajuda o escoltes el teu cos, t'estàs cuidant i t'estàs fent més fort.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73395" y="2477629"/>
            <a:ext cx="1492568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Com sabeu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226613" y="3217079"/>
            <a:ext cx="5433458" cy="457200"/>
            <a:chOff x="0" y="0"/>
            <a:chExt cx="7244610" cy="609600"/>
          </a:xfrm>
        </p:grpSpPr>
        <p:sp>
          <p:nvSpPr>
            <p:cNvPr id="6" name="TextBox 6"/>
            <p:cNvSpPr txBox="1"/>
            <p:nvPr/>
          </p:nvSpPr>
          <p:spPr>
            <a:xfrm>
              <a:off x="787700" y="43392"/>
              <a:ext cx="6456910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Quines coses t'estressen?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85725"/>
              <a:ext cx="522288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152298" y="4061045"/>
            <a:ext cx="6444365" cy="457200"/>
            <a:chOff x="0" y="0"/>
            <a:chExt cx="8592486" cy="609600"/>
          </a:xfrm>
        </p:grpSpPr>
        <p:sp>
          <p:nvSpPr>
            <p:cNvPr id="9" name="TextBox 9"/>
            <p:cNvSpPr txBox="1"/>
            <p:nvPr/>
          </p:nvSpPr>
          <p:spPr>
            <a:xfrm>
              <a:off x="886786" y="43392"/>
              <a:ext cx="7705700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 funciona al teu cos i al teu cervell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85725"/>
              <a:ext cx="621374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139400" y="4905011"/>
            <a:ext cx="6177320" cy="457200"/>
            <a:chOff x="0" y="0"/>
            <a:chExt cx="8236427" cy="609600"/>
          </a:xfrm>
        </p:grpSpPr>
        <p:sp>
          <p:nvSpPr>
            <p:cNvPr id="12" name="TextBox 12"/>
            <p:cNvSpPr txBox="1"/>
            <p:nvPr/>
          </p:nvSpPr>
          <p:spPr>
            <a:xfrm>
              <a:off x="903984" y="43392"/>
              <a:ext cx="7332443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ho desencadena?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85725"/>
              <a:ext cx="638572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015518" y="5748977"/>
            <a:ext cx="6177320" cy="457200"/>
            <a:chOff x="0" y="0"/>
            <a:chExt cx="8236427" cy="609600"/>
          </a:xfrm>
        </p:grpSpPr>
        <p:sp>
          <p:nvSpPr>
            <p:cNvPr id="15" name="TextBox 15"/>
            <p:cNvSpPr txBox="1"/>
            <p:nvPr/>
          </p:nvSpPr>
          <p:spPr>
            <a:xfrm>
              <a:off x="1027866" y="43392"/>
              <a:ext cx="7208561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 omples o buides el dipòsit?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85725"/>
              <a:ext cx="762453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015518" y="6592943"/>
            <a:ext cx="6507964" cy="457200"/>
            <a:chOff x="0" y="0"/>
            <a:chExt cx="8677285" cy="609600"/>
          </a:xfrm>
        </p:grpSpPr>
        <p:sp>
          <p:nvSpPr>
            <p:cNvPr id="18" name="TextBox 18"/>
            <p:cNvSpPr txBox="1"/>
            <p:nvPr/>
          </p:nvSpPr>
          <p:spPr>
            <a:xfrm>
              <a:off x="1069160" y="37042"/>
              <a:ext cx="7608125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 utilitzar estratègies per regular-los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85725"/>
              <a:ext cx="803747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05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2015518" y="7436908"/>
            <a:ext cx="6507964" cy="457200"/>
            <a:chOff x="0" y="0"/>
            <a:chExt cx="8677285" cy="609600"/>
          </a:xfrm>
        </p:grpSpPr>
        <p:sp>
          <p:nvSpPr>
            <p:cNvPr id="21" name="TextBox 21"/>
            <p:cNvSpPr txBox="1"/>
            <p:nvPr/>
          </p:nvSpPr>
          <p:spPr>
            <a:xfrm>
              <a:off x="1069160" y="37042"/>
              <a:ext cx="7608125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 et pot ajudar?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85725"/>
              <a:ext cx="803747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06</a:t>
              </a:r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0946797" y="2973682"/>
            <a:ext cx="5259626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pots evitar tot l'estrès… 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però pots aprendre a gestionar-lo.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2800"/>
              </a:lnSpc>
              <a:spcBef>
                <a:spcPct val="0"/>
              </a:spcBef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Pausa. Respira. Decideix què necessites.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2139400" y="8280874"/>
            <a:ext cx="6177320" cy="457200"/>
            <a:chOff x="0" y="0"/>
            <a:chExt cx="8236427" cy="609600"/>
          </a:xfrm>
        </p:grpSpPr>
        <p:sp>
          <p:nvSpPr>
            <p:cNvPr id="25" name="TextBox 25"/>
            <p:cNvSpPr txBox="1"/>
            <p:nvPr/>
          </p:nvSpPr>
          <p:spPr>
            <a:xfrm>
              <a:off x="903984" y="43392"/>
              <a:ext cx="7332443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 cuidar el teu benestar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85725"/>
              <a:ext cx="638572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07</a:t>
              </a:r>
            </a:p>
          </p:txBody>
        </p:sp>
      </p:grp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B8DB355-3B3D-5CDE-9101-BE5F29E8B8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498" y="1028700"/>
            <a:ext cx="15095004" cy="815105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4351</Words>
  <Application>Microsoft Office PowerPoint</Application>
  <PresentationFormat>Custom</PresentationFormat>
  <Paragraphs>701</Paragraphs>
  <Slides>85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85</vt:i4>
      </vt:variant>
    </vt:vector>
  </HeadingPairs>
  <TitlesOfParts>
    <vt:vector size="90" baseType="lpstr">
      <vt:lpstr>Calibri</vt:lpstr>
      <vt:lpstr>Arial</vt:lpstr>
      <vt:lpstr>Poppins</vt:lpstr>
      <vt:lpstr>Poppins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M2_ Estrès i estratègies d'afrontament_Escola secundària.pptx</dc:title>
  <cp:lastModifiedBy>Itzel Gn</cp:lastModifiedBy>
  <cp:revision>2</cp:revision>
  <dcterms:created xsi:type="dcterms:W3CDTF">2006-08-16T00:00:00Z</dcterms:created>
  <dcterms:modified xsi:type="dcterms:W3CDTF">2026-05-06T16:01:18Z</dcterms:modified>
  <dc:identifier>DAHGvVqPp9A</dc:identifier>
</cp:coreProperties>
</file>