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44" r:id="rId13"/>
    <p:sldId id="267" r:id="rId14"/>
    <p:sldId id="345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</p:sldIdLst>
  <p:sldSz cx="18288000" cy="10287000"/>
  <p:notesSz cx="6858000" cy="9144000"/>
  <p:embeddedFontLst>
    <p:embeddedFont>
      <p:font typeface="Poppins" panose="00000500000000000000" pitchFamily="2" charset="0"/>
      <p:regular r:id="rId92"/>
    </p:embeddedFont>
    <p:embeddedFont>
      <p:font typeface="Poppins Bold" panose="00000800000000000000" charset="0"/>
      <p:regular r:id="rId93"/>
    </p:embeddedFont>
    <p:embeddedFont>
      <p:font typeface="Poppins Italics" panose="020B0604020202020204" charset="0"/>
      <p:regular r:id="rId9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2.fntdata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686" y="660785"/>
            <a:ext cx="10015944" cy="8965430"/>
          </a:xfrm>
          <a:custGeom>
            <a:avLst/>
            <a:gdLst/>
            <a:ahLst/>
            <a:cxnLst/>
            <a:rect l="l" t="t" r="r" b="b"/>
            <a:pathLst>
              <a:path w="10015944" h="8965430">
                <a:moveTo>
                  <a:pt x="0" y="0"/>
                </a:moveTo>
                <a:lnTo>
                  <a:pt x="10015944" y="0"/>
                </a:lnTo>
                <a:lnTo>
                  <a:pt x="10015944" y="8965430"/>
                </a:lnTo>
                <a:lnTo>
                  <a:pt x="0" y="8965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81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1028700"/>
            <a:ext cx="7780622" cy="3319515"/>
            <a:chOff x="0" y="0"/>
            <a:chExt cx="10374162" cy="44260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4426020"/>
            </a:xfrm>
            <a:custGeom>
              <a:avLst/>
              <a:gdLst/>
              <a:ahLst/>
              <a:cxnLst/>
              <a:rect l="l" t="t" r="r" b="b"/>
              <a:pathLst>
                <a:path w="10374162" h="4426020">
                  <a:moveTo>
                    <a:pt x="0" y="0"/>
                  </a:moveTo>
                  <a:lnTo>
                    <a:pt x="10374162" y="0"/>
                  </a:lnTo>
                  <a:lnTo>
                    <a:pt x="10374162" y="4426020"/>
                  </a:lnTo>
                  <a:lnTo>
                    <a:pt x="0" y="44260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566" r="-76284" b="-344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42875"/>
              <a:ext cx="10374162" cy="456889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2</a:t>
              </a:r>
            </a:p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Estrès i estratègies per gestionar-lo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553584" y="8148617"/>
            <a:ext cx="363081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5è i 6è de primària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26166" y="2079640"/>
            <a:ext cx="7133793" cy="7178660"/>
          </a:xfrm>
          <a:custGeom>
            <a:avLst/>
            <a:gdLst/>
            <a:ahLst/>
            <a:cxnLst/>
            <a:rect l="l" t="t" r="r" b="b"/>
            <a:pathLst>
              <a:path w="7133793" h="7178660">
                <a:moveTo>
                  <a:pt x="0" y="0"/>
                </a:moveTo>
                <a:lnTo>
                  <a:pt x="7133794" y="0"/>
                </a:lnTo>
                <a:lnTo>
                  <a:pt x="7133794" y="7178660"/>
                </a:lnTo>
                <a:lnTo>
                  <a:pt x="0" y="71786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10332" y="5713392"/>
            <a:ext cx="7456190" cy="1985720"/>
            <a:chOff x="0" y="0"/>
            <a:chExt cx="1963770" cy="5229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770" cy="522988"/>
            </a:xfrm>
            <a:custGeom>
              <a:avLst/>
              <a:gdLst/>
              <a:ahLst/>
              <a:cxnLst/>
              <a:rect l="l" t="t" r="r" b="b"/>
              <a:pathLst>
                <a:path w="1963770" h="522988">
                  <a:moveTo>
                    <a:pt x="31150" y="0"/>
                  </a:moveTo>
                  <a:lnTo>
                    <a:pt x="1932621" y="0"/>
                  </a:lnTo>
                  <a:cubicBezTo>
                    <a:pt x="1940882" y="0"/>
                    <a:pt x="1948805" y="3282"/>
                    <a:pt x="1954647" y="9124"/>
                  </a:cubicBezTo>
                  <a:cubicBezTo>
                    <a:pt x="1960488" y="14965"/>
                    <a:pt x="1963770" y="22888"/>
                    <a:pt x="1963770" y="31150"/>
                  </a:cubicBezTo>
                  <a:lnTo>
                    <a:pt x="1963770" y="491838"/>
                  </a:lnTo>
                  <a:cubicBezTo>
                    <a:pt x="1963770" y="500100"/>
                    <a:pt x="1960488" y="508023"/>
                    <a:pt x="1954647" y="513865"/>
                  </a:cubicBezTo>
                  <a:cubicBezTo>
                    <a:pt x="1948805" y="519706"/>
                    <a:pt x="1940882" y="522988"/>
                    <a:pt x="1932621" y="522988"/>
                  </a:cubicBezTo>
                  <a:lnTo>
                    <a:pt x="31150" y="522988"/>
                  </a:lnTo>
                  <a:cubicBezTo>
                    <a:pt x="13946" y="522988"/>
                    <a:pt x="0" y="509042"/>
                    <a:pt x="0" y="491838"/>
                  </a:cubicBezTo>
                  <a:lnTo>
                    <a:pt x="0" y="31150"/>
                  </a:lnTo>
                  <a:cubicBezTo>
                    <a:pt x="0" y="22888"/>
                    <a:pt x="3282" y="14965"/>
                    <a:pt x="9124" y="9124"/>
                  </a:cubicBezTo>
                  <a:cubicBezTo>
                    <a:pt x="14965" y="3282"/>
                    <a:pt x="22888" y="0"/>
                    <a:pt x="3115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963770" cy="608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coses us estressen més durant la setmana?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58540" y="1038225"/>
            <a:ext cx="6759773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 què parlarem d'aquest mòdul?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60429" y="1742848"/>
            <a:ext cx="6755996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és una sensació comuna: exàmens, tasques, discussions, canvis, responsabilitats… De vegades ens activa i ajuda, però si dura massa, ens bloqueja.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26246" y="3674770"/>
            <a:ext cx="622436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aquest mòdul aprendrem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és, com funciona, i què podem fer per sentir-nos millor.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68977" y="2264244"/>
            <a:ext cx="9667665" cy="8229600"/>
          </a:xfrm>
          <a:custGeom>
            <a:avLst/>
            <a:gdLst/>
            <a:ahLst/>
            <a:cxnLst/>
            <a:rect l="l" t="t" r="r" b="b"/>
            <a:pathLst>
              <a:path w="9667665" h="8229600">
                <a:moveTo>
                  <a:pt x="0" y="0"/>
                </a:moveTo>
                <a:lnTo>
                  <a:pt x="9667665" y="0"/>
                </a:lnTo>
                <a:lnTo>
                  <a:pt x="96676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05127" y="942975"/>
            <a:ext cx="5746962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Objectius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del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mòdul</a:t>
            </a:r>
            <a:endParaRPr lang="en-US" sz="3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40163" y="2035644"/>
            <a:ext cx="6954203" cy="457200"/>
            <a:chOff x="0" y="0"/>
            <a:chExt cx="9272270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06068" y="37042"/>
              <a:ext cx="856620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Comprendre què és l'estrès i com funciona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3006" y="2821905"/>
            <a:ext cx="6286182" cy="457200"/>
            <a:chOff x="0" y="0"/>
            <a:chExt cx="838157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55611" y="37042"/>
              <a:ext cx="762596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Identificar situacions que generen tensió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57" y="3608166"/>
            <a:ext cx="6507243" cy="457200"/>
            <a:chOff x="0" y="0"/>
            <a:chExt cx="8676324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64210" y="37042"/>
              <a:ext cx="79121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Reconèixer senyals del cos i la ment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3645" y="4394427"/>
            <a:ext cx="7514554" cy="457200"/>
            <a:chOff x="0" y="0"/>
            <a:chExt cx="10019405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88092" y="37042"/>
              <a:ext cx="91313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Conèixer estratègies pràctiques d'autoregulació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3645" y="5971263"/>
            <a:ext cx="7514554" cy="457200"/>
            <a:chOff x="0" y="0"/>
            <a:chExt cx="10019405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888092" y="37042"/>
              <a:ext cx="91313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eines personals de regulació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2675" y="5180688"/>
            <a:ext cx="5251775" cy="457200"/>
            <a:chOff x="0" y="0"/>
            <a:chExt cx="7002367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929386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Saber a qui demanar ajuda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66577" y="4029616"/>
            <a:ext cx="6453509" cy="1673427"/>
            <a:chOff x="0" y="0"/>
            <a:chExt cx="1699690" cy="440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689" cy="440738"/>
            </a:xfrm>
            <a:custGeom>
              <a:avLst/>
              <a:gdLst/>
              <a:ahLst/>
              <a:cxnLst/>
              <a:rect l="l" t="t" r="r" b="b"/>
              <a:pathLst>
                <a:path w="1699689" h="440738">
                  <a:moveTo>
                    <a:pt x="35989" y="0"/>
                  </a:moveTo>
                  <a:lnTo>
                    <a:pt x="1663700" y="0"/>
                  </a:lnTo>
                  <a:cubicBezTo>
                    <a:pt x="1673245" y="0"/>
                    <a:pt x="1682399" y="3792"/>
                    <a:pt x="1689148" y="10541"/>
                  </a:cubicBezTo>
                  <a:cubicBezTo>
                    <a:pt x="1695898" y="17290"/>
                    <a:pt x="1699689" y="26444"/>
                    <a:pt x="1699689" y="35989"/>
                  </a:cubicBezTo>
                  <a:lnTo>
                    <a:pt x="1699689" y="404749"/>
                  </a:lnTo>
                  <a:cubicBezTo>
                    <a:pt x="1699689" y="414294"/>
                    <a:pt x="1695898" y="423448"/>
                    <a:pt x="1689148" y="430197"/>
                  </a:cubicBezTo>
                  <a:cubicBezTo>
                    <a:pt x="1682399" y="436946"/>
                    <a:pt x="1673245" y="440738"/>
                    <a:pt x="1663700" y="440738"/>
                  </a:cubicBezTo>
                  <a:lnTo>
                    <a:pt x="35989" y="440738"/>
                  </a:lnTo>
                  <a:cubicBezTo>
                    <a:pt x="16113" y="440738"/>
                    <a:pt x="0" y="424625"/>
                    <a:pt x="0" y="404749"/>
                  </a:cubicBezTo>
                  <a:lnTo>
                    <a:pt x="0" y="35989"/>
                  </a:lnTo>
                  <a:cubicBezTo>
                    <a:pt x="0" y="16113"/>
                    <a:pt x="16113" y="0"/>
                    <a:pt x="3598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699690" cy="526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és l'estrès per a vosaltres?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66577" y="6036419"/>
            <a:ext cx="6453509" cy="1673427"/>
            <a:chOff x="0" y="0"/>
            <a:chExt cx="1699690" cy="4407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689" cy="440738"/>
            </a:xfrm>
            <a:custGeom>
              <a:avLst/>
              <a:gdLst/>
              <a:ahLst/>
              <a:cxnLst/>
              <a:rect l="l" t="t" r="r" b="b"/>
              <a:pathLst>
                <a:path w="1699689" h="440738">
                  <a:moveTo>
                    <a:pt x="35989" y="0"/>
                  </a:moveTo>
                  <a:lnTo>
                    <a:pt x="1663700" y="0"/>
                  </a:lnTo>
                  <a:cubicBezTo>
                    <a:pt x="1673245" y="0"/>
                    <a:pt x="1682399" y="3792"/>
                    <a:pt x="1689148" y="10541"/>
                  </a:cubicBezTo>
                  <a:cubicBezTo>
                    <a:pt x="1695898" y="17290"/>
                    <a:pt x="1699689" y="26444"/>
                    <a:pt x="1699689" y="35989"/>
                  </a:cubicBezTo>
                  <a:lnTo>
                    <a:pt x="1699689" y="404749"/>
                  </a:lnTo>
                  <a:cubicBezTo>
                    <a:pt x="1699689" y="414294"/>
                    <a:pt x="1695898" y="423448"/>
                    <a:pt x="1689148" y="430197"/>
                  </a:cubicBezTo>
                  <a:cubicBezTo>
                    <a:pt x="1682399" y="436946"/>
                    <a:pt x="1673245" y="440738"/>
                    <a:pt x="1663700" y="440738"/>
                  </a:cubicBezTo>
                  <a:lnTo>
                    <a:pt x="35989" y="440738"/>
                  </a:lnTo>
                  <a:cubicBezTo>
                    <a:pt x="16113" y="440738"/>
                    <a:pt x="0" y="424625"/>
                    <a:pt x="0" y="404749"/>
                  </a:cubicBezTo>
                  <a:lnTo>
                    <a:pt x="0" y="35989"/>
                  </a:lnTo>
                  <a:cubicBezTo>
                    <a:pt x="0" y="16113"/>
                    <a:pt x="16113" y="0"/>
                    <a:pt x="3598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699690" cy="526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noteu que esteu estressats/ades?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264575" y="3885091"/>
            <a:ext cx="4670770" cy="6958316"/>
          </a:xfrm>
          <a:custGeom>
            <a:avLst/>
            <a:gdLst/>
            <a:ahLst/>
            <a:cxnLst/>
            <a:rect l="l" t="t" r="r" b="b"/>
            <a:pathLst>
              <a:path w="4670770" h="6958316">
                <a:moveTo>
                  <a:pt x="0" y="0"/>
                </a:moveTo>
                <a:lnTo>
                  <a:pt x="4670770" y="0"/>
                </a:lnTo>
                <a:lnTo>
                  <a:pt x="4670770" y="6958316"/>
                </a:lnTo>
                <a:lnTo>
                  <a:pt x="0" y="6958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496061" y="3885091"/>
            <a:ext cx="4367538" cy="6732236"/>
          </a:xfrm>
          <a:custGeom>
            <a:avLst/>
            <a:gdLst/>
            <a:ahLst/>
            <a:cxnLst/>
            <a:rect l="l" t="t" r="r" b="b"/>
            <a:pathLst>
              <a:path w="4367538" h="6732236">
                <a:moveTo>
                  <a:pt x="0" y="0"/>
                </a:moveTo>
                <a:lnTo>
                  <a:pt x="4367538" y="0"/>
                </a:lnTo>
                <a:lnTo>
                  <a:pt x="4367538" y="6732236"/>
                </a:lnTo>
                <a:lnTo>
                  <a:pt x="0" y="6732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6919594" y="1066800"/>
            <a:ext cx="411480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l'estrès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750240" y="2159469"/>
            <a:ext cx="6453509" cy="457200"/>
            <a:chOff x="0" y="0"/>
            <a:chExt cx="8604678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706068" y="37042"/>
              <a:ext cx="78986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L'estrès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resposta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normal del cos.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33903" y="2945730"/>
            <a:ext cx="6286182" cy="731837"/>
            <a:chOff x="0" y="0"/>
            <a:chExt cx="8381576" cy="975783"/>
          </a:xfrm>
        </p:grpSpPr>
        <p:sp>
          <p:nvSpPr>
            <p:cNvPr id="15" name="TextBox 15"/>
            <p:cNvSpPr txBox="1"/>
            <p:nvPr/>
          </p:nvSpPr>
          <p:spPr>
            <a:xfrm>
              <a:off x="755611" y="37042"/>
              <a:ext cx="7625964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 vegades ens ajuda; d'altres vegades ens bloqueja.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979419" y="1849088"/>
            <a:ext cx="12717782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1. Què </a:t>
            </a:r>
            <a:r>
              <a:rPr lang="en-US" sz="5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fa </a:t>
            </a:r>
            <a:r>
              <a:rPr lang="en-US" sz="5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estrès</a:t>
            </a: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com ho </a:t>
            </a:r>
            <a:r>
              <a:rPr lang="en-US" sz="5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noto</a:t>
            </a: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 al taller i presentació en cercle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028700"/>
            <a:ext cx="6712227" cy="8014600"/>
          </a:xfrm>
          <a:custGeom>
            <a:avLst/>
            <a:gdLst/>
            <a:ahLst/>
            <a:cxnLst/>
            <a:rect l="l" t="t" r="r" b="b"/>
            <a:pathLst>
              <a:path w="6712227" h="8014600">
                <a:moveTo>
                  <a:pt x="0" y="0"/>
                </a:moveTo>
                <a:lnTo>
                  <a:pt x="6712227" y="0"/>
                </a:lnTo>
                <a:lnTo>
                  <a:pt x="6712227" y="8014600"/>
                </a:lnTo>
                <a:lnTo>
                  <a:pt x="0" y="8014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en cercle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lliure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5091452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Seure en cercle per veure'ns tots/es.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Presentar-nos dient nom + com ens sentim.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un gest que representi l'emoció.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Començar a introduir el tema de l'estrès.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2201" y="3919069"/>
            <a:ext cx="5333143" cy="6367931"/>
          </a:xfrm>
          <a:custGeom>
            <a:avLst/>
            <a:gdLst/>
            <a:ahLst/>
            <a:cxnLst/>
            <a:rect l="l" t="t" r="r" b="b"/>
            <a:pathLst>
              <a:path w="5333143" h="6367931">
                <a:moveTo>
                  <a:pt x="0" y="0"/>
                </a:moveTo>
                <a:lnTo>
                  <a:pt x="5333143" y="0"/>
                </a:lnTo>
                <a:lnTo>
                  <a:pt x="5333143" y="6367931"/>
                </a:lnTo>
                <a:lnTo>
                  <a:pt x="0" y="63679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40483" y="4551440"/>
            <a:ext cx="6954012" cy="8229600"/>
          </a:xfrm>
          <a:custGeom>
            <a:avLst/>
            <a:gdLst/>
            <a:ahLst/>
            <a:cxnLst/>
            <a:rect l="l" t="t" r="r" b="b"/>
            <a:pathLst>
              <a:path w="6954012" h="8229600">
                <a:moveTo>
                  <a:pt x="0" y="0"/>
                </a:moveTo>
                <a:lnTo>
                  <a:pt x="6954012" y="0"/>
                </a:lnTo>
                <a:lnTo>
                  <a:pt x="695401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7019787" y="4907504"/>
            <a:ext cx="4248425" cy="2013184"/>
            <a:chOff x="0" y="0"/>
            <a:chExt cx="1118927" cy="530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18927" cy="530221"/>
            </a:xfrm>
            <a:custGeom>
              <a:avLst/>
              <a:gdLst/>
              <a:ahLst/>
              <a:cxnLst/>
              <a:rect l="l" t="t" r="r" b="b"/>
              <a:pathLst>
                <a:path w="1118927" h="530221">
                  <a:moveTo>
                    <a:pt x="54669" y="0"/>
                  </a:moveTo>
                  <a:lnTo>
                    <a:pt x="1064258" y="0"/>
                  </a:lnTo>
                  <a:cubicBezTo>
                    <a:pt x="1078757" y="0"/>
                    <a:pt x="1092662" y="5760"/>
                    <a:pt x="1102915" y="16012"/>
                  </a:cubicBezTo>
                  <a:cubicBezTo>
                    <a:pt x="1113167" y="26265"/>
                    <a:pt x="1118927" y="40170"/>
                    <a:pt x="1118927" y="54669"/>
                  </a:cubicBezTo>
                  <a:lnTo>
                    <a:pt x="1118927" y="475552"/>
                  </a:lnTo>
                  <a:cubicBezTo>
                    <a:pt x="1118927" y="490051"/>
                    <a:pt x="1113167" y="503957"/>
                    <a:pt x="1102915" y="514209"/>
                  </a:cubicBezTo>
                  <a:cubicBezTo>
                    <a:pt x="1092662" y="524462"/>
                    <a:pt x="1078757" y="530221"/>
                    <a:pt x="1064258" y="530221"/>
                  </a:cubicBezTo>
                  <a:lnTo>
                    <a:pt x="54669" y="530221"/>
                  </a:lnTo>
                  <a:cubicBezTo>
                    <a:pt x="40170" y="530221"/>
                    <a:pt x="26265" y="524462"/>
                    <a:pt x="16012" y="514209"/>
                  </a:cubicBezTo>
                  <a:cubicBezTo>
                    <a:pt x="5760" y="503957"/>
                    <a:pt x="0" y="490051"/>
                    <a:pt x="0" y="475552"/>
                  </a:cubicBezTo>
                  <a:lnTo>
                    <a:pt x="0" y="54669"/>
                  </a:lnTo>
                  <a:cubicBezTo>
                    <a:pt x="0" y="40170"/>
                    <a:pt x="5760" y="26265"/>
                    <a:pt x="16012" y="16012"/>
                  </a:cubicBezTo>
                  <a:cubicBezTo>
                    <a:pt x="26265" y="5760"/>
                    <a:pt x="40170" y="0"/>
                    <a:pt x="5466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118927" cy="558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portes avui al taller?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19787" y="7285380"/>
            <a:ext cx="4248425" cy="2013184"/>
            <a:chOff x="0" y="0"/>
            <a:chExt cx="1118927" cy="5302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18927" cy="530221"/>
            </a:xfrm>
            <a:custGeom>
              <a:avLst/>
              <a:gdLst/>
              <a:ahLst/>
              <a:cxnLst/>
              <a:rect l="l" t="t" r="r" b="b"/>
              <a:pathLst>
                <a:path w="1118927" h="530221">
                  <a:moveTo>
                    <a:pt x="54669" y="0"/>
                  </a:moveTo>
                  <a:lnTo>
                    <a:pt x="1064258" y="0"/>
                  </a:lnTo>
                  <a:cubicBezTo>
                    <a:pt x="1078757" y="0"/>
                    <a:pt x="1092662" y="5760"/>
                    <a:pt x="1102915" y="16012"/>
                  </a:cubicBezTo>
                  <a:cubicBezTo>
                    <a:pt x="1113167" y="26265"/>
                    <a:pt x="1118927" y="40170"/>
                    <a:pt x="1118927" y="54669"/>
                  </a:cubicBezTo>
                  <a:lnTo>
                    <a:pt x="1118927" y="475552"/>
                  </a:lnTo>
                  <a:cubicBezTo>
                    <a:pt x="1118927" y="490051"/>
                    <a:pt x="1113167" y="503957"/>
                    <a:pt x="1102915" y="514209"/>
                  </a:cubicBezTo>
                  <a:cubicBezTo>
                    <a:pt x="1092662" y="524462"/>
                    <a:pt x="1078757" y="530221"/>
                    <a:pt x="1064258" y="530221"/>
                  </a:cubicBezTo>
                  <a:lnTo>
                    <a:pt x="54669" y="530221"/>
                  </a:lnTo>
                  <a:cubicBezTo>
                    <a:pt x="40170" y="530221"/>
                    <a:pt x="26265" y="524462"/>
                    <a:pt x="16012" y="514209"/>
                  </a:cubicBezTo>
                  <a:cubicBezTo>
                    <a:pt x="5760" y="503957"/>
                    <a:pt x="0" y="490051"/>
                    <a:pt x="0" y="475552"/>
                  </a:cubicBezTo>
                  <a:lnTo>
                    <a:pt x="0" y="54669"/>
                  </a:lnTo>
                  <a:cubicBezTo>
                    <a:pt x="0" y="40170"/>
                    <a:pt x="5760" y="26265"/>
                    <a:pt x="16012" y="16012"/>
                  </a:cubicBezTo>
                  <a:cubicBezTo>
                    <a:pt x="26265" y="5760"/>
                    <a:pt x="40170" y="0"/>
                    <a:pt x="5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118927" cy="558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Creieu que les emocions canvien al llarg del dia?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35963" y="1000125"/>
            <a:ext cx="1561607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parlarem sobre alguna cosa que tots/es hem sentit alguna vegada: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l'estrès.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75021" y="1769494"/>
            <a:ext cx="733795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Qualsevol emoció que sentiu és vàlida.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2201" y="3236344"/>
            <a:ext cx="55306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i="1" u="none" strike="noStrik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«El meu nom és ___ i avui em sento ___.»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10490" y="3890494"/>
            <a:ext cx="381399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i="1" u="none" strike="noStrik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«Hola ___, et sents ___.»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Monstres emocionals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49189" y="756140"/>
            <a:ext cx="7699816" cy="8774719"/>
          </a:xfrm>
          <a:custGeom>
            <a:avLst/>
            <a:gdLst/>
            <a:ahLst/>
            <a:cxnLst/>
            <a:rect l="l" t="t" r="r" b="b"/>
            <a:pathLst>
              <a:path w="7699816" h="8774719">
                <a:moveTo>
                  <a:pt x="0" y="0"/>
                </a:moveTo>
                <a:lnTo>
                  <a:pt x="7699816" y="0"/>
                </a:lnTo>
                <a:lnTo>
                  <a:pt x="7699816" y="8774720"/>
                </a:lnTo>
                <a:lnTo>
                  <a:pt x="0" y="8774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779178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o fulls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 o llapis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per recollir exemples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o representar emocions com «monstres emocionals».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gestos, moviments o dibuixos que expressin una emoció.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com canvien el cos i la postura segons el sentiment.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49189" y="756140"/>
            <a:ext cx="7699816" cy="8774719"/>
          </a:xfrm>
          <a:custGeom>
            <a:avLst/>
            <a:gdLst/>
            <a:ahLst/>
            <a:cxnLst/>
            <a:rect l="l" t="t" r="r" b="b"/>
            <a:pathLst>
              <a:path w="7699816" h="8774719">
                <a:moveTo>
                  <a:pt x="0" y="0"/>
                </a:moveTo>
                <a:lnTo>
                  <a:pt x="7699816" y="0"/>
                </a:lnTo>
                <a:lnTo>
                  <a:pt x="7699816" y="8774720"/>
                </a:lnTo>
                <a:lnTo>
                  <a:pt x="0" y="8774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144444" y="1903966"/>
            <a:ext cx="653957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Les emocions poden expressar-se amb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gestos, postures i moviments.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4444" y="3191465"/>
            <a:ext cx="653957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simbòlic i molt útil per entendre com ens sentim.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4444" y="4483690"/>
            <a:ext cx="653957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emoció té una forma única d'aparèixer en el cos.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4444" y="7469973"/>
            <a:ext cx="653957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Anem a explorar emocions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7033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790542" y="3148226"/>
            <a:ext cx="6110074" cy="6110074"/>
          </a:xfrm>
          <a:custGeom>
            <a:avLst/>
            <a:gdLst/>
            <a:ahLst/>
            <a:cxnLst/>
            <a:rect l="l" t="t" r="r" b="b"/>
            <a:pathLst>
              <a:path w="6110074" h="6110074">
                <a:moveTo>
                  <a:pt x="0" y="0"/>
                </a:moveTo>
                <a:lnTo>
                  <a:pt x="6110073" y="0"/>
                </a:lnTo>
                <a:lnTo>
                  <a:pt x="6110073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028700" y="2709601"/>
            <a:ext cx="6930715" cy="6161792"/>
            <a:chOff x="0" y="0"/>
            <a:chExt cx="1825374" cy="16228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25373" cy="1622859"/>
            </a:xfrm>
            <a:custGeom>
              <a:avLst/>
              <a:gdLst/>
              <a:ahLst/>
              <a:cxnLst/>
              <a:rect l="l" t="t" r="r" b="b"/>
              <a:pathLst>
                <a:path w="1825373" h="1622859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589347"/>
                  </a:lnTo>
                  <a:cubicBezTo>
                    <a:pt x="1825373" y="1607855"/>
                    <a:pt x="1810370" y="1622859"/>
                    <a:pt x="1791862" y="1622859"/>
                  </a:cubicBezTo>
                  <a:lnTo>
                    <a:pt x="33511" y="1622859"/>
                  </a:lnTo>
                  <a:cubicBezTo>
                    <a:pt x="15004" y="1622859"/>
                    <a:pt x="0" y="1607855"/>
                    <a:pt x="0" y="1589347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1825374" cy="1765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7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Por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14317" y="2709601"/>
            <a:ext cx="6930715" cy="6161792"/>
            <a:chOff x="0" y="0"/>
            <a:chExt cx="1825374" cy="16228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5373" cy="1622859"/>
            </a:xfrm>
            <a:custGeom>
              <a:avLst/>
              <a:gdLst/>
              <a:ahLst/>
              <a:cxnLst/>
              <a:rect l="l" t="t" r="r" b="b"/>
              <a:pathLst>
                <a:path w="1825373" h="1622859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589347"/>
                  </a:lnTo>
                  <a:cubicBezTo>
                    <a:pt x="1825373" y="1607855"/>
                    <a:pt x="1810370" y="1622859"/>
                    <a:pt x="1791862" y="1622859"/>
                  </a:cubicBezTo>
                  <a:lnTo>
                    <a:pt x="33511" y="1622859"/>
                  </a:lnTo>
                  <a:cubicBezTo>
                    <a:pt x="15004" y="1622859"/>
                    <a:pt x="0" y="1607855"/>
                    <a:pt x="0" y="1589347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42875"/>
              <a:ext cx="1825374" cy="1765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7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Vergonya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es nota aquesta emoció en el cos?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Creieu que les emocions canvien ràpid?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2425-E551-BE60-ADB1-E6BC55DA0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2ECDAC6-6785-1C0C-C195-F9E643DEA888}"/>
              </a:ext>
            </a:extLst>
          </p:cNvPr>
          <p:cNvSpPr/>
          <p:nvPr/>
        </p:nvSpPr>
        <p:spPr>
          <a:xfrm>
            <a:off x="1887033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2E53BC6-B2E6-2461-F2BD-2E438337CED8}"/>
              </a:ext>
            </a:extLst>
          </p:cNvPr>
          <p:cNvSpPr/>
          <p:nvPr/>
        </p:nvSpPr>
        <p:spPr>
          <a:xfrm>
            <a:off x="9790542" y="3148226"/>
            <a:ext cx="6110074" cy="6110074"/>
          </a:xfrm>
          <a:custGeom>
            <a:avLst/>
            <a:gdLst/>
            <a:ahLst/>
            <a:cxnLst/>
            <a:rect l="l" t="t" r="r" b="b"/>
            <a:pathLst>
              <a:path w="6110074" h="6110074">
                <a:moveTo>
                  <a:pt x="0" y="0"/>
                </a:moveTo>
                <a:lnTo>
                  <a:pt x="6110073" y="0"/>
                </a:lnTo>
                <a:lnTo>
                  <a:pt x="6110073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EB8715A-9E4A-4107-D600-5C1C8FDB8970}"/>
              </a:ext>
            </a:extLst>
          </p:cNvPr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7659F90-6C3B-C1A9-98F2-47BEC7C55854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D3E4A95-8B9D-A5B9-5A17-712081FF45B1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es nota aquesta emoció en el cos?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9B13C45-D53E-D93A-2F39-D8F6B9490810}"/>
              </a:ext>
            </a:extLst>
          </p:cNvPr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81666C7-F348-1015-BEA9-E0F3BFE774CF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E464EAF0-366A-9876-8295-3BB1886A6382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Creieu que les emocions canvien ràpid?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6589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3422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1" r="-41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4923" y="3308646"/>
            <a:ext cx="5949654" cy="5949654"/>
          </a:xfrm>
          <a:custGeom>
            <a:avLst/>
            <a:gdLst/>
            <a:ahLst/>
            <a:cxnLst/>
            <a:rect l="l" t="t" r="r" b="b"/>
            <a:pathLst>
              <a:path w="5949654" h="5949654">
                <a:moveTo>
                  <a:pt x="0" y="0"/>
                </a:moveTo>
                <a:lnTo>
                  <a:pt x="5949654" y="0"/>
                </a:lnTo>
                <a:lnTo>
                  <a:pt x="5949654" y="5949654"/>
                </a:lnTo>
                <a:lnTo>
                  <a:pt x="0" y="594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845" b="-6512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823698" y="2655956"/>
            <a:ext cx="6930715" cy="6215438"/>
            <a:chOff x="0" y="0"/>
            <a:chExt cx="1825374" cy="16369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25373" cy="1636988"/>
            </a:xfrm>
            <a:custGeom>
              <a:avLst/>
              <a:gdLst/>
              <a:ahLst/>
              <a:cxnLst/>
              <a:rect l="l" t="t" r="r" b="b"/>
              <a:pathLst>
                <a:path w="1825373" h="1636988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603476"/>
                  </a:lnTo>
                  <a:cubicBezTo>
                    <a:pt x="1825373" y="1621984"/>
                    <a:pt x="1810370" y="1636988"/>
                    <a:pt x="1791862" y="1636988"/>
                  </a:cubicBezTo>
                  <a:lnTo>
                    <a:pt x="33511" y="1636988"/>
                  </a:lnTo>
                  <a:cubicBezTo>
                    <a:pt x="15004" y="1636988"/>
                    <a:pt x="0" y="1621984"/>
                    <a:pt x="0" y="1603476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1825374" cy="1779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7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Enuig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793442" y="2655956"/>
            <a:ext cx="6930715" cy="6215438"/>
            <a:chOff x="0" y="0"/>
            <a:chExt cx="1825374" cy="1636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5373" cy="1636988"/>
            </a:xfrm>
            <a:custGeom>
              <a:avLst/>
              <a:gdLst/>
              <a:ahLst/>
              <a:cxnLst/>
              <a:rect l="l" t="t" r="r" b="b"/>
              <a:pathLst>
                <a:path w="1825373" h="1636988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603476"/>
                  </a:lnTo>
                  <a:cubicBezTo>
                    <a:pt x="1825373" y="1621984"/>
                    <a:pt x="1810370" y="1636988"/>
                    <a:pt x="1791862" y="1636988"/>
                  </a:cubicBezTo>
                  <a:lnTo>
                    <a:pt x="33511" y="1636988"/>
                  </a:lnTo>
                  <a:cubicBezTo>
                    <a:pt x="15004" y="1636988"/>
                    <a:pt x="0" y="1621984"/>
                    <a:pt x="0" y="1603476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42875"/>
              <a:ext cx="1825374" cy="1779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7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Cansament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es nota aquesta emoció en el cos?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Creieu que les emocions canvien ràpid?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68DAA-1221-74AC-C91C-9BA5FFB75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B9B6CB9-EDF0-A74E-0020-BCB1C500C8B3}"/>
              </a:ext>
            </a:extLst>
          </p:cNvPr>
          <p:cNvSpPr/>
          <p:nvPr/>
        </p:nvSpPr>
        <p:spPr>
          <a:xfrm>
            <a:off x="1923422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1" r="-41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95EBACA-FD92-6DF4-9490-47EAF0C93618}"/>
              </a:ext>
            </a:extLst>
          </p:cNvPr>
          <p:cNvSpPr/>
          <p:nvPr/>
        </p:nvSpPr>
        <p:spPr>
          <a:xfrm>
            <a:off x="10264923" y="3308646"/>
            <a:ext cx="5949654" cy="5949654"/>
          </a:xfrm>
          <a:custGeom>
            <a:avLst/>
            <a:gdLst/>
            <a:ahLst/>
            <a:cxnLst/>
            <a:rect l="l" t="t" r="r" b="b"/>
            <a:pathLst>
              <a:path w="5949654" h="5949654">
                <a:moveTo>
                  <a:pt x="0" y="0"/>
                </a:moveTo>
                <a:lnTo>
                  <a:pt x="5949654" y="0"/>
                </a:lnTo>
                <a:lnTo>
                  <a:pt x="5949654" y="5949654"/>
                </a:lnTo>
                <a:lnTo>
                  <a:pt x="0" y="594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845" b="-6512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E3AAA63-CE92-9158-3A27-CB268A56D15F}"/>
              </a:ext>
            </a:extLst>
          </p:cNvPr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10D2F19-FDFF-013F-595E-F268220241F0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A4D1999-F66D-44E7-B757-466B4BA28298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es nota aquesta emoció en el cos?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431538D-F3C4-F1DF-46DC-0B4E445E82E9}"/>
              </a:ext>
            </a:extLst>
          </p:cNvPr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AE706A4-7D86-F3F5-469D-25BFC007C1E0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B578BED-CE0F-A2B4-FD8E-8669E40C4EFD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Creieu que les emocions canvien ràpid?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3063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Joc «Tots/es aquells/es que…»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13186" y="3330396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2" y="0"/>
                </a:lnTo>
                <a:lnTo>
                  <a:pt x="3990752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8203577" y="3330396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2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2" y="5216669"/>
                </a:lnTo>
                <a:lnTo>
                  <a:pt x="3990752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1779178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 de cadires (una menys que el nombre de participants)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lliure per moure's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5359365"/>
            <a:ext cx="509145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un joc de moviment per identificar emocions comunes.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Respondre canviant de lloc quan ens sentim identificats/ades.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quantes experiències compartim sense parlar de casos personals.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3429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1" y="0"/>
                </a:lnTo>
                <a:lnTo>
                  <a:pt x="3990751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4693820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1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1" y="5216669"/>
                </a:lnTo>
                <a:lnTo>
                  <a:pt x="399075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4392468" y="1853843"/>
            <a:ext cx="952276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aquells/es que aquesta setmana han sentit nervis per un examen…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45326" y="2468491"/>
            <a:ext cx="10217051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aquells/es que de vegades dormen pitjor quan estan preocupats/ades…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90410" y="3083139"/>
            <a:ext cx="792688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aquells/es que han volgut un descans i no han pogut…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06304" y="962025"/>
            <a:ext cx="409509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Anem a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canviar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lloc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....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3429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1" y="0"/>
                </a:lnTo>
                <a:lnTo>
                  <a:pt x="3990751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4693820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1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1" y="5216669"/>
                </a:lnTo>
                <a:lnTo>
                  <a:pt x="399075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3197229" y="1853843"/>
            <a:ext cx="1191324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aquells/es que han estat enfadats/ades per alguna cosa que els va sortir malament…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15504" y="2468491"/>
            <a:ext cx="927669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aquells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/es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han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sentit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pressió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acabar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tasques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77704" y="962025"/>
            <a:ext cx="455229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Anem a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canviar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lloc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....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3429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1" y="0"/>
                </a:lnTo>
                <a:lnTo>
                  <a:pt x="3990751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4693820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1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1" y="5216669"/>
                </a:lnTo>
                <a:lnTo>
                  <a:pt x="399075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853446" y="1028700"/>
            <a:ext cx="5893563" cy="2174122"/>
            <a:chOff x="0" y="0"/>
            <a:chExt cx="1552214" cy="572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52214" cy="572608"/>
            </a:xfrm>
            <a:custGeom>
              <a:avLst/>
              <a:gdLst/>
              <a:ahLst/>
              <a:cxnLst/>
              <a:rect l="l" t="t" r="r" b="b"/>
              <a:pathLst>
                <a:path w="1552214" h="572608">
                  <a:moveTo>
                    <a:pt x="39409" y="0"/>
                  </a:moveTo>
                  <a:lnTo>
                    <a:pt x="1512806" y="0"/>
                  </a:lnTo>
                  <a:cubicBezTo>
                    <a:pt x="1534570" y="0"/>
                    <a:pt x="1552214" y="17644"/>
                    <a:pt x="1552214" y="39409"/>
                  </a:cubicBezTo>
                  <a:lnTo>
                    <a:pt x="1552214" y="533199"/>
                  </a:lnTo>
                  <a:cubicBezTo>
                    <a:pt x="1552214" y="543651"/>
                    <a:pt x="1548062" y="553675"/>
                    <a:pt x="1540672" y="561066"/>
                  </a:cubicBezTo>
                  <a:cubicBezTo>
                    <a:pt x="1533281" y="568456"/>
                    <a:pt x="1523257" y="572608"/>
                    <a:pt x="1512806" y="572608"/>
                  </a:cubicBezTo>
                  <a:lnTo>
                    <a:pt x="39409" y="572608"/>
                  </a:lnTo>
                  <a:cubicBezTo>
                    <a:pt x="28957" y="572608"/>
                    <a:pt x="18933" y="568456"/>
                    <a:pt x="11543" y="561066"/>
                  </a:cubicBezTo>
                  <a:cubicBezTo>
                    <a:pt x="4152" y="553675"/>
                    <a:pt x="0" y="543651"/>
                    <a:pt x="0" y="533199"/>
                  </a:cubicBezTo>
                  <a:lnTo>
                    <a:pt x="0" y="39409"/>
                  </a:lnTo>
                  <a:cubicBezTo>
                    <a:pt x="0" y="28957"/>
                    <a:pt x="4152" y="18933"/>
                    <a:pt x="11543" y="11543"/>
                  </a:cubicBezTo>
                  <a:cubicBezTo>
                    <a:pt x="18933" y="4152"/>
                    <a:pt x="28957" y="0"/>
                    <a:pt x="3940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1552214" cy="658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 heu adonat de com coincidim?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40991" y="1028700"/>
            <a:ext cx="5893563" cy="2174122"/>
            <a:chOff x="0" y="0"/>
            <a:chExt cx="1552214" cy="5726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52214" cy="572608"/>
            </a:xfrm>
            <a:custGeom>
              <a:avLst/>
              <a:gdLst/>
              <a:ahLst/>
              <a:cxnLst/>
              <a:rect l="l" t="t" r="r" b="b"/>
              <a:pathLst>
                <a:path w="1552214" h="572608">
                  <a:moveTo>
                    <a:pt x="39409" y="0"/>
                  </a:moveTo>
                  <a:lnTo>
                    <a:pt x="1512806" y="0"/>
                  </a:lnTo>
                  <a:cubicBezTo>
                    <a:pt x="1534570" y="0"/>
                    <a:pt x="1552214" y="17644"/>
                    <a:pt x="1552214" y="39409"/>
                  </a:cubicBezTo>
                  <a:lnTo>
                    <a:pt x="1552214" y="533199"/>
                  </a:lnTo>
                  <a:cubicBezTo>
                    <a:pt x="1552214" y="543651"/>
                    <a:pt x="1548062" y="553675"/>
                    <a:pt x="1540672" y="561066"/>
                  </a:cubicBezTo>
                  <a:cubicBezTo>
                    <a:pt x="1533281" y="568456"/>
                    <a:pt x="1523257" y="572608"/>
                    <a:pt x="1512806" y="572608"/>
                  </a:cubicBezTo>
                  <a:lnTo>
                    <a:pt x="39409" y="572608"/>
                  </a:lnTo>
                  <a:cubicBezTo>
                    <a:pt x="28957" y="572608"/>
                    <a:pt x="18933" y="568456"/>
                    <a:pt x="11543" y="561066"/>
                  </a:cubicBezTo>
                  <a:cubicBezTo>
                    <a:pt x="4152" y="553675"/>
                    <a:pt x="0" y="543651"/>
                    <a:pt x="0" y="533199"/>
                  </a:cubicBezTo>
                  <a:lnTo>
                    <a:pt x="0" y="39409"/>
                  </a:lnTo>
                  <a:cubicBezTo>
                    <a:pt x="0" y="28957"/>
                    <a:pt x="4152" y="18933"/>
                    <a:pt x="11543" y="11543"/>
                  </a:cubicBezTo>
                  <a:cubicBezTo>
                    <a:pt x="18933" y="4152"/>
                    <a:pt x="28957" y="0"/>
                    <a:pt x="3940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1552214" cy="658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us sorprèn del joc?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«Head Picture» — Què em fa estrès?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68879" y="1845853"/>
            <a:ext cx="6374356" cy="6995178"/>
          </a:xfrm>
          <a:custGeom>
            <a:avLst/>
            <a:gdLst/>
            <a:ahLst/>
            <a:cxnLst/>
            <a:rect l="l" t="t" r="r" b="b"/>
            <a:pathLst>
              <a:path w="6374356" h="6995178">
                <a:moveTo>
                  <a:pt x="0" y="0"/>
                </a:moveTo>
                <a:lnTo>
                  <a:pt x="6374356" y="0"/>
                </a:lnTo>
                <a:lnTo>
                  <a:pt x="6374356" y="6995179"/>
                </a:lnTo>
                <a:lnTo>
                  <a:pt x="0" y="6995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779178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Cartolina gran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 d'un cap (o fer-lo en directe)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Dibuixar un gran «cervell/cap» en un pòster.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Omplir-lo amb situacions que generen estrès.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Construir un mapa visual de l'estrès general del grup.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534440" y="3664109"/>
            <a:ext cx="363873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parlarem d'històries personals;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només de situacions generals que molts/es viuen. Totes les idees són benvingudes: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hi ha respostes bones o dolentes.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88500" y="3634046"/>
            <a:ext cx="6374356" cy="6995178"/>
          </a:xfrm>
          <a:custGeom>
            <a:avLst/>
            <a:gdLst/>
            <a:ahLst/>
            <a:cxnLst/>
            <a:rect l="l" t="t" r="r" b="b"/>
            <a:pathLst>
              <a:path w="6374356" h="6995178">
                <a:moveTo>
                  <a:pt x="0" y="0"/>
                </a:moveTo>
                <a:lnTo>
                  <a:pt x="6374356" y="0"/>
                </a:lnTo>
                <a:lnTo>
                  <a:pt x="6374356" y="6995179"/>
                </a:lnTo>
                <a:lnTo>
                  <a:pt x="0" y="6995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139408" y="1178343"/>
            <a:ext cx="12009183" cy="1119088"/>
            <a:chOff x="0" y="0"/>
            <a:chExt cx="3162912" cy="2947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62913" cy="294739"/>
            </a:xfrm>
            <a:custGeom>
              <a:avLst/>
              <a:gdLst/>
              <a:ahLst/>
              <a:cxnLst/>
              <a:rect l="l" t="t" r="r" b="b"/>
              <a:pathLst>
                <a:path w="3162913" h="294739">
                  <a:moveTo>
                    <a:pt x="19340" y="0"/>
                  </a:moveTo>
                  <a:lnTo>
                    <a:pt x="3143573" y="0"/>
                  </a:lnTo>
                  <a:cubicBezTo>
                    <a:pt x="3148702" y="0"/>
                    <a:pt x="3153621" y="2038"/>
                    <a:pt x="3157248" y="5665"/>
                  </a:cubicBezTo>
                  <a:cubicBezTo>
                    <a:pt x="3160875" y="9292"/>
                    <a:pt x="3162913" y="14211"/>
                    <a:pt x="3162913" y="19340"/>
                  </a:cubicBezTo>
                  <a:lnTo>
                    <a:pt x="3162913" y="275399"/>
                  </a:lnTo>
                  <a:cubicBezTo>
                    <a:pt x="3162913" y="280528"/>
                    <a:pt x="3160875" y="285448"/>
                    <a:pt x="3157248" y="289075"/>
                  </a:cubicBezTo>
                  <a:cubicBezTo>
                    <a:pt x="3153621" y="292702"/>
                    <a:pt x="3148702" y="294739"/>
                    <a:pt x="3143573" y="294739"/>
                  </a:cubicBezTo>
                  <a:lnTo>
                    <a:pt x="19340" y="294739"/>
                  </a:lnTo>
                  <a:cubicBezTo>
                    <a:pt x="14211" y="294739"/>
                    <a:pt x="9292" y="292702"/>
                    <a:pt x="5665" y="289075"/>
                  </a:cubicBezTo>
                  <a:cubicBezTo>
                    <a:pt x="2038" y="285448"/>
                    <a:pt x="0" y="280528"/>
                    <a:pt x="0" y="275399"/>
                  </a:cubicBezTo>
                  <a:lnTo>
                    <a:pt x="0" y="19340"/>
                  </a:lnTo>
                  <a:cubicBezTo>
                    <a:pt x="0" y="14211"/>
                    <a:pt x="2038" y="9292"/>
                    <a:pt x="5665" y="5665"/>
                  </a:cubicBezTo>
                  <a:cubicBezTo>
                    <a:pt x="9292" y="2038"/>
                    <a:pt x="14211" y="0"/>
                    <a:pt x="1934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16291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coses solen estressen als nens/es de la vostra edat?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87727" y="3010312"/>
            <a:ext cx="1902737" cy="761449"/>
            <a:chOff x="0" y="0"/>
            <a:chExt cx="501132" cy="2005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Estudis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58181" y="3110536"/>
            <a:ext cx="3422701" cy="768350"/>
            <a:chOff x="0" y="0"/>
            <a:chExt cx="901452" cy="20236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01452" cy="202364"/>
            </a:xfrm>
            <a:custGeom>
              <a:avLst/>
              <a:gdLst/>
              <a:ahLst/>
              <a:cxnLst/>
              <a:rect l="l" t="t" r="r" b="b"/>
              <a:pathLst>
                <a:path w="901452" h="202364">
                  <a:moveTo>
                    <a:pt x="67858" y="0"/>
                  </a:moveTo>
                  <a:lnTo>
                    <a:pt x="833594" y="0"/>
                  </a:lnTo>
                  <a:cubicBezTo>
                    <a:pt x="851591" y="0"/>
                    <a:pt x="868851" y="7149"/>
                    <a:pt x="881577" y="19875"/>
                  </a:cubicBezTo>
                  <a:cubicBezTo>
                    <a:pt x="894303" y="32601"/>
                    <a:pt x="901452" y="49861"/>
                    <a:pt x="901452" y="67858"/>
                  </a:cubicBezTo>
                  <a:lnTo>
                    <a:pt x="901452" y="134506"/>
                  </a:lnTo>
                  <a:cubicBezTo>
                    <a:pt x="901452" y="171983"/>
                    <a:pt x="871071" y="202364"/>
                    <a:pt x="833594" y="202364"/>
                  </a:cubicBezTo>
                  <a:lnTo>
                    <a:pt x="67858" y="202364"/>
                  </a:lnTo>
                  <a:cubicBezTo>
                    <a:pt x="49861" y="202364"/>
                    <a:pt x="32601" y="195214"/>
                    <a:pt x="19875" y="182489"/>
                  </a:cubicBezTo>
                  <a:cubicBezTo>
                    <a:pt x="7149" y="169763"/>
                    <a:pt x="0" y="152503"/>
                    <a:pt x="0" y="134506"/>
                  </a:cubicBezTo>
                  <a:lnTo>
                    <a:pt x="0" y="67858"/>
                  </a:lnTo>
                  <a:cubicBezTo>
                    <a:pt x="0" y="49861"/>
                    <a:pt x="7149" y="32601"/>
                    <a:pt x="19875" y="19875"/>
                  </a:cubicBezTo>
                  <a:cubicBezTo>
                    <a:pt x="32601" y="7149"/>
                    <a:pt x="49861" y="0"/>
                    <a:pt x="6785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901452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Problemes amb amics/gues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43981" y="4484641"/>
            <a:ext cx="3160947" cy="768350"/>
            <a:chOff x="0" y="0"/>
            <a:chExt cx="832513" cy="2023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2513" cy="202364"/>
            </a:xfrm>
            <a:custGeom>
              <a:avLst/>
              <a:gdLst/>
              <a:ahLst/>
              <a:cxnLst/>
              <a:rect l="l" t="t" r="r" b="b"/>
              <a:pathLst>
                <a:path w="832513" h="202364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28887"/>
                  </a:lnTo>
                  <a:cubicBezTo>
                    <a:pt x="832513" y="169467"/>
                    <a:pt x="799616" y="202364"/>
                    <a:pt x="759036" y="202364"/>
                  </a:cubicBezTo>
                  <a:lnTo>
                    <a:pt x="73477" y="202364"/>
                  </a:lnTo>
                  <a:cubicBezTo>
                    <a:pt x="32897" y="202364"/>
                    <a:pt x="0" y="169467"/>
                    <a:pt x="0" y="128887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32513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Sorolls o ambients molt carregats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43981" y="6056140"/>
            <a:ext cx="3160947" cy="761449"/>
            <a:chOff x="0" y="0"/>
            <a:chExt cx="832513" cy="2005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32513" cy="200546"/>
            </a:xfrm>
            <a:custGeom>
              <a:avLst/>
              <a:gdLst/>
              <a:ahLst/>
              <a:cxnLst/>
              <a:rect l="l" t="t" r="r" b="b"/>
              <a:pathLst>
                <a:path w="832513" h="200546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27069"/>
                  </a:lnTo>
                  <a:cubicBezTo>
                    <a:pt x="832513" y="167649"/>
                    <a:pt x="799616" y="200546"/>
                    <a:pt x="759036" y="200546"/>
                  </a:cubicBezTo>
                  <a:lnTo>
                    <a:pt x="73477" y="200546"/>
                  </a:lnTo>
                  <a:cubicBezTo>
                    <a:pt x="53990" y="200546"/>
                    <a:pt x="35301" y="192805"/>
                    <a:pt x="21521" y="179025"/>
                  </a:cubicBezTo>
                  <a:cubicBezTo>
                    <a:pt x="7741" y="165246"/>
                    <a:pt x="0" y="146556"/>
                    <a:pt x="0" y="127069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832513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Falta de descans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8213" y="4484641"/>
            <a:ext cx="1902737" cy="761449"/>
            <a:chOff x="0" y="0"/>
            <a:chExt cx="501132" cy="2005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Exàmens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08213" y="6199257"/>
            <a:ext cx="1902737" cy="761449"/>
            <a:chOff x="0" y="0"/>
            <a:chExt cx="501132" cy="2005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Discussions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4290464" y="3391036"/>
            <a:ext cx="2092309" cy="109360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H="1">
            <a:off x="10298916" y="3491261"/>
            <a:ext cx="1759265" cy="77879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H="1">
            <a:off x="11098483" y="4965590"/>
            <a:ext cx="1645498" cy="2805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7" name="AutoShape 27"/>
          <p:cNvSpPr/>
          <p:nvPr/>
        </p:nvSpPr>
        <p:spPr>
          <a:xfrm flipH="1" flipV="1">
            <a:off x="11362856" y="6084429"/>
            <a:ext cx="1381125" cy="3524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8" name="AutoShape 28"/>
          <p:cNvSpPr/>
          <p:nvPr/>
        </p:nvSpPr>
        <p:spPr>
          <a:xfrm>
            <a:off x="3615363" y="4873807"/>
            <a:ext cx="2246225" cy="6018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9" name="AutoShape 29"/>
          <p:cNvSpPr/>
          <p:nvPr/>
        </p:nvSpPr>
        <p:spPr>
          <a:xfrm flipV="1">
            <a:off x="3615363" y="6017293"/>
            <a:ext cx="2246225" cy="57113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88500" y="3634046"/>
            <a:ext cx="6374356" cy="6995178"/>
          </a:xfrm>
          <a:custGeom>
            <a:avLst/>
            <a:gdLst/>
            <a:ahLst/>
            <a:cxnLst/>
            <a:rect l="l" t="t" r="r" b="b"/>
            <a:pathLst>
              <a:path w="6374356" h="6995178">
                <a:moveTo>
                  <a:pt x="0" y="0"/>
                </a:moveTo>
                <a:lnTo>
                  <a:pt x="6374356" y="0"/>
                </a:lnTo>
                <a:lnTo>
                  <a:pt x="6374356" y="6995179"/>
                </a:lnTo>
                <a:lnTo>
                  <a:pt x="0" y="6995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139408" y="1178343"/>
            <a:ext cx="12009183" cy="1119088"/>
            <a:chOff x="0" y="0"/>
            <a:chExt cx="3162912" cy="2947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62913" cy="294739"/>
            </a:xfrm>
            <a:custGeom>
              <a:avLst/>
              <a:gdLst/>
              <a:ahLst/>
              <a:cxnLst/>
              <a:rect l="l" t="t" r="r" b="b"/>
              <a:pathLst>
                <a:path w="3162913" h="294739">
                  <a:moveTo>
                    <a:pt x="19340" y="0"/>
                  </a:moveTo>
                  <a:lnTo>
                    <a:pt x="3143573" y="0"/>
                  </a:lnTo>
                  <a:cubicBezTo>
                    <a:pt x="3148702" y="0"/>
                    <a:pt x="3153621" y="2038"/>
                    <a:pt x="3157248" y="5665"/>
                  </a:cubicBezTo>
                  <a:cubicBezTo>
                    <a:pt x="3160875" y="9292"/>
                    <a:pt x="3162913" y="14211"/>
                    <a:pt x="3162913" y="19340"/>
                  </a:cubicBezTo>
                  <a:lnTo>
                    <a:pt x="3162913" y="275399"/>
                  </a:lnTo>
                  <a:cubicBezTo>
                    <a:pt x="3162913" y="280528"/>
                    <a:pt x="3160875" y="285448"/>
                    <a:pt x="3157248" y="289075"/>
                  </a:cubicBezTo>
                  <a:cubicBezTo>
                    <a:pt x="3153621" y="292702"/>
                    <a:pt x="3148702" y="294739"/>
                    <a:pt x="3143573" y="294739"/>
                  </a:cubicBezTo>
                  <a:lnTo>
                    <a:pt x="19340" y="294739"/>
                  </a:lnTo>
                  <a:cubicBezTo>
                    <a:pt x="14211" y="294739"/>
                    <a:pt x="9292" y="292702"/>
                    <a:pt x="5665" y="289075"/>
                  </a:cubicBezTo>
                  <a:cubicBezTo>
                    <a:pt x="2038" y="285448"/>
                    <a:pt x="0" y="280528"/>
                    <a:pt x="0" y="275399"/>
                  </a:cubicBezTo>
                  <a:lnTo>
                    <a:pt x="0" y="19340"/>
                  </a:lnTo>
                  <a:cubicBezTo>
                    <a:pt x="0" y="14211"/>
                    <a:pt x="2038" y="9292"/>
                    <a:pt x="5665" y="5665"/>
                  </a:cubicBezTo>
                  <a:cubicBezTo>
                    <a:pt x="9292" y="2038"/>
                    <a:pt x="14211" y="0"/>
                    <a:pt x="19340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16291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Quantes d'aquestes us passen també a vosaltres?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87727" y="3010312"/>
            <a:ext cx="1902737" cy="761449"/>
            <a:chOff x="0" y="0"/>
            <a:chExt cx="501132" cy="2005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Estudis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58181" y="3110536"/>
            <a:ext cx="3422701" cy="768350"/>
            <a:chOff x="0" y="0"/>
            <a:chExt cx="901452" cy="20236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01452" cy="202364"/>
            </a:xfrm>
            <a:custGeom>
              <a:avLst/>
              <a:gdLst/>
              <a:ahLst/>
              <a:cxnLst/>
              <a:rect l="l" t="t" r="r" b="b"/>
              <a:pathLst>
                <a:path w="901452" h="202364">
                  <a:moveTo>
                    <a:pt x="67858" y="0"/>
                  </a:moveTo>
                  <a:lnTo>
                    <a:pt x="833594" y="0"/>
                  </a:lnTo>
                  <a:cubicBezTo>
                    <a:pt x="851591" y="0"/>
                    <a:pt x="868851" y="7149"/>
                    <a:pt x="881577" y="19875"/>
                  </a:cubicBezTo>
                  <a:cubicBezTo>
                    <a:pt x="894303" y="32601"/>
                    <a:pt x="901452" y="49861"/>
                    <a:pt x="901452" y="67858"/>
                  </a:cubicBezTo>
                  <a:lnTo>
                    <a:pt x="901452" y="134506"/>
                  </a:lnTo>
                  <a:cubicBezTo>
                    <a:pt x="901452" y="171983"/>
                    <a:pt x="871071" y="202364"/>
                    <a:pt x="833594" y="202364"/>
                  </a:cubicBezTo>
                  <a:lnTo>
                    <a:pt x="67858" y="202364"/>
                  </a:lnTo>
                  <a:cubicBezTo>
                    <a:pt x="49861" y="202364"/>
                    <a:pt x="32601" y="195214"/>
                    <a:pt x="19875" y="182489"/>
                  </a:cubicBezTo>
                  <a:cubicBezTo>
                    <a:pt x="7149" y="169763"/>
                    <a:pt x="0" y="152503"/>
                    <a:pt x="0" y="134506"/>
                  </a:cubicBezTo>
                  <a:lnTo>
                    <a:pt x="0" y="67858"/>
                  </a:lnTo>
                  <a:cubicBezTo>
                    <a:pt x="0" y="49861"/>
                    <a:pt x="7149" y="32601"/>
                    <a:pt x="19875" y="19875"/>
                  </a:cubicBezTo>
                  <a:cubicBezTo>
                    <a:pt x="32601" y="7149"/>
                    <a:pt x="49861" y="0"/>
                    <a:pt x="6785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901452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Problemes amb amics/gues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43981" y="4484641"/>
            <a:ext cx="3160947" cy="768350"/>
            <a:chOff x="0" y="0"/>
            <a:chExt cx="832513" cy="2023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2513" cy="202364"/>
            </a:xfrm>
            <a:custGeom>
              <a:avLst/>
              <a:gdLst/>
              <a:ahLst/>
              <a:cxnLst/>
              <a:rect l="l" t="t" r="r" b="b"/>
              <a:pathLst>
                <a:path w="832513" h="202364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28887"/>
                  </a:lnTo>
                  <a:cubicBezTo>
                    <a:pt x="832513" y="169467"/>
                    <a:pt x="799616" y="202364"/>
                    <a:pt x="759036" y="202364"/>
                  </a:cubicBezTo>
                  <a:lnTo>
                    <a:pt x="73477" y="202364"/>
                  </a:lnTo>
                  <a:cubicBezTo>
                    <a:pt x="32897" y="202364"/>
                    <a:pt x="0" y="169467"/>
                    <a:pt x="0" y="128887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32513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Sorolls o ambients molt carregats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43981" y="6056140"/>
            <a:ext cx="3160947" cy="761449"/>
            <a:chOff x="0" y="0"/>
            <a:chExt cx="832513" cy="2005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32513" cy="200546"/>
            </a:xfrm>
            <a:custGeom>
              <a:avLst/>
              <a:gdLst/>
              <a:ahLst/>
              <a:cxnLst/>
              <a:rect l="l" t="t" r="r" b="b"/>
              <a:pathLst>
                <a:path w="832513" h="200546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27069"/>
                  </a:lnTo>
                  <a:cubicBezTo>
                    <a:pt x="832513" y="167649"/>
                    <a:pt x="799616" y="200546"/>
                    <a:pt x="759036" y="200546"/>
                  </a:cubicBezTo>
                  <a:lnTo>
                    <a:pt x="73477" y="200546"/>
                  </a:lnTo>
                  <a:cubicBezTo>
                    <a:pt x="53990" y="200546"/>
                    <a:pt x="35301" y="192805"/>
                    <a:pt x="21521" y="179025"/>
                  </a:cubicBezTo>
                  <a:cubicBezTo>
                    <a:pt x="7741" y="165246"/>
                    <a:pt x="0" y="146556"/>
                    <a:pt x="0" y="127069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832513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Falta de descans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8213" y="4484641"/>
            <a:ext cx="1902737" cy="761449"/>
            <a:chOff x="0" y="0"/>
            <a:chExt cx="501132" cy="2005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Exàmens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08213" y="6199257"/>
            <a:ext cx="1902737" cy="761449"/>
            <a:chOff x="0" y="0"/>
            <a:chExt cx="501132" cy="2005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Discussions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4290464" y="3391036"/>
            <a:ext cx="2092309" cy="109360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H="1">
            <a:off x="10298916" y="3491261"/>
            <a:ext cx="1759265" cy="77879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H="1">
            <a:off x="11098483" y="4965590"/>
            <a:ext cx="1645498" cy="2805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7" name="AutoShape 27"/>
          <p:cNvSpPr/>
          <p:nvPr/>
        </p:nvSpPr>
        <p:spPr>
          <a:xfrm flipH="1" flipV="1">
            <a:off x="11362856" y="6084429"/>
            <a:ext cx="1381125" cy="3524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8" name="AutoShape 28"/>
          <p:cNvSpPr/>
          <p:nvPr/>
        </p:nvSpPr>
        <p:spPr>
          <a:xfrm>
            <a:off x="3615363" y="4873807"/>
            <a:ext cx="2246225" cy="6018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9" name="AutoShape 29"/>
          <p:cNvSpPr/>
          <p:nvPr/>
        </p:nvSpPr>
        <p:spPr>
          <a:xfrm flipV="1">
            <a:off x="3615363" y="6017293"/>
            <a:ext cx="2246225" cy="57113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24300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19600" y="6424017"/>
            <a:ext cx="94488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«Body Picture» — Com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noto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l'estrès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meu cos?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20364" y="2025089"/>
            <a:ext cx="3679215" cy="6236822"/>
          </a:xfrm>
          <a:custGeom>
            <a:avLst/>
            <a:gdLst/>
            <a:ahLst/>
            <a:cxnLst/>
            <a:rect l="l" t="t" r="r" b="b"/>
            <a:pathLst>
              <a:path w="3679215" h="6236822">
                <a:moveTo>
                  <a:pt x="0" y="0"/>
                </a:moveTo>
                <a:lnTo>
                  <a:pt x="3679215" y="0"/>
                </a:lnTo>
                <a:lnTo>
                  <a:pt x="3679215" y="6236822"/>
                </a:lnTo>
                <a:lnTo>
                  <a:pt x="0" y="6236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69766" y="1992807"/>
            <a:ext cx="3671028" cy="6301385"/>
          </a:xfrm>
          <a:custGeom>
            <a:avLst/>
            <a:gdLst/>
            <a:ahLst/>
            <a:cxnLst/>
            <a:rect l="l" t="t" r="r" b="b"/>
            <a:pathLst>
              <a:path w="3671028" h="6301385">
                <a:moveTo>
                  <a:pt x="0" y="0"/>
                </a:moveTo>
                <a:lnTo>
                  <a:pt x="3671028" y="0"/>
                </a:lnTo>
                <a:lnTo>
                  <a:pt x="3671028" y="6301386"/>
                </a:lnTo>
                <a:lnTo>
                  <a:pt x="0" y="6301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2351400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Silueta gran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Post-its (opcional)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Assenyalar en una silueta les zones on sentim l'estrès.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Nomenar sensacions corporals: tensió, dolor, calor, respiració…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6515" y="2025089"/>
            <a:ext cx="3679215" cy="6236822"/>
          </a:xfrm>
          <a:custGeom>
            <a:avLst/>
            <a:gdLst/>
            <a:ahLst/>
            <a:cxnLst/>
            <a:rect l="l" t="t" r="r" b="b"/>
            <a:pathLst>
              <a:path w="3679215" h="6236822">
                <a:moveTo>
                  <a:pt x="0" y="0"/>
                </a:moveTo>
                <a:lnTo>
                  <a:pt x="3679215" y="0"/>
                </a:lnTo>
                <a:lnTo>
                  <a:pt x="3679215" y="6236822"/>
                </a:lnTo>
                <a:lnTo>
                  <a:pt x="0" y="6236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69766" y="1992807"/>
            <a:ext cx="3671028" cy="6301385"/>
          </a:xfrm>
          <a:custGeom>
            <a:avLst/>
            <a:gdLst/>
            <a:ahLst/>
            <a:cxnLst/>
            <a:rect l="l" t="t" r="r" b="b"/>
            <a:pathLst>
              <a:path w="3671028" h="6301385">
                <a:moveTo>
                  <a:pt x="0" y="0"/>
                </a:moveTo>
                <a:lnTo>
                  <a:pt x="3671028" y="0"/>
                </a:lnTo>
                <a:lnTo>
                  <a:pt x="3671028" y="6301386"/>
                </a:lnTo>
                <a:lnTo>
                  <a:pt x="0" y="6301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5580292" y="1028700"/>
            <a:ext cx="7127416" cy="1423080"/>
            <a:chOff x="0" y="0"/>
            <a:chExt cx="1877180" cy="3748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77180" cy="374803"/>
            </a:xfrm>
            <a:custGeom>
              <a:avLst/>
              <a:gdLst/>
              <a:ahLst/>
              <a:cxnLst/>
              <a:rect l="l" t="t" r="r" b="b"/>
              <a:pathLst>
                <a:path w="1877180" h="374803">
                  <a:moveTo>
                    <a:pt x="32587" y="0"/>
                  </a:moveTo>
                  <a:lnTo>
                    <a:pt x="1844593" y="0"/>
                  </a:lnTo>
                  <a:cubicBezTo>
                    <a:pt x="1862590" y="0"/>
                    <a:pt x="1877180" y="14589"/>
                    <a:pt x="1877180" y="32587"/>
                  </a:cubicBezTo>
                  <a:lnTo>
                    <a:pt x="1877180" y="342217"/>
                  </a:lnTo>
                  <a:cubicBezTo>
                    <a:pt x="1877180" y="360214"/>
                    <a:pt x="1862590" y="374803"/>
                    <a:pt x="1844593" y="374803"/>
                  </a:cubicBezTo>
                  <a:lnTo>
                    <a:pt x="32587" y="374803"/>
                  </a:lnTo>
                  <a:cubicBezTo>
                    <a:pt x="14589" y="374803"/>
                    <a:pt x="0" y="360214"/>
                    <a:pt x="0" y="342217"/>
                  </a:cubicBezTo>
                  <a:lnTo>
                    <a:pt x="0" y="32587"/>
                  </a:lnTo>
                  <a:cubicBezTo>
                    <a:pt x="0" y="14589"/>
                    <a:pt x="14589" y="0"/>
                    <a:pt x="3258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1877180" cy="460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notes en el teu cos quan t'estressen?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445411" y="5766463"/>
            <a:ext cx="339717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d'estómac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11218" y="6440130"/>
            <a:ext cx="365633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mans fredes / suades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26067" y="5076825"/>
            <a:ext cx="36358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cor accelerat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79867" y="438467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nus a la gola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79867" y="369252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mal de cap</a:t>
            </a:r>
          </a:p>
        </p:txBody>
      </p:sp>
      <p:sp>
        <p:nvSpPr>
          <p:cNvPr id="12" name="AutoShape 12"/>
          <p:cNvSpPr/>
          <p:nvPr/>
        </p:nvSpPr>
        <p:spPr>
          <a:xfrm>
            <a:off x="5428337" y="6116280"/>
            <a:ext cx="1882881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H="1">
            <a:off x="10967556" y="6134763"/>
            <a:ext cx="2328830" cy="5228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>
            <a:off x="3976122" y="5833138"/>
            <a:ext cx="3469289" cy="1508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5" name="AutoShape 15"/>
          <p:cNvSpPr/>
          <p:nvPr/>
        </p:nvSpPr>
        <p:spPr>
          <a:xfrm flipV="1">
            <a:off x="10842589" y="5632851"/>
            <a:ext cx="3862691" cy="3510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16" name="AutoShape 16"/>
          <p:cNvSpPr/>
          <p:nvPr/>
        </p:nvSpPr>
        <p:spPr>
          <a:xfrm>
            <a:off x="3976122" y="4752975"/>
            <a:ext cx="3349945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7" name="AutoShape 17"/>
          <p:cNvSpPr/>
          <p:nvPr/>
        </p:nvSpPr>
        <p:spPr>
          <a:xfrm flipH="1">
            <a:off x="10961933" y="4752975"/>
            <a:ext cx="3743348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8" name="AutoShape 18"/>
          <p:cNvSpPr/>
          <p:nvPr/>
        </p:nvSpPr>
        <p:spPr>
          <a:xfrm>
            <a:off x="3976122" y="4231522"/>
            <a:ext cx="3603745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 flipH="1">
            <a:off x="10708133" y="4231522"/>
            <a:ext cx="3997148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3976122" y="2451780"/>
            <a:ext cx="3603745" cy="14582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H="1">
            <a:off x="10708133" y="2724395"/>
            <a:ext cx="3997148" cy="118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6515" y="2025089"/>
            <a:ext cx="3679215" cy="6236822"/>
          </a:xfrm>
          <a:custGeom>
            <a:avLst/>
            <a:gdLst/>
            <a:ahLst/>
            <a:cxnLst/>
            <a:rect l="l" t="t" r="r" b="b"/>
            <a:pathLst>
              <a:path w="3679215" h="6236822">
                <a:moveTo>
                  <a:pt x="0" y="0"/>
                </a:moveTo>
                <a:lnTo>
                  <a:pt x="3679215" y="0"/>
                </a:lnTo>
                <a:lnTo>
                  <a:pt x="3679215" y="6236822"/>
                </a:lnTo>
                <a:lnTo>
                  <a:pt x="0" y="6236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69766" y="1992807"/>
            <a:ext cx="3671028" cy="6301385"/>
          </a:xfrm>
          <a:custGeom>
            <a:avLst/>
            <a:gdLst/>
            <a:ahLst/>
            <a:cxnLst/>
            <a:rect l="l" t="t" r="r" b="b"/>
            <a:pathLst>
              <a:path w="3671028" h="6301385">
                <a:moveTo>
                  <a:pt x="0" y="0"/>
                </a:moveTo>
                <a:lnTo>
                  <a:pt x="3671028" y="0"/>
                </a:lnTo>
                <a:lnTo>
                  <a:pt x="3671028" y="6301386"/>
                </a:lnTo>
                <a:lnTo>
                  <a:pt x="0" y="6301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5580292" y="1028700"/>
            <a:ext cx="7127416" cy="1423080"/>
            <a:chOff x="0" y="0"/>
            <a:chExt cx="1877180" cy="3748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77180" cy="374803"/>
            </a:xfrm>
            <a:custGeom>
              <a:avLst/>
              <a:gdLst/>
              <a:ahLst/>
              <a:cxnLst/>
              <a:rect l="l" t="t" r="r" b="b"/>
              <a:pathLst>
                <a:path w="1877180" h="374803">
                  <a:moveTo>
                    <a:pt x="32587" y="0"/>
                  </a:moveTo>
                  <a:lnTo>
                    <a:pt x="1844593" y="0"/>
                  </a:lnTo>
                  <a:cubicBezTo>
                    <a:pt x="1862590" y="0"/>
                    <a:pt x="1877180" y="14589"/>
                    <a:pt x="1877180" y="32587"/>
                  </a:cubicBezTo>
                  <a:lnTo>
                    <a:pt x="1877180" y="342217"/>
                  </a:lnTo>
                  <a:cubicBezTo>
                    <a:pt x="1877180" y="360214"/>
                    <a:pt x="1862590" y="374803"/>
                    <a:pt x="1844593" y="374803"/>
                  </a:cubicBezTo>
                  <a:lnTo>
                    <a:pt x="32587" y="374803"/>
                  </a:lnTo>
                  <a:cubicBezTo>
                    <a:pt x="14589" y="374803"/>
                    <a:pt x="0" y="360214"/>
                    <a:pt x="0" y="342217"/>
                  </a:cubicBezTo>
                  <a:lnTo>
                    <a:pt x="0" y="32587"/>
                  </a:lnTo>
                  <a:cubicBezTo>
                    <a:pt x="0" y="14589"/>
                    <a:pt x="14589" y="0"/>
                    <a:pt x="3258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1877180" cy="460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són els senyals més comuns a la classe?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445411" y="5766463"/>
            <a:ext cx="339717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d'estómac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11218" y="6440130"/>
            <a:ext cx="365633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mans fredes / suades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26067" y="5076825"/>
            <a:ext cx="36358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cor accelerat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79867" y="438467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nus a la gola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79867" y="369252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mal de cap</a:t>
            </a:r>
          </a:p>
        </p:txBody>
      </p:sp>
      <p:sp>
        <p:nvSpPr>
          <p:cNvPr id="12" name="AutoShape 12"/>
          <p:cNvSpPr/>
          <p:nvPr/>
        </p:nvSpPr>
        <p:spPr>
          <a:xfrm>
            <a:off x="5428337" y="6116280"/>
            <a:ext cx="1882881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H="1">
            <a:off x="10967556" y="6134763"/>
            <a:ext cx="2328830" cy="5228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>
            <a:off x="3976122" y="5833138"/>
            <a:ext cx="3469289" cy="1508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5" name="AutoShape 15"/>
          <p:cNvSpPr/>
          <p:nvPr/>
        </p:nvSpPr>
        <p:spPr>
          <a:xfrm flipV="1">
            <a:off x="10842589" y="5632851"/>
            <a:ext cx="3862691" cy="3510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16" name="AutoShape 16"/>
          <p:cNvSpPr/>
          <p:nvPr/>
        </p:nvSpPr>
        <p:spPr>
          <a:xfrm>
            <a:off x="3976122" y="4752975"/>
            <a:ext cx="3349945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7" name="AutoShape 17"/>
          <p:cNvSpPr/>
          <p:nvPr/>
        </p:nvSpPr>
        <p:spPr>
          <a:xfrm flipH="1">
            <a:off x="10961933" y="4752975"/>
            <a:ext cx="3743348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8" name="AutoShape 18"/>
          <p:cNvSpPr/>
          <p:nvPr/>
        </p:nvSpPr>
        <p:spPr>
          <a:xfrm>
            <a:off x="3976122" y="4231522"/>
            <a:ext cx="3603745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 flipH="1">
            <a:off x="10708133" y="4231522"/>
            <a:ext cx="3997148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3976122" y="2451780"/>
            <a:ext cx="3603745" cy="14582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H="1">
            <a:off x="10708133" y="2724395"/>
            <a:ext cx="3997148" cy="118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5609166" y="8309536"/>
            <a:ext cx="726060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cos parla. De vegades ho nota abans que la ment.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Tots els senyals són vàlids; cada cos és diferent.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25362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Conceptes clau de l'estrès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71261" y="1590302"/>
            <a:ext cx="7020125" cy="1655546"/>
            <a:chOff x="0" y="0"/>
            <a:chExt cx="1848922" cy="4360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922" cy="436028"/>
            </a:xfrm>
            <a:custGeom>
              <a:avLst/>
              <a:gdLst/>
              <a:ahLst/>
              <a:cxnLst/>
              <a:rect l="l" t="t" r="r" b="b"/>
              <a:pathLst>
                <a:path w="1848922" h="436028">
                  <a:moveTo>
                    <a:pt x="33085" y="0"/>
                  </a:moveTo>
                  <a:lnTo>
                    <a:pt x="1815837" y="0"/>
                  </a:lnTo>
                  <a:cubicBezTo>
                    <a:pt x="1834109" y="0"/>
                    <a:pt x="1848922" y="14812"/>
                    <a:pt x="1848922" y="33085"/>
                  </a:cubicBezTo>
                  <a:lnTo>
                    <a:pt x="1848922" y="402944"/>
                  </a:lnTo>
                  <a:cubicBezTo>
                    <a:pt x="1848922" y="411719"/>
                    <a:pt x="1845436" y="420134"/>
                    <a:pt x="1839232" y="426338"/>
                  </a:cubicBezTo>
                  <a:cubicBezTo>
                    <a:pt x="1833027" y="432543"/>
                    <a:pt x="1824612" y="436028"/>
                    <a:pt x="1815837" y="436028"/>
                  </a:cubicBezTo>
                  <a:lnTo>
                    <a:pt x="33085" y="436028"/>
                  </a:lnTo>
                  <a:cubicBezTo>
                    <a:pt x="24310" y="436028"/>
                    <a:pt x="15895" y="432543"/>
                    <a:pt x="9690" y="426338"/>
                  </a:cubicBezTo>
                  <a:cubicBezTo>
                    <a:pt x="3486" y="420134"/>
                    <a:pt x="0" y="411719"/>
                    <a:pt x="0" y="402944"/>
                  </a:cubicBezTo>
                  <a:lnTo>
                    <a:pt x="0" y="33085"/>
                  </a:lnTo>
                  <a:cubicBezTo>
                    <a:pt x="0" y="24310"/>
                    <a:pt x="3486" y="15895"/>
                    <a:pt x="9690" y="9690"/>
                  </a:cubicBezTo>
                  <a:cubicBezTo>
                    <a:pt x="15895" y="3486"/>
                    <a:pt x="24310" y="0"/>
                    <a:pt x="330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71C7D6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848922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Situacions estressants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71261" y="3770495"/>
            <a:ext cx="7020125" cy="1655546"/>
            <a:chOff x="0" y="0"/>
            <a:chExt cx="1848922" cy="4360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8922" cy="436028"/>
            </a:xfrm>
            <a:custGeom>
              <a:avLst/>
              <a:gdLst/>
              <a:ahLst/>
              <a:cxnLst/>
              <a:rect l="l" t="t" r="r" b="b"/>
              <a:pathLst>
                <a:path w="1848922" h="436028">
                  <a:moveTo>
                    <a:pt x="33085" y="0"/>
                  </a:moveTo>
                  <a:lnTo>
                    <a:pt x="1815837" y="0"/>
                  </a:lnTo>
                  <a:cubicBezTo>
                    <a:pt x="1834109" y="0"/>
                    <a:pt x="1848922" y="14812"/>
                    <a:pt x="1848922" y="33085"/>
                  </a:cubicBezTo>
                  <a:lnTo>
                    <a:pt x="1848922" y="402944"/>
                  </a:lnTo>
                  <a:cubicBezTo>
                    <a:pt x="1848922" y="411719"/>
                    <a:pt x="1845436" y="420134"/>
                    <a:pt x="1839232" y="426338"/>
                  </a:cubicBezTo>
                  <a:cubicBezTo>
                    <a:pt x="1833027" y="432543"/>
                    <a:pt x="1824612" y="436028"/>
                    <a:pt x="1815837" y="436028"/>
                  </a:cubicBezTo>
                  <a:lnTo>
                    <a:pt x="33085" y="436028"/>
                  </a:lnTo>
                  <a:cubicBezTo>
                    <a:pt x="24310" y="436028"/>
                    <a:pt x="15895" y="432543"/>
                    <a:pt x="9690" y="426338"/>
                  </a:cubicBezTo>
                  <a:cubicBezTo>
                    <a:pt x="3486" y="420134"/>
                    <a:pt x="0" y="411719"/>
                    <a:pt x="0" y="402944"/>
                  </a:cubicBezTo>
                  <a:lnTo>
                    <a:pt x="0" y="33085"/>
                  </a:lnTo>
                  <a:cubicBezTo>
                    <a:pt x="0" y="24310"/>
                    <a:pt x="3486" y="15895"/>
                    <a:pt x="9690" y="9690"/>
                  </a:cubicBezTo>
                  <a:cubicBezTo>
                    <a:pt x="15895" y="3486"/>
                    <a:pt x="24310" y="0"/>
                    <a:pt x="330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51B264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848922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Reacció a l'estrès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371261" y="5834244"/>
            <a:ext cx="7020125" cy="1655546"/>
            <a:chOff x="0" y="0"/>
            <a:chExt cx="1848922" cy="4360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8922" cy="436028"/>
            </a:xfrm>
            <a:custGeom>
              <a:avLst/>
              <a:gdLst/>
              <a:ahLst/>
              <a:cxnLst/>
              <a:rect l="l" t="t" r="r" b="b"/>
              <a:pathLst>
                <a:path w="1848922" h="436028">
                  <a:moveTo>
                    <a:pt x="33085" y="0"/>
                  </a:moveTo>
                  <a:lnTo>
                    <a:pt x="1815837" y="0"/>
                  </a:lnTo>
                  <a:cubicBezTo>
                    <a:pt x="1834109" y="0"/>
                    <a:pt x="1848922" y="14812"/>
                    <a:pt x="1848922" y="33085"/>
                  </a:cubicBezTo>
                  <a:lnTo>
                    <a:pt x="1848922" y="402944"/>
                  </a:lnTo>
                  <a:cubicBezTo>
                    <a:pt x="1848922" y="411719"/>
                    <a:pt x="1845436" y="420134"/>
                    <a:pt x="1839232" y="426338"/>
                  </a:cubicBezTo>
                  <a:cubicBezTo>
                    <a:pt x="1833027" y="432543"/>
                    <a:pt x="1824612" y="436028"/>
                    <a:pt x="1815837" y="436028"/>
                  </a:cubicBezTo>
                  <a:lnTo>
                    <a:pt x="33085" y="436028"/>
                  </a:lnTo>
                  <a:cubicBezTo>
                    <a:pt x="24310" y="436028"/>
                    <a:pt x="15895" y="432543"/>
                    <a:pt x="9690" y="426338"/>
                  </a:cubicBezTo>
                  <a:cubicBezTo>
                    <a:pt x="3486" y="420134"/>
                    <a:pt x="0" y="411719"/>
                    <a:pt x="0" y="402944"/>
                  </a:cubicBezTo>
                  <a:lnTo>
                    <a:pt x="0" y="33085"/>
                  </a:lnTo>
                  <a:cubicBezTo>
                    <a:pt x="0" y="24310"/>
                    <a:pt x="3486" y="15895"/>
                    <a:pt x="9690" y="9690"/>
                  </a:cubicBezTo>
                  <a:cubicBezTo>
                    <a:pt x="15895" y="3486"/>
                    <a:pt x="24310" y="0"/>
                    <a:pt x="330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E4829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848922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Coses que ajuden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amb els tres conceptes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terra per col·locar-les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 3 idees base: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Situacions que estressen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Reaccions del cos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Coses que ajuden (stress killers)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97039" y="7832690"/>
            <a:ext cx="679434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no sempre és dolent: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 vegades ens ajuda a reaccionar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A cada u/una ens estressen coses diferents.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3783495" cy="1655546"/>
            <a:chOff x="0" y="0"/>
            <a:chExt cx="996476" cy="4360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476" cy="436028"/>
            </a:xfrm>
            <a:custGeom>
              <a:avLst/>
              <a:gdLst/>
              <a:ahLst/>
              <a:cxnLst/>
              <a:rect l="l" t="t" r="r" b="b"/>
              <a:pathLst>
                <a:path w="996476" h="436028">
                  <a:moveTo>
                    <a:pt x="61387" y="0"/>
                  </a:moveTo>
                  <a:lnTo>
                    <a:pt x="935089" y="0"/>
                  </a:lnTo>
                  <a:cubicBezTo>
                    <a:pt x="968992" y="0"/>
                    <a:pt x="996476" y="27484"/>
                    <a:pt x="996476" y="61387"/>
                  </a:cubicBezTo>
                  <a:lnTo>
                    <a:pt x="996476" y="374641"/>
                  </a:lnTo>
                  <a:cubicBezTo>
                    <a:pt x="996476" y="408545"/>
                    <a:pt x="968992" y="436028"/>
                    <a:pt x="935089" y="436028"/>
                  </a:cubicBezTo>
                  <a:lnTo>
                    <a:pt x="61387" y="436028"/>
                  </a:lnTo>
                  <a:cubicBezTo>
                    <a:pt x="27484" y="436028"/>
                    <a:pt x="0" y="408545"/>
                    <a:pt x="0" y="374641"/>
                  </a:cubicBezTo>
                  <a:lnTo>
                    <a:pt x="0" y="61387"/>
                  </a:lnTo>
                  <a:cubicBezTo>
                    <a:pt x="0" y="27484"/>
                    <a:pt x="27484" y="0"/>
                    <a:pt x="613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71C7D6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99647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Situacions estressants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2977830"/>
            <a:ext cx="3783495" cy="1655546"/>
            <a:chOff x="0" y="0"/>
            <a:chExt cx="996476" cy="4360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96476" cy="436028"/>
            </a:xfrm>
            <a:custGeom>
              <a:avLst/>
              <a:gdLst/>
              <a:ahLst/>
              <a:cxnLst/>
              <a:rect l="l" t="t" r="r" b="b"/>
              <a:pathLst>
                <a:path w="996476" h="436028">
                  <a:moveTo>
                    <a:pt x="61387" y="0"/>
                  </a:moveTo>
                  <a:lnTo>
                    <a:pt x="935089" y="0"/>
                  </a:lnTo>
                  <a:cubicBezTo>
                    <a:pt x="968992" y="0"/>
                    <a:pt x="996476" y="27484"/>
                    <a:pt x="996476" y="61387"/>
                  </a:cubicBezTo>
                  <a:lnTo>
                    <a:pt x="996476" y="374641"/>
                  </a:lnTo>
                  <a:cubicBezTo>
                    <a:pt x="996476" y="408545"/>
                    <a:pt x="968992" y="436028"/>
                    <a:pt x="935089" y="436028"/>
                  </a:cubicBezTo>
                  <a:lnTo>
                    <a:pt x="61387" y="436028"/>
                  </a:lnTo>
                  <a:cubicBezTo>
                    <a:pt x="27484" y="436028"/>
                    <a:pt x="0" y="408545"/>
                    <a:pt x="0" y="374641"/>
                  </a:cubicBezTo>
                  <a:lnTo>
                    <a:pt x="0" y="61387"/>
                  </a:lnTo>
                  <a:cubicBezTo>
                    <a:pt x="0" y="27484"/>
                    <a:pt x="27484" y="0"/>
                    <a:pt x="6138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99647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us estressa a vosaltres?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12653" y="2781467"/>
            <a:ext cx="4302071" cy="1981034"/>
            <a:chOff x="0" y="-51717"/>
            <a:chExt cx="1133056" cy="5217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3056" cy="436028"/>
            </a:xfrm>
            <a:custGeom>
              <a:avLst/>
              <a:gdLst/>
              <a:ahLst/>
              <a:cxnLst/>
              <a:rect l="l" t="t" r="r" b="b"/>
              <a:pathLst>
                <a:path w="1133056" h="436028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382041"/>
                  </a:lnTo>
                  <a:cubicBezTo>
                    <a:pt x="1133056" y="411858"/>
                    <a:pt x="1108885" y="436028"/>
                    <a:pt x="1079068" y="436028"/>
                  </a:cubicBezTo>
                  <a:lnTo>
                    <a:pt x="53987" y="436028"/>
                  </a:lnTo>
                  <a:cubicBezTo>
                    <a:pt x="39669" y="436028"/>
                    <a:pt x="25937" y="430341"/>
                    <a:pt x="15813" y="420216"/>
                  </a:cubicBezTo>
                  <a:cubicBezTo>
                    <a:pt x="5688" y="410091"/>
                    <a:pt x="0" y="396359"/>
                    <a:pt x="0" y="382041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1717"/>
              <a:ext cx="113305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notes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teu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alguna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et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714949" y="2781467"/>
            <a:ext cx="4302071" cy="1981034"/>
            <a:chOff x="0" y="-51717"/>
            <a:chExt cx="1133056" cy="5217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3056" cy="436028"/>
            </a:xfrm>
            <a:custGeom>
              <a:avLst/>
              <a:gdLst/>
              <a:ahLst/>
              <a:cxnLst/>
              <a:rect l="l" t="t" r="r" b="b"/>
              <a:pathLst>
                <a:path w="1133056" h="436028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382041"/>
                  </a:lnTo>
                  <a:cubicBezTo>
                    <a:pt x="1133056" y="411858"/>
                    <a:pt x="1108885" y="436028"/>
                    <a:pt x="1079068" y="436028"/>
                  </a:cubicBezTo>
                  <a:lnTo>
                    <a:pt x="53987" y="436028"/>
                  </a:lnTo>
                  <a:cubicBezTo>
                    <a:pt x="39669" y="436028"/>
                    <a:pt x="25937" y="430341"/>
                    <a:pt x="15813" y="420216"/>
                  </a:cubicBezTo>
                  <a:cubicBezTo>
                    <a:pt x="5688" y="410091"/>
                    <a:pt x="0" y="396359"/>
                    <a:pt x="0" y="382041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1717"/>
              <a:ext cx="113305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coses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solen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ajudar-vos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12653" y="1028700"/>
            <a:ext cx="4302071" cy="1655546"/>
            <a:chOff x="0" y="0"/>
            <a:chExt cx="1133056" cy="4360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33056" cy="436028"/>
            </a:xfrm>
            <a:custGeom>
              <a:avLst/>
              <a:gdLst/>
              <a:ahLst/>
              <a:cxnLst/>
              <a:rect l="l" t="t" r="r" b="b"/>
              <a:pathLst>
                <a:path w="1133056" h="436028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382041"/>
                  </a:lnTo>
                  <a:cubicBezTo>
                    <a:pt x="1133056" y="411858"/>
                    <a:pt x="1108885" y="436028"/>
                    <a:pt x="1079068" y="436028"/>
                  </a:cubicBezTo>
                  <a:lnTo>
                    <a:pt x="53987" y="436028"/>
                  </a:lnTo>
                  <a:cubicBezTo>
                    <a:pt x="39669" y="436028"/>
                    <a:pt x="25937" y="430341"/>
                    <a:pt x="15813" y="420216"/>
                  </a:cubicBezTo>
                  <a:cubicBezTo>
                    <a:pt x="5688" y="410091"/>
                    <a:pt x="0" y="396359"/>
                    <a:pt x="0" y="382041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51B264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113305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Reacció a l'estrès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715182" y="1028700"/>
            <a:ext cx="4302071" cy="1655546"/>
            <a:chOff x="0" y="0"/>
            <a:chExt cx="1133056" cy="4360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33056" cy="436028"/>
            </a:xfrm>
            <a:custGeom>
              <a:avLst/>
              <a:gdLst/>
              <a:ahLst/>
              <a:cxnLst/>
              <a:rect l="l" t="t" r="r" b="b"/>
              <a:pathLst>
                <a:path w="1133056" h="436028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382041"/>
                  </a:lnTo>
                  <a:cubicBezTo>
                    <a:pt x="1133056" y="411858"/>
                    <a:pt x="1108885" y="436028"/>
                    <a:pt x="1079068" y="436028"/>
                  </a:cubicBezTo>
                  <a:lnTo>
                    <a:pt x="53987" y="436028"/>
                  </a:lnTo>
                  <a:cubicBezTo>
                    <a:pt x="39669" y="436028"/>
                    <a:pt x="25937" y="430341"/>
                    <a:pt x="15813" y="420216"/>
                  </a:cubicBezTo>
                  <a:cubicBezTo>
                    <a:pt x="5688" y="410091"/>
                    <a:pt x="0" y="396359"/>
                    <a:pt x="0" y="382041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E4829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113305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Coses que ajuden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5149298" y="3497291"/>
            <a:ext cx="1126253" cy="616624"/>
          </a:xfrm>
          <a:custGeom>
            <a:avLst/>
            <a:gdLst/>
            <a:ahLst/>
            <a:cxnLst/>
            <a:rect l="l" t="t" r="r" b="b"/>
            <a:pathLst>
              <a:path w="1126253" h="616624">
                <a:moveTo>
                  <a:pt x="0" y="0"/>
                </a:moveTo>
                <a:lnTo>
                  <a:pt x="1126253" y="0"/>
                </a:lnTo>
                <a:lnTo>
                  <a:pt x="1126253" y="616624"/>
                </a:lnTo>
                <a:lnTo>
                  <a:pt x="0" y="6166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11248099" y="3325518"/>
            <a:ext cx="1126253" cy="616624"/>
          </a:xfrm>
          <a:custGeom>
            <a:avLst/>
            <a:gdLst/>
            <a:ahLst/>
            <a:cxnLst/>
            <a:rect l="l" t="t" r="r" b="b"/>
            <a:pathLst>
              <a:path w="1126253" h="616624">
                <a:moveTo>
                  <a:pt x="0" y="0"/>
                </a:moveTo>
                <a:lnTo>
                  <a:pt x="1126253" y="0"/>
                </a:lnTo>
                <a:lnTo>
                  <a:pt x="1126253" y="616623"/>
                </a:lnTo>
                <a:lnTo>
                  <a:pt x="0" y="616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840811" y="5219615"/>
            <a:ext cx="4159272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examen sorpresa.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Tenir massa deures.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Discutir amb un amic o amiga.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davant de la classe.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pressió per treure bones notes.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Canviar de col·legi o de professor/a.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entendre una tasca.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612653" y="5219615"/>
            <a:ext cx="415927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panxa o de cap.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Posar-se nerviós/osa o inquiet/a.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Enfadar-se fàcilment.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Quedar-se en blanc en un examen.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Dificultat per concentrar-se.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Voler evitar la situació.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714949" y="5219615"/>
            <a:ext cx="4302304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Respirar profund diverses vegades.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amb un amic/ga, profe o familiar.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Prendre un petit descans.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Organitzar les tasques pas a pas.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exercici o moure's.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Pensar: «Puc intentar-ho a poc a poc».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25362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model del «tanc emocional»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9615" y="1028700"/>
            <a:ext cx="6367653" cy="8229600"/>
          </a:xfrm>
          <a:custGeom>
            <a:avLst/>
            <a:gdLst/>
            <a:ahLst/>
            <a:cxnLst/>
            <a:rect l="l" t="t" r="r" b="b"/>
            <a:pathLst>
              <a:path w="6367653" h="8229600">
                <a:moveTo>
                  <a:pt x="0" y="0"/>
                </a:moveTo>
                <a:lnTo>
                  <a:pt x="6367653" y="0"/>
                </a:lnTo>
                <a:lnTo>
                  <a:pt x="63676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Cartolina o pissarra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Dibuixar un tanc gran.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 el que l'omple i el que el buida.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58895" y="2995007"/>
            <a:ext cx="5081438" cy="6567286"/>
          </a:xfrm>
          <a:custGeom>
            <a:avLst/>
            <a:gdLst/>
            <a:ahLst/>
            <a:cxnLst/>
            <a:rect l="l" t="t" r="r" b="b"/>
            <a:pathLst>
              <a:path w="5081438" h="6567286">
                <a:moveTo>
                  <a:pt x="0" y="0"/>
                </a:moveTo>
                <a:lnTo>
                  <a:pt x="5081437" y="0"/>
                </a:lnTo>
                <a:lnTo>
                  <a:pt x="5081437" y="6567286"/>
                </a:lnTo>
                <a:lnTo>
                  <a:pt x="0" y="6567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657780" y="656719"/>
            <a:ext cx="6483667" cy="1119088"/>
            <a:chOff x="0" y="0"/>
            <a:chExt cx="1707632" cy="2947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7632" cy="294739"/>
            </a:xfrm>
            <a:custGeom>
              <a:avLst/>
              <a:gdLst/>
              <a:ahLst/>
              <a:cxnLst/>
              <a:rect l="l" t="t" r="r" b="b"/>
              <a:pathLst>
                <a:path w="1707632" h="29473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58917"/>
                  </a:lnTo>
                  <a:cubicBezTo>
                    <a:pt x="1707632" y="278701"/>
                    <a:pt x="1691594" y="294739"/>
                    <a:pt x="1671810" y="294739"/>
                  </a:cubicBezTo>
                  <a:lnTo>
                    <a:pt x="35822" y="294739"/>
                  </a:lnTo>
                  <a:cubicBezTo>
                    <a:pt x="16038" y="294739"/>
                    <a:pt x="0" y="278701"/>
                    <a:pt x="0" y="25891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70763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omple el vostre tanc?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64900" y="2816893"/>
            <a:ext cx="2066830" cy="654157"/>
            <a:chOff x="0" y="0"/>
            <a:chExt cx="544350" cy="1722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Amics/gues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46022" y="2995007"/>
            <a:ext cx="1985632" cy="654157"/>
            <a:chOff x="0" y="0"/>
            <a:chExt cx="522965" cy="1722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Jugar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60138" y="3889809"/>
            <a:ext cx="2066830" cy="654157"/>
            <a:chOff x="0" y="0"/>
            <a:chExt cx="544350" cy="1722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Música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141447" y="4067923"/>
            <a:ext cx="1985632" cy="654157"/>
            <a:chOff x="0" y="0"/>
            <a:chExt cx="522965" cy="1722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Suport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064900" y="5000471"/>
            <a:ext cx="2066830" cy="654157"/>
            <a:chOff x="0" y="0"/>
            <a:chExt cx="544350" cy="1722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Natura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62076" y="5335995"/>
            <a:ext cx="1985632" cy="654157"/>
            <a:chOff x="0" y="0"/>
            <a:chExt cx="522965" cy="17228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Família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060138" y="6111829"/>
            <a:ext cx="2066830" cy="654157"/>
            <a:chOff x="0" y="0"/>
            <a:chExt cx="544350" cy="1722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Temps lliure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141447" y="6289942"/>
            <a:ext cx="1985632" cy="654157"/>
            <a:chOff x="0" y="0"/>
            <a:chExt cx="522965" cy="17228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bé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060138" y="7185086"/>
            <a:ext cx="2066830" cy="768350"/>
            <a:chOff x="0" y="0"/>
            <a:chExt cx="544350" cy="2023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44350" cy="202364"/>
            </a:xfrm>
            <a:custGeom>
              <a:avLst/>
              <a:gdLst/>
              <a:ahLst/>
              <a:cxnLst/>
              <a:rect l="l" t="t" r="r" b="b"/>
              <a:pathLst>
                <a:path w="544350" h="202364">
                  <a:moveTo>
                    <a:pt x="101182" y="0"/>
                  </a:moveTo>
                  <a:lnTo>
                    <a:pt x="443168" y="0"/>
                  </a:lnTo>
                  <a:cubicBezTo>
                    <a:pt x="499050" y="0"/>
                    <a:pt x="544350" y="45301"/>
                    <a:pt x="544350" y="101182"/>
                  </a:cubicBezTo>
                  <a:lnTo>
                    <a:pt x="544350" y="101182"/>
                  </a:lnTo>
                  <a:cubicBezTo>
                    <a:pt x="544350" y="128017"/>
                    <a:pt x="533690" y="153753"/>
                    <a:pt x="514715" y="172728"/>
                  </a:cubicBezTo>
                  <a:cubicBezTo>
                    <a:pt x="495740" y="191704"/>
                    <a:pt x="470004" y="202364"/>
                    <a:pt x="443168" y="202364"/>
                  </a:cubicBezTo>
                  <a:lnTo>
                    <a:pt x="101182" y="202364"/>
                  </a:lnTo>
                  <a:cubicBezTo>
                    <a:pt x="74347" y="202364"/>
                    <a:pt x="48611" y="191704"/>
                    <a:pt x="29635" y="172728"/>
                  </a:cubicBezTo>
                  <a:cubicBezTo>
                    <a:pt x="10660" y="153753"/>
                    <a:pt x="0" y="128017"/>
                    <a:pt x="0" y="101182"/>
                  </a:cubicBezTo>
                  <a:lnTo>
                    <a:pt x="0" y="101182"/>
                  </a:lnTo>
                  <a:cubicBezTo>
                    <a:pt x="0" y="74347"/>
                    <a:pt x="10660" y="48611"/>
                    <a:pt x="29635" y="29635"/>
                  </a:cubicBezTo>
                  <a:cubicBezTo>
                    <a:pt x="48611" y="10660"/>
                    <a:pt x="74347" y="0"/>
                    <a:pt x="101182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544350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Sentir-se com près/esa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141447" y="7363200"/>
            <a:ext cx="1985632" cy="654157"/>
            <a:chOff x="0" y="0"/>
            <a:chExt cx="522965" cy="17228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Riure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131730" y="3143972"/>
            <a:ext cx="2475361" cy="142915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>
            <a:off x="10252421" y="3322085"/>
            <a:ext cx="1893601" cy="139999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>
            <a:off x="5126968" y="4216888"/>
            <a:ext cx="2480124" cy="9266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>
            <a:off x="10467004" y="4395001"/>
            <a:ext cx="1674443" cy="93254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>
            <a:off x="5131730" y="5327550"/>
            <a:ext cx="2475361" cy="1576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>
            <a:off x="10897641" y="5663074"/>
            <a:ext cx="1464435" cy="44875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AutoShape 42"/>
          <p:cNvSpPr/>
          <p:nvPr/>
        </p:nvSpPr>
        <p:spPr>
          <a:xfrm flipV="1">
            <a:off x="5126968" y="6278650"/>
            <a:ext cx="2480124" cy="16025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3" name="AutoShape 43"/>
          <p:cNvSpPr/>
          <p:nvPr/>
        </p:nvSpPr>
        <p:spPr>
          <a:xfrm flipH="1">
            <a:off x="10699469" y="6617021"/>
            <a:ext cx="1441978" cy="3270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4" name="AutoShape 44"/>
          <p:cNvSpPr/>
          <p:nvPr/>
        </p:nvSpPr>
        <p:spPr>
          <a:xfrm flipV="1">
            <a:off x="5126968" y="7351907"/>
            <a:ext cx="2480124" cy="31412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5" name="AutoShape 45"/>
          <p:cNvSpPr/>
          <p:nvPr/>
        </p:nvSpPr>
        <p:spPr>
          <a:xfrm flipH="1" flipV="1">
            <a:off x="10699469" y="7351907"/>
            <a:ext cx="1441978" cy="33837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6" name="TextBox 46"/>
          <p:cNvSpPr txBox="1"/>
          <p:nvPr/>
        </p:nvSpPr>
        <p:spPr>
          <a:xfrm>
            <a:off x="6959202" y="2036157"/>
            <a:ext cx="397103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que t'omple, et dona energia.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58895" y="2995007"/>
            <a:ext cx="5081438" cy="6567286"/>
          </a:xfrm>
          <a:custGeom>
            <a:avLst/>
            <a:gdLst/>
            <a:ahLst/>
            <a:cxnLst/>
            <a:rect l="l" t="t" r="r" b="b"/>
            <a:pathLst>
              <a:path w="5081438" h="6567286">
                <a:moveTo>
                  <a:pt x="0" y="0"/>
                </a:moveTo>
                <a:lnTo>
                  <a:pt x="5081437" y="0"/>
                </a:lnTo>
                <a:lnTo>
                  <a:pt x="5081437" y="6567286"/>
                </a:lnTo>
                <a:lnTo>
                  <a:pt x="0" y="6567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657780" y="866775"/>
            <a:ext cx="6483667" cy="1074132"/>
            <a:chOff x="0" y="0"/>
            <a:chExt cx="1707632" cy="2828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7632" cy="282899"/>
            </a:xfrm>
            <a:custGeom>
              <a:avLst/>
              <a:gdLst/>
              <a:ahLst/>
              <a:cxnLst/>
              <a:rect l="l" t="t" r="r" b="b"/>
              <a:pathLst>
                <a:path w="1707632" h="28289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47077"/>
                  </a:lnTo>
                  <a:cubicBezTo>
                    <a:pt x="1707632" y="266861"/>
                    <a:pt x="1691594" y="282899"/>
                    <a:pt x="1671810" y="282899"/>
                  </a:cubicBezTo>
                  <a:lnTo>
                    <a:pt x="35822" y="282899"/>
                  </a:lnTo>
                  <a:cubicBezTo>
                    <a:pt x="16038" y="282899"/>
                    <a:pt x="0" y="266861"/>
                    <a:pt x="0" y="24707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707632" cy="368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el buida?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049519" y="3613433"/>
            <a:ext cx="2066830" cy="1120775"/>
            <a:chOff x="0" y="0"/>
            <a:chExt cx="544350" cy="2951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295184"/>
            </a:xfrm>
            <a:custGeom>
              <a:avLst/>
              <a:gdLst/>
              <a:ahLst/>
              <a:cxnLst/>
              <a:rect l="l" t="t" r="r" b="b"/>
              <a:pathLst>
                <a:path w="544350" h="295184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82810"/>
                  </a:lnTo>
                  <a:cubicBezTo>
                    <a:pt x="544350" y="212613"/>
                    <a:pt x="532511" y="241196"/>
                    <a:pt x="511437" y="262270"/>
                  </a:cubicBezTo>
                  <a:cubicBezTo>
                    <a:pt x="490363" y="283344"/>
                    <a:pt x="461780" y="295184"/>
                    <a:pt x="431976" y="295184"/>
                  </a:cubicBezTo>
                  <a:lnTo>
                    <a:pt x="112374" y="295184"/>
                  </a:lnTo>
                  <a:cubicBezTo>
                    <a:pt x="82570" y="295184"/>
                    <a:pt x="53988" y="283344"/>
                    <a:pt x="32914" y="262270"/>
                  </a:cubicBezTo>
                  <a:cubicBezTo>
                    <a:pt x="11839" y="241196"/>
                    <a:pt x="0" y="212613"/>
                    <a:pt x="0" y="182810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361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Discussions amb amics/gues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55375" y="4216888"/>
            <a:ext cx="2066830" cy="654157"/>
            <a:chOff x="0" y="0"/>
            <a:chExt cx="544350" cy="1722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Cansament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62076" y="4994431"/>
            <a:ext cx="1985632" cy="768350"/>
            <a:chOff x="0" y="0"/>
            <a:chExt cx="522965" cy="2023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2965" cy="202364"/>
            </a:xfrm>
            <a:custGeom>
              <a:avLst/>
              <a:gdLst/>
              <a:ahLst/>
              <a:cxnLst/>
              <a:rect l="l" t="t" r="r" b="b"/>
              <a:pathLst>
                <a:path w="522965" h="202364">
                  <a:moveTo>
                    <a:pt x="101182" y="0"/>
                  </a:moveTo>
                  <a:lnTo>
                    <a:pt x="421783" y="0"/>
                  </a:lnTo>
                  <a:cubicBezTo>
                    <a:pt x="448618" y="0"/>
                    <a:pt x="474354" y="10660"/>
                    <a:pt x="493329" y="29635"/>
                  </a:cubicBezTo>
                  <a:cubicBezTo>
                    <a:pt x="512305" y="48611"/>
                    <a:pt x="522965" y="74347"/>
                    <a:pt x="522965" y="101182"/>
                  </a:cubicBezTo>
                  <a:lnTo>
                    <a:pt x="522965" y="101182"/>
                  </a:lnTo>
                  <a:cubicBezTo>
                    <a:pt x="522965" y="157063"/>
                    <a:pt x="477664" y="202364"/>
                    <a:pt x="421783" y="202364"/>
                  </a:cubicBezTo>
                  <a:lnTo>
                    <a:pt x="101182" y="202364"/>
                  </a:lnTo>
                  <a:cubicBezTo>
                    <a:pt x="74347" y="202364"/>
                    <a:pt x="48611" y="191704"/>
                    <a:pt x="29635" y="172728"/>
                  </a:cubicBezTo>
                  <a:cubicBezTo>
                    <a:pt x="10660" y="153753"/>
                    <a:pt x="0" y="128017"/>
                    <a:pt x="0" y="101182"/>
                  </a:cubicBezTo>
                  <a:lnTo>
                    <a:pt x="0" y="101182"/>
                  </a:lnTo>
                  <a:cubicBezTo>
                    <a:pt x="0" y="74347"/>
                    <a:pt x="10660" y="48611"/>
                    <a:pt x="29635" y="29635"/>
                  </a:cubicBezTo>
                  <a:cubicBezTo>
                    <a:pt x="48611" y="10660"/>
                    <a:pt x="74347" y="0"/>
                    <a:pt x="101182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22965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Pressió acadèmica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60138" y="5327550"/>
            <a:ext cx="2066830" cy="654157"/>
            <a:chOff x="0" y="0"/>
            <a:chExt cx="544350" cy="1722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Massa tasques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582705" y="6262504"/>
            <a:ext cx="1985632" cy="654157"/>
            <a:chOff x="0" y="0"/>
            <a:chExt cx="522965" cy="1722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Males notes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055375" y="6438907"/>
            <a:ext cx="2066830" cy="654157"/>
            <a:chOff x="0" y="0"/>
            <a:chExt cx="544350" cy="17228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Canvis sobtats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62076" y="7216451"/>
            <a:ext cx="1985632" cy="654157"/>
            <a:chOff x="0" y="0"/>
            <a:chExt cx="522965" cy="1722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Baralles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876556" y="7512165"/>
            <a:ext cx="2245649" cy="768350"/>
            <a:chOff x="0" y="0"/>
            <a:chExt cx="591447" cy="20236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1447" cy="202364"/>
            </a:xfrm>
            <a:custGeom>
              <a:avLst/>
              <a:gdLst/>
              <a:ahLst/>
              <a:cxnLst/>
              <a:rect l="l" t="t" r="r" b="b"/>
              <a:pathLst>
                <a:path w="591447" h="202364">
                  <a:moveTo>
                    <a:pt x="101182" y="0"/>
                  </a:moveTo>
                  <a:lnTo>
                    <a:pt x="490265" y="0"/>
                  </a:lnTo>
                  <a:cubicBezTo>
                    <a:pt x="517100" y="0"/>
                    <a:pt x="542836" y="10660"/>
                    <a:pt x="561811" y="29635"/>
                  </a:cubicBezTo>
                  <a:cubicBezTo>
                    <a:pt x="580786" y="48611"/>
                    <a:pt x="591447" y="74347"/>
                    <a:pt x="591447" y="101182"/>
                  </a:cubicBezTo>
                  <a:lnTo>
                    <a:pt x="591447" y="101182"/>
                  </a:lnTo>
                  <a:cubicBezTo>
                    <a:pt x="591447" y="157063"/>
                    <a:pt x="546146" y="202364"/>
                    <a:pt x="490265" y="202364"/>
                  </a:cubicBezTo>
                  <a:lnTo>
                    <a:pt x="101182" y="202364"/>
                  </a:lnTo>
                  <a:cubicBezTo>
                    <a:pt x="74347" y="202364"/>
                    <a:pt x="48611" y="191704"/>
                    <a:pt x="29635" y="172728"/>
                  </a:cubicBezTo>
                  <a:cubicBezTo>
                    <a:pt x="10660" y="153753"/>
                    <a:pt x="0" y="128017"/>
                    <a:pt x="0" y="101182"/>
                  </a:cubicBezTo>
                  <a:lnTo>
                    <a:pt x="0" y="101182"/>
                  </a:lnTo>
                  <a:cubicBezTo>
                    <a:pt x="0" y="74347"/>
                    <a:pt x="10660" y="48611"/>
                    <a:pt x="29635" y="29635"/>
                  </a:cubicBezTo>
                  <a:cubicBezTo>
                    <a:pt x="48611" y="10660"/>
                    <a:pt x="74347" y="0"/>
                    <a:pt x="101182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591447" cy="26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Preocupacions familiars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62076" y="8289709"/>
            <a:ext cx="1985632" cy="654157"/>
            <a:chOff x="0" y="0"/>
            <a:chExt cx="522965" cy="17228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Sentir-se sol/a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 flipH="1">
            <a:off x="10173311" y="4094382"/>
            <a:ext cx="2876208" cy="60669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4" name="AutoShape 34"/>
          <p:cNvSpPr/>
          <p:nvPr/>
        </p:nvSpPr>
        <p:spPr>
          <a:xfrm>
            <a:off x="5122205" y="4543966"/>
            <a:ext cx="2484886" cy="5995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5" name="AutoShape 35"/>
          <p:cNvSpPr/>
          <p:nvPr/>
        </p:nvSpPr>
        <p:spPr>
          <a:xfrm flipH="1" flipV="1">
            <a:off x="10467004" y="5327550"/>
            <a:ext cx="1895072" cy="14783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6" name="AutoShape 36"/>
          <p:cNvSpPr/>
          <p:nvPr/>
        </p:nvSpPr>
        <p:spPr>
          <a:xfrm flipV="1">
            <a:off x="5126968" y="5485239"/>
            <a:ext cx="2480124" cy="32326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 flipV="1">
            <a:off x="10897641" y="6111829"/>
            <a:ext cx="1685064" cy="47775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 flipV="1">
            <a:off x="5122205" y="6278650"/>
            <a:ext cx="2484886" cy="64120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 flipV="1">
            <a:off x="10699469" y="6944100"/>
            <a:ext cx="1662607" cy="59943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 flipV="1">
            <a:off x="5122205" y="7351907"/>
            <a:ext cx="2484886" cy="64120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 flipV="1">
            <a:off x="10699469" y="7351907"/>
            <a:ext cx="1662607" cy="126488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TextBox 42"/>
          <p:cNvSpPr txBox="1"/>
          <p:nvPr/>
        </p:nvSpPr>
        <p:spPr>
          <a:xfrm>
            <a:off x="5747989" y="2112357"/>
            <a:ext cx="6393458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buida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consumeix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teu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benestar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83779" y="6625362"/>
            <a:ext cx="1172044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«Pizza Massage» — Estratègia corporal per reduir l'estrès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19276" y="1111259"/>
            <a:ext cx="7283597" cy="6036281"/>
          </a:xfrm>
          <a:custGeom>
            <a:avLst/>
            <a:gdLst/>
            <a:ahLst/>
            <a:cxnLst/>
            <a:rect l="l" t="t" r="r" b="b"/>
            <a:pathLst>
              <a:path w="7283597" h="6036281">
                <a:moveTo>
                  <a:pt x="0" y="0"/>
                </a:moveTo>
                <a:lnTo>
                  <a:pt x="7283597" y="0"/>
                </a:lnTo>
                <a:lnTo>
                  <a:pt x="7283597" y="6036282"/>
                </a:lnTo>
                <a:lnTo>
                  <a:pt x="0" y="60362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per parelles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suau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Pilotetes o rodets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Realitzar un massatge per parelles seguint metàfores de fer una pizza.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Aprendre a relaxar el cos des del contacte respectuós.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032756" y="7775540"/>
            <a:ext cx="789071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massatge ha de ser suau i respectar l'espai del company/a.</a:t>
            </a:r>
          </a:p>
          <a:p>
            <a:pPr marL="0" lvl="1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no t'apeteix rebre contacte, pots fer automassatge.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76568" y="3138542"/>
            <a:ext cx="5676075" cy="6119758"/>
          </a:xfrm>
          <a:custGeom>
            <a:avLst/>
            <a:gdLst/>
            <a:ahLst/>
            <a:cxnLst/>
            <a:rect l="l" t="t" r="r" b="b"/>
            <a:pathLst>
              <a:path w="5676075" h="6119758">
                <a:moveTo>
                  <a:pt x="0" y="0"/>
                </a:moveTo>
                <a:lnTo>
                  <a:pt x="5676076" y="0"/>
                </a:lnTo>
                <a:lnTo>
                  <a:pt x="5676076" y="6119758"/>
                </a:lnTo>
                <a:lnTo>
                  <a:pt x="0" y="6119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21945" y="1365570"/>
            <a:ext cx="9724044" cy="654050"/>
            <a:chOff x="0" y="0"/>
            <a:chExt cx="12965392" cy="872067"/>
          </a:xfrm>
        </p:grpSpPr>
        <p:sp>
          <p:nvSpPr>
            <p:cNvPr id="4" name="TextBox 4"/>
            <p:cNvSpPr txBox="1"/>
            <p:nvPr/>
          </p:nvSpPr>
          <p:spPr>
            <a:xfrm>
              <a:off x="1191588" y="-66675"/>
              <a:ext cx="11773804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Imagina que l'esquena és la base d'una pizza. Primer «netejem la taula», fent moviments suaus amb les mans.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21945" y="2595722"/>
            <a:ext cx="8908207" cy="682626"/>
            <a:chOff x="0" y="0"/>
            <a:chExt cx="11877609" cy="910167"/>
          </a:xfrm>
        </p:grpSpPr>
        <p:sp>
          <p:nvSpPr>
            <p:cNvPr id="7" name="TextBox 7"/>
            <p:cNvSpPr txBox="1"/>
            <p:nvPr/>
          </p:nvSpPr>
          <p:spPr>
            <a:xfrm>
              <a:off x="1191588" y="-19050"/>
              <a:ext cx="10686021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Amb les puntes dels dits, simulem espolsar farina perquè la massa no s'enganxi.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21945" y="3854450"/>
            <a:ext cx="8646146" cy="673100"/>
            <a:chOff x="0" y="0"/>
            <a:chExt cx="11528195" cy="897467"/>
          </a:xfrm>
        </p:grpSpPr>
        <p:sp>
          <p:nvSpPr>
            <p:cNvPr id="10" name="TextBox 10"/>
            <p:cNvSpPr txBox="1"/>
            <p:nvPr/>
          </p:nvSpPr>
          <p:spPr>
            <a:xfrm>
              <a:off x="1191588" y="-41275"/>
              <a:ext cx="1033660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Fem petits moviments circulars o de pressió suau, com si estiguéssim pastant.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21945" y="5099050"/>
            <a:ext cx="9554623" cy="692151"/>
            <a:chOff x="0" y="0"/>
            <a:chExt cx="12739498" cy="922867"/>
          </a:xfrm>
        </p:grpSpPr>
        <p:sp>
          <p:nvSpPr>
            <p:cNvPr id="13" name="TextBox 13"/>
            <p:cNvSpPr txBox="1"/>
            <p:nvPr/>
          </p:nvSpPr>
          <p:spPr>
            <a:xfrm>
              <a:off x="1191588" y="-6350"/>
              <a:ext cx="11547910" cy="929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Fem lliscar les mans cap enfora, des del centre cap als costats, com si estiréssim la pizza.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21945" y="6371905"/>
            <a:ext cx="9554623" cy="2549525"/>
            <a:chOff x="0" y="0"/>
            <a:chExt cx="12739498" cy="3399367"/>
          </a:xfrm>
        </p:grpSpPr>
        <p:sp>
          <p:nvSpPr>
            <p:cNvPr id="16" name="TextBox 16"/>
            <p:cNvSpPr txBox="1"/>
            <p:nvPr/>
          </p:nvSpPr>
          <p:spPr>
            <a:xfrm>
              <a:off x="1191588" y="-10583"/>
              <a:ext cx="11547910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Afegim ingredients: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91588" y="581025"/>
              <a:ext cx="10227481" cy="2818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Tomàquet: copets suaus amb els punys tancats.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Salami: pressionar suaument amb la mà plana.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Pebrot: línies curtes amb un dit.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Bolets: pressions suaus amb el polze.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Ceba: cercles amb els dits.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Formatge: tocs molt lleugers amb la punta dels dits.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83225" y="3138542"/>
            <a:ext cx="5676075" cy="6119758"/>
          </a:xfrm>
          <a:custGeom>
            <a:avLst/>
            <a:gdLst/>
            <a:ahLst/>
            <a:cxnLst/>
            <a:rect l="l" t="t" r="r" b="b"/>
            <a:pathLst>
              <a:path w="5676075" h="6119758">
                <a:moveTo>
                  <a:pt x="0" y="0"/>
                </a:moveTo>
                <a:lnTo>
                  <a:pt x="5676075" y="0"/>
                </a:lnTo>
                <a:lnTo>
                  <a:pt x="5676075" y="6119758"/>
                </a:lnTo>
                <a:lnTo>
                  <a:pt x="0" y="6119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735953" y="2101606"/>
            <a:ext cx="2984798" cy="3720968"/>
            <a:chOff x="0" y="0"/>
            <a:chExt cx="3979730" cy="4961291"/>
          </a:xfrm>
        </p:grpSpPr>
        <p:sp>
          <p:nvSpPr>
            <p:cNvPr id="4" name="TextBox 4"/>
            <p:cNvSpPr txBox="1"/>
            <p:nvPr/>
          </p:nvSpPr>
          <p:spPr>
            <a:xfrm>
              <a:off x="1467247" y="-66675"/>
              <a:ext cx="104523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Pas 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356261" y="736238"/>
              <a:ext cx="326720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Posar la pizza al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forn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142950"/>
              <a:ext cx="3979730" cy="2818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Fem lliscar lentament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mans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 de baix cap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amunt, com si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col·loquéssim la pizza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 forn.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20656" y="2101606"/>
            <a:ext cx="3070622" cy="4073393"/>
            <a:chOff x="0" y="0"/>
            <a:chExt cx="4094162" cy="5431191"/>
          </a:xfrm>
        </p:grpSpPr>
        <p:sp>
          <p:nvSpPr>
            <p:cNvPr id="8" name="TextBox 8"/>
            <p:cNvSpPr txBox="1"/>
            <p:nvPr/>
          </p:nvSpPr>
          <p:spPr>
            <a:xfrm>
              <a:off x="1491456" y="-66675"/>
              <a:ext cx="111125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Pas 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3857" y="736238"/>
              <a:ext cx="290644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Escalfar la pizza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142950"/>
              <a:ext cx="4094162" cy="3288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Frotem les nostres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mans per escalfar-les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les recolzem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suaument als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espatlles o part alta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 l'esquena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(evitant columna).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191183" y="2051600"/>
            <a:ext cx="2637334" cy="3066125"/>
            <a:chOff x="0" y="-66675"/>
            <a:chExt cx="3516445" cy="4088167"/>
          </a:xfrm>
        </p:grpSpPr>
        <p:sp>
          <p:nvSpPr>
            <p:cNvPr id="12" name="TextBox 12"/>
            <p:cNvSpPr txBox="1"/>
            <p:nvPr/>
          </p:nvSpPr>
          <p:spPr>
            <a:xfrm>
              <a:off x="1196843" y="-66675"/>
              <a:ext cx="112275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Pas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9424" y="736237"/>
              <a:ext cx="2997597" cy="933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Treure</a:t>
              </a:r>
              <a:r>
                <a:rPr lang="en-US" sz="2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la pizza del </a:t>
              </a:r>
              <a:r>
                <a:rPr lang="en-US" sz="2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forn</a:t>
              </a:r>
              <a:endPara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612850"/>
              <a:ext cx="3516445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Fem lliscar la mà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suaument cap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avall per acabar.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83225" y="3138542"/>
            <a:ext cx="5676075" cy="6119758"/>
          </a:xfrm>
          <a:custGeom>
            <a:avLst/>
            <a:gdLst/>
            <a:ahLst/>
            <a:cxnLst/>
            <a:rect l="l" t="t" r="r" b="b"/>
            <a:pathLst>
              <a:path w="5676075" h="6119758">
                <a:moveTo>
                  <a:pt x="0" y="0"/>
                </a:moveTo>
                <a:lnTo>
                  <a:pt x="5676075" y="0"/>
                </a:lnTo>
                <a:lnTo>
                  <a:pt x="5676075" y="6119758"/>
                </a:lnTo>
                <a:lnTo>
                  <a:pt x="0" y="6119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649043" y="5619597"/>
            <a:ext cx="6126028" cy="1870129"/>
            <a:chOff x="0" y="0"/>
            <a:chExt cx="1613440" cy="4925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3440" cy="492544"/>
            </a:xfrm>
            <a:custGeom>
              <a:avLst/>
              <a:gdLst/>
              <a:ahLst/>
              <a:cxnLst/>
              <a:rect l="l" t="t" r="r" b="b"/>
              <a:pathLst>
                <a:path w="1613440" h="492544">
                  <a:moveTo>
                    <a:pt x="37913" y="0"/>
                  </a:moveTo>
                  <a:lnTo>
                    <a:pt x="1575526" y="0"/>
                  </a:lnTo>
                  <a:cubicBezTo>
                    <a:pt x="1585582" y="0"/>
                    <a:pt x="1595225" y="3994"/>
                    <a:pt x="1602335" y="11105"/>
                  </a:cubicBezTo>
                  <a:cubicBezTo>
                    <a:pt x="1609445" y="18215"/>
                    <a:pt x="1613440" y="27858"/>
                    <a:pt x="1613440" y="37913"/>
                  </a:cubicBezTo>
                  <a:lnTo>
                    <a:pt x="1613440" y="454631"/>
                  </a:lnTo>
                  <a:cubicBezTo>
                    <a:pt x="1613440" y="464686"/>
                    <a:pt x="1609445" y="474330"/>
                    <a:pt x="1602335" y="481440"/>
                  </a:cubicBezTo>
                  <a:cubicBezTo>
                    <a:pt x="1595225" y="488550"/>
                    <a:pt x="1585582" y="492544"/>
                    <a:pt x="1575526" y="492544"/>
                  </a:cubicBezTo>
                  <a:lnTo>
                    <a:pt x="37913" y="492544"/>
                  </a:lnTo>
                  <a:cubicBezTo>
                    <a:pt x="27858" y="492544"/>
                    <a:pt x="18215" y="488550"/>
                    <a:pt x="11105" y="481440"/>
                  </a:cubicBezTo>
                  <a:cubicBezTo>
                    <a:pt x="3994" y="474330"/>
                    <a:pt x="0" y="464686"/>
                    <a:pt x="0" y="454631"/>
                  </a:cubicBezTo>
                  <a:lnTo>
                    <a:pt x="0" y="37913"/>
                  </a:lnTo>
                  <a:cubicBezTo>
                    <a:pt x="0" y="27858"/>
                    <a:pt x="3994" y="18215"/>
                    <a:pt x="11105" y="11105"/>
                  </a:cubicBezTo>
                  <a:cubicBezTo>
                    <a:pt x="18215" y="3994"/>
                    <a:pt x="27858" y="0"/>
                    <a:pt x="37913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13440" cy="578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has sentit abans i després?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49043" y="2797274"/>
            <a:ext cx="6126028" cy="1870129"/>
            <a:chOff x="0" y="0"/>
            <a:chExt cx="1613440" cy="4925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3440" cy="492544"/>
            </a:xfrm>
            <a:custGeom>
              <a:avLst/>
              <a:gdLst/>
              <a:ahLst/>
              <a:cxnLst/>
              <a:rect l="l" t="t" r="r" b="b"/>
              <a:pathLst>
                <a:path w="1613440" h="492544">
                  <a:moveTo>
                    <a:pt x="37913" y="0"/>
                  </a:moveTo>
                  <a:lnTo>
                    <a:pt x="1575526" y="0"/>
                  </a:lnTo>
                  <a:cubicBezTo>
                    <a:pt x="1585582" y="0"/>
                    <a:pt x="1595225" y="3994"/>
                    <a:pt x="1602335" y="11105"/>
                  </a:cubicBezTo>
                  <a:cubicBezTo>
                    <a:pt x="1609445" y="18215"/>
                    <a:pt x="1613440" y="27858"/>
                    <a:pt x="1613440" y="37913"/>
                  </a:cubicBezTo>
                  <a:lnTo>
                    <a:pt x="1613440" y="454631"/>
                  </a:lnTo>
                  <a:cubicBezTo>
                    <a:pt x="1613440" y="464686"/>
                    <a:pt x="1609445" y="474330"/>
                    <a:pt x="1602335" y="481440"/>
                  </a:cubicBezTo>
                  <a:cubicBezTo>
                    <a:pt x="1595225" y="488550"/>
                    <a:pt x="1585582" y="492544"/>
                    <a:pt x="1575526" y="492544"/>
                  </a:cubicBezTo>
                  <a:lnTo>
                    <a:pt x="37913" y="492544"/>
                  </a:lnTo>
                  <a:cubicBezTo>
                    <a:pt x="27858" y="492544"/>
                    <a:pt x="18215" y="488550"/>
                    <a:pt x="11105" y="481440"/>
                  </a:cubicBezTo>
                  <a:cubicBezTo>
                    <a:pt x="3994" y="474330"/>
                    <a:pt x="0" y="464686"/>
                    <a:pt x="0" y="454631"/>
                  </a:cubicBezTo>
                  <a:lnTo>
                    <a:pt x="0" y="37913"/>
                  </a:lnTo>
                  <a:cubicBezTo>
                    <a:pt x="0" y="27858"/>
                    <a:pt x="3994" y="18215"/>
                    <a:pt x="11105" y="11105"/>
                  </a:cubicBezTo>
                  <a:cubicBezTo>
                    <a:pt x="18215" y="3994"/>
                    <a:pt x="27858" y="0"/>
                    <a:pt x="3791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613440" cy="578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part del massatge t'ha relaxat més?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Viatge guiat al teu «Lloc Interior de Poder»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028700"/>
            <a:ext cx="5808114" cy="8166065"/>
          </a:xfrm>
          <a:custGeom>
            <a:avLst/>
            <a:gdLst/>
            <a:ahLst/>
            <a:cxnLst/>
            <a:rect l="l" t="t" r="r" b="b"/>
            <a:pathLst>
              <a:path w="5808114" h="8166065">
                <a:moveTo>
                  <a:pt x="0" y="0"/>
                </a:moveTo>
                <a:lnTo>
                  <a:pt x="5808114" y="0"/>
                </a:lnTo>
                <a:lnTo>
                  <a:pt x="5808114" y="8166065"/>
                </a:lnTo>
                <a:lnTo>
                  <a:pt x="0" y="816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suau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Ambient silenciós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Guiar una visualització cap a un espai personal segur i tranquil·litzador.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9881" y="1028700"/>
            <a:ext cx="16409419" cy="8656097"/>
          </a:xfrm>
          <a:custGeom>
            <a:avLst/>
            <a:gdLst/>
            <a:ahLst/>
            <a:cxnLst/>
            <a:rect l="l" t="t" r="r" b="b"/>
            <a:pathLst>
              <a:path w="16409419" h="8656097">
                <a:moveTo>
                  <a:pt x="0" y="0"/>
                </a:moveTo>
                <a:lnTo>
                  <a:pt x="16409419" y="0"/>
                </a:lnTo>
                <a:lnTo>
                  <a:pt x="16409419" y="8656097"/>
                </a:lnTo>
                <a:lnTo>
                  <a:pt x="0" y="865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809" b="-1480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479886" y="1092235"/>
            <a:ext cx="5808114" cy="8166065"/>
          </a:xfrm>
          <a:custGeom>
            <a:avLst/>
            <a:gdLst/>
            <a:ahLst/>
            <a:cxnLst/>
            <a:rect l="l" t="t" r="r" b="b"/>
            <a:pathLst>
              <a:path w="5808114" h="8166065">
                <a:moveTo>
                  <a:pt x="0" y="0"/>
                </a:moveTo>
                <a:lnTo>
                  <a:pt x="5808114" y="0"/>
                </a:lnTo>
                <a:lnTo>
                  <a:pt x="5808114" y="8166065"/>
                </a:lnTo>
                <a:lnTo>
                  <a:pt x="0" y="816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841839" y="2136431"/>
            <a:ext cx="11278283" cy="6359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Anem a buscar un lloc on us sentiu completament bé. Pot ser un lloc real que conegueu, com un bosc, una casa, una platja, la vostra habitació… O pot ser un lloc imaginari, inventat per vosaltres. Imagineu que viatgeu cap a aquest lloc. Podeu arribar caminant, volant, en un tren, en una barca… el que vulgueu.</a:t>
            </a: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hi arribeu, mireu al voltant: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veieu?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¿Quins colors hi ha?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¿Hi ha llum, ombra, sol, núvols…?</a:t>
            </a: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Escolteu: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¿Quins sons hi ha al vostre lloc?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¿Hi ha silenci?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¿Hi ha aigua, vent, música…?</a:t>
            </a: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Noteu la temperatura: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¿Es càlida, fresca, suau…?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9881" y="1028700"/>
            <a:ext cx="16409419" cy="8656097"/>
          </a:xfrm>
          <a:custGeom>
            <a:avLst/>
            <a:gdLst/>
            <a:ahLst/>
            <a:cxnLst/>
            <a:rect l="l" t="t" r="r" b="b"/>
            <a:pathLst>
              <a:path w="16409419" h="8656097">
                <a:moveTo>
                  <a:pt x="0" y="0"/>
                </a:moveTo>
                <a:lnTo>
                  <a:pt x="16409419" y="0"/>
                </a:lnTo>
                <a:lnTo>
                  <a:pt x="16409419" y="8656097"/>
                </a:lnTo>
                <a:lnTo>
                  <a:pt x="0" y="865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809" b="-1480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479886" y="1092235"/>
            <a:ext cx="5808114" cy="8166065"/>
          </a:xfrm>
          <a:custGeom>
            <a:avLst/>
            <a:gdLst/>
            <a:ahLst/>
            <a:cxnLst/>
            <a:rect l="l" t="t" r="r" b="b"/>
            <a:pathLst>
              <a:path w="5808114" h="8166065">
                <a:moveTo>
                  <a:pt x="0" y="0"/>
                </a:moveTo>
                <a:lnTo>
                  <a:pt x="5808114" y="0"/>
                </a:lnTo>
                <a:lnTo>
                  <a:pt x="5808114" y="8166065"/>
                </a:lnTo>
                <a:lnTo>
                  <a:pt x="0" y="816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841839" y="4834303"/>
            <a:ext cx="3783495" cy="1905893"/>
            <a:chOff x="0" y="0"/>
            <a:chExt cx="996476" cy="5019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96476" cy="501963"/>
            </a:xfrm>
            <a:custGeom>
              <a:avLst/>
              <a:gdLst/>
              <a:ahLst/>
              <a:cxnLst/>
              <a:rect l="l" t="t" r="r" b="b"/>
              <a:pathLst>
                <a:path w="996476" h="501963">
                  <a:moveTo>
                    <a:pt x="61387" y="0"/>
                  </a:moveTo>
                  <a:lnTo>
                    <a:pt x="935089" y="0"/>
                  </a:lnTo>
                  <a:cubicBezTo>
                    <a:pt x="968992" y="0"/>
                    <a:pt x="996476" y="27484"/>
                    <a:pt x="996476" y="61387"/>
                  </a:cubicBezTo>
                  <a:lnTo>
                    <a:pt x="996476" y="440576"/>
                  </a:lnTo>
                  <a:cubicBezTo>
                    <a:pt x="996476" y="474480"/>
                    <a:pt x="968992" y="501963"/>
                    <a:pt x="935089" y="501963"/>
                  </a:cubicBezTo>
                  <a:lnTo>
                    <a:pt x="61387" y="501963"/>
                  </a:lnTo>
                  <a:cubicBezTo>
                    <a:pt x="27484" y="501963"/>
                    <a:pt x="0" y="474480"/>
                    <a:pt x="0" y="440576"/>
                  </a:cubicBezTo>
                  <a:lnTo>
                    <a:pt x="0" y="61387"/>
                  </a:lnTo>
                  <a:cubicBezTo>
                    <a:pt x="0" y="27484"/>
                    <a:pt x="27484" y="0"/>
                    <a:pt x="613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996476" cy="587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 et sents ara?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30203" y="4664720"/>
            <a:ext cx="5303459" cy="2231380"/>
            <a:chOff x="0" y="-44664"/>
            <a:chExt cx="1396796" cy="5876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96796" cy="501963"/>
            </a:xfrm>
            <a:custGeom>
              <a:avLst/>
              <a:gdLst/>
              <a:ahLst/>
              <a:cxnLst/>
              <a:rect l="l" t="t" r="r" b="b"/>
              <a:pathLst>
                <a:path w="1396796" h="501963">
                  <a:moveTo>
                    <a:pt x="43794" y="0"/>
                  </a:moveTo>
                  <a:lnTo>
                    <a:pt x="1353002" y="0"/>
                  </a:lnTo>
                  <a:cubicBezTo>
                    <a:pt x="1364617" y="0"/>
                    <a:pt x="1375756" y="4614"/>
                    <a:pt x="1383969" y="12827"/>
                  </a:cubicBezTo>
                  <a:cubicBezTo>
                    <a:pt x="1392182" y="21040"/>
                    <a:pt x="1396796" y="32179"/>
                    <a:pt x="1396796" y="43794"/>
                  </a:cubicBezTo>
                  <a:lnTo>
                    <a:pt x="1396796" y="458170"/>
                  </a:lnTo>
                  <a:cubicBezTo>
                    <a:pt x="1396796" y="469785"/>
                    <a:pt x="1392182" y="480924"/>
                    <a:pt x="1383969" y="489137"/>
                  </a:cubicBezTo>
                  <a:cubicBezTo>
                    <a:pt x="1375756" y="497350"/>
                    <a:pt x="1364617" y="501963"/>
                    <a:pt x="1353002" y="501963"/>
                  </a:cubicBezTo>
                  <a:lnTo>
                    <a:pt x="43794" y="501963"/>
                  </a:lnTo>
                  <a:cubicBezTo>
                    <a:pt x="19607" y="501963"/>
                    <a:pt x="0" y="482356"/>
                    <a:pt x="0" y="458170"/>
                  </a:cubicBezTo>
                  <a:lnTo>
                    <a:pt x="0" y="43794"/>
                  </a:lnTo>
                  <a:cubicBezTo>
                    <a:pt x="0" y="32179"/>
                    <a:pt x="4614" y="21040"/>
                    <a:pt x="12827" y="12827"/>
                  </a:cubicBezTo>
                  <a:cubicBezTo>
                    <a:pt x="21040" y="4614"/>
                    <a:pt x="32179" y="0"/>
                    <a:pt x="4379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4664"/>
              <a:ext cx="1396796" cy="587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Quina part de la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visualització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t'ha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calmat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més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841839" y="1850320"/>
            <a:ext cx="10402069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Penseu quines coses us fan sentir bé allà. Pot ser una sensació, un objecte, un paisatge, una olor… Tot el que us ajudi a sentir-vos segurs/es i tranquils/es.</a:t>
            </a: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lloc és només vostre. Ningú hi pot entrar sense el vostre permís. Aquí podeu descansar, pensar, respirar… o simplement estar.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Tancament del Dia 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57393" y="1533411"/>
            <a:ext cx="8969165" cy="7220178"/>
          </a:xfrm>
          <a:custGeom>
            <a:avLst/>
            <a:gdLst/>
            <a:ahLst/>
            <a:cxnLst/>
            <a:rect l="l" t="t" r="r" b="b"/>
            <a:pathLst>
              <a:path w="8969165" h="7220178">
                <a:moveTo>
                  <a:pt x="0" y="0"/>
                </a:moveTo>
                <a:lnTo>
                  <a:pt x="8969165" y="0"/>
                </a:lnTo>
                <a:lnTo>
                  <a:pt x="8969165" y="7220178"/>
                </a:lnTo>
                <a:lnTo>
                  <a:pt x="0" y="7220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353813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Recapitular els aprenentatges del dia.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Tancar amb una sensació de calma.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57393" y="1533411"/>
            <a:ext cx="8969165" cy="7220178"/>
          </a:xfrm>
          <a:custGeom>
            <a:avLst/>
            <a:gdLst/>
            <a:ahLst/>
            <a:cxnLst/>
            <a:rect l="l" t="t" r="r" b="b"/>
            <a:pathLst>
              <a:path w="8969165" h="7220178">
                <a:moveTo>
                  <a:pt x="0" y="0"/>
                </a:moveTo>
                <a:lnTo>
                  <a:pt x="8969165" y="0"/>
                </a:lnTo>
                <a:lnTo>
                  <a:pt x="8969165" y="7220178"/>
                </a:lnTo>
                <a:lnTo>
                  <a:pt x="0" y="7220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388367" y="4977359"/>
            <a:ext cx="3086100" cy="2352941"/>
            <a:chOff x="0" y="0"/>
            <a:chExt cx="812800" cy="6197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619705"/>
            </a:xfrm>
            <a:custGeom>
              <a:avLst/>
              <a:gdLst/>
              <a:ahLst/>
              <a:cxnLst/>
              <a:rect l="l" t="t" r="r" b="b"/>
              <a:pathLst>
                <a:path w="812800" h="619705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44445"/>
                  </a:lnTo>
                  <a:cubicBezTo>
                    <a:pt x="812800" y="586010"/>
                    <a:pt x="779105" y="619705"/>
                    <a:pt x="737541" y="619705"/>
                  </a:cubicBezTo>
                  <a:lnTo>
                    <a:pt x="75259" y="619705"/>
                  </a:lnTo>
                  <a:cubicBezTo>
                    <a:pt x="33695" y="619705"/>
                    <a:pt x="0" y="586010"/>
                    <a:pt x="0" y="544445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812800" cy="705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t'ha resultat més útil avui?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46821" y="2228448"/>
            <a:ext cx="4169193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hem descobert què ens fa estrès, com ho sent el cos i com relaxar-nos.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Recorda: Totes les emocions són vàlides.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54937" y="1849088"/>
            <a:ext cx="10166747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2. Què puc fer i qui m'ajuda?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Benvinguda i recordatori del Dia 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4630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 de cadires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Pòster del Dia 1 visible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Tornar al cercle inicial.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un recordatori ràpid del dia anterior.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Reconnectar amb el tema de l'estrès.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Preparar l'energia per al treball del Dia 2.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4630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07205" y="2171701"/>
            <a:ext cx="5196168" cy="2124088"/>
            <a:chOff x="0" y="-34425"/>
            <a:chExt cx="1368538" cy="5594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8538" cy="473706"/>
            </a:xfrm>
            <a:custGeom>
              <a:avLst/>
              <a:gdLst/>
              <a:ahLst/>
              <a:cxnLst/>
              <a:rect l="l" t="t" r="r" b="b"/>
              <a:pathLst>
                <a:path w="1368538" h="473706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29008"/>
                  </a:lnTo>
                  <a:cubicBezTo>
                    <a:pt x="1368538" y="440862"/>
                    <a:pt x="1363829" y="452231"/>
                    <a:pt x="1355446" y="460614"/>
                  </a:cubicBezTo>
                  <a:cubicBezTo>
                    <a:pt x="1347064" y="468996"/>
                    <a:pt x="1335695" y="473706"/>
                    <a:pt x="1323840" y="473706"/>
                  </a:cubicBezTo>
                  <a:lnTo>
                    <a:pt x="44698" y="473706"/>
                  </a:lnTo>
                  <a:cubicBezTo>
                    <a:pt x="32843" y="473706"/>
                    <a:pt x="21474" y="468996"/>
                    <a:pt x="13092" y="460614"/>
                  </a:cubicBezTo>
                  <a:cubicBezTo>
                    <a:pt x="4709" y="452231"/>
                    <a:pt x="0" y="440862"/>
                    <a:pt x="0" y="429008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4425"/>
              <a:ext cx="1368538" cy="55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recordeu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del taller anterior?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0554" y="4674812"/>
            <a:ext cx="622178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 veure què ens fa estrès, com ho nota el cos i què podem fer per relaxar-nos.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30554" y="5969339"/>
            <a:ext cx="6221781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 aprendrem més eines per gestionar l'estrès.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30554" y="7263866"/>
            <a:ext cx="622178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Cadascú/una aprèn al seu ritme; no hi ha respostes incorrectes.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4630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07205" y="1724012"/>
            <a:ext cx="5196168" cy="2124088"/>
            <a:chOff x="0" y="-62590"/>
            <a:chExt cx="1368538" cy="5594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8538" cy="473706"/>
            </a:xfrm>
            <a:custGeom>
              <a:avLst/>
              <a:gdLst/>
              <a:ahLst/>
              <a:cxnLst/>
              <a:rect l="l" t="t" r="r" b="b"/>
              <a:pathLst>
                <a:path w="1368538" h="473706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29008"/>
                  </a:lnTo>
                  <a:cubicBezTo>
                    <a:pt x="1368538" y="440862"/>
                    <a:pt x="1363829" y="452231"/>
                    <a:pt x="1355446" y="460614"/>
                  </a:cubicBezTo>
                  <a:cubicBezTo>
                    <a:pt x="1347064" y="468996"/>
                    <a:pt x="1335695" y="473706"/>
                    <a:pt x="1323840" y="473706"/>
                  </a:cubicBezTo>
                  <a:lnTo>
                    <a:pt x="44698" y="473706"/>
                  </a:lnTo>
                  <a:cubicBezTo>
                    <a:pt x="32843" y="473706"/>
                    <a:pt x="21474" y="468996"/>
                    <a:pt x="13092" y="460614"/>
                  </a:cubicBezTo>
                  <a:cubicBezTo>
                    <a:pt x="4709" y="452231"/>
                    <a:pt x="0" y="440862"/>
                    <a:pt x="0" y="429008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2590"/>
              <a:ext cx="1368538" cy="55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coses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estressen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més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durant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setmana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07205" y="4010011"/>
            <a:ext cx="5196168" cy="2124088"/>
            <a:chOff x="0" y="-44512"/>
            <a:chExt cx="1368538" cy="5594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68538" cy="473706"/>
            </a:xfrm>
            <a:custGeom>
              <a:avLst/>
              <a:gdLst/>
              <a:ahLst/>
              <a:cxnLst/>
              <a:rect l="l" t="t" r="r" b="b"/>
              <a:pathLst>
                <a:path w="1368538" h="473706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29008"/>
                  </a:lnTo>
                  <a:cubicBezTo>
                    <a:pt x="1368538" y="440862"/>
                    <a:pt x="1363829" y="452231"/>
                    <a:pt x="1355446" y="460614"/>
                  </a:cubicBezTo>
                  <a:cubicBezTo>
                    <a:pt x="1347064" y="468996"/>
                    <a:pt x="1335695" y="473706"/>
                    <a:pt x="1323840" y="473706"/>
                  </a:cubicBezTo>
                  <a:lnTo>
                    <a:pt x="44698" y="473706"/>
                  </a:lnTo>
                  <a:cubicBezTo>
                    <a:pt x="32843" y="473706"/>
                    <a:pt x="21474" y="468996"/>
                    <a:pt x="13092" y="460614"/>
                  </a:cubicBezTo>
                  <a:cubicBezTo>
                    <a:pt x="4709" y="452231"/>
                    <a:pt x="0" y="440862"/>
                    <a:pt x="0" y="429008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4512"/>
              <a:ext cx="1368538" cy="55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senyals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dóna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vostre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comença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l'estrès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07205" y="6296011"/>
            <a:ext cx="5196168" cy="2124088"/>
            <a:chOff x="0" y="-60768"/>
            <a:chExt cx="1368538" cy="55943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68538" cy="473706"/>
            </a:xfrm>
            <a:custGeom>
              <a:avLst/>
              <a:gdLst/>
              <a:ahLst/>
              <a:cxnLst/>
              <a:rect l="l" t="t" r="r" b="b"/>
              <a:pathLst>
                <a:path w="1368538" h="473706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29008"/>
                  </a:lnTo>
                  <a:cubicBezTo>
                    <a:pt x="1368538" y="440862"/>
                    <a:pt x="1363829" y="452231"/>
                    <a:pt x="1355446" y="460614"/>
                  </a:cubicBezTo>
                  <a:cubicBezTo>
                    <a:pt x="1347064" y="468996"/>
                    <a:pt x="1335695" y="473706"/>
                    <a:pt x="1323840" y="473706"/>
                  </a:cubicBezTo>
                  <a:lnTo>
                    <a:pt x="44698" y="473706"/>
                  </a:lnTo>
                  <a:cubicBezTo>
                    <a:pt x="32843" y="473706"/>
                    <a:pt x="21474" y="468996"/>
                    <a:pt x="13092" y="460614"/>
                  </a:cubicBezTo>
                  <a:cubicBezTo>
                    <a:pt x="4709" y="452231"/>
                    <a:pt x="0" y="440862"/>
                    <a:pt x="0" y="429008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0768"/>
              <a:ext cx="1368538" cy="55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recordeu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del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tanc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emocional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«Aixecar pesos» — El pes de l'estrès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00597" y="1028700"/>
            <a:ext cx="5647563" cy="8229600"/>
          </a:xfrm>
          <a:custGeom>
            <a:avLst/>
            <a:gdLst/>
            <a:ahLst/>
            <a:cxnLst/>
            <a:rect l="l" t="t" r="r" b="b"/>
            <a:pathLst>
              <a:path w="5647563" h="8229600">
                <a:moveTo>
                  <a:pt x="0" y="0"/>
                </a:moveTo>
                <a:lnTo>
                  <a:pt x="5647563" y="0"/>
                </a:lnTo>
                <a:lnTo>
                  <a:pt x="564756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659905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800"/>
              </a:lnSpc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Ampolles petites d'aigua (una per alumne/a)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per estirar braços sense risc</a:t>
            </a: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4667870"/>
            <a:ext cx="5091452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Sostenir un petit pes amb el braç estès.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com canvia la sensació amb el pas del temps.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Connectar el cansament del braç amb l'estrès acumulat.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Comprendre que l'estrès es torna pesat quan es sosté massa temps.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48838" y="123209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4" y="0"/>
                </a:lnTo>
                <a:lnTo>
                  <a:pt x="2953114" y="7822820"/>
                </a:lnTo>
                <a:lnTo>
                  <a:pt x="0" y="7822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046143" y="5067302"/>
            <a:ext cx="7097857" cy="2731894"/>
            <a:chOff x="0" y="-49854"/>
            <a:chExt cx="1869394" cy="7195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9394" cy="633786"/>
            </a:xfrm>
            <a:custGeom>
              <a:avLst/>
              <a:gdLst/>
              <a:ahLst/>
              <a:cxnLst/>
              <a:rect l="l" t="t" r="r" b="b"/>
              <a:pathLst>
                <a:path w="1869394" h="633786">
                  <a:moveTo>
                    <a:pt x="32722" y="0"/>
                  </a:moveTo>
                  <a:lnTo>
                    <a:pt x="1836672" y="0"/>
                  </a:lnTo>
                  <a:cubicBezTo>
                    <a:pt x="1845351" y="0"/>
                    <a:pt x="1853674" y="3448"/>
                    <a:pt x="1859810" y="9584"/>
                  </a:cubicBezTo>
                  <a:cubicBezTo>
                    <a:pt x="1865947" y="15721"/>
                    <a:pt x="1869394" y="24044"/>
                    <a:pt x="1869394" y="32722"/>
                  </a:cubicBezTo>
                  <a:lnTo>
                    <a:pt x="1869394" y="601064"/>
                  </a:lnTo>
                  <a:cubicBezTo>
                    <a:pt x="1869394" y="609742"/>
                    <a:pt x="1865947" y="618065"/>
                    <a:pt x="1859810" y="624202"/>
                  </a:cubicBezTo>
                  <a:cubicBezTo>
                    <a:pt x="1853674" y="630339"/>
                    <a:pt x="1845351" y="633786"/>
                    <a:pt x="1836672" y="633786"/>
                  </a:cubicBezTo>
                  <a:lnTo>
                    <a:pt x="32722" y="633786"/>
                  </a:lnTo>
                  <a:cubicBezTo>
                    <a:pt x="24044" y="633786"/>
                    <a:pt x="15721" y="630339"/>
                    <a:pt x="9584" y="624202"/>
                  </a:cubicBezTo>
                  <a:cubicBezTo>
                    <a:pt x="3448" y="618065"/>
                    <a:pt x="0" y="609742"/>
                    <a:pt x="0" y="601064"/>
                  </a:cubicBezTo>
                  <a:lnTo>
                    <a:pt x="0" y="32722"/>
                  </a:lnTo>
                  <a:cubicBezTo>
                    <a:pt x="0" y="24044"/>
                    <a:pt x="3448" y="15721"/>
                    <a:pt x="9584" y="9584"/>
                  </a:cubicBezTo>
                  <a:cubicBezTo>
                    <a:pt x="15721" y="3448"/>
                    <a:pt x="24044" y="0"/>
                    <a:pt x="327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9854"/>
              <a:ext cx="1869394" cy="719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se sent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vostre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braç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ara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comparat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amb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fa un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minut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46143" y="2095500"/>
            <a:ext cx="7697788" cy="2495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Veurem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passa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ho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sostenim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estona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…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pes no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canvia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però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vostre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esforç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sí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funciona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sostens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massa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temps,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pesa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més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b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has de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sostenir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-ho sol/a. Pots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deixar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-ho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anar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11424" y="123209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4" y="0"/>
                </a:lnTo>
                <a:lnTo>
                  <a:pt x="2953114" y="7822820"/>
                </a:lnTo>
                <a:lnTo>
                  <a:pt x="0" y="7822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046143" y="2130619"/>
            <a:ext cx="7097857" cy="2406407"/>
            <a:chOff x="0" y="0"/>
            <a:chExt cx="1869394" cy="633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9394" cy="633786"/>
            </a:xfrm>
            <a:custGeom>
              <a:avLst/>
              <a:gdLst/>
              <a:ahLst/>
              <a:cxnLst/>
              <a:rect l="l" t="t" r="r" b="b"/>
              <a:pathLst>
                <a:path w="1869394" h="633786">
                  <a:moveTo>
                    <a:pt x="32722" y="0"/>
                  </a:moveTo>
                  <a:lnTo>
                    <a:pt x="1836672" y="0"/>
                  </a:lnTo>
                  <a:cubicBezTo>
                    <a:pt x="1845351" y="0"/>
                    <a:pt x="1853674" y="3448"/>
                    <a:pt x="1859810" y="9584"/>
                  </a:cubicBezTo>
                  <a:cubicBezTo>
                    <a:pt x="1865947" y="15721"/>
                    <a:pt x="1869394" y="24044"/>
                    <a:pt x="1869394" y="32722"/>
                  </a:cubicBezTo>
                  <a:lnTo>
                    <a:pt x="1869394" y="601064"/>
                  </a:lnTo>
                  <a:cubicBezTo>
                    <a:pt x="1869394" y="609742"/>
                    <a:pt x="1865947" y="618065"/>
                    <a:pt x="1859810" y="624202"/>
                  </a:cubicBezTo>
                  <a:cubicBezTo>
                    <a:pt x="1853674" y="630339"/>
                    <a:pt x="1845351" y="633786"/>
                    <a:pt x="1836672" y="633786"/>
                  </a:cubicBezTo>
                  <a:lnTo>
                    <a:pt x="32722" y="633786"/>
                  </a:lnTo>
                  <a:cubicBezTo>
                    <a:pt x="24044" y="633786"/>
                    <a:pt x="15721" y="630339"/>
                    <a:pt x="9584" y="624202"/>
                  </a:cubicBezTo>
                  <a:cubicBezTo>
                    <a:pt x="3448" y="618065"/>
                    <a:pt x="0" y="609742"/>
                    <a:pt x="0" y="601064"/>
                  </a:cubicBezTo>
                  <a:lnTo>
                    <a:pt x="0" y="32722"/>
                  </a:lnTo>
                  <a:cubicBezTo>
                    <a:pt x="0" y="24044"/>
                    <a:pt x="3448" y="15721"/>
                    <a:pt x="9584" y="9584"/>
                  </a:cubicBezTo>
                  <a:cubicBezTo>
                    <a:pt x="15721" y="3448"/>
                    <a:pt x="24044" y="0"/>
                    <a:pt x="327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69394" cy="719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coses a la vostra vida podrien assemblar-se a aquest pes mantingut?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046143" y="6085931"/>
            <a:ext cx="7097857" cy="2406407"/>
            <a:chOff x="0" y="0"/>
            <a:chExt cx="1869394" cy="6337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69394" cy="633786"/>
            </a:xfrm>
            <a:custGeom>
              <a:avLst/>
              <a:gdLst/>
              <a:ahLst/>
              <a:cxnLst/>
              <a:rect l="l" t="t" r="r" b="b"/>
              <a:pathLst>
                <a:path w="1869394" h="633786">
                  <a:moveTo>
                    <a:pt x="32722" y="0"/>
                  </a:moveTo>
                  <a:lnTo>
                    <a:pt x="1836672" y="0"/>
                  </a:lnTo>
                  <a:cubicBezTo>
                    <a:pt x="1845351" y="0"/>
                    <a:pt x="1853674" y="3448"/>
                    <a:pt x="1859810" y="9584"/>
                  </a:cubicBezTo>
                  <a:cubicBezTo>
                    <a:pt x="1865947" y="15721"/>
                    <a:pt x="1869394" y="24044"/>
                    <a:pt x="1869394" y="32722"/>
                  </a:cubicBezTo>
                  <a:lnTo>
                    <a:pt x="1869394" y="601064"/>
                  </a:lnTo>
                  <a:cubicBezTo>
                    <a:pt x="1869394" y="609742"/>
                    <a:pt x="1865947" y="618065"/>
                    <a:pt x="1859810" y="624202"/>
                  </a:cubicBezTo>
                  <a:cubicBezTo>
                    <a:pt x="1853674" y="630339"/>
                    <a:pt x="1845351" y="633786"/>
                    <a:pt x="1836672" y="633786"/>
                  </a:cubicBezTo>
                  <a:lnTo>
                    <a:pt x="32722" y="633786"/>
                  </a:lnTo>
                  <a:cubicBezTo>
                    <a:pt x="24044" y="633786"/>
                    <a:pt x="15721" y="630339"/>
                    <a:pt x="9584" y="624202"/>
                  </a:cubicBezTo>
                  <a:cubicBezTo>
                    <a:pt x="3448" y="618065"/>
                    <a:pt x="0" y="609742"/>
                    <a:pt x="0" y="601064"/>
                  </a:cubicBezTo>
                  <a:lnTo>
                    <a:pt x="0" y="32722"/>
                  </a:lnTo>
                  <a:cubicBezTo>
                    <a:pt x="0" y="24044"/>
                    <a:pt x="3448" y="15721"/>
                    <a:pt x="9584" y="9584"/>
                  </a:cubicBezTo>
                  <a:cubicBezTo>
                    <a:pt x="15721" y="3448"/>
                    <a:pt x="24044" y="0"/>
                    <a:pt x="3272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69394" cy="719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ajuda us permetria «deixar anar» aquest pes?</a:t>
              </a: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Estratègies per gestionar l'estrès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52764" y="1090416"/>
            <a:ext cx="5212612" cy="2071885"/>
            <a:chOff x="0" y="-44334"/>
            <a:chExt cx="1372869" cy="545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2869" cy="459957"/>
            </a:xfrm>
            <a:custGeom>
              <a:avLst/>
              <a:gdLst/>
              <a:ahLst/>
              <a:cxnLst/>
              <a:rect l="l" t="t" r="r" b="b"/>
              <a:pathLst>
                <a:path w="1372869" h="459957">
                  <a:moveTo>
                    <a:pt x="44557" y="0"/>
                  </a:moveTo>
                  <a:lnTo>
                    <a:pt x="1328312" y="0"/>
                  </a:lnTo>
                  <a:cubicBezTo>
                    <a:pt x="1340129" y="0"/>
                    <a:pt x="1351462" y="4694"/>
                    <a:pt x="1359819" y="13050"/>
                  </a:cubicBezTo>
                  <a:cubicBezTo>
                    <a:pt x="1368175" y="21406"/>
                    <a:pt x="1372869" y="32740"/>
                    <a:pt x="1372869" y="44557"/>
                  </a:cubicBezTo>
                  <a:lnTo>
                    <a:pt x="1372869" y="415400"/>
                  </a:lnTo>
                  <a:cubicBezTo>
                    <a:pt x="1372869" y="427217"/>
                    <a:pt x="1368175" y="438550"/>
                    <a:pt x="1359819" y="446906"/>
                  </a:cubicBezTo>
                  <a:cubicBezTo>
                    <a:pt x="1351462" y="455262"/>
                    <a:pt x="1340129" y="459957"/>
                    <a:pt x="1328312" y="459957"/>
                  </a:cubicBezTo>
                  <a:lnTo>
                    <a:pt x="44557" y="459957"/>
                  </a:lnTo>
                  <a:cubicBezTo>
                    <a:pt x="32740" y="459957"/>
                    <a:pt x="21406" y="455262"/>
                    <a:pt x="13050" y="446906"/>
                  </a:cubicBezTo>
                  <a:cubicBezTo>
                    <a:pt x="4694" y="438550"/>
                    <a:pt x="0" y="427217"/>
                    <a:pt x="0" y="415400"/>
                  </a:cubicBezTo>
                  <a:lnTo>
                    <a:pt x="0" y="44557"/>
                  </a:lnTo>
                  <a:cubicBezTo>
                    <a:pt x="0" y="32740"/>
                    <a:pt x="4694" y="21406"/>
                    <a:pt x="13050" y="13050"/>
                  </a:cubicBezTo>
                  <a:cubicBezTo>
                    <a:pt x="21406" y="4694"/>
                    <a:pt x="32740" y="0"/>
                    <a:pt x="4455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4334"/>
              <a:ext cx="1372869" cy="545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deixo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anar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pes de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l'estrès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388549" y="4031372"/>
            <a:ext cx="6741042" cy="6741042"/>
          </a:xfrm>
          <a:custGeom>
            <a:avLst/>
            <a:gdLst/>
            <a:ahLst/>
            <a:cxnLst/>
            <a:rect l="l" t="t" r="r" b="b"/>
            <a:pathLst>
              <a:path w="6741042" h="6741042">
                <a:moveTo>
                  <a:pt x="0" y="0"/>
                </a:moveTo>
                <a:lnTo>
                  <a:pt x="6741042" y="0"/>
                </a:lnTo>
                <a:lnTo>
                  <a:pt x="6741042" y="6741041"/>
                </a:lnTo>
                <a:lnTo>
                  <a:pt x="0" y="67410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722120" y="1659905"/>
            <a:ext cx="5562600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del Mètode dels 3 dits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Coping Skills Cards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Helper Cards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Targeta «Què em convé?»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22120" y="547594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 eines pràctiques per deixar anar l'estrès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una petita guia mental per resoldre situacions difícils.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estratègies que funcionen per a cadascú/una.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89962" y="942975"/>
            <a:ext cx="4308076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Mètode dels 3 dits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22631" y="2455579"/>
            <a:ext cx="4894731" cy="2993258"/>
            <a:chOff x="0" y="0"/>
            <a:chExt cx="6526308" cy="39910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0701" cy="3991011"/>
            </a:xfrm>
            <a:custGeom>
              <a:avLst/>
              <a:gdLst/>
              <a:ahLst/>
              <a:cxnLst/>
              <a:rect l="l" t="t" r="r" b="b"/>
              <a:pathLst>
                <a:path w="2300701" h="3991011">
                  <a:moveTo>
                    <a:pt x="0" y="0"/>
                  </a:moveTo>
                  <a:lnTo>
                    <a:pt x="2300701" y="0"/>
                  </a:lnTo>
                  <a:lnTo>
                    <a:pt x="2300701" y="3991011"/>
                  </a:lnTo>
                  <a:lnTo>
                    <a:pt x="0" y="3991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410761" y="168514"/>
              <a:ext cx="3725046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Dit 1 — STOP: Quin és el problema?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020260" y="3052270"/>
              <a:ext cx="450604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està passant?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em preocupa?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020260" y="1655993"/>
              <a:ext cx="450604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Primer paro i em pregunto: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63191" y="2455579"/>
            <a:ext cx="5025348" cy="2993258"/>
            <a:chOff x="0" y="0"/>
            <a:chExt cx="6700465" cy="39910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4416" cy="3991011"/>
            </a:xfrm>
            <a:custGeom>
              <a:avLst/>
              <a:gdLst/>
              <a:ahLst/>
              <a:cxnLst/>
              <a:rect l="l" t="t" r="r" b="b"/>
              <a:pathLst>
                <a:path w="2194416" h="3991011">
                  <a:moveTo>
                    <a:pt x="0" y="0"/>
                  </a:moveTo>
                  <a:lnTo>
                    <a:pt x="2194416" y="0"/>
                  </a:lnTo>
                  <a:lnTo>
                    <a:pt x="2194416" y="3991011"/>
                  </a:lnTo>
                  <a:lnTo>
                    <a:pt x="0" y="3991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040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94416" y="1705354"/>
              <a:ext cx="4506048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Penso en diverses opcions. Encara que</a:t>
              </a:r>
            </a:p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semblin petites, totes compten.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194416" y="168514"/>
              <a:ext cx="398538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Dit 2 — SOLUCIONS: Què puc fer?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47895" y="2455579"/>
            <a:ext cx="4738680" cy="2993258"/>
            <a:chOff x="0" y="0"/>
            <a:chExt cx="6318239" cy="39910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72525" cy="3991011"/>
            </a:xfrm>
            <a:custGeom>
              <a:avLst/>
              <a:gdLst/>
              <a:ahLst/>
              <a:cxnLst/>
              <a:rect l="l" t="t" r="r" b="b"/>
              <a:pathLst>
                <a:path w="2072525" h="3991011">
                  <a:moveTo>
                    <a:pt x="0" y="0"/>
                  </a:moveTo>
                  <a:lnTo>
                    <a:pt x="2072525" y="0"/>
                  </a:lnTo>
                  <a:lnTo>
                    <a:pt x="2072525" y="3991011"/>
                  </a:lnTo>
                  <a:lnTo>
                    <a:pt x="0" y="3991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072525" y="1705354"/>
              <a:ext cx="424571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Trio una opció, la provo i em pregunto si m'ha ajudat.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72525" y="168514"/>
              <a:ext cx="398538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Dit 3 — PROVA: Ha funcionat?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50758" y="6007400"/>
            <a:ext cx="4366603" cy="21364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Exemples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Tinc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examen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demà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vaig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discutir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amic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/ga.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Tinc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massa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tasques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99266" y="6007400"/>
            <a:ext cx="4406934" cy="249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Exemples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Preguntar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dubtes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al/la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profe</a:t>
            </a: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un/a company/a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un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</a:t>
            </a: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Dividir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tasca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60749" y="6007400"/>
            <a:ext cx="4312971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no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funciona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l">
              <a:lnSpc>
                <a:spcPts val="2800"/>
              </a:lnSpc>
            </a:pP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«Busco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altra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opció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No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passa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res per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necessitar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més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d'un intent.»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6416264" y="2455579"/>
            <a:ext cx="0" cy="68027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 flipV="1">
            <a:off x="12162145" y="2455579"/>
            <a:ext cx="0" cy="68027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455239" y="5698341"/>
            <a:ext cx="3381010" cy="3279580"/>
          </a:xfrm>
          <a:custGeom>
            <a:avLst/>
            <a:gdLst/>
            <a:ahLst/>
            <a:cxnLst/>
            <a:rect l="l" t="t" r="r" b="b"/>
            <a:pathLst>
              <a:path w="3381010" h="3279580">
                <a:moveTo>
                  <a:pt x="0" y="0"/>
                </a:moveTo>
                <a:lnTo>
                  <a:pt x="3381010" y="0"/>
                </a:lnTo>
                <a:lnTo>
                  <a:pt x="3381010" y="3279579"/>
                </a:lnTo>
                <a:lnTo>
                  <a:pt x="0" y="3279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770045" y="5698341"/>
            <a:ext cx="4008877" cy="6179386"/>
          </a:xfrm>
          <a:custGeom>
            <a:avLst/>
            <a:gdLst/>
            <a:ahLst/>
            <a:cxnLst/>
            <a:rect l="l" t="t" r="r" b="b"/>
            <a:pathLst>
              <a:path w="4008877" h="6179386">
                <a:moveTo>
                  <a:pt x="0" y="0"/>
                </a:moveTo>
                <a:lnTo>
                  <a:pt x="4008877" y="0"/>
                </a:lnTo>
                <a:lnTo>
                  <a:pt x="4008877" y="6179386"/>
                </a:lnTo>
                <a:lnTo>
                  <a:pt x="0" y="6179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7543800" y="942975"/>
            <a:ext cx="320040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Coping Skills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0146" y="2214122"/>
            <a:ext cx="4866740" cy="3243291"/>
            <a:chOff x="0" y="0"/>
            <a:chExt cx="6488987" cy="4324388"/>
          </a:xfrm>
        </p:grpSpPr>
        <p:sp>
          <p:nvSpPr>
            <p:cNvPr id="7" name="TextBox 7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Respira i regula el teu cos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01285" y="1975946"/>
              <a:ext cx="4486417" cy="234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Respiració triangular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Respirar profund 3 vegades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Caminar un minut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Beure aigua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12374" y="2214122"/>
            <a:ext cx="4866740" cy="3243291"/>
            <a:chOff x="0" y="0"/>
            <a:chExt cx="6488987" cy="432438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Distracció sana / recreació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01285" y="1975946"/>
              <a:ext cx="4486417" cy="234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Escoltar música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Dibuixar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Canviar d'activitat un moment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Estirar-se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41114" y="2214122"/>
            <a:ext cx="4866740" cy="2890866"/>
            <a:chOff x="0" y="0"/>
            <a:chExt cx="6488987" cy="385448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Pensament positiu realista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01285" y="1975946"/>
              <a:ext cx="4486417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 pogut amb coses pitjors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Puc demanar ajuda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Això és temporal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6826616-12C0-D5F1-94D0-BD972D110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110" y="5753100"/>
            <a:ext cx="3263364" cy="3314711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9239" y="5330473"/>
            <a:ext cx="3597295" cy="3647448"/>
          </a:xfrm>
          <a:custGeom>
            <a:avLst/>
            <a:gdLst/>
            <a:ahLst/>
            <a:cxnLst/>
            <a:rect l="l" t="t" r="r" b="b"/>
            <a:pathLst>
              <a:path w="3597295" h="3647448">
                <a:moveTo>
                  <a:pt x="0" y="0"/>
                </a:moveTo>
                <a:lnTo>
                  <a:pt x="3597295" y="0"/>
                </a:lnTo>
                <a:lnTo>
                  <a:pt x="3597295" y="3647447"/>
                </a:lnTo>
                <a:lnTo>
                  <a:pt x="0" y="36474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114205" y="5143500"/>
            <a:ext cx="3691817" cy="3627210"/>
          </a:xfrm>
          <a:custGeom>
            <a:avLst/>
            <a:gdLst/>
            <a:ahLst/>
            <a:cxnLst/>
            <a:rect l="l" t="t" r="r" b="b"/>
            <a:pathLst>
              <a:path w="3691817" h="3627210">
                <a:moveTo>
                  <a:pt x="0" y="0"/>
                </a:moveTo>
                <a:lnTo>
                  <a:pt x="3691817" y="0"/>
                </a:lnTo>
                <a:lnTo>
                  <a:pt x="3691817" y="3627210"/>
                </a:lnTo>
                <a:lnTo>
                  <a:pt x="0" y="36272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7884021" y="942975"/>
            <a:ext cx="25199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Coping Skills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894516" y="2214122"/>
            <a:ext cx="4866740" cy="2538441"/>
            <a:chOff x="0" y="0"/>
            <a:chExt cx="6488987" cy="3384588"/>
          </a:xfrm>
        </p:grpSpPr>
        <p:sp>
          <p:nvSpPr>
            <p:cNvPr id="6" name="TextBox 6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Planificació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01285" y="1975946"/>
              <a:ext cx="4486417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Dividir tasques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Fer una llista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Organitzar temps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26744" y="2214122"/>
            <a:ext cx="4866740" cy="2890866"/>
            <a:chOff x="0" y="0"/>
            <a:chExt cx="6488987" cy="3854488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Parlar amb algú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01285" y="1975946"/>
              <a:ext cx="4486417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Expressar preocupació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consell</a:t>
              </a:r>
            </a:p>
            <a:p>
              <a:pPr marL="431801" lvl="1" indent="-215900" algn="l">
                <a:lnSpc>
                  <a:spcPts val="28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acompanyament</a:t>
              </a: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10092" y="1570373"/>
            <a:ext cx="9267815" cy="1235742"/>
            <a:chOff x="0" y="0"/>
            <a:chExt cx="2440906" cy="325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906" cy="325463"/>
            </a:xfrm>
            <a:custGeom>
              <a:avLst/>
              <a:gdLst/>
              <a:ahLst/>
              <a:cxnLst/>
              <a:rect l="l" t="t" r="r" b="b"/>
              <a:pathLst>
                <a:path w="2440906" h="325463">
                  <a:moveTo>
                    <a:pt x="25061" y="0"/>
                  </a:moveTo>
                  <a:lnTo>
                    <a:pt x="2415845" y="0"/>
                  </a:lnTo>
                  <a:cubicBezTo>
                    <a:pt x="2429686" y="0"/>
                    <a:pt x="2440906" y="11220"/>
                    <a:pt x="2440906" y="25061"/>
                  </a:cubicBezTo>
                  <a:lnTo>
                    <a:pt x="2440906" y="300402"/>
                  </a:lnTo>
                  <a:cubicBezTo>
                    <a:pt x="2440906" y="314243"/>
                    <a:pt x="2429686" y="325463"/>
                    <a:pt x="2415845" y="325463"/>
                  </a:cubicBezTo>
                  <a:lnTo>
                    <a:pt x="25061" y="325463"/>
                  </a:lnTo>
                  <a:cubicBezTo>
                    <a:pt x="11220" y="325463"/>
                    <a:pt x="0" y="314243"/>
                    <a:pt x="0" y="300402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440906" cy="4111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m'ajuda quan em sento malament?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010400" y="683869"/>
            <a:ext cx="426720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Helper Cards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66047" y="3179998"/>
            <a:ext cx="915590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ajuda no és senyal de debilitat, sinó d'intel·ligència emocional.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2B288B-D5BB-0442-E6ED-666549976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914564" y="2050590"/>
            <a:ext cx="6458870" cy="959669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630250-7B6D-E138-E20C-B1AC9EC3C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19306" y="-1747131"/>
            <a:ext cx="9249389" cy="1378126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18379" y="1866899"/>
            <a:ext cx="11251242" cy="2249791"/>
            <a:chOff x="0" y="-193448"/>
            <a:chExt cx="15001656" cy="299972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-193448"/>
              <a:ext cx="6818269" cy="2999720"/>
              <a:chOff x="0" y="-38212"/>
              <a:chExt cx="1346819" cy="59253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46819" cy="506813"/>
              </a:xfrm>
              <a:custGeom>
                <a:avLst/>
                <a:gdLst/>
                <a:ahLst/>
                <a:cxnLst/>
                <a:rect l="l" t="t" r="r" b="b"/>
                <a:pathLst>
                  <a:path w="1346819" h="506813">
                    <a:moveTo>
                      <a:pt x="45419" y="0"/>
                    </a:moveTo>
                    <a:lnTo>
                      <a:pt x="1301400" y="0"/>
                    </a:lnTo>
                    <a:cubicBezTo>
                      <a:pt x="1313446" y="0"/>
                      <a:pt x="1324998" y="4785"/>
                      <a:pt x="1333516" y="13303"/>
                    </a:cubicBezTo>
                    <a:cubicBezTo>
                      <a:pt x="1342033" y="21820"/>
                      <a:pt x="1346819" y="33373"/>
                      <a:pt x="1346819" y="45419"/>
                    </a:cubicBezTo>
                    <a:lnTo>
                      <a:pt x="1346819" y="461394"/>
                    </a:lnTo>
                    <a:cubicBezTo>
                      <a:pt x="1346819" y="473440"/>
                      <a:pt x="1342033" y="484992"/>
                      <a:pt x="1333516" y="493510"/>
                    </a:cubicBezTo>
                    <a:cubicBezTo>
                      <a:pt x="1324998" y="502027"/>
                      <a:pt x="1313446" y="506813"/>
                      <a:pt x="1301400" y="506813"/>
                    </a:cubicBezTo>
                    <a:lnTo>
                      <a:pt x="45419" y="506813"/>
                    </a:lnTo>
                    <a:cubicBezTo>
                      <a:pt x="33373" y="506813"/>
                      <a:pt x="21820" y="502027"/>
                      <a:pt x="13303" y="493510"/>
                    </a:cubicBezTo>
                    <a:cubicBezTo>
                      <a:pt x="4785" y="484992"/>
                      <a:pt x="0" y="473440"/>
                      <a:pt x="0" y="461394"/>
                    </a:cubicBezTo>
                    <a:lnTo>
                      <a:pt x="0" y="45419"/>
                    </a:lnTo>
                    <a:cubicBezTo>
                      <a:pt x="0" y="33373"/>
                      <a:pt x="4785" y="21820"/>
                      <a:pt x="13303" y="13303"/>
                    </a:cubicBezTo>
                    <a:cubicBezTo>
                      <a:pt x="21820" y="4785"/>
                      <a:pt x="33373" y="0"/>
                      <a:pt x="45419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212"/>
                <a:ext cx="1346819" cy="5925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4200"/>
                  </a:lnSpc>
                  <a:spcBef>
                    <a:spcPct val="0"/>
                  </a:spcBef>
                </a:pP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Quines </a:t>
                </a:r>
                <a:r>
                  <a:rPr lang="en-US" sz="3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eines</a:t>
                </a: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us </a:t>
                </a:r>
                <a:r>
                  <a:rPr lang="en-US" sz="3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ajuden</a:t>
                </a: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3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més</a:t>
                </a: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?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8183387" y="0"/>
              <a:ext cx="6818269" cy="2352539"/>
              <a:chOff x="0" y="0"/>
              <a:chExt cx="1346819" cy="46469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46819" cy="464699"/>
              </a:xfrm>
              <a:custGeom>
                <a:avLst/>
                <a:gdLst/>
                <a:ahLst/>
                <a:cxnLst/>
                <a:rect l="l" t="t" r="r" b="b"/>
                <a:pathLst>
                  <a:path w="1346819" h="464699">
                    <a:moveTo>
                      <a:pt x="45419" y="0"/>
                    </a:moveTo>
                    <a:lnTo>
                      <a:pt x="1301400" y="0"/>
                    </a:lnTo>
                    <a:cubicBezTo>
                      <a:pt x="1313446" y="0"/>
                      <a:pt x="1324998" y="4785"/>
                      <a:pt x="1333516" y="13303"/>
                    </a:cubicBezTo>
                    <a:cubicBezTo>
                      <a:pt x="1342033" y="21820"/>
                      <a:pt x="1346819" y="33373"/>
                      <a:pt x="1346819" y="45419"/>
                    </a:cubicBezTo>
                    <a:lnTo>
                      <a:pt x="1346819" y="419280"/>
                    </a:lnTo>
                    <a:cubicBezTo>
                      <a:pt x="1346819" y="431326"/>
                      <a:pt x="1342033" y="442879"/>
                      <a:pt x="1333516" y="451396"/>
                    </a:cubicBezTo>
                    <a:cubicBezTo>
                      <a:pt x="1324998" y="459914"/>
                      <a:pt x="1313446" y="464699"/>
                      <a:pt x="1301400" y="464699"/>
                    </a:cubicBezTo>
                    <a:lnTo>
                      <a:pt x="45419" y="464699"/>
                    </a:lnTo>
                    <a:cubicBezTo>
                      <a:pt x="33373" y="464699"/>
                      <a:pt x="21820" y="459914"/>
                      <a:pt x="13303" y="451396"/>
                    </a:cubicBezTo>
                    <a:cubicBezTo>
                      <a:pt x="4785" y="442879"/>
                      <a:pt x="0" y="431326"/>
                      <a:pt x="0" y="419280"/>
                    </a:cubicBezTo>
                    <a:lnTo>
                      <a:pt x="0" y="45419"/>
                    </a:lnTo>
                    <a:cubicBezTo>
                      <a:pt x="0" y="33373"/>
                      <a:pt x="4785" y="21820"/>
                      <a:pt x="13303" y="13303"/>
                    </a:cubicBezTo>
                    <a:cubicBezTo>
                      <a:pt x="21820" y="4785"/>
                      <a:pt x="33373" y="0"/>
                      <a:pt x="45419" y="0"/>
                    </a:cubicBezTo>
                    <a:close/>
                  </a:path>
                </a:pathLst>
              </a:custGeom>
              <a:solidFill>
                <a:srgbClr val="71C7D6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1346819" cy="5504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4200"/>
                  </a:lnSpc>
                  <a:spcBef>
                    <a:spcPct val="0"/>
                  </a:spcBef>
                </a:pP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 qui pots </a:t>
                </a:r>
                <a:r>
                  <a:rPr lang="en-US" sz="3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demanar</a:t>
                </a: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3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ajuda</a:t>
                </a: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3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quan</a:t>
                </a: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ho </a:t>
                </a:r>
                <a:r>
                  <a:rPr lang="en-US" sz="3000" u="none" strike="noStrike" dirty="0" err="1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necessites</a:t>
                </a:r>
                <a:r>
                  <a:rPr lang="en-US" sz="3000" u="none" strike="noStrike" dirty="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?</a:t>
                </a:r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4792346" y="4120407"/>
            <a:ext cx="8703308" cy="2089891"/>
            <a:chOff x="0" y="-56871"/>
            <a:chExt cx="2292229" cy="5504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92229" cy="464699"/>
            </a:xfrm>
            <a:custGeom>
              <a:avLst/>
              <a:gdLst/>
              <a:ahLst/>
              <a:cxnLst/>
              <a:rect l="l" t="t" r="r" b="b"/>
              <a:pathLst>
                <a:path w="2292229" h="464699">
                  <a:moveTo>
                    <a:pt x="26686" y="0"/>
                  </a:moveTo>
                  <a:lnTo>
                    <a:pt x="2265543" y="0"/>
                  </a:lnTo>
                  <a:cubicBezTo>
                    <a:pt x="2280282" y="0"/>
                    <a:pt x="2292229" y="11948"/>
                    <a:pt x="2292229" y="26686"/>
                  </a:cubicBezTo>
                  <a:lnTo>
                    <a:pt x="2292229" y="438013"/>
                  </a:lnTo>
                  <a:cubicBezTo>
                    <a:pt x="2292229" y="445090"/>
                    <a:pt x="2289418" y="451878"/>
                    <a:pt x="2284413" y="456883"/>
                  </a:cubicBezTo>
                  <a:cubicBezTo>
                    <a:pt x="2279409" y="461887"/>
                    <a:pt x="2272621" y="464699"/>
                    <a:pt x="2265543" y="464699"/>
                  </a:cubicBezTo>
                  <a:lnTo>
                    <a:pt x="26686" y="464699"/>
                  </a:lnTo>
                  <a:cubicBezTo>
                    <a:pt x="19609" y="464699"/>
                    <a:pt x="12821" y="461887"/>
                    <a:pt x="7816" y="456883"/>
                  </a:cubicBezTo>
                  <a:cubicBezTo>
                    <a:pt x="2812" y="451878"/>
                    <a:pt x="0" y="445090"/>
                    <a:pt x="0" y="438013"/>
                  </a:cubicBezTo>
                  <a:lnTo>
                    <a:pt x="0" y="26686"/>
                  </a:lnTo>
                  <a:cubicBezTo>
                    <a:pt x="0" y="19609"/>
                    <a:pt x="2812" y="12821"/>
                    <a:pt x="7816" y="7816"/>
                  </a:cubicBezTo>
                  <a:cubicBezTo>
                    <a:pt x="12821" y="2812"/>
                    <a:pt x="19609" y="0"/>
                    <a:pt x="2668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6871"/>
              <a:ext cx="2292229" cy="550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opció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pots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provar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començes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estresar-te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6657716" y="6496475"/>
            <a:ext cx="4972568" cy="4114800"/>
          </a:xfrm>
          <a:custGeom>
            <a:avLst/>
            <a:gdLst/>
            <a:ahLst/>
            <a:cxnLst/>
            <a:rect l="l" t="t" r="r" b="b"/>
            <a:pathLst>
              <a:path w="4972568" h="4114800">
                <a:moveTo>
                  <a:pt x="0" y="0"/>
                </a:moveTo>
                <a:lnTo>
                  <a:pt x="4972568" y="0"/>
                </a:lnTo>
                <a:lnTo>
                  <a:pt x="4972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5781795" y="962025"/>
            <a:ext cx="6715006" cy="720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Totes les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persones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necessiten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diferents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importa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conèixer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t'ajuda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tu.</a:t>
            </a: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7181075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Joc «1-7»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9577" y="5489404"/>
            <a:ext cx="5271519" cy="3735722"/>
          </a:xfrm>
          <a:custGeom>
            <a:avLst/>
            <a:gdLst/>
            <a:ahLst/>
            <a:cxnLst/>
            <a:rect l="l" t="t" r="r" b="b"/>
            <a:pathLst>
              <a:path w="5271519" h="3735722">
                <a:moveTo>
                  <a:pt x="0" y="0"/>
                </a:moveTo>
                <a:lnTo>
                  <a:pt x="5271519" y="0"/>
                </a:lnTo>
                <a:lnTo>
                  <a:pt x="5271519" y="3735722"/>
                </a:lnTo>
                <a:lnTo>
                  <a:pt x="0" y="373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622423" y="1028700"/>
            <a:ext cx="5248673" cy="4154418"/>
          </a:xfrm>
          <a:custGeom>
            <a:avLst/>
            <a:gdLst/>
            <a:ahLst/>
            <a:cxnLst/>
            <a:rect l="l" t="t" r="r" b="b"/>
            <a:pathLst>
              <a:path w="5248673" h="4154418">
                <a:moveTo>
                  <a:pt x="0" y="0"/>
                </a:moveTo>
                <a:lnTo>
                  <a:pt x="5248673" y="0"/>
                </a:lnTo>
                <a:lnTo>
                  <a:pt x="5248673" y="4154418"/>
                </a:lnTo>
                <a:lnTo>
                  <a:pt x="0" y="4154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37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820562" y="6635853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13000730" y="2528021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9" y="0"/>
                </a:moveTo>
                <a:lnTo>
                  <a:pt x="0" y="0"/>
                </a:lnTo>
                <a:lnTo>
                  <a:pt x="0" y="144134"/>
                </a:lnTo>
                <a:lnTo>
                  <a:pt x="829549" y="144134"/>
                </a:lnTo>
                <a:lnTo>
                  <a:pt x="829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722120" y="2095464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ampli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 gran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cal material extra</a:t>
            </a: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22120" y="5475945"/>
            <a:ext cx="6308013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Seguir senyals ràpides de moviment.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Comptar de l'1 al 7 i reaccionar segons la regla.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com ens afecta l'estrès sobtat.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Practicar atenció, reacció i autocontrol.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4552" y="5522578"/>
            <a:ext cx="5271519" cy="3735722"/>
          </a:xfrm>
          <a:custGeom>
            <a:avLst/>
            <a:gdLst/>
            <a:ahLst/>
            <a:cxnLst/>
            <a:rect l="l" t="t" r="r" b="b"/>
            <a:pathLst>
              <a:path w="5271519" h="3735722">
                <a:moveTo>
                  <a:pt x="0" y="0"/>
                </a:moveTo>
                <a:lnTo>
                  <a:pt x="5271519" y="0"/>
                </a:lnTo>
                <a:lnTo>
                  <a:pt x="5271519" y="3735722"/>
                </a:lnTo>
                <a:lnTo>
                  <a:pt x="0" y="373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433851" y="5103882"/>
            <a:ext cx="5248673" cy="4154418"/>
          </a:xfrm>
          <a:custGeom>
            <a:avLst/>
            <a:gdLst/>
            <a:ahLst/>
            <a:cxnLst/>
            <a:rect l="l" t="t" r="r" b="b"/>
            <a:pathLst>
              <a:path w="5248673" h="4154418">
                <a:moveTo>
                  <a:pt x="0" y="0"/>
                </a:moveTo>
                <a:lnTo>
                  <a:pt x="5248672" y="0"/>
                </a:lnTo>
                <a:lnTo>
                  <a:pt x="5248672" y="4154418"/>
                </a:lnTo>
                <a:lnTo>
                  <a:pt x="0" y="4154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37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3865537" y="6669027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3812158" y="6603202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8" y="0"/>
                </a:moveTo>
                <a:lnTo>
                  <a:pt x="0" y="0"/>
                </a:lnTo>
                <a:lnTo>
                  <a:pt x="0" y="144134"/>
                </a:lnTo>
                <a:lnTo>
                  <a:pt x="829548" y="144134"/>
                </a:lnTo>
                <a:lnTo>
                  <a:pt x="82954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6682523" y="3755542"/>
            <a:ext cx="4608048" cy="5502758"/>
          </a:xfrm>
          <a:custGeom>
            <a:avLst/>
            <a:gdLst/>
            <a:ahLst/>
            <a:cxnLst/>
            <a:rect l="l" t="t" r="r" b="b"/>
            <a:pathLst>
              <a:path w="4608048" h="5502758">
                <a:moveTo>
                  <a:pt x="0" y="0"/>
                </a:moveTo>
                <a:lnTo>
                  <a:pt x="4608048" y="0"/>
                </a:lnTo>
                <a:lnTo>
                  <a:pt x="4608048" y="5502758"/>
                </a:lnTo>
                <a:lnTo>
                  <a:pt x="0" y="55027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6170930" y="962025"/>
            <a:ext cx="5946141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Això és un joc d'estrès lleuger i controlat.</a:t>
            </a:r>
          </a:p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Equivocar-se és part del joc.</a:t>
            </a:r>
          </a:p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Fes el millor que puguis; no cal fer-ho perfecte.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91043" y="4421542"/>
            <a:ext cx="2071778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44422" y="4421542"/>
            <a:ext cx="2071778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10385" y="3088298"/>
            <a:ext cx="13870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82799" y="6628039"/>
            <a:ext cx="3711590" cy="2630261"/>
          </a:xfrm>
          <a:custGeom>
            <a:avLst/>
            <a:gdLst/>
            <a:ahLst/>
            <a:cxnLst/>
            <a:rect l="l" t="t" r="r" b="b"/>
            <a:pathLst>
              <a:path w="3711590" h="2630261">
                <a:moveTo>
                  <a:pt x="0" y="0"/>
                </a:moveTo>
                <a:lnTo>
                  <a:pt x="3711590" y="0"/>
                </a:lnTo>
                <a:lnTo>
                  <a:pt x="3711590" y="2630261"/>
                </a:lnTo>
                <a:lnTo>
                  <a:pt x="0" y="263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3693611" y="6333242"/>
            <a:ext cx="3695504" cy="2925058"/>
          </a:xfrm>
          <a:custGeom>
            <a:avLst/>
            <a:gdLst/>
            <a:ahLst/>
            <a:cxnLst/>
            <a:rect l="l" t="t" r="r" b="b"/>
            <a:pathLst>
              <a:path w="3695504" h="2925058">
                <a:moveTo>
                  <a:pt x="0" y="0"/>
                </a:moveTo>
                <a:lnTo>
                  <a:pt x="3695505" y="0"/>
                </a:lnTo>
                <a:lnTo>
                  <a:pt x="3695505" y="2925058"/>
                </a:lnTo>
                <a:lnTo>
                  <a:pt x="0" y="2925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37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446558" y="7435235"/>
            <a:ext cx="584071" cy="101482"/>
          </a:xfrm>
          <a:custGeom>
            <a:avLst/>
            <a:gdLst/>
            <a:ahLst/>
            <a:cxnLst/>
            <a:rect l="l" t="t" r="r" b="b"/>
            <a:pathLst>
              <a:path w="584071" h="101482">
                <a:moveTo>
                  <a:pt x="0" y="0"/>
                </a:moveTo>
                <a:lnTo>
                  <a:pt x="584071" y="0"/>
                </a:lnTo>
                <a:lnTo>
                  <a:pt x="584071" y="101483"/>
                </a:lnTo>
                <a:lnTo>
                  <a:pt x="0" y="101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5368138" y="7388889"/>
            <a:ext cx="584071" cy="101482"/>
          </a:xfrm>
          <a:custGeom>
            <a:avLst/>
            <a:gdLst/>
            <a:ahLst/>
            <a:cxnLst/>
            <a:rect l="l" t="t" r="r" b="b"/>
            <a:pathLst>
              <a:path w="584071" h="101482">
                <a:moveTo>
                  <a:pt x="584072" y="0"/>
                </a:moveTo>
                <a:lnTo>
                  <a:pt x="0" y="0"/>
                </a:lnTo>
                <a:lnTo>
                  <a:pt x="0" y="101483"/>
                </a:lnTo>
                <a:lnTo>
                  <a:pt x="584072" y="101483"/>
                </a:lnTo>
                <a:lnTo>
                  <a:pt x="58407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7153826" y="5383899"/>
            <a:ext cx="3244451" cy="3874401"/>
          </a:xfrm>
          <a:custGeom>
            <a:avLst/>
            <a:gdLst/>
            <a:ahLst/>
            <a:cxnLst/>
            <a:rect l="l" t="t" r="r" b="b"/>
            <a:pathLst>
              <a:path w="3244451" h="3874401">
                <a:moveTo>
                  <a:pt x="0" y="0"/>
                </a:moveTo>
                <a:lnTo>
                  <a:pt x="3244451" y="0"/>
                </a:lnTo>
                <a:lnTo>
                  <a:pt x="3244451" y="3874401"/>
                </a:lnTo>
                <a:lnTo>
                  <a:pt x="0" y="3874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028700" y="985609"/>
            <a:ext cx="4810919" cy="2024293"/>
            <a:chOff x="0" y="-48085"/>
            <a:chExt cx="1267073" cy="5331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67073" cy="447422"/>
            </a:xfrm>
            <a:custGeom>
              <a:avLst/>
              <a:gdLst/>
              <a:ahLst/>
              <a:cxnLst/>
              <a:rect l="l" t="t" r="r" b="b"/>
              <a:pathLst>
                <a:path w="1267073" h="447422">
                  <a:moveTo>
                    <a:pt x="48277" y="0"/>
                  </a:moveTo>
                  <a:lnTo>
                    <a:pt x="1218796" y="0"/>
                  </a:lnTo>
                  <a:cubicBezTo>
                    <a:pt x="1231600" y="0"/>
                    <a:pt x="1243879" y="5086"/>
                    <a:pt x="1252933" y="14140"/>
                  </a:cubicBezTo>
                  <a:cubicBezTo>
                    <a:pt x="1261987" y="23194"/>
                    <a:pt x="1267073" y="35473"/>
                    <a:pt x="1267073" y="48277"/>
                  </a:cubicBezTo>
                  <a:lnTo>
                    <a:pt x="1267073" y="399145"/>
                  </a:lnTo>
                  <a:cubicBezTo>
                    <a:pt x="1267073" y="425808"/>
                    <a:pt x="1245459" y="447422"/>
                    <a:pt x="1218796" y="447422"/>
                  </a:cubicBezTo>
                  <a:lnTo>
                    <a:pt x="48277" y="447422"/>
                  </a:lnTo>
                  <a:cubicBezTo>
                    <a:pt x="35473" y="447422"/>
                    <a:pt x="23194" y="442336"/>
                    <a:pt x="14140" y="433282"/>
                  </a:cubicBezTo>
                  <a:cubicBezTo>
                    <a:pt x="5086" y="424228"/>
                    <a:pt x="0" y="411949"/>
                    <a:pt x="0" y="399145"/>
                  </a:cubicBezTo>
                  <a:lnTo>
                    <a:pt x="0" y="48277"/>
                  </a:lnTo>
                  <a:cubicBezTo>
                    <a:pt x="0" y="35473"/>
                    <a:pt x="5086" y="23194"/>
                    <a:pt x="14140" y="14140"/>
                  </a:cubicBezTo>
                  <a:cubicBezTo>
                    <a:pt x="23194" y="5086"/>
                    <a:pt x="35473" y="0"/>
                    <a:pt x="4827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8085"/>
              <a:ext cx="1267073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T'has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mica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pressionat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45474" y="952500"/>
            <a:ext cx="4810919" cy="2024293"/>
            <a:chOff x="0" y="-56805"/>
            <a:chExt cx="1267073" cy="5331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67073" cy="447422"/>
            </a:xfrm>
            <a:custGeom>
              <a:avLst/>
              <a:gdLst/>
              <a:ahLst/>
              <a:cxnLst/>
              <a:rect l="l" t="t" r="r" b="b"/>
              <a:pathLst>
                <a:path w="1267073" h="447422">
                  <a:moveTo>
                    <a:pt x="48277" y="0"/>
                  </a:moveTo>
                  <a:lnTo>
                    <a:pt x="1218796" y="0"/>
                  </a:lnTo>
                  <a:cubicBezTo>
                    <a:pt x="1231600" y="0"/>
                    <a:pt x="1243879" y="5086"/>
                    <a:pt x="1252933" y="14140"/>
                  </a:cubicBezTo>
                  <a:cubicBezTo>
                    <a:pt x="1261987" y="23194"/>
                    <a:pt x="1267073" y="35473"/>
                    <a:pt x="1267073" y="48277"/>
                  </a:cubicBezTo>
                  <a:lnTo>
                    <a:pt x="1267073" y="399145"/>
                  </a:lnTo>
                  <a:cubicBezTo>
                    <a:pt x="1267073" y="425808"/>
                    <a:pt x="1245459" y="447422"/>
                    <a:pt x="1218796" y="447422"/>
                  </a:cubicBezTo>
                  <a:lnTo>
                    <a:pt x="48277" y="447422"/>
                  </a:lnTo>
                  <a:cubicBezTo>
                    <a:pt x="35473" y="447422"/>
                    <a:pt x="23194" y="442336"/>
                    <a:pt x="14140" y="433282"/>
                  </a:cubicBezTo>
                  <a:cubicBezTo>
                    <a:pt x="5086" y="424228"/>
                    <a:pt x="0" y="411949"/>
                    <a:pt x="0" y="399145"/>
                  </a:cubicBezTo>
                  <a:lnTo>
                    <a:pt x="0" y="48277"/>
                  </a:lnTo>
                  <a:cubicBezTo>
                    <a:pt x="0" y="35473"/>
                    <a:pt x="5086" y="23194"/>
                    <a:pt x="14140" y="14140"/>
                  </a:cubicBezTo>
                  <a:cubicBezTo>
                    <a:pt x="23194" y="5086"/>
                    <a:pt x="35473" y="0"/>
                    <a:pt x="4827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6805"/>
              <a:ext cx="1267073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més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difícil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pensar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anàvem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ràpid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361810" y="3195406"/>
            <a:ext cx="8378247" cy="2024293"/>
            <a:chOff x="0" y="-51501"/>
            <a:chExt cx="2206616" cy="53314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06616" cy="447422"/>
            </a:xfrm>
            <a:custGeom>
              <a:avLst/>
              <a:gdLst/>
              <a:ahLst/>
              <a:cxnLst/>
              <a:rect l="l" t="t" r="r" b="b"/>
              <a:pathLst>
                <a:path w="2206616" h="447422">
                  <a:moveTo>
                    <a:pt x="27722" y="0"/>
                  </a:moveTo>
                  <a:lnTo>
                    <a:pt x="2178895" y="0"/>
                  </a:lnTo>
                  <a:cubicBezTo>
                    <a:pt x="2194205" y="0"/>
                    <a:pt x="2206616" y="12411"/>
                    <a:pt x="2206616" y="27722"/>
                  </a:cubicBezTo>
                  <a:lnTo>
                    <a:pt x="2206616" y="419701"/>
                  </a:lnTo>
                  <a:cubicBezTo>
                    <a:pt x="2206616" y="435011"/>
                    <a:pt x="2194205" y="447422"/>
                    <a:pt x="2178895" y="447422"/>
                  </a:cubicBezTo>
                  <a:lnTo>
                    <a:pt x="27722" y="447422"/>
                  </a:lnTo>
                  <a:cubicBezTo>
                    <a:pt x="12411" y="447422"/>
                    <a:pt x="0" y="435011"/>
                    <a:pt x="0" y="419701"/>
                  </a:cubicBezTo>
                  <a:lnTo>
                    <a:pt x="0" y="27722"/>
                  </a:lnTo>
                  <a:cubicBezTo>
                    <a:pt x="0" y="12411"/>
                    <a:pt x="12411" y="0"/>
                    <a:pt x="2772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1501"/>
              <a:ext cx="2206616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pots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ajudar-te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situacions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d'estrès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sobtat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90571" y="952500"/>
            <a:ext cx="5968729" cy="2024293"/>
            <a:chOff x="0" y="-56805"/>
            <a:chExt cx="1572011" cy="5331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72011" cy="447422"/>
            </a:xfrm>
            <a:custGeom>
              <a:avLst/>
              <a:gdLst/>
              <a:ahLst/>
              <a:cxnLst/>
              <a:rect l="l" t="t" r="r" b="b"/>
              <a:pathLst>
                <a:path w="1572011" h="447422">
                  <a:moveTo>
                    <a:pt x="38912" y="0"/>
                  </a:moveTo>
                  <a:lnTo>
                    <a:pt x="1533098" y="0"/>
                  </a:lnTo>
                  <a:cubicBezTo>
                    <a:pt x="1543419" y="0"/>
                    <a:pt x="1553316" y="4100"/>
                    <a:pt x="1560614" y="11397"/>
                  </a:cubicBezTo>
                  <a:cubicBezTo>
                    <a:pt x="1567911" y="18695"/>
                    <a:pt x="1572011" y="28592"/>
                    <a:pt x="1572011" y="38912"/>
                  </a:cubicBezTo>
                  <a:lnTo>
                    <a:pt x="1572011" y="408510"/>
                  </a:lnTo>
                  <a:cubicBezTo>
                    <a:pt x="1572011" y="418830"/>
                    <a:pt x="1567911" y="428727"/>
                    <a:pt x="1560614" y="436025"/>
                  </a:cubicBezTo>
                  <a:cubicBezTo>
                    <a:pt x="1553316" y="443322"/>
                    <a:pt x="1543419" y="447422"/>
                    <a:pt x="1533098" y="447422"/>
                  </a:cubicBezTo>
                  <a:lnTo>
                    <a:pt x="38912" y="447422"/>
                  </a:lnTo>
                  <a:cubicBezTo>
                    <a:pt x="28592" y="447422"/>
                    <a:pt x="18695" y="443322"/>
                    <a:pt x="11397" y="436025"/>
                  </a:cubicBezTo>
                  <a:cubicBezTo>
                    <a:pt x="4100" y="428727"/>
                    <a:pt x="0" y="418830"/>
                    <a:pt x="0" y="408510"/>
                  </a:cubicBezTo>
                  <a:lnTo>
                    <a:pt x="0" y="38912"/>
                  </a:lnTo>
                  <a:cubicBezTo>
                    <a:pt x="0" y="28592"/>
                    <a:pt x="4100" y="18695"/>
                    <a:pt x="11397" y="11397"/>
                  </a:cubicBezTo>
                  <a:cubicBezTo>
                    <a:pt x="18695" y="4100"/>
                    <a:pt x="28592" y="0"/>
                    <a:pt x="3891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6805"/>
              <a:ext cx="1572011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passa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tenim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pressa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tenim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pla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550487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Construcció del «Cofre del Tresor emocional»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969" y="2033624"/>
            <a:ext cx="8505292" cy="5794230"/>
          </a:xfrm>
          <a:custGeom>
            <a:avLst/>
            <a:gdLst/>
            <a:ahLst/>
            <a:cxnLst/>
            <a:rect l="l" t="t" r="r" b="b"/>
            <a:pathLst>
              <a:path w="8505292" h="5794230">
                <a:moveTo>
                  <a:pt x="0" y="0"/>
                </a:moveTo>
                <a:lnTo>
                  <a:pt x="8505291" y="0"/>
                </a:lnTo>
                <a:lnTo>
                  <a:pt x="8505291" y="5794230"/>
                </a:lnTo>
                <a:lnTo>
                  <a:pt x="0" y="5794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095464"/>
            <a:ext cx="5562600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del cofre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Tisores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Enganxament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Retoladors/colors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Stickers</a:t>
            </a: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475945"/>
            <a:ext cx="6308013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Construir un cofre de paper.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 «tresors» que ens ajuden: persones, activitats, frases, llocs, estratègies.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Guardar-hi recursos personals per a moments difícils.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969" y="2033624"/>
            <a:ext cx="8505292" cy="5794230"/>
          </a:xfrm>
          <a:custGeom>
            <a:avLst/>
            <a:gdLst/>
            <a:ahLst/>
            <a:cxnLst/>
            <a:rect l="l" t="t" r="r" b="b"/>
            <a:pathLst>
              <a:path w="8505292" h="5794230">
                <a:moveTo>
                  <a:pt x="0" y="0"/>
                </a:moveTo>
                <a:lnTo>
                  <a:pt x="8505291" y="0"/>
                </a:lnTo>
                <a:lnTo>
                  <a:pt x="8505291" y="5794230"/>
                </a:lnTo>
                <a:lnTo>
                  <a:pt x="0" y="5794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65319" y="4773846"/>
            <a:ext cx="3086100" cy="1554671"/>
            <a:chOff x="0" y="0"/>
            <a:chExt cx="812800" cy="4094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coses t'ajuden quan estàs estressat/ada?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65319" y="6795242"/>
            <a:ext cx="3086100" cy="1554671"/>
            <a:chOff x="0" y="0"/>
            <a:chExt cx="812800" cy="4094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frase t'agradaria recordar quan estiguis nerviós/osa?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114630" y="4773846"/>
            <a:ext cx="3086100" cy="1554671"/>
            <a:chOff x="0" y="0"/>
            <a:chExt cx="812800" cy="40946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persona et fa sentir segur/a?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14630" y="6795242"/>
            <a:ext cx="3086100" cy="1554671"/>
            <a:chOff x="0" y="0"/>
            <a:chExt cx="812800" cy="40946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vols guardar dins que realment et serveixi?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414252" y="1701004"/>
            <a:ext cx="4903764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cofre guarda allò que t'ajuda quan no et sents bé.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14252" y="2818046"/>
            <a:ext cx="490376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Els teus tresors són personals.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4252" y="3586396"/>
            <a:ext cx="490376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has de compartir res si no vols.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550487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meu Pòster de l'Estrès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722120" y="1826072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del pòster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Colors, tisores, enganxament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Cofre del tresor al costat per inspirar-se</a:t>
            </a:r>
          </a:p>
          <a:p>
            <a:pPr algn="l">
              <a:lnSpc>
                <a:spcPts val="28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206553"/>
            <a:ext cx="6308013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 pòster dividit en 4 seccions: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em fa estrès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ho noto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m'ajuda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m'ajuda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pòster serà una eina personal per a tot el curs.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935112-DD16-CB29-357F-795FAF19C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338" y="1333500"/>
            <a:ext cx="10665150" cy="9889707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503DBAE-16AE-E711-E230-EBBC3CE2F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23900"/>
            <a:ext cx="11901354" cy="1103602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2141186" y="1150164"/>
            <a:ext cx="4815714" cy="3086100"/>
            <a:chOff x="0" y="0"/>
            <a:chExt cx="126833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8336" cy="812800"/>
            </a:xfrm>
            <a:custGeom>
              <a:avLst/>
              <a:gdLst/>
              <a:ahLst/>
              <a:cxnLst/>
              <a:rect l="l" t="t" r="r" b="b"/>
              <a:pathLst>
                <a:path w="1268336" h="812800">
                  <a:moveTo>
                    <a:pt x="48229" y="0"/>
                  </a:moveTo>
                  <a:lnTo>
                    <a:pt x="1220107" y="0"/>
                  </a:lnTo>
                  <a:cubicBezTo>
                    <a:pt x="1246743" y="0"/>
                    <a:pt x="1268336" y="21593"/>
                    <a:pt x="1268336" y="48229"/>
                  </a:cubicBezTo>
                  <a:lnTo>
                    <a:pt x="1268336" y="764571"/>
                  </a:lnTo>
                  <a:cubicBezTo>
                    <a:pt x="1268336" y="791207"/>
                    <a:pt x="1246743" y="812800"/>
                    <a:pt x="1220107" y="812800"/>
                  </a:cubicBezTo>
                  <a:lnTo>
                    <a:pt x="48229" y="812800"/>
                  </a:lnTo>
                  <a:cubicBezTo>
                    <a:pt x="21593" y="812800"/>
                    <a:pt x="0" y="791207"/>
                    <a:pt x="0" y="764571"/>
                  </a:cubicBezTo>
                  <a:lnTo>
                    <a:pt x="0" y="48229"/>
                  </a:lnTo>
                  <a:cubicBezTo>
                    <a:pt x="0" y="21593"/>
                    <a:pt x="21593" y="0"/>
                    <a:pt x="48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268336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 de ser bonic: </a:t>
              </a:r>
            </a:p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 de ser útil.</a:t>
              </a:r>
            </a:p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lang="en-US" sz="18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Aquest pòster és un recordatori dels teus recursos. El que a tu t'ajuda pot no ajudar a altres, i està bé.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46915" y="3262165"/>
            <a:ext cx="262011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t'estressa més?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96114" y="8360922"/>
            <a:ext cx="352172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qui pots demanar ajuda?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27806" y="3109765"/>
            <a:ext cx="255465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Quins senyals t'envia el teu cos?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27806" y="8208522"/>
            <a:ext cx="255465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Quina estratègia et funciona millor?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3DBDD31-7AE6-0197-03A8-9D23E1166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95300"/>
            <a:ext cx="11901354" cy="1103602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2141186" y="1150164"/>
            <a:ext cx="4815714" cy="3086100"/>
            <a:chOff x="0" y="0"/>
            <a:chExt cx="126833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8336" cy="812800"/>
            </a:xfrm>
            <a:custGeom>
              <a:avLst/>
              <a:gdLst/>
              <a:ahLst/>
              <a:cxnLst/>
              <a:rect l="l" t="t" r="r" b="b"/>
              <a:pathLst>
                <a:path w="1268336" h="812800">
                  <a:moveTo>
                    <a:pt x="48229" y="0"/>
                  </a:moveTo>
                  <a:lnTo>
                    <a:pt x="1220107" y="0"/>
                  </a:lnTo>
                  <a:cubicBezTo>
                    <a:pt x="1246743" y="0"/>
                    <a:pt x="1268336" y="21593"/>
                    <a:pt x="1268336" y="48229"/>
                  </a:cubicBezTo>
                  <a:lnTo>
                    <a:pt x="1268336" y="764571"/>
                  </a:lnTo>
                  <a:cubicBezTo>
                    <a:pt x="1268336" y="791207"/>
                    <a:pt x="1246743" y="812800"/>
                    <a:pt x="1220107" y="812800"/>
                  </a:cubicBezTo>
                  <a:lnTo>
                    <a:pt x="48229" y="812800"/>
                  </a:lnTo>
                  <a:cubicBezTo>
                    <a:pt x="21593" y="812800"/>
                    <a:pt x="0" y="791207"/>
                    <a:pt x="0" y="764571"/>
                  </a:cubicBezTo>
                  <a:lnTo>
                    <a:pt x="0" y="48229"/>
                  </a:lnTo>
                  <a:cubicBezTo>
                    <a:pt x="0" y="21593"/>
                    <a:pt x="21593" y="0"/>
                    <a:pt x="48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268336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 de ser bonic: </a:t>
              </a:r>
            </a:p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 de ser útil.</a:t>
              </a:r>
            </a:p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lang="en-US" sz="1899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Aquest pòster és un recordatori dels teus recursos. El que a tu t'ajuda pot no ajudar a altres, i està bé.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25780" y="3262165"/>
            <a:ext cx="404351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Exàmens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Conflictes amb amics/gues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Massa tasques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Pressió per fer-ho perfecte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Canvis inesperats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25860" y="8162157"/>
            <a:ext cx="333494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Família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Professora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/tutor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Amic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/ga de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confiança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Orientador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/a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Entrenador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/a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98442" y="3109765"/>
            <a:ext cx="321338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Cor ràpid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Tensió a les espatlles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Dolor d'estómac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Ganes de plorar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Respiració accelerada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27806" y="8086725"/>
            <a:ext cx="35275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Respirar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fondo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Caminar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Demanar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ajuda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Escoltar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música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Fer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llista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Anar a un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lloc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tranquil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550487"/>
            <a:ext cx="9038152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«El meu Planeta» — Exercici anti-estrès i visualització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creativa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53088" y="1451075"/>
            <a:ext cx="7384851" cy="7384851"/>
          </a:xfrm>
          <a:custGeom>
            <a:avLst/>
            <a:gdLst/>
            <a:ahLst/>
            <a:cxnLst/>
            <a:rect l="l" t="t" r="r" b="b"/>
            <a:pathLst>
              <a:path w="7384851" h="7384851">
                <a:moveTo>
                  <a:pt x="0" y="0"/>
                </a:moveTo>
                <a:lnTo>
                  <a:pt x="7384850" y="0"/>
                </a:lnTo>
                <a:lnTo>
                  <a:pt x="7384850" y="7384850"/>
                </a:lnTo>
                <a:lnTo>
                  <a:pt x="0" y="7384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690879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suau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Enganxina o punt de color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206553"/>
            <a:ext cx="6308013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Imaginar un planeta personal on decidim què es queda i què se'n va.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Visualització guiada per regular l'estrès.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Triar un símbol o paraula d'ancoratge.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4816" y="735988"/>
            <a:ext cx="15742369" cy="8815727"/>
          </a:xfrm>
          <a:custGeom>
            <a:avLst/>
            <a:gdLst/>
            <a:ahLst/>
            <a:cxnLst/>
            <a:rect l="l" t="t" r="r" b="b"/>
            <a:pathLst>
              <a:path w="15742369" h="8815727">
                <a:moveTo>
                  <a:pt x="0" y="0"/>
                </a:moveTo>
                <a:lnTo>
                  <a:pt x="15742369" y="0"/>
                </a:lnTo>
                <a:lnTo>
                  <a:pt x="15742369" y="8815727"/>
                </a:lnTo>
                <a:lnTo>
                  <a:pt x="0" y="8815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20668" y="1028700"/>
            <a:ext cx="8323236" cy="8229600"/>
          </a:xfrm>
          <a:custGeom>
            <a:avLst/>
            <a:gdLst/>
            <a:ahLst/>
            <a:cxnLst/>
            <a:rect l="l" t="t" r="r" b="b"/>
            <a:pathLst>
              <a:path w="8323236" h="8229600">
                <a:moveTo>
                  <a:pt x="0" y="0"/>
                </a:moveTo>
                <a:lnTo>
                  <a:pt x="8323237" y="0"/>
                </a:lnTo>
                <a:lnTo>
                  <a:pt x="83232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316969" y="1559710"/>
            <a:ext cx="12913730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 que tens el teu propi planeta… Pots posar-li el nom que vulguis. Aquest planeta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està fet només per a tu, i tu decideixes com és.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Mira al voltant: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¿Com és la seva superfície?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¿Té muntanyes, aigua, boscos, ciutats, núvols o llums?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¿Quins colors veus?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escolta: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¿Quins sons hi ha al teu planeta?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¿Hi ha silenci?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¿Hi ha vent, música, veus suaus…?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6969" y="5572125"/>
            <a:ext cx="12913730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Decisions importants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 teu planeta apareixeran coses que t'agraden… i també poden aparèixer coses que t'estressen: sensacions,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pensaments, situacions o emocions pesades.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Recorda: «tu decideixes què permets i què no.»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alguna cosa que no t'agrada apareix, pots dir-li: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«Gràcies per venir a avisar-me, però aquí no et necessito. Pots marxar.»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4816" y="735988"/>
            <a:ext cx="15742369" cy="8815727"/>
          </a:xfrm>
          <a:custGeom>
            <a:avLst/>
            <a:gdLst/>
            <a:ahLst/>
            <a:cxnLst/>
            <a:rect l="l" t="t" r="r" b="b"/>
            <a:pathLst>
              <a:path w="15742369" h="8815727">
                <a:moveTo>
                  <a:pt x="0" y="0"/>
                </a:moveTo>
                <a:lnTo>
                  <a:pt x="15742369" y="0"/>
                </a:lnTo>
                <a:lnTo>
                  <a:pt x="15742369" y="8815727"/>
                </a:lnTo>
                <a:lnTo>
                  <a:pt x="0" y="8815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20668" y="1028700"/>
            <a:ext cx="8323236" cy="8229600"/>
          </a:xfrm>
          <a:custGeom>
            <a:avLst/>
            <a:gdLst/>
            <a:ahLst/>
            <a:cxnLst/>
            <a:rect l="l" t="t" r="r" b="b"/>
            <a:pathLst>
              <a:path w="8323236" h="8229600">
                <a:moveTo>
                  <a:pt x="0" y="0"/>
                </a:moveTo>
                <a:lnTo>
                  <a:pt x="8323237" y="0"/>
                </a:lnTo>
                <a:lnTo>
                  <a:pt x="83232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316969" y="1407482"/>
            <a:ext cx="12265125" cy="399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el'empenyes suaument fora del planeta.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«Tot el que et fa bé es queda. Tot el que et fa mal… ho apuntes. No cal enfadar-se. Simplement decideixes.»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Recordatori o «ancla» del planeta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«Per recordar aquest planeta quan estiguis estressat/ada, pensa en un petit símbol o paraula que el representi. Pot ser una estrella, un color, una frase curta o el nom del planeta.»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Retorn suau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«Respira fondo… Sent el cos assegut aquí… I quan estiguis llest/a, obre els ulls a poc a poc.»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7054957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Tancament del Mòdul 2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2857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690879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 de cadires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Pòsters i cofres visibles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206553"/>
            <a:ext cx="6308013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una paraula o frase per tancar.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Integrar el que hem après.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Reforçar les eines personals.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2857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92303" y="2879778"/>
            <a:ext cx="6581361" cy="1795285"/>
            <a:chOff x="0" y="0"/>
            <a:chExt cx="1733363" cy="4728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3363" cy="472832"/>
            </a:xfrm>
            <a:custGeom>
              <a:avLst/>
              <a:gdLst/>
              <a:ahLst/>
              <a:cxnLst/>
              <a:rect l="l" t="t" r="r" b="b"/>
              <a:pathLst>
                <a:path w="1733363" h="472832">
                  <a:moveTo>
                    <a:pt x="35290" y="0"/>
                  </a:moveTo>
                  <a:lnTo>
                    <a:pt x="1698072" y="0"/>
                  </a:lnTo>
                  <a:cubicBezTo>
                    <a:pt x="1707432" y="0"/>
                    <a:pt x="1716408" y="3718"/>
                    <a:pt x="1723026" y="10336"/>
                  </a:cubicBezTo>
                  <a:cubicBezTo>
                    <a:pt x="1729645" y="16954"/>
                    <a:pt x="1733363" y="25931"/>
                    <a:pt x="1733363" y="35290"/>
                  </a:cubicBezTo>
                  <a:lnTo>
                    <a:pt x="1733363" y="437542"/>
                  </a:lnTo>
                  <a:cubicBezTo>
                    <a:pt x="1733363" y="446902"/>
                    <a:pt x="1729645" y="455878"/>
                    <a:pt x="1723026" y="462496"/>
                  </a:cubicBezTo>
                  <a:cubicBezTo>
                    <a:pt x="1716408" y="469114"/>
                    <a:pt x="1707432" y="472832"/>
                    <a:pt x="1698072" y="472832"/>
                  </a:cubicBezTo>
                  <a:lnTo>
                    <a:pt x="35290" y="472832"/>
                  </a:lnTo>
                  <a:cubicBezTo>
                    <a:pt x="25931" y="472832"/>
                    <a:pt x="16954" y="469114"/>
                    <a:pt x="10336" y="462496"/>
                  </a:cubicBezTo>
                  <a:cubicBezTo>
                    <a:pt x="3718" y="455878"/>
                    <a:pt x="0" y="446902"/>
                    <a:pt x="0" y="437542"/>
                  </a:cubicBezTo>
                  <a:lnTo>
                    <a:pt x="0" y="35290"/>
                  </a:lnTo>
                  <a:cubicBezTo>
                    <a:pt x="0" y="25931"/>
                    <a:pt x="3718" y="16954"/>
                    <a:pt x="10336" y="10336"/>
                  </a:cubicBezTo>
                  <a:cubicBezTo>
                    <a:pt x="16954" y="3718"/>
                    <a:pt x="25931" y="0"/>
                    <a:pt x="3529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33363" cy="501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és la primera cosa que pots fer quan t'estressen?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2303" y="5005761"/>
            <a:ext cx="6581361" cy="1795285"/>
            <a:chOff x="0" y="0"/>
            <a:chExt cx="1733363" cy="4728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33363" cy="472832"/>
            </a:xfrm>
            <a:custGeom>
              <a:avLst/>
              <a:gdLst/>
              <a:ahLst/>
              <a:cxnLst/>
              <a:rect l="l" t="t" r="r" b="b"/>
              <a:pathLst>
                <a:path w="1733363" h="472832">
                  <a:moveTo>
                    <a:pt x="35290" y="0"/>
                  </a:moveTo>
                  <a:lnTo>
                    <a:pt x="1698072" y="0"/>
                  </a:lnTo>
                  <a:cubicBezTo>
                    <a:pt x="1707432" y="0"/>
                    <a:pt x="1716408" y="3718"/>
                    <a:pt x="1723026" y="10336"/>
                  </a:cubicBezTo>
                  <a:cubicBezTo>
                    <a:pt x="1729645" y="16954"/>
                    <a:pt x="1733363" y="25931"/>
                    <a:pt x="1733363" y="35290"/>
                  </a:cubicBezTo>
                  <a:lnTo>
                    <a:pt x="1733363" y="437542"/>
                  </a:lnTo>
                  <a:cubicBezTo>
                    <a:pt x="1733363" y="446902"/>
                    <a:pt x="1729645" y="455878"/>
                    <a:pt x="1723026" y="462496"/>
                  </a:cubicBezTo>
                  <a:cubicBezTo>
                    <a:pt x="1716408" y="469114"/>
                    <a:pt x="1707432" y="472832"/>
                    <a:pt x="1698072" y="472832"/>
                  </a:cubicBezTo>
                  <a:lnTo>
                    <a:pt x="35290" y="472832"/>
                  </a:lnTo>
                  <a:cubicBezTo>
                    <a:pt x="25931" y="472832"/>
                    <a:pt x="16954" y="469114"/>
                    <a:pt x="10336" y="462496"/>
                  </a:cubicBezTo>
                  <a:cubicBezTo>
                    <a:pt x="3718" y="455878"/>
                    <a:pt x="0" y="446902"/>
                    <a:pt x="0" y="437542"/>
                  </a:cubicBezTo>
                  <a:lnTo>
                    <a:pt x="0" y="35290"/>
                  </a:lnTo>
                  <a:cubicBezTo>
                    <a:pt x="0" y="25931"/>
                    <a:pt x="3718" y="16954"/>
                    <a:pt x="10336" y="10336"/>
                  </a:cubicBezTo>
                  <a:cubicBezTo>
                    <a:pt x="16954" y="3718"/>
                    <a:pt x="25931" y="0"/>
                    <a:pt x="3529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33363" cy="501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eina creus que faràs servir més?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2303" y="7134421"/>
            <a:ext cx="6581361" cy="1795285"/>
            <a:chOff x="0" y="0"/>
            <a:chExt cx="1733363" cy="4728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33363" cy="472832"/>
            </a:xfrm>
            <a:custGeom>
              <a:avLst/>
              <a:gdLst/>
              <a:ahLst/>
              <a:cxnLst/>
              <a:rect l="l" t="t" r="r" b="b"/>
              <a:pathLst>
                <a:path w="1733363" h="472832">
                  <a:moveTo>
                    <a:pt x="35290" y="0"/>
                  </a:moveTo>
                  <a:lnTo>
                    <a:pt x="1698072" y="0"/>
                  </a:lnTo>
                  <a:cubicBezTo>
                    <a:pt x="1707432" y="0"/>
                    <a:pt x="1716408" y="3718"/>
                    <a:pt x="1723026" y="10336"/>
                  </a:cubicBezTo>
                  <a:cubicBezTo>
                    <a:pt x="1729645" y="16954"/>
                    <a:pt x="1733363" y="25931"/>
                    <a:pt x="1733363" y="35290"/>
                  </a:cubicBezTo>
                  <a:lnTo>
                    <a:pt x="1733363" y="437542"/>
                  </a:lnTo>
                  <a:cubicBezTo>
                    <a:pt x="1733363" y="446902"/>
                    <a:pt x="1729645" y="455878"/>
                    <a:pt x="1723026" y="462496"/>
                  </a:cubicBezTo>
                  <a:cubicBezTo>
                    <a:pt x="1716408" y="469114"/>
                    <a:pt x="1707432" y="472832"/>
                    <a:pt x="1698072" y="472832"/>
                  </a:cubicBezTo>
                  <a:lnTo>
                    <a:pt x="35290" y="472832"/>
                  </a:lnTo>
                  <a:cubicBezTo>
                    <a:pt x="25931" y="472832"/>
                    <a:pt x="16954" y="469114"/>
                    <a:pt x="10336" y="462496"/>
                  </a:cubicBezTo>
                  <a:cubicBezTo>
                    <a:pt x="3718" y="455878"/>
                    <a:pt x="0" y="446902"/>
                    <a:pt x="0" y="437542"/>
                  </a:cubicBezTo>
                  <a:lnTo>
                    <a:pt x="0" y="35290"/>
                  </a:lnTo>
                  <a:cubicBezTo>
                    <a:pt x="0" y="25931"/>
                    <a:pt x="3718" y="16954"/>
                    <a:pt x="10336" y="10336"/>
                  </a:cubicBezTo>
                  <a:cubicBezTo>
                    <a:pt x="16954" y="3718"/>
                    <a:pt x="25931" y="0"/>
                    <a:pt x="35290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733363" cy="501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t'emportes d'aquest mòdul?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92303" y="1447181"/>
            <a:ext cx="7329472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Teniu moltes eines per gestionar l'estrès.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és normal; saber gestionar-lo és créixer.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esteu sols/es: podeu demanar ajuda.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52927" y="1849088"/>
            <a:ext cx="1017076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</a:t>
            </a: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complementàries</a:t>
            </a:r>
            <a:endParaRPr lang="en-US" sz="5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64307" y="6462401"/>
            <a:ext cx="1055938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«El semàfor de l'estrès» — Eina ràpida d'autoregulació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90714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Cartolines vermella, groga i verda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del semàfor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125477"/>
            <a:ext cx="6308013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Conèixer els 3 nivells de l'estrès: verd, groc i vermell.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què sentim a cadascún.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Aprendre estratègies concretes per regular cada nivell.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 mini semàfor personal (opcional) que poden fer servir tot l'any.</a:t>
            </a:r>
          </a:p>
        </p:txBody>
      </p:sp>
      <p:sp>
        <p:nvSpPr>
          <p:cNvPr id="4" name="Freeform 4"/>
          <p:cNvSpPr/>
          <p:nvPr/>
        </p:nvSpPr>
        <p:spPr>
          <a:xfrm>
            <a:off x="11502475" y="736592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19" y="0"/>
                </a:lnTo>
                <a:lnTo>
                  <a:pt x="4335419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4DFBF75-844E-3D77-00C3-902EA7340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221" y="495300"/>
            <a:ext cx="13864917" cy="92964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7195408">
            <a:off x="9056590" y="-654253"/>
            <a:ext cx="1886896" cy="2818015"/>
          </a:xfrm>
          <a:custGeom>
            <a:avLst/>
            <a:gdLst/>
            <a:ahLst/>
            <a:cxnLst/>
            <a:rect l="l" t="t" r="r" b="b"/>
            <a:pathLst>
              <a:path w="1886896" h="2818015">
                <a:moveTo>
                  <a:pt x="0" y="0"/>
                </a:moveTo>
                <a:lnTo>
                  <a:pt x="1886896" y="0"/>
                </a:lnTo>
                <a:lnTo>
                  <a:pt x="1886896" y="2818015"/>
                </a:lnTo>
                <a:lnTo>
                  <a:pt x="0" y="2818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1560763" y="190500"/>
            <a:ext cx="3086100" cy="1309753"/>
            <a:chOff x="0" y="-43659"/>
            <a:chExt cx="812800" cy="3449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8280"/>
            </a:xfrm>
            <a:custGeom>
              <a:avLst/>
              <a:gdLst/>
              <a:ahLst/>
              <a:cxnLst/>
              <a:rect l="l" t="t" r="r" b="b"/>
              <a:pathLst>
                <a:path w="812800" h="27828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03021"/>
                  </a:lnTo>
                  <a:cubicBezTo>
                    <a:pt x="812800" y="244586"/>
                    <a:pt x="779105" y="278280"/>
                    <a:pt x="737541" y="278280"/>
                  </a:cubicBezTo>
                  <a:lnTo>
                    <a:pt x="75259" y="278280"/>
                  </a:lnTo>
                  <a:cubicBezTo>
                    <a:pt x="33695" y="278280"/>
                    <a:pt x="0" y="244586"/>
                    <a:pt x="0" y="20302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3659"/>
              <a:ext cx="812800" cy="344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exemples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nivell</a:t>
              </a:r>
              <a:endPara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3655868" flipH="1">
            <a:off x="12764640" y="8486198"/>
            <a:ext cx="1097957" cy="1639761"/>
          </a:xfrm>
          <a:custGeom>
            <a:avLst/>
            <a:gdLst/>
            <a:ahLst/>
            <a:cxnLst/>
            <a:rect l="l" t="t" r="r" b="b"/>
            <a:pathLst>
              <a:path w="1097957" h="1639761">
                <a:moveTo>
                  <a:pt x="1097957" y="0"/>
                </a:moveTo>
                <a:lnTo>
                  <a:pt x="0" y="0"/>
                </a:lnTo>
                <a:lnTo>
                  <a:pt x="0" y="1639761"/>
                </a:lnTo>
                <a:lnTo>
                  <a:pt x="1097957" y="1639761"/>
                </a:lnTo>
                <a:lnTo>
                  <a:pt x="109795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4035345" y="7614492"/>
            <a:ext cx="3086100" cy="1796207"/>
            <a:chOff x="0" y="-26537"/>
            <a:chExt cx="812800" cy="4730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1141"/>
                  </a:lnTo>
                  <a:cubicBezTo>
                    <a:pt x="812800" y="372705"/>
                    <a:pt x="779105" y="406400"/>
                    <a:pt x="737541" y="406400"/>
                  </a:cubicBezTo>
                  <a:lnTo>
                    <a:pt x="75259" y="406400"/>
                  </a:lnTo>
                  <a:cubicBezTo>
                    <a:pt x="33695" y="406400"/>
                    <a:pt x="0" y="372705"/>
                    <a:pt x="0" y="33114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6537"/>
              <a:ext cx="812800" cy="47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puc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fer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estic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color?</a:t>
              </a:r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4501" y="882646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20" y="0"/>
                </a:lnTo>
                <a:lnTo>
                  <a:pt x="4335420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271633" y="1202078"/>
            <a:ext cx="7121865" cy="1731622"/>
            <a:chOff x="0" y="-60834"/>
            <a:chExt cx="1875718" cy="4560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75718" cy="370340"/>
            </a:xfrm>
            <a:custGeom>
              <a:avLst/>
              <a:gdLst/>
              <a:ahLst/>
              <a:cxnLst/>
              <a:rect l="l" t="t" r="r" b="b"/>
              <a:pathLst>
                <a:path w="1875718" h="370340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37728"/>
                  </a:lnTo>
                  <a:cubicBezTo>
                    <a:pt x="1875718" y="346377"/>
                    <a:pt x="1872282" y="354672"/>
                    <a:pt x="1866166" y="360788"/>
                  </a:cubicBezTo>
                  <a:cubicBezTo>
                    <a:pt x="1860050" y="366904"/>
                    <a:pt x="1851755" y="370340"/>
                    <a:pt x="1843106" y="370340"/>
                  </a:cubicBezTo>
                  <a:lnTo>
                    <a:pt x="32612" y="370340"/>
                  </a:lnTo>
                  <a:cubicBezTo>
                    <a:pt x="23963" y="370340"/>
                    <a:pt x="15668" y="366904"/>
                    <a:pt x="9552" y="360788"/>
                  </a:cubicBezTo>
                  <a:cubicBezTo>
                    <a:pt x="3436" y="354672"/>
                    <a:pt x="0" y="346377"/>
                    <a:pt x="0" y="337728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0834"/>
              <a:ext cx="1875718" cy="45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quin color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estàs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ara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mateix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71633" y="3137494"/>
            <a:ext cx="7121865" cy="1929806"/>
            <a:chOff x="0" y="-49086"/>
            <a:chExt cx="1875718" cy="5082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5718" cy="422537"/>
            </a:xfrm>
            <a:custGeom>
              <a:avLst/>
              <a:gdLst/>
              <a:ahLst/>
              <a:cxnLst/>
              <a:rect l="l" t="t" r="r" b="b"/>
              <a:pathLst>
                <a:path w="1875718" h="422537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89925"/>
                  </a:lnTo>
                  <a:cubicBezTo>
                    <a:pt x="1875718" y="398574"/>
                    <a:pt x="1872282" y="406869"/>
                    <a:pt x="1866166" y="412985"/>
                  </a:cubicBezTo>
                  <a:cubicBezTo>
                    <a:pt x="1860050" y="419101"/>
                    <a:pt x="1851755" y="422537"/>
                    <a:pt x="1843106" y="422537"/>
                  </a:cubicBezTo>
                  <a:lnTo>
                    <a:pt x="32612" y="422537"/>
                  </a:lnTo>
                  <a:cubicBezTo>
                    <a:pt x="23963" y="422537"/>
                    <a:pt x="15668" y="419101"/>
                    <a:pt x="9552" y="412985"/>
                  </a:cubicBezTo>
                  <a:cubicBezTo>
                    <a:pt x="3436" y="406869"/>
                    <a:pt x="0" y="398574"/>
                    <a:pt x="0" y="389925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9086"/>
              <a:ext cx="1875718" cy="508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senyals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t'indiquen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estàs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groc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71633" y="5219700"/>
            <a:ext cx="7121865" cy="1803689"/>
            <a:chOff x="0" y="-50874"/>
            <a:chExt cx="1875718" cy="4750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0874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estàs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vermell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1633" y="7149810"/>
            <a:ext cx="7121865" cy="1803689"/>
            <a:chOff x="0" y="-59504"/>
            <a:chExt cx="1875718" cy="4750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9504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t'ajuda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tornar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al verd?</a:t>
              </a:r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64307" y="6462401"/>
            <a:ext cx="1055938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Capsa de primers auxilis emocionals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209700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2"/>
                </a:lnTo>
                <a:lnTo>
                  <a:pt x="0" y="6092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90714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Capsa petita o sobre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Tires de paper o targetes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Decoració opcional (stickers, colors)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125477"/>
            <a:ext cx="6308013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una petita «capsa d'emergència emocional».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 eines ràpides per calmar-se.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Convertir estratègies abstractes en recordatoris concrets.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209700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2"/>
                </a:lnTo>
                <a:lnTo>
                  <a:pt x="0" y="6092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51187" y="3047141"/>
            <a:ext cx="6919394" cy="2096360"/>
            <a:chOff x="0" y="-50824"/>
            <a:chExt cx="1822392" cy="5521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0824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t'ajuda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calmar-te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estàs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molt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estressat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1187" y="5104539"/>
            <a:ext cx="6919394" cy="2096360"/>
            <a:chOff x="0" y="-49907"/>
            <a:chExt cx="1822392" cy="5521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9907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frase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t'agradaria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recordar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 mal moment?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51187" y="7161940"/>
            <a:ext cx="6919394" cy="2096360"/>
            <a:chOff x="0" y="-49702"/>
            <a:chExt cx="1822392" cy="5521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9702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t'agradaria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trobar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la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teva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capsa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ho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estiguis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passant </a:t>
              </a:r>
              <a:r>
                <a:rPr lang="en-US" sz="3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malament</a:t>
              </a:r>
              <a:r>
                <a:rPr lang="en-US" sz="3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82568" y="1350879"/>
            <a:ext cx="7656632" cy="1418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hi ha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farmacioles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curar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ferides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també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necessitem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 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farmaciola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t'ajudarà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estiguis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saturat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personal: no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cal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ho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comparteixis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72758" y="2640158"/>
            <a:ext cx="7701319" cy="6064789"/>
          </a:xfrm>
          <a:custGeom>
            <a:avLst/>
            <a:gdLst/>
            <a:ahLst/>
            <a:cxnLst/>
            <a:rect l="l" t="t" r="r" b="b"/>
            <a:pathLst>
              <a:path w="7701319" h="6064789">
                <a:moveTo>
                  <a:pt x="0" y="0"/>
                </a:moveTo>
                <a:lnTo>
                  <a:pt x="7701320" y="0"/>
                </a:lnTo>
                <a:lnTo>
                  <a:pt x="7701320" y="6064788"/>
                </a:lnTo>
                <a:lnTo>
                  <a:pt x="0" y="6064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68921" y="962025"/>
            <a:ext cx="1095015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forma part de la vida, però tu tens eines per gestionar-lo. Cada vegada que fas servir una estratègia, respires, demanes ajuda o escotes el teu cos, estàs cuidant-te i fent-te més fort/a.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62131" y="2826104"/>
            <a:ext cx="589127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has après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aquest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mòdul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993259" y="3565555"/>
            <a:ext cx="5433458" cy="457200"/>
            <a:chOff x="0" y="0"/>
            <a:chExt cx="7244610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87700" y="43392"/>
              <a:ext cx="6456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coses t'estressen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18944" y="4515373"/>
            <a:ext cx="6444365" cy="457200"/>
            <a:chOff x="0" y="0"/>
            <a:chExt cx="8592486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86786" y="52917"/>
              <a:ext cx="7705700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ho nota el teu cos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06046" y="5465191"/>
            <a:ext cx="6177320" cy="457200"/>
            <a:chOff x="0" y="0"/>
            <a:chExt cx="8236427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Estratègies per calmar-te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82164" y="6415010"/>
            <a:ext cx="6177320" cy="457200"/>
            <a:chOff x="0" y="0"/>
            <a:chExt cx="8236427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1027866" y="52917"/>
              <a:ext cx="7208561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Persones que et poden ajudar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82164" y="7364828"/>
            <a:ext cx="6507964" cy="731837"/>
            <a:chOff x="0" y="0"/>
            <a:chExt cx="8677285" cy="975783"/>
          </a:xfrm>
        </p:grpSpPr>
        <p:sp>
          <p:nvSpPr>
            <p:cNvPr id="18" name="TextBox 18"/>
            <p:cNvSpPr txBox="1"/>
            <p:nvPr/>
          </p:nvSpPr>
          <p:spPr>
            <a:xfrm>
              <a:off x="1069160" y="37042"/>
              <a:ext cx="760812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teu Cofre del Tresor i el teu Pòster de l'Estrès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782164" y="8314646"/>
            <a:ext cx="6507964" cy="457200"/>
            <a:chOff x="0" y="0"/>
            <a:chExt cx="8677285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teu Planeta interior per trobar calma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90128" y="2478457"/>
            <a:ext cx="7701319" cy="6064789"/>
          </a:xfrm>
          <a:custGeom>
            <a:avLst/>
            <a:gdLst/>
            <a:ahLst/>
            <a:cxnLst/>
            <a:rect l="l" t="t" r="r" b="b"/>
            <a:pathLst>
              <a:path w="7701319" h="6064789">
                <a:moveTo>
                  <a:pt x="0" y="0"/>
                </a:moveTo>
                <a:lnTo>
                  <a:pt x="7701319" y="0"/>
                </a:lnTo>
                <a:lnTo>
                  <a:pt x="7701319" y="6064789"/>
                </a:lnTo>
                <a:lnTo>
                  <a:pt x="0" y="60647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68921" y="962025"/>
            <a:ext cx="1095015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L'estrès forma part de la vida, però tu tens eines per gestionar-lo. Cada vegada que fas servir una estratègia, respires, demanes ajuda o escotes el teu cos, estàs cuidant-te i fent-te més fort/a.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78031" y="2582877"/>
            <a:ext cx="186537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  <a:endParaRPr lang="en-US" sz="2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993259" y="3565555"/>
            <a:ext cx="5433458" cy="457200"/>
            <a:chOff x="0" y="0"/>
            <a:chExt cx="7244610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87700" y="43392"/>
              <a:ext cx="6456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estàs sol/a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18944" y="4515373"/>
            <a:ext cx="6444365" cy="457200"/>
            <a:chOff x="0" y="0"/>
            <a:chExt cx="8592486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86786" y="52917"/>
              <a:ext cx="7705700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teves emocions importen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06046" y="5465191"/>
            <a:ext cx="6177320" cy="457200"/>
            <a:chOff x="0" y="0"/>
            <a:chExt cx="8236427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Pots demanar ajuda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82164" y="6415010"/>
            <a:ext cx="6177320" cy="457200"/>
            <a:chOff x="0" y="0"/>
            <a:chExt cx="8236427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1027866" y="52917"/>
              <a:ext cx="7208561" cy="459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Pots regular-te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82164" y="7364828"/>
            <a:ext cx="6507964" cy="457200"/>
            <a:chOff x="0" y="0"/>
            <a:chExt cx="8677285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Pots parar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782164" y="8314646"/>
            <a:ext cx="6507964" cy="457200"/>
            <a:chOff x="0" y="0"/>
            <a:chExt cx="8677285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Pots tornar a començar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079C56-2DE7-7F37-33F7-C2970A11E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3667</Words>
  <Application>Microsoft Office PowerPoint</Application>
  <PresentationFormat>Custom</PresentationFormat>
  <Paragraphs>648</Paragraphs>
  <Slides>90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6" baseType="lpstr">
      <vt:lpstr>Poppins Bold</vt:lpstr>
      <vt:lpstr>Calibri</vt:lpstr>
      <vt:lpstr>Poppins Italics</vt:lpstr>
      <vt:lpstr>Poppins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M2_ Estrès i estratègies d'afrontament_Primari</dc:title>
  <cp:lastModifiedBy>Itzel Gn</cp:lastModifiedBy>
  <cp:revision>2</cp:revision>
  <dcterms:created xsi:type="dcterms:W3CDTF">2006-08-16T00:00:00Z</dcterms:created>
  <dcterms:modified xsi:type="dcterms:W3CDTF">2026-04-17T10:44:01Z</dcterms:modified>
  <dc:identifier>DAHGvYce2cI</dc:identifier>
</cp:coreProperties>
</file>