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sldSz cx="18288000" cy="10287000"/>
  <p:notesSz cx="6858000" cy="9144000"/>
  <p:embeddedFontLst>
    <p:embeddedFont>
      <p:font typeface="Poppins" panose="00000500000000000000" pitchFamily="2" charset="0"/>
      <p:regular r:id="rId87"/>
      <p:bold r:id="rId88"/>
      <p:italic r:id="rId89"/>
      <p:boldItalic r:id="rId90"/>
    </p:embeddedFont>
    <p:embeddedFont>
      <p:font typeface="Poppins Bold" panose="00000800000000000000" charset="0"/>
      <p:regular r:id="rId9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3408FE-D245-423F-833D-75A33D76A2B8}" v="1" dt="2026-04-02T18:00:28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29" y="10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4.fntdata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undo custSel modSld">
      <pc:chgData name="Itzel Gn" userId="85252ee17ed24939" providerId="LiveId" clId="{46FC08D1-DCF7-4588-9D0D-450B9D630ABE}" dt="2026-04-02T19:34:06.731" v="48" actId="1036"/>
      <pc:docMkLst>
        <pc:docMk/>
      </pc:docMkLst>
      <pc:sldChg chg="modSp mod">
        <pc:chgData name="Itzel Gn" userId="85252ee17ed24939" providerId="LiveId" clId="{46FC08D1-DCF7-4588-9D0D-450B9D630ABE}" dt="2026-04-02T17:57:19.546" v="1" actId="20577"/>
        <pc:sldMkLst>
          <pc:docMk/>
          <pc:sldMk cId="0" sldId="256"/>
        </pc:sldMkLst>
        <pc:spChg chg="mod">
          <ac:chgData name="Itzel Gn" userId="85252ee17ed24939" providerId="LiveId" clId="{46FC08D1-DCF7-4588-9D0D-450B9D630ABE}" dt="2026-04-02T17:57:19.546" v="1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7:27.480" v="2" actId="14100"/>
        <pc:sldMkLst>
          <pc:docMk/>
          <pc:sldMk cId="0" sldId="258"/>
        </pc:sldMkLst>
        <pc:spChg chg="mod">
          <ac:chgData name="Itzel Gn" userId="85252ee17ed24939" providerId="LiveId" clId="{46FC08D1-DCF7-4588-9D0D-450B9D630ABE}" dt="2026-04-02T17:57:27.480" v="2" actId="14100"/>
          <ac:spMkLst>
            <pc:docMk/>
            <pc:sldMk cId="0" sldId="258"/>
            <ac:spMk id="9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7:42.952" v="3" actId="14100"/>
        <pc:sldMkLst>
          <pc:docMk/>
          <pc:sldMk cId="0" sldId="263"/>
        </pc:sldMkLst>
        <pc:spChg chg="mod">
          <ac:chgData name="Itzel Gn" userId="85252ee17ed24939" providerId="LiveId" clId="{46FC08D1-DCF7-4588-9D0D-450B9D630ABE}" dt="2026-04-02T17:57:42.952" v="3" actId="14100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0:42.242" v="33" actId="14100"/>
        <pc:sldMkLst>
          <pc:docMk/>
          <pc:sldMk cId="0" sldId="282"/>
        </pc:sldMkLst>
        <pc:spChg chg="mod">
          <ac:chgData name="Itzel Gn" userId="85252ee17ed24939" providerId="LiveId" clId="{46FC08D1-DCF7-4588-9D0D-450B9D630ABE}" dt="2026-04-02T19:30:42.242" v="33" actId="14100"/>
          <ac:spMkLst>
            <pc:docMk/>
            <pc:sldMk cId="0" sldId="282"/>
            <ac:spMk id="4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0:59.376" v="34" actId="14100"/>
        <pc:sldMkLst>
          <pc:docMk/>
          <pc:sldMk cId="0" sldId="285"/>
        </pc:sldMkLst>
        <pc:spChg chg="mod">
          <ac:chgData name="Itzel Gn" userId="85252ee17ed24939" providerId="LiveId" clId="{46FC08D1-DCF7-4588-9D0D-450B9D630ABE}" dt="2026-04-02T19:30:59.376" v="34" actId="14100"/>
          <ac:spMkLst>
            <pc:docMk/>
            <pc:sldMk cId="0" sldId="285"/>
            <ac:spMk id="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1:42.842" v="36" actId="1036"/>
        <pc:sldMkLst>
          <pc:docMk/>
          <pc:sldMk cId="0" sldId="286"/>
        </pc:sldMkLst>
        <pc:spChg chg="mod">
          <ac:chgData name="Itzel Gn" userId="85252ee17ed24939" providerId="LiveId" clId="{46FC08D1-DCF7-4588-9D0D-450B9D630ABE}" dt="2026-04-02T17:58:17.516" v="5" actId="14100"/>
          <ac:spMkLst>
            <pc:docMk/>
            <pc:sldMk cId="0" sldId="286"/>
            <ac:spMk id="6" creationId="{00000000-0000-0000-0000-000000000000}"/>
          </ac:spMkLst>
        </pc:spChg>
        <pc:spChg chg="mod">
          <ac:chgData name="Itzel Gn" userId="85252ee17ed24939" providerId="LiveId" clId="{46FC08D1-DCF7-4588-9D0D-450B9D630ABE}" dt="2026-04-02T17:58:17.516" v="5" actId="14100"/>
          <ac:spMkLst>
            <pc:docMk/>
            <pc:sldMk cId="0" sldId="286"/>
            <ac:spMk id="7" creationId="{00000000-0000-0000-0000-000000000000}"/>
          </ac:spMkLst>
        </pc:spChg>
        <pc:spChg chg="mod">
          <ac:chgData name="Itzel Gn" userId="85252ee17ed24939" providerId="LiveId" clId="{46FC08D1-DCF7-4588-9D0D-450B9D630ABE}" dt="2026-04-02T17:58:17.516" v="5" actId="14100"/>
          <ac:spMkLst>
            <pc:docMk/>
            <pc:sldMk cId="0" sldId="286"/>
            <ac:spMk id="9" creationId="{00000000-0000-0000-0000-000000000000}"/>
          </ac:spMkLst>
        </pc:spChg>
        <pc:spChg chg="mod">
          <ac:chgData name="Itzel Gn" userId="85252ee17ed24939" providerId="LiveId" clId="{46FC08D1-DCF7-4588-9D0D-450B9D630ABE}" dt="2026-04-02T19:31:42.842" v="36" actId="1036"/>
          <ac:spMkLst>
            <pc:docMk/>
            <pc:sldMk cId="0" sldId="286"/>
            <ac:spMk id="10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1:48.929" v="37" actId="14100"/>
        <pc:sldMkLst>
          <pc:docMk/>
          <pc:sldMk cId="0" sldId="287"/>
        </pc:sldMkLst>
        <pc:spChg chg="mod">
          <ac:chgData name="Itzel Gn" userId="85252ee17ed24939" providerId="LiveId" clId="{46FC08D1-DCF7-4588-9D0D-450B9D630ABE}" dt="2026-04-02T19:31:48.929" v="37" actId="14100"/>
          <ac:spMkLst>
            <pc:docMk/>
            <pc:sldMk cId="0" sldId="287"/>
            <ac:spMk id="5" creationId="{00000000-0000-0000-0000-000000000000}"/>
          </ac:spMkLst>
        </pc:spChg>
        <pc:spChg chg="mod">
          <ac:chgData name="Itzel Gn" userId="85252ee17ed24939" providerId="LiveId" clId="{46FC08D1-DCF7-4588-9D0D-450B9D630ABE}" dt="2026-04-02T17:58:23.559" v="6" actId="14100"/>
          <ac:spMkLst>
            <pc:docMk/>
            <pc:sldMk cId="0" sldId="287"/>
            <ac:spMk id="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8:33.791" v="7" actId="14100"/>
        <pc:sldMkLst>
          <pc:docMk/>
          <pc:sldMk cId="0" sldId="291"/>
        </pc:sldMkLst>
        <pc:spChg chg="mod">
          <ac:chgData name="Itzel Gn" userId="85252ee17ed24939" providerId="LiveId" clId="{46FC08D1-DCF7-4588-9D0D-450B9D630ABE}" dt="2026-04-02T17:58:33.791" v="7" actId="14100"/>
          <ac:spMkLst>
            <pc:docMk/>
            <pc:sldMk cId="0" sldId="291"/>
            <ac:spMk id="8" creationId="{00000000-0000-0000-0000-000000000000}"/>
          </ac:spMkLst>
        </pc:spChg>
        <pc:spChg chg="mod">
          <ac:chgData name="Itzel Gn" userId="85252ee17ed24939" providerId="LiveId" clId="{46FC08D1-DCF7-4588-9D0D-450B9D630ABE}" dt="2026-04-02T17:58:33.791" v="7" actId="14100"/>
          <ac:spMkLst>
            <pc:docMk/>
            <pc:sldMk cId="0" sldId="291"/>
            <ac:spMk id="9" creationId="{00000000-0000-0000-0000-000000000000}"/>
          </ac:spMkLst>
        </pc:spChg>
        <pc:spChg chg="mod">
          <ac:chgData name="Itzel Gn" userId="85252ee17ed24939" providerId="LiveId" clId="{46FC08D1-DCF7-4588-9D0D-450B9D630ABE}" dt="2026-04-02T17:58:33.791" v="7" actId="14100"/>
          <ac:spMkLst>
            <pc:docMk/>
            <pc:sldMk cId="0" sldId="291"/>
            <ac:spMk id="10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3:12.123" v="41" actId="1035"/>
        <pc:sldMkLst>
          <pc:docMk/>
          <pc:sldMk cId="0" sldId="315"/>
        </pc:sldMkLst>
        <pc:spChg chg="mod">
          <ac:chgData name="Itzel Gn" userId="85252ee17ed24939" providerId="LiveId" clId="{46FC08D1-DCF7-4588-9D0D-450B9D630ABE}" dt="2026-04-02T19:33:12.123" v="41" actId="1035"/>
          <ac:spMkLst>
            <pc:docMk/>
            <pc:sldMk cId="0" sldId="315"/>
            <ac:spMk id="4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3:25.287" v="45" actId="1036"/>
        <pc:sldMkLst>
          <pc:docMk/>
          <pc:sldMk cId="0" sldId="316"/>
        </pc:sldMkLst>
        <pc:spChg chg="mod">
          <ac:chgData name="Itzel Gn" userId="85252ee17ed24939" providerId="LiveId" clId="{46FC08D1-DCF7-4588-9D0D-450B9D630ABE}" dt="2026-04-02T19:33:25.287" v="45" actId="1036"/>
          <ac:spMkLst>
            <pc:docMk/>
            <pc:sldMk cId="0" sldId="316"/>
            <ac:spMk id="42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3:42.321" v="46" actId="14100"/>
        <pc:sldMkLst>
          <pc:docMk/>
          <pc:sldMk cId="0" sldId="321"/>
        </pc:sldMkLst>
        <pc:spChg chg="mod">
          <ac:chgData name="Itzel Gn" userId="85252ee17ed24939" providerId="LiveId" clId="{46FC08D1-DCF7-4588-9D0D-450B9D630ABE}" dt="2026-04-02T19:33:42.321" v="46" actId="14100"/>
          <ac:spMkLst>
            <pc:docMk/>
            <pc:sldMk cId="0" sldId="321"/>
            <ac:spMk id="10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4:06.731" v="48" actId="1036"/>
        <pc:sldMkLst>
          <pc:docMk/>
          <pc:sldMk cId="0" sldId="322"/>
        </pc:sldMkLst>
        <pc:spChg chg="mod">
          <ac:chgData name="Itzel Gn" userId="85252ee17ed24939" providerId="LiveId" clId="{46FC08D1-DCF7-4588-9D0D-450B9D630ABE}" dt="2026-04-02T19:34:06.731" v="48" actId="1036"/>
          <ac:spMkLst>
            <pc:docMk/>
            <pc:sldMk cId="0" sldId="322"/>
            <ac:spMk id="12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9:17.616" v="8" actId="14100"/>
        <pc:sldMkLst>
          <pc:docMk/>
          <pc:sldMk cId="0" sldId="323"/>
        </pc:sldMkLst>
        <pc:spChg chg="mod">
          <ac:chgData name="Itzel Gn" userId="85252ee17ed24939" providerId="LiveId" clId="{46FC08D1-DCF7-4588-9D0D-450B9D630ABE}" dt="2026-04-02T17:59:17.616" v="8" actId="14100"/>
          <ac:spMkLst>
            <pc:docMk/>
            <pc:sldMk cId="0" sldId="323"/>
            <ac:spMk id="3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9:27.731" v="10" actId="14100"/>
        <pc:sldMkLst>
          <pc:docMk/>
          <pc:sldMk cId="0" sldId="327"/>
        </pc:sldMkLst>
        <pc:spChg chg="mod">
          <ac:chgData name="Itzel Gn" userId="85252ee17ed24939" providerId="LiveId" clId="{46FC08D1-DCF7-4588-9D0D-450B9D630ABE}" dt="2026-04-02T17:59:25.152" v="9" actId="14100"/>
          <ac:spMkLst>
            <pc:docMk/>
            <pc:sldMk cId="0" sldId="327"/>
            <ac:spMk id="10" creationId="{00000000-0000-0000-0000-000000000000}"/>
          </ac:spMkLst>
        </pc:spChg>
        <pc:spChg chg="mod">
          <ac:chgData name="Itzel Gn" userId="85252ee17ed24939" providerId="LiveId" clId="{46FC08D1-DCF7-4588-9D0D-450B9D630ABE}" dt="2026-04-02T17:59:27.731" v="10" actId="14100"/>
          <ac:spMkLst>
            <pc:docMk/>
            <pc:sldMk cId="0" sldId="327"/>
            <ac:spMk id="11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59:37.496" v="12" actId="120"/>
        <pc:sldMkLst>
          <pc:docMk/>
          <pc:sldMk cId="0" sldId="330"/>
        </pc:sldMkLst>
        <pc:spChg chg="mod">
          <ac:chgData name="Itzel Gn" userId="85252ee17ed24939" providerId="LiveId" clId="{46FC08D1-DCF7-4588-9D0D-450B9D630ABE}" dt="2026-04-02T17:59:37.496" v="12" actId="120"/>
          <ac:spMkLst>
            <pc:docMk/>
            <pc:sldMk cId="0" sldId="330"/>
            <ac:spMk id="1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0:00.037" v="29" actId="1037"/>
        <pc:sldMkLst>
          <pc:docMk/>
          <pc:sldMk cId="0" sldId="339"/>
        </pc:sldMkLst>
        <pc:spChg chg="mod">
          <ac:chgData name="Itzel Gn" userId="85252ee17ed24939" providerId="LiveId" clId="{46FC08D1-DCF7-4588-9D0D-450B9D630ABE}" dt="2026-04-02T18:00:00.037" v="29" actId="1037"/>
          <ac:spMkLst>
            <pc:docMk/>
            <pc:sldMk cId="0" sldId="339"/>
            <ac:spMk id="4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8:00:30.248" v="32" actId="1076"/>
        <pc:sldMkLst>
          <pc:docMk/>
          <pc:sldMk cId="0" sldId="340"/>
        </pc:sldMkLst>
        <pc:grpChg chg="del">
          <ac:chgData name="Itzel Gn" userId="85252ee17ed24939" providerId="LiveId" clId="{46FC08D1-DCF7-4588-9D0D-450B9D630ABE}" dt="2026-04-02T18:00:05.213" v="30" actId="478"/>
          <ac:grpSpMkLst>
            <pc:docMk/>
            <pc:sldMk cId="0" sldId="340"/>
            <ac:grpSpMk id="2" creationId="{00000000-0000-0000-0000-000000000000}"/>
          </ac:grpSpMkLst>
        </pc:grpChg>
        <pc:picChg chg="add mod">
          <ac:chgData name="Itzel Gn" userId="85252ee17ed24939" providerId="LiveId" clId="{46FC08D1-DCF7-4588-9D0D-450B9D630ABE}" dt="2026-04-02T18:00:30.248" v="32" actId="1076"/>
          <ac:picMkLst>
            <pc:docMk/>
            <pc:sldMk cId="0" sldId="340"/>
            <ac:picMk id="7" creationId="{2B904C20-2D0A-A7FA-DB2B-2D2101F5304C}"/>
          </ac:picMkLst>
        </pc:picChg>
        <pc:picChg chg="add mod">
          <ac:chgData name="Itzel Gn" userId="85252ee17ed24939" providerId="LiveId" clId="{46FC08D1-DCF7-4588-9D0D-450B9D630ABE}" dt="2026-04-02T18:00:30.248" v="32" actId="1076"/>
          <ac:picMkLst>
            <pc:docMk/>
            <pc:sldMk cId="0" sldId="340"/>
            <ac:picMk id="8" creationId="{16231728-128F-A3C1-F33D-1081815BD69B}"/>
          </ac:picMkLst>
        </pc:picChg>
        <pc:picChg chg="add mod">
          <ac:chgData name="Itzel Gn" userId="85252ee17ed24939" providerId="LiveId" clId="{46FC08D1-DCF7-4588-9D0D-450B9D630ABE}" dt="2026-04-02T18:00:30.248" v="32" actId="1076"/>
          <ac:picMkLst>
            <pc:docMk/>
            <pc:sldMk cId="0" sldId="340"/>
            <ac:picMk id="9" creationId="{269B4867-6578-76D9-CE91-D040E54DD7EA}"/>
          </ac:picMkLst>
        </pc:picChg>
        <pc:picChg chg="add mod">
          <ac:chgData name="Itzel Gn" userId="85252ee17ed24939" providerId="LiveId" clId="{46FC08D1-DCF7-4588-9D0D-450B9D630ABE}" dt="2026-04-02T18:00:30.248" v="32" actId="1076"/>
          <ac:picMkLst>
            <pc:docMk/>
            <pc:sldMk cId="0" sldId="340"/>
            <ac:picMk id="10" creationId="{7651135C-E7D3-1AF5-2D57-5BF6CDD6760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FH8aqJawFI?feature=oembed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b3G_FRS2yI?feature=oembed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svg"/><Relationship Id="rId4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78678" y="1462445"/>
            <a:ext cx="7780622" cy="3116732"/>
            <a:chOff x="0" y="0"/>
            <a:chExt cx="10374162" cy="41556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4162" cy="4155643"/>
            </a:xfrm>
            <a:custGeom>
              <a:avLst/>
              <a:gdLst/>
              <a:ahLst/>
              <a:cxnLst/>
              <a:rect l="l" t="t" r="r" b="b"/>
              <a:pathLst>
                <a:path w="10374162" h="4155643">
                  <a:moveTo>
                    <a:pt x="0" y="0"/>
                  </a:moveTo>
                  <a:lnTo>
                    <a:pt x="10374162" y="0"/>
                  </a:lnTo>
                  <a:lnTo>
                    <a:pt x="10374162" y="4155643"/>
                  </a:lnTo>
                  <a:lnTo>
                    <a:pt x="0" y="41556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294" r="-76284" b="-4320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42875"/>
              <a:ext cx="10374162" cy="429851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6719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2</a:t>
              </a:r>
            </a:p>
            <a:p>
              <a:pPr algn="ctr">
                <a:lnSpc>
                  <a:spcPts val="7559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Estrés y estrategias para gestionarlo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1156036"/>
            <a:ext cx="7865573" cy="7974927"/>
          </a:xfrm>
          <a:custGeom>
            <a:avLst/>
            <a:gdLst/>
            <a:ahLst/>
            <a:cxnLst/>
            <a:rect l="l" t="t" r="r" b="b"/>
            <a:pathLst>
              <a:path w="7865573" h="7974927">
                <a:moveTo>
                  <a:pt x="0" y="0"/>
                </a:moveTo>
                <a:lnTo>
                  <a:pt x="7865573" y="0"/>
                </a:lnTo>
                <a:lnTo>
                  <a:pt x="7865573" y="7974928"/>
                </a:lnTo>
                <a:lnTo>
                  <a:pt x="0" y="7974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62" r="-832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1865051" y="8961120"/>
            <a:ext cx="3007876" cy="28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60106" y="1028700"/>
            <a:ext cx="5940275" cy="8229600"/>
          </a:xfrm>
          <a:custGeom>
            <a:avLst/>
            <a:gdLst/>
            <a:ahLst/>
            <a:cxnLst/>
            <a:rect l="l" t="t" r="r" b="b"/>
            <a:pathLst>
              <a:path w="5940275" h="8229600">
                <a:moveTo>
                  <a:pt x="0" y="0"/>
                </a:moveTo>
                <a:lnTo>
                  <a:pt x="5940275" y="0"/>
                </a:lnTo>
                <a:lnTo>
                  <a:pt x="59402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348543" y="2942873"/>
            <a:ext cx="7456190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¿Por qué hablaremos de este módulo?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98641" y="4078932"/>
            <a:ext cx="6755996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Porque todos, absolutamente todos, sentimos estrés.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Exámenes, tareas, horarios.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Amistades, discusiones, expectativas.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Notificaciones, redes, presión social.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64458" y="6280502"/>
            <a:ext cx="6224361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no es algo “malo”… es algo humano.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Lo importante es entenderlo para poder gestionarlo.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16805" y="1028700"/>
            <a:ext cx="7454390" cy="1292944"/>
            <a:chOff x="0" y="0"/>
            <a:chExt cx="1963296" cy="3405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3296" cy="340528"/>
            </a:xfrm>
            <a:custGeom>
              <a:avLst/>
              <a:gdLst/>
              <a:ahLst/>
              <a:cxnLst/>
              <a:rect l="l" t="t" r="r" b="b"/>
              <a:pathLst>
                <a:path w="1963296" h="340528">
                  <a:moveTo>
                    <a:pt x="31157" y="0"/>
                  </a:moveTo>
                  <a:lnTo>
                    <a:pt x="1932139" y="0"/>
                  </a:lnTo>
                  <a:cubicBezTo>
                    <a:pt x="1940402" y="0"/>
                    <a:pt x="1948327" y="3283"/>
                    <a:pt x="1954170" y="9126"/>
                  </a:cubicBezTo>
                  <a:cubicBezTo>
                    <a:pt x="1960014" y="14969"/>
                    <a:pt x="1963296" y="22894"/>
                    <a:pt x="1963296" y="31157"/>
                  </a:cubicBezTo>
                  <a:lnTo>
                    <a:pt x="1963296" y="309371"/>
                  </a:lnTo>
                  <a:cubicBezTo>
                    <a:pt x="1963296" y="317635"/>
                    <a:pt x="1960014" y="325560"/>
                    <a:pt x="1954170" y="331403"/>
                  </a:cubicBezTo>
                  <a:cubicBezTo>
                    <a:pt x="1948327" y="337246"/>
                    <a:pt x="1940402" y="340528"/>
                    <a:pt x="1932139" y="340528"/>
                  </a:cubicBezTo>
                  <a:lnTo>
                    <a:pt x="31157" y="340528"/>
                  </a:lnTo>
                  <a:cubicBezTo>
                    <a:pt x="22894" y="340528"/>
                    <a:pt x="14969" y="337246"/>
                    <a:pt x="9126" y="331403"/>
                  </a:cubicBezTo>
                  <a:cubicBezTo>
                    <a:pt x="3283" y="325560"/>
                    <a:pt x="0" y="317635"/>
                    <a:pt x="0" y="309371"/>
                  </a:cubicBezTo>
                  <a:lnTo>
                    <a:pt x="0" y="31157"/>
                  </a:lnTo>
                  <a:cubicBezTo>
                    <a:pt x="0" y="22894"/>
                    <a:pt x="3283" y="14969"/>
                    <a:pt x="9126" y="9126"/>
                  </a:cubicBezTo>
                  <a:cubicBezTo>
                    <a:pt x="14969" y="3283"/>
                    <a:pt x="22894" y="0"/>
                    <a:pt x="3115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963296" cy="426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es el estrés realmente?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9144000" y="3406316"/>
            <a:ext cx="0" cy="30162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32255" y="6220092"/>
            <a:ext cx="5227024" cy="3038208"/>
          </a:xfrm>
          <a:custGeom>
            <a:avLst/>
            <a:gdLst/>
            <a:ahLst/>
            <a:cxnLst/>
            <a:rect l="l" t="t" r="r" b="b"/>
            <a:pathLst>
              <a:path w="5227024" h="3038208">
                <a:moveTo>
                  <a:pt x="0" y="0"/>
                </a:moveTo>
                <a:lnTo>
                  <a:pt x="5227024" y="0"/>
                </a:lnTo>
                <a:lnTo>
                  <a:pt x="5227024" y="3038208"/>
                </a:lnTo>
                <a:lnTo>
                  <a:pt x="0" y="30382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2003091" y="5392818"/>
            <a:ext cx="5256209" cy="3918265"/>
          </a:xfrm>
          <a:custGeom>
            <a:avLst/>
            <a:gdLst/>
            <a:ahLst/>
            <a:cxnLst/>
            <a:rect l="l" t="t" r="r" b="b"/>
            <a:pathLst>
              <a:path w="5256209" h="3918265">
                <a:moveTo>
                  <a:pt x="0" y="0"/>
                </a:moveTo>
                <a:lnTo>
                  <a:pt x="5256209" y="0"/>
                </a:lnTo>
                <a:lnTo>
                  <a:pt x="5256209" y="3918265"/>
                </a:lnTo>
                <a:lnTo>
                  <a:pt x="0" y="39182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3686830" y="2647491"/>
            <a:ext cx="10914341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la forma en que tu cuerpo y tu mente reaccionan cuando sienten presión o un reto.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1925" y="3339641"/>
            <a:ext cx="434547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veces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satura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(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bloquea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).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20400" y="3339641"/>
            <a:ext cx="369462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 veces ayuda (te activa).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8187" y="4400200"/>
            <a:ext cx="4594265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 cuerpo no distingue entre: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examen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discusión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Demasiadas tareas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mensaje que te preocupa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O… un oso enfadado atacandote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76138" y="7902225"/>
            <a:ext cx="453572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Veremos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cómo funciona, por qué ocurre y qué puedes hacer.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70578" y="2077141"/>
            <a:ext cx="11254154" cy="8229600"/>
          </a:xfrm>
          <a:custGeom>
            <a:avLst/>
            <a:gdLst/>
            <a:ahLst/>
            <a:cxnLst/>
            <a:rect l="l" t="t" r="r" b="b"/>
            <a:pathLst>
              <a:path w="11254154" h="8229600">
                <a:moveTo>
                  <a:pt x="0" y="0"/>
                </a:moveTo>
                <a:lnTo>
                  <a:pt x="11254154" y="0"/>
                </a:lnTo>
                <a:lnTo>
                  <a:pt x="11254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03645" y="1859653"/>
            <a:ext cx="489668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Cosas importantes antes de empezar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40163" y="3342378"/>
            <a:ext cx="6954203" cy="457200"/>
            <a:chOff x="0" y="0"/>
            <a:chExt cx="9272270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06068" y="37042"/>
              <a:ext cx="856620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Respeto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3006" y="4128639"/>
            <a:ext cx="6286182" cy="457200"/>
            <a:chOff x="0" y="0"/>
            <a:chExt cx="838157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55611" y="37042"/>
              <a:ext cx="762596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Compartimos solo lo que queramos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57" y="4914900"/>
            <a:ext cx="6507243" cy="457200"/>
            <a:chOff x="0" y="0"/>
            <a:chExt cx="8676324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64210" y="37042"/>
              <a:ext cx="79121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Hablamos de experiencias generales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3645" y="5701161"/>
            <a:ext cx="7514554" cy="457200"/>
            <a:chOff x="0" y="0"/>
            <a:chExt cx="10019405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88092" y="37042"/>
              <a:ext cx="91313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hay respuestas “incorrectas”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72675" y="6487422"/>
            <a:ext cx="6357330" cy="457200"/>
            <a:chOff x="0" y="0"/>
            <a:chExt cx="8476440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929386" y="37042"/>
              <a:ext cx="754705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Todos participamos desde donde podamos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86022" y="1257300"/>
            <a:ext cx="14007830" cy="8229600"/>
          </a:xfrm>
          <a:custGeom>
            <a:avLst/>
            <a:gdLst/>
            <a:ahLst/>
            <a:cxnLst/>
            <a:rect l="l" t="t" r="r" b="b"/>
            <a:pathLst>
              <a:path w="14007830" h="8229600">
                <a:moveTo>
                  <a:pt x="0" y="0"/>
                </a:moveTo>
                <a:lnTo>
                  <a:pt x="14007830" y="0"/>
                </a:lnTo>
                <a:lnTo>
                  <a:pt x="14007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804946" y="1859653"/>
            <a:ext cx="409408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haremos en este módulo?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40163" y="3342378"/>
            <a:ext cx="7628322" cy="457200"/>
            <a:chOff x="0" y="0"/>
            <a:chExt cx="10171095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06068" y="37042"/>
              <a:ext cx="946502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Entender cómo funciona tu cuerpo cuando se estresa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3006" y="4128639"/>
            <a:ext cx="6286182" cy="457200"/>
            <a:chOff x="0" y="0"/>
            <a:chExt cx="838157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55611" y="37042"/>
              <a:ext cx="762596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 qué cosas te activan más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57" y="4914900"/>
            <a:ext cx="6507243" cy="457200"/>
            <a:chOff x="0" y="0"/>
            <a:chExt cx="8676324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64210" y="37042"/>
              <a:ext cx="79121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Conocer herramientas rápidas para calmarte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63198" y="7277997"/>
            <a:ext cx="7167879" cy="457200"/>
            <a:chOff x="0" y="0"/>
            <a:chExt cx="9557172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18140" y="37042"/>
              <a:ext cx="873903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Participar en juegos, dinámicas y reflexiones ligera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92501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3645" y="5701161"/>
            <a:ext cx="7514554" cy="457200"/>
            <a:chOff x="0" y="0"/>
            <a:chExt cx="10019405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888092" y="37042"/>
              <a:ext cx="91313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 a llenar tu “tanque” emocional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2675" y="6487422"/>
            <a:ext cx="6357330" cy="457200"/>
            <a:chOff x="0" y="0"/>
            <a:chExt cx="8476440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929386" y="37042"/>
              <a:ext cx="754705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tus propias estrategias antiestrés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190756" y="1849088"/>
            <a:ext cx="12295109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1. Reconocer el estrés y sus señales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70602" y="6732654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Introducción y activación inicial “Cuando pienso en estrés…”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77546" y="1028700"/>
            <a:ext cx="11819892" cy="8229600"/>
          </a:xfrm>
          <a:custGeom>
            <a:avLst/>
            <a:gdLst/>
            <a:ahLst/>
            <a:cxnLst/>
            <a:rect l="l" t="t" r="r" b="b"/>
            <a:pathLst>
              <a:path w="11819892" h="8229600">
                <a:moveTo>
                  <a:pt x="0" y="0"/>
                </a:moveTo>
                <a:lnTo>
                  <a:pt x="11819892" y="0"/>
                </a:lnTo>
                <a:lnTo>
                  <a:pt x="118198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214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en círculo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Hablaremos sobre qué nos viene a la mente cuando escuchamos la palabra estrés.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77546" y="1028700"/>
            <a:ext cx="11819892" cy="8229600"/>
          </a:xfrm>
          <a:custGeom>
            <a:avLst/>
            <a:gdLst/>
            <a:ahLst/>
            <a:cxnLst/>
            <a:rect l="l" t="t" r="r" b="b"/>
            <a:pathLst>
              <a:path w="11819892" h="8229600">
                <a:moveTo>
                  <a:pt x="0" y="0"/>
                </a:moveTo>
                <a:lnTo>
                  <a:pt x="11819892" y="0"/>
                </a:lnTo>
                <a:lnTo>
                  <a:pt x="118198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214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830604" y="1829237"/>
            <a:ext cx="5408395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“Cuando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pienso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estrés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pienso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…”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30605" y="2530320"/>
            <a:ext cx="1808083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Presión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Cansancio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Exámenes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Ruido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Bloqueo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Tensión</a:t>
            </a:r>
          </a:p>
          <a:p>
            <a:pPr marL="431801" lvl="1" indent="-215900" algn="just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llegar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30605" y="7791013"/>
            <a:ext cx="618263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hay respuestas buenas o malas,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 importante es compartir y reflexionar.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30605" y="5307472"/>
            <a:ext cx="629468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hablar de casos personales concretos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Solo palabras sueltas, sensaciones o imágenes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puede pasar turno si alguien no quiere hablar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Puedes anotar en la pizarra las palabras más repetidas (opcional)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Escala de estrés 1–10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79846" y="1729187"/>
            <a:ext cx="7076296" cy="6828625"/>
          </a:xfrm>
          <a:custGeom>
            <a:avLst/>
            <a:gdLst/>
            <a:ahLst/>
            <a:cxnLst/>
            <a:rect l="l" t="t" r="r" b="b"/>
            <a:pathLst>
              <a:path w="7076296" h="6828625">
                <a:moveTo>
                  <a:pt x="0" y="0"/>
                </a:moveTo>
                <a:lnTo>
                  <a:pt x="7076296" y="0"/>
                </a:lnTo>
                <a:lnTo>
                  <a:pt x="7076296" y="6828626"/>
                </a:lnTo>
                <a:lnTo>
                  <a:pt x="0" y="6828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en círculo, sin necesidad de material adicional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tomaremos un momento para identificar nuestro nivel actual de estrés.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3371" y="4657353"/>
            <a:ext cx="11301259" cy="1808201"/>
          </a:xfrm>
          <a:custGeom>
            <a:avLst/>
            <a:gdLst/>
            <a:ahLst/>
            <a:cxnLst/>
            <a:rect l="l" t="t" r="r" b="b"/>
            <a:pathLst>
              <a:path w="11301259" h="1808201">
                <a:moveTo>
                  <a:pt x="0" y="0"/>
                </a:moveTo>
                <a:lnTo>
                  <a:pt x="11301258" y="0"/>
                </a:lnTo>
                <a:lnTo>
                  <a:pt x="11301258" y="1808201"/>
                </a:lnTo>
                <a:lnTo>
                  <a:pt x="0" y="1808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619269" y="1028700"/>
            <a:ext cx="11040702" cy="1496871"/>
            <a:chOff x="0" y="0"/>
            <a:chExt cx="2907839" cy="3942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07839" cy="394238"/>
            </a:xfrm>
            <a:custGeom>
              <a:avLst/>
              <a:gdLst/>
              <a:ahLst/>
              <a:cxnLst/>
              <a:rect l="l" t="t" r="r" b="b"/>
              <a:pathLst>
                <a:path w="2907839" h="394238">
                  <a:moveTo>
                    <a:pt x="21036" y="0"/>
                  </a:moveTo>
                  <a:lnTo>
                    <a:pt x="2886803" y="0"/>
                  </a:lnTo>
                  <a:cubicBezTo>
                    <a:pt x="2892382" y="0"/>
                    <a:pt x="2897733" y="2216"/>
                    <a:pt x="2901678" y="6161"/>
                  </a:cubicBezTo>
                  <a:cubicBezTo>
                    <a:pt x="2905623" y="10107"/>
                    <a:pt x="2907839" y="15457"/>
                    <a:pt x="2907839" y="21036"/>
                  </a:cubicBezTo>
                  <a:lnTo>
                    <a:pt x="2907839" y="373201"/>
                  </a:lnTo>
                  <a:cubicBezTo>
                    <a:pt x="2907839" y="378780"/>
                    <a:pt x="2905623" y="384131"/>
                    <a:pt x="2901678" y="388076"/>
                  </a:cubicBezTo>
                  <a:cubicBezTo>
                    <a:pt x="2897733" y="392021"/>
                    <a:pt x="2892382" y="394238"/>
                    <a:pt x="2886803" y="394238"/>
                  </a:cubicBezTo>
                  <a:lnTo>
                    <a:pt x="21036" y="394238"/>
                  </a:lnTo>
                  <a:cubicBezTo>
                    <a:pt x="15457" y="394238"/>
                    <a:pt x="10107" y="392021"/>
                    <a:pt x="6161" y="388076"/>
                  </a:cubicBezTo>
                  <a:cubicBezTo>
                    <a:pt x="2216" y="384131"/>
                    <a:pt x="0" y="378780"/>
                    <a:pt x="0" y="373201"/>
                  </a:cubicBezTo>
                  <a:lnTo>
                    <a:pt x="0" y="21036"/>
                  </a:lnTo>
                  <a:cubicBezTo>
                    <a:pt x="0" y="15457"/>
                    <a:pt x="2216" y="10107"/>
                    <a:pt x="6161" y="6161"/>
                  </a:cubicBezTo>
                  <a:cubicBezTo>
                    <a:pt x="10107" y="2216"/>
                    <a:pt x="15457" y="0"/>
                    <a:pt x="2103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907839" cy="4228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Del 1 al 10, ¿cómo de estresado/a me siento ahora mismo?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90950" y="3157305"/>
            <a:ext cx="770610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Mostraremos la cifra con los dedos durante 2–3 segundos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 comentan los números individuales y no se explican motivos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66756" y="6728716"/>
            <a:ext cx="14807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Tranquilo/a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6123" y="6728716"/>
            <a:ext cx="317575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Algo tenso/a, activado/a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389799" y="6728716"/>
            <a:ext cx="363390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Muy tenso/a, preocupado/a,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bloqueado/a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34182" y="8620125"/>
            <a:ext cx="1041963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una competición ni un juicio.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escala sirve para observar cómo está el grupo antes de continuar con el taller.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el estrés? + Historia “El corazón del cazador”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55487" y="1028700"/>
            <a:ext cx="6100191" cy="8229600"/>
          </a:xfrm>
          <a:custGeom>
            <a:avLst/>
            <a:gdLst/>
            <a:ahLst/>
            <a:cxnLst/>
            <a:rect l="l" t="t" r="r" b="b"/>
            <a:pathLst>
              <a:path w="6100191" h="8229600">
                <a:moveTo>
                  <a:pt x="0" y="0"/>
                </a:moveTo>
                <a:lnTo>
                  <a:pt x="6100191" y="0"/>
                </a:lnTo>
                <a:lnTo>
                  <a:pt x="61001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Copia impresa o digital del texto “El corazón del cazador”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Hablaremos de qué es realmente el estrés y veremos cómo reacciona el cuerpo ante una amenaza.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Escucharemos la historia del cazador para entender la respuesta fisiológica del estrés.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59488" y="904875"/>
            <a:ext cx="6969024" cy="1198567"/>
            <a:chOff x="0" y="0"/>
            <a:chExt cx="1835463" cy="3156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5463" cy="315672"/>
            </a:xfrm>
            <a:custGeom>
              <a:avLst/>
              <a:gdLst/>
              <a:ahLst/>
              <a:cxnLst/>
              <a:rect l="l" t="t" r="r" b="b"/>
              <a:pathLst>
                <a:path w="1835463" h="315672">
                  <a:moveTo>
                    <a:pt x="33327" y="0"/>
                  </a:moveTo>
                  <a:lnTo>
                    <a:pt x="1802136" y="0"/>
                  </a:lnTo>
                  <a:cubicBezTo>
                    <a:pt x="1820542" y="0"/>
                    <a:pt x="1835463" y="14921"/>
                    <a:pt x="1835463" y="33327"/>
                  </a:cubicBezTo>
                  <a:lnTo>
                    <a:pt x="1835463" y="282345"/>
                  </a:lnTo>
                  <a:cubicBezTo>
                    <a:pt x="1835463" y="300751"/>
                    <a:pt x="1820542" y="315672"/>
                    <a:pt x="1802136" y="315672"/>
                  </a:cubicBezTo>
                  <a:lnTo>
                    <a:pt x="33327" y="315672"/>
                  </a:lnTo>
                  <a:cubicBezTo>
                    <a:pt x="24488" y="315672"/>
                    <a:pt x="16011" y="312161"/>
                    <a:pt x="9761" y="305911"/>
                  </a:cubicBezTo>
                  <a:cubicBezTo>
                    <a:pt x="3511" y="299661"/>
                    <a:pt x="0" y="291184"/>
                    <a:pt x="0" y="282345"/>
                  </a:cubicBezTo>
                  <a:lnTo>
                    <a:pt x="0" y="33327"/>
                  </a:lnTo>
                  <a:cubicBezTo>
                    <a:pt x="0" y="24488"/>
                    <a:pt x="3511" y="16011"/>
                    <a:pt x="9761" y="9761"/>
                  </a:cubicBezTo>
                  <a:cubicBezTo>
                    <a:pt x="16011" y="3511"/>
                    <a:pt x="24488" y="0"/>
                    <a:pt x="3332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835463" cy="3442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es el estrés?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78978" y="2479284"/>
            <a:ext cx="1273004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la respuesta del cuerpo y el cerebro ante algo que interpreta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como una amenaza, presión o reto.</a:t>
            </a:r>
          </a:p>
        </p:txBody>
      </p:sp>
      <p:sp>
        <p:nvSpPr>
          <p:cNvPr id="6" name="Freeform 6"/>
          <p:cNvSpPr/>
          <p:nvPr/>
        </p:nvSpPr>
        <p:spPr>
          <a:xfrm>
            <a:off x="3493371" y="3336534"/>
            <a:ext cx="11301259" cy="6017920"/>
          </a:xfrm>
          <a:custGeom>
            <a:avLst/>
            <a:gdLst/>
            <a:ahLst/>
            <a:cxnLst/>
            <a:rect l="l" t="t" r="r" b="b"/>
            <a:pathLst>
              <a:path w="11301259" h="6017920">
                <a:moveTo>
                  <a:pt x="0" y="0"/>
                </a:moveTo>
                <a:lnTo>
                  <a:pt x="11301258" y="0"/>
                </a:lnTo>
                <a:lnTo>
                  <a:pt x="11301258" y="6017921"/>
                </a:lnTo>
                <a:lnTo>
                  <a:pt x="0" y="6017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3493371" y="3429207"/>
            <a:ext cx="4942819" cy="914400"/>
            <a:chOff x="0" y="0"/>
            <a:chExt cx="6590426" cy="1219200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5350" y="-28575"/>
              <a:ext cx="5695076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estrés es normal y necesario.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Nos ayuda a reaccionar, concentrarnos, movernos, rendir.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493371" y="6085235"/>
            <a:ext cx="5468632" cy="2762250"/>
            <a:chOff x="0" y="0"/>
            <a:chExt cx="7291509" cy="36830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5350" y="-3175"/>
              <a:ext cx="6396159" cy="3686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cerebro no diferencia bien entre</a:t>
              </a:r>
            </a:p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amenazas reales y simbólicas.</a:t>
              </a:r>
            </a:p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Ejemplos: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examen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discusión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mensaje que te preocupa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ruido fuerte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Pueden activar la misma red neuronal que un peligro real.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832760" y="6085235"/>
            <a:ext cx="5859621" cy="1847850"/>
            <a:chOff x="0" y="0"/>
            <a:chExt cx="7812828" cy="246380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5350" y="-3175"/>
              <a:ext cx="6917478" cy="246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Diferencia entre Eustrés y Distrés</a:t>
              </a:r>
            </a:p>
            <a:p>
              <a:pPr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Eustrés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: activación útil, concentración, energía.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Distrés: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sobrecarga, bloqueo, agotamiento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32760" y="3429207"/>
            <a:ext cx="5083211" cy="2133600"/>
            <a:chOff x="0" y="0"/>
            <a:chExt cx="6777614" cy="284480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28575"/>
              <a:ext cx="89535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0750" y="-28575"/>
              <a:ext cx="5856864" cy="287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cuerpo evalúa constantemente las situaciones.</a:t>
              </a:r>
            </a:p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Decide si algo es:</a:t>
              </a:r>
            </a:p>
            <a:p>
              <a:pPr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Seguro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Neutro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 una posible amenaza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9594" y="2856900"/>
            <a:ext cx="3963327" cy="1538924"/>
            <a:chOff x="0" y="0"/>
            <a:chExt cx="5284437" cy="20518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8713" cy="2051898"/>
            </a:xfrm>
            <a:custGeom>
              <a:avLst/>
              <a:gdLst/>
              <a:ahLst/>
              <a:cxnLst/>
              <a:rect l="l" t="t" r="r" b="b"/>
              <a:pathLst>
                <a:path w="1458713" h="2051898">
                  <a:moveTo>
                    <a:pt x="0" y="0"/>
                  </a:moveTo>
                  <a:lnTo>
                    <a:pt x="1458713" y="0"/>
                  </a:lnTo>
                  <a:lnTo>
                    <a:pt x="1458713" y="2051898"/>
                  </a:lnTo>
                  <a:lnTo>
                    <a:pt x="0" y="2051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991168" y="568110"/>
              <a:ext cx="329326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corazón late más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rápido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40843" y="2822603"/>
            <a:ext cx="4456192" cy="1573221"/>
            <a:chOff x="0" y="0"/>
            <a:chExt cx="5941589" cy="20976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59432" cy="2097627"/>
            </a:xfrm>
            <a:custGeom>
              <a:avLst/>
              <a:gdLst/>
              <a:ahLst/>
              <a:cxnLst/>
              <a:rect l="l" t="t" r="r" b="b"/>
              <a:pathLst>
                <a:path w="2659432" h="2097627">
                  <a:moveTo>
                    <a:pt x="0" y="0"/>
                  </a:moveTo>
                  <a:lnTo>
                    <a:pt x="2659432" y="0"/>
                  </a:lnTo>
                  <a:lnTo>
                    <a:pt x="2659432" y="2097627"/>
                  </a:lnTo>
                  <a:lnTo>
                    <a:pt x="0" y="2097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192832" y="636703"/>
              <a:ext cx="274875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músculos se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tensan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929432" y="2856900"/>
            <a:ext cx="3622041" cy="1573221"/>
            <a:chOff x="0" y="0"/>
            <a:chExt cx="4829388" cy="20976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3722" cy="2097627"/>
            </a:xfrm>
            <a:custGeom>
              <a:avLst/>
              <a:gdLst/>
              <a:ahLst/>
              <a:cxnLst/>
              <a:rect l="l" t="t" r="r" b="b"/>
              <a:pathLst>
                <a:path w="2013722" h="2097627">
                  <a:moveTo>
                    <a:pt x="0" y="0"/>
                  </a:moveTo>
                  <a:lnTo>
                    <a:pt x="2013722" y="0"/>
                  </a:lnTo>
                  <a:lnTo>
                    <a:pt x="2013722" y="2097627"/>
                  </a:lnTo>
                  <a:lnTo>
                    <a:pt x="0" y="2097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661022" y="590974"/>
              <a:ext cx="216836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Disminuye la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digestión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40843" y="5049660"/>
            <a:ext cx="4946372" cy="1601659"/>
            <a:chOff x="0" y="0"/>
            <a:chExt cx="6595162" cy="21355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47394" cy="2135545"/>
            </a:xfrm>
            <a:custGeom>
              <a:avLst/>
              <a:gdLst/>
              <a:ahLst/>
              <a:cxnLst/>
              <a:rect l="l" t="t" r="r" b="b"/>
              <a:pathLst>
                <a:path w="2847394" h="2135545">
                  <a:moveTo>
                    <a:pt x="0" y="0"/>
                  </a:moveTo>
                  <a:lnTo>
                    <a:pt x="2847394" y="0"/>
                  </a:lnTo>
                  <a:lnTo>
                    <a:pt x="2847394" y="2135545"/>
                  </a:lnTo>
                  <a:lnTo>
                    <a:pt x="0" y="2135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192832" y="904084"/>
              <a:ext cx="340233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libera adrenalina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 cortisol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153026" y="5342225"/>
            <a:ext cx="4453543" cy="1016529"/>
            <a:chOff x="0" y="0"/>
            <a:chExt cx="5938057" cy="13553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48931" cy="1355372"/>
            </a:xfrm>
            <a:custGeom>
              <a:avLst/>
              <a:gdLst/>
              <a:ahLst/>
              <a:cxnLst/>
              <a:rect l="l" t="t" r="r" b="b"/>
              <a:pathLst>
                <a:path w="3048931" h="1355372">
                  <a:moveTo>
                    <a:pt x="0" y="0"/>
                  </a:moveTo>
                  <a:lnTo>
                    <a:pt x="3048931" y="0"/>
                  </a:lnTo>
                  <a:lnTo>
                    <a:pt x="3048931" y="1355372"/>
                  </a:lnTo>
                  <a:lnTo>
                    <a:pt x="0" y="13553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6671" t="-74273" r="-102590" b="-63530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96231" y="242711"/>
              <a:ext cx="224182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Aumenta la vigilancia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48748" y="5049660"/>
            <a:ext cx="3996295" cy="1781812"/>
            <a:chOff x="0" y="0"/>
            <a:chExt cx="5328394" cy="23757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68902" cy="2375749"/>
            </a:xfrm>
            <a:custGeom>
              <a:avLst/>
              <a:gdLst/>
              <a:ahLst/>
              <a:cxnLst/>
              <a:rect l="l" t="t" r="r" b="b"/>
              <a:pathLst>
                <a:path w="1968902" h="2375749">
                  <a:moveTo>
                    <a:pt x="0" y="0"/>
                  </a:moveTo>
                  <a:lnTo>
                    <a:pt x="1968902" y="0"/>
                  </a:lnTo>
                  <a:lnTo>
                    <a:pt x="1968902" y="2375749"/>
                  </a:lnTo>
                  <a:lnTo>
                    <a:pt x="0" y="2375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58962" y="904084"/>
              <a:ext cx="3069431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respiración se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acelera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5954721" y="8162829"/>
            <a:ext cx="1249866" cy="217164"/>
          </a:xfrm>
          <a:custGeom>
            <a:avLst/>
            <a:gdLst/>
            <a:ahLst/>
            <a:cxnLst/>
            <a:rect l="l" t="t" r="r" b="b"/>
            <a:pathLst>
              <a:path w="1249866" h="217164">
                <a:moveTo>
                  <a:pt x="0" y="0"/>
                </a:moveTo>
                <a:lnTo>
                  <a:pt x="1249866" y="0"/>
                </a:lnTo>
                <a:lnTo>
                  <a:pt x="1249866" y="217164"/>
                </a:lnTo>
                <a:lnTo>
                  <a:pt x="0" y="217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8309629" y="8162829"/>
            <a:ext cx="1249866" cy="217164"/>
          </a:xfrm>
          <a:custGeom>
            <a:avLst/>
            <a:gdLst/>
            <a:ahLst/>
            <a:cxnLst/>
            <a:rect l="l" t="t" r="r" b="b"/>
            <a:pathLst>
              <a:path w="1249866" h="217164">
                <a:moveTo>
                  <a:pt x="0" y="0"/>
                </a:moveTo>
                <a:lnTo>
                  <a:pt x="1249866" y="0"/>
                </a:lnTo>
                <a:lnTo>
                  <a:pt x="1249866" y="217164"/>
                </a:lnTo>
                <a:lnTo>
                  <a:pt x="0" y="217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Freeform 22"/>
          <p:cNvSpPr/>
          <p:nvPr/>
        </p:nvSpPr>
        <p:spPr>
          <a:xfrm>
            <a:off x="10846081" y="8162829"/>
            <a:ext cx="1249866" cy="217164"/>
          </a:xfrm>
          <a:custGeom>
            <a:avLst/>
            <a:gdLst/>
            <a:ahLst/>
            <a:cxnLst/>
            <a:rect l="l" t="t" r="r" b="b"/>
            <a:pathLst>
              <a:path w="1249866" h="217164">
                <a:moveTo>
                  <a:pt x="0" y="0"/>
                </a:moveTo>
                <a:lnTo>
                  <a:pt x="1249866" y="0"/>
                </a:lnTo>
                <a:lnTo>
                  <a:pt x="1249866" y="217164"/>
                </a:lnTo>
                <a:lnTo>
                  <a:pt x="0" y="217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3" name="TextBox 23"/>
          <p:cNvSpPr txBox="1"/>
          <p:nvPr/>
        </p:nvSpPr>
        <p:spPr>
          <a:xfrm>
            <a:off x="3599794" y="1000125"/>
            <a:ext cx="984803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Historia “El corazón del cazador”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muestra cómo el cuerpo entra 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modo supervivencia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igual que antes ante un depredador, y cómo después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necesita tiempo para volver a la calma.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74840" y="8090436"/>
            <a:ext cx="10347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Cerebro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23093" y="8090436"/>
            <a:ext cx="70330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Señal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9988" y="8090436"/>
            <a:ext cx="94511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Cuerpo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276922" y="8090436"/>
            <a:ext cx="133623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Activación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275612" y="847725"/>
            <a:ext cx="984803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Historia “El corazón del cazador”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9883" y="2676525"/>
            <a:ext cx="8987167" cy="490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corazón del cazador late con fuerza. Su cerebro y sus sentidos trabajan a máxima velocidad para anticipar el plan de su oponente. Ni el más mínimo movimiento del enemigo escapa a sus sentidos agudizados. Sus músculos reciben el máximo flujo sanguíneo; todos los órganos que no son esenciales para la supervivencia están en un estado de reposo. El nivel de azúcar en</a:t>
            </a: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sangre ha aumentado para permitir el máximo rendimiento muscular.</a:t>
            </a:r>
          </a:p>
          <a:p>
            <a:pPr algn="ctr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coagulación de la sangre está activada para evitar que muera desangrado en caso de sufrir una herida. Para ello, también se reduce el flujo sanguíneo en las manos y los pies: las manos con las que sujeta la lanza están heladas. No está seguro de si debe luchar o huir; el oso que tiene delante puede matarlo de un zarpazo. Pero el invierno es largo, y él y su familia necesitan con urgencia carne y un abrigo cálido. Lo arriesga todo y lanza la lanza con la máxima fuerza contra el pecho del oso.</a:t>
            </a:r>
          </a:p>
        </p:txBody>
      </p:sp>
      <p:sp>
        <p:nvSpPr>
          <p:cNvPr id="5" name="Freeform 5"/>
          <p:cNvSpPr/>
          <p:nvPr/>
        </p:nvSpPr>
        <p:spPr>
          <a:xfrm>
            <a:off x="11378996" y="1648889"/>
            <a:ext cx="6100191" cy="8229600"/>
          </a:xfrm>
          <a:custGeom>
            <a:avLst/>
            <a:gdLst/>
            <a:ahLst/>
            <a:cxnLst/>
            <a:rect l="l" t="t" r="r" b="b"/>
            <a:pathLst>
              <a:path w="6100191" h="8229600">
                <a:moveTo>
                  <a:pt x="0" y="0"/>
                </a:moveTo>
                <a:lnTo>
                  <a:pt x="6100191" y="0"/>
                </a:lnTo>
                <a:lnTo>
                  <a:pt x="61001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275612" y="847725"/>
            <a:ext cx="984803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Historia “El corazón del cazador”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89883" y="1867582"/>
            <a:ext cx="8987167" cy="490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escucha un rugido enorme y, con un grito, el cazador se lanza hacia el oso, hundiendo el cuchillo en su pecho. Percibe el aliento del oso y el olor de su sudor. Un dolor ardiente atraviesa su cuerpo cuando las garras del oso le desgarran la espalda. El oso lo levanta sin esfuerzo en el aire, y el cazador se prepara para asestar el golpe final. Pero la lanza y el cuchillo ya han hecho su trabajo; con un gemido, el oso lo deja caer y se desploma en el suelo. La lucha ha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terminado.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vuelta en la seguridad de la cueva, el cazador cuenta a su familia el peligroso combate, y solo ahora empieza a sentir el dolor de las muchas heridas que el oso le ha causado. Pero su sistema inmunitario trabaja a pleno rendimiento, y en pocos días las heridas se han cerrado. Poco después del combate, su corazón había vuelto a la normalidad, su presión arterial había descendido y una profunda sensación de relajación lo había inundado.</a:t>
            </a:r>
          </a:p>
        </p:txBody>
      </p:sp>
      <p:sp>
        <p:nvSpPr>
          <p:cNvPr id="5" name="Freeform 5"/>
          <p:cNvSpPr/>
          <p:nvPr/>
        </p:nvSpPr>
        <p:spPr>
          <a:xfrm>
            <a:off x="11743020" y="1783713"/>
            <a:ext cx="6100191" cy="8229600"/>
          </a:xfrm>
          <a:custGeom>
            <a:avLst/>
            <a:gdLst/>
            <a:ahLst/>
            <a:cxnLst/>
            <a:rect l="l" t="t" r="r" b="b"/>
            <a:pathLst>
              <a:path w="6100191" h="8229600">
                <a:moveTo>
                  <a:pt x="0" y="0"/>
                </a:moveTo>
                <a:lnTo>
                  <a:pt x="6100191" y="0"/>
                </a:lnTo>
                <a:lnTo>
                  <a:pt x="610019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189883" y="7542953"/>
            <a:ext cx="925652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El estrés es una reacción normal, útil en algunas situaciones y difícil en otras. Entenderlo nos ayuda a reconocerlo y manejarlo mejor.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Juego “El peso del estrés”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Botellas de agua pequeñas (500 ml) o pesos ligeros (uno por alumno).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seguro para extender el brazo sin chocarse con otros.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hacer un pequeño experimento para entender cómo funciona el estrés en nuestro cuerpo.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567182" y="1817278"/>
            <a:ext cx="338710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necesitamos fuerza…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Solo observar qué pasa cuando mantenemos algo durante demasiado tiempo.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24519"/>
            <a:ext cx="681449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 esta actividad vamos a: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29502" y="2389001"/>
            <a:ext cx="68144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Entender que el estrés no depende solo de lo fuerte que sea algo, sino del tiempo que lo mantenemos.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29502" y="3420840"/>
            <a:ext cx="681449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en el cuerpo la idea del “peso emocional”.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29502" y="4163790"/>
            <a:ext cx="68144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Conectar lo que sentimos con lo que hemos aprendido sobre el estrés.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29502" y="5154390"/>
            <a:ext cx="68144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 la importancia de soltar, descansar y pedir ayuda.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3283" y="2360426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73283" y="3344640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73283" y="4144740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73283" y="5135340"/>
            <a:ext cx="5669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1" name="Freeform 11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369788" y="1540553"/>
            <a:ext cx="8344227" cy="1387321"/>
            <a:chOff x="0" y="0"/>
            <a:chExt cx="2197656" cy="3653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97656" cy="365385"/>
            </a:xfrm>
            <a:custGeom>
              <a:avLst/>
              <a:gdLst/>
              <a:ahLst/>
              <a:cxnLst/>
              <a:rect l="l" t="t" r="r" b="b"/>
              <a:pathLst>
                <a:path w="2197656" h="365385">
                  <a:moveTo>
                    <a:pt x="27835" y="0"/>
                  </a:moveTo>
                  <a:lnTo>
                    <a:pt x="2169822" y="0"/>
                  </a:lnTo>
                  <a:cubicBezTo>
                    <a:pt x="2185194" y="0"/>
                    <a:pt x="2197656" y="12462"/>
                    <a:pt x="2197656" y="27835"/>
                  </a:cubicBezTo>
                  <a:lnTo>
                    <a:pt x="2197656" y="337550"/>
                  </a:lnTo>
                  <a:cubicBezTo>
                    <a:pt x="2197656" y="344933"/>
                    <a:pt x="2194724" y="352012"/>
                    <a:pt x="2189504" y="357232"/>
                  </a:cubicBezTo>
                  <a:cubicBezTo>
                    <a:pt x="2184284" y="362452"/>
                    <a:pt x="2177204" y="365385"/>
                    <a:pt x="2169822" y="365385"/>
                  </a:cubicBezTo>
                  <a:lnTo>
                    <a:pt x="27835" y="365385"/>
                  </a:lnTo>
                  <a:cubicBezTo>
                    <a:pt x="20452" y="365385"/>
                    <a:pt x="13373" y="362452"/>
                    <a:pt x="8153" y="357232"/>
                  </a:cubicBezTo>
                  <a:cubicBezTo>
                    <a:pt x="2933" y="352012"/>
                    <a:pt x="0" y="344933"/>
                    <a:pt x="0" y="337550"/>
                  </a:cubicBezTo>
                  <a:lnTo>
                    <a:pt x="0" y="27835"/>
                  </a:lnTo>
                  <a:cubicBezTo>
                    <a:pt x="0" y="20452"/>
                    <a:pt x="2933" y="13373"/>
                    <a:pt x="8153" y="8153"/>
                  </a:cubicBezTo>
                  <a:cubicBezTo>
                    <a:pt x="13373" y="2933"/>
                    <a:pt x="20452" y="0"/>
                    <a:pt x="2783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197656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¿Ha cambiado algo desde que empezamos?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69788" y="3266297"/>
            <a:ext cx="8344227" cy="1387321"/>
            <a:chOff x="0" y="0"/>
            <a:chExt cx="2197656" cy="3653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7656" cy="365385"/>
            </a:xfrm>
            <a:custGeom>
              <a:avLst/>
              <a:gdLst/>
              <a:ahLst/>
              <a:cxnLst/>
              <a:rect l="l" t="t" r="r" b="b"/>
              <a:pathLst>
                <a:path w="2197656" h="365385">
                  <a:moveTo>
                    <a:pt x="27835" y="0"/>
                  </a:moveTo>
                  <a:lnTo>
                    <a:pt x="2169822" y="0"/>
                  </a:lnTo>
                  <a:cubicBezTo>
                    <a:pt x="2185194" y="0"/>
                    <a:pt x="2197656" y="12462"/>
                    <a:pt x="2197656" y="27835"/>
                  </a:cubicBezTo>
                  <a:lnTo>
                    <a:pt x="2197656" y="337550"/>
                  </a:lnTo>
                  <a:cubicBezTo>
                    <a:pt x="2197656" y="344933"/>
                    <a:pt x="2194724" y="352012"/>
                    <a:pt x="2189504" y="357232"/>
                  </a:cubicBezTo>
                  <a:cubicBezTo>
                    <a:pt x="2184284" y="362452"/>
                    <a:pt x="2177204" y="365385"/>
                    <a:pt x="2169822" y="365385"/>
                  </a:cubicBezTo>
                  <a:lnTo>
                    <a:pt x="27835" y="365385"/>
                  </a:lnTo>
                  <a:cubicBezTo>
                    <a:pt x="20452" y="365385"/>
                    <a:pt x="13373" y="362452"/>
                    <a:pt x="8153" y="357232"/>
                  </a:cubicBezTo>
                  <a:cubicBezTo>
                    <a:pt x="2933" y="352012"/>
                    <a:pt x="0" y="344933"/>
                    <a:pt x="0" y="337550"/>
                  </a:cubicBezTo>
                  <a:lnTo>
                    <a:pt x="0" y="27835"/>
                  </a:lnTo>
                  <a:cubicBezTo>
                    <a:pt x="0" y="20452"/>
                    <a:pt x="2933" y="13373"/>
                    <a:pt x="8153" y="8153"/>
                  </a:cubicBezTo>
                  <a:cubicBezTo>
                    <a:pt x="13373" y="2933"/>
                    <a:pt x="20452" y="0"/>
                    <a:pt x="2783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97656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¿El objeto pesa más ahora que antes?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69788" y="5450797"/>
            <a:ext cx="604242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realidad…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peso es el mismo.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que cambia es el tiempo que lo sostenemos.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69788" y="7498672"/>
            <a:ext cx="941522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 el estrés pasa lo mismo. A veces no es algo enorme.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 ser algo pequeño, pero si lo mantenemos en la cabeza todo el día…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 vuelve muy pesado.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58982">
            <a:off x="13455613" y="121614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5" y="0"/>
                </a:lnTo>
                <a:lnTo>
                  <a:pt x="2953115" y="7822821"/>
                </a:lnTo>
                <a:lnTo>
                  <a:pt x="0" y="7822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288894" y="4355463"/>
            <a:ext cx="6712859" cy="1805274"/>
            <a:chOff x="0" y="0"/>
            <a:chExt cx="1767996" cy="4754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67996" cy="475463"/>
            </a:xfrm>
            <a:custGeom>
              <a:avLst/>
              <a:gdLst/>
              <a:ahLst/>
              <a:cxnLst/>
              <a:rect l="l" t="t" r="r" b="b"/>
              <a:pathLst>
                <a:path w="1767996" h="475463">
                  <a:moveTo>
                    <a:pt x="34599" y="0"/>
                  </a:moveTo>
                  <a:lnTo>
                    <a:pt x="1733397" y="0"/>
                  </a:lnTo>
                  <a:cubicBezTo>
                    <a:pt x="1752505" y="0"/>
                    <a:pt x="1767996" y="15490"/>
                    <a:pt x="1767996" y="34599"/>
                  </a:cubicBezTo>
                  <a:lnTo>
                    <a:pt x="1767996" y="440864"/>
                  </a:lnTo>
                  <a:cubicBezTo>
                    <a:pt x="1767996" y="450040"/>
                    <a:pt x="1764350" y="458841"/>
                    <a:pt x="1757862" y="465329"/>
                  </a:cubicBezTo>
                  <a:cubicBezTo>
                    <a:pt x="1751374" y="471818"/>
                    <a:pt x="1742573" y="475463"/>
                    <a:pt x="1733397" y="475463"/>
                  </a:cubicBezTo>
                  <a:lnTo>
                    <a:pt x="34599" y="475463"/>
                  </a:lnTo>
                  <a:cubicBezTo>
                    <a:pt x="25423" y="475463"/>
                    <a:pt x="16622" y="471818"/>
                    <a:pt x="10134" y="465329"/>
                  </a:cubicBezTo>
                  <a:cubicBezTo>
                    <a:pt x="3645" y="458841"/>
                    <a:pt x="0" y="450040"/>
                    <a:pt x="0" y="440864"/>
                  </a:cubicBezTo>
                  <a:lnTo>
                    <a:pt x="0" y="34599"/>
                  </a:lnTo>
                  <a:cubicBezTo>
                    <a:pt x="0" y="25423"/>
                    <a:pt x="3645" y="16622"/>
                    <a:pt x="10134" y="10134"/>
                  </a:cubicBezTo>
                  <a:cubicBezTo>
                    <a:pt x="16622" y="3645"/>
                    <a:pt x="25423" y="0"/>
                    <a:pt x="3459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67996" cy="504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notáis que estáis sosteniendo demasiado?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88894" y="6551262"/>
            <a:ext cx="6712859" cy="1805274"/>
            <a:chOff x="0" y="0"/>
            <a:chExt cx="1767996" cy="4754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67996" cy="475463"/>
            </a:xfrm>
            <a:custGeom>
              <a:avLst/>
              <a:gdLst/>
              <a:ahLst/>
              <a:cxnLst/>
              <a:rect l="l" t="t" r="r" b="b"/>
              <a:pathLst>
                <a:path w="1767996" h="475463">
                  <a:moveTo>
                    <a:pt x="34599" y="0"/>
                  </a:moveTo>
                  <a:lnTo>
                    <a:pt x="1733397" y="0"/>
                  </a:lnTo>
                  <a:cubicBezTo>
                    <a:pt x="1752505" y="0"/>
                    <a:pt x="1767996" y="15490"/>
                    <a:pt x="1767996" y="34599"/>
                  </a:cubicBezTo>
                  <a:lnTo>
                    <a:pt x="1767996" y="440864"/>
                  </a:lnTo>
                  <a:cubicBezTo>
                    <a:pt x="1767996" y="450040"/>
                    <a:pt x="1764350" y="458841"/>
                    <a:pt x="1757862" y="465329"/>
                  </a:cubicBezTo>
                  <a:cubicBezTo>
                    <a:pt x="1751374" y="471818"/>
                    <a:pt x="1742573" y="475463"/>
                    <a:pt x="1733397" y="475463"/>
                  </a:cubicBezTo>
                  <a:lnTo>
                    <a:pt x="34599" y="475463"/>
                  </a:lnTo>
                  <a:cubicBezTo>
                    <a:pt x="25423" y="475463"/>
                    <a:pt x="16622" y="471818"/>
                    <a:pt x="10134" y="465329"/>
                  </a:cubicBezTo>
                  <a:cubicBezTo>
                    <a:pt x="3645" y="458841"/>
                    <a:pt x="0" y="450040"/>
                    <a:pt x="0" y="440864"/>
                  </a:cubicBezTo>
                  <a:lnTo>
                    <a:pt x="0" y="34599"/>
                  </a:lnTo>
                  <a:cubicBezTo>
                    <a:pt x="0" y="25423"/>
                    <a:pt x="3645" y="16622"/>
                    <a:pt x="10134" y="10134"/>
                  </a:cubicBezTo>
                  <a:cubicBezTo>
                    <a:pt x="16622" y="3645"/>
                    <a:pt x="25423" y="0"/>
                    <a:pt x="3459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67996" cy="504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señales os da vuestro cuerpo?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69788" y="1125302"/>
            <a:ext cx="10260945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la vida pasa igual: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soltamos, descansamos, pedimos ayuda o cambiamos de estrategia, nuestro cuerpo se libera.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importa lo fuerte que seas: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 nunca sueltas el peso, el brazo se agota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“Tiempos modernos” — El estrés permanente y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cómo nos afecta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68146">
            <a:off x="9426859" y="1722572"/>
            <a:ext cx="3783785" cy="2669288"/>
          </a:xfrm>
          <a:custGeom>
            <a:avLst/>
            <a:gdLst/>
            <a:ahLst/>
            <a:cxnLst/>
            <a:rect l="l" t="t" r="r" b="b"/>
            <a:pathLst>
              <a:path w="3783785" h="2669288">
                <a:moveTo>
                  <a:pt x="0" y="0"/>
                </a:moveTo>
                <a:lnTo>
                  <a:pt x="3783785" y="0"/>
                </a:lnTo>
                <a:lnTo>
                  <a:pt x="3783785" y="2669288"/>
                </a:lnTo>
                <a:lnTo>
                  <a:pt x="0" y="2669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989721">
            <a:off x="12339052" y="2922504"/>
            <a:ext cx="3783785" cy="2669288"/>
          </a:xfrm>
          <a:custGeom>
            <a:avLst/>
            <a:gdLst/>
            <a:ahLst/>
            <a:cxnLst/>
            <a:rect l="l" t="t" r="r" b="b"/>
            <a:pathLst>
              <a:path w="3783785" h="2669288">
                <a:moveTo>
                  <a:pt x="0" y="0"/>
                </a:moveTo>
                <a:lnTo>
                  <a:pt x="3783785" y="0"/>
                </a:lnTo>
                <a:lnTo>
                  <a:pt x="3783785" y="2669288"/>
                </a:lnTo>
                <a:lnTo>
                  <a:pt x="0" y="2669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1130797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Vídeos cortos del documento “Modern Times”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Proyector o pantalla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3472953"/>
            <a:ext cx="5091452" cy="565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Veremos escenas de la vida moderna para identificar situaciones que generan estrés constante: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Multitarea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Prisas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Ruido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Interrupciones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Usos de pantallas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Exceso de estímulos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Después comentaremos qué partes se parecen a nuestro día a día.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752335" y="7046453"/>
            <a:ext cx="638739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 la actualidad, el estrés no siempre aparece en “picos” como en el pasado.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veces se mantiene activado durante muchas horas,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lo que dificulta relajarse.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edienbound 6 Saegezahneffekt">
            <a:hlinkClick r:id="" action="ppaction://media"/>
            <a:extLst>
              <a:ext uri="{FF2B5EF4-FFF2-40B4-BE49-F238E27FC236}">
                <a16:creationId xmlns:a16="http://schemas.microsoft.com/office/drawing/2014/main" id="{ECD9C0FC-756C-7E15-07F8-7228182AA7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4909"/>
            <a:ext cx="18288000" cy="1032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edienbound 7 Pausen">
            <a:hlinkClick r:id="" action="ppaction://media"/>
            <a:extLst>
              <a:ext uri="{FF2B5EF4-FFF2-40B4-BE49-F238E27FC236}">
                <a16:creationId xmlns:a16="http://schemas.microsoft.com/office/drawing/2014/main" id="{97EC2D85-F172-B88B-9DDC-425BA4D71E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657"/>
            <a:ext cx="18288000" cy="1032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3371" y="6334874"/>
            <a:ext cx="5045437" cy="1270976"/>
          </a:xfrm>
          <a:custGeom>
            <a:avLst/>
            <a:gdLst/>
            <a:ahLst/>
            <a:cxnLst/>
            <a:rect l="l" t="t" r="r" b="b"/>
            <a:pathLst>
              <a:path w="5045437" h="1270976">
                <a:moveTo>
                  <a:pt x="0" y="0"/>
                </a:moveTo>
                <a:lnTo>
                  <a:pt x="5045436" y="0"/>
                </a:lnTo>
                <a:lnTo>
                  <a:pt x="5045436" y="1270976"/>
                </a:lnTo>
                <a:lnTo>
                  <a:pt x="0" y="1270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625" r="-12398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167164" y="6334874"/>
            <a:ext cx="5315084" cy="1270976"/>
          </a:xfrm>
          <a:custGeom>
            <a:avLst/>
            <a:gdLst/>
            <a:ahLst/>
            <a:cxnLst/>
            <a:rect l="l" t="t" r="r" b="b"/>
            <a:pathLst>
              <a:path w="5315084" h="1270976">
                <a:moveTo>
                  <a:pt x="0" y="0"/>
                </a:moveTo>
                <a:lnTo>
                  <a:pt x="5315084" y="0"/>
                </a:lnTo>
                <a:lnTo>
                  <a:pt x="5315084" y="1270976"/>
                </a:lnTo>
                <a:lnTo>
                  <a:pt x="0" y="12709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670" t="-132921" r="-401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7775852" y="962025"/>
            <a:ext cx="273629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Diente de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sierra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47882" y="1838548"/>
            <a:ext cx="1159223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sano sube y baja como un diente de sierra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47882" y="5157454"/>
            <a:ext cx="1159223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Pero si no hay pausas, el estrés se mantiene arriba todo el tiempo.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493371" y="2533367"/>
            <a:ext cx="11301259" cy="2121746"/>
            <a:chOff x="0" y="0"/>
            <a:chExt cx="15068345" cy="2828994"/>
          </a:xfrm>
        </p:grpSpPr>
        <p:sp>
          <p:nvSpPr>
            <p:cNvPr id="8" name="Freeform 8"/>
            <p:cNvSpPr/>
            <p:nvPr/>
          </p:nvSpPr>
          <p:spPr>
            <a:xfrm>
              <a:off x="0" y="714216"/>
              <a:ext cx="15068345" cy="1712612"/>
            </a:xfrm>
            <a:custGeom>
              <a:avLst/>
              <a:gdLst/>
              <a:ahLst/>
              <a:cxnLst/>
              <a:rect l="l" t="t" r="r" b="b"/>
              <a:pathLst>
                <a:path w="15068345" h="1712612">
                  <a:moveTo>
                    <a:pt x="0" y="0"/>
                  </a:moveTo>
                  <a:lnTo>
                    <a:pt x="15068345" y="0"/>
                  </a:lnTo>
                  <a:lnTo>
                    <a:pt x="15068345" y="1712612"/>
                  </a:lnTo>
                  <a:lnTo>
                    <a:pt x="0" y="1712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1336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250819" y="2360153"/>
              <a:ext cx="222561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activo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070597" y="2360153"/>
              <a:ext cx="222561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relajo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81201" y="-66675"/>
              <a:ext cx="301657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Hago la tarea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645809" y="7863025"/>
            <a:ext cx="589299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Línea ondulada que sube y baja (estrés sano).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512147" y="7863025"/>
            <a:ext cx="520303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Línea que solo sube y se mantiene arriba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(estrés permanente).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7797" y="1163524"/>
            <a:ext cx="4001643" cy="8229600"/>
          </a:xfrm>
          <a:custGeom>
            <a:avLst/>
            <a:gdLst/>
            <a:ahLst/>
            <a:cxnLst/>
            <a:rect l="l" t="t" r="r" b="b"/>
            <a:pathLst>
              <a:path w="4001643" h="8229600">
                <a:moveTo>
                  <a:pt x="0" y="0"/>
                </a:moveTo>
                <a:lnTo>
                  <a:pt x="4001643" y="0"/>
                </a:lnTo>
                <a:lnTo>
                  <a:pt x="40016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10952" y="2956680"/>
            <a:ext cx="6942059" cy="1522144"/>
            <a:chOff x="0" y="0"/>
            <a:chExt cx="1828361" cy="4008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8361" cy="400894"/>
            </a:xfrm>
            <a:custGeom>
              <a:avLst/>
              <a:gdLst/>
              <a:ahLst/>
              <a:cxnLst/>
              <a:rect l="l" t="t" r="r" b="b"/>
              <a:pathLst>
                <a:path w="1828361" h="400894">
                  <a:moveTo>
                    <a:pt x="33457" y="0"/>
                  </a:moveTo>
                  <a:lnTo>
                    <a:pt x="1794905" y="0"/>
                  </a:lnTo>
                  <a:cubicBezTo>
                    <a:pt x="1813382" y="0"/>
                    <a:pt x="1828361" y="14979"/>
                    <a:pt x="1828361" y="33457"/>
                  </a:cubicBezTo>
                  <a:lnTo>
                    <a:pt x="1828361" y="367437"/>
                  </a:lnTo>
                  <a:cubicBezTo>
                    <a:pt x="1828361" y="376311"/>
                    <a:pt x="1824836" y="384820"/>
                    <a:pt x="1818562" y="391095"/>
                  </a:cubicBezTo>
                  <a:cubicBezTo>
                    <a:pt x="1812288" y="397369"/>
                    <a:pt x="1803778" y="400894"/>
                    <a:pt x="1794905" y="400894"/>
                  </a:cubicBezTo>
                  <a:lnTo>
                    <a:pt x="33457" y="400894"/>
                  </a:lnTo>
                  <a:cubicBezTo>
                    <a:pt x="14979" y="400894"/>
                    <a:pt x="0" y="385915"/>
                    <a:pt x="0" y="367437"/>
                  </a:cubicBezTo>
                  <a:lnTo>
                    <a:pt x="0" y="33457"/>
                  </a:lnTo>
                  <a:cubicBezTo>
                    <a:pt x="0" y="14979"/>
                    <a:pt x="14979" y="0"/>
                    <a:pt x="33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828361" cy="467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diferencia hay entre el estrés del cazador y el estrés moderno?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10952" y="4763318"/>
            <a:ext cx="6942059" cy="1522144"/>
            <a:chOff x="0" y="0"/>
            <a:chExt cx="1828361" cy="4008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361" cy="400894"/>
            </a:xfrm>
            <a:custGeom>
              <a:avLst/>
              <a:gdLst/>
              <a:ahLst/>
              <a:cxnLst/>
              <a:rect l="l" t="t" r="r" b="b"/>
              <a:pathLst>
                <a:path w="1828361" h="400894">
                  <a:moveTo>
                    <a:pt x="33457" y="0"/>
                  </a:moveTo>
                  <a:lnTo>
                    <a:pt x="1794905" y="0"/>
                  </a:lnTo>
                  <a:cubicBezTo>
                    <a:pt x="1813382" y="0"/>
                    <a:pt x="1828361" y="14979"/>
                    <a:pt x="1828361" y="33457"/>
                  </a:cubicBezTo>
                  <a:lnTo>
                    <a:pt x="1828361" y="367437"/>
                  </a:lnTo>
                  <a:cubicBezTo>
                    <a:pt x="1828361" y="376311"/>
                    <a:pt x="1824836" y="384820"/>
                    <a:pt x="1818562" y="391095"/>
                  </a:cubicBezTo>
                  <a:cubicBezTo>
                    <a:pt x="1812288" y="397369"/>
                    <a:pt x="1803778" y="400894"/>
                    <a:pt x="1794905" y="400894"/>
                  </a:cubicBezTo>
                  <a:lnTo>
                    <a:pt x="33457" y="400894"/>
                  </a:lnTo>
                  <a:cubicBezTo>
                    <a:pt x="14979" y="400894"/>
                    <a:pt x="0" y="385915"/>
                    <a:pt x="0" y="367437"/>
                  </a:cubicBezTo>
                  <a:lnTo>
                    <a:pt x="0" y="33457"/>
                  </a:lnTo>
                  <a:cubicBezTo>
                    <a:pt x="0" y="14979"/>
                    <a:pt x="14979" y="0"/>
                    <a:pt x="33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828361" cy="467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señales os dicen que vuestro estrés no está bajando?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10952" y="1028700"/>
            <a:ext cx="6942059" cy="1522144"/>
            <a:chOff x="0" y="0"/>
            <a:chExt cx="1828361" cy="4008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8361" cy="400894"/>
            </a:xfrm>
            <a:custGeom>
              <a:avLst/>
              <a:gdLst/>
              <a:ahLst/>
              <a:cxnLst/>
              <a:rect l="l" t="t" r="r" b="b"/>
              <a:pathLst>
                <a:path w="1828361" h="400894">
                  <a:moveTo>
                    <a:pt x="33457" y="0"/>
                  </a:moveTo>
                  <a:lnTo>
                    <a:pt x="1794905" y="0"/>
                  </a:lnTo>
                  <a:cubicBezTo>
                    <a:pt x="1813382" y="0"/>
                    <a:pt x="1828361" y="14979"/>
                    <a:pt x="1828361" y="33457"/>
                  </a:cubicBezTo>
                  <a:lnTo>
                    <a:pt x="1828361" y="367437"/>
                  </a:lnTo>
                  <a:cubicBezTo>
                    <a:pt x="1828361" y="376311"/>
                    <a:pt x="1824836" y="384820"/>
                    <a:pt x="1818562" y="391095"/>
                  </a:cubicBezTo>
                  <a:cubicBezTo>
                    <a:pt x="1812288" y="397369"/>
                    <a:pt x="1803778" y="400894"/>
                    <a:pt x="1794905" y="400894"/>
                  </a:cubicBezTo>
                  <a:lnTo>
                    <a:pt x="33457" y="400894"/>
                  </a:lnTo>
                  <a:cubicBezTo>
                    <a:pt x="14979" y="400894"/>
                    <a:pt x="0" y="385915"/>
                    <a:pt x="0" y="367437"/>
                  </a:cubicBezTo>
                  <a:lnTo>
                    <a:pt x="0" y="33457"/>
                  </a:lnTo>
                  <a:cubicBezTo>
                    <a:pt x="0" y="14979"/>
                    <a:pt x="14979" y="0"/>
                    <a:pt x="3345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828361" cy="467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situaciones cotidianas creéis que generan este estrés permanente en adolescentes?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986331" y="7832725"/>
            <a:ext cx="582144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El problema no es activarse…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El problema es no poder bajar de ese estado.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32654"/>
            <a:ext cx="112367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cosas me causan estrés? — Tarjetas Metaplan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62639">
            <a:off x="8627304" y="2912006"/>
            <a:ext cx="3831908" cy="4114800"/>
          </a:xfrm>
          <a:custGeom>
            <a:avLst/>
            <a:gdLst/>
            <a:ahLst/>
            <a:cxnLst/>
            <a:rect l="l" t="t" r="r" b="b"/>
            <a:pathLst>
              <a:path w="3831908" h="4114800">
                <a:moveTo>
                  <a:pt x="0" y="0"/>
                </a:moveTo>
                <a:lnTo>
                  <a:pt x="3831908" y="0"/>
                </a:lnTo>
                <a:lnTo>
                  <a:pt x="38319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1537360">
            <a:off x="11876557" y="2912006"/>
            <a:ext cx="3831907" cy="4114800"/>
          </a:xfrm>
          <a:custGeom>
            <a:avLst/>
            <a:gdLst/>
            <a:ahLst/>
            <a:cxnLst/>
            <a:rect l="l" t="t" r="r" b="b"/>
            <a:pathLst>
              <a:path w="3831907" h="4114800">
                <a:moveTo>
                  <a:pt x="0" y="0"/>
                </a:moveTo>
                <a:lnTo>
                  <a:pt x="3831908" y="0"/>
                </a:lnTo>
                <a:lnTo>
                  <a:pt x="38319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2364285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o post-its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pared para colocarlas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4706440"/>
            <a:ext cx="4390368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Identificaremos situaciones generales que generan estrés en la vida cotidiana.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estudiante escribirá 2 tarjetas, una idea por tarjeta.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 los clasificaremos por secciones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 rot="-1273796">
            <a:off x="9871406" y="4853397"/>
            <a:ext cx="1454723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Exámenes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 rot="1426203">
            <a:off x="12994075" y="4833006"/>
            <a:ext cx="129528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Redes sociales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5175681" y="1809259"/>
            <a:ext cx="0" cy="36578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flipV="1">
            <a:off x="9102864" y="1809259"/>
            <a:ext cx="0" cy="36578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flipV="1">
            <a:off x="13322345" y="1809259"/>
            <a:ext cx="0" cy="36578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070330" y="5275648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902518" y="1780684"/>
            <a:ext cx="211041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Academicas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68964" y="1780684"/>
            <a:ext cx="139362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Sociales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20375" y="1780684"/>
            <a:ext cx="138445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Familiares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40585" y="1780684"/>
            <a:ext cx="184241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Personales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05601" y="1025723"/>
            <a:ext cx="48768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Ejemplos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clasificación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2748" y="2371725"/>
            <a:ext cx="3536946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presión por sacar buenas notas.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Tener muchos deberes o trabajos acumulados.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Exponer un trabajo delante de toda la clase.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que vas a suspender un examen.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70799" y="2371725"/>
            <a:ext cx="3536946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Discutir con amigos.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que no encajas en un grupo.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Miedo a que se rían de ti o te juzguen.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Cambiar de grupo de amigos.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Problemas de rumores o cotilleos.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44131" y="2371725"/>
            <a:ext cx="353694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Discusiones en casa.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 los padres exijan mucho con las notas.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Falta de comunicación con la familia.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Cambios familiares (separación, mudanza, etc.).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93319" y="2371725"/>
            <a:ext cx="353694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Baja autoestima.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Dudas sobre quién soy o cómo quiero ser.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Miedo a equivocarse.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demasiado en lo que opinan los demás.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5777761" y="1809259"/>
            <a:ext cx="0" cy="34663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flipV="1">
            <a:off x="11682337" y="1809259"/>
            <a:ext cx="0" cy="34663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4070330" y="5275648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6858001" y="1076105"/>
            <a:ext cx="45720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Ejemplos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clasificación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32211" y="1780684"/>
            <a:ext cx="153019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Digitales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780406" y="1780684"/>
            <a:ext cx="189928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Fisicas y salud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684982" y="1780684"/>
            <a:ext cx="2494183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Autoexigencia / perfeccionismo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28832" y="2637223"/>
            <a:ext cx="3536946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Compararse con otros en redes sociales.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presión por tener muchos “likes”.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Recibir comentarios negativos online.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Estar pendiente constantemente del móvil.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61575" y="2637223"/>
            <a:ext cx="353694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Cambios del cuerpo en la adolescencia.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Dormir poco.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Cansancio acumulado.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cabeza o de barriga por nervios.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Falta de descanso o exceso de actividades.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63600" y="2637223"/>
            <a:ext cx="3536946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 que todo tiene que salir perfecto.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que nunca es suficiente.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Frustrarse mucho cuando algo sale mal.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Compararse constantemente con los demás.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97596" y="1028700"/>
            <a:ext cx="4987085" cy="9730897"/>
          </a:xfrm>
          <a:custGeom>
            <a:avLst/>
            <a:gdLst/>
            <a:ahLst/>
            <a:cxnLst/>
            <a:rect l="l" t="t" r="r" b="b"/>
            <a:pathLst>
              <a:path w="4987085" h="9730897">
                <a:moveTo>
                  <a:pt x="0" y="0"/>
                </a:moveTo>
                <a:lnTo>
                  <a:pt x="4987085" y="0"/>
                </a:lnTo>
                <a:lnTo>
                  <a:pt x="4987085" y="9730897"/>
                </a:lnTo>
                <a:lnTo>
                  <a:pt x="0" y="973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45059" y="1050863"/>
            <a:ext cx="6598941" cy="1387321"/>
            <a:chOff x="0" y="0"/>
            <a:chExt cx="1737993" cy="3653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7993" cy="365385"/>
            </a:xfrm>
            <a:custGeom>
              <a:avLst/>
              <a:gdLst/>
              <a:ahLst/>
              <a:cxnLst/>
              <a:rect l="l" t="t" r="r" b="b"/>
              <a:pathLst>
                <a:path w="1737993" h="365385">
                  <a:moveTo>
                    <a:pt x="35196" y="0"/>
                  </a:moveTo>
                  <a:lnTo>
                    <a:pt x="1702797" y="0"/>
                  </a:lnTo>
                  <a:cubicBezTo>
                    <a:pt x="1712131" y="0"/>
                    <a:pt x="1721084" y="3708"/>
                    <a:pt x="1727684" y="10309"/>
                  </a:cubicBezTo>
                  <a:cubicBezTo>
                    <a:pt x="1734285" y="16909"/>
                    <a:pt x="1737993" y="25862"/>
                    <a:pt x="1737993" y="35196"/>
                  </a:cubicBezTo>
                  <a:lnTo>
                    <a:pt x="1737993" y="330189"/>
                  </a:lnTo>
                  <a:cubicBezTo>
                    <a:pt x="1737993" y="339523"/>
                    <a:pt x="1734285" y="348476"/>
                    <a:pt x="1727684" y="355076"/>
                  </a:cubicBezTo>
                  <a:cubicBezTo>
                    <a:pt x="1721084" y="361677"/>
                    <a:pt x="1712131" y="365385"/>
                    <a:pt x="1702797" y="365385"/>
                  </a:cubicBezTo>
                  <a:lnTo>
                    <a:pt x="35196" y="365385"/>
                  </a:lnTo>
                  <a:cubicBezTo>
                    <a:pt x="25862" y="365385"/>
                    <a:pt x="16909" y="361677"/>
                    <a:pt x="10309" y="355076"/>
                  </a:cubicBezTo>
                  <a:cubicBezTo>
                    <a:pt x="3708" y="348476"/>
                    <a:pt x="0" y="339523"/>
                    <a:pt x="0" y="330189"/>
                  </a:cubicBezTo>
                  <a:lnTo>
                    <a:pt x="0" y="35196"/>
                  </a:lnTo>
                  <a:cubicBezTo>
                    <a:pt x="0" y="25862"/>
                    <a:pt x="3708" y="16909"/>
                    <a:pt x="10309" y="10309"/>
                  </a:cubicBezTo>
                  <a:cubicBezTo>
                    <a:pt x="16909" y="3708"/>
                    <a:pt x="25862" y="0"/>
                    <a:pt x="3519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37993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categorías de estrés aparecieron más?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45059" y="2776607"/>
            <a:ext cx="6598941" cy="1387321"/>
            <a:chOff x="0" y="0"/>
            <a:chExt cx="1737993" cy="3653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37993" cy="365385"/>
            </a:xfrm>
            <a:custGeom>
              <a:avLst/>
              <a:gdLst/>
              <a:ahLst/>
              <a:cxnLst/>
              <a:rect l="l" t="t" r="r" b="b"/>
              <a:pathLst>
                <a:path w="1737993" h="365385">
                  <a:moveTo>
                    <a:pt x="35196" y="0"/>
                  </a:moveTo>
                  <a:lnTo>
                    <a:pt x="1702797" y="0"/>
                  </a:lnTo>
                  <a:cubicBezTo>
                    <a:pt x="1712131" y="0"/>
                    <a:pt x="1721084" y="3708"/>
                    <a:pt x="1727684" y="10309"/>
                  </a:cubicBezTo>
                  <a:cubicBezTo>
                    <a:pt x="1734285" y="16909"/>
                    <a:pt x="1737993" y="25862"/>
                    <a:pt x="1737993" y="35196"/>
                  </a:cubicBezTo>
                  <a:lnTo>
                    <a:pt x="1737993" y="330189"/>
                  </a:lnTo>
                  <a:cubicBezTo>
                    <a:pt x="1737993" y="339523"/>
                    <a:pt x="1734285" y="348476"/>
                    <a:pt x="1727684" y="355076"/>
                  </a:cubicBezTo>
                  <a:cubicBezTo>
                    <a:pt x="1721084" y="361677"/>
                    <a:pt x="1712131" y="365385"/>
                    <a:pt x="1702797" y="365385"/>
                  </a:cubicBezTo>
                  <a:lnTo>
                    <a:pt x="35196" y="365385"/>
                  </a:lnTo>
                  <a:cubicBezTo>
                    <a:pt x="25862" y="365385"/>
                    <a:pt x="16909" y="361677"/>
                    <a:pt x="10309" y="355076"/>
                  </a:cubicBezTo>
                  <a:cubicBezTo>
                    <a:pt x="3708" y="348476"/>
                    <a:pt x="0" y="339523"/>
                    <a:pt x="0" y="330189"/>
                  </a:cubicBezTo>
                  <a:lnTo>
                    <a:pt x="0" y="35196"/>
                  </a:lnTo>
                  <a:cubicBezTo>
                    <a:pt x="0" y="25862"/>
                    <a:pt x="3708" y="16909"/>
                    <a:pt x="10309" y="10309"/>
                  </a:cubicBezTo>
                  <a:cubicBezTo>
                    <a:pt x="16909" y="3708"/>
                    <a:pt x="25862" y="0"/>
                    <a:pt x="3519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37993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¿Creéis que los adolescentes de otras clases tendrían tarjetas parecidas?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45059" y="4506828"/>
            <a:ext cx="6598941" cy="1387321"/>
            <a:chOff x="0" y="0"/>
            <a:chExt cx="1737993" cy="3653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37993" cy="365385"/>
            </a:xfrm>
            <a:custGeom>
              <a:avLst/>
              <a:gdLst/>
              <a:ahLst/>
              <a:cxnLst/>
              <a:rect l="l" t="t" r="r" b="b"/>
              <a:pathLst>
                <a:path w="1737993" h="365385">
                  <a:moveTo>
                    <a:pt x="35196" y="0"/>
                  </a:moveTo>
                  <a:lnTo>
                    <a:pt x="1702797" y="0"/>
                  </a:lnTo>
                  <a:cubicBezTo>
                    <a:pt x="1712131" y="0"/>
                    <a:pt x="1721084" y="3708"/>
                    <a:pt x="1727684" y="10309"/>
                  </a:cubicBezTo>
                  <a:cubicBezTo>
                    <a:pt x="1734285" y="16909"/>
                    <a:pt x="1737993" y="25862"/>
                    <a:pt x="1737993" y="35196"/>
                  </a:cubicBezTo>
                  <a:lnTo>
                    <a:pt x="1737993" y="330189"/>
                  </a:lnTo>
                  <a:cubicBezTo>
                    <a:pt x="1737993" y="339523"/>
                    <a:pt x="1734285" y="348476"/>
                    <a:pt x="1727684" y="355076"/>
                  </a:cubicBezTo>
                  <a:cubicBezTo>
                    <a:pt x="1721084" y="361677"/>
                    <a:pt x="1712131" y="365385"/>
                    <a:pt x="1702797" y="365385"/>
                  </a:cubicBezTo>
                  <a:lnTo>
                    <a:pt x="35196" y="365385"/>
                  </a:lnTo>
                  <a:cubicBezTo>
                    <a:pt x="25862" y="365385"/>
                    <a:pt x="16909" y="361677"/>
                    <a:pt x="10309" y="355076"/>
                  </a:cubicBezTo>
                  <a:cubicBezTo>
                    <a:pt x="3708" y="348476"/>
                    <a:pt x="0" y="339523"/>
                    <a:pt x="0" y="330189"/>
                  </a:cubicBezTo>
                  <a:lnTo>
                    <a:pt x="0" y="35196"/>
                  </a:lnTo>
                  <a:cubicBezTo>
                    <a:pt x="0" y="25862"/>
                    <a:pt x="3708" y="16909"/>
                    <a:pt x="10309" y="10309"/>
                  </a:cubicBezTo>
                  <a:cubicBezTo>
                    <a:pt x="16909" y="3708"/>
                    <a:pt x="25862" y="0"/>
                    <a:pt x="3519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737993" cy="393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situaciones creéis que se pueden manejar con estrategias sencillas?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45059" y="7151419"/>
            <a:ext cx="774730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Muchos estresores son compartidos dentro del grupo.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Verlos juntos nos ayuda a entender que no estamos solos y que el estrés tiene muchas formas.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8863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5937193"/>
            <a:ext cx="11236770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“Reacciones del estrés” — Cómo responde mi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cuerpo, mis emociones y mi conducta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67968" y="1360356"/>
            <a:ext cx="7893652" cy="7016579"/>
          </a:xfrm>
          <a:custGeom>
            <a:avLst/>
            <a:gdLst/>
            <a:ahLst/>
            <a:cxnLst/>
            <a:rect l="l" t="t" r="r" b="b"/>
            <a:pathLst>
              <a:path w="7893652" h="7016579">
                <a:moveTo>
                  <a:pt x="0" y="0"/>
                </a:moveTo>
                <a:lnTo>
                  <a:pt x="7893652" y="0"/>
                </a:lnTo>
                <a:lnTo>
                  <a:pt x="7893652" y="7016579"/>
                </a:lnTo>
                <a:lnTo>
                  <a:pt x="0" y="7016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64285"/>
            <a:ext cx="689735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 dividido en 3 columnas: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Puerpo — Emociones — Pensamientos/Conductas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4706440"/>
            <a:ext cx="6897355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Haremos una lluvia de ideas sobre cómo reacciona el cuerpo y la mente cuando estamos estresados.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Anotaremos ejemplos del grupo en cada columna.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86590" y="1028700"/>
            <a:ext cx="11714820" cy="1129336"/>
            <a:chOff x="0" y="0"/>
            <a:chExt cx="3085385" cy="297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85385" cy="297438"/>
            </a:xfrm>
            <a:custGeom>
              <a:avLst/>
              <a:gdLst/>
              <a:ahLst/>
              <a:cxnLst/>
              <a:rect l="l" t="t" r="r" b="b"/>
              <a:pathLst>
                <a:path w="3085385" h="297438">
                  <a:moveTo>
                    <a:pt x="19826" y="0"/>
                  </a:moveTo>
                  <a:lnTo>
                    <a:pt x="3065559" y="0"/>
                  </a:lnTo>
                  <a:cubicBezTo>
                    <a:pt x="3070817" y="0"/>
                    <a:pt x="3075860" y="2089"/>
                    <a:pt x="3079578" y="5807"/>
                  </a:cubicBezTo>
                  <a:cubicBezTo>
                    <a:pt x="3083296" y="9525"/>
                    <a:pt x="3085385" y="14568"/>
                    <a:pt x="3085385" y="19826"/>
                  </a:cubicBezTo>
                  <a:lnTo>
                    <a:pt x="3085385" y="277612"/>
                  </a:lnTo>
                  <a:cubicBezTo>
                    <a:pt x="3085385" y="282871"/>
                    <a:pt x="3083296" y="287913"/>
                    <a:pt x="3079578" y="291631"/>
                  </a:cubicBezTo>
                  <a:cubicBezTo>
                    <a:pt x="3075860" y="295350"/>
                    <a:pt x="3070817" y="297438"/>
                    <a:pt x="3065559" y="297438"/>
                  </a:cubicBezTo>
                  <a:lnTo>
                    <a:pt x="19826" y="297438"/>
                  </a:lnTo>
                  <a:cubicBezTo>
                    <a:pt x="8876" y="297438"/>
                    <a:pt x="0" y="288562"/>
                    <a:pt x="0" y="277612"/>
                  </a:cubicBezTo>
                  <a:lnTo>
                    <a:pt x="0" y="19826"/>
                  </a:lnTo>
                  <a:cubicBezTo>
                    <a:pt x="0" y="8876"/>
                    <a:pt x="8876" y="0"/>
                    <a:pt x="1982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085385" cy="364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Cuando alguien se estresa (no vosotros necesariamente), ¿qué cosas suelen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pasar…?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5978774" y="2771475"/>
            <a:ext cx="0" cy="37580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11142524" y="2771475"/>
            <a:ext cx="0" cy="37580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763047" y="6529509"/>
            <a:ext cx="5940275" cy="8229600"/>
          </a:xfrm>
          <a:custGeom>
            <a:avLst/>
            <a:gdLst/>
            <a:ahLst/>
            <a:cxnLst/>
            <a:rect l="l" t="t" r="r" b="b"/>
            <a:pathLst>
              <a:path w="5940275" h="8229600">
                <a:moveTo>
                  <a:pt x="0" y="0"/>
                </a:moveTo>
                <a:lnTo>
                  <a:pt x="5940275" y="0"/>
                </a:lnTo>
                <a:lnTo>
                  <a:pt x="59402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3099997" y="2863209"/>
            <a:ext cx="1127888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Cuerpo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64937" y="2863209"/>
            <a:ext cx="167038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82418" y="2863209"/>
            <a:ext cx="3686182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Pensamiento/Conducta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53958" y="3564293"/>
            <a:ext cx="321996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Tensión en el cuello u hombros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estómago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Respiración acelerada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Manos frías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Sudoración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90147" y="3564293"/>
            <a:ext cx="321996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Irritabilidad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Nervios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Frustración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Sensación de bloqueo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Agobio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Miedo al fracaso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15526" y="3564293"/>
            <a:ext cx="3219966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“No voy a poder”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Dificultad para concentrarse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 muchas vueltas a Evitar tareas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Responder de forma impulsiva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Procrastinar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4245" y="1028700"/>
            <a:ext cx="7939755" cy="1928622"/>
            <a:chOff x="0" y="0"/>
            <a:chExt cx="2091129" cy="507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1129" cy="507950"/>
            </a:xfrm>
            <a:custGeom>
              <a:avLst/>
              <a:gdLst/>
              <a:ahLst/>
              <a:cxnLst/>
              <a:rect l="l" t="t" r="r" b="b"/>
              <a:pathLst>
                <a:path w="2091129" h="507950">
                  <a:moveTo>
                    <a:pt x="29252" y="0"/>
                  </a:moveTo>
                  <a:lnTo>
                    <a:pt x="2061876" y="0"/>
                  </a:lnTo>
                  <a:cubicBezTo>
                    <a:pt x="2078032" y="0"/>
                    <a:pt x="2091129" y="13097"/>
                    <a:pt x="2091129" y="29252"/>
                  </a:cubicBezTo>
                  <a:lnTo>
                    <a:pt x="2091129" y="478697"/>
                  </a:lnTo>
                  <a:cubicBezTo>
                    <a:pt x="2091129" y="494853"/>
                    <a:pt x="2078032" y="507950"/>
                    <a:pt x="2061876" y="507950"/>
                  </a:cubicBezTo>
                  <a:lnTo>
                    <a:pt x="29252" y="507950"/>
                  </a:lnTo>
                  <a:cubicBezTo>
                    <a:pt x="13097" y="507950"/>
                    <a:pt x="0" y="494853"/>
                    <a:pt x="0" y="478697"/>
                  </a:cubicBezTo>
                  <a:lnTo>
                    <a:pt x="0" y="29252"/>
                  </a:lnTo>
                  <a:cubicBezTo>
                    <a:pt x="0" y="13097"/>
                    <a:pt x="13097" y="0"/>
                    <a:pt x="2925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91129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señales corporales creéis que aparecen primero cuando alguien se estresa?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4245" y="3307221"/>
            <a:ext cx="7939755" cy="1928622"/>
            <a:chOff x="0" y="0"/>
            <a:chExt cx="2091129" cy="5079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91129" cy="507950"/>
            </a:xfrm>
            <a:custGeom>
              <a:avLst/>
              <a:gdLst/>
              <a:ahLst/>
              <a:cxnLst/>
              <a:rect l="l" t="t" r="r" b="b"/>
              <a:pathLst>
                <a:path w="2091129" h="507950">
                  <a:moveTo>
                    <a:pt x="29252" y="0"/>
                  </a:moveTo>
                  <a:lnTo>
                    <a:pt x="2061876" y="0"/>
                  </a:lnTo>
                  <a:cubicBezTo>
                    <a:pt x="2078032" y="0"/>
                    <a:pt x="2091129" y="13097"/>
                    <a:pt x="2091129" y="29252"/>
                  </a:cubicBezTo>
                  <a:lnTo>
                    <a:pt x="2091129" y="478697"/>
                  </a:lnTo>
                  <a:cubicBezTo>
                    <a:pt x="2091129" y="494853"/>
                    <a:pt x="2078032" y="507950"/>
                    <a:pt x="2061876" y="507950"/>
                  </a:cubicBezTo>
                  <a:lnTo>
                    <a:pt x="29252" y="507950"/>
                  </a:lnTo>
                  <a:cubicBezTo>
                    <a:pt x="13097" y="507950"/>
                    <a:pt x="0" y="494853"/>
                    <a:pt x="0" y="478697"/>
                  </a:cubicBezTo>
                  <a:lnTo>
                    <a:pt x="0" y="29252"/>
                  </a:lnTo>
                  <a:cubicBezTo>
                    <a:pt x="0" y="13097"/>
                    <a:pt x="13097" y="0"/>
                    <a:pt x="2925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2091129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conductas suelen indicar que el estrés está aumentando?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4245" y="5588268"/>
            <a:ext cx="7939755" cy="1928622"/>
            <a:chOff x="0" y="0"/>
            <a:chExt cx="2091129" cy="5079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1129" cy="507950"/>
            </a:xfrm>
            <a:custGeom>
              <a:avLst/>
              <a:gdLst/>
              <a:ahLst/>
              <a:cxnLst/>
              <a:rect l="l" t="t" r="r" b="b"/>
              <a:pathLst>
                <a:path w="2091129" h="507950">
                  <a:moveTo>
                    <a:pt x="29252" y="0"/>
                  </a:moveTo>
                  <a:lnTo>
                    <a:pt x="2061876" y="0"/>
                  </a:lnTo>
                  <a:cubicBezTo>
                    <a:pt x="2078032" y="0"/>
                    <a:pt x="2091129" y="13097"/>
                    <a:pt x="2091129" y="29252"/>
                  </a:cubicBezTo>
                  <a:lnTo>
                    <a:pt x="2091129" y="478697"/>
                  </a:lnTo>
                  <a:cubicBezTo>
                    <a:pt x="2091129" y="494853"/>
                    <a:pt x="2078032" y="507950"/>
                    <a:pt x="2061876" y="507950"/>
                  </a:cubicBezTo>
                  <a:lnTo>
                    <a:pt x="29252" y="507950"/>
                  </a:lnTo>
                  <a:cubicBezTo>
                    <a:pt x="13097" y="507950"/>
                    <a:pt x="0" y="494853"/>
                    <a:pt x="0" y="478697"/>
                  </a:cubicBezTo>
                  <a:lnTo>
                    <a:pt x="0" y="29252"/>
                  </a:lnTo>
                  <a:cubicBezTo>
                    <a:pt x="0" y="13097"/>
                    <a:pt x="13097" y="0"/>
                    <a:pt x="2925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2091129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¿Cuál de estos tres niveles (cuerpo, emociones, conducta) os resulta más difícil de gestionar?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397596" y="1028700"/>
            <a:ext cx="4987085" cy="9730897"/>
          </a:xfrm>
          <a:custGeom>
            <a:avLst/>
            <a:gdLst/>
            <a:ahLst/>
            <a:cxnLst/>
            <a:rect l="l" t="t" r="r" b="b"/>
            <a:pathLst>
              <a:path w="4987085" h="9730897">
                <a:moveTo>
                  <a:pt x="0" y="0"/>
                </a:moveTo>
                <a:lnTo>
                  <a:pt x="4987085" y="0"/>
                </a:lnTo>
                <a:lnTo>
                  <a:pt x="4987085" y="9730897"/>
                </a:lnTo>
                <a:lnTo>
                  <a:pt x="0" y="9730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204245" y="7832725"/>
            <a:ext cx="1024550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puede aparecer en el cuerpo, en las emociones o en los pensamientos.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Aprender a detectarlo es el primer paso para poder regularlo.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8863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5937193"/>
            <a:ext cx="11236770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Counter-Programs — El poder del pensamiento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 Entrenamiento del músculo de la sonrisa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95405" y="2209746"/>
            <a:ext cx="5867509" cy="5867509"/>
          </a:xfrm>
          <a:custGeom>
            <a:avLst/>
            <a:gdLst/>
            <a:ahLst/>
            <a:cxnLst/>
            <a:rect l="l" t="t" r="r" b="b"/>
            <a:pathLst>
              <a:path w="5867509" h="5867509">
                <a:moveTo>
                  <a:pt x="0" y="0"/>
                </a:moveTo>
                <a:lnTo>
                  <a:pt x="5867509" y="0"/>
                </a:lnTo>
                <a:lnTo>
                  <a:pt x="5867509" y="5867508"/>
                </a:lnTo>
                <a:lnTo>
                  <a:pt x="0" y="58675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64285"/>
            <a:ext cx="689735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Ninguno (solo un espacio tranquilo)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4706440"/>
            <a:ext cx="6897355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Aprenderemos dos técnicas rápidas que ayudan a bajar la activación del cuerpo cuando estamos estresados.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685441" y="1181100"/>
            <a:ext cx="8884858" cy="8229600"/>
          </a:xfrm>
          <a:custGeom>
            <a:avLst/>
            <a:gdLst/>
            <a:ahLst/>
            <a:cxnLst/>
            <a:rect l="l" t="t" r="r" b="b"/>
            <a:pathLst>
              <a:path w="8884858" h="8229600">
                <a:moveTo>
                  <a:pt x="0" y="0"/>
                </a:moveTo>
                <a:lnTo>
                  <a:pt x="8884859" y="0"/>
                </a:lnTo>
                <a:lnTo>
                  <a:pt x="888485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3047017" y="3316288"/>
            <a:ext cx="9160432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 algo que te genere calma: un lugar, un recuerdo, una sensación.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ha cambiado en vuestro cuerpo? ¿Respiración? ¿Tensión? ¿Postura?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pensamiento puede activar o calmar el cuerpo.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Podemos elegir pensamientos que nos ayuden en momentos de estrés.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 trata de evitar problemas, sino de regularnos para pensar con claridad.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16475" y="1798101"/>
            <a:ext cx="330017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poder del pensamiento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9956" y="1333500"/>
            <a:ext cx="16119344" cy="7924800"/>
          </a:xfrm>
          <a:custGeom>
            <a:avLst/>
            <a:gdLst/>
            <a:ahLst/>
            <a:cxnLst/>
            <a:rect l="l" t="t" r="r" b="b"/>
            <a:pathLst>
              <a:path w="16119344" h="7924800">
                <a:moveTo>
                  <a:pt x="0" y="0"/>
                </a:moveTo>
                <a:lnTo>
                  <a:pt x="16119344" y="0"/>
                </a:lnTo>
                <a:lnTo>
                  <a:pt x="16119344" y="7924800"/>
                </a:lnTo>
                <a:lnTo>
                  <a:pt x="0" y="792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618" b="-2225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047017" y="3714160"/>
            <a:ext cx="9160432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Nuesta expresión facial está conectada con el sistema nervioso. Activar los músculos de la sonrisa, incluso de manera suave, envía señales al cerebro de que estamos seguros.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Ahora, haced una sonrisa muy pequeña, casi imperceptible.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¿Notáis algún cambio en el cuerpo?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hablamos de sonreír para ocultar emociones, sino como una herramienta física para reducir la activación del sistema de emergencia.</a:t>
            </a:r>
          </a:p>
        </p:txBody>
      </p:sp>
      <p:sp>
        <p:nvSpPr>
          <p:cNvPr id="4" name="Freeform 4"/>
          <p:cNvSpPr/>
          <p:nvPr/>
        </p:nvSpPr>
        <p:spPr>
          <a:xfrm>
            <a:off x="13169563" y="3971797"/>
            <a:ext cx="5431943" cy="6505321"/>
          </a:xfrm>
          <a:custGeom>
            <a:avLst/>
            <a:gdLst/>
            <a:ahLst/>
            <a:cxnLst/>
            <a:rect l="l" t="t" r="r" b="b"/>
            <a:pathLst>
              <a:path w="5431943" h="6505321">
                <a:moveTo>
                  <a:pt x="0" y="0"/>
                </a:moveTo>
                <a:lnTo>
                  <a:pt x="5431943" y="0"/>
                </a:lnTo>
                <a:lnTo>
                  <a:pt x="5431943" y="6505320"/>
                </a:lnTo>
                <a:lnTo>
                  <a:pt x="0" y="6505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4966186" y="2613615"/>
            <a:ext cx="532209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Entrenamiento del músculo de la sonrisa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254756"/>
            <a:ext cx="6918486" cy="2113830"/>
            <a:chOff x="0" y="0"/>
            <a:chExt cx="1822153" cy="556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ejercicio os ha resultado más fácil: pensamiento o sonrisa?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7891" y="4387313"/>
            <a:ext cx="6918486" cy="2113830"/>
            <a:chOff x="0" y="0"/>
            <a:chExt cx="1822153" cy="5567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¿Habéis notado cambios reales en el cuerpo?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089066" y="1254756"/>
            <a:ext cx="6918486" cy="2113830"/>
            <a:chOff x="0" y="0"/>
            <a:chExt cx="1822153" cy="5567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¿En qué situación os imagináis usándolo?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98257" y="4387313"/>
            <a:ext cx="6918486" cy="2113830"/>
            <a:chOff x="0" y="0"/>
            <a:chExt cx="1822153" cy="5567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22153" cy="556729"/>
            </a:xfrm>
            <a:custGeom>
              <a:avLst/>
              <a:gdLst/>
              <a:ahLst/>
              <a:cxnLst/>
              <a:rect l="l" t="t" r="r" b="b"/>
              <a:pathLst>
                <a:path w="1822153" h="556729">
                  <a:moveTo>
                    <a:pt x="33571" y="0"/>
                  </a:moveTo>
                  <a:lnTo>
                    <a:pt x="1788582" y="0"/>
                  </a:lnTo>
                  <a:cubicBezTo>
                    <a:pt x="1797486" y="0"/>
                    <a:pt x="1806024" y="3537"/>
                    <a:pt x="1812320" y="9833"/>
                  </a:cubicBezTo>
                  <a:cubicBezTo>
                    <a:pt x="1818616" y="16128"/>
                    <a:pt x="1822153" y="24667"/>
                    <a:pt x="1822153" y="33571"/>
                  </a:cubicBezTo>
                  <a:lnTo>
                    <a:pt x="1822153" y="523158"/>
                  </a:lnTo>
                  <a:cubicBezTo>
                    <a:pt x="1822153" y="532062"/>
                    <a:pt x="1818616" y="540601"/>
                    <a:pt x="1812320" y="546896"/>
                  </a:cubicBezTo>
                  <a:cubicBezTo>
                    <a:pt x="1806024" y="553192"/>
                    <a:pt x="1797486" y="556729"/>
                    <a:pt x="1788582" y="556729"/>
                  </a:cubicBezTo>
                  <a:lnTo>
                    <a:pt x="33571" y="556729"/>
                  </a:lnTo>
                  <a:cubicBezTo>
                    <a:pt x="24667" y="556729"/>
                    <a:pt x="16128" y="553192"/>
                    <a:pt x="9833" y="546896"/>
                  </a:cubicBezTo>
                  <a:cubicBezTo>
                    <a:pt x="3537" y="540601"/>
                    <a:pt x="0" y="532062"/>
                    <a:pt x="0" y="523158"/>
                  </a:cubicBezTo>
                  <a:lnTo>
                    <a:pt x="0" y="33571"/>
                  </a:lnTo>
                  <a:cubicBezTo>
                    <a:pt x="0" y="24667"/>
                    <a:pt x="3537" y="16128"/>
                    <a:pt x="9833" y="9833"/>
                  </a:cubicBezTo>
                  <a:cubicBezTo>
                    <a:pt x="16128" y="3537"/>
                    <a:pt x="24667" y="0"/>
                    <a:pt x="3357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1822153" cy="642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¿Creéis que algo tan pequeño puede marcar diferencia?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729281" y="7358393"/>
            <a:ext cx="896112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cuerpo y la mente están conectados.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veces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regular el cuerpo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 la forma más rápida de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calmar el estrés.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8863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615" y="6745657"/>
            <a:ext cx="112367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Cierre del Día 1 — Integración y calma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53306" y="4485578"/>
            <a:ext cx="9768071" cy="8229600"/>
          </a:xfrm>
          <a:custGeom>
            <a:avLst/>
            <a:gdLst/>
            <a:ahLst/>
            <a:cxnLst/>
            <a:rect l="l" t="t" r="r" b="b"/>
            <a:pathLst>
              <a:path w="9768071" h="8229600">
                <a:moveTo>
                  <a:pt x="0" y="0"/>
                </a:moveTo>
                <a:lnTo>
                  <a:pt x="9768071" y="0"/>
                </a:lnTo>
                <a:lnTo>
                  <a:pt x="97680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27145" y="2387755"/>
            <a:ext cx="13233710" cy="1260088"/>
            <a:chOff x="0" y="0"/>
            <a:chExt cx="3485421" cy="3318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5421" cy="331875"/>
            </a:xfrm>
            <a:custGeom>
              <a:avLst/>
              <a:gdLst/>
              <a:ahLst/>
              <a:cxnLst/>
              <a:rect l="l" t="t" r="r" b="b"/>
              <a:pathLst>
                <a:path w="3485421" h="331875">
                  <a:moveTo>
                    <a:pt x="17550" y="0"/>
                  </a:moveTo>
                  <a:lnTo>
                    <a:pt x="3467871" y="0"/>
                  </a:lnTo>
                  <a:cubicBezTo>
                    <a:pt x="3477564" y="0"/>
                    <a:pt x="3485421" y="7858"/>
                    <a:pt x="3485421" y="17550"/>
                  </a:cubicBezTo>
                  <a:lnTo>
                    <a:pt x="3485421" y="314325"/>
                  </a:lnTo>
                  <a:cubicBezTo>
                    <a:pt x="3485421" y="324017"/>
                    <a:pt x="3477564" y="331875"/>
                    <a:pt x="3467871" y="331875"/>
                  </a:cubicBezTo>
                  <a:lnTo>
                    <a:pt x="17550" y="331875"/>
                  </a:lnTo>
                  <a:cubicBezTo>
                    <a:pt x="7858" y="331875"/>
                    <a:pt x="0" y="324017"/>
                    <a:pt x="0" y="314325"/>
                  </a:cubicBezTo>
                  <a:lnTo>
                    <a:pt x="0" y="17550"/>
                  </a:lnTo>
                  <a:cubicBezTo>
                    <a:pt x="0" y="7858"/>
                    <a:pt x="7858" y="0"/>
                    <a:pt x="1755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485421" cy="417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una palabra o frase corta, ¿qué idea os lleváis de hoy?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1827505" y="4352693"/>
            <a:ext cx="14632989" cy="5934307"/>
            <a:chOff x="0" y="0"/>
            <a:chExt cx="3853956" cy="15629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776170" y="7480300"/>
            <a:ext cx="12735659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hemos visto que el estrés tiene muchas formas, que el cuerpo reacciona rápido, y que existen técnicas sencillas para empezar a regularlo. Mañana aprenderemos estrategias más prácticas para manejarlo día a día.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76170" y="962025"/>
            <a:ext cx="12735659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Cerraremos la sesión de hoy compartiendo una idea breve sobre lo que hemos entendido del estrés.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060264" y="1849088"/>
            <a:ext cx="12556093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1. Aprender a regularme y cuidarme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70602" y="6732654"/>
            <a:ext cx="12746796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Bienvenida y reencuadre del Día 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37039" y="1168090"/>
            <a:ext cx="5311950" cy="9258300"/>
          </a:xfrm>
          <a:custGeom>
            <a:avLst/>
            <a:gdLst/>
            <a:ahLst/>
            <a:cxnLst/>
            <a:rect l="l" t="t" r="r" b="b"/>
            <a:pathLst>
              <a:path w="5311950" h="9258300">
                <a:moveTo>
                  <a:pt x="0" y="0"/>
                </a:moveTo>
                <a:lnTo>
                  <a:pt x="5311949" y="0"/>
                </a:lnTo>
                <a:lnTo>
                  <a:pt x="531194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64285"/>
            <a:ext cx="689735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en círculo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4706440"/>
            <a:ext cx="5684660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Volveremos al círculo para recordar lo más importante del día anterior y preparar el trabajo de hoy.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4102" y="2115744"/>
            <a:ext cx="7804483" cy="457200"/>
            <a:chOff x="0" y="0"/>
            <a:chExt cx="10405978" cy="609600"/>
          </a:xfrm>
        </p:grpSpPr>
        <p:sp>
          <p:nvSpPr>
            <p:cNvPr id="3" name="TextBox 3"/>
            <p:cNvSpPr txBox="1"/>
            <p:nvPr/>
          </p:nvSpPr>
          <p:spPr>
            <a:xfrm>
              <a:off x="706068" y="37042"/>
              <a:ext cx="9699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Ayer vimos que el estrés puede tener muchas formas.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16945" y="2902005"/>
            <a:ext cx="6286182" cy="457200"/>
            <a:chOff x="0" y="0"/>
            <a:chExt cx="8381576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55611" y="37042"/>
              <a:ext cx="762596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Aprendimos cómo reacciona el cuerpo.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10496" y="3688266"/>
            <a:ext cx="7078743" cy="457200"/>
            <a:chOff x="0" y="0"/>
            <a:chExt cx="9438324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764210" y="37042"/>
              <a:ext cx="86741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Hicimos técnicas rápidas para bajar la activación.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7585" y="4474527"/>
            <a:ext cx="7514554" cy="457200"/>
            <a:chOff x="0" y="0"/>
            <a:chExt cx="10019405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888092" y="37042"/>
              <a:ext cx="91313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hay respuestas “incorrectas”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6650502"/>
            <a:ext cx="9634654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veremos herramientas prácticas para manejar el estrés, entender el programa de emergencia del cerebro, y aprender a llenar nuestro tanque emocional.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737039" y="1168090"/>
            <a:ext cx="5311950" cy="9258300"/>
          </a:xfrm>
          <a:custGeom>
            <a:avLst/>
            <a:gdLst/>
            <a:ahLst/>
            <a:cxnLst/>
            <a:rect l="l" t="t" r="r" b="b"/>
            <a:pathLst>
              <a:path w="5311950" h="9258300">
                <a:moveTo>
                  <a:pt x="0" y="0"/>
                </a:moveTo>
                <a:lnTo>
                  <a:pt x="5311949" y="0"/>
                </a:lnTo>
                <a:lnTo>
                  <a:pt x="531194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Programa de Emergencia del Cerebro — Cómo y por qué nos bloqueamos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64285"/>
            <a:ext cx="6897355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 con un cerebro dividido en 3 niveles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(markers para dibujar niveles: supervivencia – emoción – pensamiento)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4706440"/>
            <a:ext cx="568466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Comprenderemos cómo funciona el cerebro cuando el estrés sube demasiado y por qué a veces es difícil pensar, concentrarse o recordar.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421780" y="4398886"/>
            <a:ext cx="6389649" cy="1664320"/>
            <a:chOff x="0" y="0"/>
            <a:chExt cx="1682870" cy="4383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2871" cy="438339"/>
            </a:xfrm>
            <a:custGeom>
              <a:avLst/>
              <a:gdLst/>
              <a:ahLst/>
              <a:cxnLst/>
              <a:rect l="l" t="t" r="r" b="b"/>
              <a:pathLst>
                <a:path w="1682871" h="438339">
                  <a:moveTo>
                    <a:pt x="36349" y="0"/>
                  </a:moveTo>
                  <a:lnTo>
                    <a:pt x="1646522" y="0"/>
                  </a:lnTo>
                  <a:cubicBezTo>
                    <a:pt x="1656162" y="0"/>
                    <a:pt x="1665407" y="3830"/>
                    <a:pt x="1672224" y="10646"/>
                  </a:cubicBezTo>
                  <a:cubicBezTo>
                    <a:pt x="1679041" y="17463"/>
                    <a:pt x="1682871" y="26709"/>
                    <a:pt x="1682871" y="36349"/>
                  </a:cubicBezTo>
                  <a:lnTo>
                    <a:pt x="1682871" y="401990"/>
                  </a:lnTo>
                  <a:cubicBezTo>
                    <a:pt x="1682871" y="411631"/>
                    <a:pt x="1679041" y="420876"/>
                    <a:pt x="1672224" y="427693"/>
                  </a:cubicBezTo>
                  <a:cubicBezTo>
                    <a:pt x="1665407" y="434510"/>
                    <a:pt x="1656162" y="438339"/>
                    <a:pt x="1646522" y="438339"/>
                  </a:cubicBezTo>
                  <a:lnTo>
                    <a:pt x="36349" y="438339"/>
                  </a:lnTo>
                  <a:cubicBezTo>
                    <a:pt x="26709" y="438339"/>
                    <a:pt x="17463" y="434510"/>
                    <a:pt x="10646" y="427693"/>
                  </a:cubicBezTo>
                  <a:cubicBezTo>
                    <a:pt x="3830" y="420876"/>
                    <a:pt x="0" y="411631"/>
                    <a:pt x="0" y="401990"/>
                  </a:cubicBezTo>
                  <a:lnTo>
                    <a:pt x="0" y="36349"/>
                  </a:lnTo>
                  <a:cubicBezTo>
                    <a:pt x="0" y="26709"/>
                    <a:pt x="3830" y="17463"/>
                    <a:pt x="10646" y="10646"/>
                  </a:cubicBezTo>
                  <a:cubicBezTo>
                    <a:pt x="17463" y="3830"/>
                    <a:pt x="26709" y="0"/>
                    <a:pt x="3634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2870" cy="466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¿Conocéis donde se encuentran?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21780" y="1167393"/>
            <a:ext cx="314170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3 niveles del cerebro: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95193" y="2170306"/>
            <a:ext cx="6624103" cy="457200"/>
            <a:chOff x="0" y="0"/>
            <a:chExt cx="8832138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942898" y="47625"/>
              <a:ext cx="788924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Supervivencia: impulsos, lucha/huida/bloqueo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5193" y="2838915"/>
            <a:ext cx="6012479" cy="457200"/>
            <a:chOff x="0" y="0"/>
            <a:chExt cx="8016639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2898" y="73025"/>
              <a:ext cx="707374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Emoción: interpreta si algo es seguro o no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95193" y="3524715"/>
            <a:ext cx="6389669" cy="457200"/>
            <a:chOff x="0" y="0"/>
            <a:chExt cx="8519559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2898" y="73025"/>
              <a:ext cx="757666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Pensamiento: memoria, atención, decisiones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95193" y="6701380"/>
            <a:ext cx="784406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el estrés sube: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nivel de pensamiento se desconecta,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cuerpo actúa en automático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cuesta pensar con claridad.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21780" y="1167393"/>
            <a:ext cx="314170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3 niveles del cerebro: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3680" y="2170306"/>
            <a:ext cx="6847128" cy="457200"/>
            <a:chOff x="0" y="0"/>
            <a:chExt cx="9129504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974644" y="47625"/>
              <a:ext cx="81548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Supervivencia: impulsos, lucha/huida/bloqueo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793031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8230808" y="2398906"/>
            <a:ext cx="4870202" cy="32463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066444" y="3669680"/>
            <a:ext cx="4222313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Activa lucha, huida o bloqueo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Reacción automática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Prioridad: mantenerse a salvo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permite pensar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06409" y="5464330"/>
            <a:ext cx="491414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el piloto automático del miedo.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06409" y="2745755"/>
            <a:ext cx="552746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51B264"/>
                </a:solidFill>
                <a:latin typeface="Poppins"/>
                <a:ea typeface="Poppins"/>
                <a:cs typeface="Poppins"/>
                <a:sym typeface="Poppins"/>
              </a:rPr>
              <a:t>(cerebro inferior / reptiliano)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21780" y="1167393"/>
            <a:ext cx="314170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3 niveles del cerebro:</a:t>
            </a:r>
          </a:p>
        </p:txBody>
      </p:sp>
      <p:sp>
        <p:nvSpPr>
          <p:cNvPr id="4" name="AutoShape 4"/>
          <p:cNvSpPr/>
          <p:nvPr/>
        </p:nvSpPr>
        <p:spPr>
          <a:xfrm>
            <a:off x="7966813" y="2270667"/>
            <a:ext cx="4674209" cy="142758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066444" y="3669680"/>
            <a:ext cx="4144089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Activa emociones intensas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Interpreta la amenaza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Decide si algo es seguro o no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 exagerar peligros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06409" y="5464330"/>
            <a:ext cx="491414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emoción decide si seguimos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 emergencia.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62422" y="2545498"/>
            <a:ext cx="552746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71C7D6"/>
                </a:solidFill>
                <a:latin typeface="Poppins"/>
                <a:ea typeface="Poppins"/>
                <a:cs typeface="Poppins"/>
                <a:sym typeface="Poppins"/>
              </a:rPr>
              <a:t>(cerebro medio / sistema límbico)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47676" y="2042067"/>
            <a:ext cx="6319138" cy="457200"/>
            <a:chOff x="0" y="0"/>
            <a:chExt cx="8425517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0" y="-28575"/>
              <a:ext cx="80633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9" y="73025"/>
              <a:ext cx="7434528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Emoción: interpreta si algo es seguro o no</a:t>
              </a: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461234"/>
            <a:ext cx="8223830" cy="7185572"/>
          </a:xfrm>
          <a:custGeom>
            <a:avLst/>
            <a:gdLst/>
            <a:ahLst/>
            <a:cxnLst/>
            <a:rect l="l" t="t" r="r" b="b"/>
            <a:pathLst>
              <a:path w="8223830" h="7185572">
                <a:moveTo>
                  <a:pt x="0" y="0"/>
                </a:moveTo>
                <a:lnTo>
                  <a:pt x="8223830" y="0"/>
                </a:lnTo>
                <a:lnTo>
                  <a:pt x="8223830" y="7185572"/>
                </a:lnTo>
                <a:lnTo>
                  <a:pt x="0" y="71855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21780" y="1167393"/>
            <a:ext cx="314170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3 niveles del cerebro:</a:t>
            </a:r>
          </a:p>
        </p:txBody>
      </p:sp>
      <p:sp>
        <p:nvSpPr>
          <p:cNvPr id="4" name="AutoShape 4"/>
          <p:cNvSpPr/>
          <p:nvPr/>
        </p:nvSpPr>
        <p:spPr>
          <a:xfrm>
            <a:off x="7966813" y="2150327"/>
            <a:ext cx="4897234" cy="228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066444" y="3331833"/>
            <a:ext cx="258877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Planifica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Organiza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Memoriza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concentra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Toma decisiones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06409" y="5464330"/>
            <a:ext cx="491414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Cuando el estrés sube demasiado,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este nivel… ¡se apaga!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409" y="2418537"/>
            <a:ext cx="552746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E4829D"/>
                </a:solidFill>
                <a:latin typeface="Poppins"/>
                <a:ea typeface="Poppins"/>
                <a:cs typeface="Poppins"/>
                <a:sym typeface="Poppins"/>
              </a:rPr>
              <a:t>(cerebro superior / corteza)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13242" y="1921727"/>
            <a:ext cx="6553571" cy="457200"/>
            <a:chOff x="0" y="0"/>
            <a:chExt cx="8738095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0" y="-28575"/>
              <a:ext cx="78688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67084" y="73025"/>
              <a:ext cx="777101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Pensamiento: memoria, atención, decisiones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21780" y="7094231"/>
            <a:ext cx="887777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que “no quieras” concentrarte…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que tu cerebro está 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modo emergencia.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 volver a pensar con claridad, primero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hay que calmar el cuerpo.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77751" y="2220772"/>
            <a:ext cx="6690079" cy="5845457"/>
          </a:xfrm>
          <a:custGeom>
            <a:avLst/>
            <a:gdLst/>
            <a:ahLst/>
            <a:cxnLst/>
            <a:rect l="l" t="t" r="r" b="b"/>
            <a:pathLst>
              <a:path w="6690079" h="5845457">
                <a:moveTo>
                  <a:pt x="0" y="0"/>
                </a:moveTo>
                <a:lnTo>
                  <a:pt x="6690079" y="0"/>
                </a:lnTo>
                <a:lnTo>
                  <a:pt x="6690079" y="5845456"/>
                </a:lnTo>
                <a:lnTo>
                  <a:pt x="0" y="5845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467779" y="2200349"/>
            <a:ext cx="8243539" cy="1455234"/>
            <a:chOff x="0" y="0"/>
            <a:chExt cx="2171138" cy="3832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71138" cy="383272"/>
            </a:xfrm>
            <a:custGeom>
              <a:avLst/>
              <a:gdLst/>
              <a:ahLst/>
              <a:cxnLst/>
              <a:rect l="l" t="t" r="r" b="b"/>
              <a:pathLst>
                <a:path w="2171138" h="383272">
                  <a:moveTo>
                    <a:pt x="28175" y="0"/>
                  </a:moveTo>
                  <a:lnTo>
                    <a:pt x="2142963" y="0"/>
                  </a:lnTo>
                  <a:cubicBezTo>
                    <a:pt x="2158524" y="0"/>
                    <a:pt x="2171138" y="12614"/>
                    <a:pt x="2171138" y="28175"/>
                  </a:cubicBezTo>
                  <a:lnTo>
                    <a:pt x="2171138" y="355097"/>
                  </a:lnTo>
                  <a:cubicBezTo>
                    <a:pt x="2171138" y="362569"/>
                    <a:pt x="2168169" y="369736"/>
                    <a:pt x="2162886" y="375019"/>
                  </a:cubicBezTo>
                  <a:cubicBezTo>
                    <a:pt x="2157602" y="380303"/>
                    <a:pt x="2150436" y="383272"/>
                    <a:pt x="2142963" y="383272"/>
                  </a:cubicBezTo>
                  <a:lnTo>
                    <a:pt x="28175" y="383272"/>
                  </a:lnTo>
                  <a:cubicBezTo>
                    <a:pt x="12614" y="383272"/>
                    <a:pt x="0" y="370657"/>
                    <a:pt x="0" y="355097"/>
                  </a:cubicBezTo>
                  <a:lnTo>
                    <a:pt x="0" y="28175"/>
                  </a:lnTo>
                  <a:cubicBezTo>
                    <a:pt x="0" y="20702"/>
                    <a:pt x="2968" y="13536"/>
                    <a:pt x="8252" y="8252"/>
                  </a:cubicBezTo>
                  <a:cubicBezTo>
                    <a:pt x="13536" y="2968"/>
                    <a:pt x="20702" y="0"/>
                    <a:pt x="2817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171138" cy="411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¿Os ha pasado alguna vez que sabíais la respuesta pero el estrés os bloqueó?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67779" y="4096057"/>
            <a:ext cx="8243539" cy="1776222"/>
            <a:chOff x="0" y="0"/>
            <a:chExt cx="2171138" cy="4678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71138" cy="467812"/>
            </a:xfrm>
            <a:custGeom>
              <a:avLst/>
              <a:gdLst/>
              <a:ahLst/>
              <a:cxnLst/>
              <a:rect l="l" t="t" r="r" b="b"/>
              <a:pathLst>
                <a:path w="2171138" h="467812">
                  <a:moveTo>
                    <a:pt x="28175" y="0"/>
                  </a:moveTo>
                  <a:lnTo>
                    <a:pt x="2142963" y="0"/>
                  </a:lnTo>
                  <a:cubicBezTo>
                    <a:pt x="2158524" y="0"/>
                    <a:pt x="2171138" y="12614"/>
                    <a:pt x="2171138" y="28175"/>
                  </a:cubicBezTo>
                  <a:lnTo>
                    <a:pt x="2171138" y="439637"/>
                  </a:lnTo>
                  <a:cubicBezTo>
                    <a:pt x="2171138" y="447109"/>
                    <a:pt x="2168169" y="454276"/>
                    <a:pt x="2162886" y="459559"/>
                  </a:cubicBezTo>
                  <a:cubicBezTo>
                    <a:pt x="2157602" y="464843"/>
                    <a:pt x="2150436" y="467812"/>
                    <a:pt x="2142963" y="467812"/>
                  </a:cubicBezTo>
                  <a:lnTo>
                    <a:pt x="28175" y="467812"/>
                  </a:lnTo>
                  <a:cubicBezTo>
                    <a:pt x="20702" y="467812"/>
                    <a:pt x="13536" y="464843"/>
                    <a:pt x="8252" y="459559"/>
                  </a:cubicBezTo>
                  <a:cubicBezTo>
                    <a:pt x="2968" y="454276"/>
                    <a:pt x="0" y="447109"/>
                    <a:pt x="0" y="439637"/>
                  </a:cubicBezTo>
                  <a:lnTo>
                    <a:pt x="0" y="28175"/>
                  </a:lnTo>
                  <a:cubicBezTo>
                    <a:pt x="0" y="20702"/>
                    <a:pt x="2968" y="13536"/>
                    <a:pt x="8252" y="8252"/>
                  </a:cubicBezTo>
                  <a:cubicBezTo>
                    <a:pt x="13536" y="2968"/>
                    <a:pt x="20702" y="0"/>
                    <a:pt x="2817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71138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señales os indican que vuestro cerebro está entrando en ‘modo emergencia’?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7779" y="6310429"/>
            <a:ext cx="8243539" cy="1776222"/>
            <a:chOff x="0" y="0"/>
            <a:chExt cx="2171138" cy="46781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71138" cy="467812"/>
            </a:xfrm>
            <a:custGeom>
              <a:avLst/>
              <a:gdLst/>
              <a:ahLst/>
              <a:cxnLst/>
              <a:rect l="l" t="t" r="r" b="b"/>
              <a:pathLst>
                <a:path w="2171138" h="467812">
                  <a:moveTo>
                    <a:pt x="28175" y="0"/>
                  </a:moveTo>
                  <a:lnTo>
                    <a:pt x="2142963" y="0"/>
                  </a:lnTo>
                  <a:cubicBezTo>
                    <a:pt x="2158524" y="0"/>
                    <a:pt x="2171138" y="12614"/>
                    <a:pt x="2171138" y="28175"/>
                  </a:cubicBezTo>
                  <a:lnTo>
                    <a:pt x="2171138" y="439637"/>
                  </a:lnTo>
                  <a:cubicBezTo>
                    <a:pt x="2171138" y="447109"/>
                    <a:pt x="2168169" y="454276"/>
                    <a:pt x="2162886" y="459559"/>
                  </a:cubicBezTo>
                  <a:cubicBezTo>
                    <a:pt x="2157602" y="464843"/>
                    <a:pt x="2150436" y="467812"/>
                    <a:pt x="2142963" y="467812"/>
                  </a:cubicBezTo>
                  <a:lnTo>
                    <a:pt x="28175" y="467812"/>
                  </a:lnTo>
                  <a:cubicBezTo>
                    <a:pt x="20702" y="467812"/>
                    <a:pt x="13536" y="464843"/>
                    <a:pt x="8252" y="459559"/>
                  </a:cubicBezTo>
                  <a:cubicBezTo>
                    <a:pt x="2968" y="454276"/>
                    <a:pt x="0" y="447109"/>
                    <a:pt x="0" y="439637"/>
                  </a:cubicBezTo>
                  <a:lnTo>
                    <a:pt x="0" y="28175"/>
                  </a:lnTo>
                  <a:cubicBezTo>
                    <a:pt x="0" y="20702"/>
                    <a:pt x="2968" y="13536"/>
                    <a:pt x="8252" y="8252"/>
                  </a:cubicBezTo>
                  <a:cubicBezTo>
                    <a:pt x="13536" y="2968"/>
                    <a:pt x="20702" y="0"/>
                    <a:pt x="2817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171138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creéis que trabajar el cuerpo ayuda más que pensar cuando el estrés es muy alto?</a:t>
              </a: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Coping Strategies — Estrategias para manejar el estrés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19682" y="3278709"/>
            <a:ext cx="3086100" cy="1709383"/>
            <a:chOff x="0" y="0"/>
            <a:chExt cx="812800" cy="4502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Acuéstate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temprano.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17816" y="2010258"/>
            <a:ext cx="3086100" cy="1709383"/>
            <a:chOff x="0" y="0"/>
            <a:chExt cx="812800" cy="4502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Quejarse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-1723609">
            <a:off x="11364487" y="4579449"/>
            <a:ext cx="3086100" cy="1709383"/>
            <a:chOff x="0" y="0"/>
            <a:chExt cx="812800" cy="4502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Medita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 rot="1261694">
            <a:off x="9617511" y="6070589"/>
            <a:ext cx="3086100" cy="1709383"/>
            <a:chOff x="0" y="0"/>
            <a:chExt cx="812800" cy="4502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Hacer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deporte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1261694">
            <a:off x="13394986" y="3491869"/>
            <a:ext cx="3086100" cy="1709383"/>
            <a:chOff x="0" y="0"/>
            <a:chExt cx="812800" cy="4502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450208"/>
            </a:xfrm>
            <a:custGeom>
              <a:avLst/>
              <a:gdLst/>
              <a:ahLst/>
              <a:cxnLst/>
              <a:rect l="l" t="t" r="r" b="b"/>
              <a:pathLst>
                <a:path w="812800" h="450208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74949"/>
                  </a:lnTo>
                  <a:cubicBezTo>
                    <a:pt x="812800" y="416513"/>
                    <a:pt x="779105" y="450208"/>
                    <a:pt x="737541" y="450208"/>
                  </a:cubicBezTo>
                  <a:lnTo>
                    <a:pt x="75259" y="450208"/>
                  </a:lnTo>
                  <a:cubicBezTo>
                    <a:pt x="33695" y="450208"/>
                    <a:pt x="0" y="416513"/>
                    <a:pt x="0" y="374949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812800" cy="478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Trabaja más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duro.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722120" y="1304919"/>
            <a:ext cx="689735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de estrategias (impresas o proyectadas)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22120" y="3647074"/>
            <a:ext cx="5684660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Exploraremos herramientas prácticas para manejar el estrés en el día a día.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Clasificaremos las estrategias según cuatro tipos: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95193" y="6616855"/>
            <a:ext cx="6624103" cy="457200"/>
            <a:chOff x="0" y="0"/>
            <a:chExt cx="8832138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942898" y="47625"/>
              <a:ext cx="788924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Estrategias basadas en el cuerpo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95193" y="7285463"/>
            <a:ext cx="6012479" cy="457200"/>
            <a:chOff x="0" y="0"/>
            <a:chExt cx="8016639" cy="609600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898" y="73025"/>
              <a:ext cx="707374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Estrategias basadas en el pensamiento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95193" y="7971263"/>
            <a:ext cx="6389669" cy="457200"/>
            <a:chOff x="0" y="0"/>
            <a:chExt cx="8519559" cy="609600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28575"/>
              <a:ext cx="767200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42898" y="73025"/>
              <a:ext cx="757666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Estrategias basadas en la acción</a:t>
              </a: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12522" y="1348601"/>
            <a:ext cx="307336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Estrategias corporales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48524" y="1348601"/>
            <a:ext cx="340790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Estrategias emocional/pensamiento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219062" y="1348601"/>
            <a:ext cx="319882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Estrategias cognitiva</a:t>
            </a:r>
          </a:p>
        </p:txBody>
      </p:sp>
      <p:sp>
        <p:nvSpPr>
          <p:cNvPr id="5" name="AutoShape 5"/>
          <p:cNvSpPr/>
          <p:nvPr/>
        </p:nvSpPr>
        <p:spPr>
          <a:xfrm>
            <a:off x="6678465" y="1377176"/>
            <a:ext cx="0" cy="449129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11537746" y="1377176"/>
            <a:ext cx="0" cy="449129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3033065" y="2390310"/>
            <a:ext cx="303228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 bajar la activación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fisiológica.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12522" y="3599985"/>
            <a:ext cx="3024307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Respiración lenta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Estiramientos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Caminar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Beber agua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Relajación muscular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8524" y="3599985"/>
            <a:ext cx="3603665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alguien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 lo que siento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Poner música que calme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Pausas breves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apoyo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19062" y="3599985"/>
            <a:ext cx="417531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Dividir tareas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un plan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Recordarme que es temporal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Cuestionar pensamientos catastróficos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Priorizar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8524" y="2390310"/>
            <a:ext cx="340790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 regular o nombrar emociones.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14519" y="2390310"/>
            <a:ext cx="340790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 cambiar la interpretación o buscar soluciones.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95772" y="6861949"/>
            <a:ext cx="1069645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necesario elegir “la mejor”; cada persona necesita varias.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compartimos situaciones personales: hablamos en general.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Cuantas más estrategias conozcas, más fácil será elegir una cuando el estrés suba.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844166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“Tank Model” — El Modelo del Tanque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Emocional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9615" y="1028700"/>
            <a:ext cx="6367653" cy="8229600"/>
          </a:xfrm>
          <a:custGeom>
            <a:avLst/>
            <a:gdLst/>
            <a:ahLst/>
            <a:cxnLst/>
            <a:rect l="l" t="t" r="r" b="b"/>
            <a:pathLst>
              <a:path w="6367653" h="8229600">
                <a:moveTo>
                  <a:pt x="0" y="0"/>
                </a:moveTo>
                <a:lnTo>
                  <a:pt x="6367653" y="0"/>
                </a:lnTo>
                <a:lnTo>
                  <a:pt x="63676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 o pizarra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Dibujar un tanque grande.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 lo que lo llena y lo que lo vacía.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57780" y="656719"/>
            <a:ext cx="6483667" cy="1119088"/>
            <a:chOff x="0" y="0"/>
            <a:chExt cx="1707632" cy="2947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7632" cy="294739"/>
            </a:xfrm>
            <a:custGeom>
              <a:avLst/>
              <a:gdLst/>
              <a:ahLst/>
              <a:cxnLst/>
              <a:rect l="l" t="t" r="r" b="b"/>
              <a:pathLst>
                <a:path w="1707632" h="29473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58917"/>
                  </a:lnTo>
                  <a:cubicBezTo>
                    <a:pt x="1707632" y="278701"/>
                    <a:pt x="1691594" y="294739"/>
                    <a:pt x="1671810" y="294739"/>
                  </a:cubicBezTo>
                  <a:lnTo>
                    <a:pt x="35822" y="294739"/>
                  </a:lnTo>
                  <a:cubicBezTo>
                    <a:pt x="16038" y="294739"/>
                    <a:pt x="0" y="278701"/>
                    <a:pt x="0" y="25891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70763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llena vuestro tanque?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64900" y="2816893"/>
            <a:ext cx="2066830" cy="654157"/>
            <a:chOff x="0" y="0"/>
            <a:chExt cx="544350" cy="1722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Amigos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70852" y="2974064"/>
            <a:ext cx="1985632" cy="654157"/>
            <a:chOff x="0" y="0"/>
            <a:chExt cx="522965" cy="1722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Jugar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60138" y="3889809"/>
            <a:ext cx="2066830" cy="654157"/>
            <a:chOff x="0" y="0"/>
            <a:chExt cx="544350" cy="1722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Música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66276" y="4046980"/>
            <a:ext cx="1985632" cy="654157"/>
            <a:chOff x="0" y="0"/>
            <a:chExt cx="522965" cy="1722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Apoyo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064900" y="5000471"/>
            <a:ext cx="2066830" cy="654157"/>
            <a:chOff x="0" y="0"/>
            <a:chExt cx="544350" cy="17228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Naturaleza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86905" y="5315053"/>
            <a:ext cx="1985632" cy="654157"/>
            <a:chOff x="0" y="0"/>
            <a:chExt cx="522965" cy="1722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Familia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060138" y="6111829"/>
            <a:ext cx="2066830" cy="654157"/>
            <a:chOff x="0" y="0"/>
            <a:chExt cx="544350" cy="1722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Tiempo libre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866276" y="6269000"/>
            <a:ext cx="1985632" cy="654157"/>
            <a:chOff x="0" y="0"/>
            <a:chExt cx="522965" cy="17228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bien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060138" y="7185086"/>
            <a:ext cx="2066830" cy="961898"/>
            <a:chOff x="0" y="0"/>
            <a:chExt cx="544350" cy="25333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Sentirse comprendido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66276" y="7342257"/>
            <a:ext cx="1985632" cy="654157"/>
            <a:chOff x="0" y="0"/>
            <a:chExt cx="522965" cy="17228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Reír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6846957" y="2816893"/>
            <a:ext cx="4594087" cy="5937431"/>
          </a:xfrm>
          <a:custGeom>
            <a:avLst/>
            <a:gdLst/>
            <a:ahLst/>
            <a:cxnLst/>
            <a:rect l="l" t="t" r="r" b="b"/>
            <a:pathLst>
              <a:path w="4594087" h="5937431">
                <a:moveTo>
                  <a:pt x="0" y="0"/>
                </a:moveTo>
                <a:lnTo>
                  <a:pt x="4594086" y="0"/>
                </a:lnTo>
                <a:lnTo>
                  <a:pt x="4594086" y="5937431"/>
                </a:lnTo>
                <a:lnTo>
                  <a:pt x="0" y="59374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6" name="AutoShape 36"/>
          <p:cNvSpPr/>
          <p:nvPr/>
        </p:nvSpPr>
        <p:spPr>
          <a:xfrm>
            <a:off x="5131730" y="3143972"/>
            <a:ext cx="2475361" cy="142915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>
            <a:off x="10252421" y="3301143"/>
            <a:ext cx="2618431" cy="142093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>
            <a:off x="5126968" y="4216888"/>
            <a:ext cx="2480124" cy="9266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>
            <a:off x="10467004" y="4374059"/>
            <a:ext cx="2399272" cy="95349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>
            <a:off x="5131730" y="5327550"/>
            <a:ext cx="2475361" cy="1576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>
            <a:off x="10897641" y="5642131"/>
            <a:ext cx="2189264" cy="4696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AutoShape 42"/>
          <p:cNvSpPr/>
          <p:nvPr/>
        </p:nvSpPr>
        <p:spPr>
          <a:xfrm flipV="1">
            <a:off x="5126968" y="6278650"/>
            <a:ext cx="2480124" cy="16025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3" name="AutoShape 43"/>
          <p:cNvSpPr/>
          <p:nvPr/>
        </p:nvSpPr>
        <p:spPr>
          <a:xfrm flipH="1">
            <a:off x="10699469" y="6596079"/>
            <a:ext cx="2166807" cy="3480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4" name="AutoShape 44"/>
          <p:cNvSpPr/>
          <p:nvPr/>
        </p:nvSpPr>
        <p:spPr>
          <a:xfrm flipV="1">
            <a:off x="5126968" y="7351907"/>
            <a:ext cx="2480124" cy="31412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5" name="AutoShape 45"/>
          <p:cNvSpPr/>
          <p:nvPr/>
        </p:nvSpPr>
        <p:spPr>
          <a:xfrm flipH="1" flipV="1">
            <a:off x="10699469" y="7351907"/>
            <a:ext cx="2166807" cy="31742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6" name="TextBox 46"/>
          <p:cNvSpPr txBox="1"/>
          <p:nvPr/>
        </p:nvSpPr>
        <p:spPr>
          <a:xfrm>
            <a:off x="6230837" y="2019300"/>
            <a:ext cx="542776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da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energía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46957" y="2816893"/>
            <a:ext cx="4594087" cy="5937431"/>
          </a:xfrm>
          <a:custGeom>
            <a:avLst/>
            <a:gdLst/>
            <a:ahLst/>
            <a:cxnLst/>
            <a:rect l="l" t="t" r="r" b="b"/>
            <a:pathLst>
              <a:path w="4594087" h="5937431">
                <a:moveTo>
                  <a:pt x="0" y="0"/>
                </a:moveTo>
                <a:lnTo>
                  <a:pt x="4594086" y="0"/>
                </a:lnTo>
                <a:lnTo>
                  <a:pt x="4594086" y="5937431"/>
                </a:lnTo>
                <a:lnTo>
                  <a:pt x="0" y="59374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657780" y="866775"/>
            <a:ext cx="6483667" cy="1074132"/>
            <a:chOff x="0" y="0"/>
            <a:chExt cx="1707632" cy="2828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7632" cy="282899"/>
            </a:xfrm>
            <a:custGeom>
              <a:avLst/>
              <a:gdLst/>
              <a:ahLst/>
              <a:cxnLst/>
              <a:rect l="l" t="t" r="r" b="b"/>
              <a:pathLst>
                <a:path w="1707632" h="28289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47077"/>
                  </a:lnTo>
                  <a:cubicBezTo>
                    <a:pt x="1707632" y="266861"/>
                    <a:pt x="1691594" y="282899"/>
                    <a:pt x="1671810" y="282899"/>
                  </a:cubicBezTo>
                  <a:lnTo>
                    <a:pt x="35822" y="282899"/>
                  </a:lnTo>
                  <a:cubicBezTo>
                    <a:pt x="16038" y="282899"/>
                    <a:pt x="0" y="266861"/>
                    <a:pt x="0" y="24707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707632" cy="368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lo vacía?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19096" y="3254989"/>
            <a:ext cx="2066830" cy="961898"/>
            <a:chOff x="0" y="0"/>
            <a:chExt cx="544350" cy="2533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Discusiones con amigos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55375" y="4216888"/>
            <a:ext cx="2066830" cy="654157"/>
            <a:chOff x="0" y="0"/>
            <a:chExt cx="544350" cy="1722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Cansancio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5068" y="4804889"/>
            <a:ext cx="1985632" cy="961898"/>
            <a:chOff x="0" y="0"/>
            <a:chExt cx="522965" cy="2533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2965" cy="253339"/>
            </a:xfrm>
            <a:custGeom>
              <a:avLst/>
              <a:gdLst/>
              <a:ahLst/>
              <a:cxnLst/>
              <a:rect l="l" t="t" r="r" b="b"/>
              <a:pathLst>
                <a:path w="522965" h="253339">
                  <a:moveTo>
                    <a:pt x="116969" y="0"/>
                  </a:moveTo>
                  <a:lnTo>
                    <a:pt x="405996" y="0"/>
                  </a:lnTo>
                  <a:cubicBezTo>
                    <a:pt x="470596" y="0"/>
                    <a:pt x="522965" y="52369"/>
                    <a:pt x="522965" y="116969"/>
                  </a:cubicBezTo>
                  <a:lnTo>
                    <a:pt x="522965" y="136370"/>
                  </a:lnTo>
                  <a:cubicBezTo>
                    <a:pt x="522965" y="200971"/>
                    <a:pt x="470596" y="253339"/>
                    <a:pt x="405996" y="253339"/>
                  </a:cubicBezTo>
                  <a:lnTo>
                    <a:pt x="116969" y="253339"/>
                  </a:lnTo>
                  <a:cubicBezTo>
                    <a:pt x="52369" y="253339"/>
                    <a:pt x="0" y="200971"/>
                    <a:pt x="0" y="136370"/>
                  </a:cubicBezTo>
                  <a:lnTo>
                    <a:pt x="0" y="116969"/>
                  </a:lnTo>
                  <a:cubicBezTo>
                    <a:pt x="0" y="52369"/>
                    <a:pt x="52369" y="0"/>
                    <a:pt x="116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22965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Presión académica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60138" y="5327550"/>
            <a:ext cx="2066830" cy="961898"/>
            <a:chOff x="0" y="0"/>
            <a:chExt cx="544350" cy="2533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Demasiadas tareas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385698" y="6072961"/>
            <a:ext cx="1985632" cy="654157"/>
            <a:chOff x="0" y="0"/>
            <a:chExt cx="522965" cy="1722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Malas notas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055375" y="6438907"/>
            <a:ext cx="2066830" cy="961898"/>
            <a:chOff x="0" y="0"/>
            <a:chExt cx="544350" cy="2533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Cambios repentinos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165068" y="7026909"/>
            <a:ext cx="1985632" cy="654157"/>
            <a:chOff x="0" y="0"/>
            <a:chExt cx="522965" cy="1722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Peleas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876556" y="7512165"/>
            <a:ext cx="2245649" cy="961898"/>
            <a:chOff x="0" y="0"/>
            <a:chExt cx="591447" cy="25333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1447" cy="253339"/>
            </a:xfrm>
            <a:custGeom>
              <a:avLst/>
              <a:gdLst/>
              <a:ahLst/>
              <a:cxnLst/>
              <a:rect l="l" t="t" r="r" b="b"/>
              <a:pathLst>
                <a:path w="591447" h="253339">
                  <a:moveTo>
                    <a:pt x="103426" y="0"/>
                  </a:moveTo>
                  <a:lnTo>
                    <a:pt x="488021" y="0"/>
                  </a:lnTo>
                  <a:cubicBezTo>
                    <a:pt x="515451" y="0"/>
                    <a:pt x="541758" y="10897"/>
                    <a:pt x="561154" y="30293"/>
                  </a:cubicBezTo>
                  <a:cubicBezTo>
                    <a:pt x="580550" y="49689"/>
                    <a:pt x="591447" y="75995"/>
                    <a:pt x="591447" y="103426"/>
                  </a:cubicBezTo>
                  <a:lnTo>
                    <a:pt x="591447" y="149914"/>
                  </a:lnTo>
                  <a:cubicBezTo>
                    <a:pt x="591447" y="177344"/>
                    <a:pt x="580550" y="203651"/>
                    <a:pt x="561154" y="223047"/>
                  </a:cubicBezTo>
                  <a:cubicBezTo>
                    <a:pt x="541758" y="242443"/>
                    <a:pt x="515451" y="253339"/>
                    <a:pt x="488021" y="253339"/>
                  </a:cubicBezTo>
                  <a:lnTo>
                    <a:pt x="103426" y="253339"/>
                  </a:lnTo>
                  <a:cubicBezTo>
                    <a:pt x="75995" y="253339"/>
                    <a:pt x="49689" y="242443"/>
                    <a:pt x="30293" y="223047"/>
                  </a:cubicBezTo>
                  <a:cubicBezTo>
                    <a:pt x="10897" y="203651"/>
                    <a:pt x="0" y="177344"/>
                    <a:pt x="0" y="149914"/>
                  </a:cubicBezTo>
                  <a:lnTo>
                    <a:pt x="0" y="103426"/>
                  </a:lnTo>
                  <a:cubicBezTo>
                    <a:pt x="0" y="75995"/>
                    <a:pt x="10897" y="49689"/>
                    <a:pt x="30293" y="30293"/>
                  </a:cubicBezTo>
                  <a:cubicBezTo>
                    <a:pt x="49689" y="10897"/>
                    <a:pt x="75995" y="0"/>
                    <a:pt x="103426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591447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Preocupaciones familiares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165068" y="8100166"/>
            <a:ext cx="1985632" cy="654157"/>
            <a:chOff x="0" y="0"/>
            <a:chExt cx="522965" cy="17228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Sentirse solo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 flipH="1">
            <a:off x="10173311" y="3735939"/>
            <a:ext cx="2645785" cy="9651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4" name="AutoShape 34"/>
          <p:cNvSpPr/>
          <p:nvPr/>
        </p:nvSpPr>
        <p:spPr>
          <a:xfrm>
            <a:off x="5122205" y="4543966"/>
            <a:ext cx="2484886" cy="5995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5" name="AutoShape 35"/>
          <p:cNvSpPr/>
          <p:nvPr/>
        </p:nvSpPr>
        <p:spPr>
          <a:xfrm flipH="1" flipV="1">
            <a:off x="10467004" y="4977750"/>
            <a:ext cx="2698064" cy="30808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6" name="AutoShape 36"/>
          <p:cNvSpPr/>
          <p:nvPr/>
        </p:nvSpPr>
        <p:spPr>
          <a:xfrm flipV="1">
            <a:off x="5126968" y="5485239"/>
            <a:ext cx="2480124" cy="32326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 flipV="1">
            <a:off x="10897641" y="5762028"/>
            <a:ext cx="2488057" cy="6380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 flipV="1">
            <a:off x="5122205" y="6278650"/>
            <a:ext cx="2484886" cy="64120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 flipV="1">
            <a:off x="10699469" y="6594299"/>
            <a:ext cx="2465599" cy="75968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 flipV="1">
            <a:off x="5122205" y="7351907"/>
            <a:ext cx="2484886" cy="64120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 flipV="1">
            <a:off x="10699469" y="7002107"/>
            <a:ext cx="2465599" cy="142513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TextBox 42"/>
          <p:cNvSpPr txBox="1"/>
          <p:nvPr/>
        </p:nvSpPr>
        <p:spPr>
          <a:xfrm>
            <a:off x="5392637" y="2135381"/>
            <a:ext cx="710416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vacía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consume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tu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bienestar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75988" y="2839784"/>
            <a:ext cx="4594087" cy="5937431"/>
          </a:xfrm>
          <a:custGeom>
            <a:avLst/>
            <a:gdLst/>
            <a:ahLst/>
            <a:cxnLst/>
            <a:rect l="l" t="t" r="r" b="b"/>
            <a:pathLst>
              <a:path w="4594087" h="5937431">
                <a:moveTo>
                  <a:pt x="0" y="0"/>
                </a:moveTo>
                <a:lnTo>
                  <a:pt x="4594087" y="0"/>
                </a:lnTo>
                <a:lnTo>
                  <a:pt x="4594087" y="5937430"/>
                </a:lnTo>
                <a:lnTo>
                  <a:pt x="0" y="5937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435489" y="1027320"/>
            <a:ext cx="9417022" cy="1074132"/>
            <a:chOff x="0" y="0"/>
            <a:chExt cx="2480203" cy="2828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0203" cy="282899"/>
            </a:xfrm>
            <a:custGeom>
              <a:avLst/>
              <a:gdLst/>
              <a:ahLst/>
              <a:cxnLst/>
              <a:rect l="l" t="t" r="r" b="b"/>
              <a:pathLst>
                <a:path w="2480203" h="282899">
                  <a:moveTo>
                    <a:pt x="24664" y="0"/>
                  </a:moveTo>
                  <a:lnTo>
                    <a:pt x="2455540" y="0"/>
                  </a:lnTo>
                  <a:cubicBezTo>
                    <a:pt x="2469161" y="0"/>
                    <a:pt x="2480203" y="11042"/>
                    <a:pt x="2480203" y="24664"/>
                  </a:cubicBezTo>
                  <a:lnTo>
                    <a:pt x="2480203" y="258235"/>
                  </a:lnTo>
                  <a:cubicBezTo>
                    <a:pt x="2480203" y="264777"/>
                    <a:pt x="2477605" y="271050"/>
                    <a:pt x="2472979" y="275675"/>
                  </a:cubicBezTo>
                  <a:cubicBezTo>
                    <a:pt x="2468354" y="280300"/>
                    <a:pt x="2462081" y="282899"/>
                    <a:pt x="2455540" y="282899"/>
                  </a:cubicBezTo>
                  <a:lnTo>
                    <a:pt x="24664" y="282899"/>
                  </a:lnTo>
                  <a:cubicBezTo>
                    <a:pt x="11042" y="282899"/>
                    <a:pt x="0" y="271857"/>
                    <a:pt x="0" y="258235"/>
                  </a:cubicBezTo>
                  <a:lnTo>
                    <a:pt x="0" y="24664"/>
                  </a:lnTo>
                  <a:cubicBezTo>
                    <a:pt x="0" y="11042"/>
                    <a:pt x="11042" y="0"/>
                    <a:pt x="2466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2480203" cy="368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puede considerarse un agujero?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819096" y="3254989"/>
            <a:ext cx="2066830" cy="654157"/>
            <a:chOff x="0" y="0"/>
            <a:chExt cx="544350" cy="1722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Falta de límites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55375" y="4216888"/>
            <a:ext cx="2066830" cy="961898"/>
            <a:chOff x="0" y="0"/>
            <a:chExt cx="544350" cy="25333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Autoexigencia extrema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5068" y="4648179"/>
            <a:ext cx="1985632" cy="961898"/>
            <a:chOff x="0" y="0"/>
            <a:chExt cx="522965" cy="2533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2965" cy="253339"/>
            </a:xfrm>
            <a:custGeom>
              <a:avLst/>
              <a:gdLst/>
              <a:ahLst/>
              <a:cxnLst/>
              <a:rect l="l" t="t" r="r" b="b"/>
              <a:pathLst>
                <a:path w="522965" h="253339">
                  <a:moveTo>
                    <a:pt x="116969" y="0"/>
                  </a:moveTo>
                  <a:lnTo>
                    <a:pt x="405996" y="0"/>
                  </a:lnTo>
                  <a:cubicBezTo>
                    <a:pt x="470596" y="0"/>
                    <a:pt x="522965" y="52369"/>
                    <a:pt x="522965" y="116969"/>
                  </a:cubicBezTo>
                  <a:lnTo>
                    <a:pt x="522965" y="136370"/>
                  </a:lnTo>
                  <a:cubicBezTo>
                    <a:pt x="522965" y="200971"/>
                    <a:pt x="470596" y="253339"/>
                    <a:pt x="405996" y="253339"/>
                  </a:cubicBezTo>
                  <a:lnTo>
                    <a:pt x="116969" y="253339"/>
                  </a:lnTo>
                  <a:cubicBezTo>
                    <a:pt x="52369" y="253339"/>
                    <a:pt x="0" y="200971"/>
                    <a:pt x="0" y="136370"/>
                  </a:cubicBezTo>
                  <a:lnTo>
                    <a:pt x="0" y="116969"/>
                  </a:lnTo>
                  <a:cubicBezTo>
                    <a:pt x="0" y="52369"/>
                    <a:pt x="52369" y="0"/>
                    <a:pt x="116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22965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Ansiedad constante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711662" y="5481420"/>
            <a:ext cx="2415306" cy="654157"/>
            <a:chOff x="0" y="0"/>
            <a:chExt cx="636130" cy="1722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6130" cy="172288"/>
            </a:xfrm>
            <a:custGeom>
              <a:avLst/>
              <a:gdLst/>
              <a:ahLst/>
              <a:cxnLst/>
              <a:rect l="l" t="t" r="r" b="b"/>
              <a:pathLst>
                <a:path w="636130" h="172288">
                  <a:moveTo>
                    <a:pt x="86144" y="0"/>
                  </a:moveTo>
                  <a:lnTo>
                    <a:pt x="549986" y="0"/>
                  </a:lnTo>
                  <a:cubicBezTo>
                    <a:pt x="572833" y="0"/>
                    <a:pt x="594744" y="9076"/>
                    <a:pt x="610899" y="25231"/>
                  </a:cubicBezTo>
                  <a:cubicBezTo>
                    <a:pt x="627054" y="41386"/>
                    <a:pt x="636130" y="63297"/>
                    <a:pt x="636130" y="86144"/>
                  </a:cubicBezTo>
                  <a:lnTo>
                    <a:pt x="636130" y="86144"/>
                  </a:lnTo>
                  <a:cubicBezTo>
                    <a:pt x="636130" y="108991"/>
                    <a:pt x="627054" y="130902"/>
                    <a:pt x="610899" y="147057"/>
                  </a:cubicBezTo>
                  <a:cubicBezTo>
                    <a:pt x="594744" y="163213"/>
                    <a:pt x="572833" y="172288"/>
                    <a:pt x="54998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63613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Perfeccionismo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385698" y="6226832"/>
            <a:ext cx="2487437" cy="654157"/>
            <a:chOff x="0" y="0"/>
            <a:chExt cx="655127" cy="1722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5127" cy="172288"/>
            </a:xfrm>
            <a:custGeom>
              <a:avLst/>
              <a:gdLst/>
              <a:ahLst/>
              <a:cxnLst/>
              <a:rect l="l" t="t" r="r" b="b"/>
              <a:pathLst>
                <a:path w="655127" h="172288">
                  <a:moveTo>
                    <a:pt x="86144" y="0"/>
                  </a:moveTo>
                  <a:lnTo>
                    <a:pt x="568983" y="0"/>
                  </a:lnTo>
                  <a:cubicBezTo>
                    <a:pt x="591830" y="0"/>
                    <a:pt x="613741" y="9076"/>
                    <a:pt x="629896" y="25231"/>
                  </a:cubicBezTo>
                  <a:cubicBezTo>
                    <a:pt x="646052" y="41386"/>
                    <a:pt x="655127" y="63297"/>
                    <a:pt x="655127" y="86144"/>
                  </a:cubicBezTo>
                  <a:lnTo>
                    <a:pt x="655127" y="86144"/>
                  </a:lnTo>
                  <a:cubicBezTo>
                    <a:pt x="655127" y="108991"/>
                    <a:pt x="646052" y="130902"/>
                    <a:pt x="629896" y="147057"/>
                  </a:cubicBezTo>
                  <a:cubicBezTo>
                    <a:pt x="613741" y="163213"/>
                    <a:pt x="591830" y="172288"/>
                    <a:pt x="568983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655127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pedir ayuda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055375" y="6438907"/>
            <a:ext cx="2066830" cy="961898"/>
            <a:chOff x="0" y="0"/>
            <a:chExt cx="544350" cy="2533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Rumiar pensamientos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471727" y="7500114"/>
            <a:ext cx="1985632" cy="961898"/>
            <a:chOff x="0" y="0"/>
            <a:chExt cx="522965" cy="25333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965" cy="253339"/>
            </a:xfrm>
            <a:custGeom>
              <a:avLst/>
              <a:gdLst/>
              <a:ahLst/>
              <a:cxnLst/>
              <a:rect l="l" t="t" r="r" b="b"/>
              <a:pathLst>
                <a:path w="522965" h="253339">
                  <a:moveTo>
                    <a:pt x="116969" y="0"/>
                  </a:moveTo>
                  <a:lnTo>
                    <a:pt x="405996" y="0"/>
                  </a:lnTo>
                  <a:cubicBezTo>
                    <a:pt x="470596" y="0"/>
                    <a:pt x="522965" y="52369"/>
                    <a:pt x="522965" y="116969"/>
                  </a:cubicBezTo>
                  <a:lnTo>
                    <a:pt x="522965" y="136370"/>
                  </a:lnTo>
                  <a:cubicBezTo>
                    <a:pt x="522965" y="200971"/>
                    <a:pt x="470596" y="253339"/>
                    <a:pt x="405996" y="253339"/>
                  </a:cubicBezTo>
                  <a:lnTo>
                    <a:pt x="116969" y="253339"/>
                  </a:lnTo>
                  <a:cubicBezTo>
                    <a:pt x="52369" y="253339"/>
                    <a:pt x="0" y="200971"/>
                    <a:pt x="0" y="136370"/>
                  </a:cubicBezTo>
                  <a:lnTo>
                    <a:pt x="0" y="116969"/>
                  </a:lnTo>
                  <a:cubicBezTo>
                    <a:pt x="0" y="52369"/>
                    <a:pt x="52369" y="0"/>
                    <a:pt x="116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22965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Miedo a decepcionar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 flipH="1">
            <a:off x="10173311" y="3582068"/>
            <a:ext cx="2645785" cy="111900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28" name="AutoShape 28"/>
          <p:cNvSpPr/>
          <p:nvPr/>
        </p:nvSpPr>
        <p:spPr>
          <a:xfrm>
            <a:off x="5122205" y="4697837"/>
            <a:ext cx="2484886" cy="445663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29" name="AutoShape 29"/>
          <p:cNvSpPr/>
          <p:nvPr/>
        </p:nvSpPr>
        <p:spPr>
          <a:xfrm flipH="1">
            <a:off x="10173311" y="5129128"/>
            <a:ext cx="2991757" cy="1970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0" name="AutoShape 30"/>
          <p:cNvSpPr/>
          <p:nvPr/>
        </p:nvSpPr>
        <p:spPr>
          <a:xfrm>
            <a:off x="5126968" y="5808499"/>
            <a:ext cx="2480124" cy="3270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1" name="AutoShape 31"/>
          <p:cNvSpPr/>
          <p:nvPr/>
        </p:nvSpPr>
        <p:spPr>
          <a:xfrm flipH="1" flipV="1">
            <a:off x="10173311" y="6226832"/>
            <a:ext cx="3212387" cy="3270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2" name="AutoShape 32"/>
          <p:cNvSpPr/>
          <p:nvPr/>
        </p:nvSpPr>
        <p:spPr>
          <a:xfrm>
            <a:off x="5122205" y="6919857"/>
            <a:ext cx="2484886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3" name="AutoShape 33"/>
          <p:cNvSpPr/>
          <p:nvPr/>
        </p:nvSpPr>
        <p:spPr>
          <a:xfrm flipH="1" flipV="1">
            <a:off x="10173311" y="7400806"/>
            <a:ext cx="3298416" cy="58025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Box 34"/>
          <p:cNvSpPr txBox="1"/>
          <p:nvPr/>
        </p:nvSpPr>
        <p:spPr>
          <a:xfrm>
            <a:off x="3324540" y="2210468"/>
            <a:ext cx="1163892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el tanque tiene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agujeros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por mucho que intentes llenarlo…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 vacía rápido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8310" y="1659954"/>
            <a:ext cx="5334567" cy="6894432"/>
          </a:xfrm>
          <a:custGeom>
            <a:avLst/>
            <a:gdLst/>
            <a:ahLst/>
            <a:cxnLst/>
            <a:rect l="l" t="t" r="r" b="b"/>
            <a:pathLst>
              <a:path w="5334567" h="6894432">
                <a:moveTo>
                  <a:pt x="0" y="0"/>
                </a:moveTo>
                <a:lnTo>
                  <a:pt x="5334567" y="0"/>
                </a:lnTo>
                <a:lnTo>
                  <a:pt x="5334567" y="6894432"/>
                </a:lnTo>
                <a:lnTo>
                  <a:pt x="0" y="6894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210668" y="4187322"/>
            <a:ext cx="7407198" cy="1497051"/>
            <a:chOff x="0" y="0"/>
            <a:chExt cx="1950867" cy="3942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867" cy="394285"/>
            </a:xfrm>
            <a:custGeom>
              <a:avLst/>
              <a:gdLst/>
              <a:ahLst/>
              <a:cxnLst/>
              <a:rect l="l" t="t" r="r" b="b"/>
              <a:pathLst>
                <a:path w="1950867" h="394285">
                  <a:moveTo>
                    <a:pt x="31356" y="0"/>
                  </a:moveTo>
                  <a:lnTo>
                    <a:pt x="1919511" y="0"/>
                  </a:lnTo>
                  <a:cubicBezTo>
                    <a:pt x="1927827" y="0"/>
                    <a:pt x="1935803" y="3304"/>
                    <a:pt x="1941683" y="9184"/>
                  </a:cubicBezTo>
                  <a:cubicBezTo>
                    <a:pt x="1947563" y="15064"/>
                    <a:pt x="1950867" y="23040"/>
                    <a:pt x="1950867" y="31356"/>
                  </a:cubicBezTo>
                  <a:lnTo>
                    <a:pt x="1950867" y="362929"/>
                  </a:lnTo>
                  <a:cubicBezTo>
                    <a:pt x="1950867" y="371245"/>
                    <a:pt x="1947563" y="379221"/>
                    <a:pt x="1941683" y="385101"/>
                  </a:cubicBezTo>
                  <a:cubicBezTo>
                    <a:pt x="1935803" y="390982"/>
                    <a:pt x="1927827" y="394285"/>
                    <a:pt x="1919511" y="394285"/>
                  </a:cubicBezTo>
                  <a:lnTo>
                    <a:pt x="31356" y="394285"/>
                  </a:lnTo>
                  <a:cubicBezTo>
                    <a:pt x="23040" y="394285"/>
                    <a:pt x="15064" y="390982"/>
                    <a:pt x="9184" y="385101"/>
                  </a:cubicBezTo>
                  <a:cubicBezTo>
                    <a:pt x="3304" y="379221"/>
                    <a:pt x="0" y="371245"/>
                    <a:pt x="0" y="362929"/>
                  </a:cubicBezTo>
                  <a:lnTo>
                    <a:pt x="0" y="31356"/>
                  </a:lnTo>
                  <a:cubicBezTo>
                    <a:pt x="0" y="23040"/>
                    <a:pt x="3304" y="15064"/>
                    <a:pt x="9184" y="9184"/>
                  </a:cubicBezTo>
                  <a:cubicBezTo>
                    <a:pt x="15064" y="3304"/>
                    <a:pt x="23040" y="0"/>
                    <a:pt x="3135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950867" cy="460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creéis que vacía más el tanque de los adolescentes actualmente?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10668" y="5887883"/>
            <a:ext cx="7407198" cy="1497051"/>
            <a:chOff x="0" y="0"/>
            <a:chExt cx="1950867" cy="3942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50867" cy="394285"/>
            </a:xfrm>
            <a:custGeom>
              <a:avLst/>
              <a:gdLst/>
              <a:ahLst/>
              <a:cxnLst/>
              <a:rect l="l" t="t" r="r" b="b"/>
              <a:pathLst>
                <a:path w="1950867" h="394285">
                  <a:moveTo>
                    <a:pt x="31356" y="0"/>
                  </a:moveTo>
                  <a:lnTo>
                    <a:pt x="1919511" y="0"/>
                  </a:lnTo>
                  <a:cubicBezTo>
                    <a:pt x="1927827" y="0"/>
                    <a:pt x="1935803" y="3304"/>
                    <a:pt x="1941683" y="9184"/>
                  </a:cubicBezTo>
                  <a:cubicBezTo>
                    <a:pt x="1947563" y="15064"/>
                    <a:pt x="1950867" y="23040"/>
                    <a:pt x="1950867" y="31356"/>
                  </a:cubicBezTo>
                  <a:lnTo>
                    <a:pt x="1950867" y="362929"/>
                  </a:lnTo>
                  <a:cubicBezTo>
                    <a:pt x="1950867" y="371245"/>
                    <a:pt x="1947563" y="379221"/>
                    <a:pt x="1941683" y="385101"/>
                  </a:cubicBezTo>
                  <a:cubicBezTo>
                    <a:pt x="1935803" y="390982"/>
                    <a:pt x="1927827" y="394285"/>
                    <a:pt x="1919511" y="394285"/>
                  </a:cubicBezTo>
                  <a:lnTo>
                    <a:pt x="31356" y="394285"/>
                  </a:lnTo>
                  <a:cubicBezTo>
                    <a:pt x="23040" y="394285"/>
                    <a:pt x="15064" y="390982"/>
                    <a:pt x="9184" y="385101"/>
                  </a:cubicBezTo>
                  <a:cubicBezTo>
                    <a:pt x="3304" y="379221"/>
                    <a:pt x="0" y="371245"/>
                    <a:pt x="0" y="362929"/>
                  </a:cubicBezTo>
                  <a:lnTo>
                    <a:pt x="0" y="31356"/>
                  </a:lnTo>
                  <a:cubicBezTo>
                    <a:pt x="0" y="23040"/>
                    <a:pt x="3304" y="15064"/>
                    <a:pt x="9184" y="9184"/>
                  </a:cubicBezTo>
                  <a:cubicBezTo>
                    <a:pt x="15064" y="3304"/>
                    <a:pt x="23040" y="0"/>
                    <a:pt x="313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1950867" cy="460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¿Cuál es la diferencia entre algo que ‘vacía’ y un ‘agujero’ del tanque?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10668" y="7584959"/>
            <a:ext cx="7407198" cy="1497051"/>
            <a:chOff x="0" y="0"/>
            <a:chExt cx="1950867" cy="3942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0867" cy="394285"/>
            </a:xfrm>
            <a:custGeom>
              <a:avLst/>
              <a:gdLst/>
              <a:ahLst/>
              <a:cxnLst/>
              <a:rect l="l" t="t" r="r" b="b"/>
              <a:pathLst>
                <a:path w="1950867" h="394285">
                  <a:moveTo>
                    <a:pt x="31356" y="0"/>
                  </a:moveTo>
                  <a:lnTo>
                    <a:pt x="1919511" y="0"/>
                  </a:lnTo>
                  <a:cubicBezTo>
                    <a:pt x="1927827" y="0"/>
                    <a:pt x="1935803" y="3304"/>
                    <a:pt x="1941683" y="9184"/>
                  </a:cubicBezTo>
                  <a:cubicBezTo>
                    <a:pt x="1947563" y="15064"/>
                    <a:pt x="1950867" y="23040"/>
                    <a:pt x="1950867" y="31356"/>
                  </a:cubicBezTo>
                  <a:lnTo>
                    <a:pt x="1950867" y="362929"/>
                  </a:lnTo>
                  <a:cubicBezTo>
                    <a:pt x="1950867" y="371245"/>
                    <a:pt x="1947563" y="379221"/>
                    <a:pt x="1941683" y="385101"/>
                  </a:cubicBezTo>
                  <a:cubicBezTo>
                    <a:pt x="1935803" y="390982"/>
                    <a:pt x="1927827" y="394285"/>
                    <a:pt x="1919511" y="394285"/>
                  </a:cubicBezTo>
                  <a:lnTo>
                    <a:pt x="31356" y="394285"/>
                  </a:lnTo>
                  <a:cubicBezTo>
                    <a:pt x="23040" y="394285"/>
                    <a:pt x="15064" y="390982"/>
                    <a:pt x="9184" y="385101"/>
                  </a:cubicBezTo>
                  <a:cubicBezTo>
                    <a:pt x="3304" y="379221"/>
                    <a:pt x="0" y="371245"/>
                    <a:pt x="0" y="362929"/>
                  </a:cubicBezTo>
                  <a:lnTo>
                    <a:pt x="0" y="31356"/>
                  </a:lnTo>
                  <a:cubicBezTo>
                    <a:pt x="0" y="23040"/>
                    <a:pt x="3304" y="15064"/>
                    <a:pt x="9184" y="9184"/>
                  </a:cubicBezTo>
                  <a:cubicBezTo>
                    <a:pt x="15064" y="3304"/>
                    <a:pt x="23040" y="0"/>
                    <a:pt x="3135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950867" cy="460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pasaría si nunca llenamos el tanque?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210668" y="1580647"/>
            <a:ext cx="7680781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 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el tanque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está lleno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es más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fácil regular el estrés.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está vacío,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todo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parece más difícil.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Saber esto te ayuda a decidir qué necesitas.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10668" y="800061"/>
            <a:ext cx="750355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tanque puede verse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muy vacío o muy lleno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según el día.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“Help System” + Relajación guiada (Fantasia / Body Scan / PME)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79992" y="1254457"/>
            <a:ext cx="3124866" cy="2869328"/>
          </a:xfrm>
          <a:custGeom>
            <a:avLst/>
            <a:gdLst/>
            <a:ahLst/>
            <a:cxnLst/>
            <a:rect l="l" t="t" r="r" b="b"/>
            <a:pathLst>
              <a:path w="3124866" h="2869328">
                <a:moveTo>
                  <a:pt x="0" y="0"/>
                </a:moveTo>
                <a:lnTo>
                  <a:pt x="3124866" y="0"/>
                </a:lnTo>
                <a:lnTo>
                  <a:pt x="3124866" y="2869327"/>
                </a:lnTo>
                <a:lnTo>
                  <a:pt x="0" y="28693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05702" y="4481825"/>
            <a:ext cx="4745920" cy="4478422"/>
          </a:xfrm>
          <a:custGeom>
            <a:avLst/>
            <a:gdLst/>
            <a:ahLst/>
            <a:cxnLst/>
            <a:rect l="l" t="t" r="r" b="b"/>
            <a:pathLst>
              <a:path w="4745920" h="4478422">
                <a:moveTo>
                  <a:pt x="0" y="0"/>
                </a:moveTo>
                <a:lnTo>
                  <a:pt x="4745920" y="0"/>
                </a:lnTo>
                <a:lnTo>
                  <a:pt x="4745920" y="4478422"/>
                </a:lnTo>
                <a:lnTo>
                  <a:pt x="0" y="4478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2351400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tranquila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cómodas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suave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para relajarse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mi sistema de ayuda (“Help System”)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Haremos una relajación guiada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14950" y="2532412"/>
            <a:ext cx="7658100" cy="1395222"/>
            <a:chOff x="0" y="0"/>
            <a:chExt cx="2016948" cy="3674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6948" cy="367466"/>
            </a:xfrm>
            <a:custGeom>
              <a:avLst/>
              <a:gdLst/>
              <a:ahLst/>
              <a:cxnLst/>
              <a:rect l="l" t="t" r="r" b="b"/>
              <a:pathLst>
                <a:path w="2016948" h="367466">
                  <a:moveTo>
                    <a:pt x="30328" y="0"/>
                  </a:moveTo>
                  <a:lnTo>
                    <a:pt x="1986620" y="0"/>
                  </a:lnTo>
                  <a:cubicBezTo>
                    <a:pt x="1994664" y="0"/>
                    <a:pt x="2002378" y="3195"/>
                    <a:pt x="2008065" y="8883"/>
                  </a:cubicBezTo>
                  <a:cubicBezTo>
                    <a:pt x="2013753" y="14571"/>
                    <a:pt x="2016948" y="22285"/>
                    <a:pt x="2016948" y="30328"/>
                  </a:cubicBezTo>
                  <a:lnTo>
                    <a:pt x="2016948" y="337138"/>
                  </a:lnTo>
                  <a:cubicBezTo>
                    <a:pt x="2016948" y="345181"/>
                    <a:pt x="2013753" y="352895"/>
                    <a:pt x="2008065" y="358583"/>
                  </a:cubicBezTo>
                  <a:cubicBezTo>
                    <a:pt x="2002378" y="364271"/>
                    <a:pt x="1994664" y="367466"/>
                    <a:pt x="1986620" y="367466"/>
                  </a:cubicBezTo>
                  <a:lnTo>
                    <a:pt x="30328" y="367466"/>
                  </a:lnTo>
                  <a:cubicBezTo>
                    <a:pt x="22285" y="367466"/>
                    <a:pt x="14571" y="364271"/>
                    <a:pt x="8883" y="358583"/>
                  </a:cubicBezTo>
                  <a:cubicBezTo>
                    <a:pt x="3195" y="352895"/>
                    <a:pt x="0" y="345181"/>
                    <a:pt x="0" y="337138"/>
                  </a:cubicBezTo>
                  <a:lnTo>
                    <a:pt x="0" y="30328"/>
                  </a:lnTo>
                  <a:cubicBezTo>
                    <a:pt x="0" y="22285"/>
                    <a:pt x="3195" y="14571"/>
                    <a:pt x="8883" y="8883"/>
                  </a:cubicBezTo>
                  <a:cubicBezTo>
                    <a:pt x="14571" y="3195"/>
                    <a:pt x="22285" y="0"/>
                    <a:pt x="3032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16948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¿A quién puedo acudir cuando estoy estrésado/a?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7407755" y="4577809"/>
            <a:ext cx="3472490" cy="3176779"/>
          </a:xfrm>
          <a:custGeom>
            <a:avLst/>
            <a:gdLst/>
            <a:ahLst/>
            <a:cxnLst/>
            <a:rect l="l" t="t" r="r" b="b"/>
            <a:pathLst>
              <a:path w="3472490" h="3176779">
                <a:moveTo>
                  <a:pt x="0" y="0"/>
                </a:moveTo>
                <a:lnTo>
                  <a:pt x="3472490" y="0"/>
                </a:lnTo>
                <a:lnTo>
                  <a:pt x="3472490" y="3176779"/>
                </a:lnTo>
                <a:lnTo>
                  <a:pt x="0" y="31767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4512708" y="5040817"/>
            <a:ext cx="259973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Alguien con quien te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sientes seguro/a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50065" y="5040817"/>
            <a:ext cx="338045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Alguien que puede orientarte o acompañarte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03819" y="7034097"/>
            <a:ext cx="265509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Alguien que no juzga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73546" y="7034097"/>
            <a:ext cx="267283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Alguien que escucha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37935" y="962025"/>
            <a:ext cx="361213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Sistema de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ayuda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14950" y="1966823"/>
            <a:ext cx="7658100" cy="1395222"/>
            <a:chOff x="0" y="0"/>
            <a:chExt cx="2016948" cy="3674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6948" cy="367466"/>
            </a:xfrm>
            <a:custGeom>
              <a:avLst/>
              <a:gdLst/>
              <a:ahLst/>
              <a:cxnLst/>
              <a:rect l="l" t="t" r="r" b="b"/>
              <a:pathLst>
                <a:path w="2016948" h="367466">
                  <a:moveTo>
                    <a:pt x="30328" y="0"/>
                  </a:moveTo>
                  <a:lnTo>
                    <a:pt x="1986620" y="0"/>
                  </a:lnTo>
                  <a:cubicBezTo>
                    <a:pt x="1994664" y="0"/>
                    <a:pt x="2002378" y="3195"/>
                    <a:pt x="2008065" y="8883"/>
                  </a:cubicBezTo>
                  <a:cubicBezTo>
                    <a:pt x="2013753" y="14571"/>
                    <a:pt x="2016948" y="22285"/>
                    <a:pt x="2016948" y="30328"/>
                  </a:cubicBezTo>
                  <a:lnTo>
                    <a:pt x="2016948" y="337138"/>
                  </a:lnTo>
                  <a:cubicBezTo>
                    <a:pt x="2016948" y="345181"/>
                    <a:pt x="2013753" y="352895"/>
                    <a:pt x="2008065" y="358583"/>
                  </a:cubicBezTo>
                  <a:cubicBezTo>
                    <a:pt x="2002378" y="364271"/>
                    <a:pt x="1994664" y="367466"/>
                    <a:pt x="1986620" y="367466"/>
                  </a:cubicBezTo>
                  <a:lnTo>
                    <a:pt x="30328" y="367466"/>
                  </a:lnTo>
                  <a:cubicBezTo>
                    <a:pt x="22285" y="367466"/>
                    <a:pt x="14571" y="364271"/>
                    <a:pt x="8883" y="358583"/>
                  </a:cubicBezTo>
                  <a:cubicBezTo>
                    <a:pt x="3195" y="352895"/>
                    <a:pt x="0" y="345181"/>
                    <a:pt x="0" y="337138"/>
                  </a:cubicBezTo>
                  <a:lnTo>
                    <a:pt x="0" y="30328"/>
                  </a:lnTo>
                  <a:cubicBezTo>
                    <a:pt x="0" y="22285"/>
                    <a:pt x="3195" y="14571"/>
                    <a:pt x="8883" y="8883"/>
                  </a:cubicBezTo>
                  <a:cubicBezTo>
                    <a:pt x="14571" y="3195"/>
                    <a:pt x="22285" y="0"/>
                    <a:pt x="3032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16948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¿Que o quieres forman parte de tu red de apoyo?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46056" y="3789227"/>
            <a:ext cx="13795887" cy="4530950"/>
            <a:chOff x="0" y="0"/>
            <a:chExt cx="18394517" cy="6041267"/>
          </a:xfrm>
        </p:grpSpPr>
        <p:sp>
          <p:nvSpPr>
            <p:cNvPr id="6" name="Freeform 6"/>
            <p:cNvSpPr/>
            <p:nvPr/>
          </p:nvSpPr>
          <p:spPr>
            <a:xfrm>
              <a:off x="0" y="402167"/>
              <a:ext cx="14505724" cy="5639100"/>
            </a:xfrm>
            <a:custGeom>
              <a:avLst/>
              <a:gdLst/>
              <a:ahLst/>
              <a:cxnLst/>
              <a:rect l="l" t="t" r="r" b="b"/>
              <a:pathLst>
                <a:path w="14505724" h="5639100">
                  <a:moveTo>
                    <a:pt x="0" y="0"/>
                  </a:moveTo>
                  <a:lnTo>
                    <a:pt x="14505724" y="0"/>
                  </a:lnTo>
                  <a:lnTo>
                    <a:pt x="14505724" y="5639100"/>
                  </a:lnTo>
                  <a:lnTo>
                    <a:pt x="0" y="5639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566866" y="5572425"/>
              <a:ext cx="342360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Aula de convivencia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651030" y="963255"/>
              <a:ext cx="125634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Tutor/a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72166" y="3305011"/>
              <a:ext cx="319436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Coach/entrenador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346108" y="-66675"/>
              <a:ext cx="504840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Departamento de orientación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728749" y="3961642"/>
              <a:ext cx="3002048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Actividades que calman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(lectura, deporte,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música)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162800" y="992381"/>
            <a:ext cx="396240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Sistema de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ayuda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466653"/>
            <a:ext cx="16403468" cy="7791647"/>
          </a:xfrm>
          <a:custGeom>
            <a:avLst/>
            <a:gdLst/>
            <a:ahLst/>
            <a:cxnLst/>
            <a:rect l="l" t="t" r="r" b="b"/>
            <a:pathLst>
              <a:path w="16403468" h="7791647">
                <a:moveTo>
                  <a:pt x="0" y="0"/>
                </a:moveTo>
                <a:lnTo>
                  <a:pt x="16403468" y="0"/>
                </a:lnTo>
                <a:lnTo>
                  <a:pt x="16403468" y="7791647"/>
                </a:lnTo>
                <a:lnTo>
                  <a:pt x="0" y="7791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619999" y="660400"/>
            <a:ext cx="3048002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Relajación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guiada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1851800" y="1729618"/>
            <a:ext cx="7699700" cy="7265717"/>
          </a:xfrm>
          <a:custGeom>
            <a:avLst/>
            <a:gdLst/>
            <a:ahLst/>
            <a:cxnLst/>
            <a:rect l="l" t="t" r="r" b="b"/>
            <a:pathLst>
              <a:path w="7699700" h="7265717">
                <a:moveTo>
                  <a:pt x="0" y="0"/>
                </a:moveTo>
                <a:lnTo>
                  <a:pt x="7699700" y="0"/>
                </a:lnTo>
                <a:lnTo>
                  <a:pt x="7699700" y="7265717"/>
                </a:lnTo>
                <a:lnTo>
                  <a:pt x="0" y="72657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418993" y="2096662"/>
            <a:ext cx="10075151" cy="459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Empezamos por la respiración… Inhalad suave… Exhalad despacio.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Notad vuestros pies en el suelo… Relajadlos.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 las piernas… El abdomen… Los hombros… La mandíbula… La frente…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(Pausa breve)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Imaginad ahora un lugar donde vuestro cuerpo pueda descansar: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bosque, la playa, vuestra habitación, un sitio tranquilo… En ese lugar no hay prisas.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Podéis soltar el peso del día. Respirad ahí unos segundos…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(Pausa final)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 poco a poco, volved al aula… moviendo dedos, estirando suavemente… y abriendo los ojos cuando estéis listos.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31688" y="1028700"/>
            <a:ext cx="13024624" cy="1636441"/>
            <a:chOff x="0" y="0"/>
            <a:chExt cx="3430354" cy="4309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30354" cy="430997"/>
            </a:xfrm>
            <a:custGeom>
              <a:avLst/>
              <a:gdLst/>
              <a:ahLst/>
              <a:cxnLst/>
              <a:rect l="l" t="t" r="r" b="b"/>
              <a:pathLst>
                <a:path w="3430354" h="430997">
                  <a:moveTo>
                    <a:pt x="17832" y="0"/>
                  </a:moveTo>
                  <a:lnTo>
                    <a:pt x="3412522" y="0"/>
                  </a:lnTo>
                  <a:cubicBezTo>
                    <a:pt x="3422370" y="0"/>
                    <a:pt x="3430354" y="7984"/>
                    <a:pt x="3430354" y="17832"/>
                  </a:cubicBezTo>
                  <a:lnTo>
                    <a:pt x="3430354" y="413165"/>
                  </a:lnTo>
                  <a:cubicBezTo>
                    <a:pt x="3430354" y="417894"/>
                    <a:pt x="3428475" y="422430"/>
                    <a:pt x="3425131" y="425774"/>
                  </a:cubicBezTo>
                  <a:cubicBezTo>
                    <a:pt x="3421787" y="429118"/>
                    <a:pt x="3417251" y="430997"/>
                    <a:pt x="3412522" y="430997"/>
                  </a:cubicBezTo>
                  <a:lnTo>
                    <a:pt x="17832" y="430997"/>
                  </a:lnTo>
                  <a:cubicBezTo>
                    <a:pt x="7984" y="430997"/>
                    <a:pt x="0" y="423013"/>
                    <a:pt x="0" y="413165"/>
                  </a:cubicBezTo>
                  <a:lnTo>
                    <a:pt x="0" y="17832"/>
                  </a:lnTo>
                  <a:cubicBezTo>
                    <a:pt x="0" y="7984"/>
                    <a:pt x="7984" y="0"/>
                    <a:pt x="1783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3430354" cy="516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parte de la relajación os ha ayudado más: respiración, recorrido corporal o imaginar el lugar?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31688" y="3105615"/>
            <a:ext cx="13024624" cy="1636441"/>
            <a:chOff x="0" y="0"/>
            <a:chExt cx="3430354" cy="4309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30354" cy="430997"/>
            </a:xfrm>
            <a:custGeom>
              <a:avLst/>
              <a:gdLst/>
              <a:ahLst/>
              <a:cxnLst/>
              <a:rect l="l" t="t" r="r" b="b"/>
              <a:pathLst>
                <a:path w="3430354" h="430997">
                  <a:moveTo>
                    <a:pt x="17832" y="0"/>
                  </a:moveTo>
                  <a:lnTo>
                    <a:pt x="3412522" y="0"/>
                  </a:lnTo>
                  <a:cubicBezTo>
                    <a:pt x="3422370" y="0"/>
                    <a:pt x="3430354" y="7984"/>
                    <a:pt x="3430354" y="17832"/>
                  </a:cubicBezTo>
                  <a:lnTo>
                    <a:pt x="3430354" y="413165"/>
                  </a:lnTo>
                  <a:cubicBezTo>
                    <a:pt x="3430354" y="417894"/>
                    <a:pt x="3428475" y="422430"/>
                    <a:pt x="3425131" y="425774"/>
                  </a:cubicBezTo>
                  <a:cubicBezTo>
                    <a:pt x="3421787" y="429118"/>
                    <a:pt x="3417251" y="430997"/>
                    <a:pt x="3412522" y="430997"/>
                  </a:cubicBezTo>
                  <a:lnTo>
                    <a:pt x="17832" y="430997"/>
                  </a:lnTo>
                  <a:cubicBezTo>
                    <a:pt x="7984" y="430997"/>
                    <a:pt x="0" y="423013"/>
                    <a:pt x="0" y="413165"/>
                  </a:cubicBezTo>
                  <a:lnTo>
                    <a:pt x="0" y="17832"/>
                  </a:lnTo>
                  <a:cubicBezTo>
                    <a:pt x="0" y="7984"/>
                    <a:pt x="7984" y="0"/>
                    <a:pt x="1783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3430354" cy="516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características debe tener una persona que forme parte de vuestro ‘Help System’?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631688" y="5180206"/>
            <a:ext cx="13024624" cy="1636441"/>
            <a:chOff x="0" y="0"/>
            <a:chExt cx="3430354" cy="4309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30354" cy="430997"/>
            </a:xfrm>
            <a:custGeom>
              <a:avLst/>
              <a:gdLst/>
              <a:ahLst/>
              <a:cxnLst/>
              <a:rect l="l" t="t" r="r" b="b"/>
              <a:pathLst>
                <a:path w="3430354" h="430997">
                  <a:moveTo>
                    <a:pt x="17832" y="0"/>
                  </a:moveTo>
                  <a:lnTo>
                    <a:pt x="3412522" y="0"/>
                  </a:lnTo>
                  <a:cubicBezTo>
                    <a:pt x="3422370" y="0"/>
                    <a:pt x="3430354" y="7984"/>
                    <a:pt x="3430354" y="17832"/>
                  </a:cubicBezTo>
                  <a:lnTo>
                    <a:pt x="3430354" y="413165"/>
                  </a:lnTo>
                  <a:cubicBezTo>
                    <a:pt x="3430354" y="417894"/>
                    <a:pt x="3428475" y="422430"/>
                    <a:pt x="3425131" y="425774"/>
                  </a:cubicBezTo>
                  <a:cubicBezTo>
                    <a:pt x="3421787" y="429118"/>
                    <a:pt x="3417251" y="430997"/>
                    <a:pt x="3412522" y="430997"/>
                  </a:cubicBezTo>
                  <a:lnTo>
                    <a:pt x="17832" y="430997"/>
                  </a:lnTo>
                  <a:cubicBezTo>
                    <a:pt x="7984" y="430997"/>
                    <a:pt x="0" y="423013"/>
                    <a:pt x="0" y="413165"/>
                  </a:cubicBezTo>
                  <a:lnTo>
                    <a:pt x="0" y="17832"/>
                  </a:lnTo>
                  <a:cubicBezTo>
                    <a:pt x="0" y="7984"/>
                    <a:pt x="7984" y="0"/>
                    <a:pt x="1783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3430354" cy="516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estrategia os gustaría recordar para el futuro?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967140" y="3760749"/>
            <a:ext cx="6703695" cy="8229600"/>
          </a:xfrm>
          <a:custGeom>
            <a:avLst/>
            <a:gdLst/>
            <a:ahLst/>
            <a:cxnLst/>
            <a:rect l="l" t="t" r="r" b="b"/>
            <a:pathLst>
              <a:path w="6703695" h="8229600">
                <a:moveTo>
                  <a:pt x="0" y="0"/>
                </a:moveTo>
                <a:lnTo>
                  <a:pt x="6703695" y="0"/>
                </a:lnTo>
                <a:lnTo>
                  <a:pt x="670369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2631688" y="7389270"/>
            <a:ext cx="6990159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 también es una forma de regular el estrés.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tienes que hacerlo todo solo/a.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Juego “1–7” — Estrés repentino y toma de decisiones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5689" y="5337496"/>
            <a:ext cx="5079631" cy="3599739"/>
          </a:xfrm>
          <a:custGeom>
            <a:avLst/>
            <a:gdLst/>
            <a:ahLst/>
            <a:cxnLst/>
            <a:rect l="l" t="t" r="r" b="b"/>
            <a:pathLst>
              <a:path w="5079631" h="3599739">
                <a:moveTo>
                  <a:pt x="0" y="0"/>
                </a:moveTo>
                <a:lnTo>
                  <a:pt x="5079631" y="0"/>
                </a:lnTo>
                <a:lnTo>
                  <a:pt x="5079631" y="3599738"/>
                </a:lnTo>
                <a:lnTo>
                  <a:pt x="0" y="35997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20562" y="6635853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789788" y="997240"/>
            <a:ext cx="4891097" cy="4146260"/>
          </a:xfrm>
          <a:custGeom>
            <a:avLst/>
            <a:gdLst/>
            <a:ahLst/>
            <a:cxnLst/>
            <a:rect l="l" t="t" r="r" b="b"/>
            <a:pathLst>
              <a:path w="4891097" h="4146260">
                <a:moveTo>
                  <a:pt x="0" y="0"/>
                </a:moveTo>
                <a:lnTo>
                  <a:pt x="4891097" y="0"/>
                </a:lnTo>
                <a:lnTo>
                  <a:pt x="4891097" y="4146260"/>
                </a:lnTo>
                <a:lnTo>
                  <a:pt x="0" y="4146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13000730" y="2245481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9" y="0"/>
                </a:moveTo>
                <a:lnTo>
                  <a:pt x="0" y="0"/>
                </a:lnTo>
                <a:lnTo>
                  <a:pt x="0" y="144134"/>
                </a:lnTo>
                <a:lnTo>
                  <a:pt x="829549" y="144134"/>
                </a:lnTo>
                <a:lnTo>
                  <a:pt x="829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amplio para ponerse de pie en círculo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Jugaremos a un juego rápido de señales donde hay que reaccionar siguiendo un ritmo.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79669" y="5658561"/>
            <a:ext cx="5079631" cy="3599739"/>
          </a:xfrm>
          <a:custGeom>
            <a:avLst/>
            <a:gdLst/>
            <a:ahLst/>
            <a:cxnLst/>
            <a:rect l="l" t="t" r="r" b="b"/>
            <a:pathLst>
              <a:path w="5079631" h="3599739">
                <a:moveTo>
                  <a:pt x="0" y="0"/>
                </a:moveTo>
                <a:lnTo>
                  <a:pt x="5079631" y="0"/>
                </a:lnTo>
                <a:lnTo>
                  <a:pt x="5079631" y="3599739"/>
                </a:lnTo>
                <a:lnTo>
                  <a:pt x="0" y="35997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4124542" y="6956919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28700" y="5385301"/>
            <a:ext cx="4891097" cy="4146260"/>
          </a:xfrm>
          <a:custGeom>
            <a:avLst/>
            <a:gdLst/>
            <a:ahLst/>
            <a:cxnLst/>
            <a:rect l="l" t="t" r="r" b="b"/>
            <a:pathLst>
              <a:path w="4891097" h="4146260">
                <a:moveTo>
                  <a:pt x="0" y="0"/>
                </a:moveTo>
                <a:lnTo>
                  <a:pt x="4891097" y="0"/>
                </a:lnTo>
                <a:lnTo>
                  <a:pt x="4891097" y="4146260"/>
                </a:lnTo>
                <a:lnTo>
                  <a:pt x="0" y="4146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3239642" y="6360281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9" y="0"/>
                </a:moveTo>
                <a:lnTo>
                  <a:pt x="0" y="0"/>
                </a:lnTo>
                <a:lnTo>
                  <a:pt x="0" y="144134"/>
                </a:lnTo>
                <a:lnTo>
                  <a:pt x="829549" y="144134"/>
                </a:lnTo>
                <a:lnTo>
                  <a:pt x="829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284186" y="2849098"/>
            <a:ext cx="274046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Mano izquierda sobre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hombro derecho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56638" y="4598949"/>
            <a:ext cx="159555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219389" y="2849098"/>
            <a:ext cx="2639854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Mano derecha sobre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hombro izquierdo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41538" y="4749800"/>
            <a:ext cx="159555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74833" y="3725824"/>
            <a:ext cx="3359168" cy="720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Señal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hacia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la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derecha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848031" y="3725824"/>
            <a:ext cx="3382570" cy="720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Señal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hacia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la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izquierda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6682523" y="3755542"/>
            <a:ext cx="4608048" cy="5502758"/>
          </a:xfrm>
          <a:custGeom>
            <a:avLst/>
            <a:gdLst/>
            <a:ahLst/>
            <a:cxnLst/>
            <a:rect l="l" t="t" r="r" b="b"/>
            <a:pathLst>
              <a:path w="4608048" h="5502758">
                <a:moveTo>
                  <a:pt x="0" y="0"/>
                </a:moveTo>
                <a:lnTo>
                  <a:pt x="4608048" y="0"/>
                </a:lnTo>
                <a:lnTo>
                  <a:pt x="4608048" y="5502758"/>
                </a:lnTo>
                <a:lnTo>
                  <a:pt x="0" y="55027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9310385" y="3088298"/>
            <a:ext cx="13870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41084" y="1816255"/>
            <a:ext cx="5706637" cy="1943100"/>
            <a:chOff x="0" y="0"/>
            <a:chExt cx="1502982" cy="5117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2982" cy="511763"/>
            </a:xfrm>
            <a:custGeom>
              <a:avLst/>
              <a:gdLst/>
              <a:ahLst/>
              <a:cxnLst/>
              <a:rect l="l" t="t" r="r" b="b"/>
              <a:pathLst>
                <a:path w="1502982" h="511763">
                  <a:moveTo>
                    <a:pt x="40700" y="0"/>
                  </a:moveTo>
                  <a:lnTo>
                    <a:pt x="1462283" y="0"/>
                  </a:lnTo>
                  <a:cubicBezTo>
                    <a:pt x="1484761" y="0"/>
                    <a:pt x="1502982" y="18222"/>
                    <a:pt x="1502982" y="40700"/>
                  </a:cubicBezTo>
                  <a:lnTo>
                    <a:pt x="1502982" y="471063"/>
                  </a:lnTo>
                  <a:cubicBezTo>
                    <a:pt x="1502982" y="481858"/>
                    <a:pt x="1498694" y="492210"/>
                    <a:pt x="1491062" y="499842"/>
                  </a:cubicBezTo>
                  <a:cubicBezTo>
                    <a:pt x="1483429" y="507475"/>
                    <a:pt x="1473077" y="511763"/>
                    <a:pt x="1462283" y="511763"/>
                  </a:cubicBezTo>
                  <a:lnTo>
                    <a:pt x="40700" y="511763"/>
                  </a:lnTo>
                  <a:cubicBezTo>
                    <a:pt x="18222" y="511763"/>
                    <a:pt x="0" y="493541"/>
                    <a:pt x="0" y="471063"/>
                  </a:cubicBezTo>
                  <a:lnTo>
                    <a:pt x="0" y="40700"/>
                  </a:lnTo>
                  <a:cubicBezTo>
                    <a:pt x="0" y="18222"/>
                    <a:pt x="18222" y="0"/>
                    <a:pt x="4070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02982" cy="5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pasaba cuando intentábamos ir rápido?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41084" y="4673755"/>
            <a:ext cx="5706637" cy="1943100"/>
            <a:chOff x="0" y="0"/>
            <a:chExt cx="1502982" cy="5117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02982" cy="511763"/>
            </a:xfrm>
            <a:custGeom>
              <a:avLst/>
              <a:gdLst/>
              <a:ahLst/>
              <a:cxnLst/>
              <a:rect l="l" t="t" r="r" b="b"/>
              <a:pathLst>
                <a:path w="1502982" h="511763">
                  <a:moveTo>
                    <a:pt x="40700" y="0"/>
                  </a:moveTo>
                  <a:lnTo>
                    <a:pt x="1462283" y="0"/>
                  </a:lnTo>
                  <a:cubicBezTo>
                    <a:pt x="1484761" y="0"/>
                    <a:pt x="1502982" y="18222"/>
                    <a:pt x="1502982" y="40700"/>
                  </a:cubicBezTo>
                  <a:lnTo>
                    <a:pt x="1502982" y="471063"/>
                  </a:lnTo>
                  <a:cubicBezTo>
                    <a:pt x="1502982" y="481858"/>
                    <a:pt x="1498694" y="492210"/>
                    <a:pt x="1491062" y="499842"/>
                  </a:cubicBezTo>
                  <a:cubicBezTo>
                    <a:pt x="1483429" y="507475"/>
                    <a:pt x="1473077" y="511763"/>
                    <a:pt x="1462283" y="511763"/>
                  </a:cubicBezTo>
                  <a:lnTo>
                    <a:pt x="40700" y="511763"/>
                  </a:lnTo>
                  <a:cubicBezTo>
                    <a:pt x="18222" y="511763"/>
                    <a:pt x="0" y="493541"/>
                    <a:pt x="0" y="471063"/>
                  </a:cubicBezTo>
                  <a:lnTo>
                    <a:pt x="0" y="40700"/>
                  </a:lnTo>
                  <a:cubicBezTo>
                    <a:pt x="0" y="18222"/>
                    <a:pt x="18222" y="0"/>
                    <a:pt x="4070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502982" cy="5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estrategias habéis usado para concentraros?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82718" y="1816255"/>
            <a:ext cx="5706637" cy="1943100"/>
            <a:chOff x="0" y="0"/>
            <a:chExt cx="1502982" cy="5117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2982" cy="511763"/>
            </a:xfrm>
            <a:custGeom>
              <a:avLst/>
              <a:gdLst/>
              <a:ahLst/>
              <a:cxnLst/>
              <a:rect l="l" t="t" r="r" b="b"/>
              <a:pathLst>
                <a:path w="1502982" h="511763">
                  <a:moveTo>
                    <a:pt x="40700" y="0"/>
                  </a:moveTo>
                  <a:lnTo>
                    <a:pt x="1462283" y="0"/>
                  </a:lnTo>
                  <a:cubicBezTo>
                    <a:pt x="1484761" y="0"/>
                    <a:pt x="1502982" y="18222"/>
                    <a:pt x="1502982" y="40700"/>
                  </a:cubicBezTo>
                  <a:lnTo>
                    <a:pt x="1502982" y="471063"/>
                  </a:lnTo>
                  <a:cubicBezTo>
                    <a:pt x="1502982" y="481858"/>
                    <a:pt x="1498694" y="492210"/>
                    <a:pt x="1491062" y="499842"/>
                  </a:cubicBezTo>
                  <a:cubicBezTo>
                    <a:pt x="1483429" y="507475"/>
                    <a:pt x="1473077" y="511763"/>
                    <a:pt x="1462283" y="511763"/>
                  </a:cubicBezTo>
                  <a:lnTo>
                    <a:pt x="40700" y="511763"/>
                  </a:lnTo>
                  <a:cubicBezTo>
                    <a:pt x="18222" y="511763"/>
                    <a:pt x="0" y="493541"/>
                    <a:pt x="0" y="471063"/>
                  </a:cubicBezTo>
                  <a:lnTo>
                    <a:pt x="0" y="40700"/>
                  </a:lnTo>
                  <a:cubicBezTo>
                    <a:pt x="0" y="18222"/>
                    <a:pt x="18222" y="0"/>
                    <a:pt x="4070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502982" cy="59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¿Os resultaba más difícil pensar cuando aparecía el ‘7’?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9758948" y="4443761"/>
            <a:ext cx="7272909" cy="8229600"/>
          </a:xfrm>
          <a:custGeom>
            <a:avLst/>
            <a:gdLst/>
            <a:ahLst/>
            <a:cxnLst/>
            <a:rect l="l" t="t" r="r" b="b"/>
            <a:pathLst>
              <a:path w="7272909" h="8229600">
                <a:moveTo>
                  <a:pt x="0" y="0"/>
                </a:moveTo>
                <a:lnTo>
                  <a:pt x="7272909" y="0"/>
                </a:lnTo>
                <a:lnTo>
                  <a:pt x="72729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0602" y="6425995"/>
            <a:ext cx="1274679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Cierre del Módulo — Integración y reflexión final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3160" y="4770863"/>
            <a:ext cx="9768071" cy="8229600"/>
          </a:xfrm>
          <a:custGeom>
            <a:avLst/>
            <a:gdLst/>
            <a:ahLst/>
            <a:cxnLst/>
            <a:rect l="l" t="t" r="r" b="b"/>
            <a:pathLst>
              <a:path w="9768071" h="8229600">
                <a:moveTo>
                  <a:pt x="0" y="0"/>
                </a:moveTo>
                <a:lnTo>
                  <a:pt x="9768071" y="0"/>
                </a:lnTo>
                <a:lnTo>
                  <a:pt x="97680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27145" y="1867907"/>
            <a:ext cx="13233710" cy="1260088"/>
            <a:chOff x="0" y="0"/>
            <a:chExt cx="3485421" cy="3318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5421" cy="331875"/>
            </a:xfrm>
            <a:custGeom>
              <a:avLst/>
              <a:gdLst/>
              <a:ahLst/>
              <a:cxnLst/>
              <a:rect l="l" t="t" r="r" b="b"/>
              <a:pathLst>
                <a:path w="3485421" h="331875">
                  <a:moveTo>
                    <a:pt x="17550" y="0"/>
                  </a:moveTo>
                  <a:lnTo>
                    <a:pt x="3467871" y="0"/>
                  </a:lnTo>
                  <a:cubicBezTo>
                    <a:pt x="3477564" y="0"/>
                    <a:pt x="3485421" y="7858"/>
                    <a:pt x="3485421" y="17550"/>
                  </a:cubicBezTo>
                  <a:lnTo>
                    <a:pt x="3485421" y="314325"/>
                  </a:lnTo>
                  <a:cubicBezTo>
                    <a:pt x="3485421" y="324017"/>
                    <a:pt x="3477564" y="331875"/>
                    <a:pt x="3467871" y="331875"/>
                  </a:cubicBezTo>
                  <a:lnTo>
                    <a:pt x="17550" y="331875"/>
                  </a:lnTo>
                  <a:cubicBezTo>
                    <a:pt x="7858" y="331875"/>
                    <a:pt x="0" y="324017"/>
                    <a:pt x="0" y="314325"/>
                  </a:cubicBezTo>
                  <a:lnTo>
                    <a:pt x="0" y="17550"/>
                  </a:lnTo>
                  <a:cubicBezTo>
                    <a:pt x="0" y="7858"/>
                    <a:pt x="7858" y="0"/>
                    <a:pt x="1755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485421" cy="417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una palabra o frase corta, ¿qué idea os lleváis de estos módulos?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4252896" y="5633224"/>
            <a:ext cx="14632989" cy="5934307"/>
            <a:chOff x="0" y="0"/>
            <a:chExt cx="3853956" cy="15629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4252896" y="4922334"/>
            <a:ext cx="14632989" cy="5934307"/>
            <a:chOff x="0" y="0"/>
            <a:chExt cx="3853956" cy="15629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27145" y="966207"/>
            <a:ext cx="1273565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Cerramos el módulo compartiendo una idea breve sobre lo aprendido en estas dos sesiones.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22900" y="3594719"/>
            <a:ext cx="57764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Durante estos días hemos visto: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422900" y="4227570"/>
            <a:ext cx="3063500" cy="521494"/>
            <a:chOff x="0" y="-85725"/>
            <a:chExt cx="4084666" cy="695325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62496" y="37043"/>
              <a:ext cx="3222170" cy="4688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estrés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22900" y="6467494"/>
            <a:ext cx="4908119" cy="457200"/>
            <a:chOff x="0" y="0"/>
            <a:chExt cx="6544159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2496" y="37042"/>
              <a:ext cx="568166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llenar el tanque emocional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22900" y="4962544"/>
            <a:ext cx="5606778" cy="457200"/>
            <a:chOff x="0" y="0"/>
            <a:chExt cx="7475704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62496" y="37042"/>
              <a:ext cx="661320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reacciona el cuerpo y el cerebro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22900" y="7138174"/>
            <a:ext cx="5682502" cy="457200"/>
            <a:chOff x="0" y="0"/>
            <a:chExt cx="7576669" cy="609600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62496" y="37042"/>
              <a:ext cx="671417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usar estrategias para regularnos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422900" y="5715019"/>
            <a:ext cx="3539139" cy="457200"/>
            <a:chOff x="0" y="0"/>
            <a:chExt cx="4718851" cy="60960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2496" y="37042"/>
              <a:ext cx="385635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cosas nos activan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22900" y="7890649"/>
            <a:ext cx="5682502" cy="654050"/>
            <a:chOff x="0" y="0"/>
            <a:chExt cx="7576669" cy="872067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85725"/>
              <a:ext cx="862496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62496" y="-66675"/>
              <a:ext cx="671417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Quién puede ayudarnos y cómo cuidar nuestro bienestar</a:t>
              </a:r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73160" y="4770863"/>
            <a:ext cx="9768071" cy="8229600"/>
          </a:xfrm>
          <a:custGeom>
            <a:avLst/>
            <a:gdLst/>
            <a:ahLst/>
            <a:cxnLst/>
            <a:rect l="l" t="t" r="r" b="b"/>
            <a:pathLst>
              <a:path w="9768071" h="8229600">
                <a:moveTo>
                  <a:pt x="0" y="0"/>
                </a:moveTo>
                <a:lnTo>
                  <a:pt x="9768071" y="0"/>
                </a:lnTo>
                <a:lnTo>
                  <a:pt x="976807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27145" y="1867907"/>
            <a:ext cx="13233710" cy="1260088"/>
            <a:chOff x="0" y="0"/>
            <a:chExt cx="3485421" cy="3318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85421" cy="331875"/>
            </a:xfrm>
            <a:custGeom>
              <a:avLst/>
              <a:gdLst/>
              <a:ahLst/>
              <a:cxnLst/>
              <a:rect l="l" t="t" r="r" b="b"/>
              <a:pathLst>
                <a:path w="3485421" h="331875">
                  <a:moveTo>
                    <a:pt x="17550" y="0"/>
                  </a:moveTo>
                  <a:lnTo>
                    <a:pt x="3467871" y="0"/>
                  </a:lnTo>
                  <a:cubicBezTo>
                    <a:pt x="3477564" y="0"/>
                    <a:pt x="3485421" y="7858"/>
                    <a:pt x="3485421" y="17550"/>
                  </a:cubicBezTo>
                  <a:lnTo>
                    <a:pt x="3485421" y="314325"/>
                  </a:lnTo>
                  <a:cubicBezTo>
                    <a:pt x="3485421" y="324017"/>
                    <a:pt x="3477564" y="331875"/>
                    <a:pt x="3467871" y="331875"/>
                  </a:cubicBezTo>
                  <a:lnTo>
                    <a:pt x="17550" y="331875"/>
                  </a:lnTo>
                  <a:cubicBezTo>
                    <a:pt x="7858" y="331875"/>
                    <a:pt x="0" y="324017"/>
                    <a:pt x="0" y="314325"/>
                  </a:cubicBezTo>
                  <a:lnTo>
                    <a:pt x="0" y="17550"/>
                  </a:lnTo>
                  <a:cubicBezTo>
                    <a:pt x="0" y="7858"/>
                    <a:pt x="7858" y="0"/>
                    <a:pt x="1755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485421" cy="417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una palabra o frase corta, ¿qué idea os lleváis de estos módulos?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4252896" y="5633224"/>
            <a:ext cx="14632989" cy="5934307"/>
            <a:chOff x="0" y="0"/>
            <a:chExt cx="3853956" cy="15629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4252896" y="4922334"/>
            <a:ext cx="14632989" cy="5934307"/>
            <a:chOff x="0" y="0"/>
            <a:chExt cx="3853956" cy="15629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53956" cy="1562945"/>
            </a:xfrm>
            <a:custGeom>
              <a:avLst/>
              <a:gdLst/>
              <a:ahLst/>
              <a:cxnLst/>
              <a:rect l="l" t="t" r="r" b="b"/>
              <a:pathLst>
                <a:path w="3853956" h="1562945">
                  <a:moveTo>
                    <a:pt x="0" y="0"/>
                  </a:moveTo>
                  <a:lnTo>
                    <a:pt x="3853956" y="0"/>
                  </a:lnTo>
                  <a:lnTo>
                    <a:pt x="3853956" y="1562945"/>
                  </a:lnTo>
                  <a:lnTo>
                    <a:pt x="0" y="156294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3853956" cy="162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27145" y="6950617"/>
            <a:ext cx="12735659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forma parte de la vida.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importante es aprender a reconocerlo y saber qué necesitas cuando aparece.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estás solo/a: tienes herramientas y tienes apoyos.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27145" y="966207"/>
            <a:ext cx="1273565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Cerramos el módulo compartiendo una idea breve sobre lo aprendido en estas dos sesiones.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43901" y="1849088"/>
            <a:ext cx="9588818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complementarias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04206" y="6509629"/>
            <a:ext cx="10279589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Semáforo del Estrés — Identificación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rápida del nivel de activación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90714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Cartulinas roja, amarilla y verde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del semáforo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125477"/>
            <a:ext cx="6308013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Conocer los 3 niveles del estrés: verde, amarillo y rojo.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qué sentimos en cada uno.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 estrategias concretas para regular cada nivel.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 mini semáforo personal (opcional) que pueden usar todo el año.</a:t>
            </a:r>
          </a:p>
        </p:txBody>
      </p:sp>
      <p:sp>
        <p:nvSpPr>
          <p:cNvPr id="4" name="Freeform 4"/>
          <p:cNvSpPr/>
          <p:nvPr/>
        </p:nvSpPr>
        <p:spPr>
          <a:xfrm>
            <a:off x="11502475" y="736592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19" y="0"/>
                </a:lnTo>
                <a:lnTo>
                  <a:pt x="4335419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58380"/>
            <a:ext cx="14035345" cy="11087922"/>
          </a:xfrm>
          <a:custGeom>
            <a:avLst/>
            <a:gdLst/>
            <a:ahLst/>
            <a:cxnLst/>
            <a:rect l="l" t="t" r="r" b="b"/>
            <a:pathLst>
              <a:path w="14035345" h="11087922">
                <a:moveTo>
                  <a:pt x="0" y="0"/>
                </a:moveTo>
                <a:lnTo>
                  <a:pt x="14035345" y="0"/>
                </a:lnTo>
                <a:lnTo>
                  <a:pt x="14035345" y="11087922"/>
                </a:lnTo>
                <a:lnTo>
                  <a:pt x="0" y="1108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7195408">
            <a:off x="9056590" y="-654253"/>
            <a:ext cx="1886896" cy="2818015"/>
          </a:xfrm>
          <a:custGeom>
            <a:avLst/>
            <a:gdLst/>
            <a:ahLst/>
            <a:cxnLst/>
            <a:rect l="l" t="t" r="r" b="b"/>
            <a:pathLst>
              <a:path w="1886896" h="2818015">
                <a:moveTo>
                  <a:pt x="0" y="0"/>
                </a:moveTo>
                <a:lnTo>
                  <a:pt x="1886896" y="0"/>
                </a:lnTo>
                <a:lnTo>
                  <a:pt x="1886896" y="2818015"/>
                </a:lnTo>
                <a:lnTo>
                  <a:pt x="0" y="2818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1560763" y="356267"/>
            <a:ext cx="3086100" cy="1056596"/>
            <a:chOff x="0" y="0"/>
            <a:chExt cx="812800" cy="27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8280"/>
            </a:xfrm>
            <a:custGeom>
              <a:avLst/>
              <a:gdLst/>
              <a:ahLst/>
              <a:cxnLst/>
              <a:rect l="l" t="t" r="r" b="b"/>
              <a:pathLst>
                <a:path w="812800" h="27828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03021"/>
                  </a:lnTo>
                  <a:cubicBezTo>
                    <a:pt x="812800" y="244586"/>
                    <a:pt x="779105" y="278280"/>
                    <a:pt x="737541" y="278280"/>
                  </a:cubicBezTo>
                  <a:lnTo>
                    <a:pt x="75259" y="278280"/>
                  </a:lnTo>
                  <a:cubicBezTo>
                    <a:pt x="33695" y="278280"/>
                    <a:pt x="0" y="244586"/>
                    <a:pt x="0" y="20302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12800" cy="344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ejemplos de cada nivel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-3655868" flipH="1">
            <a:off x="12764640" y="8486198"/>
            <a:ext cx="1097957" cy="1639761"/>
          </a:xfrm>
          <a:custGeom>
            <a:avLst/>
            <a:gdLst/>
            <a:ahLst/>
            <a:cxnLst/>
            <a:rect l="l" t="t" r="r" b="b"/>
            <a:pathLst>
              <a:path w="1097957" h="1639761">
                <a:moveTo>
                  <a:pt x="1097957" y="0"/>
                </a:moveTo>
                <a:lnTo>
                  <a:pt x="0" y="0"/>
                </a:lnTo>
                <a:lnTo>
                  <a:pt x="0" y="1639761"/>
                </a:lnTo>
                <a:lnTo>
                  <a:pt x="1097957" y="1639761"/>
                </a:lnTo>
                <a:lnTo>
                  <a:pt x="109795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4035345" y="7715250"/>
            <a:ext cx="3086100" cy="1543050"/>
            <a:chOff x="0" y="0"/>
            <a:chExt cx="8128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1141"/>
                  </a:lnTo>
                  <a:cubicBezTo>
                    <a:pt x="812800" y="372705"/>
                    <a:pt x="779105" y="406400"/>
                    <a:pt x="737541" y="406400"/>
                  </a:cubicBezTo>
                  <a:lnTo>
                    <a:pt x="75259" y="406400"/>
                  </a:lnTo>
                  <a:cubicBezTo>
                    <a:pt x="33695" y="406400"/>
                    <a:pt x="0" y="372705"/>
                    <a:pt x="0" y="33114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812800" cy="47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puedo hacer cuando estoy en cada color?</a:t>
              </a:r>
            </a:p>
          </p:txBody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4501" y="882646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20" y="0"/>
                </a:lnTo>
                <a:lnTo>
                  <a:pt x="4335420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271633" y="1028700"/>
            <a:ext cx="7121865" cy="1406135"/>
            <a:chOff x="0" y="0"/>
            <a:chExt cx="1875718" cy="3703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75718" cy="370340"/>
            </a:xfrm>
            <a:custGeom>
              <a:avLst/>
              <a:gdLst/>
              <a:ahLst/>
              <a:cxnLst/>
              <a:rect l="l" t="t" r="r" b="b"/>
              <a:pathLst>
                <a:path w="1875718" h="370340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37728"/>
                  </a:lnTo>
                  <a:cubicBezTo>
                    <a:pt x="1875718" y="346377"/>
                    <a:pt x="1872282" y="354672"/>
                    <a:pt x="1866166" y="360788"/>
                  </a:cubicBezTo>
                  <a:cubicBezTo>
                    <a:pt x="1860050" y="366904"/>
                    <a:pt x="1851755" y="370340"/>
                    <a:pt x="1843106" y="370340"/>
                  </a:cubicBezTo>
                  <a:lnTo>
                    <a:pt x="32612" y="370340"/>
                  </a:lnTo>
                  <a:cubicBezTo>
                    <a:pt x="23963" y="370340"/>
                    <a:pt x="15668" y="366904"/>
                    <a:pt x="9552" y="360788"/>
                  </a:cubicBezTo>
                  <a:cubicBezTo>
                    <a:pt x="3436" y="354672"/>
                    <a:pt x="0" y="346377"/>
                    <a:pt x="0" y="337728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75718" cy="45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¿En qué color estás ahora mismo?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71633" y="2640729"/>
            <a:ext cx="7121865" cy="1604319"/>
            <a:chOff x="0" y="0"/>
            <a:chExt cx="1875718" cy="4225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5718" cy="422537"/>
            </a:xfrm>
            <a:custGeom>
              <a:avLst/>
              <a:gdLst/>
              <a:ahLst/>
              <a:cxnLst/>
              <a:rect l="l" t="t" r="r" b="b"/>
              <a:pathLst>
                <a:path w="1875718" h="422537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89925"/>
                  </a:lnTo>
                  <a:cubicBezTo>
                    <a:pt x="1875718" y="398574"/>
                    <a:pt x="1872282" y="406869"/>
                    <a:pt x="1866166" y="412985"/>
                  </a:cubicBezTo>
                  <a:cubicBezTo>
                    <a:pt x="1860050" y="419101"/>
                    <a:pt x="1851755" y="422537"/>
                    <a:pt x="1843106" y="422537"/>
                  </a:cubicBezTo>
                  <a:lnTo>
                    <a:pt x="32612" y="422537"/>
                  </a:lnTo>
                  <a:cubicBezTo>
                    <a:pt x="23963" y="422537"/>
                    <a:pt x="15668" y="419101"/>
                    <a:pt x="9552" y="412985"/>
                  </a:cubicBezTo>
                  <a:cubicBezTo>
                    <a:pt x="3436" y="406869"/>
                    <a:pt x="0" y="398574"/>
                    <a:pt x="0" y="389925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75718" cy="508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señales te indican que estás en amarillo?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71633" y="4454599"/>
            <a:ext cx="7121865" cy="1478202"/>
            <a:chOff x="0" y="0"/>
            <a:chExt cx="1875718" cy="389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haces tú cuando estás en rojo?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1633" y="6142351"/>
            <a:ext cx="7121865" cy="1478202"/>
            <a:chOff x="0" y="0"/>
            <a:chExt cx="1875718" cy="3893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ayuda a volver al verde?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783768" y="8185150"/>
            <a:ext cx="8775351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Reconocer el color en el que estás es el primer paso para regularte.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64307" y="6685426"/>
            <a:ext cx="1055938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Caja de primeros auxilios emocionales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209700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2"/>
                </a:lnTo>
                <a:lnTo>
                  <a:pt x="0" y="6092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90714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Caja pequeña o sobre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Tiras de papel o tarjetas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Decoración opcional (stickers, colores)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125477"/>
            <a:ext cx="6308013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una pequeña “caja de emergencia emocional”.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 herramientas rápidas para calmarse.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Convertir estrategias abstractas en recordatorios concretos.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324011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1"/>
                </a:lnTo>
                <a:lnTo>
                  <a:pt x="0" y="6092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51187" y="3240114"/>
            <a:ext cx="6919394" cy="1770873"/>
            <a:chOff x="0" y="0"/>
            <a:chExt cx="1822392" cy="4664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ayuda a calmarte cuando estás muy estresado?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1187" y="5294030"/>
            <a:ext cx="6919394" cy="1770873"/>
            <a:chOff x="0" y="0"/>
            <a:chExt cx="1822392" cy="4664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frase te gustaría recordar en un mal momento?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51187" y="7350653"/>
            <a:ext cx="6919394" cy="1928622"/>
            <a:chOff x="0" y="0"/>
            <a:chExt cx="1822392" cy="5079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2392" cy="507950"/>
            </a:xfrm>
            <a:custGeom>
              <a:avLst/>
              <a:gdLst/>
              <a:ahLst/>
              <a:cxnLst/>
              <a:rect l="l" t="t" r="r" b="b"/>
              <a:pathLst>
                <a:path w="1822392" h="507950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74384"/>
                  </a:lnTo>
                  <a:cubicBezTo>
                    <a:pt x="1822392" y="492922"/>
                    <a:pt x="1807364" y="507950"/>
                    <a:pt x="1788826" y="507950"/>
                  </a:cubicBezTo>
                  <a:lnTo>
                    <a:pt x="33566" y="507950"/>
                  </a:lnTo>
                  <a:cubicBezTo>
                    <a:pt x="15028" y="507950"/>
                    <a:pt x="0" y="492922"/>
                    <a:pt x="0" y="474384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822392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gustaría encontrar en tu caja cuando lo estés pasando mal?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51187" y="1350879"/>
            <a:ext cx="691939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 que hay botiquines para curar heridas, también necesitamos uno para el estrés.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 botiquín te ayudará cuando estés saturado/a.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personal: no es necesario que lo compartas.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45704" y="1350879"/>
            <a:ext cx="7513596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veces, tener recordatorios físicos ayuda más que intentar recordarlo todo.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57181" y="5516111"/>
            <a:ext cx="7438858" cy="7851038"/>
          </a:xfrm>
          <a:custGeom>
            <a:avLst/>
            <a:gdLst/>
            <a:ahLst/>
            <a:cxnLst/>
            <a:rect l="l" t="t" r="r" b="b"/>
            <a:pathLst>
              <a:path w="7438858" h="7851038">
                <a:moveTo>
                  <a:pt x="0" y="0"/>
                </a:moveTo>
                <a:lnTo>
                  <a:pt x="7438858" y="0"/>
                </a:lnTo>
                <a:lnTo>
                  <a:pt x="7438858" y="7851037"/>
                </a:lnTo>
                <a:lnTo>
                  <a:pt x="0" y="78510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68921" y="836574"/>
            <a:ext cx="1095015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forma parte de la vida, pero tú tienes herramientas para manejarlo. Cada vez que usas una estrategia, respiras, pides ayuda o escuchas a tu cuerpo, estás cuidando de ti y haciéndote más fuerte.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57400" y="2477629"/>
            <a:ext cx="254264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Hoy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sabéis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226613" y="3217079"/>
            <a:ext cx="5433458" cy="457200"/>
            <a:chOff x="0" y="0"/>
            <a:chExt cx="7244610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87700" y="43392"/>
              <a:ext cx="6456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 cosas te estresan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52298" y="4061045"/>
            <a:ext cx="6444365" cy="457200"/>
            <a:chOff x="0" y="0"/>
            <a:chExt cx="8592486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86786" y="43392"/>
              <a:ext cx="770570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funciona en vuestro cuerpo y cerebro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39400" y="4905011"/>
            <a:ext cx="6177320" cy="457200"/>
            <a:chOff x="0" y="0"/>
            <a:chExt cx="8236427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 cosas lo activan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139400" y="8280874"/>
            <a:ext cx="6177320" cy="457200"/>
            <a:chOff x="0" y="0"/>
            <a:chExt cx="8236427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cuidar vuestro bienestar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15518" y="5748977"/>
            <a:ext cx="6177320" cy="457200"/>
            <a:chOff x="0" y="0"/>
            <a:chExt cx="8236427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1027866" y="43392"/>
              <a:ext cx="720856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se llena o se vacía vuestro tanque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015518" y="6592943"/>
            <a:ext cx="6507964" cy="457200"/>
            <a:chOff x="0" y="0"/>
            <a:chExt cx="8677285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usar estrategias para regularos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015518" y="7436908"/>
            <a:ext cx="6507964" cy="457200"/>
            <a:chOff x="0" y="0"/>
            <a:chExt cx="8677285" cy="609600"/>
          </a:xfrm>
        </p:grpSpPr>
        <p:sp>
          <p:nvSpPr>
            <p:cNvPr id="24" name="TextBox 24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Quién puede ayudaros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1122017" y="2973682"/>
            <a:ext cx="4909185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puedes evitar todo el estrés…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pero sí puedes aprender a manejarlo.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Pausa. Respira. Decide qué necesitas.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B904C20-2D0A-A7FA-DB2B-2D2101F530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76400" y="1181100"/>
            <a:ext cx="9587480" cy="7696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231728-128F-A3C1-F33D-1081815BD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400" y="723900"/>
            <a:ext cx="2035787" cy="2362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69B4867-6578-76D9-CE91-D040E54DD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63600" y="3707834"/>
            <a:ext cx="2971800" cy="189286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651135C-E7D3-1AF5-2D57-5BF6CDD676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5635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4342</Words>
  <Application>Microsoft Office PowerPoint</Application>
  <PresentationFormat>Custom</PresentationFormat>
  <Paragraphs>712</Paragraphs>
  <Slides>85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Poppins</vt:lpstr>
      <vt:lpstr>Arial</vt:lpstr>
      <vt:lpstr>Poppins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M2_ Estrés y estrategias de confrontamiento_ESO.pptx</dc:title>
  <cp:lastModifiedBy>Itzel Gn</cp:lastModifiedBy>
  <cp:revision>2</cp:revision>
  <dcterms:created xsi:type="dcterms:W3CDTF">2006-08-16T00:00:00Z</dcterms:created>
  <dcterms:modified xsi:type="dcterms:W3CDTF">2026-04-02T19:34:15Z</dcterms:modified>
  <dc:identifier>DAHDizast3c</dc:identifier>
</cp:coreProperties>
</file>