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Lst>
  <p:sldSz cx="18288000" cy="10287000"/>
  <p:notesSz cx="6858000" cy="9144000"/>
  <p:embeddedFontLst>
    <p:embeddedFont>
      <p:font typeface="Poppins" panose="00000500000000000000" pitchFamily="2" charset="0"/>
      <p:regular r:id="rId87"/>
    </p:embeddedFont>
    <p:embeddedFont>
      <p:font typeface="Poppins Bold" panose="00000800000000000000" charset="0"/>
      <p:regular r:id="rId8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3" d="100"/>
          <a:sy n="43" d="100"/>
        </p:scale>
        <p:origin x="77" y="1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font" Target="fonts/font2.fntdata"/><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1.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sv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7.xml"/><Relationship Id="rId1" Type="http://schemas.openxmlformats.org/officeDocument/2006/relationships/video" Target="https://www.youtube.com/embed/GFH8aqJawFI?feature=oembed"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7.xml"/><Relationship Id="rId1" Type="http://schemas.openxmlformats.org/officeDocument/2006/relationships/video" Target="https://www.youtube.com/embed/Db3G_FRS2yI?feature=oembed"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9.sv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7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43.pn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4.png"/></Relationships>
</file>

<file path=ppt/slides/_rels/slide7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47.sv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47.sv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51.sv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svg"/><Relationship Id="rId1" Type="http://schemas.openxmlformats.org/officeDocument/2006/relationships/slideLayout" Target="../slideLayouts/slideLayout7.xml"/><Relationship Id="rId5" Type="http://schemas.openxmlformats.org/officeDocument/2006/relationships/image" Target="../media/image55.svg"/><Relationship Id="rId4" Type="http://schemas.openxmlformats.org/officeDocument/2006/relationships/image" Target="../media/image54.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478678" y="968897"/>
            <a:ext cx="7780622" cy="3116732"/>
            <a:chOff x="0" y="0"/>
            <a:chExt cx="10374162" cy="4155643"/>
          </a:xfrm>
        </p:grpSpPr>
        <p:sp>
          <p:nvSpPr>
            <p:cNvPr id="3" name="Freeform 3"/>
            <p:cNvSpPr/>
            <p:nvPr/>
          </p:nvSpPr>
          <p:spPr>
            <a:xfrm>
              <a:off x="0" y="0"/>
              <a:ext cx="10374162" cy="4155643"/>
            </a:xfrm>
            <a:custGeom>
              <a:avLst/>
              <a:gdLst/>
              <a:ahLst/>
              <a:cxnLst/>
              <a:rect l="l" t="t" r="r" b="b"/>
              <a:pathLst>
                <a:path w="10374162" h="4155643">
                  <a:moveTo>
                    <a:pt x="0" y="0"/>
                  </a:moveTo>
                  <a:lnTo>
                    <a:pt x="10374162" y="0"/>
                  </a:lnTo>
                  <a:lnTo>
                    <a:pt x="10374162" y="4155643"/>
                  </a:lnTo>
                  <a:lnTo>
                    <a:pt x="0" y="4155643"/>
                  </a:lnTo>
                  <a:close/>
                </a:path>
              </a:pathLst>
            </a:custGeom>
            <a:blipFill>
              <a:blip r:embed="rId2">
                <a:alphaModFix amt="0"/>
              </a:blip>
              <a:stretch>
                <a:fillRect t="-28294" r="-76284" b="-43203"/>
              </a:stretch>
            </a:blipFill>
          </p:spPr>
          <p:txBody>
            <a:bodyPr/>
            <a:lstStyle/>
            <a:p>
              <a:endParaRPr lang="es-ES"/>
            </a:p>
          </p:txBody>
        </p:sp>
        <p:sp>
          <p:nvSpPr>
            <p:cNvPr id="4" name="TextBox 4"/>
            <p:cNvSpPr txBox="1"/>
            <p:nvPr/>
          </p:nvSpPr>
          <p:spPr>
            <a:xfrm>
              <a:off x="0" y="-142875"/>
              <a:ext cx="10374162" cy="4298518"/>
            </a:xfrm>
            <a:prstGeom prst="rect">
              <a:avLst/>
            </a:prstGeom>
          </p:spPr>
          <p:txBody>
            <a:bodyPr lIns="0" tIns="0" rIns="0" bIns="0" rtlCol="0" anchor="b"/>
            <a:lstStyle/>
            <a:p>
              <a:pPr algn="ctr">
                <a:lnSpc>
                  <a:spcPts val="6719"/>
                </a:lnSpc>
              </a:pPr>
              <a:r>
                <a:rPr lang="en-US" sz="4800" b="1">
                  <a:solidFill>
                    <a:srgbClr val="000000"/>
                  </a:solidFill>
                  <a:latin typeface="Poppins Bold"/>
                  <a:ea typeface="Poppins Bold"/>
                  <a:cs typeface="Poppins Bold"/>
                  <a:sym typeface="Poppins Bold"/>
                </a:rPr>
                <a:t>Module 2</a:t>
              </a:r>
            </a:p>
            <a:p>
              <a:pPr algn="ctr">
                <a:lnSpc>
                  <a:spcPts val="7559"/>
                </a:lnSpc>
              </a:pPr>
              <a:r>
                <a:rPr lang="en-US" sz="5400" b="1">
                  <a:solidFill>
                    <a:srgbClr val="000000"/>
                  </a:solidFill>
                  <a:latin typeface="Poppins Bold"/>
                  <a:ea typeface="Poppins Bold"/>
                  <a:cs typeface="Poppins Bold"/>
                  <a:sym typeface="Poppins Bold"/>
                </a:rPr>
                <a:t>Stress and Strategies for Managing It</a:t>
              </a:r>
            </a:p>
          </p:txBody>
        </p:sp>
      </p:grpSp>
      <p:sp>
        <p:nvSpPr>
          <p:cNvPr id="5" name="Freeform 5"/>
          <p:cNvSpPr/>
          <p:nvPr/>
        </p:nvSpPr>
        <p:spPr>
          <a:xfrm>
            <a:off x="1028700" y="1156036"/>
            <a:ext cx="7865573" cy="7974927"/>
          </a:xfrm>
          <a:custGeom>
            <a:avLst/>
            <a:gdLst/>
            <a:ahLst/>
            <a:cxnLst/>
            <a:rect l="l" t="t" r="r" b="b"/>
            <a:pathLst>
              <a:path w="7865573" h="7974927">
                <a:moveTo>
                  <a:pt x="0" y="0"/>
                </a:moveTo>
                <a:lnTo>
                  <a:pt x="7865573" y="0"/>
                </a:lnTo>
                <a:lnTo>
                  <a:pt x="7865573" y="7974928"/>
                </a:lnTo>
                <a:lnTo>
                  <a:pt x="0" y="7974928"/>
                </a:lnTo>
                <a:lnTo>
                  <a:pt x="0" y="0"/>
                </a:lnTo>
                <a:close/>
              </a:path>
            </a:pathLst>
          </a:custGeom>
          <a:blipFill>
            <a:blip r:embed="rId3"/>
            <a:stretch>
              <a:fillRect l="-9062" r="-8321"/>
            </a:stretch>
          </a:blipFill>
        </p:spPr>
        <p:txBody>
          <a:bodyPr/>
          <a:lstStyle/>
          <a:p>
            <a:endParaRPr lang="es-ES"/>
          </a:p>
        </p:txBody>
      </p:sp>
      <p:sp>
        <p:nvSpPr>
          <p:cNvPr id="6" name="TextBox 6"/>
          <p:cNvSpPr txBox="1"/>
          <p:nvPr/>
        </p:nvSpPr>
        <p:spPr>
          <a:xfrm>
            <a:off x="12225245" y="8961120"/>
            <a:ext cx="2287488" cy="297180"/>
          </a:xfrm>
          <a:prstGeom prst="rect">
            <a:avLst/>
          </a:prstGeom>
        </p:spPr>
        <p:txBody>
          <a:bodyPr lIns="0" tIns="0" rIns="0" bIns="0" rtlCol="0" anchor="t">
            <a:spAutoFit/>
          </a:bodyPr>
          <a:lstStyle/>
          <a:p>
            <a:pPr algn="ctr">
              <a:lnSpc>
                <a:spcPts val="2160"/>
              </a:lnSpc>
              <a:spcBef>
                <a:spcPct val="0"/>
              </a:spcBef>
            </a:pPr>
            <a:r>
              <a:rPr lang="en-US" sz="2000">
                <a:solidFill>
                  <a:srgbClr val="000000"/>
                </a:solidFill>
                <a:latin typeface="Poppins"/>
                <a:ea typeface="Poppins"/>
                <a:cs typeface="Poppins"/>
                <a:sym typeface="Poppins"/>
              </a:rPr>
              <a:t>Secondary School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079846" y="1729187"/>
            <a:ext cx="7076296" cy="6828625"/>
          </a:xfrm>
          <a:custGeom>
            <a:avLst/>
            <a:gdLst/>
            <a:ahLst/>
            <a:cxnLst/>
            <a:rect l="l" t="t" r="r" b="b"/>
            <a:pathLst>
              <a:path w="7076296" h="6828625">
                <a:moveTo>
                  <a:pt x="0" y="0"/>
                </a:moveTo>
                <a:lnTo>
                  <a:pt x="7076296" y="0"/>
                </a:lnTo>
                <a:lnTo>
                  <a:pt x="7076296" y="6828626"/>
                </a:lnTo>
                <a:lnTo>
                  <a:pt x="0" y="6828626"/>
                </a:lnTo>
                <a:lnTo>
                  <a:pt x="0" y="0"/>
                </a:lnTo>
                <a:close/>
              </a:path>
            </a:pathLst>
          </a:custGeom>
          <a:blipFill>
            <a:blip r:embed="rId2"/>
            <a:stretch>
              <a:fillRect/>
            </a:stretch>
          </a:blipFill>
        </p:spPr>
        <p:txBody>
          <a:bodyPr/>
          <a:lstStyle/>
          <a:p>
            <a:endParaRPr lang="es-ES"/>
          </a:p>
        </p:txBody>
      </p:sp>
      <p:sp>
        <p:nvSpPr>
          <p:cNvPr id="3" name="TextBox 3"/>
          <p:cNvSpPr txBox="1"/>
          <p:nvPr/>
        </p:nvSpPr>
        <p:spPr>
          <a:xfrm>
            <a:off x="1722120" y="1817278"/>
            <a:ext cx="5562600" cy="12477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a:t>
            </a:r>
          </a:p>
          <a:p>
            <a:pPr algn="l">
              <a:lnSpc>
                <a:spcPts val="2400"/>
              </a:lnSpc>
            </a:pPr>
            <a:endParaRPr lang="en-US" sz="2000" b="1">
              <a:solidFill>
                <a:srgbClr val="000000"/>
              </a:solidFill>
              <a:latin typeface="Poppins Bold"/>
              <a:ea typeface="Poppins Bold"/>
              <a:cs typeface="Poppins Bold"/>
              <a:sym typeface="Poppins Bold"/>
            </a:endParaRPr>
          </a:p>
          <a:p>
            <a:pPr marL="431801" lvl="1" indent="-215900" algn="l">
              <a:lnSpc>
                <a:spcPts val="2400"/>
              </a:lnSpc>
              <a:buFont typeface="Arial"/>
              <a:buChar char="•"/>
            </a:pPr>
            <a:r>
              <a:rPr lang="en-US" sz="2000">
                <a:solidFill>
                  <a:srgbClr val="000000"/>
                </a:solidFill>
                <a:latin typeface="Poppins"/>
                <a:ea typeface="Poppins"/>
                <a:cs typeface="Poppins"/>
                <a:sym typeface="Poppins"/>
              </a:rPr>
              <a:t>Classroom in a circle, no additional materials needed</a:t>
            </a:r>
          </a:p>
        </p:txBody>
      </p:sp>
      <p:sp>
        <p:nvSpPr>
          <p:cNvPr id="4" name="TextBox 4"/>
          <p:cNvSpPr txBox="1"/>
          <p:nvPr/>
        </p:nvSpPr>
        <p:spPr>
          <a:xfrm>
            <a:off x="1722120" y="5359365"/>
            <a:ext cx="5091452" cy="1425575"/>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What will we do?</a:t>
            </a:r>
          </a:p>
          <a:p>
            <a:pPr algn="l">
              <a:lnSpc>
                <a:spcPts val="2800"/>
              </a:lnSpc>
            </a:pPr>
            <a:endParaRPr lang="en-US" sz="2000" b="1">
              <a:solidFill>
                <a:srgbClr val="000000"/>
              </a:solidFill>
              <a:latin typeface="Poppins Bold"/>
              <a:ea typeface="Poppins Bold"/>
              <a:cs typeface="Poppins Bold"/>
              <a:sym typeface="Poppins Bold"/>
            </a:endParaRPr>
          </a:p>
          <a:p>
            <a:pPr marL="431801" lvl="1" indent="-215900" algn="l">
              <a:lnSpc>
                <a:spcPts val="2800"/>
              </a:lnSpc>
              <a:buFont typeface="Arial"/>
              <a:buChar char="•"/>
            </a:pPr>
            <a:r>
              <a:rPr lang="en-US" sz="2000">
                <a:solidFill>
                  <a:srgbClr val="000000"/>
                </a:solidFill>
                <a:latin typeface="Poppins"/>
                <a:ea typeface="Poppins"/>
                <a:cs typeface="Poppins"/>
                <a:sym typeface="Poppins"/>
              </a:rPr>
              <a:t>We take a moment to check in on our current stress level.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493371" y="4657353"/>
            <a:ext cx="11301259" cy="1808201"/>
          </a:xfrm>
          <a:custGeom>
            <a:avLst/>
            <a:gdLst/>
            <a:ahLst/>
            <a:cxnLst/>
            <a:rect l="l" t="t" r="r" b="b"/>
            <a:pathLst>
              <a:path w="11301259" h="1808201">
                <a:moveTo>
                  <a:pt x="0" y="0"/>
                </a:moveTo>
                <a:lnTo>
                  <a:pt x="11301258" y="0"/>
                </a:lnTo>
                <a:lnTo>
                  <a:pt x="11301258" y="1808201"/>
                </a:lnTo>
                <a:lnTo>
                  <a:pt x="0" y="1808201"/>
                </a:lnTo>
                <a:lnTo>
                  <a:pt x="0" y="0"/>
                </a:lnTo>
                <a:close/>
              </a:path>
            </a:pathLst>
          </a:custGeom>
          <a:blipFill>
            <a:blip r:embed="rId2"/>
            <a:stretch>
              <a:fillRect/>
            </a:stretch>
          </a:blipFill>
        </p:spPr>
        <p:txBody>
          <a:bodyPr/>
          <a:lstStyle/>
          <a:p>
            <a:endParaRPr lang="es-ES"/>
          </a:p>
        </p:txBody>
      </p:sp>
      <p:grpSp>
        <p:nvGrpSpPr>
          <p:cNvPr id="3" name="Group 3"/>
          <p:cNvGrpSpPr/>
          <p:nvPr/>
        </p:nvGrpSpPr>
        <p:grpSpPr>
          <a:xfrm>
            <a:off x="3619269" y="1028700"/>
            <a:ext cx="11040702" cy="1496871"/>
            <a:chOff x="0" y="0"/>
            <a:chExt cx="2907839" cy="394238"/>
          </a:xfrm>
        </p:grpSpPr>
        <p:sp>
          <p:nvSpPr>
            <p:cNvPr id="4" name="Freeform 4"/>
            <p:cNvSpPr/>
            <p:nvPr/>
          </p:nvSpPr>
          <p:spPr>
            <a:xfrm>
              <a:off x="0" y="0"/>
              <a:ext cx="2907839" cy="394238"/>
            </a:xfrm>
            <a:custGeom>
              <a:avLst/>
              <a:gdLst/>
              <a:ahLst/>
              <a:cxnLst/>
              <a:rect l="l" t="t" r="r" b="b"/>
              <a:pathLst>
                <a:path w="2907839" h="394238">
                  <a:moveTo>
                    <a:pt x="21036" y="0"/>
                  </a:moveTo>
                  <a:lnTo>
                    <a:pt x="2886803" y="0"/>
                  </a:lnTo>
                  <a:cubicBezTo>
                    <a:pt x="2892382" y="0"/>
                    <a:pt x="2897733" y="2216"/>
                    <a:pt x="2901678" y="6161"/>
                  </a:cubicBezTo>
                  <a:cubicBezTo>
                    <a:pt x="2905623" y="10107"/>
                    <a:pt x="2907839" y="15457"/>
                    <a:pt x="2907839" y="21036"/>
                  </a:cubicBezTo>
                  <a:lnTo>
                    <a:pt x="2907839" y="373201"/>
                  </a:lnTo>
                  <a:cubicBezTo>
                    <a:pt x="2907839" y="378780"/>
                    <a:pt x="2905623" y="384131"/>
                    <a:pt x="2901678" y="388076"/>
                  </a:cubicBezTo>
                  <a:cubicBezTo>
                    <a:pt x="2897733" y="392021"/>
                    <a:pt x="2892382" y="394238"/>
                    <a:pt x="2886803" y="394238"/>
                  </a:cubicBezTo>
                  <a:lnTo>
                    <a:pt x="21036" y="394238"/>
                  </a:lnTo>
                  <a:cubicBezTo>
                    <a:pt x="15457" y="394238"/>
                    <a:pt x="10107" y="392021"/>
                    <a:pt x="6161" y="388076"/>
                  </a:cubicBezTo>
                  <a:cubicBezTo>
                    <a:pt x="2216" y="384131"/>
                    <a:pt x="0" y="378780"/>
                    <a:pt x="0" y="373201"/>
                  </a:cubicBezTo>
                  <a:lnTo>
                    <a:pt x="0" y="21036"/>
                  </a:lnTo>
                  <a:cubicBezTo>
                    <a:pt x="0" y="15457"/>
                    <a:pt x="2216" y="10107"/>
                    <a:pt x="6161" y="6161"/>
                  </a:cubicBezTo>
                  <a:cubicBezTo>
                    <a:pt x="10107" y="2216"/>
                    <a:pt x="15457" y="0"/>
                    <a:pt x="21036" y="0"/>
                  </a:cubicBezTo>
                  <a:close/>
                </a:path>
              </a:pathLst>
            </a:custGeom>
            <a:solidFill>
              <a:srgbClr val="51B264"/>
            </a:solidFill>
            <a:ln w="19050" cap="rnd">
              <a:solidFill>
                <a:srgbClr val="000000"/>
              </a:solidFill>
              <a:prstDash val="solid"/>
              <a:round/>
            </a:ln>
          </p:spPr>
          <p:txBody>
            <a:bodyPr/>
            <a:lstStyle/>
            <a:p>
              <a:endParaRPr lang="es-ES"/>
            </a:p>
          </p:txBody>
        </p:sp>
        <p:sp>
          <p:nvSpPr>
            <p:cNvPr id="5" name="TextBox 5"/>
            <p:cNvSpPr txBox="1"/>
            <p:nvPr/>
          </p:nvSpPr>
          <p:spPr>
            <a:xfrm>
              <a:off x="0" y="-28575"/>
              <a:ext cx="2907839" cy="422813"/>
            </a:xfrm>
            <a:prstGeom prst="rect">
              <a:avLst/>
            </a:prstGeom>
          </p:spPr>
          <p:txBody>
            <a:bodyPr lIns="50800" tIns="50800" rIns="50800" bIns="50800" rtlCol="0" anchor="ctr"/>
            <a:lstStyle/>
            <a:p>
              <a:pPr algn="ctr">
                <a:lnSpc>
                  <a:spcPts val="3600"/>
                </a:lnSpc>
              </a:pPr>
              <a:r>
                <a:rPr lang="en-US" sz="3000" b="1">
                  <a:solidFill>
                    <a:srgbClr val="000000"/>
                  </a:solidFill>
                  <a:latin typeface="Poppins Bold"/>
                  <a:ea typeface="Poppins Bold"/>
                  <a:cs typeface="Poppins Bold"/>
                  <a:sym typeface="Poppins Bold"/>
                </a:rPr>
                <a:t>From 1 to 10: How stressed do I feel right now?</a:t>
              </a:r>
            </a:p>
          </p:txBody>
        </p:sp>
      </p:grpSp>
      <p:sp>
        <p:nvSpPr>
          <p:cNvPr id="6" name="TextBox 6"/>
          <p:cNvSpPr txBox="1"/>
          <p:nvPr/>
        </p:nvSpPr>
        <p:spPr>
          <a:xfrm>
            <a:off x="5290950" y="3157305"/>
            <a:ext cx="7706101" cy="638175"/>
          </a:xfrm>
          <a:prstGeom prst="rect">
            <a:avLst/>
          </a:prstGeom>
        </p:spPr>
        <p:txBody>
          <a:bodyPr lIns="0" tIns="0" rIns="0" bIns="0" rtlCol="0" anchor="t">
            <a:spAutoFit/>
          </a:bodyPr>
          <a:lstStyle/>
          <a:p>
            <a:pPr algn="ctr">
              <a:lnSpc>
                <a:spcPts val="2400"/>
              </a:lnSpc>
              <a:spcBef>
                <a:spcPct val="0"/>
              </a:spcBef>
            </a:pPr>
            <a:r>
              <a:rPr lang="en-US" sz="2000">
                <a:solidFill>
                  <a:srgbClr val="000000"/>
                </a:solidFill>
                <a:latin typeface="Poppins"/>
                <a:ea typeface="Poppins"/>
                <a:cs typeface="Poppins"/>
                <a:sym typeface="Poppins"/>
              </a:rPr>
              <a:t>We show</a:t>
            </a:r>
            <a:r>
              <a:rPr lang="en-US" sz="2000" b="1">
                <a:solidFill>
                  <a:srgbClr val="000000"/>
                </a:solidFill>
                <a:latin typeface="Poppins Bold"/>
                <a:ea typeface="Poppins Bold"/>
                <a:cs typeface="Poppins Bold"/>
                <a:sym typeface="Poppins Bold"/>
              </a:rPr>
              <a:t> the number with our fingers for 2–3 seconds.</a:t>
            </a:r>
          </a:p>
          <a:p>
            <a:pPr algn="ctr">
              <a:lnSpc>
                <a:spcPts val="2400"/>
              </a:lnSpc>
              <a:spcBef>
                <a:spcPct val="0"/>
              </a:spcBef>
            </a:pPr>
            <a:r>
              <a:rPr lang="en-US" sz="2000">
                <a:solidFill>
                  <a:srgbClr val="000000"/>
                </a:solidFill>
                <a:latin typeface="Poppins"/>
                <a:ea typeface="Poppins"/>
                <a:cs typeface="Poppins"/>
                <a:sym typeface="Poppins"/>
              </a:rPr>
              <a:t>The individual numbers will not be shared out loud.</a:t>
            </a:r>
          </a:p>
        </p:txBody>
      </p:sp>
      <p:sp>
        <p:nvSpPr>
          <p:cNvPr id="7" name="TextBox 7"/>
          <p:cNvSpPr txBox="1"/>
          <p:nvPr/>
        </p:nvSpPr>
        <p:spPr>
          <a:xfrm>
            <a:off x="4861270" y="6728716"/>
            <a:ext cx="691753" cy="333375"/>
          </a:xfrm>
          <a:prstGeom prst="rect">
            <a:avLst/>
          </a:prstGeom>
        </p:spPr>
        <p:txBody>
          <a:bodyPr lIns="0" tIns="0" rIns="0" bIns="0" rtlCol="0" anchor="t">
            <a:spAutoFit/>
          </a:bodyPr>
          <a:lstStyle/>
          <a:p>
            <a:pPr algn="ctr">
              <a:lnSpc>
                <a:spcPts val="2400"/>
              </a:lnSpc>
              <a:spcBef>
                <a:spcPct val="0"/>
              </a:spcBef>
            </a:pPr>
            <a:r>
              <a:rPr lang="en-US" sz="2000">
                <a:solidFill>
                  <a:srgbClr val="000000"/>
                </a:solidFill>
                <a:latin typeface="Poppins"/>
                <a:ea typeface="Poppins"/>
                <a:cs typeface="Poppins"/>
                <a:sym typeface="Poppins"/>
              </a:rPr>
              <a:t>Calm</a:t>
            </a:r>
          </a:p>
        </p:txBody>
      </p:sp>
      <p:sp>
        <p:nvSpPr>
          <p:cNvPr id="8" name="TextBox 8"/>
          <p:cNvSpPr txBox="1"/>
          <p:nvPr/>
        </p:nvSpPr>
        <p:spPr>
          <a:xfrm>
            <a:off x="7409185" y="6728716"/>
            <a:ext cx="3469630" cy="333375"/>
          </a:xfrm>
          <a:prstGeom prst="rect">
            <a:avLst/>
          </a:prstGeom>
        </p:spPr>
        <p:txBody>
          <a:bodyPr lIns="0" tIns="0" rIns="0" bIns="0" rtlCol="0" anchor="t">
            <a:spAutoFit/>
          </a:bodyPr>
          <a:lstStyle/>
          <a:p>
            <a:pPr algn="ctr">
              <a:lnSpc>
                <a:spcPts val="2400"/>
              </a:lnSpc>
              <a:spcBef>
                <a:spcPct val="0"/>
              </a:spcBef>
            </a:pPr>
            <a:r>
              <a:rPr lang="en-US" sz="2000">
                <a:solidFill>
                  <a:srgbClr val="000000"/>
                </a:solidFill>
                <a:latin typeface="Poppins"/>
                <a:ea typeface="Poppins"/>
                <a:cs typeface="Poppins"/>
                <a:sym typeface="Poppins"/>
              </a:rPr>
              <a:t>Somewhat tense, activated</a:t>
            </a:r>
          </a:p>
        </p:txBody>
      </p:sp>
      <p:sp>
        <p:nvSpPr>
          <p:cNvPr id="9" name="TextBox 9"/>
          <p:cNvSpPr txBox="1"/>
          <p:nvPr/>
        </p:nvSpPr>
        <p:spPr>
          <a:xfrm>
            <a:off x="12059687" y="6728716"/>
            <a:ext cx="2294131" cy="942975"/>
          </a:xfrm>
          <a:prstGeom prst="rect">
            <a:avLst/>
          </a:prstGeom>
        </p:spPr>
        <p:txBody>
          <a:bodyPr lIns="0" tIns="0" rIns="0" bIns="0" rtlCol="0" anchor="t">
            <a:spAutoFit/>
          </a:bodyPr>
          <a:lstStyle/>
          <a:p>
            <a:pPr algn="ctr">
              <a:lnSpc>
                <a:spcPts val="2400"/>
              </a:lnSpc>
              <a:spcBef>
                <a:spcPct val="0"/>
              </a:spcBef>
            </a:pPr>
            <a:r>
              <a:rPr lang="en-US" sz="2000">
                <a:solidFill>
                  <a:srgbClr val="000000"/>
                </a:solidFill>
                <a:latin typeface="Poppins"/>
                <a:ea typeface="Poppins"/>
                <a:cs typeface="Poppins"/>
                <a:sym typeface="Poppins"/>
              </a:rPr>
              <a:t>Very tense, worried or blocked</a:t>
            </a:r>
          </a:p>
        </p:txBody>
      </p:sp>
      <p:sp>
        <p:nvSpPr>
          <p:cNvPr id="10" name="TextBox 10"/>
          <p:cNvSpPr txBox="1"/>
          <p:nvPr/>
        </p:nvSpPr>
        <p:spPr>
          <a:xfrm>
            <a:off x="6407423" y="8620125"/>
            <a:ext cx="5473154" cy="638175"/>
          </a:xfrm>
          <a:prstGeom prst="rect">
            <a:avLst/>
          </a:prstGeom>
        </p:spPr>
        <p:txBody>
          <a:bodyPr lIns="0" tIns="0" rIns="0" bIns="0" rtlCol="0" anchor="t">
            <a:spAutoFit/>
          </a:bodyPr>
          <a:lstStyle/>
          <a:p>
            <a:pPr algn="ctr">
              <a:lnSpc>
                <a:spcPts val="2400"/>
              </a:lnSpc>
              <a:spcBef>
                <a:spcPct val="0"/>
              </a:spcBef>
            </a:pPr>
            <a:r>
              <a:rPr lang="en-US" sz="2000">
                <a:solidFill>
                  <a:srgbClr val="000000"/>
                </a:solidFill>
                <a:latin typeface="Poppins"/>
                <a:ea typeface="Poppins"/>
                <a:cs typeface="Poppins"/>
                <a:sym typeface="Poppins"/>
              </a:rPr>
              <a:t>This is not a competition or an assessment.</a:t>
            </a:r>
          </a:p>
          <a:p>
            <a:pPr algn="ctr">
              <a:lnSpc>
                <a:spcPts val="2400"/>
              </a:lnSpc>
              <a:spcBef>
                <a:spcPct val="0"/>
              </a:spcBef>
            </a:pPr>
            <a:r>
              <a:rPr lang="en-US" sz="2000">
                <a:solidFill>
                  <a:srgbClr val="000000"/>
                </a:solidFill>
                <a:latin typeface="Poppins"/>
                <a:ea typeface="Poppins"/>
                <a:cs typeface="Poppins"/>
                <a:sym typeface="Poppins"/>
              </a:rPr>
              <a:t>The scale is there to observe, not to judge.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900" y="3917718"/>
            <a:ext cx="19133820" cy="10402643"/>
            <a:chOff x="0" y="0"/>
            <a:chExt cx="25511760" cy="13870191"/>
          </a:xfrm>
        </p:grpSpPr>
        <p:sp>
          <p:nvSpPr>
            <p:cNvPr id="3" name="Freeform 3"/>
            <p:cNvSpPr/>
            <p:nvPr/>
          </p:nvSpPr>
          <p:spPr>
            <a:xfrm>
              <a:off x="0" y="0"/>
              <a:ext cx="25511761" cy="13870178"/>
            </a:xfrm>
            <a:custGeom>
              <a:avLst/>
              <a:gdLst/>
              <a:ahLst/>
              <a:cxnLst/>
              <a:rect l="l" t="t" r="r" b="b"/>
              <a:pathLst>
                <a:path w="25511761" h="13870178">
                  <a:moveTo>
                    <a:pt x="0" y="6935089"/>
                  </a:moveTo>
                  <a:cubicBezTo>
                    <a:pt x="0" y="3104896"/>
                    <a:pt x="5711063" y="0"/>
                    <a:pt x="12755880" y="0"/>
                  </a:cubicBezTo>
                  <a:cubicBezTo>
                    <a:pt x="19800698" y="0"/>
                    <a:pt x="25511761" y="3104896"/>
                    <a:pt x="25511761" y="6935089"/>
                  </a:cubicBezTo>
                  <a:cubicBezTo>
                    <a:pt x="25511761" y="10765282"/>
                    <a:pt x="19800698" y="13870178"/>
                    <a:pt x="12755880" y="13870178"/>
                  </a:cubicBezTo>
                  <a:cubicBezTo>
                    <a:pt x="5711063" y="13870178"/>
                    <a:pt x="0" y="10765282"/>
                    <a:pt x="0" y="6935089"/>
                  </a:cubicBezTo>
                  <a:close/>
                </a:path>
              </a:pathLst>
            </a:custGeom>
            <a:solidFill>
              <a:srgbClr val="E4829D"/>
            </a:solidFill>
          </p:spPr>
          <p:txBody>
            <a:bodyPr/>
            <a:lstStyle/>
            <a:p>
              <a:endParaRPr lang="es-ES"/>
            </a:p>
          </p:txBody>
        </p:sp>
      </p:grpSp>
      <p:sp>
        <p:nvSpPr>
          <p:cNvPr id="4" name="TextBox 4"/>
          <p:cNvSpPr txBox="1"/>
          <p:nvPr/>
        </p:nvSpPr>
        <p:spPr>
          <a:xfrm>
            <a:off x="6983730" y="5161636"/>
            <a:ext cx="4320540" cy="485775"/>
          </a:xfrm>
          <a:prstGeom prst="rect">
            <a:avLst/>
          </a:prstGeom>
        </p:spPr>
        <p:txBody>
          <a:bodyPr lIns="0" tIns="0" rIns="0" bIns="0" rtlCol="0" anchor="t">
            <a:spAutoFit/>
          </a:bodyPr>
          <a:lstStyle/>
          <a:p>
            <a:pPr algn="ctr">
              <a:lnSpc>
                <a:spcPts val="3600"/>
              </a:lnSpc>
            </a:pPr>
            <a:r>
              <a:rPr lang="en-US" sz="3000">
                <a:solidFill>
                  <a:srgbClr val="000000"/>
                </a:solidFill>
                <a:latin typeface="Poppins"/>
                <a:ea typeface="Poppins"/>
                <a:cs typeface="Poppins"/>
                <a:sym typeface="Poppins"/>
              </a:rPr>
              <a:t>Activity 1.3</a:t>
            </a:r>
          </a:p>
        </p:txBody>
      </p:sp>
      <p:sp>
        <p:nvSpPr>
          <p:cNvPr id="5" name="TextBox 5"/>
          <p:cNvSpPr txBox="1"/>
          <p:nvPr/>
        </p:nvSpPr>
        <p:spPr>
          <a:xfrm>
            <a:off x="3525615" y="6732654"/>
            <a:ext cx="11236770" cy="1571625"/>
          </a:xfrm>
          <a:prstGeom prst="rect">
            <a:avLst/>
          </a:prstGeom>
        </p:spPr>
        <p:txBody>
          <a:bodyPr lIns="0" tIns="0" rIns="0" bIns="0" rtlCol="0" anchor="t">
            <a:spAutoFit/>
          </a:bodyPr>
          <a:lstStyle/>
          <a:p>
            <a:pPr algn="ctr">
              <a:lnSpc>
                <a:spcPts val="6000"/>
              </a:lnSpc>
            </a:pPr>
            <a:r>
              <a:rPr lang="en-US" sz="5000" b="1">
                <a:solidFill>
                  <a:srgbClr val="000000"/>
                </a:solidFill>
                <a:latin typeface="Poppins Bold"/>
                <a:ea typeface="Poppins Bold"/>
                <a:cs typeface="Poppins Bold"/>
                <a:sym typeface="Poppins Bold"/>
              </a:rPr>
              <a:t>What is stress? + Story “The Heart of the Hunter”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855487" y="1028700"/>
            <a:ext cx="6100191" cy="8229600"/>
          </a:xfrm>
          <a:custGeom>
            <a:avLst/>
            <a:gdLst/>
            <a:ahLst/>
            <a:cxnLst/>
            <a:rect l="l" t="t" r="r" b="b"/>
            <a:pathLst>
              <a:path w="6100191" h="8229600">
                <a:moveTo>
                  <a:pt x="0" y="0"/>
                </a:moveTo>
                <a:lnTo>
                  <a:pt x="6100191" y="0"/>
                </a:lnTo>
                <a:lnTo>
                  <a:pt x="6100191" y="8229600"/>
                </a:lnTo>
                <a:lnTo>
                  <a:pt x="0" y="8229600"/>
                </a:lnTo>
                <a:lnTo>
                  <a:pt x="0" y="0"/>
                </a:lnTo>
                <a:close/>
              </a:path>
            </a:pathLst>
          </a:custGeom>
          <a:blipFill>
            <a:blip r:embed="rId2"/>
            <a:stretch>
              <a:fillRect/>
            </a:stretch>
          </a:blipFill>
        </p:spPr>
        <p:txBody>
          <a:bodyPr/>
          <a:lstStyle/>
          <a:p>
            <a:endParaRPr lang="es-ES"/>
          </a:p>
        </p:txBody>
      </p:sp>
      <p:sp>
        <p:nvSpPr>
          <p:cNvPr id="3" name="TextBox 3"/>
          <p:cNvSpPr txBox="1"/>
          <p:nvPr/>
        </p:nvSpPr>
        <p:spPr>
          <a:xfrm>
            <a:off x="1722120" y="1817278"/>
            <a:ext cx="5562600" cy="15525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a:t>
            </a:r>
          </a:p>
          <a:p>
            <a:pPr algn="l">
              <a:lnSpc>
                <a:spcPts val="2400"/>
              </a:lnSpc>
            </a:pPr>
            <a:endParaRPr lang="en-US" sz="2000" b="1">
              <a:solidFill>
                <a:srgbClr val="000000"/>
              </a:solidFill>
              <a:latin typeface="Poppins Bold"/>
              <a:ea typeface="Poppins Bold"/>
              <a:cs typeface="Poppins Bold"/>
              <a:sym typeface="Poppins Bold"/>
            </a:endParaRPr>
          </a:p>
          <a:p>
            <a:pPr marL="431801" lvl="1" indent="-215900" algn="l">
              <a:lnSpc>
                <a:spcPts val="2400"/>
              </a:lnSpc>
              <a:buFont typeface="Arial"/>
              <a:buChar char="•"/>
            </a:pPr>
            <a:r>
              <a:rPr lang="en-US" sz="2000">
                <a:solidFill>
                  <a:srgbClr val="000000"/>
                </a:solidFill>
                <a:latin typeface="Poppins"/>
                <a:ea typeface="Poppins"/>
                <a:cs typeface="Poppins"/>
                <a:sym typeface="Poppins"/>
              </a:rPr>
              <a:t>Blackboard or flip chart</a:t>
            </a:r>
          </a:p>
          <a:p>
            <a:pPr marL="431801" lvl="1" indent="-215900" algn="l">
              <a:lnSpc>
                <a:spcPts val="2400"/>
              </a:lnSpc>
              <a:buFont typeface="Arial"/>
              <a:buChar char="•"/>
            </a:pPr>
            <a:r>
              <a:rPr lang="en-US" sz="2000">
                <a:solidFill>
                  <a:srgbClr val="000000"/>
                </a:solidFill>
                <a:latin typeface="Poppins"/>
                <a:ea typeface="Poppins"/>
                <a:cs typeface="Poppins"/>
                <a:sym typeface="Poppins"/>
              </a:rPr>
              <a:t>Printed or digital copy of the text “The Heart of the Hunter”</a:t>
            </a:r>
          </a:p>
        </p:txBody>
      </p:sp>
      <p:sp>
        <p:nvSpPr>
          <p:cNvPr id="4" name="TextBox 4"/>
          <p:cNvSpPr txBox="1"/>
          <p:nvPr/>
        </p:nvSpPr>
        <p:spPr>
          <a:xfrm>
            <a:off x="1722120" y="5359365"/>
            <a:ext cx="5091452" cy="1425575"/>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What will we do?</a:t>
            </a:r>
          </a:p>
          <a:p>
            <a:pPr algn="l">
              <a:lnSpc>
                <a:spcPts val="2800"/>
              </a:lnSpc>
            </a:pPr>
            <a:endParaRPr lang="en-US" sz="2000" b="1">
              <a:solidFill>
                <a:srgbClr val="000000"/>
              </a:solidFill>
              <a:latin typeface="Poppins Bold"/>
              <a:ea typeface="Poppins Bold"/>
              <a:cs typeface="Poppins Bold"/>
              <a:sym typeface="Poppins Bold"/>
            </a:endParaRPr>
          </a:p>
          <a:p>
            <a:pPr marL="431801" lvl="1" indent="-215900" algn="l">
              <a:lnSpc>
                <a:spcPts val="2800"/>
              </a:lnSpc>
              <a:buFont typeface="Arial"/>
              <a:buChar char="•"/>
            </a:pPr>
            <a:r>
              <a:rPr lang="en-US" sz="2000">
                <a:solidFill>
                  <a:srgbClr val="000000"/>
                </a:solidFill>
                <a:latin typeface="Poppins"/>
                <a:ea typeface="Poppins"/>
                <a:cs typeface="Poppins"/>
                <a:sym typeface="Poppins"/>
              </a:rPr>
              <a:t>We talk about what stress really is and how the body responds.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659488" y="904875"/>
            <a:ext cx="6969024" cy="1198567"/>
            <a:chOff x="0" y="0"/>
            <a:chExt cx="1835463" cy="315672"/>
          </a:xfrm>
        </p:grpSpPr>
        <p:sp>
          <p:nvSpPr>
            <p:cNvPr id="3" name="Freeform 3"/>
            <p:cNvSpPr/>
            <p:nvPr/>
          </p:nvSpPr>
          <p:spPr>
            <a:xfrm>
              <a:off x="0" y="0"/>
              <a:ext cx="1835463" cy="315672"/>
            </a:xfrm>
            <a:custGeom>
              <a:avLst/>
              <a:gdLst/>
              <a:ahLst/>
              <a:cxnLst/>
              <a:rect l="l" t="t" r="r" b="b"/>
              <a:pathLst>
                <a:path w="1835463" h="315672">
                  <a:moveTo>
                    <a:pt x="33327" y="0"/>
                  </a:moveTo>
                  <a:lnTo>
                    <a:pt x="1802136" y="0"/>
                  </a:lnTo>
                  <a:cubicBezTo>
                    <a:pt x="1820542" y="0"/>
                    <a:pt x="1835463" y="14921"/>
                    <a:pt x="1835463" y="33327"/>
                  </a:cubicBezTo>
                  <a:lnTo>
                    <a:pt x="1835463" y="282345"/>
                  </a:lnTo>
                  <a:cubicBezTo>
                    <a:pt x="1835463" y="300751"/>
                    <a:pt x="1820542" y="315672"/>
                    <a:pt x="1802136" y="315672"/>
                  </a:cubicBezTo>
                  <a:lnTo>
                    <a:pt x="33327" y="315672"/>
                  </a:lnTo>
                  <a:cubicBezTo>
                    <a:pt x="24488" y="315672"/>
                    <a:pt x="16011" y="312161"/>
                    <a:pt x="9761" y="305911"/>
                  </a:cubicBezTo>
                  <a:cubicBezTo>
                    <a:pt x="3511" y="299661"/>
                    <a:pt x="0" y="291184"/>
                    <a:pt x="0" y="282345"/>
                  </a:cubicBezTo>
                  <a:lnTo>
                    <a:pt x="0" y="33327"/>
                  </a:lnTo>
                  <a:cubicBezTo>
                    <a:pt x="0" y="24488"/>
                    <a:pt x="3511" y="16011"/>
                    <a:pt x="9761" y="9761"/>
                  </a:cubicBezTo>
                  <a:cubicBezTo>
                    <a:pt x="16011" y="3511"/>
                    <a:pt x="24488" y="0"/>
                    <a:pt x="33327" y="0"/>
                  </a:cubicBezTo>
                  <a:close/>
                </a:path>
              </a:pathLst>
            </a:custGeom>
            <a:solidFill>
              <a:srgbClr val="FFED4C"/>
            </a:solidFill>
            <a:ln w="19050" cap="rnd">
              <a:solidFill>
                <a:srgbClr val="000000"/>
              </a:solidFill>
              <a:prstDash val="solid"/>
              <a:round/>
            </a:ln>
          </p:spPr>
          <p:txBody>
            <a:bodyPr/>
            <a:lstStyle/>
            <a:p>
              <a:endParaRPr lang="es-ES"/>
            </a:p>
          </p:txBody>
        </p:sp>
        <p:sp>
          <p:nvSpPr>
            <p:cNvPr id="4" name="TextBox 4"/>
            <p:cNvSpPr txBox="1"/>
            <p:nvPr/>
          </p:nvSpPr>
          <p:spPr>
            <a:xfrm>
              <a:off x="0" y="-28575"/>
              <a:ext cx="1835463" cy="344247"/>
            </a:xfrm>
            <a:prstGeom prst="rect">
              <a:avLst/>
            </a:prstGeom>
          </p:spPr>
          <p:txBody>
            <a:bodyPr lIns="50800" tIns="50800" rIns="50800" bIns="50800" rtlCol="0" anchor="ctr"/>
            <a:lstStyle/>
            <a:p>
              <a:pPr algn="ctr">
                <a:lnSpc>
                  <a:spcPts val="3600"/>
                </a:lnSpc>
              </a:pPr>
              <a:r>
                <a:rPr lang="en-US" sz="3000" b="1">
                  <a:solidFill>
                    <a:srgbClr val="000000"/>
                  </a:solidFill>
                  <a:latin typeface="Poppins Bold"/>
                  <a:ea typeface="Poppins Bold"/>
                  <a:cs typeface="Poppins Bold"/>
                  <a:sym typeface="Poppins Bold"/>
                </a:rPr>
                <a:t>What is stress?</a:t>
              </a:r>
            </a:p>
          </p:txBody>
        </p:sp>
      </p:grpSp>
      <p:sp>
        <p:nvSpPr>
          <p:cNvPr id="5" name="TextBox 5"/>
          <p:cNvSpPr txBox="1"/>
          <p:nvPr/>
        </p:nvSpPr>
        <p:spPr>
          <a:xfrm>
            <a:off x="2686496" y="2479284"/>
            <a:ext cx="12915007" cy="333375"/>
          </a:xfrm>
          <a:prstGeom prst="rect">
            <a:avLst/>
          </a:prstGeom>
        </p:spPr>
        <p:txBody>
          <a:bodyPr lIns="0" tIns="0" rIns="0" bIns="0" rtlCol="0" anchor="t">
            <a:spAutoFit/>
          </a:bodyPr>
          <a:lstStyle/>
          <a:p>
            <a:pPr algn="ctr">
              <a:lnSpc>
                <a:spcPts val="2400"/>
              </a:lnSpc>
              <a:spcBef>
                <a:spcPct val="0"/>
              </a:spcBef>
            </a:pPr>
            <a:r>
              <a:rPr lang="en-US" sz="2000">
                <a:solidFill>
                  <a:srgbClr val="000000"/>
                </a:solidFill>
                <a:latin typeface="Poppins"/>
                <a:ea typeface="Poppins"/>
                <a:cs typeface="Poppins"/>
                <a:sym typeface="Poppins"/>
              </a:rPr>
              <a:t>Stress is the reaction of the body and brain to something perceived as a threat, pressure or challenge.</a:t>
            </a:r>
          </a:p>
        </p:txBody>
      </p:sp>
      <p:sp>
        <p:nvSpPr>
          <p:cNvPr id="6" name="Freeform 6"/>
          <p:cNvSpPr/>
          <p:nvPr/>
        </p:nvSpPr>
        <p:spPr>
          <a:xfrm>
            <a:off x="3493371" y="3336534"/>
            <a:ext cx="11301259" cy="6017920"/>
          </a:xfrm>
          <a:custGeom>
            <a:avLst/>
            <a:gdLst/>
            <a:ahLst/>
            <a:cxnLst/>
            <a:rect l="l" t="t" r="r" b="b"/>
            <a:pathLst>
              <a:path w="11301259" h="6017920">
                <a:moveTo>
                  <a:pt x="0" y="0"/>
                </a:moveTo>
                <a:lnTo>
                  <a:pt x="11301258" y="0"/>
                </a:lnTo>
                <a:lnTo>
                  <a:pt x="11301258" y="6017921"/>
                </a:lnTo>
                <a:lnTo>
                  <a:pt x="0" y="6017921"/>
                </a:lnTo>
                <a:lnTo>
                  <a:pt x="0" y="0"/>
                </a:lnTo>
                <a:close/>
              </a:path>
            </a:pathLst>
          </a:custGeom>
          <a:blipFill>
            <a:blip r:embed="rId2"/>
            <a:stretch>
              <a:fillRect/>
            </a:stretch>
          </a:blipFill>
        </p:spPr>
        <p:txBody>
          <a:bodyPr/>
          <a:lstStyle/>
          <a:p>
            <a:endParaRPr lang="es-ES"/>
          </a:p>
        </p:txBody>
      </p:sp>
      <p:grpSp>
        <p:nvGrpSpPr>
          <p:cNvPr id="7" name="Group 7"/>
          <p:cNvGrpSpPr/>
          <p:nvPr/>
        </p:nvGrpSpPr>
        <p:grpSpPr>
          <a:xfrm>
            <a:off x="3493371" y="3429207"/>
            <a:ext cx="4942819" cy="936625"/>
            <a:chOff x="0" y="0"/>
            <a:chExt cx="6590426" cy="1248834"/>
          </a:xfrm>
        </p:grpSpPr>
        <p:sp>
          <p:nvSpPr>
            <p:cNvPr id="8" name="TextBox 8"/>
            <p:cNvSpPr txBox="1"/>
            <p:nvPr/>
          </p:nvSpPr>
          <p:spPr>
            <a:xfrm>
              <a:off x="0" y="-28575"/>
              <a:ext cx="895350" cy="638175"/>
            </a:xfrm>
            <a:prstGeom prst="rect">
              <a:avLst/>
            </a:prstGeom>
          </p:spPr>
          <p:txBody>
            <a:bodyPr lIns="0" tIns="0" rIns="0" bIns="0" rtlCol="0" anchor="t">
              <a:spAutoFit/>
            </a:bodyPr>
            <a:lstStyle/>
            <a:p>
              <a:pPr algn="ctr">
                <a:lnSpc>
                  <a:spcPts val="3600"/>
                </a:lnSpc>
                <a:spcBef>
                  <a:spcPct val="0"/>
                </a:spcBef>
              </a:pPr>
              <a:r>
                <a:rPr lang="en-US" sz="3000" b="1">
                  <a:solidFill>
                    <a:srgbClr val="E4829D"/>
                  </a:solidFill>
                  <a:latin typeface="Poppins Bold"/>
                  <a:ea typeface="Poppins Bold"/>
                  <a:cs typeface="Poppins Bold"/>
                  <a:sym typeface="Poppins Bold"/>
                </a:rPr>
                <a:t>01</a:t>
              </a:r>
            </a:p>
          </p:txBody>
        </p:sp>
        <p:sp>
          <p:nvSpPr>
            <p:cNvPr id="9" name="TextBox 9"/>
            <p:cNvSpPr txBox="1"/>
            <p:nvPr/>
          </p:nvSpPr>
          <p:spPr>
            <a:xfrm>
              <a:off x="895350" y="-57150"/>
              <a:ext cx="5695076" cy="1305984"/>
            </a:xfrm>
            <a:prstGeom prst="rect">
              <a:avLst/>
            </a:prstGeom>
          </p:spPr>
          <p:txBody>
            <a:bodyPr lIns="0" tIns="0" rIns="0" bIns="0" rtlCol="0" anchor="t">
              <a:spAutoFit/>
            </a:bodyPr>
            <a:lstStyle/>
            <a:p>
              <a:pPr algn="l">
                <a:lnSpc>
                  <a:spcPts val="2799"/>
                </a:lnSpc>
              </a:pPr>
              <a:r>
                <a:rPr lang="en-US" sz="1999">
                  <a:solidFill>
                    <a:srgbClr val="000000"/>
                  </a:solidFill>
                  <a:latin typeface="Poppins"/>
                  <a:ea typeface="Poppins"/>
                  <a:cs typeface="Poppins"/>
                  <a:sym typeface="Poppins"/>
                </a:rPr>
                <a:t>Stress is normal and necessary.</a:t>
              </a:r>
            </a:p>
            <a:p>
              <a:pPr algn="l">
                <a:lnSpc>
                  <a:spcPts val="2400"/>
                </a:lnSpc>
                <a:spcBef>
                  <a:spcPct val="0"/>
                </a:spcBef>
              </a:pPr>
              <a:r>
                <a:rPr lang="en-US" sz="2000">
                  <a:solidFill>
                    <a:srgbClr val="000000"/>
                  </a:solidFill>
                  <a:latin typeface="Poppins"/>
                  <a:ea typeface="Poppins"/>
                  <a:cs typeface="Poppins"/>
                  <a:sym typeface="Poppins"/>
                </a:rPr>
                <a:t> It helps us react, concentrate and protect ourselves.</a:t>
              </a:r>
            </a:p>
          </p:txBody>
        </p:sp>
      </p:grpSp>
      <p:grpSp>
        <p:nvGrpSpPr>
          <p:cNvPr id="10" name="Group 10"/>
          <p:cNvGrpSpPr/>
          <p:nvPr/>
        </p:nvGrpSpPr>
        <p:grpSpPr>
          <a:xfrm>
            <a:off x="9832760" y="6085235"/>
            <a:ext cx="5859621" cy="1847850"/>
            <a:chOff x="0" y="0"/>
            <a:chExt cx="7812828" cy="2463800"/>
          </a:xfrm>
        </p:grpSpPr>
        <p:sp>
          <p:nvSpPr>
            <p:cNvPr id="11" name="TextBox 11"/>
            <p:cNvSpPr txBox="1"/>
            <p:nvPr/>
          </p:nvSpPr>
          <p:spPr>
            <a:xfrm>
              <a:off x="0" y="-28575"/>
              <a:ext cx="895350" cy="638175"/>
            </a:xfrm>
            <a:prstGeom prst="rect">
              <a:avLst/>
            </a:prstGeom>
          </p:spPr>
          <p:txBody>
            <a:bodyPr lIns="0" tIns="0" rIns="0" bIns="0" rtlCol="0" anchor="t">
              <a:spAutoFit/>
            </a:bodyPr>
            <a:lstStyle/>
            <a:p>
              <a:pPr algn="ctr">
                <a:lnSpc>
                  <a:spcPts val="3600"/>
                </a:lnSpc>
                <a:spcBef>
                  <a:spcPct val="0"/>
                </a:spcBef>
              </a:pPr>
              <a:r>
                <a:rPr lang="en-US" sz="3000" b="1">
                  <a:solidFill>
                    <a:srgbClr val="FFED4C"/>
                  </a:solidFill>
                  <a:latin typeface="Poppins Bold"/>
                  <a:ea typeface="Poppins Bold"/>
                  <a:cs typeface="Poppins Bold"/>
                  <a:sym typeface="Poppins Bold"/>
                </a:rPr>
                <a:t>04</a:t>
              </a:r>
            </a:p>
          </p:txBody>
        </p:sp>
        <p:sp>
          <p:nvSpPr>
            <p:cNvPr id="12" name="TextBox 12"/>
            <p:cNvSpPr txBox="1"/>
            <p:nvPr/>
          </p:nvSpPr>
          <p:spPr>
            <a:xfrm>
              <a:off x="895350" y="-3175"/>
              <a:ext cx="6917478" cy="2466975"/>
            </a:xfrm>
            <a:prstGeom prst="rect">
              <a:avLst/>
            </a:prstGeom>
          </p:spPr>
          <p:txBody>
            <a:bodyPr lIns="0" tIns="0" rIns="0" bIns="0" rtlCol="0" anchor="t">
              <a:spAutoFit/>
            </a:bodyPr>
            <a:lstStyle/>
            <a:p>
              <a:pPr algn="l">
                <a:lnSpc>
                  <a:spcPts val="2400"/>
                </a:lnSpc>
              </a:pPr>
              <a:r>
                <a:rPr lang="en-US" sz="2000">
                  <a:solidFill>
                    <a:srgbClr val="000000"/>
                  </a:solidFill>
                  <a:latin typeface="Poppins"/>
                  <a:ea typeface="Poppins"/>
                  <a:cs typeface="Poppins"/>
                  <a:sym typeface="Poppins"/>
                </a:rPr>
                <a:t>Difference between eustress and distress</a:t>
              </a:r>
            </a:p>
            <a:p>
              <a:pPr algn="l">
                <a:lnSpc>
                  <a:spcPts val="2400"/>
                </a:lnSpc>
              </a:pPr>
              <a:endParaRPr lang="en-US" sz="2000">
                <a:solidFill>
                  <a:srgbClr val="000000"/>
                </a:solidFill>
                <a:latin typeface="Poppins"/>
                <a:ea typeface="Poppins"/>
                <a:cs typeface="Poppins"/>
                <a:sym typeface="Poppins"/>
              </a:endParaRPr>
            </a:p>
            <a:p>
              <a:pPr marL="431801" lvl="1" indent="-215900" algn="l">
                <a:lnSpc>
                  <a:spcPts val="2400"/>
                </a:lnSpc>
                <a:buFont typeface="Arial"/>
                <a:buChar char="•"/>
              </a:pPr>
              <a:r>
                <a:rPr lang="en-US" sz="2000" b="1">
                  <a:solidFill>
                    <a:srgbClr val="000000"/>
                  </a:solidFill>
                  <a:latin typeface="Poppins Bold"/>
                  <a:ea typeface="Poppins Bold"/>
                  <a:cs typeface="Poppins Bold"/>
                  <a:sym typeface="Poppins Bold"/>
                </a:rPr>
                <a:t>Eustress</a:t>
              </a:r>
              <a:r>
                <a:rPr lang="en-US" sz="2000">
                  <a:solidFill>
                    <a:srgbClr val="000000"/>
                  </a:solidFill>
                  <a:latin typeface="Poppins"/>
                  <a:ea typeface="Poppins"/>
                  <a:cs typeface="Poppins"/>
                  <a:sym typeface="Poppins"/>
                </a:rPr>
                <a:t>: helpful activation, concentration, performance.</a:t>
              </a:r>
            </a:p>
            <a:p>
              <a:pPr marL="431801" lvl="1" indent="-215900" algn="l">
                <a:lnSpc>
                  <a:spcPts val="2400"/>
                </a:lnSpc>
                <a:buFont typeface="Arial"/>
                <a:buChar char="•"/>
              </a:pPr>
              <a:r>
                <a:rPr lang="en-US" sz="2000" b="1">
                  <a:solidFill>
                    <a:srgbClr val="000000"/>
                  </a:solidFill>
                  <a:latin typeface="Poppins Bold"/>
                  <a:ea typeface="Poppins Bold"/>
                  <a:cs typeface="Poppins Bold"/>
                  <a:sym typeface="Poppins Bold"/>
                </a:rPr>
                <a:t>Distress</a:t>
              </a:r>
              <a:r>
                <a:rPr lang="en-US" sz="2000">
                  <a:solidFill>
                    <a:srgbClr val="000000"/>
                  </a:solidFill>
                  <a:latin typeface="Poppins"/>
                  <a:ea typeface="Poppins"/>
                  <a:cs typeface="Poppins"/>
                  <a:sym typeface="Poppins"/>
                </a:rPr>
                <a:t>: overload, blockage, anxiety.</a:t>
              </a:r>
            </a:p>
          </p:txBody>
        </p:sp>
      </p:grpSp>
      <p:grpSp>
        <p:nvGrpSpPr>
          <p:cNvPr id="13" name="Group 13"/>
          <p:cNvGrpSpPr/>
          <p:nvPr/>
        </p:nvGrpSpPr>
        <p:grpSpPr>
          <a:xfrm>
            <a:off x="9832760" y="3429207"/>
            <a:ext cx="5814731" cy="2041525"/>
            <a:chOff x="0" y="0"/>
            <a:chExt cx="7752974" cy="2722033"/>
          </a:xfrm>
        </p:grpSpPr>
        <p:sp>
          <p:nvSpPr>
            <p:cNvPr id="14" name="TextBox 14"/>
            <p:cNvSpPr txBox="1"/>
            <p:nvPr/>
          </p:nvSpPr>
          <p:spPr>
            <a:xfrm>
              <a:off x="0" y="-28575"/>
              <a:ext cx="895350" cy="638175"/>
            </a:xfrm>
            <a:prstGeom prst="rect">
              <a:avLst/>
            </a:prstGeom>
          </p:spPr>
          <p:txBody>
            <a:bodyPr lIns="0" tIns="0" rIns="0" bIns="0" rtlCol="0" anchor="t">
              <a:spAutoFit/>
            </a:bodyPr>
            <a:lstStyle/>
            <a:p>
              <a:pPr algn="ctr">
                <a:lnSpc>
                  <a:spcPts val="3600"/>
                </a:lnSpc>
                <a:spcBef>
                  <a:spcPct val="0"/>
                </a:spcBef>
              </a:pPr>
              <a:r>
                <a:rPr lang="en-US" sz="3000" b="1">
                  <a:solidFill>
                    <a:srgbClr val="71C7D6"/>
                  </a:solidFill>
                  <a:latin typeface="Poppins Bold"/>
                  <a:ea typeface="Poppins Bold"/>
                  <a:cs typeface="Poppins Bold"/>
                  <a:sym typeface="Poppins Bold"/>
                </a:rPr>
                <a:t>02</a:t>
              </a:r>
            </a:p>
          </p:txBody>
        </p:sp>
        <p:sp>
          <p:nvSpPr>
            <p:cNvPr id="15" name="TextBox 15"/>
            <p:cNvSpPr txBox="1"/>
            <p:nvPr/>
          </p:nvSpPr>
          <p:spPr>
            <a:xfrm>
              <a:off x="920750" y="-66675"/>
              <a:ext cx="6832224" cy="2788708"/>
            </a:xfrm>
            <a:prstGeom prst="rect">
              <a:avLst/>
            </a:prstGeom>
          </p:spPr>
          <p:txBody>
            <a:bodyPr lIns="0" tIns="0" rIns="0" bIns="0" rtlCol="0" anchor="t">
              <a:spAutoFit/>
            </a:bodyPr>
            <a:lstStyle/>
            <a:p>
              <a:pPr algn="l">
                <a:lnSpc>
                  <a:spcPts val="2800"/>
                </a:lnSpc>
              </a:pPr>
              <a:r>
                <a:rPr lang="en-US" sz="2000">
                  <a:solidFill>
                    <a:srgbClr val="000000"/>
                  </a:solidFill>
                  <a:latin typeface="Poppins"/>
                  <a:ea typeface="Poppins"/>
                  <a:cs typeface="Poppins"/>
                  <a:sym typeface="Poppins"/>
                </a:rPr>
                <a:t>The body constantly evaluates situations.</a:t>
              </a:r>
            </a:p>
            <a:p>
              <a:pPr algn="l">
                <a:lnSpc>
                  <a:spcPts val="2800"/>
                </a:lnSpc>
              </a:pPr>
              <a:r>
                <a:rPr lang="en-US" sz="2000">
                  <a:solidFill>
                    <a:srgbClr val="000000"/>
                  </a:solidFill>
                  <a:latin typeface="Poppins"/>
                  <a:ea typeface="Poppins"/>
                  <a:cs typeface="Poppins"/>
                  <a:sym typeface="Poppins"/>
                </a:rPr>
                <a:t>It decides whether something is:</a:t>
              </a:r>
            </a:p>
            <a:p>
              <a:pPr marL="431801" lvl="1" indent="-215900" algn="l">
                <a:lnSpc>
                  <a:spcPts val="2800"/>
                </a:lnSpc>
                <a:buFont typeface="Arial"/>
                <a:buChar char="•"/>
              </a:pPr>
              <a:r>
                <a:rPr lang="en-US" sz="2000">
                  <a:solidFill>
                    <a:srgbClr val="000000"/>
                  </a:solidFill>
                  <a:latin typeface="Poppins"/>
                  <a:ea typeface="Poppins"/>
                  <a:cs typeface="Poppins"/>
                  <a:sym typeface="Poppins"/>
                </a:rPr>
                <a:t>safe</a:t>
              </a:r>
            </a:p>
            <a:p>
              <a:pPr marL="431801" lvl="1" indent="-215900" algn="l">
                <a:lnSpc>
                  <a:spcPts val="2800"/>
                </a:lnSpc>
                <a:buFont typeface="Arial"/>
                <a:buChar char="•"/>
              </a:pPr>
              <a:r>
                <a:rPr lang="en-US" sz="2000">
                  <a:solidFill>
                    <a:srgbClr val="000000"/>
                  </a:solidFill>
                  <a:latin typeface="Poppins"/>
                  <a:ea typeface="Poppins"/>
                  <a:cs typeface="Poppins"/>
                  <a:sym typeface="Poppins"/>
                </a:rPr>
                <a:t>neutral</a:t>
              </a:r>
            </a:p>
            <a:p>
              <a:pPr marL="431801" lvl="1" indent="-215900" algn="l">
                <a:lnSpc>
                  <a:spcPts val="2400"/>
                </a:lnSpc>
                <a:buFont typeface="Arial"/>
                <a:buChar char="•"/>
              </a:pPr>
              <a:r>
                <a:rPr lang="en-US" sz="2000">
                  <a:solidFill>
                    <a:srgbClr val="000000"/>
                  </a:solidFill>
                  <a:latin typeface="Poppins"/>
                  <a:ea typeface="Poppins"/>
                  <a:cs typeface="Poppins"/>
                  <a:sym typeface="Poppins"/>
                </a:rPr>
                <a:t>or dangerous</a:t>
              </a:r>
            </a:p>
          </p:txBody>
        </p:sp>
      </p:grpSp>
      <p:grpSp>
        <p:nvGrpSpPr>
          <p:cNvPr id="16" name="Group 16"/>
          <p:cNvGrpSpPr/>
          <p:nvPr/>
        </p:nvGrpSpPr>
        <p:grpSpPr>
          <a:xfrm>
            <a:off x="3493371" y="6085235"/>
            <a:ext cx="5611368" cy="3419475"/>
            <a:chOff x="0" y="0"/>
            <a:chExt cx="7481823" cy="4559300"/>
          </a:xfrm>
        </p:grpSpPr>
        <p:sp>
          <p:nvSpPr>
            <p:cNvPr id="17" name="TextBox 17"/>
            <p:cNvSpPr txBox="1"/>
            <p:nvPr/>
          </p:nvSpPr>
          <p:spPr>
            <a:xfrm>
              <a:off x="0" y="-28575"/>
              <a:ext cx="895350" cy="638175"/>
            </a:xfrm>
            <a:prstGeom prst="rect">
              <a:avLst/>
            </a:prstGeom>
          </p:spPr>
          <p:txBody>
            <a:bodyPr lIns="0" tIns="0" rIns="0" bIns="0" rtlCol="0" anchor="t">
              <a:spAutoFit/>
            </a:bodyPr>
            <a:lstStyle/>
            <a:p>
              <a:pPr algn="ctr">
                <a:lnSpc>
                  <a:spcPts val="3600"/>
                </a:lnSpc>
                <a:spcBef>
                  <a:spcPct val="0"/>
                </a:spcBef>
              </a:pPr>
              <a:r>
                <a:rPr lang="en-US" sz="3000" b="1">
                  <a:solidFill>
                    <a:srgbClr val="51B264"/>
                  </a:solidFill>
                  <a:latin typeface="Poppins Bold"/>
                  <a:ea typeface="Poppins Bold"/>
                  <a:cs typeface="Poppins Bold"/>
                  <a:sym typeface="Poppins Bold"/>
                </a:rPr>
                <a:t>03</a:t>
              </a:r>
            </a:p>
          </p:txBody>
        </p:sp>
        <p:sp>
          <p:nvSpPr>
            <p:cNvPr id="18" name="TextBox 18"/>
            <p:cNvSpPr txBox="1"/>
            <p:nvPr/>
          </p:nvSpPr>
          <p:spPr>
            <a:xfrm>
              <a:off x="895350" y="60325"/>
              <a:ext cx="6586473" cy="4498975"/>
            </a:xfrm>
            <a:prstGeom prst="rect">
              <a:avLst/>
            </a:prstGeom>
          </p:spPr>
          <p:txBody>
            <a:bodyPr lIns="0" tIns="0" rIns="0" bIns="0" rtlCol="0" anchor="t">
              <a:spAutoFit/>
            </a:bodyPr>
            <a:lstStyle/>
            <a:p>
              <a:pPr algn="l">
                <a:lnSpc>
                  <a:spcPts val="2400"/>
                </a:lnSpc>
              </a:pPr>
              <a:r>
                <a:rPr lang="en-US" sz="2000">
                  <a:solidFill>
                    <a:srgbClr val="000000"/>
                  </a:solidFill>
                  <a:latin typeface="Poppins"/>
                  <a:ea typeface="Poppins"/>
                  <a:cs typeface="Poppins"/>
                  <a:sym typeface="Poppins"/>
                </a:rPr>
                <a:t>The brain does not always distinguish clearly between real and perceived threats</a:t>
              </a:r>
            </a:p>
            <a:p>
              <a:pPr algn="l">
                <a:lnSpc>
                  <a:spcPts val="2400"/>
                </a:lnSpc>
              </a:pPr>
              <a:endParaRPr lang="en-US" sz="2000">
                <a:solidFill>
                  <a:srgbClr val="000000"/>
                </a:solidFill>
                <a:latin typeface="Poppins"/>
                <a:ea typeface="Poppins"/>
                <a:cs typeface="Poppins"/>
                <a:sym typeface="Poppins"/>
              </a:endParaRPr>
            </a:p>
            <a:p>
              <a:pPr algn="l">
                <a:lnSpc>
                  <a:spcPts val="2400"/>
                </a:lnSpc>
              </a:pPr>
              <a:r>
                <a:rPr lang="en-US" sz="2000">
                  <a:solidFill>
                    <a:srgbClr val="000000"/>
                  </a:solidFill>
                  <a:latin typeface="Poppins"/>
                  <a:ea typeface="Poppins"/>
                  <a:cs typeface="Poppins"/>
                  <a:sym typeface="Poppins"/>
                </a:rPr>
                <a:t>Examples:</a:t>
              </a:r>
            </a:p>
            <a:p>
              <a:pPr marL="431801" lvl="1" indent="-215900" algn="l">
                <a:lnSpc>
                  <a:spcPts val="2400"/>
                </a:lnSpc>
                <a:buFont typeface="Arial"/>
                <a:buChar char="•"/>
              </a:pPr>
              <a:r>
                <a:rPr lang="en-US" sz="2000">
                  <a:solidFill>
                    <a:srgbClr val="000000"/>
                  </a:solidFill>
                  <a:latin typeface="Poppins"/>
                  <a:ea typeface="Poppins"/>
                  <a:cs typeface="Poppins"/>
                  <a:sym typeface="Poppins"/>
                </a:rPr>
                <a:t>an exam</a:t>
              </a:r>
            </a:p>
            <a:p>
              <a:pPr marL="431801" lvl="1" indent="-215900" algn="l">
                <a:lnSpc>
                  <a:spcPts val="2400"/>
                </a:lnSpc>
                <a:buFont typeface="Arial"/>
                <a:buChar char="•"/>
              </a:pPr>
              <a:r>
                <a:rPr lang="en-US" sz="2000">
                  <a:solidFill>
                    <a:srgbClr val="000000"/>
                  </a:solidFill>
                  <a:latin typeface="Poppins"/>
                  <a:ea typeface="Poppins"/>
                  <a:cs typeface="Poppins"/>
                  <a:sym typeface="Poppins"/>
                </a:rPr>
                <a:t>an argument</a:t>
              </a:r>
            </a:p>
            <a:p>
              <a:pPr marL="431801" lvl="1" indent="-215900" algn="l">
                <a:lnSpc>
                  <a:spcPts val="2400"/>
                </a:lnSpc>
                <a:buFont typeface="Arial"/>
                <a:buChar char="•"/>
              </a:pPr>
              <a:r>
                <a:rPr lang="en-US" sz="2000">
                  <a:solidFill>
                    <a:srgbClr val="000000"/>
                  </a:solidFill>
                  <a:latin typeface="Poppins"/>
                  <a:ea typeface="Poppins"/>
                  <a:cs typeface="Poppins"/>
                  <a:sym typeface="Poppins"/>
                </a:rPr>
                <a:t>a message that worries you</a:t>
              </a:r>
            </a:p>
            <a:p>
              <a:pPr marL="431801" lvl="1" indent="-215900" algn="l">
                <a:lnSpc>
                  <a:spcPts val="2400"/>
                </a:lnSpc>
                <a:buFont typeface="Arial"/>
                <a:buChar char="•"/>
              </a:pPr>
              <a:r>
                <a:rPr lang="en-US" sz="2000">
                  <a:solidFill>
                    <a:srgbClr val="000000"/>
                  </a:solidFill>
                  <a:latin typeface="Poppins"/>
                  <a:ea typeface="Poppins"/>
                  <a:cs typeface="Poppins"/>
                  <a:sym typeface="Poppins"/>
                </a:rPr>
                <a:t>a loud noise</a:t>
              </a:r>
            </a:p>
            <a:p>
              <a:pPr algn="l">
                <a:lnSpc>
                  <a:spcPts val="2400"/>
                </a:lnSpc>
                <a:spcBef>
                  <a:spcPct val="0"/>
                </a:spcBef>
              </a:pPr>
              <a:r>
                <a:rPr lang="en-US" sz="2000">
                  <a:solidFill>
                    <a:srgbClr val="000000"/>
                  </a:solidFill>
                  <a:latin typeface="Poppins"/>
                  <a:ea typeface="Poppins"/>
                  <a:cs typeface="Poppins"/>
                  <a:sym typeface="Poppins"/>
                </a:rPr>
                <a:t>These can activate the same neural networks as a real danger</a:t>
              </a: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49594" y="2856900"/>
            <a:ext cx="3963327" cy="1538924"/>
            <a:chOff x="0" y="0"/>
            <a:chExt cx="5284437" cy="2051898"/>
          </a:xfrm>
        </p:grpSpPr>
        <p:sp>
          <p:nvSpPr>
            <p:cNvPr id="3" name="Freeform 3"/>
            <p:cNvSpPr/>
            <p:nvPr/>
          </p:nvSpPr>
          <p:spPr>
            <a:xfrm>
              <a:off x="0" y="0"/>
              <a:ext cx="1458713" cy="2051898"/>
            </a:xfrm>
            <a:custGeom>
              <a:avLst/>
              <a:gdLst/>
              <a:ahLst/>
              <a:cxnLst/>
              <a:rect l="l" t="t" r="r" b="b"/>
              <a:pathLst>
                <a:path w="1458713" h="2051898">
                  <a:moveTo>
                    <a:pt x="0" y="0"/>
                  </a:moveTo>
                  <a:lnTo>
                    <a:pt x="1458713" y="0"/>
                  </a:lnTo>
                  <a:lnTo>
                    <a:pt x="1458713" y="2051898"/>
                  </a:lnTo>
                  <a:lnTo>
                    <a:pt x="0" y="205189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ES"/>
            </a:p>
          </p:txBody>
        </p:sp>
        <p:sp>
          <p:nvSpPr>
            <p:cNvPr id="4" name="TextBox 4"/>
            <p:cNvSpPr txBox="1"/>
            <p:nvPr/>
          </p:nvSpPr>
          <p:spPr>
            <a:xfrm>
              <a:off x="1991168" y="568110"/>
              <a:ext cx="3293269" cy="841375"/>
            </a:xfrm>
            <a:prstGeom prst="rect">
              <a:avLst/>
            </a:prstGeom>
          </p:spPr>
          <p:txBody>
            <a:bodyPr lIns="0" tIns="0" rIns="0" bIns="0" rtlCol="0" anchor="t">
              <a:spAutoFit/>
            </a:bodyPr>
            <a:lstStyle/>
            <a:p>
              <a:pPr algn="l">
                <a:lnSpc>
                  <a:spcPts val="2400"/>
                </a:lnSpc>
                <a:spcBef>
                  <a:spcPct val="0"/>
                </a:spcBef>
              </a:pPr>
              <a:r>
                <a:rPr lang="en-US" sz="2000">
                  <a:solidFill>
                    <a:srgbClr val="000000"/>
                  </a:solidFill>
                  <a:latin typeface="Poppins"/>
                  <a:ea typeface="Poppins"/>
                  <a:cs typeface="Poppins"/>
                  <a:sym typeface="Poppins"/>
                </a:rPr>
                <a:t>The heart beats faster</a:t>
              </a:r>
            </a:p>
          </p:txBody>
        </p:sp>
      </p:grpSp>
      <p:grpSp>
        <p:nvGrpSpPr>
          <p:cNvPr id="5" name="Group 5"/>
          <p:cNvGrpSpPr/>
          <p:nvPr/>
        </p:nvGrpSpPr>
        <p:grpSpPr>
          <a:xfrm>
            <a:off x="6840843" y="2822603"/>
            <a:ext cx="4741663" cy="1573221"/>
            <a:chOff x="0" y="0"/>
            <a:chExt cx="6322217" cy="2097627"/>
          </a:xfrm>
        </p:grpSpPr>
        <p:sp>
          <p:nvSpPr>
            <p:cNvPr id="6" name="Freeform 6"/>
            <p:cNvSpPr/>
            <p:nvPr/>
          </p:nvSpPr>
          <p:spPr>
            <a:xfrm>
              <a:off x="0" y="0"/>
              <a:ext cx="2659432" cy="2097627"/>
            </a:xfrm>
            <a:custGeom>
              <a:avLst/>
              <a:gdLst/>
              <a:ahLst/>
              <a:cxnLst/>
              <a:rect l="l" t="t" r="r" b="b"/>
              <a:pathLst>
                <a:path w="2659432" h="2097627">
                  <a:moveTo>
                    <a:pt x="0" y="0"/>
                  </a:moveTo>
                  <a:lnTo>
                    <a:pt x="2659432" y="0"/>
                  </a:lnTo>
                  <a:lnTo>
                    <a:pt x="2659432" y="2097627"/>
                  </a:lnTo>
                  <a:lnTo>
                    <a:pt x="0" y="2097627"/>
                  </a:lnTo>
                  <a:lnTo>
                    <a:pt x="0" y="0"/>
                  </a:lnTo>
                  <a:close/>
                </a:path>
              </a:pathLst>
            </a:custGeom>
            <a:blipFill>
              <a:blip r:embed="rId3"/>
              <a:stretch>
                <a:fillRect/>
              </a:stretch>
            </a:blipFill>
          </p:spPr>
          <p:txBody>
            <a:bodyPr/>
            <a:lstStyle/>
            <a:p>
              <a:endParaRPr lang="es-ES"/>
            </a:p>
          </p:txBody>
        </p:sp>
        <p:sp>
          <p:nvSpPr>
            <p:cNvPr id="7" name="TextBox 7"/>
            <p:cNvSpPr txBox="1"/>
            <p:nvPr/>
          </p:nvSpPr>
          <p:spPr>
            <a:xfrm>
              <a:off x="3192832" y="636703"/>
              <a:ext cx="3129385" cy="841375"/>
            </a:xfrm>
            <a:prstGeom prst="rect">
              <a:avLst/>
            </a:prstGeom>
          </p:spPr>
          <p:txBody>
            <a:bodyPr lIns="0" tIns="0" rIns="0" bIns="0" rtlCol="0" anchor="t">
              <a:spAutoFit/>
            </a:bodyPr>
            <a:lstStyle/>
            <a:p>
              <a:pPr algn="l">
                <a:lnSpc>
                  <a:spcPts val="2400"/>
                </a:lnSpc>
                <a:spcBef>
                  <a:spcPct val="0"/>
                </a:spcBef>
              </a:pPr>
              <a:r>
                <a:rPr lang="en-US" sz="2000">
                  <a:solidFill>
                    <a:srgbClr val="000000"/>
                  </a:solidFill>
                  <a:latin typeface="Poppins"/>
                  <a:ea typeface="Poppins"/>
                  <a:cs typeface="Poppins"/>
                  <a:sym typeface="Poppins"/>
                </a:rPr>
                <a:t>The muscles tense up</a:t>
              </a:r>
            </a:p>
          </p:txBody>
        </p:sp>
      </p:grpSp>
      <p:grpSp>
        <p:nvGrpSpPr>
          <p:cNvPr id="8" name="Group 8"/>
          <p:cNvGrpSpPr/>
          <p:nvPr/>
        </p:nvGrpSpPr>
        <p:grpSpPr>
          <a:xfrm>
            <a:off x="12929432" y="2856900"/>
            <a:ext cx="4300035" cy="1573221"/>
            <a:chOff x="0" y="0"/>
            <a:chExt cx="5733380" cy="2097627"/>
          </a:xfrm>
        </p:grpSpPr>
        <p:sp>
          <p:nvSpPr>
            <p:cNvPr id="9" name="Freeform 9"/>
            <p:cNvSpPr/>
            <p:nvPr/>
          </p:nvSpPr>
          <p:spPr>
            <a:xfrm>
              <a:off x="0" y="0"/>
              <a:ext cx="2013722" cy="2097627"/>
            </a:xfrm>
            <a:custGeom>
              <a:avLst/>
              <a:gdLst/>
              <a:ahLst/>
              <a:cxnLst/>
              <a:rect l="l" t="t" r="r" b="b"/>
              <a:pathLst>
                <a:path w="2013722" h="2097627">
                  <a:moveTo>
                    <a:pt x="0" y="0"/>
                  </a:moveTo>
                  <a:lnTo>
                    <a:pt x="2013722" y="0"/>
                  </a:lnTo>
                  <a:lnTo>
                    <a:pt x="2013722" y="2097627"/>
                  </a:lnTo>
                  <a:lnTo>
                    <a:pt x="0" y="209762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ES"/>
            </a:p>
          </p:txBody>
        </p:sp>
        <p:sp>
          <p:nvSpPr>
            <p:cNvPr id="10" name="TextBox 10"/>
            <p:cNvSpPr txBox="1"/>
            <p:nvPr/>
          </p:nvSpPr>
          <p:spPr>
            <a:xfrm>
              <a:off x="2661022" y="590974"/>
              <a:ext cx="3072358" cy="841375"/>
            </a:xfrm>
            <a:prstGeom prst="rect">
              <a:avLst/>
            </a:prstGeom>
          </p:spPr>
          <p:txBody>
            <a:bodyPr lIns="0" tIns="0" rIns="0" bIns="0" rtlCol="0" anchor="t">
              <a:spAutoFit/>
            </a:bodyPr>
            <a:lstStyle/>
            <a:p>
              <a:pPr algn="l">
                <a:lnSpc>
                  <a:spcPts val="2400"/>
                </a:lnSpc>
                <a:spcBef>
                  <a:spcPct val="0"/>
                </a:spcBef>
              </a:pPr>
              <a:r>
                <a:rPr lang="en-US" sz="2000">
                  <a:solidFill>
                    <a:srgbClr val="000000"/>
                  </a:solidFill>
                  <a:latin typeface="Poppins"/>
                  <a:ea typeface="Poppins"/>
                  <a:cs typeface="Poppins"/>
                  <a:sym typeface="Poppins"/>
                </a:rPr>
                <a:t>Digestion slows down</a:t>
              </a:r>
            </a:p>
          </p:txBody>
        </p:sp>
      </p:grpSp>
      <p:grpSp>
        <p:nvGrpSpPr>
          <p:cNvPr id="11" name="Group 11"/>
          <p:cNvGrpSpPr/>
          <p:nvPr/>
        </p:nvGrpSpPr>
        <p:grpSpPr>
          <a:xfrm>
            <a:off x="6840843" y="5049660"/>
            <a:ext cx="4946372" cy="1601659"/>
            <a:chOff x="0" y="0"/>
            <a:chExt cx="6595162" cy="2135545"/>
          </a:xfrm>
        </p:grpSpPr>
        <p:sp>
          <p:nvSpPr>
            <p:cNvPr id="12" name="Freeform 12"/>
            <p:cNvSpPr/>
            <p:nvPr/>
          </p:nvSpPr>
          <p:spPr>
            <a:xfrm>
              <a:off x="0" y="0"/>
              <a:ext cx="2847394" cy="2135545"/>
            </a:xfrm>
            <a:custGeom>
              <a:avLst/>
              <a:gdLst/>
              <a:ahLst/>
              <a:cxnLst/>
              <a:rect l="l" t="t" r="r" b="b"/>
              <a:pathLst>
                <a:path w="2847394" h="2135545">
                  <a:moveTo>
                    <a:pt x="0" y="0"/>
                  </a:moveTo>
                  <a:lnTo>
                    <a:pt x="2847394" y="0"/>
                  </a:lnTo>
                  <a:lnTo>
                    <a:pt x="2847394" y="2135545"/>
                  </a:lnTo>
                  <a:lnTo>
                    <a:pt x="0" y="213554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ES"/>
            </a:p>
          </p:txBody>
        </p:sp>
        <p:sp>
          <p:nvSpPr>
            <p:cNvPr id="13" name="TextBox 13"/>
            <p:cNvSpPr txBox="1"/>
            <p:nvPr/>
          </p:nvSpPr>
          <p:spPr>
            <a:xfrm>
              <a:off x="3192832" y="429598"/>
              <a:ext cx="3402330" cy="1247775"/>
            </a:xfrm>
            <a:prstGeom prst="rect">
              <a:avLst/>
            </a:prstGeom>
          </p:spPr>
          <p:txBody>
            <a:bodyPr lIns="0" tIns="0" rIns="0" bIns="0" rtlCol="0" anchor="t">
              <a:spAutoFit/>
            </a:bodyPr>
            <a:lstStyle/>
            <a:p>
              <a:pPr algn="l">
                <a:lnSpc>
                  <a:spcPts val="2400"/>
                </a:lnSpc>
                <a:spcBef>
                  <a:spcPct val="0"/>
                </a:spcBef>
              </a:pPr>
              <a:r>
                <a:rPr lang="en-US" sz="2000">
                  <a:solidFill>
                    <a:srgbClr val="000000"/>
                  </a:solidFill>
                  <a:latin typeface="Poppins"/>
                  <a:ea typeface="Poppins"/>
                  <a:cs typeface="Poppins"/>
                  <a:sym typeface="Poppins"/>
                </a:rPr>
                <a:t>Adrenaline and cortisol are released</a:t>
              </a:r>
            </a:p>
          </p:txBody>
        </p:sp>
      </p:grpSp>
      <p:grpSp>
        <p:nvGrpSpPr>
          <p:cNvPr id="14" name="Group 14"/>
          <p:cNvGrpSpPr/>
          <p:nvPr/>
        </p:nvGrpSpPr>
        <p:grpSpPr>
          <a:xfrm>
            <a:off x="12153026" y="5342225"/>
            <a:ext cx="4721172" cy="1016529"/>
            <a:chOff x="0" y="0"/>
            <a:chExt cx="6294896" cy="1355372"/>
          </a:xfrm>
        </p:grpSpPr>
        <p:sp>
          <p:nvSpPr>
            <p:cNvPr id="15" name="Freeform 15"/>
            <p:cNvSpPr/>
            <p:nvPr/>
          </p:nvSpPr>
          <p:spPr>
            <a:xfrm>
              <a:off x="0" y="0"/>
              <a:ext cx="3048931" cy="1355372"/>
            </a:xfrm>
            <a:custGeom>
              <a:avLst/>
              <a:gdLst/>
              <a:ahLst/>
              <a:cxnLst/>
              <a:rect l="l" t="t" r="r" b="b"/>
              <a:pathLst>
                <a:path w="3048931" h="1355372">
                  <a:moveTo>
                    <a:pt x="0" y="0"/>
                  </a:moveTo>
                  <a:lnTo>
                    <a:pt x="3048931" y="0"/>
                  </a:lnTo>
                  <a:lnTo>
                    <a:pt x="3048931" y="1355372"/>
                  </a:lnTo>
                  <a:lnTo>
                    <a:pt x="0" y="1355372"/>
                  </a:lnTo>
                  <a:lnTo>
                    <a:pt x="0" y="0"/>
                  </a:lnTo>
                  <a:close/>
                </a:path>
              </a:pathLst>
            </a:custGeom>
            <a:blipFill>
              <a:blip r:embed="rId6"/>
              <a:stretch>
                <a:fillRect l="-86671" t="-74273" r="-102590" b="-635304"/>
              </a:stretch>
            </a:blipFill>
          </p:spPr>
          <p:txBody>
            <a:bodyPr/>
            <a:lstStyle/>
            <a:p>
              <a:endParaRPr lang="es-ES"/>
            </a:p>
          </p:txBody>
        </p:sp>
        <p:sp>
          <p:nvSpPr>
            <p:cNvPr id="16" name="TextBox 16"/>
            <p:cNvSpPr txBox="1"/>
            <p:nvPr/>
          </p:nvSpPr>
          <p:spPr>
            <a:xfrm>
              <a:off x="3696231" y="-11289"/>
              <a:ext cx="2598665" cy="841375"/>
            </a:xfrm>
            <a:prstGeom prst="rect">
              <a:avLst/>
            </a:prstGeom>
          </p:spPr>
          <p:txBody>
            <a:bodyPr lIns="0" tIns="0" rIns="0" bIns="0" rtlCol="0" anchor="t">
              <a:spAutoFit/>
            </a:bodyPr>
            <a:lstStyle/>
            <a:p>
              <a:pPr algn="l">
                <a:lnSpc>
                  <a:spcPts val="2400"/>
                </a:lnSpc>
                <a:spcBef>
                  <a:spcPct val="0"/>
                </a:spcBef>
              </a:pPr>
              <a:r>
                <a:rPr lang="en-US" sz="2000">
                  <a:solidFill>
                    <a:srgbClr val="000000"/>
                  </a:solidFill>
                  <a:latin typeface="Poppins"/>
                  <a:ea typeface="Poppins"/>
                  <a:cs typeface="Poppins"/>
                  <a:sym typeface="Poppins"/>
                </a:rPr>
                <a:t>Alertness increases</a:t>
              </a:r>
            </a:p>
          </p:txBody>
        </p:sp>
      </p:grpSp>
      <p:grpSp>
        <p:nvGrpSpPr>
          <p:cNvPr id="17" name="Group 17"/>
          <p:cNvGrpSpPr/>
          <p:nvPr/>
        </p:nvGrpSpPr>
        <p:grpSpPr>
          <a:xfrm>
            <a:off x="2048748" y="5049660"/>
            <a:ext cx="3996295" cy="1781812"/>
            <a:chOff x="0" y="0"/>
            <a:chExt cx="5328394" cy="2375749"/>
          </a:xfrm>
        </p:grpSpPr>
        <p:sp>
          <p:nvSpPr>
            <p:cNvPr id="18" name="Freeform 18"/>
            <p:cNvSpPr/>
            <p:nvPr/>
          </p:nvSpPr>
          <p:spPr>
            <a:xfrm>
              <a:off x="0" y="0"/>
              <a:ext cx="1968902" cy="2375749"/>
            </a:xfrm>
            <a:custGeom>
              <a:avLst/>
              <a:gdLst/>
              <a:ahLst/>
              <a:cxnLst/>
              <a:rect l="l" t="t" r="r" b="b"/>
              <a:pathLst>
                <a:path w="1968902" h="2375749">
                  <a:moveTo>
                    <a:pt x="0" y="0"/>
                  </a:moveTo>
                  <a:lnTo>
                    <a:pt x="1968902" y="0"/>
                  </a:lnTo>
                  <a:lnTo>
                    <a:pt x="1968902" y="2375749"/>
                  </a:lnTo>
                  <a:lnTo>
                    <a:pt x="0" y="2375749"/>
                  </a:lnTo>
                  <a:lnTo>
                    <a:pt x="0" y="0"/>
                  </a:lnTo>
                  <a:close/>
                </a:path>
              </a:pathLst>
            </a:custGeom>
            <a:blipFill>
              <a:blip r:embed="rId7"/>
              <a:stretch>
                <a:fillRect/>
              </a:stretch>
            </a:blipFill>
          </p:spPr>
          <p:txBody>
            <a:bodyPr/>
            <a:lstStyle/>
            <a:p>
              <a:endParaRPr lang="es-ES"/>
            </a:p>
          </p:txBody>
        </p:sp>
        <p:sp>
          <p:nvSpPr>
            <p:cNvPr id="19" name="TextBox 19"/>
            <p:cNvSpPr txBox="1"/>
            <p:nvPr/>
          </p:nvSpPr>
          <p:spPr>
            <a:xfrm>
              <a:off x="2258962" y="904084"/>
              <a:ext cx="3069431" cy="841375"/>
            </a:xfrm>
            <a:prstGeom prst="rect">
              <a:avLst/>
            </a:prstGeom>
          </p:spPr>
          <p:txBody>
            <a:bodyPr lIns="0" tIns="0" rIns="0" bIns="0" rtlCol="0" anchor="t">
              <a:spAutoFit/>
            </a:bodyPr>
            <a:lstStyle/>
            <a:p>
              <a:pPr algn="l">
                <a:lnSpc>
                  <a:spcPts val="2400"/>
                </a:lnSpc>
                <a:spcBef>
                  <a:spcPct val="0"/>
                </a:spcBef>
              </a:pPr>
              <a:r>
                <a:rPr lang="en-US" sz="2000">
                  <a:solidFill>
                    <a:srgbClr val="000000"/>
                  </a:solidFill>
                  <a:latin typeface="Poppins"/>
                  <a:ea typeface="Poppins"/>
                  <a:cs typeface="Poppins"/>
                  <a:sym typeface="Poppins"/>
                </a:rPr>
                <a:t>Breathing speeds up</a:t>
              </a:r>
            </a:p>
          </p:txBody>
        </p:sp>
      </p:grpSp>
      <p:sp>
        <p:nvSpPr>
          <p:cNvPr id="20" name="Freeform 20"/>
          <p:cNvSpPr/>
          <p:nvPr/>
        </p:nvSpPr>
        <p:spPr>
          <a:xfrm>
            <a:off x="5954721" y="8162829"/>
            <a:ext cx="1249866" cy="217164"/>
          </a:xfrm>
          <a:custGeom>
            <a:avLst/>
            <a:gdLst/>
            <a:ahLst/>
            <a:cxnLst/>
            <a:rect l="l" t="t" r="r" b="b"/>
            <a:pathLst>
              <a:path w="1249866" h="217164">
                <a:moveTo>
                  <a:pt x="0" y="0"/>
                </a:moveTo>
                <a:lnTo>
                  <a:pt x="1249866" y="0"/>
                </a:lnTo>
                <a:lnTo>
                  <a:pt x="1249866" y="217164"/>
                </a:lnTo>
                <a:lnTo>
                  <a:pt x="0" y="217164"/>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21" name="Freeform 21"/>
          <p:cNvSpPr/>
          <p:nvPr/>
        </p:nvSpPr>
        <p:spPr>
          <a:xfrm>
            <a:off x="8309629" y="8162829"/>
            <a:ext cx="1249866" cy="217164"/>
          </a:xfrm>
          <a:custGeom>
            <a:avLst/>
            <a:gdLst/>
            <a:ahLst/>
            <a:cxnLst/>
            <a:rect l="l" t="t" r="r" b="b"/>
            <a:pathLst>
              <a:path w="1249866" h="217164">
                <a:moveTo>
                  <a:pt x="0" y="0"/>
                </a:moveTo>
                <a:lnTo>
                  <a:pt x="1249866" y="0"/>
                </a:lnTo>
                <a:lnTo>
                  <a:pt x="1249866" y="217164"/>
                </a:lnTo>
                <a:lnTo>
                  <a:pt x="0" y="217164"/>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22" name="Freeform 22"/>
          <p:cNvSpPr/>
          <p:nvPr/>
        </p:nvSpPr>
        <p:spPr>
          <a:xfrm>
            <a:off x="10846081" y="8162829"/>
            <a:ext cx="1249866" cy="217164"/>
          </a:xfrm>
          <a:custGeom>
            <a:avLst/>
            <a:gdLst/>
            <a:ahLst/>
            <a:cxnLst/>
            <a:rect l="l" t="t" r="r" b="b"/>
            <a:pathLst>
              <a:path w="1249866" h="217164">
                <a:moveTo>
                  <a:pt x="0" y="0"/>
                </a:moveTo>
                <a:lnTo>
                  <a:pt x="1249866" y="0"/>
                </a:lnTo>
                <a:lnTo>
                  <a:pt x="1249866" y="217164"/>
                </a:lnTo>
                <a:lnTo>
                  <a:pt x="0" y="217164"/>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ES"/>
          </a:p>
        </p:txBody>
      </p:sp>
      <p:sp>
        <p:nvSpPr>
          <p:cNvPr id="23" name="TextBox 23"/>
          <p:cNvSpPr txBox="1"/>
          <p:nvPr/>
        </p:nvSpPr>
        <p:spPr>
          <a:xfrm>
            <a:off x="2792627" y="1000125"/>
            <a:ext cx="12702745" cy="1247775"/>
          </a:xfrm>
          <a:prstGeom prst="rect">
            <a:avLst/>
          </a:prstGeom>
        </p:spPr>
        <p:txBody>
          <a:bodyPr lIns="0" tIns="0" rIns="0" bIns="0" rtlCol="0" anchor="t">
            <a:spAutoFit/>
          </a:bodyPr>
          <a:lstStyle/>
          <a:p>
            <a:pPr algn="ctr">
              <a:lnSpc>
                <a:spcPts val="2400"/>
              </a:lnSpc>
            </a:pPr>
            <a:r>
              <a:rPr lang="en-US" sz="2000" b="1">
                <a:solidFill>
                  <a:srgbClr val="000000"/>
                </a:solidFill>
                <a:latin typeface="Poppins Bold"/>
                <a:ea typeface="Poppins Bold"/>
                <a:cs typeface="Poppins Bold"/>
                <a:sym typeface="Poppins Bold"/>
              </a:rPr>
              <a:t>Story “The Heart of the Hunter”</a:t>
            </a:r>
          </a:p>
          <a:p>
            <a:pPr algn="ctr">
              <a:lnSpc>
                <a:spcPts val="2400"/>
              </a:lnSpc>
            </a:pPr>
            <a:endParaRPr lang="en-US" sz="2000" b="1">
              <a:solidFill>
                <a:srgbClr val="000000"/>
              </a:solidFill>
              <a:latin typeface="Poppins Bold"/>
              <a:ea typeface="Poppins Bold"/>
              <a:cs typeface="Poppins Bold"/>
              <a:sym typeface="Poppins Bold"/>
            </a:endParaRPr>
          </a:p>
          <a:p>
            <a:pPr algn="ctr">
              <a:lnSpc>
                <a:spcPts val="2400"/>
              </a:lnSpc>
            </a:pPr>
            <a:r>
              <a:rPr lang="en-US" sz="2000" b="1">
                <a:solidFill>
                  <a:srgbClr val="000000"/>
                </a:solidFill>
                <a:latin typeface="Poppins Bold"/>
                <a:ea typeface="Poppins Bold"/>
                <a:cs typeface="Poppins Bold"/>
                <a:sym typeface="Poppins Bold"/>
              </a:rPr>
              <a:t>It shows us how the body goes into survival mode,</a:t>
            </a:r>
            <a:r>
              <a:rPr lang="en-US" sz="2000">
                <a:solidFill>
                  <a:srgbClr val="000000"/>
                </a:solidFill>
                <a:latin typeface="Poppins"/>
                <a:ea typeface="Poppins"/>
                <a:cs typeface="Poppins"/>
                <a:sym typeface="Poppins"/>
              </a:rPr>
              <a:t> just as it used to when encountering a predator, and</a:t>
            </a:r>
            <a:r>
              <a:rPr lang="en-US" sz="2000" b="1">
                <a:solidFill>
                  <a:srgbClr val="000000"/>
                </a:solidFill>
                <a:latin typeface="Poppins Bold"/>
                <a:ea typeface="Poppins Bold"/>
                <a:cs typeface="Poppins Bold"/>
                <a:sym typeface="Poppins Bold"/>
              </a:rPr>
              <a:t> how it then needs time to calm down again.</a:t>
            </a:r>
          </a:p>
        </p:txBody>
      </p:sp>
      <p:sp>
        <p:nvSpPr>
          <p:cNvPr id="24" name="TextBox 24"/>
          <p:cNvSpPr txBox="1"/>
          <p:nvPr/>
        </p:nvSpPr>
        <p:spPr>
          <a:xfrm>
            <a:off x="4868748" y="8090436"/>
            <a:ext cx="646956" cy="333375"/>
          </a:xfrm>
          <a:prstGeom prst="rect">
            <a:avLst/>
          </a:prstGeom>
        </p:spPr>
        <p:txBody>
          <a:bodyPr lIns="0" tIns="0" rIns="0" bIns="0" rtlCol="0" anchor="t">
            <a:spAutoFit/>
          </a:bodyPr>
          <a:lstStyle/>
          <a:p>
            <a:pPr algn="ctr">
              <a:lnSpc>
                <a:spcPts val="2400"/>
              </a:lnSpc>
              <a:spcBef>
                <a:spcPct val="0"/>
              </a:spcBef>
            </a:pPr>
            <a:r>
              <a:rPr lang="en-US" sz="2000">
                <a:solidFill>
                  <a:srgbClr val="000000"/>
                </a:solidFill>
                <a:latin typeface="Poppins"/>
                <a:ea typeface="Poppins"/>
                <a:cs typeface="Poppins"/>
                <a:sym typeface="Poppins"/>
              </a:rPr>
              <a:t>Brain</a:t>
            </a:r>
          </a:p>
        </p:txBody>
      </p:sp>
      <p:sp>
        <p:nvSpPr>
          <p:cNvPr id="25" name="TextBox 25"/>
          <p:cNvSpPr txBox="1"/>
          <p:nvPr/>
        </p:nvSpPr>
        <p:spPr>
          <a:xfrm>
            <a:off x="7350882" y="8090436"/>
            <a:ext cx="847725" cy="333375"/>
          </a:xfrm>
          <a:prstGeom prst="rect">
            <a:avLst/>
          </a:prstGeom>
        </p:spPr>
        <p:txBody>
          <a:bodyPr lIns="0" tIns="0" rIns="0" bIns="0" rtlCol="0" anchor="t">
            <a:spAutoFit/>
          </a:bodyPr>
          <a:lstStyle/>
          <a:p>
            <a:pPr algn="ctr">
              <a:lnSpc>
                <a:spcPts val="2400"/>
              </a:lnSpc>
              <a:spcBef>
                <a:spcPct val="0"/>
              </a:spcBef>
            </a:pPr>
            <a:r>
              <a:rPr lang="en-US" sz="2000">
                <a:solidFill>
                  <a:srgbClr val="000000"/>
                </a:solidFill>
                <a:latin typeface="Poppins"/>
                <a:ea typeface="Poppins"/>
                <a:cs typeface="Poppins"/>
                <a:sym typeface="Poppins"/>
              </a:rPr>
              <a:t>Signal </a:t>
            </a:r>
          </a:p>
        </p:txBody>
      </p:sp>
      <p:sp>
        <p:nvSpPr>
          <p:cNvPr id="26" name="TextBox 26"/>
          <p:cNvSpPr txBox="1"/>
          <p:nvPr/>
        </p:nvSpPr>
        <p:spPr>
          <a:xfrm>
            <a:off x="9876138" y="8090436"/>
            <a:ext cx="632817" cy="333375"/>
          </a:xfrm>
          <a:prstGeom prst="rect">
            <a:avLst/>
          </a:prstGeom>
        </p:spPr>
        <p:txBody>
          <a:bodyPr lIns="0" tIns="0" rIns="0" bIns="0" rtlCol="0" anchor="t">
            <a:spAutoFit/>
          </a:bodyPr>
          <a:lstStyle/>
          <a:p>
            <a:pPr algn="ctr">
              <a:lnSpc>
                <a:spcPts val="2400"/>
              </a:lnSpc>
              <a:spcBef>
                <a:spcPct val="0"/>
              </a:spcBef>
            </a:pPr>
            <a:r>
              <a:rPr lang="en-US" sz="2000">
                <a:solidFill>
                  <a:srgbClr val="000000"/>
                </a:solidFill>
                <a:latin typeface="Poppins"/>
                <a:ea typeface="Poppins"/>
                <a:cs typeface="Poppins"/>
                <a:sym typeface="Poppins"/>
              </a:rPr>
              <a:t>Body</a:t>
            </a:r>
          </a:p>
        </p:txBody>
      </p:sp>
      <p:sp>
        <p:nvSpPr>
          <p:cNvPr id="27" name="TextBox 27"/>
          <p:cNvSpPr txBox="1"/>
          <p:nvPr/>
        </p:nvSpPr>
        <p:spPr>
          <a:xfrm>
            <a:off x="12307982" y="8090436"/>
            <a:ext cx="1274118" cy="333375"/>
          </a:xfrm>
          <a:prstGeom prst="rect">
            <a:avLst/>
          </a:prstGeom>
        </p:spPr>
        <p:txBody>
          <a:bodyPr lIns="0" tIns="0" rIns="0" bIns="0" rtlCol="0" anchor="t">
            <a:spAutoFit/>
          </a:bodyPr>
          <a:lstStyle/>
          <a:p>
            <a:pPr algn="ctr">
              <a:lnSpc>
                <a:spcPts val="2400"/>
              </a:lnSpc>
              <a:spcBef>
                <a:spcPct val="0"/>
              </a:spcBef>
            </a:pPr>
            <a:r>
              <a:rPr lang="en-US" sz="2000">
                <a:solidFill>
                  <a:srgbClr val="000000"/>
                </a:solidFill>
                <a:latin typeface="Poppins"/>
                <a:ea typeface="Poppins"/>
                <a:cs typeface="Poppins"/>
                <a:sym typeface="Poppins"/>
              </a:rPr>
              <a:t>Activation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39956" y="1333500"/>
            <a:ext cx="16119344" cy="7924800"/>
          </a:xfrm>
          <a:custGeom>
            <a:avLst/>
            <a:gdLst/>
            <a:ahLst/>
            <a:cxnLst/>
            <a:rect l="l" t="t" r="r" b="b"/>
            <a:pathLst>
              <a:path w="16119344" h="7924800">
                <a:moveTo>
                  <a:pt x="0" y="0"/>
                </a:moveTo>
                <a:lnTo>
                  <a:pt x="16119344" y="0"/>
                </a:lnTo>
                <a:lnTo>
                  <a:pt x="16119344" y="7924800"/>
                </a:lnTo>
                <a:lnTo>
                  <a:pt x="0" y="7924800"/>
                </a:lnTo>
                <a:lnTo>
                  <a:pt x="0" y="0"/>
                </a:lnTo>
                <a:close/>
              </a:path>
            </a:pathLst>
          </a:custGeom>
          <a:blipFill>
            <a:blip r:embed="rId2"/>
            <a:stretch>
              <a:fillRect t="-19618" b="-22256"/>
            </a:stretch>
          </a:blipFill>
        </p:spPr>
        <p:txBody>
          <a:bodyPr/>
          <a:lstStyle/>
          <a:p>
            <a:endParaRPr lang="es-ES"/>
          </a:p>
        </p:txBody>
      </p:sp>
      <p:sp>
        <p:nvSpPr>
          <p:cNvPr id="3" name="TextBox 3"/>
          <p:cNvSpPr txBox="1"/>
          <p:nvPr/>
        </p:nvSpPr>
        <p:spPr>
          <a:xfrm>
            <a:off x="4275612" y="847725"/>
            <a:ext cx="9848033" cy="333375"/>
          </a:xfrm>
          <a:prstGeom prst="rect">
            <a:avLst/>
          </a:prstGeom>
        </p:spPr>
        <p:txBody>
          <a:bodyPr lIns="0" tIns="0" rIns="0" bIns="0" rtlCol="0" anchor="t">
            <a:spAutoFit/>
          </a:bodyPr>
          <a:lstStyle/>
          <a:p>
            <a:pPr algn="ctr">
              <a:lnSpc>
                <a:spcPts val="2400"/>
              </a:lnSpc>
            </a:pPr>
            <a:r>
              <a:rPr lang="en-US" sz="2000" b="1">
                <a:solidFill>
                  <a:srgbClr val="000000"/>
                </a:solidFill>
                <a:latin typeface="Poppins Bold"/>
                <a:ea typeface="Poppins Bold"/>
                <a:cs typeface="Poppins Bold"/>
                <a:sym typeface="Poppins Bold"/>
              </a:rPr>
              <a:t>Story “The Heart of the Hunter”</a:t>
            </a:r>
          </a:p>
        </p:txBody>
      </p:sp>
      <p:sp>
        <p:nvSpPr>
          <p:cNvPr id="4" name="TextBox 4"/>
          <p:cNvSpPr txBox="1"/>
          <p:nvPr/>
        </p:nvSpPr>
        <p:spPr>
          <a:xfrm>
            <a:off x="2189883" y="2676525"/>
            <a:ext cx="8987167" cy="5210175"/>
          </a:xfrm>
          <a:prstGeom prst="rect">
            <a:avLst/>
          </a:prstGeom>
        </p:spPr>
        <p:txBody>
          <a:bodyPr lIns="0" tIns="0" rIns="0" bIns="0" rtlCol="0" anchor="t">
            <a:spAutoFit/>
          </a:bodyPr>
          <a:lstStyle/>
          <a:p>
            <a:pPr algn="ctr">
              <a:lnSpc>
                <a:spcPts val="2400"/>
              </a:lnSpc>
              <a:spcBef>
                <a:spcPct val="0"/>
              </a:spcBef>
            </a:pPr>
            <a:r>
              <a:rPr lang="en-US" sz="2000" b="1">
                <a:solidFill>
                  <a:srgbClr val="000000"/>
                </a:solidFill>
                <a:latin typeface="Poppins Bold"/>
                <a:ea typeface="Poppins Bold"/>
                <a:cs typeface="Poppins Bold"/>
                <a:sym typeface="Poppins Bold"/>
              </a:rPr>
              <a:t>Story: “The Hunter’s Heart”</a:t>
            </a:r>
          </a:p>
          <a:p>
            <a:pPr algn="ctr">
              <a:lnSpc>
                <a:spcPts val="2400"/>
              </a:lnSpc>
              <a:spcBef>
                <a:spcPct val="0"/>
              </a:spcBef>
            </a:pPr>
            <a:endParaRPr lang="en-US" sz="2000" b="1">
              <a:solidFill>
                <a:srgbClr val="000000"/>
              </a:solidFill>
              <a:latin typeface="Poppins Bold"/>
              <a:ea typeface="Poppins Bold"/>
              <a:cs typeface="Poppins Bold"/>
              <a:sym typeface="Poppins Bold"/>
            </a:endParaRPr>
          </a:p>
          <a:p>
            <a:pPr algn="ctr">
              <a:lnSpc>
                <a:spcPts val="2400"/>
              </a:lnSpc>
              <a:spcBef>
                <a:spcPct val="0"/>
              </a:spcBef>
            </a:pPr>
            <a:r>
              <a:rPr lang="en-US" sz="2000" b="1">
                <a:solidFill>
                  <a:srgbClr val="000000"/>
                </a:solidFill>
                <a:latin typeface="Poppins Bold"/>
                <a:ea typeface="Poppins Bold"/>
                <a:cs typeface="Poppins Bold"/>
                <a:sym typeface="Poppins Bold"/>
              </a:rPr>
              <a:t>The hunter’s heart beats strongly. </a:t>
            </a:r>
            <a:r>
              <a:rPr lang="en-US" sz="2000">
                <a:solidFill>
                  <a:srgbClr val="000000"/>
                </a:solidFill>
                <a:latin typeface="Poppins"/>
                <a:ea typeface="Poppins"/>
                <a:cs typeface="Poppins"/>
                <a:sym typeface="Poppins"/>
              </a:rPr>
              <a:t>His brain and senses are working at full speed to anticipate his enemy’s plan. He notices every slight movement of his enemy thanks to his keen senses. His muscles receive maximum blood flow; all organs not essential for survival are in a state of rest.</a:t>
            </a:r>
            <a:r>
              <a:rPr lang="en-US" sz="2000" b="1">
                <a:solidFill>
                  <a:srgbClr val="000000"/>
                </a:solidFill>
                <a:latin typeface="Poppins Bold"/>
                <a:ea typeface="Poppins Bold"/>
                <a:cs typeface="Poppins Bold"/>
                <a:sym typeface="Poppins Bold"/>
              </a:rPr>
              <a:t> His blood sugar levels rise </a:t>
            </a:r>
            <a:r>
              <a:rPr lang="en-US" sz="2000">
                <a:solidFill>
                  <a:srgbClr val="000000"/>
                </a:solidFill>
                <a:latin typeface="Poppins"/>
                <a:ea typeface="Poppins"/>
                <a:cs typeface="Poppins"/>
                <a:sym typeface="Poppins"/>
              </a:rPr>
              <a:t>to enable peak muscular performance.</a:t>
            </a:r>
          </a:p>
          <a:p>
            <a:pPr algn="ctr">
              <a:lnSpc>
                <a:spcPts val="2400"/>
              </a:lnSpc>
              <a:spcBef>
                <a:spcPct val="0"/>
              </a:spcBef>
            </a:pPr>
            <a:endParaRPr lang="en-US" sz="2000">
              <a:solidFill>
                <a:srgbClr val="000000"/>
              </a:solidFill>
              <a:latin typeface="Poppins"/>
              <a:ea typeface="Poppins"/>
              <a:cs typeface="Poppins"/>
              <a:sym typeface="Poppins"/>
            </a:endParaRPr>
          </a:p>
          <a:p>
            <a:pPr algn="ctr">
              <a:lnSpc>
                <a:spcPts val="2400"/>
              </a:lnSpc>
              <a:spcBef>
                <a:spcPct val="0"/>
              </a:spcBef>
            </a:pPr>
            <a:r>
              <a:rPr lang="en-US" sz="2000" b="1">
                <a:solidFill>
                  <a:srgbClr val="000000"/>
                </a:solidFill>
                <a:latin typeface="Poppins Bold"/>
                <a:ea typeface="Poppins Bold"/>
                <a:cs typeface="Poppins Bold"/>
                <a:sym typeface="Poppins Bold"/>
              </a:rPr>
              <a:t>Blood clotting is activated so that, </a:t>
            </a:r>
            <a:r>
              <a:rPr lang="en-US" sz="2000">
                <a:solidFill>
                  <a:srgbClr val="000000"/>
                </a:solidFill>
                <a:latin typeface="Poppins"/>
                <a:ea typeface="Poppins"/>
                <a:cs typeface="Poppins"/>
                <a:sym typeface="Poppins"/>
              </a:rPr>
              <a:t>should he be wounded, he does not lose too much blood. For this reason,</a:t>
            </a:r>
            <a:r>
              <a:rPr lang="en-US" sz="2000" b="1">
                <a:solidFill>
                  <a:srgbClr val="000000"/>
                </a:solidFill>
                <a:latin typeface="Poppins Bold"/>
                <a:ea typeface="Poppins Bold"/>
                <a:cs typeface="Poppins Bold"/>
                <a:sym typeface="Poppins Bold"/>
              </a:rPr>
              <a:t> blood flow to his hands and feet is reduced: </a:t>
            </a:r>
            <a:r>
              <a:rPr lang="en-US" sz="2000">
                <a:solidFill>
                  <a:srgbClr val="000000"/>
                </a:solidFill>
                <a:latin typeface="Poppins"/>
                <a:ea typeface="Poppins"/>
                <a:cs typeface="Poppins"/>
                <a:sym typeface="Poppins"/>
              </a:rPr>
              <a:t>the hands holding the spear are cold. He is unsure whether to fight or flee;</a:t>
            </a:r>
            <a:r>
              <a:rPr lang="en-US" sz="2000" b="1">
                <a:solidFill>
                  <a:srgbClr val="000000"/>
                </a:solidFill>
                <a:latin typeface="Poppins Bold"/>
                <a:ea typeface="Poppins Bold"/>
                <a:cs typeface="Poppins Bold"/>
                <a:sym typeface="Poppins Bold"/>
              </a:rPr>
              <a:t> the bear could kill him with a single blow.</a:t>
            </a:r>
            <a:r>
              <a:rPr lang="en-US" sz="2000">
                <a:solidFill>
                  <a:srgbClr val="000000"/>
                </a:solidFill>
                <a:latin typeface="Poppins"/>
                <a:ea typeface="Poppins"/>
                <a:cs typeface="Poppins"/>
                <a:sym typeface="Poppins"/>
              </a:rPr>
              <a:t> But winter is long, and he and his family urgently need meat and a warm shelter. </a:t>
            </a:r>
            <a:r>
              <a:rPr lang="en-US" sz="2000" b="1">
                <a:solidFill>
                  <a:srgbClr val="000000"/>
                </a:solidFill>
                <a:latin typeface="Poppins Bold"/>
                <a:ea typeface="Poppins Bold"/>
                <a:cs typeface="Poppins Bold"/>
                <a:sym typeface="Poppins Bold"/>
              </a:rPr>
              <a:t>He risks everything and thrusts the spear with all his might into the bear’s chest.</a:t>
            </a:r>
          </a:p>
          <a:p>
            <a:pPr algn="ctr">
              <a:lnSpc>
                <a:spcPts val="2400"/>
              </a:lnSpc>
              <a:spcBef>
                <a:spcPct val="0"/>
              </a:spcBef>
            </a:pPr>
            <a:endParaRPr lang="en-US" sz="2000" b="1">
              <a:solidFill>
                <a:srgbClr val="000000"/>
              </a:solidFill>
              <a:latin typeface="Poppins Bold"/>
              <a:ea typeface="Poppins Bold"/>
              <a:cs typeface="Poppins Bold"/>
              <a:sym typeface="Poppins Bold"/>
            </a:endParaRPr>
          </a:p>
        </p:txBody>
      </p:sp>
      <p:sp>
        <p:nvSpPr>
          <p:cNvPr id="5" name="Freeform 5"/>
          <p:cNvSpPr/>
          <p:nvPr/>
        </p:nvSpPr>
        <p:spPr>
          <a:xfrm>
            <a:off x="11378996" y="1648889"/>
            <a:ext cx="6100191" cy="8229600"/>
          </a:xfrm>
          <a:custGeom>
            <a:avLst/>
            <a:gdLst/>
            <a:ahLst/>
            <a:cxnLst/>
            <a:rect l="l" t="t" r="r" b="b"/>
            <a:pathLst>
              <a:path w="6100191" h="8229600">
                <a:moveTo>
                  <a:pt x="0" y="0"/>
                </a:moveTo>
                <a:lnTo>
                  <a:pt x="6100191" y="0"/>
                </a:lnTo>
                <a:lnTo>
                  <a:pt x="6100191" y="8229600"/>
                </a:lnTo>
                <a:lnTo>
                  <a:pt x="0" y="8229600"/>
                </a:lnTo>
                <a:lnTo>
                  <a:pt x="0" y="0"/>
                </a:lnTo>
                <a:close/>
              </a:path>
            </a:pathLst>
          </a:custGeom>
          <a:blipFill>
            <a:blip r:embed="rId3"/>
            <a:stretch>
              <a:fillRect/>
            </a:stretch>
          </a:blipFill>
        </p:spPr>
        <p:txBody>
          <a:bodyPr/>
          <a:lstStyle/>
          <a:p>
            <a:endParaRPr lang="es-E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39956" y="1333500"/>
            <a:ext cx="16119344" cy="7924800"/>
          </a:xfrm>
          <a:custGeom>
            <a:avLst/>
            <a:gdLst/>
            <a:ahLst/>
            <a:cxnLst/>
            <a:rect l="l" t="t" r="r" b="b"/>
            <a:pathLst>
              <a:path w="16119344" h="7924800">
                <a:moveTo>
                  <a:pt x="0" y="0"/>
                </a:moveTo>
                <a:lnTo>
                  <a:pt x="16119344" y="0"/>
                </a:lnTo>
                <a:lnTo>
                  <a:pt x="16119344" y="7924800"/>
                </a:lnTo>
                <a:lnTo>
                  <a:pt x="0" y="7924800"/>
                </a:lnTo>
                <a:lnTo>
                  <a:pt x="0" y="0"/>
                </a:lnTo>
                <a:close/>
              </a:path>
            </a:pathLst>
          </a:custGeom>
          <a:blipFill>
            <a:blip r:embed="rId2"/>
            <a:stretch>
              <a:fillRect t="-19618" b="-22256"/>
            </a:stretch>
          </a:blipFill>
        </p:spPr>
        <p:txBody>
          <a:bodyPr/>
          <a:lstStyle/>
          <a:p>
            <a:endParaRPr lang="es-ES"/>
          </a:p>
        </p:txBody>
      </p:sp>
      <p:sp>
        <p:nvSpPr>
          <p:cNvPr id="3" name="TextBox 3"/>
          <p:cNvSpPr txBox="1"/>
          <p:nvPr/>
        </p:nvSpPr>
        <p:spPr>
          <a:xfrm>
            <a:off x="4275612" y="847725"/>
            <a:ext cx="9848033" cy="333375"/>
          </a:xfrm>
          <a:prstGeom prst="rect">
            <a:avLst/>
          </a:prstGeom>
        </p:spPr>
        <p:txBody>
          <a:bodyPr lIns="0" tIns="0" rIns="0" bIns="0" rtlCol="0" anchor="t">
            <a:spAutoFit/>
          </a:bodyPr>
          <a:lstStyle/>
          <a:p>
            <a:pPr algn="ctr">
              <a:lnSpc>
                <a:spcPts val="2400"/>
              </a:lnSpc>
            </a:pPr>
            <a:r>
              <a:rPr lang="en-US" sz="2000" b="1">
                <a:solidFill>
                  <a:srgbClr val="000000"/>
                </a:solidFill>
                <a:latin typeface="Poppins Bold"/>
                <a:ea typeface="Poppins Bold"/>
                <a:cs typeface="Poppins Bold"/>
                <a:sym typeface="Poppins Bold"/>
              </a:rPr>
              <a:t>Story “The Heart of the Hunter”</a:t>
            </a:r>
          </a:p>
        </p:txBody>
      </p:sp>
      <p:sp>
        <p:nvSpPr>
          <p:cNvPr id="4" name="Freeform 4"/>
          <p:cNvSpPr/>
          <p:nvPr/>
        </p:nvSpPr>
        <p:spPr>
          <a:xfrm>
            <a:off x="11743020" y="1783713"/>
            <a:ext cx="6100191" cy="8229600"/>
          </a:xfrm>
          <a:custGeom>
            <a:avLst/>
            <a:gdLst/>
            <a:ahLst/>
            <a:cxnLst/>
            <a:rect l="l" t="t" r="r" b="b"/>
            <a:pathLst>
              <a:path w="6100191" h="8229600">
                <a:moveTo>
                  <a:pt x="0" y="0"/>
                </a:moveTo>
                <a:lnTo>
                  <a:pt x="6100191" y="0"/>
                </a:lnTo>
                <a:lnTo>
                  <a:pt x="6100191" y="8229600"/>
                </a:lnTo>
                <a:lnTo>
                  <a:pt x="0" y="8229600"/>
                </a:lnTo>
                <a:lnTo>
                  <a:pt x="0" y="0"/>
                </a:lnTo>
                <a:close/>
              </a:path>
            </a:pathLst>
          </a:custGeom>
          <a:blipFill>
            <a:blip r:embed="rId3"/>
            <a:stretch>
              <a:fillRect/>
            </a:stretch>
          </a:blipFill>
        </p:spPr>
        <p:txBody>
          <a:bodyPr/>
          <a:lstStyle/>
          <a:p>
            <a:endParaRPr lang="es-ES"/>
          </a:p>
        </p:txBody>
      </p:sp>
      <p:sp>
        <p:nvSpPr>
          <p:cNvPr id="5" name="TextBox 5"/>
          <p:cNvSpPr txBox="1"/>
          <p:nvPr/>
        </p:nvSpPr>
        <p:spPr>
          <a:xfrm>
            <a:off x="2189883" y="7614321"/>
            <a:ext cx="10987194" cy="1247775"/>
          </a:xfrm>
          <a:prstGeom prst="rect">
            <a:avLst/>
          </a:prstGeom>
        </p:spPr>
        <p:txBody>
          <a:bodyPr lIns="0" tIns="0" rIns="0" bIns="0" rtlCol="0" anchor="t">
            <a:spAutoFit/>
          </a:bodyPr>
          <a:lstStyle/>
          <a:p>
            <a:pPr algn="l">
              <a:lnSpc>
                <a:spcPts val="2400"/>
              </a:lnSpc>
              <a:spcBef>
                <a:spcPct val="0"/>
              </a:spcBef>
            </a:pPr>
            <a:r>
              <a:rPr lang="en-US" sz="2000" b="1">
                <a:solidFill>
                  <a:srgbClr val="000000"/>
                </a:solidFill>
                <a:latin typeface="Poppins Bold"/>
                <a:ea typeface="Poppins Bold"/>
                <a:cs typeface="Poppins Bold"/>
                <a:sym typeface="Poppins Bold"/>
              </a:rPr>
              <a:t>Remember:</a:t>
            </a:r>
          </a:p>
          <a:p>
            <a:pPr algn="l">
              <a:lnSpc>
                <a:spcPts val="2400"/>
              </a:lnSpc>
              <a:spcBef>
                <a:spcPct val="0"/>
              </a:spcBef>
            </a:pPr>
            <a:endParaRPr lang="en-US" sz="2000" b="1">
              <a:solidFill>
                <a:srgbClr val="000000"/>
              </a:solidFill>
              <a:latin typeface="Poppins Bold"/>
              <a:ea typeface="Poppins Bold"/>
              <a:cs typeface="Poppins Bold"/>
              <a:sym typeface="Poppins Bold"/>
            </a:endParaRPr>
          </a:p>
          <a:p>
            <a:pPr algn="l">
              <a:lnSpc>
                <a:spcPts val="2400"/>
              </a:lnSpc>
              <a:spcBef>
                <a:spcPct val="0"/>
              </a:spcBef>
            </a:pPr>
            <a:r>
              <a:rPr lang="en-US" sz="2000">
                <a:solidFill>
                  <a:srgbClr val="000000"/>
                </a:solidFill>
                <a:latin typeface="Poppins"/>
                <a:ea typeface="Poppins"/>
                <a:cs typeface="Poppins"/>
                <a:sym typeface="Poppins"/>
              </a:rPr>
              <a:t>Stress is a </a:t>
            </a:r>
            <a:r>
              <a:rPr lang="en-US" sz="2000" b="1">
                <a:solidFill>
                  <a:srgbClr val="000000"/>
                </a:solidFill>
                <a:latin typeface="Poppins Bold"/>
                <a:ea typeface="Poppins Bold"/>
                <a:cs typeface="Poppins Bold"/>
                <a:sym typeface="Poppins Bold"/>
              </a:rPr>
              <a:t>normal reaction, helpful in some situations.</a:t>
            </a:r>
          </a:p>
          <a:p>
            <a:pPr algn="l">
              <a:lnSpc>
                <a:spcPts val="2400"/>
              </a:lnSpc>
              <a:spcBef>
                <a:spcPct val="0"/>
              </a:spcBef>
            </a:pPr>
            <a:r>
              <a:rPr lang="en-US" sz="2000">
                <a:solidFill>
                  <a:srgbClr val="000000"/>
                </a:solidFill>
                <a:latin typeface="Poppins"/>
                <a:ea typeface="Poppins"/>
                <a:cs typeface="Poppins"/>
                <a:sym typeface="Poppins"/>
              </a:rPr>
              <a:t>The key is learning to regulate it.</a:t>
            </a:r>
          </a:p>
        </p:txBody>
      </p:sp>
      <p:sp>
        <p:nvSpPr>
          <p:cNvPr id="6" name="TextBox 6"/>
          <p:cNvSpPr txBox="1"/>
          <p:nvPr/>
        </p:nvSpPr>
        <p:spPr>
          <a:xfrm>
            <a:off x="2189883" y="1903748"/>
            <a:ext cx="9553137" cy="4597400"/>
          </a:xfrm>
          <a:prstGeom prst="rect">
            <a:avLst/>
          </a:prstGeom>
        </p:spPr>
        <p:txBody>
          <a:bodyPr lIns="0" tIns="0" rIns="0" bIns="0" rtlCol="0" anchor="t">
            <a:spAutoFit/>
          </a:bodyPr>
          <a:lstStyle/>
          <a:p>
            <a:pPr algn="ctr">
              <a:lnSpc>
                <a:spcPts val="2800"/>
              </a:lnSpc>
            </a:pPr>
            <a:r>
              <a:rPr lang="en-US" sz="2000">
                <a:solidFill>
                  <a:srgbClr val="000000"/>
                </a:solidFill>
                <a:latin typeface="Poppins"/>
                <a:ea typeface="Poppins"/>
                <a:cs typeface="Poppins"/>
                <a:sym typeface="Poppins"/>
              </a:rPr>
              <a:t>A </a:t>
            </a:r>
            <a:r>
              <a:rPr lang="en-US" sz="2000" b="1">
                <a:solidFill>
                  <a:srgbClr val="000000"/>
                </a:solidFill>
                <a:latin typeface="Poppins Bold"/>
                <a:ea typeface="Poppins Bold"/>
                <a:cs typeface="Poppins Bold"/>
                <a:sym typeface="Poppins Bold"/>
              </a:rPr>
              <a:t>mighty roar</a:t>
            </a:r>
            <a:r>
              <a:rPr lang="en-US" sz="2000">
                <a:solidFill>
                  <a:srgbClr val="000000"/>
                </a:solidFill>
                <a:latin typeface="Poppins"/>
                <a:ea typeface="Poppins"/>
                <a:cs typeface="Poppins"/>
                <a:sym typeface="Poppins"/>
              </a:rPr>
              <a:t> is heard, and with a cry </a:t>
            </a:r>
            <a:r>
              <a:rPr lang="en-US" sz="2000" b="1">
                <a:solidFill>
                  <a:srgbClr val="000000"/>
                </a:solidFill>
                <a:latin typeface="Poppins Bold"/>
                <a:ea typeface="Poppins Bold"/>
                <a:cs typeface="Poppins Bold"/>
                <a:sym typeface="Poppins Bold"/>
              </a:rPr>
              <a:t>the hunter lunges at the bear</a:t>
            </a:r>
            <a:r>
              <a:rPr lang="en-US" sz="2000">
                <a:solidFill>
                  <a:srgbClr val="000000"/>
                </a:solidFill>
                <a:latin typeface="Poppins"/>
                <a:ea typeface="Poppins"/>
                <a:cs typeface="Poppins"/>
                <a:sym typeface="Poppins"/>
              </a:rPr>
              <a:t> and plunges his knife into its chest. He feels the bear’s breath and smells its sweat. </a:t>
            </a:r>
            <a:r>
              <a:rPr lang="en-US" sz="2000" b="1">
                <a:solidFill>
                  <a:srgbClr val="000000"/>
                </a:solidFill>
                <a:latin typeface="Poppins Bold"/>
                <a:ea typeface="Poppins Bold"/>
                <a:cs typeface="Poppins Bold"/>
                <a:sym typeface="Poppins Bold"/>
              </a:rPr>
              <a:t>A searing pain shoots through his body </a:t>
            </a:r>
            <a:r>
              <a:rPr lang="en-US" sz="2000">
                <a:solidFill>
                  <a:srgbClr val="000000"/>
                </a:solidFill>
                <a:latin typeface="Poppins"/>
                <a:ea typeface="Poppins"/>
                <a:cs typeface="Poppins"/>
                <a:sym typeface="Poppins"/>
              </a:rPr>
              <a:t>as the bear’s claws tear at his back. The bear lifts him effortlessly into the air, and the hunter prepares to deliver the final blow. </a:t>
            </a:r>
            <a:r>
              <a:rPr lang="en-US" sz="2000" b="1">
                <a:solidFill>
                  <a:srgbClr val="000000"/>
                </a:solidFill>
                <a:latin typeface="Poppins Bold"/>
                <a:ea typeface="Poppins Bold"/>
                <a:cs typeface="Poppins Bold"/>
                <a:sym typeface="Poppins Bold"/>
              </a:rPr>
              <a:t>But the spear and the knife have done their work;</a:t>
            </a:r>
            <a:r>
              <a:rPr lang="en-US" sz="2000">
                <a:solidFill>
                  <a:srgbClr val="000000"/>
                </a:solidFill>
                <a:latin typeface="Poppins"/>
                <a:ea typeface="Poppins"/>
                <a:cs typeface="Poppins"/>
                <a:sym typeface="Poppins"/>
              </a:rPr>
              <a:t> with a groan, the bear falls and collapses to the ground. </a:t>
            </a:r>
            <a:r>
              <a:rPr lang="en-US" sz="2000" b="1">
                <a:solidFill>
                  <a:srgbClr val="000000"/>
                </a:solidFill>
                <a:latin typeface="Poppins Bold"/>
                <a:ea typeface="Poppins Bold"/>
                <a:cs typeface="Poppins Bold"/>
                <a:sym typeface="Poppins Bold"/>
              </a:rPr>
              <a:t>The fight is over.</a:t>
            </a:r>
          </a:p>
          <a:p>
            <a:pPr algn="ctr">
              <a:lnSpc>
                <a:spcPts val="2800"/>
              </a:lnSpc>
            </a:pPr>
            <a:endParaRPr lang="en-US" sz="2000" b="1">
              <a:solidFill>
                <a:srgbClr val="000000"/>
              </a:solidFill>
              <a:latin typeface="Poppins Bold"/>
              <a:ea typeface="Poppins Bold"/>
              <a:cs typeface="Poppins Bold"/>
              <a:sym typeface="Poppins Bold"/>
            </a:endParaRPr>
          </a:p>
          <a:p>
            <a:pPr algn="ctr">
              <a:lnSpc>
                <a:spcPts val="2800"/>
              </a:lnSpc>
            </a:pPr>
            <a:r>
              <a:rPr lang="en-US" sz="2000">
                <a:solidFill>
                  <a:srgbClr val="000000"/>
                </a:solidFill>
                <a:latin typeface="Poppins"/>
                <a:ea typeface="Poppins"/>
                <a:cs typeface="Poppins"/>
                <a:sym typeface="Poppins"/>
              </a:rPr>
              <a:t>Back in the safety of the cave, the hunter tells his family about the dangerous fight, and only then does he begin to feel the pain of the </a:t>
            </a:r>
            <a:r>
              <a:rPr lang="en-US" sz="2000" b="1">
                <a:solidFill>
                  <a:srgbClr val="000000"/>
                </a:solidFill>
                <a:latin typeface="Poppins Bold"/>
                <a:ea typeface="Poppins Bold"/>
                <a:cs typeface="Poppins Bold"/>
                <a:sym typeface="Poppins Bold"/>
              </a:rPr>
              <a:t>many wounds the bear has inflicted on him</a:t>
            </a:r>
            <a:r>
              <a:rPr lang="en-US" sz="2000">
                <a:solidFill>
                  <a:srgbClr val="000000"/>
                </a:solidFill>
                <a:latin typeface="Poppins"/>
                <a:ea typeface="Poppins"/>
                <a:cs typeface="Poppins"/>
                <a:sym typeface="Poppins"/>
              </a:rPr>
              <a:t>. But </a:t>
            </a:r>
            <a:r>
              <a:rPr lang="en-US" sz="2000" b="1">
                <a:solidFill>
                  <a:srgbClr val="000000"/>
                </a:solidFill>
                <a:latin typeface="Poppins Bold"/>
                <a:ea typeface="Poppins Bold"/>
                <a:cs typeface="Poppins Bold"/>
                <a:sym typeface="Poppins Bold"/>
              </a:rPr>
              <a:t>his immune system is working at full capacity, </a:t>
            </a:r>
            <a:r>
              <a:rPr lang="en-US" sz="2000">
                <a:solidFill>
                  <a:srgbClr val="000000"/>
                </a:solidFill>
                <a:latin typeface="Poppins"/>
                <a:ea typeface="Poppins"/>
                <a:cs typeface="Poppins"/>
                <a:sym typeface="Poppins"/>
              </a:rPr>
              <a:t>and within a few days the wounds have healed. Shortly after the fight, </a:t>
            </a:r>
            <a:r>
              <a:rPr lang="en-US" sz="2000" b="1">
                <a:solidFill>
                  <a:srgbClr val="000000"/>
                </a:solidFill>
                <a:latin typeface="Poppins Bold"/>
                <a:ea typeface="Poppins Bold"/>
                <a:cs typeface="Poppins Bold"/>
                <a:sym typeface="Poppins Bold"/>
              </a:rPr>
              <a:t>his heart rate returns to normal</a:t>
            </a:r>
            <a:r>
              <a:rPr lang="en-US" sz="2000">
                <a:solidFill>
                  <a:srgbClr val="000000"/>
                </a:solidFill>
                <a:latin typeface="Poppins"/>
                <a:ea typeface="Poppins"/>
                <a:cs typeface="Poppins"/>
                <a:sym typeface="Poppins"/>
              </a:rPr>
              <a:t>, his blood pressure drops, and a</a:t>
            </a:r>
            <a:r>
              <a:rPr lang="en-US" sz="2000" b="1">
                <a:solidFill>
                  <a:srgbClr val="000000"/>
                </a:solidFill>
                <a:latin typeface="Poppins Bold"/>
                <a:ea typeface="Poppins Bold"/>
                <a:cs typeface="Poppins Bold"/>
                <a:sym typeface="Poppins Bold"/>
              </a:rPr>
              <a:t> deep sense of relaxation washes over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900" y="3917718"/>
            <a:ext cx="19133820" cy="10402643"/>
            <a:chOff x="0" y="0"/>
            <a:chExt cx="25511760" cy="13870191"/>
          </a:xfrm>
        </p:grpSpPr>
        <p:sp>
          <p:nvSpPr>
            <p:cNvPr id="3" name="Freeform 3"/>
            <p:cNvSpPr/>
            <p:nvPr/>
          </p:nvSpPr>
          <p:spPr>
            <a:xfrm>
              <a:off x="0" y="0"/>
              <a:ext cx="25511761" cy="13870178"/>
            </a:xfrm>
            <a:custGeom>
              <a:avLst/>
              <a:gdLst/>
              <a:ahLst/>
              <a:cxnLst/>
              <a:rect l="l" t="t" r="r" b="b"/>
              <a:pathLst>
                <a:path w="25511761" h="13870178">
                  <a:moveTo>
                    <a:pt x="0" y="6935089"/>
                  </a:moveTo>
                  <a:cubicBezTo>
                    <a:pt x="0" y="3104896"/>
                    <a:pt x="5711063" y="0"/>
                    <a:pt x="12755880" y="0"/>
                  </a:cubicBezTo>
                  <a:cubicBezTo>
                    <a:pt x="19800698" y="0"/>
                    <a:pt x="25511761" y="3104896"/>
                    <a:pt x="25511761" y="6935089"/>
                  </a:cubicBezTo>
                  <a:cubicBezTo>
                    <a:pt x="25511761" y="10765282"/>
                    <a:pt x="19800698" y="13870178"/>
                    <a:pt x="12755880" y="13870178"/>
                  </a:cubicBezTo>
                  <a:cubicBezTo>
                    <a:pt x="5711063" y="13870178"/>
                    <a:pt x="0" y="10765282"/>
                    <a:pt x="0" y="6935089"/>
                  </a:cubicBezTo>
                  <a:close/>
                </a:path>
              </a:pathLst>
            </a:custGeom>
            <a:solidFill>
              <a:srgbClr val="51B264"/>
            </a:solidFill>
          </p:spPr>
          <p:txBody>
            <a:bodyPr/>
            <a:lstStyle/>
            <a:p>
              <a:endParaRPr lang="es-ES"/>
            </a:p>
          </p:txBody>
        </p:sp>
      </p:grpSp>
      <p:sp>
        <p:nvSpPr>
          <p:cNvPr id="4" name="TextBox 4"/>
          <p:cNvSpPr txBox="1"/>
          <p:nvPr/>
        </p:nvSpPr>
        <p:spPr>
          <a:xfrm>
            <a:off x="6983730" y="5161636"/>
            <a:ext cx="4320540" cy="485775"/>
          </a:xfrm>
          <a:prstGeom prst="rect">
            <a:avLst/>
          </a:prstGeom>
        </p:spPr>
        <p:txBody>
          <a:bodyPr lIns="0" tIns="0" rIns="0" bIns="0" rtlCol="0" anchor="t">
            <a:spAutoFit/>
          </a:bodyPr>
          <a:lstStyle/>
          <a:p>
            <a:pPr algn="ctr">
              <a:lnSpc>
                <a:spcPts val="3600"/>
              </a:lnSpc>
            </a:pPr>
            <a:r>
              <a:rPr lang="en-US" sz="3000">
                <a:solidFill>
                  <a:srgbClr val="000000"/>
                </a:solidFill>
                <a:latin typeface="Poppins"/>
                <a:ea typeface="Poppins"/>
                <a:cs typeface="Poppins"/>
                <a:sym typeface="Poppins"/>
              </a:rPr>
              <a:t>Activity 1.4</a:t>
            </a:r>
          </a:p>
        </p:txBody>
      </p:sp>
      <p:sp>
        <p:nvSpPr>
          <p:cNvPr id="5" name="TextBox 5"/>
          <p:cNvSpPr txBox="1"/>
          <p:nvPr/>
        </p:nvSpPr>
        <p:spPr>
          <a:xfrm>
            <a:off x="3525615" y="6732654"/>
            <a:ext cx="11236770" cy="809625"/>
          </a:xfrm>
          <a:prstGeom prst="rect">
            <a:avLst/>
          </a:prstGeom>
        </p:spPr>
        <p:txBody>
          <a:bodyPr lIns="0" tIns="0" rIns="0" bIns="0" rtlCol="0" anchor="t">
            <a:spAutoFit/>
          </a:bodyPr>
          <a:lstStyle/>
          <a:p>
            <a:pPr algn="ctr">
              <a:lnSpc>
                <a:spcPts val="6000"/>
              </a:lnSpc>
            </a:pPr>
            <a:r>
              <a:rPr lang="en-US" sz="5000" b="1">
                <a:solidFill>
                  <a:srgbClr val="000000"/>
                </a:solidFill>
                <a:latin typeface="Poppins Bold"/>
                <a:ea typeface="Poppins Bold"/>
                <a:cs typeface="Poppins Bold"/>
                <a:sym typeface="Poppins Bold"/>
              </a:rPr>
              <a:t>Game “The Weight of Stress”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58982">
            <a:off x="13455613" y="1216140"/>
            <a:ext cx="2953115" cy="7822820"/>
          </a:xfrm>
          <a:custGeom>
            <a:avLst/>
            <a:gdLst/>
            <a:ahLst/>
            <a:cxnLst/>
            <a:rect l="l" t="t" r="r" b="b"/>
            <a:pathLst>
              <a:path w="2953115" h="7822820">
                <a:moveTo>
                  <a:pt x="0" y="0"/>
                </a:moveTo>
                <a:lnTo>
                  <a:pt x="2953115" y="0"/>
                </a:lnTo>
                <a:lnTo>
                  <a:pt x="2953115" y="7822821"/>
                </a:lnTo>
                <a:lnTo>
                  <a:pt x="0" y="782282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ES"/>
          </a:p>
        </p:txBody>
      </p:sp>
      <p:sp>
        <p:nvSpPr>
          <p:cNvPr id="3" name="TextBox 3"/>
          <p:cNvSpPr txBox="1"/>
          <p:nvPr/>
        </p:nvSpPr>
        <p:spPr>
          <a:xfrm>
            <a:off x="1722120" y="1817278"/>
            <a:ext cx="5938829" cy="15525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a:t>
            </a:r>
          </a:p>
          <a:p>
            <a:pPr algn="l">
              <a:lnSpc>
                <a:spcPts val="2400"/>
              </a:lnSpc>
            </a:pPr>
            <a:endParaRPr lang="en-US" sz="2000" b="1">
              <a:solidFill>
                <a:srgbClr val="000000"/>
              </a:solidFill>
              <a:latin typeface="Poppins Bold"/>
              <a:ea typeface="Poppins Bold"/>
              <a:cs typeface="Poppins Bold"/>
              <a:sym typeface="Poppins Bold"/>
            </a:endParaRPr>
          </a:p>
          <a:p>
            <a:pPr marL="431801" lvl="1" indent="-215900" algn="l">
              <a:lnSpc>
                <a:spcPts val="2400"/>
              </a:lnSpc>
              <a:buFont typeface="Arial"/>
              <a:buChar char="•"/>
            </a:pPr>
            <a:r>
              <a:rPr lang="en-US" sz="2000">
                <a:solidFill>
                  <a:srgbClr val="000000"/>
                </a:solidFill>
                <a:latin typeface="Poppins"/>
                <a:ea typeface="Poppins"/>
                <a:cs typeface="Poppins"/>
                <a:sym typeface="Poppins"/>
              </a:rPr>
              <a:t>Small water bottles (500 ml) or light weights (one per student)</a:t>
            </a:r>
          </a:p>
          <a:p>
            <a:pPr marL="431801" lvl="1" indent="-215900" algn="l">
              <a:lnSpc>
                <a:spcPts val="2400"/>
              </a:lnSpc>
              <a:buFont typeface="Arial"/>
              <a:buChar char="•"/>
            </a:pPr>
            <a:r>
              <a:rPr lang="en-US" sz="2000">
                <a:solidFill>
                  <a:srgbClr val="000000"/>
                </a:solidFill>
                <a:latin typeface="Poppins"/>
                <a:ea typeface="Poppins"/>
                <a:cs typeface="Poppins"/>
                <a:sym typeface="Poppins"/>
              </a:rPr>
              <a:t>Open space to stand</a:t>
            </a:r>
          </a:p>
        </p:txBody>
      </p:sp>
      <p:sp>
        <p:nvSpPr>
          <p:cNvPr id="4" name="TextBox 4"/>
          <p:cNvSpPr txBox="1"/>
          <p:nvPr/>
        </p:nvSpPr>
        <p:spPr>
          <a:xfrm>
            <a:off x="1722120" y="5359365"/>
            <a:ext cx="5091452" cy="1778000"/>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What will we do?</a:t>
            </a:r>
          </a:p>
          <a:p>
            <a:pPr algn="l">
              <a:lnSpc>
                <a:spcPts val="2800"/>
              </a:lnSpc>
            </a:pPr>
            <a:endParaRPr lang="en-US" sz="2000" b="1">
              <a:solidFill>
                <a:srgbClr val="000000"/>
              </a:solidFill>
              <a:latin typeface="Poppins Bold"/>
              <a:ea typeface="Poppins Bold"/>
              <a:cs typeface="Poppins Bold"/>
              <a:sym typeface="Poppins Bold"/>
            </a:endParaRPr>
          </a:p>
          <a:p>
            <a:pPr marL="431801" lvl="1" indent="-215900" algn="l">
              <a:lnSpc>
                <a:spcPts val="2800"/>
              </a:lnSpc>
              <a:buFont typeface="Arial"/>
              <a:buChar char="•"/>
            </a:pPr>
            <a:r>
              <a:rPr lang="en-US" sz="2000">
                <a:solidFill>
                  <a:srgbClr val="000000"/>
                </a:solidFill>
                <a:latin typeface="Poppins"/>
                <a:ea typeface="Poppins"/>
                <a:cs typeface="Poppins"/>
                <a:sym typeface="Poppins"/>
              </a:rPr>
              <a:t>We carry out a small experiment to understand what it feels like to carry stress for a long time.</a:t>
            </a:r>
          </a:p>
        </p:txBody>
      </p:sp>
      <p:sp>
        <p:nvSpPr>
          <p:cNvPr id="5" name="TextBox 5"/>
          <p:cNvSpPr txBox="1"/>
          <p:nvPr/>
        </p:nvSpPr>
        <p:spPr>
          <a:xfrm>
            <a:off x="9567182" y="1817278"/>
            <a:ext cx="3387102" cy="1247775"/>
          </a:xfrm>
          <a:prstGeom prst="rect">
            <a:avLst/>
          </a:prstGeom>
        </p:spPr>
        <p:txBody>
          <a:bodyPr lIns="0" tIns="0" rIns="0" bIns="0" rtlCol="0" anchor="t">
            <a:spAutoFit/>
          </a:bodyPr>
          <a:lstStyle/>
          <a:p>
            <a:pPr algn="ctr">
              <a:lnSpc>
                <a:spcPts val="2400"/>
              </a:lnSpc>
              <a:spcBef>
                <a:spcPct val="0"/>
              </a:spcBef>
            </a:pPr>
            <a:r>
              <a:rPr lang="en-US" sz="2000">
                <a:solidFill>
                  <a:srgbClr val="000000"/>
                </a:solidFill>
                <a:latin typeface="Poppins"/>
                <a:ea typeface="Poppins"/>
                <a:cs typeface="Poppins"/>
                <a:sym typeface="Poppins"/>
              </a:rPr>
              <a:t>We don’t need strength …</a:t>
            </a:r>
          </a:p>
          <a:p>
            <a:pPr algn="ctr">
              <a:lnSpc>
                <a:spcPts val="2400"/>
              </a:lnSpc>
              <a:spcBef>
                <a:spcPct val="0"/>
              </a:spcBef>
            </a:pPr>
            <a:r>
              <a:rPr lang="en-US" sz="2000">
                <a:solidFill>
                  <a:srgbClr val="000000"/>
                </a:solidFill>
                <a:latin typeface="Poppins"/>
                <a:ea typeface="Poppins"/>
                <a:cs typeface="Poppins"/>
                <a:sym typeface="Poppins"/>
              </a:rPr>
              <a:t>We only observe what happens when we hold something too long.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960106" y="1028700"/>
            <a:ext cx="5940275" cy="8229600"/>
          </a:xfrm>
          <a:custGeom>
            <a:avLst/>
            <a:gdLst/>
            <a:ahLst/>
            <a:cxnLst/>
            <a:rect l="l" t="t" r="r" b="b"/>
            <a:pathLst>
              <a:path w="5940275" h="8229600">
                <a:moveTo>
                  <a:pt x="0" y="0"/>
                </a:moveTo>
                <a:lnTo>
                  <a:pt x="5940275" y="0"/>
                </a:lnTo>
                <a:lnTo>
                  <a:pt x="5940275" y="8229600"/>
                </a:lnTo>
                <a:lnTo>
                  <a:pt x="0" y="8229600"/>
                </a:lnTo>
                <a:lnTo>
                  <a:pt x="0" y="0"/>
                </a:lnTo>
                <a:close/>
              </a:path>
            </a:pathLst>
          </a:custGeom>
          <a:blipFill>
            <a:blip r:embed="rId2"/>
            <a:stretch>
              <a:fillRect/>
            </a:stretch>
          </a:blipFill>
        </p:spPr>
        <p:txBody>
          <a:bodyPr/>
          <a:lstStyle/>
          <a:p>
            <a:endParaRPr lang="es-ES"/>
          </a:p>
        </p:txBody>
      </p:sp>
      <p:sp>
        <p:nvSpPr>
          <p:cNvPr id="3" name="TextBox 3"/>
          <p:cNvSpPr txBox="1"/>
          <p:nvPr/>
        </p:nvSpPr>
        <p:spPr>
          <a:xfrm>
            <a:off x="1381908" y="2243629"/>
            <a:ext cx="8882360" cy="445770"/>
          </a:xfrm>
          <a:prstGeom prst="rect">
            <a:avLst/>
          </a:prstGeom>
        </p:spPr>
        <p:txBody>
          <a:bodyPr lIns="0" tIns="0" rIns="0" bIns="0" rtlCol="0" anchor="t">
            <a:spAutoFit/>
          </a:bodyPr>
          <a:lstStyle/>
          <a:p>
            <a:pPr algn="ctr">
              <a:lnSpc>
                <a:spcPts val="3240"/>
              </a:lnSpc>
              <a:spcBef>
                <a:spcPct val="0"/>
              </a:spcBef>
            </a:pPr>
            <a:r>
              <a:rPr lang="en-US" sz="3000" b="1" dirty="0">
                <a:solidFill>
                  <a:srgbClr val="000000"/>
                </a:solidFill>
                <a:latin typeface="Poppins Bold"/>
                <a:ea typeface="Poppins Bold"/>
                <a:cs typeface="Poppins Bold"/>
                <a:sym typeface="Poppins Bold"/>
              </a:rPr>
              <a:t>Why are we talking about this in this module?</a:t>
            </a:r>
          </a:p>
        </p:txBody>
      </p:sp>
      <p:sp>
        <p:nvSpPr>
          <p:cNvPr id="4" name="TextBox 4"/>
          <p:cNvSpPr txBox="1"/>
          <p:nvPr/>
        </p:nvSpPr>
        <p:spPr>
          <a:xfrm>
            <a:off x="2181637" y="4078932"/>
            <a:ext cx="7282901" cy="2482850"/>
          </a:xfrm>
          <a:prstGeom prst="rect">
            <a:avLst/>
          </a:prstGeom>
        </p:spPr>
        <p:txBody>
          <a:bodyPr lIns="0" tIns="0" rIns="0" bIns="0" rtlCol="0" anchor="t">
            <a:spAutoFit/>
          </a:bodyPr>
          <a:lstStyle/>
          <a:p>
            <a:pPr algn="ctr">
              <a:lnSpc>
                <a:spcPts val="2800"/>
              </a:lnSpc>
            </a:pPr>
            <a:r>
              <a:rPr lang="en-US" sz="2000">
                <a:solidFill>
                  <a:srgbClr val="000000"/>
                </a:solidFill>
                <a:latin typeface="Poppins"/>
                <a:ea typeface="Poppins"/>
                <a:cs typeface="Poppins"/>
                <a:sym typeface="Poppins"/>
              </a:rPr>
              <a:t>Because everyone – truly everyone – experiences stress.</a:t>
            </a:r>
          </a:p>
          <a:p>
            <a:pPr algn="ctr">
              <a:lnSpc>
                <a:spcPts val="2800"/>
              </a:lnSpc>
            </a:pPr>
            <a:r>
              <a:rPr lang="en-US" sz="2000">
                <a:solidFill>
                  <a:srgbClr val="000000"/>
                </a:solidFill>
                <a:latin typeface="Poppins"/>
                <a:ea typeface="Poppins"/>
                <a:cs typeface="Poppins"/>
                <a:sym typeface="Poppins"/>
              </a:rPr>
              <a:t> </a:t>
            </a:r>
          </a:p>
          <a:p>
            <a:pPr algn="ctr">
              <a:lnSpc>
                <a:spcPts val="2800"/>
              </a:lnSpc>
            </a:pPr>
            <a:r>
              <a:rPr lang="en-US" sz="2000">
                <a:solidFill>
                  <a:srgbClr val="000000"/>
                </a:solidFill>
                <a:latin typeface="Poppins"/>
                <a:ea typeface="Poppins"/>
                <a:cs typeface="Poppins"/>
                <a:sym typeface="Poppins"/>
              </a:rPr>
              <a:t>Exams, assignments, timetables.</a:t>
            </a:r>
          </a:p>
          <a:p>
            <a:pPr algn="ctr">
              <a:lnSpc>
                <a:spcPts val="2800"/>
              </a:lnSpc>
            </a:pPr>
            <a:r>
              <a:rPr lang="en-US" sz="2000">
                <a:solidFill>
                  <a:srgbClr val="000000"/>
                </a:solidFill>
                <a:latin typeface="Poppins"/>
                <a:ea typeface="Poppins"/>
                <a:cs typeface="Poppins"/>
                <a:sym typeface="Poppins"/>
              </a:rPr>
              <a:t> Friendships, arguments, expectations.</a:t>
            </a:r>
          </a:p>
          <a:p>
            <a:pPr algn="ctr">
              <a:lnSpc>
                <a:spcPts val="2800"/>
              </a:lnSpc>
            </a:pPr>
            <a:r>
              <a:rPr lang="en-US" sz="2000">
                <a:solidFill>
                  <a:srgbClr val="000000"/>
                </a:solidFill>
                <a:latin typeface="Poppins"/>
                <a:ea typeface="Poppins"/>
                <a:cs typeface="Poppins"/>
                <a:sym typeface="Poppins"/>
              </a:rPr>
              <a:t> Notifications, social media, social pressure.</a:t>
            </a:r>
          </a:p>
          <a:p>
            <a:pPr algn="ctr">
              <a:lnSpc>
                <a:spcPts val="2800"/>
              </a:lnSpc>
            </a:pPr>
            <a:endParaRPr lang="en-US" sz="2000">
              <a:solidFill>
                <a:srgbClr val="000000"/>
              </a:solidFill>
              <a:latin typeface="Poppins"/>
              <a:ea typeface="Poppins"/>
              <a:cs typeface="Poppins"/>
              <a:sym typeface="Poppins"/>
            </a:endParaRPr>
          </a:p>
        </p:txBody>
      </p:sp>
      <p:sp>
        <p:nvSpPr>
          <p:cNvPr id="5" name="TextBox 5"/>
          <p:cNvSpPr txBox="1"/>
          <p:nvPr/>
        </p:nvSpPr>
        <p:spPr>
          <a:xfrm>
            <a:off x="1898595" y="6412228"/>
            <a:ext cx="7848986" cy="1073150"/>
          </a:xfrm>
          <a:prstGeom prst="rect">
            <a:avLst/>
          </a:prstGeom>
        </p:spPr>
        <p:txBody>
          <a:bodyPr lIns="0" tIns="0" rIns="0" bIns="0" rtlCol="0" anchor="t">
            <a:spAutoFit/>
          </a:bodyPr>
          <a:lstStyle/>
          <a:p>
            <a:pPr algn="ctr">
              <a:lnSpc>
                <a:spcPts val="2800"/>
              </a:lnSpc>
            </a:pPr>
            <a:r>
              <a:rPr lang="en-US" sz="2000">
                <a:solidFill>
                  <a:srgbClr val="000000"/>
                </a:solidFill>
                <a:latin typeface="Poppins"/>
                <a:ea typeface="Poppins"/>
                <a:cs typeface="Poppins"/>
                <a:sym typeface="Poppins"/>
              </a:rPr>
              <a:t>Stress is not something “bad”</a:t>
            </a:r>
            <a:r>
              <a:rPr lang="en-US" sz="2000" b="1">
                <a:solidFill>
                  <a:srgbClr val="000000"/>
                </a:solidFill>
                <a:latin typeface="Poppins Bold"/>
                <a:ea typeface="Poppins Bold"/>
                <a:cs typeface="Poppins Bold"/>
                <a:sym typeface="Poppins Bold"/>
              </a:rPr>
              <a:t> … it is something human.</a:t>
            </a:r>
          </a:p>
          <a:p>
            <a:pPr algn="ctr">
              <a:lnSpc>
                <a:spcPts val="2800"/>
              </a:lnSpc>
            </a:pPr>
            <a:r>
              <a:rPr lang="en-US" sz="2000" b="1">
                <a:solidFill>
                  <a:srgbClr val="000000"/>
                </a:solidFill>
                <a:latin typeface="Poppins Bold"/>
                <a:ea typeface="Poppins Bold"/>
                <a:cs typeface="Poppins Bold"/>
                <a:sym typeface="Poppins Bold"/>
              </a:rPr>
              <a:t>The most important thing is to understand it in order to manage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524519"/>
            <a:ext cx="6814498" cy="333375"/>
          </a:xfrm>
          <a:prstGeom prst="rect">
            <a:avLst/>
          </a:prstGeom>
        </p:spPr>
        <p:txBody>
          <a:bodyPr lIns="0" tIns="0" rIns="0" bIns="0" rtlCol="0" anchor="t">
            <a:spAutoFit/>
          </a:bodyPr>
          <a:lstStyle/>
          <a:p>
            <a:pPr algn="l">
              <a:lnSpc>
                <a:spcPts val="2400"/>
              </a:lnSpc>
            </a:pPr>
            <a:r>
              <a:rPr lang="en-US" sz="2000">
                <a:solidFill>
                  <a:srgbClr val="000000"/>
                </a:solidFill>
                <a:latin typeface="Poppins"/>
                <a:ea typeface="Poppins"/>
                <a:cs typeface="Poppins"/>
                <a:sym typeface="Poppins"/>
              </a:rPr>
              <a:t>With this activity we will:</a:t>
            </a:r>
          </a:p>
        </p:txBody>
      </p:sp>
      <p:sp>
        <p:nvSpPr>
          <p:cNvPr id="3" name="TextBox 3"/>
          <p:cNvSpPr txBox="1"/>
          <p:nvPr/>
        </p:nvSpPr>
        <p:spPr>
          <a:xfrm>
            <a:off x="2329502" y="2389001"/>
            <a:ext cx="7599672" cy="638175"/>
          </a:xfrm>
          <a:prstGeom prst="rect">
            <a:avLst/>
          </a:prstGeom>
        </p:spPr>
        <p:txBody>
          <a:bodyPr lIns="0" tIns="0" rIns="0" bIns="0" rtlCol="0" anchor="t">
            <a:spAutoFit/>
          </a:bodyPr>
          <a:lstStyle/>
          <a:p>
            <a:pPr algn="l">
              <a:lnSpc>
                <a:spcPts val="2400"/>
              </a:lnSpc>
            </a:pPr>
            <a:r>
              <a:rPr lang="en-US" sz="2000">
                <a:solidFill>
                  <a:srgbClr val="000000"/>
                </a:solidFill>
                <a:latin typeface="Poppins"/>
                <a:ea typeface="Poppins"/>
                <a:cs typeface="Poppins"/>
                <a:sym typeface="Poppins"/>
              </a:rPr>
              <a:t>Understand that stress does not only depend on how intense something is, but also on how long it lasts.</a:t>
            </a:r>
          </a:p>
        </p:txBody>
      </p:sp>
      <p:sp>
        <p:nvSpPr>
          <p:cNvPr id="4" name="TextBox 4"/>
          <p:cNvSpPr txBox="1"/>
          <p:nvPr/>
        </p:nvSpPr>
        <p:spPr>
          <a:xfrm>
            <a:off x="2329502" y="3420840"/>
            <a:ext cx="7779607" cy="333375"/>
          </a:xfrm>
          <a:prstGeom prst="rect">
            <a:avLst/>
          </a:prstGeom>
        </p:spPr>
        <p:txBody>
          <a:bodyPr lIns="0" tIns="0" rIns="0" bIns="0" rtlCol="0" anchor="t">
            <a:spAutoFit/>
          </a:bodyPr>
          <a:lstStyle/>
          <a:p>
            <a:pPr algn="l">
              <a:lnSpc>
                <a:spcPts val="2400"/>
              </a:lnSpc>
            </a:pPr>
            <a:r>
              <a:rPr lang="en-US" sz="2000">
                <a:solidFill>
                  <a:srgbClr val="000000"/>
                </a:solidFill>
                <a:latin typeface="Poppins"/>
                <a:ea typeface="Poppins"/>
                <a:cs typeface="Poppins"/>
                <a:sym typeface="Poppins"/>
              </a:rPr>
              <a:t> Feel in the body the idea of “emotional weight”.</a:t>
            </a:r>
          </a:p>
        </p:txBody>
      </p:sp>
      <p:sp>
        <p:nvSpPr>
          <p:cNvPr id="5" name="TextBox 5"/>
          <p:cNvSpPr txBox="1"/>
          <p:nvPr/>
        </p:nvSpPr>
        <p:spPr>
          <a:xfrm>
            <a:off x="2329502" y="4163790"/>
            <a:ext cx="7485167" cy="638175"/>
          </a:xfrm>
          <a:prstGeom prst="rect">
            <a:avLst/>
          </a:prstGeom>
        </p:spPr>
        <p:txBody>
          <a:bodyPr lIns="0" tIns="0" rIns="0" bIns="0" rtlCol="0" anchor="t">
            <a:spAutoFit/>
          </a:bodyPr>
          <a:lstStyle/>
          <a:p>
            <a:pPr algn="l">
              <a:lnSpc>
                <a:spcPts val="2400"/>
              </a:lnSpc>
            </a:pPr>
            <a:r>
              <a:rPr lang="en-US" sz="2000">
                <a:solidFill>
                  <a:srgbClr val="000000"/>
                </a:solidFill>
                <a:latin typeface="Poppins"/>
                <a:ea typeface="Poppins"/>
                <a:cs typeface="Poppins"/>
                <a:sym typeface="Poppins"/>
              </a:rPr>
              <a:t>Connect what we feel with what we have learned about stress.</a:t>
            </a:r>
          </a:p>
        </p:txBody>
      </p:sp>
      <p:sp>
        <p:nvSpPr>
          <p:cNvPr id="6" name="TextBox 6"/>
          <p:cNvSpPr txBox="1"/>
          <p:nvPr/>
        </p:nvSpPr>
        <p:spPr>
          <a:xfrm>
            <a:off x="2329502" y="5154390"/>
            <a:ext cx="6814498" cy="638175"/>
          </a:xfrm>
          <a:prstGeom prst="rect">
            <a:avLst/>
          </a:prstGeom>
        </p:spPr>
        <p:txBody>
          <a:bodyPr lIns="0" tIns="0" rIns="0" bIns="0" rtlCol="0" anchor="t">
            <a:spAutoFit/>
          </a:bodyPr>
          <a:lstStyle/>
          <a:p>
            <a:pPr algn="l">
              <a:lnSpc>
                <a:spcPts val="2400"/>
              </a:lnSpc>
            </a:pPr>
            <a:r>
              <a:rPr lang="en-US" sz="2000">
                <a:solidFill>
                  <a:srgbClr val="000000"/>
                </a:solidFill>
                <a:latin typeface="Poppins"/>
                <a:ea typeface="Poppins"/>
                <a:cs typeface="Poppins"/>
                <a:sym typeface="Poppins"/>
              </a:rPr>
              <a:t>Learn the importance of letting go, resting and asking for help.</a:t>
            </a:r>
          </a:p>
        </p:txBody>
      </p:sp>
      <p:sp>
        <p:nvSpPr>
          <p:cNvPr id="7" name="TextBox 7"/>
          <p:cNvSpPr txBox="1"/>
          <p:nvPr/>
        </p:nvSpPr>
        <p:spPr>
          <a:xfrm>
            <a:off x="1573283" y="2360426"/>
            <a:ext cx="566987" cy="485775"/>
          </a:xfrm>
          <a:prstGeom prst="rect">
            <a:avLst/>
          </a:prstGeom>
        </p:spPr>
        <p:txBody>
          <a:bodyPr lIns="0" tIns="0" rIns="0" bIns="0" rtlCol="0" anchor="t">
            <a:spAutoFit/>
          </a:bodyPr>
          <a:lstStyle/>
          <a:p>
            <a:pPr algn="r">
              <a:lnSpc>
                <a:spcPts val="3600"/>
              </a:lnSpc>
              <a:spcBef>
                <a:spcPct val="0"/>
              </a:spcBef>
            </a:pPr>
            <a:r>
              <a:rPr lang="en-US" sz="3000" b="1">
                <a:solidFill>
                  <a:srgbClr val="E4829D"/>
                </a:solidFill>
                <a:latin typeface="Poppins Bold"/>
                <a:ea typeface="Poppins Bold"/>
                <a:cs typeface="Poppins Bold"/>
                <a:sym typeface="Poppins Bold"/>
              </a:rPr>
              <a:t>01</a:t>
            </a:r>
          </a:p>
        </p:txBody>
      </p:sp>
      <p:sp>
        <p:nvSpPr>
          <p:cNvPr id="8" name="TextBox 8"/>
          <p:cNvSpPr txBox="1"/>
          <p:nvPr/>
        </p:nvSpPr>
        <p:spPr>
          <a:xfrm>
            <a:off x="1573283" y="3344640"/>
            <a:ext cx="566987" cy="485775"/>
          </a:xfrm>
          <a:prstGeom prst="rect">
            <a:avLst/>
          </a:prstGeom>
        </p:spPr>
        <p:txBody>
          <a:bodyPr lIns="0" tIns="0" rIns="0" bIns="0" rtlCol="0" anchor="t">
            <a:spAutoFit/>
          </a:bodyPr>
          <a:lstStyle/>
          <a:p>
            <a:pPr algn="r">
              <a:lnSpc>
                <a:spcPts val="3600"/>
              </a:lnSpc>
              <a:spcBef>
                <a:spcPct val="0"/>
              </a:spcBef>
            </a:pPr>
            <a:r>
              <a:rPr lang="en-US" sz="3000" b="1">
                <a:solidFill>
                  <a:srgbClr val="FFED4C"/>
                </a:solidFill>
                <a:latin typeface="Poppins Bold"/>
                <a:ea typeface="Poppins Bold"/>
                <a:cs typeface="Poppins Bold"/>
                <a:sym typeface="Poppins Bold"/>
              </a:rPr>
              <a:t>02</a:t>
            </a:r>
          </a:p>
        </p:txBody>
      </p:sp>
      <p:sp>
        <p:nvSpPr>
          <p:cNvPr id="9" name="TextBox 9"/>
          <p:cNvSpPr txBox="1"/>
          <p:nvPr/>
        </p:nvSpPr>
        <p:spPr>
          <a:xfrm>
            <a:off x="1573283" y="4144740"/>
            <a:ext cx="566987" cy="485775"/>
          </a:xfrm>
          <a:prstGeom prst="rect">
            <a:avLst/>
          </a:prstGeom>
        </p:spPr>
        <p:txBody>
          <a:bodyPr lIns="0" tIns="0" rIns="0" bIns="0" rtlCol="0" anchor="t">
            <a:spAutoFit/>
          </a:bodyPr>
          <a:lstStyle/>
          <a:p>
            <a:pPr algn="r">
              <a:lnSpc>
                <a:spcPts val="3600"/>
              </a:lnSpc>
              <a:spcBef>
                <a:spcPct val="0"/>
              </a:spcBef>
            </a:pPr>
            <a:r>
              <a:rPr lang="en-US" sz="3000" b="1">
                <a:solidFill>
                  <a:srgbClr val="71C7D6"/>
                </a:solidFill>
                <a:latin typeface="Poppins Bold"/>
                <a:ea typeface="Poppins Bold"/>
                <a:cs typeface="Poppins Bold"/>
                <a:sym typeface="Poppins Bold"/>
              </a:rPr>
              <a:t>03</a:t>
            </a:r>
          </a:p>
        </p:txBody>
      </p:sp>
      <p:sp>
        <p:nvSpPr>
          <p:cNvPr id="10" name="TextBox 10"/>
          <p:cNvSpPr txBox="1"/>
          <p:nvPr/>
        </p:nvSpPr>
        <p:spPr>
          <a:xfrm>
            <a:off x="1573283" y="5135340"/>
            <a:ext cx="566987" cy="485775"/>
          </a:xfrm>
          <a:prstGeom prst="rect">
            <a:avLst/>
          </a:prstGeom>
        </p:spPr>
        <p:txBody>
          <a:bodyPr lIns="0" tIns="0" rIns="0" bIns="0" rtlCol="0" anchor="t">
            <a:spAutoFit/>
          </a:bodyPr>
          <a:lstStyle/>
          <a:p>
            <a:pPr algn="r">
              <a:lnSpc>
                <a:spcPts val="3600"/>
              </a:lnSpc>
              <a:spcBef>
                <a:spcPct val="0"/>
              </a:spcBef>
            </a:pPr>
            <a:r>
              <a:rPr lang="en-US" sz="3000" b="1">
                <a:solidFill>
                  <a:srgbClr val="51B264"/>
                </a:solidFill>
                <a:latin typeface="Poppins Bold"/>
                <a:ea typeface="Poppins Bold"/>
                <a:cs typeface="Poppins Bold"/>
                <a:sym typeface="Poppins Bold"/>
              </a:rPr>
              <a:t>04</a:t>
            </a:r>
          </a:p>
        </p:txBody>
      </p:sp>
      <p:sp>
        <p:nvSpPr>
          <p:cNvPr id="11" name="Freeform 11"/>
          <p:cNvSpPr/>
          <p:nvPr/>
        </p:nvSpPr>
        <p:spPr>
          <a:xfrm rot="558982">
            <a:off x="13455613" y="1216140"/>
            <a:ext cx="2953115" cy="7822820"/>
          </a:xfrm>
          <a:custGeom>
            <a:avLst/>
            <a:gdLst/>
            <a:ahLst/>
            <a:cxnLst/>
            <a:rect l="l" t="t" r="r" b="b"/>
            <a:pathLst>
              <a:path w="2953115" h="7822820">
                <a:moveTo>
                  <a:pt x="0" y="0"/>
                </a:moveTo>
                <a:lnTo>
                  <a:pt x="2953115" y="0"/>
                </a:lnTo>
                <a:lnTo>
                  <a:pt x="2953115" y="7822821"/>
                </a:lnTo>
                <a:lnTo>
                  <a:pt x="0" y="782282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E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58982">
            <a:off x="13455613" y="1216140"/>
            <a:ext cx="2953115" cy="7822820"/>
          </a:xfrm>
          <a:custGeom>
            <a:avLst/>
            <a:gdLst/>
            <a:ahLst/>
            <a:cxnLst/>
            <a:rect l="l" t="t" r="r" b="b"/>
            <a:pathLst>
              <a:path w="2953115" h="7822820">
                <a:moveTo>
                  <a:pt x="0" y="0"/>
                </a:moveTo>
                <a:lnTo>
                  <a:pt x="2953115" y="0"/>
                </a:lnTo>
                <a:lnTo>
                  <a:pt x="2953115" y="7822821"/>
                </a:lnTo>
                <a:lnTo>
                  <a:pt x="0" y="782282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ES"/>
          </a:p>
        </p:txBody>
      </p:sp>
      <p:grpSp>
        <p:nvGrpSpPr>
          <p:cNvPr id="3" name="Group 3"/>
          <p:cNvGrpSpPr/>
          <p:nvPr/>
        </p:nvGrpSpPr>
        <p:grpSpPr>
          <a:xfrm>
            <a:off x="2369788" y="1540553"/>
            <a:ext cx="8344227" cy="1387321"/>
            <a:chOff x="0" y="0"/>
            <a:chExt cx="2197656" cy="365385"/>
          </a:xfrm>
        </p:grpSpPr>
        <p:sp>
          <p:nvSpPr>
            <p:cNvPr id="4" name="Freeform 4"/>
            <p:cNvSpPr/>
            <p:nvPr/>
          </p:nvSpPr>
          <p:spPr>
            <a:xfrm>
              <a:off x="0" y="0"/>
              <a:ext cx="2197656" cy="365385"/>
            </a:xfrm>
            <a:custGeom>
              <a:avLst/>
              <a:gdLst/>
              <a:ahLst/>
              <a:cxnLst/>
              <a:rect l="l" t="t" r="r" b="b"/>
              <a:pathLst>
                <a:path w="2197656" h="365385">
                  <a:moveTo>
                    <a:pt x="27835" y="0"/>
                  </a:moveTo>
                  <a:lnTo>
                    <a:pt x="2169822" y="0"/>
                  </a:lnTo>
                  <a:cubicBezTo>
                    <a:pt x="2185194" y="0"/>
                    <a:pt x="2197656" y="12462"/>
                    <a:pt x="2197656" y="27835"/>
                  </a:cubicBezTo>
                  <a:lnTo>
                    <a:pt x="2197656" y="337550"/>
                  </a:lnTo>
                  <a:cubicBezTo>
                    <a:pt x="2197656" y="344933"/>
                    <a:pt x="2194724" y="352012"/>
                    <a:pt x="2189504" y="357232"/>
                  </a:cubicBezTo>
                  <a:cubicBezTo>
                    <a:pt x="2184284" y="362452"/>
                    <a:pt x="2177204" y="365385"/>
                    <a:pt x="2169822" y="365385"/>
                  </a:cubicBezTo>
                  <a:lnTo>
                    <a:pt x="27835" y="365385"/>
                  </a:lnTo>
                  <a:cubicBezTo>
                    <a:pt x="20452" y="365385"/>
                    <a:pt x="13373" y="362452"/>
                    <a:pt x="8153" y="357232"/>
                  </a:cubicBezTo>
                  <a:cubicBezTo>
                    <a:pt x="2933" y="352012"/>
                    <a:pt x="0" y="344933"/>
                    <a:pt x="0" y="337550"/>
                  </a:cubicBezTo>
                  <a:lnTo>
                    <a:pt x="0" y="27835"/>
                  </a:lnTo>
                  <a:cubicBezTo>
                    <a:pt x="0" y="20452"/>
                    <a:pt x="2933" y="13373"/>
                    <a:pt x="8153" y="8153"/>
                  </a:cubicBezTo>
                  <a:cubicBezTo>
                    <a:pt x="13373" y="2933"/>
                    <a:pt x="20452" y="0"/>
                    <a:pt x="27835" y="0"/>
                  </a:cubicBezTo>
                  <a:close/>
                </a:path>
              </a:pathLst>
            </a:custGeom>
            <a:solidFill>
              <a:srgbClr val="51B264"/>
            </a:solidFill>
            <a:ln w="19050" cap="rnd">
              <a:solidFill>
                <a:srgbClr val="000000"/>
              </a:solidFill>
              <a:prstDash val="solid"/>
              <a:round/>
            </a:ln>
          </p:spPr>
          <p:txBody>
            <a:bodyPr/>
            <a:lstStyle/>
            <a:p>
              <a:endParaRPr lang="es-ES"/>
            </a:p>
          </p:txBody>
        </p:sp>
        <p:sp>
          <p:nvSpPr>
            <p:cNvPr id="5" name="TextBox 5"/>
            <p:cNvSpPr txBox="1"/>
            <p:nvPr/>
          </p:nvSpPr>
          <p:spPr>
            <a:xfrm>
              <a:off x="0" y="-28575"/>
              <a:ext cx="2197656" cy="393960"/>
            </a:xfrm>
            <a:prstGeom prst="rect">
              <a:avLst/>
            </a:prstGeom>
          </p:spPr>
          <p:txBody>
            <a:bodyPr lIns="50800" tIns="50800" rIns="50800" bIns="50800" rtlCol="0" anchor="ctr"/>
            <a:lstStyle/>
            <a:p>
              <a:pPr algn="ctr">
                <a:lnSpc>
                  <a:spcPts val="3600"/>
                </a:lnSpc>
              </a:pPr>
              <a:r>
                <a:rPr lang="en-US" sz="3000">
                  <a:solidFill>
                    <a:srgbClr val="000000"/>
                  </a:solidFill>
                  <a:latin typeface="Poppins"/>
                  <a:ea typeface="Poppins"/>
                  <a:cs typeface="Poppins"/>
                  <a:sym typeface="Poppins"/>
                </a:rPr>
                <a:t>Has anything changed since we started?</a:t>
              </a:r>
            </a:p>
          </p:txBody>
        </p:sp>
      </p:grpSp>
      <p:grpSp>
        <p:nvGrpSpPr>
          <p:cNvPr id="6" name="Group 6"/>
          <p:cNvGrpSpPr/>
          <p:nvPr/>
        </p:nvGrpSpPr>
        <p:grpSpPr>
          <a:xfrm>
            <a:off x="2369788" y="3266297"/>
            <a:ext cx="8344227" cy="1387321"/>
            <a:chOff x="0" y="0"/>
            <a:chExt cx="2197656" cy="365385"/>
          </a:xfrm>
        </p:grpSpPr>
        <p:sp>
          <p:nvSpPr>
            <p:cNvPr id="7" name="Freeform 7"/>
            <p:cNvSpPr/>
            <p:nvPr/>
          </p:nvSpPr>
          <p:spPr>
            <a:xfrm>
              <a:off x="0" y="0"/>
              <a:ext cx="2197656" cy="365385"/>
            </a:xfrm>
            <a:custGeom>
              <a:avLst/>
              <a:gdLst/>
              <a:ahLst/>
              <a:cxnLst/>
              <a:rect l="l" t="t" r="r" b="b"/>
              <a:pathLst>
                <a:path w="2197656" h="365385">
                  <a:moveTo>
                    <a:pt x="27835" y="0"/>
                  </a:moveTo>
                  <a:lnTo>
                    <a:pt x="2169822" y="0"/>
                  </a:lnTo>
                  <a:cubicBezTo>
                    <a:pt x="2185194" y="0"/>
                    <a:pt x="2197656" y="12462"/>
                    <a:pt x="2197656" y="27835"/>
                  </a:cubicBezTo>
                  <a:lnTo>
                    <a:pt x="2197656" y="337550"/>
                  </a:lnTo>
                  <a:cubicBezTo>
                    <a:pt x="2197656" y="344933"/>
                    <a:pt x="2194724" y="352012"/>
                    <a:pt x="2189504" y="357232"/>
                  </a:cubicBezTo>
                  <a:cubicBezTo>
                    <a:pt x="2184284" y="362452"/>
                    <a:pt x="2177204" y="365385"/>
                    <a:pt x="2169822" y="365385"/>
                  </a:cubicBezTo>
                  <a:lnTo>
                    <a:pt x="27835" y="365385"/>
                  </a:lnTo>
                  <a:cubicBezTo>
                    <a:pt x="20452" y="365385"/>
                    <a:pt x="13373" y="362452"/>
                    <a:pt x="8153" y="357232"/>
                  </a:cubicBezTo>
                  <a:cubicBezTo>
                    <a:pt x="2933" y="352012"/>
                    <a:pt x="0" y="344933"/>
                    <a:pt x="0" y="337550"/>
                  </a:cubicBezTo>
                  <a:lnTo>
                    <a:pt x="0" y="27835"/>
                  </a:lnTo>
                  <a:cubicBezTo>
                    <a:pt x="0" y="20452"/>
                    <a:pt x="2933" y="13373"/>
                    <a:pt x="8153" y="8153"/>
                  </a:cubicBezTo>
                  <a:cubicBezTo>
                    <a:pt x="13373" y="2933"/>
                    <a:pt x="20452" y="0"/>
                    <a:pt x="27835" y="0"/>
                  </a:cubicBezTo>
                  <a:close/>
                </a:path>
              </a:pathLst>
            </a:custGeom>
            <a:solidFill>
              <a:srgbClr val="E4829D"/>
            </a:solidFill>
            <a:ln w="19050" cap="rnd">
              <a:solidFill>
                <a:srgbClr val="000000"/>
              </a:solidFill>
              <a:prstDash val="solid"/>
              <a:round/>
            </a:ln>
          </p:spPr>
          <p:txBody>
            <a:bodyPr/>
            <a:lstStyle/>
            <a:p>
              <a:endParaRPr lang="es-ES"/>
            </a:p>
          </p:txBody>
        </p:sp>
        <p:sp>
          <p:nvSpPr>
            <p:cNvPr id="8" name="TextBox 8"/>
            <p:cNvSpPr txBox="1"/>
            <p:nvPr/>
          </p:nvSpPr>
          <p:spPr>
            <a:xfrm>
              <a:off x="0" y="-28575"/>
              <a:ext cx="2197656" cy="393960"/>
            </a:xfrm>
            <a:prstGeom prst="rect">
              <a:avLst/>
            </a:prstGeom>
          </p:spPr>
          <p:txBody>
            <a:bodyPr lIns="50800" tIns="50800" rIns="50800" bIns="50800" rtlCol="0" anchor="ctr"/>
            <a:lstStyle/>
            <a:p>
              <a:pPr algn="ctr">
                <a:lnSpc>
                  <a:spcPts val="3600"/>
                </a:lnSpc>
              </a:pPr>
              <a:r>
                <a:rPr lang="en-US" sz="3000" dirty="0">
                  <a:solidFill>
                    <a:srgbClr val="000000"/>
                  </a:solidFill>
                  <a:latin typeface="Poppins"/>
                  <a:ea typeface="Poppins"/>
                  <a:cs typeface="Poppins"/>
                  <a:sym typeface="Poppins"/>
                </a:rPr>
                <a:t>Is the object heavier now than before?</a:t>
              </a:r>
            </a:p>
          </p:txBody>
        </p:sp>
      </p:grpSp>
      <p:sp>
        <p:nvSpPr>
          <p:cNvPr id="9" name="TextBox 9"/>
          <p:cNvSpPr txBox="1"/>
          <p:nvPr/>
        </p:nvSpPr>
        <p:spPr>
          <a:xfrm>
            <a:off x="2369788" y="5450797"/>
            <a:ext cx="8580994" cy="1247775"/>
          </a:xfrm>
          <a:prstGeom prst="rect">
            <a:avLst/>
          </a:prstGeom>
        </p:spPr>
        <p:txBody>
          <a:bodyPr lIns="0" tIns="0" rIns="0" bIns="0" rtlCol="0" anchor="t">
            <a:spAutoFit/>
          </a:bodyPr>
          <a:lstStyle/>
          <a:p>
            <a:pPr algn="l">
              <a:lnSpc>
                <a:spcPts val="2400"/>
              </a:lnSpc>
              <a:spcBef>
                <a:spcPct val="0"/>
              </a:spcBef>
            </a:pPr>
            <a:r>
              <a:rPr lang="en-US" sz="2000">
                <a:solidFill>
                  <a:srgbClr val="000000"/>
                </a:solidFill>
                <a:latin typeface="Poppins"/>
                <a:ea typeface="Poppins"/>
                <a:cs typeface="Poppins"/>
                <a:sym typeface="Poppins"/>
              </a:rPr>
              <a:t>In reality …</a:t>
            </a:r>
          </a:p>
          <a:p>
            <a:pPr algn="l">
              <a:lnSpc>
                <a:spcPts val="2400"/>
              </a:lnSpc>
              <a:spcBef>
                <a:spcPct val="0"/>
              </a:spcBef>
            </a:pPr>
            <a:endParaRPr lang="en-US" sz="2000">
              <a:solidFill>
                <a:srgbClr val="000000"/>
              </a:solidFill>
              <a:latin typeface="Poppins"/>
              <a:ea typeface="Poppins"/>
              <a:cs typeface="Poppins"/>
              <a:sym typeface="Poppins"/>
            </a:endParaRPr>
          </a:p>
          <a:p>
            <a:pPr algn="l">
              <a:lnSpc>
                <a:spcPts val="2400"/>
              </a:lnSpc>
              <a:spcBef>
                <a:spcPct val="0"/>
              </a:spcBef>
            </a:pPr>
            <a:r>
              <a:rPr lang="en-US" sz="2000" b="1">
                <a:solidFill>
                  <a:srgbClr val="000000"/>
                </a:solidFill>
                <a:latin typeface="Poppins Bold"/>
                <a:ea typeface="Poppins Bold"/>
                <a:cs typeface="Poppins Bold"/>
                <a:sym typeface="Poppins Bold"/>
              </a:rPr>
              <a:t>The weight is the same.</a:t>
            </a:r>
          </a:p>
          <a:p>
            <a:pPr algn="l">
              <a:lnSpc>
                <a:spcPts val="2400"/>
              </a:lnSpc>
              <a:spcBef>
                <a:spcPct val="0"/>
              </a:spcBef>
            </a:pPr>
            <a:r>
              <a:rPr lang="en-US" sz="2000" b="1">
                <a:solidFill>
                  <a:srgbClr val="000000"/>
                </a:solidFill>
                <a:latin typeface="Poppins Bold"/>
                <a:ea typeface="Poppins Bold"/>
                <a:cs typeface="Poppins Bold"/>
                <a:sym typeface="Poppins Bold"/>
              </a:rPr>
              <a:t> </a:t>
            </a:r>
            <a:r>
              <a:rPr lang="en-US" sz="2000">
                <a:solidFill>
                  <a:srgbClr val="000000"/>
                </a:solidFill>
                <a:latin typeface="Poppins"/>
                <a:ea typeface="Poppins"/>
                <a:cs typeface="Poppins"/>
                <a:sym typeface="Poppins"/>
              </a:rPr>
              <a:t>What changes is the time,</a:t>
            </a:r>
            <a:r>
              <a:rPr lang="en-US" sz="2000" b="1">
                <a:solidFill>
                  <a:srgbClr val="000000"/>
                </a:solidFill>
                <a:latin typeface="Poppins Bold"/>
                <a:ea typeface="Poppins Bold"/>
                <a:cs typeface="Poppins Bold"/>
                <a:sym typeface="Poppins Bold"/>
              </a:rPr>
              <a:t> the effort and the accumulated tension.</a:t>
            </a:r>
          </a:p>
        </p:txBody>
      </p:sp>
      <p:sp>
        <p:nvSpPr>
          <p:cNvPr id="10" name="TextBox 10"/>
          <p:cNvSpPr txBox="1"/>
          <p:nvPr/>
        </p:nvSpPr>
        <p:spPr>
          <a:xfrm>
            <a:off x="2369788" y="7498672"/>
            <a:ext cx="8091567" cy="1247775"/>
          </a:xfrm>
          <a:prstGeom prst="rect">
            <a:avLst/>
          </a:prstGeom>
        </p:spPr>
        <p:txBody>
          <a:bodyPr lIns="0" tIns="0" rIns="0" bIns="0" rtlCol="0" anchor="t">
            <a:spAutoFit/>
          </a:bodyPr>
          <a:lstStyle/>
          <a:p>
            <a:pPr algn="l">
              <a:lnSpc>
                <a:spcPts val="2400"/>
              </a:lnSpc>
              <a:spcBef>
                <a:spcPct val="0"/>
              </a:spcBef>
            </a:pPr>
            <a:r>
              <a:rPr lang="en-US" sz="2000" b="1">
                <a:solidFill>
                  <a:srgbClr val="000000"/>
                </a:solidFill>
                <a:latin typeface="Poppins Bold"/>
                <a:ea typeface="Poppins Bold"/>
                <a:cs typeface="Poppins Bold"/>
                <a:sym typeface="Poppins Bold"/>
              </a:rPr>
              <a:t>The same happens with stress. Sometimes it is nothing big.</a:t>
            </a:r>
          </a:p>
          <a:p>
            <a:pPr algn="l">
              <a:lnSpc>
                <a:spcPts val="2400"/>
              </a:lnSpc>
              <a:spcBef>
                <a:spcPct val="0"/>
              </a:spcBef>
            </a:pPr>
            <a:endParaRPr lang="en-US" sz="2000" b="1">
              <a:solidFill>
                <a:srgbClr val="000000"/>
              </a:solidFill>
              <a:latin typeface="Poppins Bold"/>
              <a:ea typeface="Poppins Bold"/>
              <a:cs typeface="Poppins Bold"/>
              <a:sym typeface="Poppins Bold"/>
            </a:endParaRPr>
          </a:p>
          <a:p>
            <a:pPr algn="l">
              <a:lnSpc>
                <a:spcPts val="2400"/>
              </a:lnSpc>
              <a:spcBef>
                <a:spcPct val="0"/>
              </a:spcBef>
            </a:pPr>
            <a:r>
              <a:rPr lang="en-US" sz="2000" b="1">
                <a:solidFill>
                  <a:srgbClr val="000000"/>
                </a:solidFill>
                <a:latin typeface="Poppins Bold"/>
                <a:ea typeface="Poppins Bold"/>
                <a:cs typeface="Poppins Bold"/>
                <a:sym typeface="Poppins Bold"/>
              </a:rPr>
              <a:t>I</a:t>
            </a:r>
            <a:r>
              <a:rPr lang="en-US" sz="2000">
                <a:solidFill>
                  <a:srgbClr val="000000"/>
                </a:solidFill>
                <a:latin typeface="Poppins"/>
                <a:ea typeface="Poppins"/>
                <a:cs typeface="Poppins"/>
                <a:sym typeface="Poppins"/>
              </a:rPr>
              <a:t>t might be a small thing,</a:t>
            </a:r>
            <a:r>
              <a:rPr lang="en-US" sz="2000" b="1">
                <a:solidFill>
                  <a:srgbClr val="000000"/>
                </a:solidFill>
                <a:latin typeface="Poppins Bold"/>
                <a:ea typeface="Poppins Bold"/>
                <a:cs typeface="Poppins Bold"/>
                <a:sym typeface="Poppins Bold"/>
              </a:rPr>
              <a:t> but if we keep it in our minds all day… </a:t>
            </a:r>
          </a:p>
          <a:p>
            <a:pPr algn="l">
              <a:lnSpc>
                <a:spcPts val="2400"/>
              </a:lnSpc>
              <a:spcBef>
                <a:spcPct val="0"/>
              </a:spcBef>
            </a:pPr>
            <a:r>
              <a:rPr lang="en-US" sz="2000" b="1">
                <a:solidFill>
                  <a:srgbClr val="000000"/>
                </a:solidFill>
                <a:latin typeface="Poppins Bold"/>
                <a:ea typeface="Poppins Bold"/>
                <a:cs typeface="Poppins Bold"/>
                <a:sym typeface="Poppins Bold"/>
              </a:rPr>
              <a:t>it becomes a real burden.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58982">
            <a:off x="13455613" y="1216140"/>
            <a:ext cx="2953115" cy="7822820"/>
          </a:xfrm>
          <a:custGeom>
            <a:avLst/>
            <a:gdLst/>
            <a:ahLst/>
            <a:cxnLst/>
            <a:rect l="l" t="t" r="r" b="b"/>
            <a:pathLst>
              <a:path w="2953115" h="7822820">
                <a:moveTo>
                  <a:pt x="0" y="0"/>
                </a:moveTo>
                <a:lnTo>
                  <a:pt x="2953115" y="0"/>
                </a:lnTo>
                <a:lnTo>
                  <a:pt x="2953115" y="7822821"/>
                </a:lnTo>
                <a:lnTo>
                  <a:pt x="0" y="782282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ES"/>
          </a:p>
        </p:txBody>
      </p:sp>
      <p:grpSp>
        <p:nvGrpSpPr>
          <p:cNvPr id="3" name="Group 3"/>
          <p:cNvGrpSpPr/>
          <p:nvPr/>
        </p:nvGrpSpPr>
        <p:grpSpPr>
          <a:xfrm>
            <a:off x="2288894" y="4355463"/>
            <a:ext cx="6712859" cy="1805274"/>
            <a:chOff x="0" y="0"/>
            <a:chExt cx="1767996" cy="475463"/>
          </a:xfrm>
        </p:grpSpPr>
        <p:sp>
          <p:nvSpPr>
            <p:cNvPr id="4" name="Freeform 4"/>
            <p:cNvSpPr/>
            <p:nvPr/>
          </p:nvSpPr>
          <p:spPr>
            <a:xfrm>
              <a:off x="0" y="0"/>
              <a:ext cx="1767996" cy="475463"/>
            </a:xfrm>
            <a:custGeom>
              <a:avLst/>
              <a:gdLst/>
              <a:ahLst/>
              <a:cxnLst/>
              <a:rect l="l" t="t" r="r" b="b"/>
              <a:pathLst>
                <a:path w="1767996" h="475463">
                  <a:moveTo>
                    <a:pt x="34599" y="0"/>
                  </a:moveTo>
                  <a:lnTo>
                    <a:pt x="1733397" y="0"/>
                  </a:lnTo>
                  <a:cubicBezTo>
                    <a:pt x="1752505" y="0"/>
                    <a:pt x="1767996" y="15490"/>
                    <a:pt x="1767996" y="34599"/>
                  </a:cubicBezTo>
                  <a:lnTo>
                    <a:pt x="1767996" y="440864"/>
                  </a:lnTo>
                  <a:cubicBezTo>
                    <a:pt x="1767996" y="450040"/>
                    <a:pt x="1764350" y="458841"/>
                    <a:pt x="1757862" y="465329"/>
                  </a:cubicBezTo>
                  <a:cubicBezTo>
                    <a:pt x="1751374" y="471818"/>
                    <a:pt x="1742573" y="475463"/>
                    <a:pt x="1733397" y="475463"/>
                  </a:cubicBezTo>
                  <a:lnTo>
                    <a:pt x="34599" y="475463"/>
                  </a:lnTo>
                  <a:cubicBezTo>
                    <a:pt x="25423" y="475463"/>
                    <a:pt x="16622" y="471818"/>
                    <a:pt x="10134" y="465329"/>
                  </a:cubicBezTo>
                  <a:cubicBezTo>
                    <a:pt x="3645" y="458841"/>
                    <a:pt x="0" y="450040"/>
                    <a:pt x="0" y="440864"/>
                  </a:cubicBezTo>
                  <a:lnTo>
                    <a:pt x="0" y="34599"/>
                  </a:lnTo>
                  <a:cubicBezTo>
                    <a:pt x="0" y="25423"/>
                    <a:pt x="3645" y="16622"/>
                    <a:pt x="10134" y="10134"/>
                  </a:cubicBezTo>
                  <a:cubicBezTo>
                    <a:pt x="16622" y="3645"/>
                    <a:pt x="25423" y="0"/>
                    <a:pt x="34599" y="0"/>
                  </a:cubicBezTo>
                  <a:close/>
                </a:path>
              </a:pathLst>
            </a:custGeom>
            <a:solidFill>
              <a:srgbClr val="FFED4C"/>
            </a:solidFill>
            <a:ln w="19050" cap="rnd">
              <a:solidFill>
                <a:srgbClr val="000000"/>
              </a:solidFill>
              <a:prstDash val="solid"/>
              <a:round/>
            </a:ln>
          </p:spPr>
          <p:txBody>
            <a:bodyPr/>
            <a:lstStyle/>
            <a:p>
              <a:endParaRPr lang="es-ES"/>
            </a:p>
          </p:txBody>
        </p:sp>
        <p:sp>
          <p:nvSpPr>
            <p:cNvPr id="5" name="TextBox 5"/>
            <p:cNvSpPr txBox="1"/>
            <p:nvPr/>
          </p:nvSpPr>
          <p:spPr>
            <a:xfrm>
              <a:off x="0" y="-28575"/>
              <a:ext cx="1767996" cy="504038"/>
            </a:xfrm>
            <a:prstGeom prst="rect">
              <a:avLst/>
            </a:prstGeom>
          </p:spPr>
          <p:txBody>
            <a:bodyPr lIns="50800" tIns="50800" rIns="50800" bIns="50800" rtlCol="0" anchor="ctr"/>
            <a:lstStyle/>
            <a:p>
              <a:pPr algn="ctr">
                <a:lnSpc>
                  <a:spcPts val="3600"/>
                </a:lnSpc>
              </a:pPr>
              <a:r>
                <a:rPr lang="en-US" sz="3000">
                  <a:solidFill>
                    <a:srgbClr val="000000"/>
                  </a:solidFill>
                  <a:latin typeface="Poppins"/>
                  <a:ea typeface="Poppins"/>
                  <a:cs typeface="Poppins"/>
                  <a:sym typeface="Poppins"/>
                </a:rPr>
                <a:t>How do you notice when you are carrying too much?</a:t>
              </a:r>
            </a:p>
          </p:txBody>
        </p:sp>
      </p:grpSp>
      <p:grpSp>
        <p:nvGrpSpPr>
          <p:cNvPr id="6" name="Group 6"/>
          <p:cNvGrpSpPr/>
          <p:nvPr/>
        </p:nvGrpSpPr>
        <p:grpSpPr>
          <a:xfrm>
            <a:off x="2288894" y="6551262"/>
            <a:ext cx="6712859" cy="1805274"/>
            <a:chOff x="0" y="0"/>
            <a:chExt cx="1767996" cy="475463"/>
          </a:xfrm>
        </p:grpSpPr>
        <p:sp>
          <p:nvSpPr>
            <p:cNvPr id="7" name="Freeform 7"/>
            <p:cNvSpPr/>
            <p:nvPr/>
          </p:nvSpPr>
          <p:spPr>
            <a:xfrm>
              <a:off x="0" y="0"/>
              <a:ext cx="1767996" cy="475463"/>
            </a:xfrm>
            <a:custGeom>
              <a:avLst/>
              <a:gdLst/>
              <a:ahLst/>
              <a:cxnLst/>
              <a:rect l="l" t="t" r="r" b="b"/>
              <a:pathLst>
                <a:path w="1767996" h="475463">
                  <a:moveTo>
                    <a:pt x="34599" y="0"/>
                  </a:moveTo>
                  <a:lnTo>
                    <a:pt x="1733397" y="0"/>
                  </a:lnTo>
                  <a:cubicBezTo>
                    <a:pt x="1752505" y="0"/>
                    <a:pt x="1767996" y="15490"/>
                    <a:pt x="1767996" y="34599"/>
                  </a:cubicBezTo>
                  <a:lnTo>
                    <a:pt x="1767996" y="440864"/>
                  </a:lnTo>
                  <a:cubicBezTo>
                    <a:pt x="1767996" y="450040"/>
                    <a:pt x="1764350" y="458841"/>
                    <a:pt x="1757862" y="465329"/>
                  </a:cubicBezTo>
                  <a:cubicBezTo>
                    <a:pt x="1751374" y="471818"/>
                    <a:pt x="1742573" y="475463"/>
                    <a:pt x="1733397" y="475463"/>
                  </a:cubicBezTo>
                  <a:lnTo>
                    <a:pt x="34599" y="475463"/>
                  </a:lnTo>
                  <a:cubicBezTo>
                    <a:pt x="25423" y="475463"/>
                    <a:pt x="16622" y="471818"/>
                    <a:pt x="10134" y="465329"/>
                  </a:cubicBezTo>
                  <a:cubicBezTo>
                    <a:pt x="3645" y="458841"/>
                    <a:pt x="0" y="450040"/>
                    <a:pt x="0" y="440864"/>
                  </a:cubicBezTo>
                  <a:lnTo>
                    <a:pt x="0" y="34599"/>
                  </a:lnTo>
                  <a:cubicBezTo>
                    <a:pt x="0" y="25423"/>
                    <a:pt x="3645" y="16622"/>
                    <a:pt x="10134" y="10134"/>
                  </a:cubicBezTo>
                  <a:cubicBezTo>
                    <a:pt x="16622" y="3645"/>
                    <a:pt x="25423" y="0"/>
                    <a:pt x="34599" y="0"/>
                  </a:cubicBezTo>
                  <a:close/>
                </a:path>
              </a:pathLst>
            </a:custGeom>
            <a:solidFill>
              <a:srgbClr val="71C7D6"/>
            </a:solidFill>
            <a:ln w="19050" cap="rnd">
              <a:solidFill>
                <a:srgbClr val="000000"/>
              </a:solidFill>
              <a:prstDash val="solid"/>
              <a:round/>
            </a:ln>
          </p:spPr>
          <p:txBody>
            <a:bodyPr/>
            <a:lstStyle/>
            <a:p>
              <a:endParaRPr lang="es-ES"/>
            </a:p>
          </p:txBody>
        </p:sp>
        <p:sp>
          <p:nvSpPr>
            <p:cNvPr id="8" name="TextBox 8"/>
            <p:cNvSpPr txBox="1"/>
            <p:nvPr/>
          </p:nvSpPr>
          <p:spPr>
            <a:xfrm>
              <a:off x="0" y="-28575"/>
              <a:ext cx="1767996" cy="504038"/>
            </a:xfrm>
            <a:prstGeom prst="rect">
              <a:avLst/>
            </a:prstGeom>
          </p:spPr>
          <p:txBody>
            <a:bodyPr lIns="50800" tIns="50800" rIns="50800" bIns="50800" rtlCol="0" anchor="ctr"/>
            <a:lstStyle/>
            <a:p>
              <a:pPr algn="ctr">
                <a:lnSpc>
                  <a:spcPts val="3600"/>
                </a:lnSpc>
              </a:pPr>
              <a:r>
                <a:rPr lang="en-US" sz="3000">
                  <a:solidFill>
                    <a:srgbClr val="000000"/>
                  </a:solidFill>
                  <a:latin typeface="Poppins"/>
                  <a:ea typeface="Poppins"/>
                  <a:cs typeface="Poppins"/>
                  <a:sym typeface="Poppins"/>
                </a:rPr>
                <a:t>What signals does your body give you?</a:t>
              </a:r>
            </a:p>
          </p:txBody>
        </p:sp>
      </p:grpSp>
      <p:sp>
        <p:nvSpPr>
          <p:cNvPr id="9" name="TextBox 9"/>
          <p:cNvSpPr txBox="1"/>
          <p:nvPr/>
        </p:nvSpPr>
        <p:spPr>
          <a:xfrm>
            <a:off x="2369788" y="1125302"/>
            <a:ext cx="10260945" cy="2482850"/>
          </a:xfrm>
          <a:prstGeom prst="rect">
            <a:avLst/>
          </a:prstGeom>
        </p:spPr>
        <p:txBody>
          <a:bodyPr lIns="0" tIns="0" rIns="0" bIns="0" rtlCol="0" anchor="t">
            <a:spAutoFit/>
          </a:bodyPr>
          <a:lstStyle/>
          <a:p>
            <a:pPr algn="l">
              <a:lnSpc>
                <a:spcPts val="2800"/>
              </a:lnSpc>
            </a:pPr>
            <a:r>
              <a:rPr lang="en-US" sz="2000">
                <a:solidFill>
                  <a:srgbClr val="000000"/>
                </a:solidFill>
                <a:latin typeface="Poppins"/>
                <a:ea typeface="Poppins"/>
                <a:cs typeface="Poppins"/>
                <a:sym typeface="Poppins"/>
              </a:rPr>
              <a:t>In life it is similar:</a:t>
            </a:r>
          </a:p>
          <a:p>
            <a:pPr algn="l">
              <a:lnSpc>
                <a:spcPts val="2800"/>
              </a:lnSpc>
            </a:pPr>
            <a:endParaRPr lang="en-US" sz="2000">
              <a:solidFill>
                <a:srgbClr val="000000"/>
              </a:solidFill>
              <a:latin typeface="Poppins"/>
              <a:ea typeface="Poppins"/>
              <a:cs typeface="Poppins"/>
              <a:sym typeface="Poppins"/>
            </a:endParaRPr>
          </a:p>
          <a:p>
            <a:pPr algn="l">
              <a:lnSpc>
                <a:spcPts val="2800"/>
              </a:lnSpc>
            </a:pPr>
            <a:r>
              <a:rPr lang="en-US" sz="2000">
                <a:solidFill>
                  <a:srgbClr val="000000"/>
                </a:solidFill>
                <a:latin typeface="Poppins"/>
                <a:ea typeface="Poppins"/>
                <a:cs typeface="Poppins"/>
                <a:sym typeface="Poppins"/>
              </a:rPr>
              <a:t>When</a:t>
            </a:r>
            <a:r>
              <a:rPr lang="en-US" sz="2000" b="1">
                <a:solidFill>
                  <a:srgbClr val="000000"/>
                </a:solidFill>
                <a:latin typeface="Poppins Bold"/>
                <a:ea typeface="Poppins Bold"/>
                <a:cs typeface="Poppins Bold"/>
                <a:sym typeface="Poppins Bold"/>
              </a:rPr>
              <a:t> we let go, rest, ask for help or change our approach, our body can feel lighter.</a:t>
            </a:r>
          </a:p>
          <a:p>
            <a:pPr algn="l">
              <a:lnSpc>
                <a:spcPts val="2800"/>
              </a:lnSpc>
            </a:pPr>
            <a:endParaRPr lang="en-US" sz="2000" b="1">
              <a:solidFill>
                <a:srgbClr val="000000"/>
              </a:solidFill>
              <a:latin typeface="Poppins Bold"/>
              <a:ea typeface="Poppins Bold"/>
              <a:cs typeface="Poppins Bold"/>
              <a:sym typeface="Poppins Bold"/>
            </a:endParaRPr>
          </a:p>
          <a:p>
            <a:pPr algn="l">
              <a:lnSpc>
                <a:spcPts val="2800"/>
              </a:lnSpc>
            </a:pPr>
            <a:r>
              <a:rPr lang="en-US" sz="2000">
                <a:solidFill>
                  <a:srgbClr val="000000"/>
                </a:solidFill>
                <a:latin typeface="Poppins"/>
                <a:ea typeface="Poppins"/>
                <a:cs typeface="Poppins"/>
                <a:sym typeface="Poppins"/>
              </a:rPr>
              <a:t>It doesn’t matter how strong you are.</a:t>
            </a:r>
          </a:p>
          <a:p>
            <a:pPr algn="l">
              <a:lnSpc>
                <a:spcPts val="2800"/>
              </a:lnSpc>
            </a:pPr>
            <a:r>
              <a:rPr lang="en-US" sz="2000" b="1">
                <a:solidFill>
                  <a:srgbClr val="000000"/>
                </a:solidFill>
                <a:latin typeface="Poppins Bold"/>
                <a:ea typeface="Poppins Bold"/>
                <a:cs typeface="Poppins Bold"/>
                <a:sym typeface="Poppins Bold"/>
              </a:rPr>
              <a:t>If you never let go of the weight, your arm will get tired.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900" y="3917718"/>
            <a:ext cx="19133820" cy="10402643"/>
            <a:chOff x="0" y="0"/>
            <a:chExt cx="25511760" cy="13870191"/>
          </a:xfrm>
        </p:grpSpPr>
        <p:sp>
          <p:nvSpPr>
            <p:cNvPr id="3" name="Freeform 3"/>
            <p:cNvSpPr/>
            <p:nvPr/>
          </p:nvSpPr>
          <p:spPr>
            <a:xfrm>
              <a:off x="0" y="0"/>
              <a:ext cx="25511761" cy="13870178"/>
            </a:xfrm>
            <a:custGeom>
              <a:avLst/>
              <a:gdLst/>
              <a:ahLst/>
              <a:cxnLst/>
              <a:rect l="l" t="t" r="r" b="b"/>
              <a:pathLst>
                <a:path w="25511761" h="13870178">
                  <a:moveTo>
                    <a:pt x="0" y="6935089"/>
                  </a:moveTo>
                  <a:cubicBezTo>
                    <a:pt x="0" y="3104896"/>
                    <a:pt x="5711063" y="0"/>
                    <a:pt x="12755880" y="0"/>
                  </a:cubicBezTo>
                  <a:cubicBezTo>
                    <a:pt x="19800698" y="0"/>
                    <a:pt x="25511761" y="3104896"/>
                    <a:pt x="25511761" y="6935089"/>
                  </a:cubicBezTo>
                  <a:cubicBezTo>
                    <a:pt x="25511761" y="10765282"/>
                    <a:pt x="19800698" y="13870178"/>
                    <a:pt x="12755880" y="13870178"/>
                  </a:cubicBezTo>
                  <a:cubicBezTo>
                    <a:pt x="5711063" y="13870178"/>
                    <a:pt x="0" y="10765282"/>
                    <a:pt x="0" y="6935089"/>
                  </a:cubicBezTo>
                  <a:close/>
                </a:path>
              </a:pathLst>
            </a:custGeom>
            <a:solidFill>
              <a:srgbClr val="FFED4C"/>
            </a:solidFill>
          </p:spPr>
          <p:txBody>
            <a:bodyPr/>
            <a:lstStyle/>
            <a:p>
              <a:endParaRPr lang="es-ES"/>
            </a:p>
          </p:txBody>
        </p:sp>
      </p:grpSp>
      <p:sp>
        <p:nvSpPr>
          <p:cNvPr id="4" name="TextBox 4"/>
          <p:cNvSpPr txBox="1"/>
          <p:nvPr/>
        </p:nvSpPr>
        <p:spPr>
          <a:xfrm>
            <a:off x="6983730" y="5161636"/>
            <a:ext cx="4320540" cy="485775"/>
          </a:xfrm>
          <a:prstGeom prst="rect">
            <a:avLst/>
          </a:prstGeom>
        </p:spPr>
        <p:txBody>
          <a:bodyPr lIns="0" tIns="0" rIns="0" bIns="0" rtlCol="0" anchor="t">
            <a:spAutoFit/>
          </a:bodyPr>
          <a:lstStyle/>
          <a:p>
            <a:pPr algn="ctr">
              <a:lnSpc>
                <a:spcPts val="3600"/>
              </a:lnSpc>
            </a:pPr>
            <a:r>
              <a:rPr lang="en-US" sz="3000">
                <a:solidFill>
                  <a:srgbClr val="000000"/>
                </a:solidFill>
                <a:latin typeface="Poppins"/>
                <a:ea typeface="Poppins"/>
                <a:cs typeface="Poppins"/>
                <a:sym typeface="Poppins"/>
              </a:rPr>
              <a:t>Activity 1.5</a:t>
            </a:r>
          </a:p>
        </p:txBody>
      </p:sp>
      <p:sp>
        <p:nvSpPr>
          <p:cNvPr id="5" name="TextBox 5"/>
          <p:cNvSpPr txBox="1"/>
          <p:nvPr/>
        </p:nvSpPr>
        <p:spPr>
          <a:xfrm>
            <a:off x="3525615" y="6732654"/>
            <a:ext cx="11236770" cy="1571625"/>
          </a:xfrm>
          <a:prstGeom prst="rect">
            <a:avLst/>
          </a:prstGeom>
        </p:spPr>
        <p:txBody>
          <a:bodyPr lIns="0" tIns="0" rIns="0" bIns="0" rtlCol="0" anchor="t">
            <a:spAutoFit/>
          </a:bodyPr>
          <a:lstStyle/>
          <a:p>
            <a:pPr algn="ctr">
              <a:lnSpc>
                <a:spcPts val="6000"/>
              </a:lnSpc>
            </a:pPr>
            <a:r>
              <a:rPr lang="en-US" sz="5000" b="1">
                <a:solidFill>
                  <a:srgbClr val="000000"/>
                </a:solidFill>
                <a:latin typeface="Poppins Bold"/>
                <a:ea typeface="Poppins Bold"/>
                <a:cs typeface="Poppins Bold"/>
                <a:sym typeface="Poppins Bold"/>
              </a:rPr>
              <a:t>“Modern Times” — Chronic stress and how it affects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68146">
            <a:off x="9426859" y="1722572"/>
            <a:ext cx="3783785" cy="2669288"/>
          </a:xfrm>
          <a:custGeom>
            <a:avLst/>
            <a:gdLst/>
            <a:ahLst/>
            <a:cxnLst/>
            <a:rect l="l" t="t" r="r" b="b"/>
            <a:pathLst>
              <a:path w="3783785" h="2669288">
                <a:moveTo>
                  <a:pt x="0" y="0"/>
                </a:moveTo>
                <a:lnTo>
                  <a:pt x="3783785" y="0"/>
                </a:lnTo>
                <a:lnTo>
                  <a:pt x="3783785" y="2669288"/>
                </a:lnTo>
                <a:lnTo>
                  <a:pt x="0" y="2669288"/>
                </a:lnTo>
                <a:lnTo>
                  <a:pt x="0" y="0"/>
                </a:lnTo>
                <a:close/>
              </a:path>
            </a:pathLst>
          </a:custGeom>
          <a:blipFill>
            <a:blip r:embed="rId2"/>
            <a:stretch>
              <a:fillRect/>
            </a:stretch>
          </a:blipFill>
        </p:spPr>
        <p:txBody>
          <a:bodyPr/>
          <a:lstStyle/>
          <a:p>
            <a:endParaRPr lang="es-ES"/>
          </a:p>
        </p:txBody>
      </p:sp>
      <p:sp>
        <p:nvSpPr>
          <p:cNvPr id="3" name="Freeform 3"/>
          <p:cNvSpPr/>
          <p:nvPr/>
        </p:nvSpPr>
        <p:spPr>
          <a:xfrm rot="989721">
            <a:off x="12339052" y="2922504"/>
            <a:ext cx="3783785" cy="2669288"/>
          </a:xfrm>
          <a:custGeom>
            <a:avLst/>
            <a:gdLst/>
            <a:ahLst/>
            <a:cxnLst/>
            <a:rect l="l" t="t" r="r" b="b"/>
            <a:pathLst>
              <a:path w="3783785" h="2669288">
                <a:moveTo>
                  <a:pt x="0" y="0"/>
                </a:moveTo>
                <a:lnTo>
                  <a:pt x="3783785" y="0"/>
                </a:lnTo>
                <a:lnTo>
                  <a:pt x="3783785" y="2669288"/>
                </a:lnTo>
                <a:lnTo>
                  <a:pt x="0" y="2669288"/>
                </a:lnTo>
                <a:lnTo>
                  <a:pt x="0" y="0"/>
                </a:lnTo>
                <a:close/>
              </a:path>
            </a:pathLst>
          </a:custGeom>
          <a:blipFill>
            <a:blip r:embed="rId2"/>
            <a:stretch>
              <a:fillRect/>
            </a:stretch>
          </a:blipFill>
        </p:spPr>
        <p:txBody>
          <a:bodyPr/>
          <a:lstStyle/>
          <a:p>
            <a:endParaRPr lang="es-ES"/>
          </a:p>
        </p:txBody>
      </p:sp>
      <p:sp>
        <p:nvSpPr>
          <p:cNvPr id="4" name="TextBox 4"/>
          <p:cNvSpPr txBox="1"/>
          <p:nvPr/>
        </p:nvSpPr>
        <p:spPr>
          <a:xfrm>
            <a:off x="1722120" y="1130797"/>
            <a:ext cx="5562600" cy="15525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a:t>
            </a:r>
          </a:p>
          <a:p>
            <a:pPr algn="l">
              <a:lnSpc>
                <a:spcPts val="2400"/>
              </a:lnSpc>
            </a:pPr>
            <a:endParaRPr lang="en-US" sz="2000" b="1">
              <a:solidFill>
                <a:srgbClr val="000000"/>
              </a:solidFill>
              <a:latin typeface="Poppins Bold"/>
              <a:ea typeface="Poppins Bold"/>
              <a:cs typeface="Poppins Bold"/>
              <a:sym typeface="Poppins Bold"/>
            </a:endParaRPr>
          </a:p>
          <a:p>
            <a:pPr marL="431801" lvl="1" indent="-215900" algn="l">
              <a:lnSpc>
                <a:spcPts val="2400"/>
              </a:lnSpc>
              <a:buFont typeface="Arial"/>
              <a:buChar char="•"/>
            </a:pPr>
            <a:r>
              <a:rPr lang="en-US" sz="2000">
                <a:solidFill>
                  <a:srgbClr val="000000"/>
                </a:solidFill>
                <a:latin typeface="Poppins"/>
                <a:ea typeface="Poppins"/>
                <a:cs typeface="Poppins"/>
                <a:sym typeface="Poppins"/>
              </a:rPr>
              <a:t>Short video clips from the film “Modern Times”</a:t>
            </a:r>
          </a:p>
          <a:p>
            <a:pPr marL="431801" lvl="1" indent="-215900" algn="l">
              <a:lnSpc>
                <a:spcPts val="2400"/>
              </a:lnSpc>
              <a:buFont typeface="Arial"/>
              <a:buChar char="•"/>
            </a:pPr>
            <a:r>
              <a:rPr lang="en-US" sz="2000">
                <a:solidFill>
                  <a:srgbClr val="000000"/>
                </a:solidFill>
                <a:latin typeface="Poppins"/>
                <a:ea typeface="Poppins"/>
                <a:cs typeface="Poppins"/>
                <a:sym typeface="Poppins"/>
              </a:rPr>
              <a:t>Projector or screen</a:t>
            </a:r>
          </a:p>
        </p:txBody>
      </p:sp>
      <p:sp>
        <p:nvSpPr>
          <p:cNvPr id="5" name="TextBox 5"/>
          <p:cNvSpPr txBox="1"/>
          <p:nvPr/>
        </p:nvSpPr>
        <p:spPr>
          <a:xfrm>
            <a:off x="9752335" y="7046453"/>
            <a:ext cx="6387390" cy="1425575"/>
          </a:xfrm>
          <a:prstGeom prst="rect">
            <a:avLst/>
          </a:prstGeom>
        </p:spPr>
        <p:txBody>
          <a:bodyPr lIns="0" tIns="0" rIns="0" bIns="0" rtlCol="0" anchor="t">
            <a:spAutoFit/>
          </a:bodyPr>
          <a:lstStyle/>
          <a:p>
            <a:pPr algn="ctr">
              <a:lnSpc>
                <a:spcPts val="2800"/>
              </a:lnSpc>
            </a:pPr>
            <a:r>
              <a:rPr lang="en-US" sz="2000" b="1">
                <a:solidFill>
                  <a:srgbClr val="000000"/>
                </a:solidFill>
                <a:latin typeface="Poppins Bold"/>
                <a:ea typeface="Poppins Bold"/>
                <a:cs typeface="Poppins Bold"/>
                <a:sym typeface="Poppins Bold"/>
              </a:rPr>
              <a:t> </a:t>
            </a:r>
            <a:r>
              <a:rPr lang="en-US" sz="2000">
                <a:solidFill>
                  <a:srgbClr val="000000"/>
                </a:solidFill>
                <a:latin typeface="Poppins"/>
                <a:ea typeface="Poppins"/>
                <a:cs typeface="Poppins"/>
                <a:sym typeface="Poppins"/>
              </a:rPr>
              <a:t>Today stress</a:t>
            </a:r>
            <a:r>
              <a:rPr lang="en-US" sz="2000" b="1">
                <a:solidFill>
                  <a:srgbClr val="000000"/>
                </a:solidFill>
                <a:latin typeface="Poppins Bold"/>
                <a:ea typeface="Poppins Bold"/>
                <a:cs typeface="Poppins Bold"/>
                <a:sym typeface="Poppins Bold"/>
              </a:rPr>
              <a:t> does not always appear in short “spikes” as it used to.</a:t>
            </a:r>
          </a:p>
          <a:p>
            <a:pPr algn="ctr">
              <a:lnSpc>
                <a:spcPts val="2800"/>
              </a:lnSpc>
            </a:pPr>
            <a:r>
              <a:rPr lang="en-US" sz="2000" b="1">
                <a:solidFill>
                  <a:srgbClr val="000000"/>
                </a:solidFill>
                <a:latin typeface="Poppins Bold"/>
                <a:ea typeface="Poppins Bold"/>
                <a:cs typeface="Poppins Bold"/>
                <a:sym typeface="Poppins Bold"/>
              </a:rPr>
              <a:t>Sometimes it stays for a long time </a:t>
            </a:r>
            <a:r>
              <a:rPr lang="en-US" sz="2000">
                <a:solidFill>
                  <a:srgbClr val="000000"/>
                </a:solidFill>
                <a:latin typeface="Poppins"/>
                <a:ea typeface="Poppins"/>
                <a:cs typeface="Poppins"/>
                <a:sym typeface="Poppins"/>
              </a:rPr>
              <a:t>without a</a:t>
            </a:r>
            <a:r>
              <a:rPr lang="en-US" sz="2000" b="1">
                <a:solidFill>
                  <a:srgbClr val="000000"/>
                </a:solidFill>
                <a:latin typeface="Poppins Bold"/>
                <a:ea typeface="Poppins Bold"/>
                <a:cs typeface="Poppins Bold"/>
                <a:sym typeface="Poppins Bold"/>
              </a:rPr>
              <a:t> break.</a:t>
            </a:r>
          </a:p>
        </p:txBody>
      </p:sp>
      <p:sp>
        <p:nvSpPr>
          <p:cNvPr id="6" name="TextBox 6"/>
          <p:cNvSpPr txBox="1"/>
          <p:nvPr/>
        </p:nvSpPr>
        <p:spPr>
          <a:xfrm>
            <a:off x="1722120" y="3472953"/>
            <a:ext cx="5091452" cy="4949825"/>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What will we be doing?</a:t>
            </a:r>
          </a:p>
          <a:p>
            <a:pPr algn="l">
              <a:lnSpc>
                <a:spcPts val="2800"/>
              </a:lnSpc>
            </a:pPr>
            <a:endParaRPr lang="en-US" sz="2000" b="1">
              <a:solidFill>
                <a:srgbClr val="000000"/>
              </a:solidFill>
              <a:latin typeface="Poppins Bold"/>
              <a:ea typeface="Poppins Bold"/>
              <a:cs typeface="Poppins Bold"/>
              <a:sym typeface="Poppins Bold"/>
            </a:endParaRPr>
          </a:p>
          <a:p>
            <a:pPr marL="431801" lvl="1" indent="-215900" algn="l">
              <a:lnSpc>
                <a:spcPts val="2800"/>
              </a:lnSpc>
              <a:buFont typeface="Arial"/>
              <a:buChar char="•"/>
            </a:pPr>
            <a:r>
              <a:rPr lang="en-US" sz="2000">
                <a:solidFill>
                  <a:srgbClr val="000000"/>
                </a:solidFill>
                <a:latin typeface="Poppins"/>
                <a:ea typeface="Poppins"/>
                <a:cs typeface="Poppins"/>
                <a:sym typeface="Poppins"/>
              </a:rPr>
              <a:t>We will look at scenes from modern life to identify situations that cause constant stress:</a:t>
            </a:r>
          </a:p>
          <a:p>
            <a:pPr marL="863601" lvl="2" indent="-287867" algn="l">
              <a:lnSpc>
                <a:spcPts val="2800"/>
              </a:lnSpc>
              <a:buFont typeface="Arial"/>
              <a:buChar char="⚬"/>
            </a:pPr>
            <a:r>
              <a:rPr lang="en-US" sz="2000">
                <a:solidFill>
                  <a:srgbClr val="000000"/>
                </a:solidFill>
                <a:latin typeface="Poppins"/>
                <a:ea typeface="Poppins"/>
                <a:cs typeface="Poppins"/>
                <a:sym typeface="Poppins"/>
              </a:rPr>
              <a:t>Multitasking</a:t>
            </a:r>
          </a:p>
          <a:p>
            <a:pPr marL="863601" lvl="2" indent="-287867" algn="l">
              <a:lnSpc>
                <a:spcPts val="2800"/>
              </a:lnSpc>
              <a:buFont typeface="Arial"/>
              <a:buChar char="⚬"/>
            </a:pPr>
            <a:r>
              <a:rPr lang="en-US" sz="2000">
                <a:solidFill>
                  <a:srgbClr val="000000"/>
                </a:solidFill>
                <a:latin typeface="Poppins"/>
                <a:ea typeface="Poppins"/>
                <a:cs typeface="Poppins"/>
                <a:sym typeface="Poppins"/>
              </a:rPr>
              <a:t>Time pressure</a:t>
            </a:r>
          </a:p>
          <a:p>
            <a:pPr marL="863601" lvl="2" indent="-287867" algn="l">
              <a:lnSpc>
                <a:spcPts val="2800"/>
              </a:lnSpc>
              <a:buFont typeface="Arial"/>
              <a:buChar char="⚬"/>
            </a:pPr>
            <a:r>
              <a:rPr lang="en-US" sz="2000">
                <a:solidFill>
                  <a:srgbClr val="000000"/>
                </a:solidFill>
                <a:latin typeface="Poppins"/>
                <a:ea typeface="Poppins"/>
                <a:cs typeface="Poppins"/>
                <a:sym typeface="Poppins"/>
              </a:rPr>
              <a:t>Noise</a:t>
            </a:r>
          </a:p>
          <a:p>
            <a:pPr marL="863601" lvl="2" indent="-287867" algn="l">
              <a:lnSpc>
                <a:spcPts val="2800"/>
              </a:lnSpc>
              <a:buFont typeface="Arial"/>
              <a:buChar char="⚬"/>
            </a:pPr>
            <a:r>
              <a:rPr lang="en-US" sz="2000">
                <a:solidFill>
                  <a:srgbClr val="000000"/>
                </a:solidFill>
                <a:latin typeface="Poppins"/>
                <a:ea typeface="Poppins"/>
                <a:cs typeface="Poppins"/>
                <a:sym typeface="Poppins"/>
              </a:rPr>
              <a:t>Interruptions</a:t>
            </a:r>
          </a:p>
          <a:p>
            <a:pPr marL="863601" lvl="2" indent="-287867" algn="l">
              <a:lnSpc>
                <a:spcPts val="2800"/>
              </a:lnSpc>
              <a:buFont typeface="Arial"/>
              <a:buChar char="⚬"/>
            </a:pPr>
            <a:r>
              <a:rPr lang="en-US" sz="2000">
                <a:solidFill>
                  <a:srgbClr val="000000"/>
                </a:solidFill>
                <a:latin typeface="Poppins"/>
                <a:ea typeface="Poppins"/>
                <a:cs typeface="Poppins"/>
                <a:sym typeface="Poppins"/>
              </a:rPr>
              <a:t>Screen use</a:t>
            </a:r>
          </a:p>
          <a:p>
            <a:pPr marL="863601" lvl="2" indent="-287867" algn="l">
              <a:lnSpc>
                <a:spcPts val="2800"/>
              </a:lnSpc>
              <a:buFont typeface="Arial"/>
              <a:buChar char="⚬"/>
            </a:pPr>
            <a:r>
              <a:rPr lang="en-US" sz="2000">
                <a:solidFill>
                  <a:srgbClr val="000000"/>
                </a:solidFill>
                <a:latin typeface="Poppins"/>
                <a:ea typeface="Poppins"/>
                <a:cs typeface="Poppins"/>
                <a:sym typeface="Poppins"/>
              </a:rPr>
              <a:t>Sensory overload</a:t>
            </a:r>
          </a:p>
          <a:p>
            <a:pPr marL="431801" lvl="1" indent="-215900" algn="l">
              <a:lnSpc>
                <a:spcPts val="2800"/>
              </a:lnSpc>
              <a:buFont typeface="Arial"/>
              <a:buChar char="•"/>
            </a:pPr>
            <a:r>
              <a:rPr lang="en-US" sz="2000">
                <a:solidFill>
                  <a:srgbClr val="000000"/>
                </a:solidFill>
                <a:latin typeface="Poppins"/>
                <a:ea typeface="Poppins"/>
                <a:cs typeface="Poppins"/>
                <a:sym typeface="Poppins"/>
              </a:rPr>
              <a:t>We will then discuss which of these elements are similar to our daily lives.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Medienbound 6 Saegezahneffekt">
            <a:hlinkClick r:id="" action="ppaction://media"/>
            <a:extLst>
              <a:ext uri="{FF2B5EF4-FFF2-40B4-BE49-F238E27FC236}">
                <a16:creationId xmlns:a16="http://schemas.microsoft.com/office/drawing/2014/main" id="{A47CA3A1-5064-5223-0BE8-EE2137ED0453}"/>
              </a:ext>
            </a:extLst>
          </p:cNvPr>
          <p:cNvPicPr>
            <a:picLocks noRot="1" noChangeAspect="1"/>
          </p:cNvPicPr>
          <p:nvPr>
            <a:videoFile r:link="rId1"/>
          </p:nvPr>
        </p:nvPicPr>
        <p:blipFill>
          <a:blip r:embed="rId3"/>
          <a:stretch>
            <a:fillRect/>
          </a:stretch>
        </p:blipFill>
        <p:spPr>
          <a:xfrm>
            <a:off x="0" y="0"/>
            <a:ext cx="18288000" cy="103251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Medienbound 7 Pausen">
            <a:hlinkClick r:id="" action="ppaction://media"/>
            <a:extLst>
              <a:ext uri="{FF2B5EF4-FFF2-40B4-BE49-F238E27FC236}">
                <a16:creationId xmlns:a16="http://schemas.microsoft.com/office/drawing/2014/main" id="{05EE627D-E732-8FA6-433D-71DF9B4F6E28}"/>
              </a:ext>
            </a:extLst>
          </p:cNvPr>
          <p:cNvPicPr>
            <a:picLocks noRot="1" noChangeAspect="1"/>
          </p:cNvPicPr>
          <p:nvPr>
            <a:videoFile r:link="rId1"/>
          </p:nvPr>
        </p:nvPicPr>
        <p:blipFill>
          <a:blip r:embed="rId3"/>
          <a:stretch>
            <a:fillRect/>
          </a:stretch>
        </p:blipFill>
        <p:spPr>
          <a:xfrm>
            <a:off x="0" y="0"/>
            <a:ext cx="18288000" cy="103251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493371" y="6334874"/>
            <a:ext cx="5045437" cy="1270976"/>
          </a:xfrm>
          <a:custGeom>
            <a:avLst/>
            <a:gdLst/>
            <a:ahLst/>
            <a:cxnLst/>
            <a:rect l="l" t="t" r="r" b="b"/>
            <a:pathLst>
              <a:path w="5045437" h="1270976">
                <a:moveTo>
                  <a:pt x="0" y="0"/>
                </a:moveTo>
                <a:lnTo>
                  <a:pt x="5045436" y="0"/>
                </a:lnTo>
                <a:lnTo>
                  <a:pt x="5045436" y="1270976"/>
                </a:lnTo>
                <a:lnTo>
                  <a:pt x="0" y="1270976"/>
                </a:lnTo>
                <a:lnTo>
                  <a:pt x="0" y="0"/>
                </a:lnTo>
                <a:close/>
              </a:path>
            </a:pathLst>
          </a:custGeom>
          <a:blipFill>
            <a:blip r:embed="rId2"/>
            <a:stretch>
              <a:fillRect t="-115625" r="-123989"/>
            </a:stretch>
          </a:blipFill>
        </p:spPr>
        <p:txBody>
          <a:bodyPr/>
          <a:lstStyle/>
          <a:p>
            <a:endParaRPr lang="es-ES"/>
          </a:p>
        </p:txBody>
      </p:sp>
      <p:sp>
        <p:nvSpPr>
          <p:cNvPr id="3" name="Freeform 3"/>
          <p:cNvSpPr/>
          <p:nvPr/>
        </p:nvSpPr>
        <p:spPr>
          <a:xfrm>
            <a:off x="10167164" y="6334874"/>
            <a:ext cx="5315084" cy="1270976"/>
          </a:xfrm>
          <a:custGeom>
            <a:avLst/>
            <a:gdLst/>
            <a:ahLst/>
            <a:cxnLst/>
            <a:rect l="l" t="t" r="r" b="b"/>
            <a:pathLst>
              <a:path w="5315084" h="1270976">
                <a:moveTo>
                  <a:pt x="0" y="0"/>
                </a:moveTo>
                <a:lnTo>
                  <a:pt x="5315084" y="0"/>
                </a:lnTo>
                <a:lnTo>
                  <a:pt x="5315084" y="1270976"/>
                </a:lnTo>
                <a:lnTo>
                  <a:pt x="0" y="1270976"/>
                </a:lnTo>
                <a:lnTo>
                  <a:pt x="0" y="0"/>
                </a:lnTo>
                <a:close/>
              </a:path>
            </a:pathLst>
          </a:custGeom>
          <a:blipFill>
            <a:blip r:embed="rId2"/>
            <a:stretch>
              <a:fillRect l="-125670" t="-132921" r="-4010"/>
            </a:stretch>
          </a:blipFill>
        </p:spPr>
        <p:txBody>
          <a:bodyPr/>
          <a:lstStyle/>
          <a:p>
            <a:endParaRPr lang="es-ES"/>
          </a:p>
        </p:txBody>
      </p:sp>
      <p:sp>
        <p:nvSpPr>
          <p:cNvPr id="4" name="TextBox 4"/>
          <p:cNvSpPr txBox="1"/>
          <p:nvPr/>
        </p:nvSpPr>
        <p:spPr>
          <a:xfrm>
            <a:off x="7772400" y="1104900"/>
            <a:ext cx="2743200" cy="341119"/>
          </a:xfrm>
          <a:prstGeom prst="rect">
            <a:avLst/>
          </a:prstGeom>
        </p:spPr>
        <p:txBody>
          <a:bodyPr wrap="square" lIns="0" tIns="0" rIns="0" bIns="0" rtlCol="0" anchor="t">
            <a:spAutoFit/>
          </a:bodyPr>
          <a:lstStyle/>
          <a:p>
            <a:pPr algn="ctr">
              <a:lnSpc>
                <a:spcPts val="2800"/>
              </a:lnSpc>
              <a:spcBef>
                <a:spcPct val="0"/>
              </a:spcBef>
            </a:pPr>
            <a:r>
              <a:rPr lang="en-US" sz="2000" b="1" dirty="0">
                <a:solidFill>
                  <a:srgbClr val="000000"/>
                </a:solidFill>
                <a:latin typeface="Poppins Bold"/>
                <a:ea typeface="Poppins Bold"/>
                <a:cs typeface="Poppins Bold"/>
                <a:sym typeface="Poppins Bold"/>
              </a:rPr>
              <a:t>Sawtooth pattern</a:t>
            </a:r>
          </a:p>
        </p:txBody>
      </p:sp>
      <p:sp>
        <p:nvSpPr>
          <p:cNvPr id="5" name="TextBox 5"/>
          <p:cNvSpPr txBox="1"/>
          <p:nvPr/>
        </p:nvSpPr>
        <p:spPr>
          <a:xfrm>
            <a:off x="3347882" y="1650717"/>
            <a:ext cx="11592237" cy="368300"/>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Healthy stress rises and falls like a sawtooth.</a:t>
            </a:r>
          </a:p>
        </p:txBody>
      </p:sp>
      <p:sp>
        <p:nvSpPr>
          <p:cNvPr id="6" name="TextBox 6"/>
          <p:cNvSpPr txBox="1"/>
          <p:nvPr/>
        </p:nvSpPr>
        <p:spPr>
          <a:xfrm>
            <a:off x="2805752" y="5157454"/>
            <a:ext cx="12676496" cy="368300"/>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However</a:t>
            </a:r>
            <a:r>
              <a:rPr lang="en-US" sz="2000" b="1">
                <a:solidFill>
                  <a:srgbClr val="000000"/>
                </a:solidFill>
                <a:latin typeface="Poppins Bold"/>
                <a:ea typeface="Poppins Bold"/>
                <a:cs typeface="Poppins Bold"/>
                <a:sym typeface="Poppins Bold"/>
              </a:rPr>
              <a:t>, when there are no breaks, stress stays high all the time.</a:t>
            </a:r>
          </a:p>
        </p:txBody>
      </p:sp>
      <p:grpSp>
        <p:nvGrpSpPr>
          <p:cNvPr id="7" name="Group 7"/>
          <p:cNvGrpSpPr/>
          <p:nvPr/>
        </p:nvGrpSpPr>
        <p:grpSpPr>
          <a:xfrm>
            <a:off x="3493371" y="2533367"/>
            <a:ext cx="11301259" cy="2172546"/>
            <a:chOff x="0" y="0"/>
            <a:chExt cx="15068345" cy="2896728"/>
          </a:xfrm>
        </p:grpSpPr>
        <p:sp>
          <p:nvSpPr>
            <p:cNvPr id="8" name="Freeform 8"/>
            <p:cNvSpPr/>
            <p:nvPr/>
          </p:nvSpPr>
          <p:spPr>
            <a:xfrm>
              <a:off x="0" y="596848"/>
              <a:ext cx="15068345" cy="1712612"/>
            </a:xfrm>
            <a:custGeom>
              <a:avLst/>
              <a:gdLst/>
              <a:ahLst/>
              <a:cxnLst/>
              <a:rect l="l" t="t" r="r" b="b"/>
              <a:pathLst>
                <a:path w="15068345" h="1712612">
                  <a:moveTo>
                    <a:pt x="0" y="0"/>
                  </a:moveTo>
                  <a:lnTo>
                    <a:pt x="15068345" y="0"/>
                  </a:lnTo>
                  <a:lnTo>
                    <a:pt x="15068345" y="1712612"/>
                  </a:lnTo>
                  <a:lnTo>
                    <a:pt x="0" y="1712612"/>
                  </a:lnTo>
                  <a:lnTo>
                    <a:pt x="0" y="0"/>
                  </a:lnTo>
                  <a:close/>
                </a:path>
              </a:pathLst>
            </a:custGeom>
            <a:blipFill>
              <a:blip r:embed="rId2"/>
              <a:stretch>
                <a:fillRect b="-113362"/>
              </a:stretch>
            </a:blipFill>
          </p:spPr>
          <p:txBody>
            <a:bodyPr/>
            <a:lstStyle/>
            <a:p>
              <a:endParaRPr lang="es-ES"/>
            </a:p>
          </p:txBody>
        </p:sp>
        <p:sp>
          <p:nvSpPr>
            <p:cNvPr id="9" name="TextBox 9"/>
            <p:cNvSpPr txBox="1"/>
            <p:nvPr/>
          </p:nvSpPr>
          <p:spPr>
            <a:xfrm>
              <a:off x="1487456" y="2427886"/>
              <a:ext cx="3752337" cy="468842"/>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I activate myself</a:t>
              </a:r>
            </a:p>
          </p:txBody>
        </p:sp>
        <p:sp>
          <p:nvSpPr>
            <p:cNvPr id="10" name="TextBox 10"/>
            <p:cNvSpPr txBox="1"/>
            <p:nvPr/>
          </p:nvSpPr>
          <p:spPr>
            <a:xfrm>
              <a:off x="9110940" y="2427886"/>
              <a:ext cx="4144924" cy="468842"/>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I relax</a:t>
              </a:r>
            </a:p>
          </p:txBody>
        </p:sp>
        <p:sp>
          <p:nvSpPr>
            <p:cNvPr id="11" name="TextBox 11"/>
            <p:cNvSpPr txBox="1"/>
            <p:nvPr/>
          </p:nvSpPr>
          <p:spPr>
            <a:xfrm>
              <a:off x="3892750" y="-66675"/>
              <a:ext cx="6593479" cy="468842"/>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I complete the task</a:t>
              </a:r>
            </a:p>
          </p:txBody>
        </p:sp>
      </p:grpSp>
      <p:sp>
        <p:nvSpPr>
          <p:cNvPr id="12" name="TextBox 12"/>
          <p:cNvSpPr txBox="1"/>
          <p:nvPr/>
        </p:nvSpPr>
        <p:spPr>
          <a:xfrm>
            <a:off x="2732724" y="7863025"/>
            <a:ext cx="5719167" cy="368300"/>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Wavy line that rises and falls (healthy stress).</a:t>
            </a:r>
          </a:p>
        </p:txBody>
      </p:sp>
      <p:sp>
        <p:nvSpPr>
          <p:cNvPr id="13" name="TextBox 13"/>
          <p:cNvSpPr txBox="1"/>
          <p:nvPr/>
        </p:nvSpPr>
        <p:spPr>
          <a:xfrm>
            <a:off x="10295912" y="7863025"/>
            <a:ext cx="5635502" cy="720725"/>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Line that only rises and stays up (chronic stress).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877797" y="1163524"/>
            <a:ext cx="4001643" cy="8229600"/>
          </a:xfrm>
          <a:custGeom>
            <a:avLst/>
            <a:gdLst/>
            <a:ahLst/>
            <a:cxnLst/>
            <a:rect l="l" t="t" r="r" b="b"/>
            <a:pathLst>
              <a:path w="4001643" h="8229600">
                <a:moveTo>
                  <a:pt x="0" y="0"/>
                </a:moveTo>
                <a:lnTo>
                  <a:pt x="4001643" y="0"/>
                </a:lnTo>
                <a:lnTo>
                  <a:pt x="4001643" y="8229600"/>
                </a:lnTo>
                <a:lnTo>
                  <a:pt x="0" y="8229600"/>
                </a:lnTo>
                <a:lnTo>
                  <a:pt x="0" y="0"/>
                </a:lnTo>
                <a:close/>
              </a:path>
            </a:pathLst>
          </a:custGeom>
          <a:blipFill>
            <a:blip r:embed="rId2"/>
            <a:stretch>
              <a:fillRect/>
            </a:stretch>
          </a:blipFill>
        </p:spPr>
        <p:txBody>
          <a:bodyPr/>
          <a:lstStyle/>
          <a:p>
            <a:endParaRPr lang="es-ES"/>
          </a:p>
        </p:txBody>
      </p:sp>
      <p:grpSp>
        <p:nvGrpSpPr>
          <p:cNvPr id="3" name="Group 3"/>
          <p:cNvGrpSpPr/>
          <p:nvPr/>
        </p:nvGrpSpPr>
        <p:grpSpPr>
          <a:xfrm>
            <a:off x="1810952" y="2956680"/>
            <a:ext cx="6942059" cy="1522144"/>
            <a:chOff x="0" y="0"/>
            <a:chExt cx="1828361" cy="400894"/>
          </a:xfrm>
        </p:grpSpPr>
        <p:sp>
          <p:nvSpPr>
            <p:cNvPr id="4" name="Freeform 4"/>
            <p:cNvSpPr/>
            <p:nvPr/>
          </p:nvSpPr>
          <p:spPr>
            <a:xfrm>
              <a:off x="0" y="0"/>
              <a:ext cx="1828361" cy="400894"/>
            </a:xfrm>
            <a:custGeom>
              <a:avLst/>
              <a:gdLst/>
              <a:ahLst/>
              <a:cxnLst/>
              <a:rect l="l" t="t" r="r" b="b"/>
              <a:pathLst>
                <a:path w="1828361" h="400894">
                  <a:moveTo>
                    <a:pt x="33457" y="0"/>
                  </a:moveTo>
                  <a:lnTo>
                    <a:pt x="1794905" y="0"/>
                  </a:lnTo>
                  <a:cubicBezTo>
                    <a:pt x="1813382" y="0"/>
                    <a:pt x="1828361" y="14979"/>
                    <a:pt x="1828361" y="33457"/>
                  </a:cubicBezTo>
                  <a:lnTo>
                    <a:pt x="1828361" y="367437"/>
                  </a:lnTo>
                  <a:cubicBezTo>
                    <a:pt x="1828361" y="376311"/>
                    <a:pt x="1824836" y="384820"/>
                    <a:pt x="1818562" y="391095"/>
                  </a:cubicBezTo>
                  <a:cubicBezTo>
                    <a:pt x="1812288" y="397369"/>
                    <a:pt x="1803778" y="400894"/>
                    <a:pt x="1794905" y="400894"/>
                  </a:cubicBezTo>
                  <a:lnTo>
                    <a:pt x="33457" y="400894"/>
                  </a:lnTo>
                  <a:cubicBezTo>
                    <a:pt x="14979" y="400894"/>
                    <a:pt x="0" y="385915"/>
                    <a:pt x="0" y="367437"/>
                  </a:cubicBezTo>
                  <a:lnTo>
                    <a:pt x="0" y="33457"/>
                  </a:lnTo>
                  <a:cubicBezTo>
                    <a:pt x="0" y="14979"/>
                    <a:pt x="14979" y="0"/>
                    <a:pt x="33457" y="0"/>
                  </a:cubicBezTo>
                  <a:close/>
                </a:path>
              </a:pathLst>
            </a:custGeom>
            <a:solidFill>
              <a:srgbClr val="E4829D"/>
            </a:solidFill>
            <a:ln w="19050" cap="rnd">
              <a:solidFill>
                <a:srgbClr val="000000"/>
              </a:solidFill>
              <a:prstDash val="solid"/>
              <a:round/>
            </a:ln>
          </p:spPr>
          <p:txBody>
            <a:bodyPr/>
            <a:lstStyle/>
            <a:p>
              <a:endParaRPr lang="es-ES"/>
            </a:p>
          </p:txBody>
        </p:sp>
        <p:sp>
          <p:nvSpPr>
            <p:cNvPr id="5" name="TextBox 5"/>
            <p:cNvSpPr txBox="1"/>
            <p:nvPr/>
          </p:nvSpPr>
          <p:spPr>
            <a:xfrm>
              <a:off x="0" y="-66675"/>
              <a:ext cx="1828361" cy="467569"/>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What is the difference between the hunter’s stress and modern stress?</a:t>
              </a:r>
            </a:p>
          </p:txBody>
        </p:sp>
      </p:grpSp>
      <p:grpSp>
        <p:nvGrpSpPr>
          <p:cNvPr id="6" name="Group 6"/>
          <p:cNvGrpSpPr/>
          <p:nvPr/>
        </p:nvGrpSpPr>
        <p:grpSpPr>
          <a:xfrm>
            <a:off x="1810952" y="4763318"/>
            <a:ext cx="6942059" cy="1522144"/>
            <a:chOff x="0" y="0"/>
            <a:chExt cx="1828361" cy="400894"/>
          </a:xfrm>
        </p:grpSpPr>
        <p:sp>
          <p:nvSpPr>
            <p:cNvPr id="7" name="Freeform 7"/>
            <p:cNvSpPr/>
            <p:nvPr/>
          </p:nvSpPr>
          <p:spPr>
            <a:xfrm>
              <a:off x="0" y="0"/>
              <a:ext cx="1828361" cy="400894"/>
            </a:xfrm>
            <a:custGeom>
              <a:avLst/>
              <a:gdLst/>
              <a:ahLst/>
              <a:cxnLst/>
              <a:rect l="l" t="t" r="r" b="b"/>
              <a:pathLst>
                <a:path w="1828361" h="400894">
                  <a:moveTo>
                    <a:pt x="33457" y="0"/>
                  </a:moveTo>
                  <a:lnTo>
                    <a:pt x="1794905" y="0"/>
                  </a:lnTo>
                  <a:cubicBezTo>
                    <a:pt x="1813382" y="0"/>
                    <a:pt x="1828361" y="14979"/>
                    <a:pt x="1828361" y="33457"/>
                  </a:cubicBezTo>
                  <a:lnTo>
                    <a:pt x="1828361" y="367437"/>
                  </a:lnTo>
                  <a:cubicBezTo>
                    <a:pt x="1828361" y="376311"/>
                    <a:pt x="1824836" y="384820"/>
                    <a:pt x="1818562" y="391095"/>
                  </a:cubicBezTo>
                  <a:cubicBezTo>
                    <a:pt x="1812288" y="397369"/>
                    <a:pt x="1803778" y="400894"/>
                    <a:pt x="1794905" y="400894"/>
                  </a:cubicBezTo>
                  <a:lnTo>
                    <a:pt x="33457" y="400894"/>
                  </a:lnTo>
                  <a:cubicBezTo>
                    <a:pt x="14979" y="400894"/>
                    <a:pt x="0" y="385915"/>
                    <a:pt x="0" y="367437"/>
                  </a:cubicBezTo>
                  <a:lnTo>
                    <a:pt x="0" y="33457"/>
                  </a:lnTo>
                  <a:cubicBezTo>
                    <a:pt x="0" y="14979"/>
                    <a:pt x="14979" y="0"/>
                    <a:pt x="33457" y="0"/>
                  </a:cubicBezTo>
                  <a:close/>
                </a:path>
              </a:pathLst>
            </a:custGeom>
            <a:solidFill>
              <a:srgbClr val="FFED4C"/>
            </a:solidFill>
            <a:ln w="19050" cap="rnd">
              <a:solidFill>
                <a:srgbClr val="000000"/>
              </a:solidFill>
              <a:prstDash val="solid"/>
              <a:round/>
            </a:ln>
          </p:spPr>
          <p:txBody>
            <a:bodyPr/>
            <a:lstStyle/>
            <a:p>
              <a:endParaRPr lang="es-ES"/>
            </a:p>
          </p:txBody>
        </p:sp>
        <p:sp>
          <p:nvSpPr>
            <p:cNvPr id="8" name="TextBox 8"/>
            <p:cNvSpPr txBox="1"/>
            <p:nvPr/>
          </p:nvSpPr>
          <p:spPr>
            <a:xfrm>
              <a:off x="0" y="-66675"/>
              <a:ext cx="1828361" cy="467569"/>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What signals tell you that your stress is not easing?</a:t>
              </a:r>
            </a:p>
          </p:txBody>
        </p:sp>
      </p:grpSp>
      <p:grpSp>
        <p:nvGrpSpPr>
          <p:cNvPr id="9" name="Group 9"/>
          <p:cNvGrpSpPr/>
          <p:nvPr/>
        </p:nvGrpSpPr>
        <p:grpSpPr>
          <a:xfrm>
            <a:off x="1810952" y="1028700"/>
            <a:ext cx="6942059" cy="1522144"/>
            <a:chOff x="0" y="0"/>
            <a:chExt cx="1828361" cy="400894"/>
          </a:xfrm>
        </p:grpSpPr>
        <p:sp>
          <p:nvSpPr>
            <p:cNvPr id="10" name="Freeform 10"/>
            <p:cNvSpPr/>
            <p:nvPr/>
          </p:nvSpPr>
          <p:spPr>
            <a:xfrm>
              <a:off x="0" y="0"/>
              <a:ext cx="1828361" cy="400894"/>
            </a:xfrm>
            <a:custGeom>
              <a:avLst/>
              <a:gdLst/>
              <a:ahLst/>
              <a:cxnLst/>
              <a:rect l="l" t="t" r="r" b="b"/>
              <a:pathLst>
                <a:path w="1828361" h="400894">
                  <a:moveTo>
                    <a:pt x="33457" y="0"/>
                  </a:moveTo>
                  <a:lnTo>
                    <a:pt x="1794905" y="0"/>
                  </a:lnTo>
                  <a:cubicBezTo>
                    <a:pt x="1813382" y="0"/>
                    <a:pt x="1828361" y="14979"/>
                    <a:pt x="1828361" y="33457"/>
                  </a:cubicBezTo>
                  <a:lnTo>
                    <a:pt x="1828361" y="367437"/>
                  </a:lnTo>
                  <a:cubicBezTo>
                    <a:pt x="1828361" y="376311"/>
                    <a:pt x="1824836" y="384820"/>
                    <a:pt x="1818562" y="391095"/>
                  </a:cubicBezTo>
                  <a:cubicBezTo>
                    <a:pt x="1812288" y="397369"/>
                    <a:pt x="1803778" y="400894"/>
                    <a:pt x="1794905" y="400894"/>
                  </a:cubicBezTo>
                  <a:lnTo>
                    <a:pt x="33457" y="400894"/>
                  </a:lnTo>
                  <a:cubicBezTo>
                    <a:pt x="14979" y="400894"/>
                    <a:pt x="0" y="385915"/>
                    <a:pt x="0" y="367437"/>
                  </a:cubicBezTo>
                  <a:lnTo>
                    <a:pt x="0" y="33457"/>
                  </a:lnTo>
                  <a:cubicBezTo>
                    <a:pt x="0" y="14979"/>
                    <a:pt x="14979" y="0"/>
                    <a:pt x="33457" y="0"/>
                  </a:cubicBezTo>
                  <a:close/>
                </a:path>
              </a:pathLst>
            </a:custGeom>
            <a:solidFill>
              <a:srgbClr val="51B264"/>
            </a:solidFill>
            <a:ln w="19050" cap="rnd">
              <a:solidFill>
                <a:srgbClr val="000000"/>
              </a:solidFill>
              <a:prstDash val="solid"/>
              <a:round/>
            </a:ln>
          </p:spPr>
          <p:txBody>
            <a:bodyPr/>
            <a:lstStyle/>
            <a:p>
              <a:endParaRPr lang="es-ES"/>
            </a:p>
          </p:txBody>
        </p:sp>
        <p:sp>
          <p:nvSpPr>
            <p:cNvPr id="11" name="TextBox 11"/>
            <p:cNvSpPr txBox="1"/>
            <p:nvPr/>
          </p:nvSpPr>
          <p:spPr>
            <a:xfrm>
              <a:off x="0" y="-66675"/>
              <a:ext cx="1828361" cy="467569"/>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Which everyday situations do you think generate this kind of chronic stress in young people?</a:t>
              </a:r>
            </a:p>
          </p:txBody>
        </p:sp>
      </p:grpSp>
      <p:sp>
        <p:nvSpPr>
          <p:cNvPr id="12" name="TextBox 12"/>
          <p:cNvSpPr txBox="1"/>
          <p:nvPr/>
        </p:nvSpPr>
        <p:spPr>
          <a:xfrm>
            <a:off x="1986331" y="7423781"/>
            <a:ext cx="4834414" cy="1425575"/>
          </a:xfrm>
          <a:prstGeom prst="rect">
            <a:avLst/>
          </a:prstGeom>
        </p:spPr>
        <p:txBody>
          <a:bodyPr lIns="0" tIns="0" rIns="0" bIns="0" rtlCol="0" anchor="t">
            <a:spAutoFit/>
          </a:bodyPr>
          <a:lstStyle/>
          <a:p>
            <a:pPr algn="l">
              <a:lnSpc>
                <a:spcPts val="2800"/>
              </a:lnSpc>
              <a:spcBef>
                <a:spcPct val="0"/>
              </a:spcBef>
            </a:pPr>
            <a:r>
              <a:rPr lang="en-US" sz="2000" b="1">
                <a:solidFill>
                  <a:srgbClr val="000000"/>
                </a:solidFill>
                <a:latin typeface="Poppins Bold"/>
                <a:ea typeface="Poppins Bold"/>
                <a:cs typeface="Poppins Bold"/>
                <a:sym typeface="Poppins Bold"/>
              </a:rPr>
              <a:t>Remember:</a:t>
            </a:r>
          </a:p>
          <a:p>
            <a:pPr algn="l">
              <a:lnSpc>
                <a:spcPts val="2800"/>
              </a:lnSpc>
              <a:spcBef>
                <a:spcPct val="0"/>
              </a:spcBef>
            </a:pPr>
            <a:endParaRPr lang="en-US" sz="2000" b="1">
              <a:solidFill>
                <a:srgbClr val="000000"/>
              </a:solidFill>
              <a:latin typeface="Poppins Bold"/>
              <a:ea typeface="Poppins Bold"/>
              <a:cs typeface="Poppins Bold"/>
              <a:sym typeface="Poppins Bold"/>
            </a:endParaRPr>
          </a:p>
          <a:p>
            <a:pPr algn="l">
              <a:lnSpc>
                <a:spcPts val="2800"/>
              </a:lnSpc>
              <a:spcBef>
                <a:spcPct val="0"/>
              </a:spcBef>
            </a:pPr>
            <a:r>
              <a:rPr lang="en-US" sz="2000">
                <a:solidFill>
                  <a:srgbClr val="000000"/>
                </a:solidFill>
                <a:latin typeface="Poppins"/>
                <a:ea typeface="Poppins"/>
                <a:cs typeface="Poppins"/>
                <a:sym typeface="Poppins"/>
              </a:rPr>
              <a:t>The problem is not getting activated …</a:t>
            </a:r>
          </a:p>
          <a:p>
            <a:pPr algn="l">
              <a:lnSpc>
                <a:spcPts val="2800"/>
              </a:lnSpc>
              <a:spcBef>
                <a:spcPct val="0"/>
              </a:spcBef>
            </a:pPr>
            <a:r>
              <a:rPr lang="en-US" sz="2000">
                <a:solidFill>
                  <a:srgbClr val="000000"/>
                </a:solidFill>
                <a:latin typeface="Poppins"/>
                <a:ea typeface="Poppins"/>
                <a:cs typeface="Poppins"/>
                <a:sym typeface="Poppins"/>
              </a:rPr>
              <a:t>The problem is not being able to stop.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900" y="3917718"/>
            <a:ext cx="19133820" cy="10402643"/>
            <a:chOff x="0" y="0"/>
            <a:chExt cx="25511760" cy="13870191"/>
          </a:xfrm>
        </p:grpSpPr>
        <p:sp>
          <p:nvSpPr>
            <p:cNvPr id="3" name="Freeform 3"/>
            <p:cNvSpPr/>
            <p:nvPr/>
          </p:nvSpPr>
          <p:spPr>
            <a:xfrm>
              <a:off x="0" y="0"/>
              <a:ext cx="25511761" cy="13870178"/>
            </a:xfrm>
            <a:custGeom>
              <a:avLst/>
              <a:gdLst/>
              <a:ahLst/>
              <a:cxnLst/>
              <a:rect l="l" t="t" r="r" b="b"/>
              <a:pathLst>
                <a:path w="25511761" h="13870178">
                  <a:moveTo>
                    <a:pt x="0" y="6935089"/>
                  </a:moveTo>
                  <a:cubicBezTo>
                    <a:pt x="0" y="3104896"/>
                    <a:pt x="5711063" y="0"/>
                    <a:pt x="12755880" y="0"/>
                  </a:cubicBezTo>
                  <a:cubicBezTo>
                    <a:pt x="19800698" y="0"/>
                    <a:pt x="25511761" y="3104896"/>
                    <a:pt x="25511761" y="6935089"/>
                  </a:cubicBezTo>
                  <a:cubicBezTo>
                    <a:pt x="25511761" y="10765282"/>
                    <a:pt x="19800698" y="13870178"/>
                    <a:pt x="12755880" y="13870178"/>
                  </a:cubicBezTo>
                  <a:cubicBezTo>
                    <a:pt x="5711063" y="13870178"/>
                    <a:pt x="0" y="10765282"/>
                    <a:pt x="0" y="6935089"/>
                  </a:cubicBezTo>
                  <a:close/>
                </a:path>
              </a:pathLst>
            </a:custGeom>
            <a:solidFill>
              <a:srgbClr val="71C7D6"/>
            </a:solidFill>
          </p:spPr>
          <p:txBody>
            <a:bodyPr/>
            <a:lstStyle/>
            <a:p>
              <a:endParaRPr lang="es-ES"/>
            </a:p>
          </p:txBody>
        </p:sp>
      </p:grpSp>
      <p:sp>
        <p:nvSpPr>
          <p:cNvPr id="4" name="TextBox 4"/>
          <p:cNvSpPr txBox="1"/>
          <p:nvPr/>
        </p:nvSpPr>
        <p:spPr>
          <a:xfrm>
            <a:off x="6983730" y="5161636"/>
            <a:ext cx="4320540" cy="485775"/>
          </a:xfrm>
          <a:prstGeom prst="rect">
            <a:avLst/>
          </a:prstGeom>
        </p:spPr>
        <p:txBody>
          <a:bodyPr lIns="0" tIns="0" rIns="0" bIns="0" rtlCol="0" anchor="t">
            <a:spAutoFit/>
          </a:bodyPr>
          <a:lstStyle/>
          <a:p>
            <a:pPr algn="ctr">
              <a:lnSpc>
                <a:spcPts val="3600"/>
              </a:lnSpc>
            </a:pPr>
            <a:r>
              <a:rPr lang="en-US" sz="3000">
                <a:solidFill>
                  <a:srgbClr val="000000"/>
                </a:solidFill>
                <a:latin typeface="Poppins"/>
                <a:ea typeface="Poppins"/>
                <a:cs typeface="Poppins"/>
                <a:sym typeface="Poppins"/>
              </a:rPr>
              <a:t>Activity 1.6</a:t>
            </a:r>
          </a:p>
        </p:txBody>
      </p:sp>
      <p:sp>
        <p:nvSpPr>
          <p:cNvPr id="5" name="TextBox 5"/>
          <p:cNvSpPr txBox="1"/>
          <p:nvPr/>
        </p:nvSpPr>
        <p:spPr>
          <a:xfrm>
            <a:off x="3525615" y="6732654"/>
            <a:ext cx="11236770" cy="1571625"/>
          </a:xfrm>
          <a:prstGeom prst="rect">
            <a:avLst/>
          </a:prstGeom>
        </p:spPr>
        <p:txBody>
          <a:bodyPr lIns="0" tIns="0" rIns="0" bIns="0" rtlCol="0" anchor="t">
            <a:spAutoFit/>
          </a:bodyPr>
          <a:lstStyle/>
          <a:p>
            <a:pPr algn="ctr">
              <a:lnSpc>
                <a:spcPts val="6000"/>
              </a:lnSpc>
            </a:pPr>
            <a:r>
              <a:rPr lang="en-US" sz="5000" b="1">
                <a:solidFill>
                  <a:srgbClr val="000000"/>
                </a:solidFill>
                <a:latin typeface="Poppins Bold"/>
                <a:ea typeface="Poppins Bold"/>
                <a:cs typeface="Poppins Bold"/>
                <a:sym typeface="Poppins Bold"/>
              </a:rPr>
              <a:t>What causes stress for me? — Metaplan cards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416805" y="1028700"/>
            <a:ext cx="7454390" cy="1292944"/>
            <a:chOff x="0" y="0"/>
            <a:chExt cx="1963296" cy="340528"/>
          </a:xfrm>
        </p:grpSpPr>
        <p:sp>
          <p:nvSpPr>
            <p:cNvPr id="3" name="Freeform 3"/>
            <p:cNvSpPr/>
            <p:nvPr/>
          </p:nvSpPr>
          <p:spPr>
            <a:xfrm>
              <a:off x="0" y="0"/>
              <a:ext cx="1963296" cy="340528"/>
            </a:xfrm>
            <a:custGeom>
              <a:avLst/>
              <a:gdLst/>
              <a:ahLst/>
              <a:cxnLst/>
              <a:rect l="l" t="t" r="r" b="b"/>
              <a:pathLst>
                <a:path w="1963296" h="340528">
                  <a:moveTo>
                    <a:pt x="31157" y="0"/>
                  </a:moveTo>
                  <a:lnTo>
                    <a:pt x="1932139" y="0"/>
                  </a:lnTo>
                  <a:cubicBezTo>
                    <a:pt x="1940402" y="0"/>
                    <a:pt x="1948327" y="3283"/>
                    <a:pt x="1954170" y="9126"/>
                  </a:cubicBezTo>
                  <a:cubicBezTo>
                    <a:pt x="1960014" y="14969"/>
                    <a:pt x="1963296" y="22894"/>
                    <a:pt x="1963296" y="31157"/>
                  </a:cubicBezTo>
                  <a:lnTo>
                    <a:pt x="1963296" y="309371"/>
                  </a:lnTo>
                  <a:cubicBezTo>
                    <a:pt x="1963296" y="317635"/>
                    <a:pt x="1960014" y="325560"/>
                    <a:pt x="1954170" y="331403"/>
                  </a:cubicBezTo>
                  <a:cubicBezTo>
                    <a:pt x="1948327" y="337246"/>
                    <a:pt x="1940402" y="340528"/>
                    <a:pt x="1932139" y="340528"/>
                  </a:cubicBezTo>
                  <a:lnTo>
                    <a:pt x="31157" y="340528"/>
                  </a:lnTo>
                  <a:cubicBezTo>
                    <a:pt x="22894" y="340528"/>
                    <a:pt x="14969" y="337246"/>
                    <a:pt x="9126" y="331403"/>
                  </a:cubicBezTo>
                  <a:cubicBezTo>
                    <a:pt x="3283" y="325560"/>
                    <a:pt x="0" y="317635"/>
                    <a:pt x="0" y="309371"/>
                  </a:cubicBezTo>
                  <a:lnTo>
                    <a:pt x="0" y="31157"/>
                  </a:lnTo>
                  <a:cubicBezTo>
                    <a:pt x="0" y="22894"/>
                    <a:pt x="3283" y="14969"/>
                    <a:pt x="9126" y="9126"/>
                  </a:cubicBezTo>
                  <a:cubicBezTo>
                    <a:pt x="14969" y="3283"/>
                    <a:pt x="22894" y="0"/>
                    <a:pt x="31157" y="0"/>
                  </a:cubicBezTo>
                  <a:close/>
                </a:path>
              </a:pathLst>
            </a:custGeom>
            <a:solidFill>
              <a:srgbClr val="51B264"/>
            </a:solidFill>
            <a:ln w="19050" cap="rnd">
              <a:solidFill>
                <a:srgbClr val="000000"/>
              </a:solidFill>
              <a:prstDash val="solid"/>
              <a:round/>
            </a:ln>
          </p:spPr>
          <p:txBody>
            <a:bodyPr/>
            <a:lstStyle/>
            <a:p>
              <a:endParaRPr lang="es-ES"/>
            </a:p>
          </p:txBody>
        </p:sp>
        <p:sp>
          <p:nvSpPr>
            <p:cNvPr id="4" name="TextBox 4"/>
            <p:cNvSpPr txBox="1"/>
            <p:nvPr/>
          </p:nvSpPr>
          <p:spPr>
            <a:xfrm>
              <a:off x="0" y="-85725"/>
              <a:ext cx="1963296" cy="426253"/>
            </a:xfrm>
            <a:prstGeom prst="rect">
              <a:avLst/>
            </a:prstGeom>
          </p:spPr>
          <p:txBody>
            <a:bodyPr lIns="50800" tIns="50800" rIns="50800" bIns="50800" rtlCol="0" anchor="ctr"/>
            <a:lstStyle/>
            <a:p>
              <a:pPr algn="ctr">
                <a:lnSpc>
                  <a:spcPts val="4200"/>
                </a:lnSpc>
              </a:pPr>
              <a:r>
                <a:rPr lang="en-US" sz="3000" b="1">
                  <a:solidFill>
                    <a:srgbClr val="000000"/>
                  </a:solidFill>
                  <a:latin typeface="Poppins Bold"/>
                  <a:ea typeface="Poppins Bold"/>
                  <a:cs typeface="Poppins Bold"/>
                  <a:sym typeface="Poppins Bold"/>
                </a:rPr>
                <a:t>What actually is stress?</a:t>
              </a:r>
            </a:p>
          </p:txBody>
        </p:sp>
      </p:grpSp>
      <p:sp>
        <p:nvSpPr>
          <p:cNvPr id="5" name="AutoShape 5"/>
          <p:cNvSpPr/>
          <p:nvPr/>
        </p:nvSpPr>
        <p:spPr>
          <a:xfrm flipV="1">
            <a:off x="9144000" y="3406316"/>
            <a:ext cx="0" cy="301625"/>
          </a:xfrm>
          <a:prstGeom prst="line">
            <a:avLst/>
          </a:prstGeom>
          <a:ln w="19050" cap="flat">
            <a:solidFill>
              <a:srgbClr val="000000"/>
            </a:solidFill>
            <a:prstDash val="solid"/>
            <a:headEnd type="none" w="sm" len="sm"/>
            <a:tailEnd type="none" w="sm" len="sm"/>
          </a:ln>
        </p:spPr>
        <p:txBody>
          <a:bodyPr/>
          <a:lstStyle/>
          <a:p>
            <a:endParaRPr lang="es-ES"/>
          </a:p>
        </p:txBody>
      </p:sp>
      <p:sp>
        <p:nvSpPr>
          <p:cNvPr id="6" name="Freeform 6"/>
          <p:cNvSpPr/>
          <p:nvPr/>
        </p:nvSpPr>
        <p:spPr>
          <a:xfrm>
            <a:off x="932255" y="6220092"/>
            <a:ext cx="5227024" cy="3038208"/>
          </a:xfrm>
          <a:custGeom>
            <a:avLst/>
            <a:gdLst/>
            <a:ahLst/>
            <a:cxnLst/>
            <a:rect l="l" t="t" r="r" b="b"/>
            <a:pathLst>
              <a:path w="5227024" h="3038208">
                <a:moveTo>
                  <a:pt x="0" y="0"/>
                </a:moveTo>
                <a:lnTo>
                  <a:pt x="5227024" y="0"/>
                </a:lnTo>
                <a:lnTo>
                  <a:pt x="5227024" y="3038208"/>
                </a:lnTo>
                <a:lnTo>
                  <a:pt x="0" y="3038208"/>
                </a:lnTo>
                <a:lnTo>
                  <a:pt x="0" y="0"/>
                </a:lnTo>
                <a:close/>
              </a:path>
            </a:pathLst>
          </a:custGeom>
          <a:blipFill>
            <a:blip r:embed="rId2"/>
            <a:stretch>
              <a:fillRect/>
            </a:stretch>
          </a:blipFill>
        </p:spPr>
        <p:txBody>
          <a:bodyPr/>
          <a:lstStyle/>
          <a:p>
            <a:endParaRPr lang="es-ES"/>
          </a:p>
        </p:txBody>
      </p:sp>
      <p:sp>
        <p:nvSpPr>
          <p:cNvPr id="7" name="Freeform 7"/>
          <p:cNvSpPr/>
          <p:nvPr/>
        </p:nvSpPr>
        <p:spPr>
          <a:xfrm>
            <a:off x="12003091" y="5392818"/>
            <a:ext cx="5256209" cy="3918265"/>
          </a:xfrm>
          <a:custGeom>
            <a:avLst/>
            <a:gdLst/>
            <a:ahLst/>
            <a:cxnLst/>
            <a:rect l="l" t="t" r="r" b="b"/>
            <a:pathLst>
              <a:path w="5256209" h="3918265">
                <a:moveTo>
                  <a:pt x="0" y="0"/>
                </a:moveTo>
                <a:lnTo>
                  <a:pt x="5256209" y="0"/>
                </a:lnTo>
                <a:lnTo>
                  <a:pt x="5256209" y="3918265"/>
                </a:lnTo>
                <a:lnTo>
                  <a:pt x="0" y="3918265"/>
                </a:lnTo>
                <a:lnTo>
                  <a:pt x="0" y="0"/>
                </a:lnTo>
                <a:close/>
              </a:path>
            </a:pathLst>
          </a:custGeom>
          <a:blipFill>
            <a:blip r:embed="rId3"/>
            <a:stretch>
              <a:fillRect/>
            </a:stretch>
          </a:blipFill>
        </p:spPr>
        <p:txBody>
          <a:bodyPr/>
          <a:lstStyle/>
          <a:p>
            <a:endParaRPr lang="es-ES"/>
          </a:p>
        </p:txBody>
      </p:sp>
      <p:sp>
        <p:nvSpPr>
          <p:cNvPr id="8" name="TextBox 8"/>
          <p:cNvSpPr txBox="1"/>
          <p:nvPr/>
        </p:nvSpPr>
        <p:spPr>
          <a:xfrm>
            <a:off x="3381449" y="2647491"/>
            <a:ext cx="11525101" cy="368300"/>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Stress is the way your body and mind respond when they perceive pressure or a challenge.</a:t>
            </a:r>
          </a:p>
        </p:txBody>
      </p:sp>
      <p:sp>
        <p:nvSpPr>
          <p:cNvPr id="9" name="TextBox 9"/>
          <p:cNvSpPr txBox="1"/>
          <p:nvPr/>
        </p:nvSpPr>
        <p:spPr>
          <a:xfrm>
            <a:off x="9677073" y="3339641"/>
            <a:ext cx="6324927" cy="341119"/>
          </a:xfrm>
          <a:prstGeom prst="rect">
            <a:avLst/>
          </a:prstGeom>
        </p:spPr>
        <p:txBody>
          <a:bodyPr wrap="square" lIns="0" tIns="0" rIns="0" bIns="0" rtlCol="0" anchor="t">
            <a:spAutoFit/>
          </a:bodyPr>
          <a:lstStyle/>
          <a:p>
            <a:pPr algn="ctr">
              <a:lnSpc>
                <a:spcPts val="2800"/>
              </a:lnSpc>
              <a:spcBef>
                <a:spcPct val="0"/>
              </a:spcBef>
            </a:pPr>
            <a:r>
              <a:rPr lang="en-US" sz="2000" b="1" dirty="0">
                <a:solidFill>
                  <a:srgbClr val="000000"/>
                </a:solidFill>
                <a:latin typeface="Poppins Bold"/>
                <a:ea typeface="Poppins Bold"/>
                <a:cs typeface="Poppins Bold"/>
                <a:sym typeface="Poppins Bold"/>
              </a:rPr>
              <a:t>Sometimes it overwhelms you (it blocks you).</a:t>
            </a:r>
          </a:p>
        </p:txBody>
      </p:sp>
      <p:sp>
        <p:nvSpPr>
          <p:cNvPr id="10" name="TextBox 10"/>
          <p:cNvSpPr txBox="1"/>
          <p:nvPr/>
        </p:nvSpPr>
        <p:spPr>
          <a:xfrm>
            <a:off x="3488147" y="3339641"/>
            <a:ext cx="5426881" cy="341119"/>
          </a:xfrm>
          <a:prstGeom prst="rect">
            <a:avLst/>
          </a:prstGeom>
        </p:spPr>
        <p:txBody>
          <a:bodyPr wrap="square" lIns="0" tIns="0" rIns="0" bIns="0" rtlCol="0" anchor="t">
            <a:spAutoFit/>
          </a:bodyPr>
          <a:lstStyle/>
          <a:p>
            <a:pPr algn="ctr">
              <a:lnSpc>
                <a:spcPts val="2800"/>
              </a:lnSpc>
              <a:spcBef>
                <a:spcPct val="0"/>
              </a:spcBef>
            </a:pPr>
            <a:r>
              <a:rPr lang="en-US" sz="2000" b="1" dirty="0">
                <a:solidFill>
                  <a:srgbClr val="000000"/>
                </a:solidFill>
                <a:latin typeface="Poppins Bold"/>
                <a:ea typeface="Poppins Bold"/>
                <a:cs typeface="Poppins Bold"/>
                <a:sym typeface="Poppins Bold"/>
              </a:rPr>
              <a:t>Sometimes it helps (it activates you)</a:t>
            </a:r>
          </a:p>
        </p:txBody>
      </p:sp>
      <p:sp>
        <p:nvSpPr>
          <p:cNvPr id="11" name="TextBox 11"/>
          <p:cNvSpPr txBox="1"/>
          <p:nvPr/>
        </p:nvSpPr>
        <p:spPr>
          <a:xfrm>
            <a:off x="6659160" y="4400200"/>
            <a:ext cx="5426881" cy="2854628"/>
          </a:xfrm>
          <a:prstGeom prst="rect">
            <a:avLst/>
          </a:prstGeom>
        </p:spPr>
        <p:txBody>
          <a:bodyPr lIns="0" tIns="0" rIns="0" bIns="0" rtlCol="0" anchor="t">
            <a:spAutoFit/>
          </a:bodyPr>
          <a:lstStyle/>
          <a:p>
            <a:pPr algn="l">
              <a:lnSpc>
                <a:spcPts val="2800"/>
              </a:lnSpc>
              <a:spcBef>
                <a:spcPct val="0"/>
              </a:spcBef>
            </a:pPr>
            <a:r>
              <a:rPr lang="en-US" sz="2000" dirty="0">
                <a:solidFill>
                  <a:srgbClr val="000000"/>
                </a:solidFill>
                <a:latin typeface="Poppins"/>
                <a:ea typeface="Poppins"/>
                <a:cs typeface="Poppins"/>
                <a:sym typeface="Poppins"/>
              </a:rPr>
              <a:t>Your body does not distinguish between:</a:t>
            </a:r>
          </a:p>
          <a:p>
            <a:pPr algn="l">
              <a:lnSpc>
                <a:spcPts val="2800"/>
              </a:lnSpc>
              <a:spcBef>
                <a:spcPct val="0"/>
              </a:spcBef>
            </a:pPr>
            <a:endParaRPr lang="en-US" sz="2000" dirty="0">
              <a:solidFill>
                <a:srgbClr val="000000"/>
              </a:solidFill>
              <a:latin typeface="Poppins"/>
              <a:ea typeface="Poppins"/>
              <a:cs typeface="Poppins"/>
              <a:sym typeface="Poppins"/>
            </a:endParaRPr>
          </a:p>
          <a:p>
            <a:pPr marL="431801" lvl="1" indent="-215900" algn="l">
              <a:lnSpc>
                <a:spcPts val="2800"/>
              </a:lnSpc>
              <a:spcBef>
                <a:spcPct val="0"/>
              </a:spcBef>
              <a:buFont typeface="Arial"/>
              <a:buChar char="•"/>
            </a:pPr>
            <a:r>
              <a:rPr lang="en-US" sz="2000" dirty="0">
                <a:solidFill>
                  <a:srgbClr val="000000"/>
                </a:solidFill>
                <a:latin typeface="Poppins"/>
                <a:ea typeface="Poppins"/>
                <a:cs typeface="Poppins"/>
                <a:sym typeface="Poppins"/>
              </a:rPr>
              <a:t>an exam</a:t>
            </a:r>
          </a:p>
          <a:p>
            <a:pPr marL="431801" lvl="1" indent="-215900" algn="l">
              <a:lnSpc>
                <a:spcPts val="2800"/>
              </a:lnSpc>
              <a:spcBef>
                <a:spcPct val="0"/>
              </a:spcBef>
              <a:buFont typeface="Arial"/>
              <a:buChar char="•"/>
            </a:pPr>
            <a:r>
              <a:rPr lang="en-US" sz="2000" dirty="0">
                <a:solidFill>
                  <a:srgbClr val="000000"/>
                </a:solidFill>
                <a:latin typeface="Poppins"/>
                <a:ea typeface="Poppins"/>
                <a:cs typeface="Poppins"/>
                <a:sym typeface="Poppins"/>
              </a:rPr>
              <a:t>an argument</a:t>
            </a:r>
          </a:p>
          <a:p>
            <a:pPr marL="431801" lvl="1" indent="-215900" algn="l">
              <a:lnSpc>
                <a:spcPts val="2800"/>
              </a:lnSpc>
              <a:spcBef>
                <a:spcPct val="0"/>
              </a:spcBef>
              <a:buFont typeface="Arial"/>
              <a:buChar char="•"/>
            </a:pPr>
            <a:r>
              <a:rPr lang="en-US" sz="2000" dirty="0">
                <a:solidFill>
                  <a:srgbClr val="000000"/>
                </a:solidFill>
                <a:latin typeface="Poppins"/>
                <a:ea typeface="Poppins"/>
                <a:cs typeface="Poppins"/>
                <a:sym typeface="Poppins"/>
              </a:rPr>
              <a:t>too many assignments</a:t>
            </a:r>
          </a:p>
          <a:p>
            <a:pPr marL="431801" lvl="1" indent="-215900" algn="l">
              <a:lnSpc>
                <a:spcPts val="2800"/>
              </a:lnSpc>
              <a:spcBef>
                <a:spcPct val="0"/>
              </a:spcBef>
              <a:buFont typeface="Arial"/>
              <a:buChar char="•"/>
            </a:pPr>
            <a:r>
              <a:rPr lang="en-US" sz="2000" dirty="0">
                <a:solidFill>
                  <a:srgbClr val="000000"/>
                </a:solidFill>
                <a:latin typeface="Poppins"/>
                <a:ea typeface="Poppins"/>
                <a:cs typeface="Poppins"/>
                <a:sym typeface="Poppins"/>
              </a:rPr>
              <a:t>a message that worries you</a:t>
            </a:r>
          </a:p>
          <a:p>
            <a:pPr marL="431801" lvl="1" indent="-215900" algn="l">
              <a:lnSpc>
                <a:spcPts val="2800"/>
              </a:lnSpc>
              <a:spcBef>
                <a:spcPct val="0"/>
              </a:spcBef>
              <a:buFont typeface="Arial"/>
              <a:buChar char="•"/>
            </a:pPr>
            <a:r>
              <a:rPr lang="en-US" sz="2000" dirty="0">
                <a:solidFill>
                  <a:srgbClr val="000000"/>
                </a:solidFill>
                <a:latin typeface="Poppins"/>
                <a:ea typeface="Poppins"/>
                <a:cs typeface="Poppins"/>
                <a:sym typeface="Poppins"/>
              </a:rPr>
              <a:t>or … an angry bear attacking you</a:t>
            </a:r>
          </a:p>
          <a:p>
            <a:pPr algn="l">
              <a:lnSpc>
                <a:spcPts val="2800"/>
              </a:lnSpc>
              <a:spcBef>
                <a:spcPct val="0"/>
              </a:spcBef>
            </a:pPr>
            <a:endParaRPr lang="en-US" sz="2000" dirty="0">
              <a:solidFill>
                <a:srgbClr val="000000"/>
              </a:solidFill>
              <a:latin typeface="Poppins"/>
              <a:ea typeface="Poppins"/>
              <a:cs typeface="Poppins"/>
              <a:sym typeface="Poppins"/>
            </a:endParaRPr>
          </a:p>
        </p:txBody>
      </p:sp>
      <p:sp>
        <p:nvSpPr>
          <p:cNvPr id="12" name="TextBox 12"/>
          <p:cNvSpPr txBox="1"/>
          <p:nvPr/>
        </p:nvSpPr>
        <p:spPr>
          <a:xfrm>
            <a:off x="6659160" y="7911750"/>
            <a:ext cx="4752702" cy="1073150"/>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We will </a:t>
            </a:r>
            <a:r>
              <a:rPr lang="en-US" sz="2000" b="1">
                <a:solidFill>
                  <a:srgbClr val="000000"/>
                </a:solidFill>
                <a:latin typeface="Poppins Bold"/>
                <a:ea typeface="Poppins Bold"/>
                <a:cs typeface="Poppins Bold"/>
                <a:sym typeface="Poppins Bold"/>
              </a:rPr>
              <a:t>understand how stress works, why it arises and what you can do about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162639">
            <a:off x="8627304" y="2912006"/>
            <a:ext cx="3831908" cy="4114800"/>
          </a:xfrm>
          <a:custGeom>
            <a:avLst/>
            <a:gdLst/>
            <a:ahLst/>
            <a:cxnLst/>
            <a:rect l="l" t="t" r="r" b="b"/>
            <a:pathLst>
              <a:path w="3831908" h="4114800">
                <a:moveTo>
                  <a:pt x="0" y="0"/>
                </a:moveTo>
                <a:lnTo>
                  <a:pt x="3831908" y="0"/>
                </a:lnTo>
                <a:lnTo>
                  <a:pt x="3831908"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ES"/>
          </a:p>
        </p:txBody>
      </p:sp>
      <p:sp>
        <p:nvSpPr>
          <p:cNvPr id="3" name="Freeform 3"/>
          <p:cNvSpPr/>
          <p:nvPr/>
        </p:nvSpPr>
        <p:spPr>
          <a:xfrm rot="1537360">
            <a:off x="11876557" y="2912006"/>
            <a:ext cx="3831907" cy="4114800"/>
          </a:xfrm>
          <a:custGeom>
            <a:avLst/>
            <a:gdLst/>
            <a:ahLst/>
            <a:cxnLst/>
            <a:rect l="l" t="t" r="r" b="b"/>
            <a:pathLst>
              <a:path w="3831907" h="4114800">
                <a:moveTo>
                  <a:pt x="0" y="0"/>
                </a:moveTo>
                <a:lnTo>
                  <a:pt x="3831908" y="0"/>
                </a:lnTo>
                <a:lnTo>
                  <a:pt x="3831908"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ES"/>
          </a:p>
        </p:txBody>
      </p:sp>
      <p:sp>
        <p:nvSpPr>
          <p:cNvPr id="4" name="TextBox 4"/>
          <p:cNvSpPr txBox="1"/>
          <p:nvPr/>
        </p:nvSpPr>
        <p:spPr>
          <a:xfrm>
            <a:off x="1722120" y="2364285"/>
            <a:ext cx="5562600" cy="15525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a:t>
            </a:r>
          </a:p>
          <a:p>
            <a:pPr algn="l">
              <a:lnSpc>
                <a:spcPts val="2400"/>
              </a:lnSpc>
            </a:pPr>
            <a:endParaRPr lang="en-US" sz="2000" b="1">
              <a:solidFill>
                <a:srgbClr val="000000"/>
              </a:solidFill>
              <a:latin typeface="Poppins Bold"/>
              <a:ea typeface="Poppins Bold"/>
              <a:cs typeface="Poppins Bold"/>
              <a:sym typeface="Poppins Bold"/>
            </a:endParaRPr>
          </a:p>
          <a:p>
            <a:pPr marL="431801" lvl="1" indent="-215900" algn="l">
              <a:lnSpc>
                <a:spcPts val="2400"/>
              </a:lnSpc>
              <a:buFont typeface="Arial"/>
              <a:buChar char="•"/>
            </a:pPr>
            <a:r>
              <a:rPr lang="en-US" sz="2000">
                <a:solidFill>
                  <a:srgbClr val="000000"/>
                </a:solidFill>
                <a:latin typeface="Poppins"/>
                <a:ea typeface="Poppins"/>
                <a:cs typeface="Poppins"/>
                <a:sym typeface="Poppins"/>
              </a:rPr>
              <a:t>Cards or post-its</a:t>
            </a:r>
          </a:p>
          <a:p>
            <a:pPr marL="431801" lvl="1" indent="-215900" algn="l">
              <a:lnSpc>
                <a:spcPts val="2400"/>
              </a:lnSpc>
              <a:buFont typeface="Arial"/>
              <a:buChar char="•"/>
            </a:pPr>
            <a:r>
              <a:rPr lang="en-US" sz="2000">
                <a:solidFill>
                  <a:srgbClr val="000000"/>
                </a:solidFill>
                <a:latin typeface="Poppins"/>
                <a:ea typeface="Poppins"/>
                <a:cs typeface="Poppins"/>
                <a:sym typeface="Poppins"/>
              </a:rPr>
              <a:t>Markers</a:t>
            </a:r>
          </a:p>
          <a:p>
            <a:pPr marL="431801" lvl="1" indent="-215900" algn="l">
              <a:lnSpc>
                <a:spcPts val="2400"/>
              </a:lnSpc>
              <a:buFont typeface="Arial"/>
              <a:buChar char="•"/>
            </a:pPr>
            <a:r>
              <a:rPr lang="en-US" sz="2000">
                <a:solidFill>
                  <a:srgbClr val="000000"/>
                </a:solidFill>
                <a:latin typeface="Poppins"/>
                <a:ea typeface="Poppins"/>
                <a:cs typeface="Poppins"/>
                <a:sym typeface="Poppins"/>
              </a:rPr>
              <a:t>Blackboard or wall to attach them</a:t>
            </a:r>
          </a:p>
        </p:txBody>
      </p:sp>
      <p:sp>
        <p:nvSpPr>
          <p:cNvPr id="5" name="TextBox 5"/>
          <p:cNvSpPr txBox="1"/>
          <p:nvPr/>
        </p:nvSpPr>
        <p:spPr>
          <a:xfrm>
            <a:off x="1722120" y="4706440"/>
            <a:ext cx="4390368" cy="1425575"/>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What will we do?</a:t>
            </a:r>
          </a:p>
          <a:p>
            <a:pPr algn="l">
              <a:lnSpc>
                <a:spcPts val="2800"/>
              </a:lnSpc>
            </a:pPr>
            <a:endParaRPr lang="en-US" sz="2000" b="1">
              <a:solidFill>
                <a:srgbClr val="000000"/>
              </a:solidFill>
              <a:latin typeface="Poppins Bold"/>
              <a:ea typeface="Poppins Bold"/>
              <a:cs typeface="Poppins Bold"/>
              <a:sym typeface="Poppins Bold"/>
            </a:endParaRPr>
          </a:p>
          <a:p>
            <a:pPr marL="431801" lvl="1" indent="-215900" algn="l">
              <a:lnSpc>
                <a:spcPts val="2800"/>
              </a:lnSpc>
              <a:buFont typeface="Arial"/>
              <a:buChar char="•"/>
            </a:pPr>
            <a:r>
              <a:rPr lang="en-US" sz="2000">
                <a:solidFill>
                  <a:srgbClr val="000000"/>
                </a:solidFill>
                <a:latin typeface="Poppins"/>
                <a:ea typeface="Poppins"/>
                <a:cs typeface="Poppins"/>
                <a:sym typeface="Poppins"/>
              </a:rPr>
              <a:t>We identify general situations that cause stress in daily life.</a:t>
            </a:r>
          </a:p>
        </p:txBody>
      </p:sp>
      <p:sp>
        <p:nvSpPr>
          <p:cNvPr id="6" name="TextBox 6"/>
          <p:cNvSpPr txBox="1"/>
          <p:nvPr/>
        </p:nvSpPr>
        <p:spPr>
          <a:xfrm rot="-1273796">
            <a:off x="9710744" y="4885995"/>
            <a:ext cx="1640884" cy="368300"/>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Exams</a:t>
            </a:r>
          </a:p>
        </p:txBody>
      </p:sp>
      <p:sp>
        <p:nvSpPr>
          <p:cNvPr id="7" name="TextBox 7"/>
          <p:cNvSpPr txBox="1"/>
          <p:nvPr/>
        </p:nvSpPr>
        <p:spPr>
          <a:xfrm rot="1426203">
            <a:off x="12994075" y="4833006"/>
            <a:ext cx="1295281" cy="720725"/>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Social media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flipV="1">
            <a:off x="5175681" y="1809259"/>
            <a:ext cx="0" cy="4573860"/>
          </a:xfrm>
          <a:prstGeom prst="line">
            <a:avLst/>
          </a:prstGeom>
          <a:ln w="19050" cap="flat">
            <a:solidFill>
              <a:srgbClr val="000000"/>
            </a:solidFill>
            <a:prstDash val="solid"/>
            <a:headEnd type="none" w="sm" len="sm"/>
            <a:tailEnd type="none" w="sm" len="sm"/>
          </a:ln>
        </p:spPr>
        <p:txBody>
          <a:bodyPr/>
          <a:lstStyle/>
          <a:p>
            <a:endParaRPr lang="es-ES"/>
          </a:p>
        </p:txBody>
      </p:sp>
      <p:sp>
        <p:nvSpPr>
          <p:cNvPr id="3" name="AutoShape 3"/>
          <p:cNvSpPr/>
          <p:nvPr/>
        </p:nvSpPr>
        <p:spPr>
          <a:xfrm flipV="1">
            <a:off x="9102864" y="1809259"/>
            <a:ext cx="0" cy="4573860"/>
          </a:xfrm>
          <a:prstGeom prst="line">
            <a:avLst/>
          </a:prstGeom>
          <a:ln w="19050" cap="flat">
            <a:solidFill>
              <a:srgbClr val="000000"/>
            </a:solidFill>
            <a:prstDash val="solid"/>
            <a:headEnd type="none" w="sm" len="sm"/>
            <a:tailEnd type="none" w="sm" len="sm"/>
          </a:ln>
        </p:spPr>
        <p:txBody>
          <a:bodyPr/>
          <a:lstStyle/>
          <a:p>
            <a:endParaRPr lang="es-ES"/>
          </a:p>
        </p:txBody>
      </p:sp>
      <p:sp>
        <p:nvSpPr>
          <p:cNvPr id="4" name="AutoShape 4"/>
          <p:cNvSpPr/>
          <p:nvPr/>
        </p:nvSpPr>
        <p:spPr>
          <a:xfrm flipV="1">
            <a:off x="13322345" y="1809259"/>
            <a:ext cx="0" cy="4573860"/>
          </a:xfrm>
          <a:prstGeom prst="line">
            <a:avLst/>
          </a:prstGeom>
          <a:ln w="19050" cap="flat">
            <a:solidFill>
              <a:srgbClr val="000000"/>
            </a:solidFill>
            <a:prstDash val="solid"/>
            <a:headEnd type="none" w="sm" len="sm"/>
            <a:tailEnd type="none" w="sm" len="sm"/>
          </a:ln>
        </p:spPr>
        <p:txBody>
          <a:bodyPr/>
          <a:lstStyle/>
          <a:p>
            <a:endParaRPr lang="es-ES"/>
          </a:p>
        </p:txBody>
      </p:sp>
      <p:sp>
        <p:nvSpPr>
          <p:cNvPr id="5" name="Freeform 5"/>
          <p:cNvSpPr/>
          <p:nvPr/>
        </p:nvSpPr>
        <p:spPr>
          <a:xfrm>
            <a:off x="14070330" y="5275648"/>
            <a:ext cx="4217670" cy="8229600"/>
          </a:xfrm>
          <a:custGeom>
            <a:avLst/>
            <a:gdLst/>
            <a:ahLst/>
            <a:cxnLst/>
            <a:rect l="l" t="t" r="r" b="b"/>
            <a:pathLst>
              <a:path w="4217670" h="8229600">
                <a:moveTo>
                  <a:pt x="0" y="0"/>
                </a:moveTo>
                <a:lnTo>
                  <a:pt x="4217670" y="0"/>
                </a:lnTo>
                <a:lnTo>
                  <a:pt x="4217670" y="8229600"/>
                </a:lnTo>
                <a:lnTo>
                  <a:pt x="0" y="8229600"/>
                </a:lnTo>
                <a:lnTo>
                  <a:pt x="0" y="0"/>
                </a:lnTo>
                <a:close/>
              </a:path>
            </a:pathLst>
          </a:custGeom>
          <a:blipFill>
            <a:blip r:embed="rId2"/>
            <a:stretch>
              <a:fillRect/>
            </a:stretch>
          </a:blipFill>
        </p:spPr>
        <p:txBody>
          <a:bodyPr/>
          <a:lstStyle/>
          <a:p>
            <a:endParaRPr lang="es-ES"/>
          </a:p>
        </p:txBody>
      </p:sp>
      <p:sp>
        <p:nvSpPr>
          <p:cNvPr id="6" name="TextBox 6"/>
          <p:cNvSpPr txBox="1"/>
          <p:nvPr/>
        </p:nvSpPr>
        <p:spPr>
          <a:xfrm>
            <a:off x="2209800" y="1638300"/>
            <a:ext cx="1911532" cy="307777"/>
          </a:xfrm>
          <a:prstGeom prst="rect">
            <a:avLst/>
          </a:prstGeom>
        </p:spPr>
        <p:txBody>
          <a:bodyPr wrap="square" lIns="0" tIns="0" rIns="0" bIns="0" rtlCol="0" anchor="t">
            <a:spAutoFit/>
          </a:bodyPr>
          <a:lstStyle/>
          <a:p>
            <a:pPr algn="ctr">
              <a:lnSpc>
                <a:spcPts val="2400"/>
              </a:lnSpc>
              <a:spcBef>
                <a:spcPct val="0"/>
              </a:spcBef>
            </a:pPr>
            <a:r>
              <a:rPr lang="en-US" sz="2000" b="1">
                <a:solidFill>
                  <a:srgbClr val="000000"/>
                </a:solidFill>
                <a:latin typeface="Poppins Bold"/>
                <a:ea typeface="Poppins Bold"/>
                <a:cs typeface="Poppins Bold"/>
                <a:sym typeface="Poppins Bold"/>
              </a:rPr>
              <a:t>Academic</a:t>
            </a:r>
          </a:p>
        </p:txBody>
      </p:sp>
      <p:sp>
        <p:nvSpPr>
          <p:cNvPr id="7" name="TextBox 7"/>
          <p:cNvSpPr txBox="1"/>
          <p:nvPr/>
        </p:nvSpPr>
        <p:spPr>
          <a:xfrm>
            <a:off x="6577513" y="1638300"/>
            <a:ext cx="1132688" cy="307777"/>
          </a:xfrm>
          <a:prstGeom prst="rect">
            <a:avLst/>
          </a:prstGeom>
        </p:spPr>
        <p:txBody>
          <a:bodyPr wrap="square" lIns="0" tIns="0" rIns="0" bIns="0" rtlCol="0" anchor="t">
            <a:spAutoFit/>
          </a:bodyPr>
          <a:lstStyle/>
          <a:p>
            <a:pPr algn="ctr">
              <a:lnSpc>
                <a:spcPts val="2400"/>
              </a:lnSpc>
              <a:spcBef>
                <a:spcPct val="0"/>
              </a:spcBef>
            </a:pPr>
            <a:r>
              <a:rPr lang="en-US" sz="2000" b="1">
                <a:solidFill>
                  <a:srgbClr val="000000"/>
                </a:solidFill>
                <a:latin typeface="Poppins Bold"/>
                <a:ea typeface="Poppins Bold"/>
                <a:cs typeface="Poppins Bold"/>
                <a:sym typeface="Poppins Bold"/>
              </a:rPr>
              <a:t>Social</a:t>
            </a:r>
          </a:p>
        </p:txBody>
      </p:sp>
      <p:sp>
        <p:nvSpPr>
          <p:cNvPr id="8" name="TextBox 8"/>
          <p:cNvSpPr txBox="1"/>
          <p:nvPr/>
        </p:nvSpPr>
        <p:spPr>
          <a:xfrm>
            <a:off x="10715691" y="1638300"/>
            <a:ext cx="1270744" cy="307777"/>
          </a:xfrm>
          <a:prstGeom prst="rect">
            <a:avLst/>
          </a:prstGeom>
        </p:spPr>
        <p:txBody>
          <a:bodyPr wrap="square" lIns="0" tIns="0" rIns="0" bIns="0" rtlCol="0" anchor="t">
            <a:spAutoFit/>
          </a:bodyPr>
          <a:lstStyle/>
          <a:p>
            <a:pPr algn="ctr">
              <a:lnSpc>
                <a:spcPts val="2400"/>
              </a:lnSpc>
              <a:spcBef>
                <a:spcPct val="0"/>
              </a:spcBef>
            </a:pPr>
            <a:r>
              <a:rPr lang="en-US" sz="2000" b="1" dirty="0">
                <a:solidFill>
                  <a:srgbClr val="000000"/>
                </a:solidFill>
                <a:latin typeface="Poppins Bold"/>
                <a:ea typeface="Poppins Bold"/>
                <a:cs typeface="Poppins Bold"/>
                <a:sym typeface="Poppins Bold"/>
              </a:rPr>
              <a:t>Family</a:t>
            </a:r>
          </a:p>
        </p:txBody>
      </p:sp>
      <p:sp>
        <p:nvSpPr>
          <p:cNvPr id="9" name="TextBox 9"/>
          <p:cNvSpPr txBox="1"/>
          <p:nvPr/>
        </p:nvSpPr>
        <p:spPr>
          <a:xfrm>
            <a:off x="14837407" y="1638300"/>
            <a:ext cx="1634572" cy="307777"/>
          </a:xfrm>
          <a:prstGeom prst="rect">
            <a:avLst/>
          </a:prstGeom>
        </p:spPr>
        <p:txBody>
          <a:bodyPr wrap="square" lIns="0" tIns="0" rIns="0" bIns="0" rtlCol="0" anchor="t">
            <a:spAutoFit/>
          </a:bodyPr>
          <a:lstStyle/>
          <a:p>
            <a:pPr algn="ctr">
              <a:lnSpc>
                <a:spcPts val="2400"/>
              </a:lnSpc>
              <a:spcBef>
                <a:spcPct val="0"/>
              </a:spcBef>
            </a:pPr>
            <a:r>
              <a:rPr lang="en-US" sz="2000" b="1">
                <a:solidFill>
                  <a:srgbClr val="000000"/>
                </a:solidFill>
                <a:latin typeface="Poppins Bold"/>
                <a:ea typeface="Poppins Bold"/>
                <a:cs typeface="Poppins Bold"/>
                <a:sym typeface="Poppins Bold"/>
              </a:rPr>
              <a:t>Personal</a:t>
            </a:r>
          </a:p>
        </p:txBody>
      </p:sp>
      <p:sp>
        <p:nvSpPr>
          <p:cNvPr id="10" name="TextBox 10"/>
          <p:cNvSpPr txBox="1"/>
          <p:nvPr/>
        </p:nvSpPr>
        <p:spPr>
          <a:xfrm>
            <a:off x="6858001" y="952500"/>
            <a:ext cx="4571998" cy="307777"/>
          </a:xfrm>
          <a:prstGeom prst="rect">
            <a:avLst/>
          </a:prstGeom>
        </p:spPr>
        <p:txBody>
          <a:bodyPr wrap="square" lIns="0" tIns="0" rIns="0" bIns="0" rtlCol="0" anchor="t">
            <a:spAutoFit/>
          </a:bodyPr>
          <a:lstStyle/>
          <a:p>
            <a:pPr algn="ctr">
              <a:lnSpc>
                <a:spcPts val="2400"/>
              </a:lnSpc>
              <a:spcBef>
                <a:spcPct val="0"/>
              </a:spcBef>
            </a:pPr>
            <a:r>
              <a:rPr lang="en-US" sz="2000" b="1" dirty="0">
                <a:solidFill>
                  <a:srgbClr val="000000"/>
                </a:solidFill>
                <a:latin typeface="Poppins Bold"/>
                <a:ea typeface="Poppins Bold"/>
                <a:cs typeface="Poppins Bold"/>
                <a:sym typeface="Poppins Bold"/>
              </a:rPr>
              <a:t>Examples of categorization</a:t>
            </a:r>
          </a:p>
        </p:txBody>
      </p:sp>
      <p:sp>
        <p:nvSpPr>
          <p:cNvPr id="11" name="TextBox 11"/>
          <p:cNvSpPr txBox="1"/>
          <p:nvPr/>
        </p:nvSpPr>
        <p:spPr>
          <a:xfrm>
            <a:off x="1162748" y="2371725"/>
            <a:ext cx="3536946" cy="1857375"/>
          </a:xfrm>
          <a:prstGeom prst="rect">
            <a:avLst/>
          </a:prstGeom>
        </p:spPr>
        <p:txBody>
          <a:bodyPr lIns="0" tIns="0" rIns="0" bIns="0" rtlCol="0" anchor="t">
            <a:spAutoFit/>
          </a:bodyPr>
          <a:lstStyle/>
          <a:p>
            <a:pPr marL="431801" lvl="1" indent="-215900" algn="l">
              <a:lnSpc>
                <a:spcPts val="2400"/>
              </a:lnSpc>
              <a:buFont typeface="Arial"/>
              <a:buChar char="•"/>
            </a:pPr>
            <a:r>
              <a:rPr lang="en-US" sz="2000">
                <a:solidFill>
                  <a:srgbClr val="000000"/>
                </a:solidFill>
                <a:latin typeface="Poppins"/>
                <a:ea typeface="Poppins"/>
                <a:cs typeface="Poppins"/>
                <a:sym typeface="Poppins"/>
              </a:rPr>
              <a:t>Feeling pressure to get good grades</a:t>
            </a:r>
          </a:p>
          <a:p>
            <a:pPr marL="431801" lvl="1" indent="-215900" algn="l">
              <a:lnSpc>
                <a:spcPts val="2400"/>
              </a:lnSpc>
              <a:buFont typeface="Arial"/>
              <a:buChar char="•"/>
            </a:pPr>
            <a:r>
              <a:rPr lang="en-US" sz="2000">
                <a:solidFill>
                  <a:srgbClr val="000000"/>
                </a:solidFill>
                <a:latin typeface="Poppins"/>
                <a:ea typeface="Poppins"/>
                <a:cs typeface="Poppins"/>
                <a:sym typeface="Poppins"/>
              </a:rPr>
              <a:t>Lots of homework or accumulated work</a:t>
            </a:r>
          </a:p>
          <a:p>
            <a:pPr marL="431801" lvl="1" indent="-215900" algn="l">
              <a:lnSpc>
                <a:spcPts val="2400"/>
              </a:lnSpc>
              <a:buFont typeface="Arial"/>
              <a:buChar char="•"/>
            </a:pPr>
            <a:r>
              <a:rPr lang="en-US" sz="2000">
                <a:solidFill>
                  <a:srgbClr val="000000"/>
                </a:solidFill>
                <a:latin typeface="Poppins"/>
                <a:ea typeface="Poppins"/>
                <a:cs typeface="Poppins"/>
                <a:sym typeface="Poppins"/>
              </a:rPr>
              <a:t>Not understanding the subject matter</a:t>
            </a:r>
          </a:p>
        </p:txBody>
      </p:sp>
      <p:sp>
        <p:nvSpPr>
          <p:cNvPr id="12" name="TextBox 12"/>
          <p:cNvSpPr txBox="1"/>
          <p:nvPr/>
        </p:nvSpPr>
        <p:spPr>
          <a:xfrm>
            <a:off x="5370799" y="2371725"/>
            <a:ext cx="3536946" cy="1552575"/>
          </a:xfrm>
          <a:prstGeom prst="rect">
            <a:avLst/>
          </a:prstGeom>
        </p:spPr>
        <p:txBody>
          <a:bodyPr lIns="0" tIns="0" rIns="0" bIns="0" rtlCol="0" anchor="t">
            <a:spAutoFit/>
          </a:bodyPr>
          <a:lstStyle/>
          <a:p>
            <a:pPr marL="431801" lvl="1" indent="-215900" algn="l">
              <a:lnSpc>
                <a:spcPts val="2400"/>
              </a:lnSpc>
              <a:buFont typeface="Arial"/>
              <a:buChar char="•"/>
            </a:pPr>
            <a:r>
              <a:rPr lang="en-US" sz="2000">
                <a:solidFill>
                  <a:srgbClr val="000000"/>
                </a:solidFill>
                <a:latin typeface="Poppins"/>
                <a:ea typeface="Poppins"/>
                <a:cs typeface="Poppins"/>
                <a:sym typeface="Poppins"/>
              </a:rPr>
              <a:t>Arguing with friends</a:t>
            </a:r>
          </a:p>
          <a:p>
            <a:pPr marL="431801" lvl="1" indent="-215900" algn="l">
              <a:lnSpc>
                <a:spcPts val="2400"/>
              </a:lnSpc>
              <a:buFont typeface="Arial"/>
              <a:buChar char="•"/>
            </a:pPr>
            <a:r>
              <a:rPr lang="en-US" sz="2000">
                <a:solidFill>
                  <a:srgbClr val="000000"/>
                </a:solidFill>
                <a:latin typeface="Poppins"/>
                <a:ea typeface="Poppins"/>
                <a:cs typeface="Poppins"/>
                <a:sym typeface="Poppins"/>
              </a:rPr>
              <a:t>Feeling like you don’t fit in with a group</a:t>
            </a:r>
          </a:p>
          <a:p>
            <a:pPr marL="431801" lvl="1" indent="-215900" algn="l">
              <a:lnSpc>
                <a:spcPts val="2400"/>
              </a:lnSpc>
              <a:buFont typeface="Arial"/>
              <a:buChar char="•"/>
            </a:pPr>
            <a:r>
              <a:rPr lang="en-US" sz="2000">
                <a:solidFill>
                  <a:srgbClr val="000000"/>
                </a:solidFill>
                <a:latin typeface="Poppins"/>
                <a:ea typeface="Poppins"/>
                <a:cs typeface="Poppins"/>
                <a:sym typeface="Poppins"/>
              </a:rPr>
              <a:t>Fear of being left out or losing a friendship</a:t>
            </a:r>
          </a:p>
        </p:txBody>
      </p:sp>
      <p:sp>
        <p:nvSpPr>
          <p:cNvPr id="13" name="TextBox 13"/>
          <p:cNvSpPr txBox="1"/>
          <p:nvPr/>
        </p:nvSpPr>
        <p:spPr>
          <a:xfrm>
            <a:off x="9444131" y="2371725"/>
            <a:ext cx="3536946" cy="2162175"/>
          </a:xfrm>
          <a:prstGeom prst="rect">
            <a:avLst/>
          </a:prstGeom>
        </p:spPr>
        <p:txBody>
          <a:bodyPr lIns="0" tIns="0" rIns="0" bIns="0" rtlCol="0" anchor="t">
            <a:spAutoFit/>
          </a:bodyPr>
          <a:lstStyle/>
          <a:p>
            <a:pPr marL="431801" lvl="1" indent="-215900" algn="l">
              <a:lnSpc>
                <a:spcPts val="2400"/>
              </a:lnSpc>
              <a:buFont typeface="Arial"/>
              <a:buChar char="•"/>
            </a:pPr>
            <a:r>
              <a:rPr lang="en-US" sz="2000">
                <a:solidFill>
                  <a:srgbClr val="000000"/>
                </a:solidFill>
                <a:latin typeface="Poppins"/>
                <a:ea typeface="Poppins"/>
                <a:cs typeface="Poppins"/>
                <a:sym typeface="Poppins"/>
              </a:rPr>
              <a:t>Arguments at home</a:t>
            </a:r>
          </a:p>
          <a:p>
            <a:pPr marL="431801" lvl="1" indent="-215900" algn="l">
              <a:lnSpc>
                <a:spcPts val="2400"/>
              </a:lnSpc>
              <a:buFont typeface="Arial"/>
              <a:buChar char="•"/>
            </a:pPr>
            <a:r>
              <a:rPr lang="en-US" sz="2000">
                <a:solidFill>
                  <a:srgbClr val="000000"/>
                </a:solidFill>
                <a:latin typeface="Poppins"/>
                <a:ea typeface="Poppins"/>
                <a:cs typeface="Poppins"/>
                <a:sym typeface="Poppins"/>
              </a:rPr>
              <a:t>Parents placing very high demands on grades</a:t>
            </a:r>
          </a:p>
          <a:p>
            <a:pPr marL="431801" lvl="1" indent="-215900" algn="l">
              <a:lnSpc>
                <a:spcPts val="2400"/>
              </a:lnSpc>
              <a:buFont typeface="Arial"/>
              <a:buChar char="•"/>
            </a:pPr>
            <a:r>
              <a:rPr lang="en-US" sz="2000">
                <a:solidFill>
                  <a:srgbClr val="000000"/>
                </a:solidFill>
                <a:latin typeface="Poppins"/>
                <a:ea typeface="Poppins"/>
                <a:cs typeface="Poppins"/>
                <a:sym typeface="Poppins"/>
              </a:rPr>
              <a:t>Lack of family communication or support</a:t>
            </a:r>
          </a:p>
        </p:txBody>
      </p:sp>
      <p:sp>
        <p:nvSpPr>
          <p:cNvPr id="14" name="TextBox 14"/>
          <p:cNvSpPr txBox="1"/>
          <p:nvPr/>
        </p:nvSpPr>
        <p:spPr>
          <a:xfrm>
            <a:off x="13693319" y="2371725"/>
            <a:ext cx="3536946" cy="1857375"/>
          </a:xfrm>
          <a:prstGeom prst="rect">
            <a:avLst/>
          </a:prstGeom>
        </p:spPr>
        <p:txBody>
          <a:bodyPr lIns="0" tIns="0" rIns="0" bIns="0" rtlCol="0" anchor="t">
            <a:spAutoFit/>
          </a:bodyPr>
          <a:lstStyle/>
          <a:p>
            <a:pPr marL="431801" lvl="1" indent="-215900" algn="l">
              <a:lnSpc>
                <a:spcPts val="2400"/>
              </a:lnSpc>
              <a:buFont typeface="Arial"/>
              <a:buChar char="•"/>
            </a:pPr>
            <a:r>
              <a:rPr lang="en-US" sz="2000">
                <a:solidFill>
                  <a:srgbClr val="000000"/>
                </a:solidFill>
                <a:latin typeface="Poppins"/>
                <a:ea typeface="Poppins"/>
                <a:cs typeface="Poppins"/>
                <a:sym typeface="Poppins"/>
              </a:rPr>
              <a:t>Low self-esteem</a:t>
            </a:r>
          </a:p>
          <a:p>
            <a:pPr marL="431801" lvl="1" indent="-215900" algn="l">
              <a:lnSpc>
                <a:spcPts val="2400"/>
              </a:lnSpc>
              <a:buFont typeface="Arial"/>
              <a:buChar char="•"/>
            </a:pPr>
            <a:r>
              <a:rPr lang="en-US" sz="2000">
                <a:solidFill>
                  <a:srgbClr val="000000"/>
                </a:solidFill>
                <a:latin typeface="Poppins"/>
                <a:ea typeface="Poppins"/>
                <a:cs typeface="Poppins"/>
                <a:sym typeface="Poppins"/>
              </a:rPr>
              <a:t>Doubt about who you are or who you want to be</a:t>
            </a:r>
          </a:p>
          <a:p>
            <a:pPr marL="431801" lvl="1" indent="-215900" algn="l">
              <a:lnSpc>
                <a:spcPts val="2400"/>
              </a:lnSpc>
              <a:buFont typeface="Arial"/>
              <a:buChar char="•"/>
            </a:pPr>
            <a:r>
              <a:rPr lang="en-US" sz="2000">
                <a:solidFill>
                  <a:srgbClr val="000000"/>
                </a:solidFill>
                <a:latin typeface="Poppins"/>
                <a:ea typeface="Poppins"/>
                <a:cs typeface="Poppins"/>
                <a:sym typeface="Poppins"/>
              </a:rPr>
              <a:t>Fear of not meeting expectations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flipV="1">
            <a:off x="5777761" y="1809259"/>
            <a:ext cx="0" cy="4137058"/>
          </a:xfrm>
          <a:prstGeom prst="line">
            <a:avLst/>
          </a:prstGeom>
          <a:ln w="19050" cap="flat">
            <a:solidFill>
              <a:srgbClr val="000000"/>
            </a:solidFill>
            <a:prstDash val="solid"/>
            <a:headEnd type="none" w="sm" len="sm"/>
            <a:tailEnd type="none" w="sm" len="sm"/>
          </a:ln>
        </p:spPr>
        <p:txBody>
          <a:bodyPr/>
          <a:lstStyle/>
          <a:p>
            <a:endParaRPr lang="es-ES"/>
          </a:p>
        </p:txBody>
      </p:sp>
      <p:sp>
        <p:nvSpPr>
          <p:cNvPr id="3" name="AutoShape 3"/>
          <p:cNvSpPr/>
          <p:nvPr/>
        </p:nvSpPr>
        <p:spPr>
          <a:xfrm flipV="1">
            <a:off x="11682337" y="1809259"/>
            <a:ext cx="0" cy="4137058"/>
          </a:xfrm>
          <a:prstGeom prst="line">
            <a:avLst/>
          </a:prstGeom>
          <a:ln w="19050" cap="flat">
            <a:solidFill>
              <a:srgbClr val="000000"/>
            </a:solidFill>
            <a:prstDash val="solid"/>
            <a:headEnd type="none" w="sm" len="sm"/>
            <a:tailEnd type="none" w="sm" len="sm"/>
          </a:ln>
        </p:spPr>
        <p:txBody>
          <a:bodyPr/>
          <a:lstStyle/>
          <a:p>
            <a:endParaRPr lang="es-ES"/>
          </a:p>
        </p:txBody>
      </p:sp>
      <p:sp>
        <p:nvSpPr>
          <p:cNvPr id="4" name="Freeform 4"/>
          <p:cNvSpPr/>
          <p:nvPr/>
        </p:nvSpPr>
        <p:spPr>
          <a:xfrm>
            <a:off x="14070330" y="5275648"/>
            <a:ext cx="4217670" cy="8229600"/>
          </a:xfrm>
          <a:custGeom>
            <a:avLst/>
            <a:gdLst/>
            <a:ahLst/>
            <a:cxnLst/>
            <a:rect l="l" t="t" r="r" b="b"/>
            <a:pathLst>
              <a:path w="4217670" h="8229600">
                <a:moveTo>
                  <a:pt x="0" y="0"/>
                </a:moveTo>
                <a:lnTo>
                  <a:pt x="4217670" y="0"/>
                </a:lnTo>
                <a:lnTo>
                  <a:pt x="4217670" y="8229600"/>
                </a:lnTo>
                <a:lnTo>
                  <a:pt x="0" y="8229600"/>
                </a:lnTo>
                <a:lnTo>
                  <a:pt x="0" y="0"/>
                </a:lnTo>
                <a:close/>
              </a:path>
            </a:pathLst>
          </a:custGeom>
          <a:blipFill>
            <a:blip r:embed="rId2"/>
            <a:stretch>
              <a:fillRect/>
            </a:stretch>
          </a:blipFill>
        </p:spPr>
        <p:txBody>
          <a:bodyPr/>
          <a:lstStyle/>
          <a:p>
            <a:endParaRPr lang="es-ES"/>
          </a:p>
        </p:txBody>
      </p:sp>
      <p:sp>
        <p:nvSpPr>
          <p:cNvPr id="5" name="TextBox 5"/>
          <p:cNvSpPr txBox="1"/>
          <p:nvPr/>
        </p:nvSpPr>
        <p:spPr>
          <a:xfrm>
            <a:off x="6934200" y="1000126"/>
            <a:ext cx="4419600" cy="307777"/>
          </a:xfrm>
          <a:prstGeom prst="rect">
            <a:avLst/>
          </a:prstGeom>
        </p:spPr>
        <p:txBody>
          <a:bodyPr wrap="square" lIns="0" tIns="0" rIns="0" bIns="0" rtlCol="0" anchor="t">
            <a:spAutoFit/>
          </a:bodyPr>
          <a:lstStyle/>
          <a:p>
            <a:pPr algn="ctr">
              <a:lnSpc>
                <a:spcPts val="2400"/>
              </a:lnSpc>
              <a:spcBef>
                <a:spcPct val="0"/>
              </a:spcBef>
            </a:pPr>
            <a:r>
              <a:rPr lang="en-US" sz="2000" b="1" dirty="0">
                <a:solidFill>
                  <a:srgbClr val="000000"/>
                </a:solidFill>
                <a:latin typeface="Poppins Bold"/>
                <a:ea typeface="Poppins Bold"/>
                <a:cs typeface="Poppins Bold"/>
                <a:sym typeface="Poppins Bold"/>
              </a:rPr>
              <a:t>Examples of categorization</a:t>
            </a:r>
          </a:p>
        </p:txBody>
      </p:sp>
      <p:sp>
        <p:nvSpPr>
          <p:cNvPr id="6" name="TextBox 6"/>
          <p:cNvSpPr txBox="1"/>
          <p:nvPr/>
        </p:nvSpPr>
        <p:spPr>
          <a:xfrm>
            <a:off x="2768680" y="1780684"/>
            <a:ext cx="857250" cy="333375"/>
          </a:xfrm>
          <a:prstGeom prst="rect">
            <a:avLst/>
          </a:prstGeom>
        </p:spPr>
        <p:txBody>
          <a:bodyPr lIns="0" tIns="0" rIns="0" bIns="0" rtlCol="0" anchor="t">
            <a:spAutoFit/>
          </a:bodyPr>
          <a:lstStyle/>
          <a:p>
            <a:pPr algn="ctr">
              <a:lnSpc>
                <a:spcPts val="2400"/>
              </a:lnSpc>
              <a:spcBef>
                <a:spcPct val="0"/>
              </a:spcBef>
            </a:pPr>
            <a:r>
              <a:rPr lang="en-US" sz="2000" b="1">
                <a:solidFill>
                  <a:srgbClr val="000000"/>
                </a:solidFill>
                <a:latin typeface="Poppins Bold"/>
                <a:ea typeface="Poppins Bold"/>
                <a:cs typeface="Poppins Bold"/>
                <a:sym typeface="Poppins Bold"/>
              </a:rPr>
              <a:t>Digital</a:t>
            </a:r>
          </a:p>
        </p:txBody>
      </p:sp>
      <p:sp>
        <p:nvSpPr>
          <p:cNvPr id="7" name="TextBox 7"/>
          <p:cNvSpPr txBox="1"/>
          <p:nvPr/>
        </p:nvSpPr>
        <p:spPr>
          <a:xfrm>
            <a:off x="7439932" y="1780684"/>
            <a:ext cx="2580233" cy="333375"/>
          </a:xfrm>
          <a:prstGeom prst="rect">
            <a:avLst/>
          </a:prstGeom>
        </p:spPr>
        <p:txBody>
          <a:bodyPr lIns="0" tIns="0" rIns="0" bIns="0" rtlCol="0" anchor="t">
            <a:spAutoFit/>
          </a:bodyPr>
          <a:lstStyle/>
          <a:p>
            <a:pPr algn="ctr">
              <a:lnSpc>
                <a:spcPts val="2400"/>
              </a:lnSpc>
              <a:spcBef>
                <a:spcPct val="0"/>
              </a:spcBef>
            </a:pPr>
            <a:r>
              <a:rPr lang="en-US" sz="2000" b="1">
                <a:solidFill>
                  <a:srgbClr val="000000"/>
                </a:solidFill>
                <a:latin typeface="Poppins Bold"/>
                <a:ea typeface="Poppins Bold"/>
                <a:cs typeface="Poppins Bold"/>
                <a:sym typeface="Poppins Bold"/>
              </a:rPr>
              <a:t>Physical and health</a:t>
            </a:r>
          </a:p>
        </p:txBody>
      </p:sp>
      <p:sp>
        <p:nvSpPr>
          <p:cNvPr id="8" name="TextBox 8"/>
          <p:cNvSpPr txBox="1"/>
          <p:nvPr/>
        </p:nvSpPr>
        <p:spPr>
          <a:xfrm>
            <a:off x="12852802" y="1780684"/>
            <a:ext cx="3115779" cy="638175"/>
          </a:xfrm>
          <a:prstGeom prst="rect">
            <a:avLst/>
          </a:prstGeom>
        </p:spPr>
        <p:txBody>
          <a:bodyPr lIns="0" tIns="0" rIns="0" bIns="0" rtlCol="0" anchor="t">
            <a:spAutoFit/>
          </a:bodyPr>
          <a:lstStyle/>
          <a:p>
            <a:pPr algn="ctr">
              <a:lnSpc>
                <a:spcPts val="2400"/>
              </a:lnSpc>
              <a:spcBef>
                <a:spcPct val="0"/>
              </a:spcBef>
            </a:pPr>
            <a:r>
              <a:rPr lang="en-US" sz="2000" b="1">
                <a:solidFill>
                  <a:srgbClr val="000000"/>
                </a:solidFill>
                <a:latin typeface="Poppins Bold"/>
                <a:ea typeface="Poppins Bold"/>
                <a:cs typeface="Poppins Bold"/>
                <a:sym typeface="Poppins Bold"/>
              </a:rPr>
              <a:t>Self-demand / Perfectionism</a:t>
            </a:r>
          </a:p>
        </p:txBody>
      </p:sp>
      <p:sp>
        <p:nvSpPr>
          <p:cNvPr id="9" name="TextBox 9"/>
          <p:cNvSpPr txBox="1"/>
          <p:nvPr/>
        </p:nvSpPr>
        <p:spPr>
          <a:xfrm>
            <a:off x="1428832" y="2637223"/>
            <a:ext cx="3536946" cy="1857375"/>
          </a:xfrm>
          <a:prstGeom prst="rect">
            <a:avLst/>
          </a:prstGeom>
        </p:spPr>
        <p:txBody>
          <a:bodyPr lIns="0" tIns="0" rIns="0" bIns="0" rtlCol="0" anchor="t">
            <a:spAutoFit/>
          </a:bodyPr>
          <a:lstStyle/>
          <a:p>
            <a:pPr marL="431801" lvl="1" indent="-215900" algn="l">
              <a:lnSpc>
                <a:spcPts val="2400"/>
              </a:lnSpc>
              <a:buFont typeface="Arial"/>
              <a:buChar char="•"/>
            </a:pPr>
            <a:r>
              <a:rPr lang="en-US" sz="2000">
                <a:solidFill>
                  <a:srgbClr val="000000"/>
                </a:solidFill>
                <a:latin typeface="Poppins"/>
                <a:ea typeface="Poppins"/>
                <a:cs typeface="Poppins"/>
                <a:sym typeface="Poppins"/>
              </a:rPr>
              <a:t>Comparing yourself to others on social media</a:t>
            </a:r>
          </a:p>
          <a:p>
            <a:pPr marL="431801" lvl="1" indent="-215900" algn="l">
              <a:lnSpc>
                <a:spcPts val="2400"/>
              </a:lnSpc>
              <a:buFont typeface="Arial"/>
              <a:buChar char="•"/>
            </a:pPr>
            <a:r>
              <a:rPr lang="en-US" sz="2000">
                <a:solidFill>
                  <a:srgbClr val="000000"/>
                </a:solidFill>
                <a:latin typeface="Poppins"/>
                <a:ea typeface="Poppins"/>
                <a:cs typeface="Poppins"/>
                <a:sym typeface="Poppins"/>
              </a:rPr>
              <a:t>Feeling pressure to get lots of “likes”</a:t>
            </a:r>
          </a:p>
          <a:p>
            <a:pPr marL="431801" lvl="1" indent="-215900" algn="l">
              <a:lnSpc>
                <a:spcPts val="2400"/>
              </a:lnSpc>
              <a:buFont typeface="Arial"/>
              <a:buChar char="•"/>
            </a:pPr>
            <a:r>
              <a:rPr lang="en-US" sz="2000">
                <a:solidFill>
                  <a:srgbClr val="000000"/>
                </a:solidFill>
                <a:latin typeface="Poppins"/>
                <a:ea typeface="Poppins"/>
                <a:cs typeface="Poppins"/>
                <a:sym typeface="Poppins"/>
              </a:rPr>
              <a:t>Fear of missing out (FOMO)</a:t>
            </a:r>
          </a:p>
        </p:txBody>
      </p:sp>
      <p:sp>
        <p:nvSpPr>
          <p:cNvPr id="10" name="TextBox 10"/>
          <p:cNvSpPr txBox="1"/>
          <p:nvPr/>
        </p:nvSpPr>
        <p:spPr>
          <a:xfrm>
            <a:off x="6961575" y="2637223"/>
            <a:ext cx="4044038" cy="1552575"/>
          </a:xfrm>
          <a:prstGeom prst="rect">
            <a:avLst/>
          </a:prstGeom>
        </p:spPr>
        <p:txBody>
          <a:bodyPr lIns="0" tIns="0" rIns="0" bIns="0" rtlCol="0" anchor="t">
            <a:spAutoFit/>
          </a:bodyPr>
          <a:lstStyle/>
          <a:p>
            <a:pPr marL="431801" lvl="1" indent="-215900" algn="l">
              <a:lnSpc>
                <a:spcPts val="2400"/>
              </a:lnSpc>
              <a:buFont typeface="Arial"/>
              <a:buChar char="•"/>
            </a:pPr>
            <a:r>
              <a:rPr lang="en-US" sz="2000">
                <a:solidFill>
                  <a:srgbClr val="000000"/>
                </a:solidFill>
                <a:latin typeface="Poppins"/>
                <a:ea typeface="Poppins"/>
                <a:cs typeface="Poppins"/>
                <a:sym typeface="Poppins"/>
              </a:rPr>
              <a:t>Physical changes during adolescence</a:t>
            </a:r>
          </a:p>
          <a:p>
            <a:pPr marL="431801" lvl="1" indent="-215900" algn="l">
              <a:lnSpc>
                <a:spcPts val="2400"/>
              </a:lnSpc>
              <a:buFont typeface="Arial"/>
              <a:buChar char="•"/>
            </a:pPr>
            <a:r>
              <a:rPr lang="en-US" sz="2000">
                <a:solidFill>
                  <a:srgbClr val="000000"/>
                </a:solidFill>
                <a:latin typeface="Poppins"/>
                <a:ea typeface="Poppins"/>
                <a:cs typeface="Poppins"/>
                <a:sym typeface="Poppins"/>
              </a:rPr>
              <a:t>Not getting enough sleep</a:t>
            </a:r>
          </a:p>
          <a:p>
            <a:pPr marL="431801" lvl="1" indent="-215900" algn="l">
              <a:lnSpc>
                <a:spcPts val="2400"/>
              </a:lnSpc>
              <a:buFont typeface="Arial"/>
              <a:buChar char="•"/>
            </a:pPr>
            <a:r>
              <a:rPr lang="en-US" sz="2000">
                <a:solidFill>
                  <a:srgbClr val="000000"/>
                </a:solidFill>
                <a:latin typeface="Poppins"/>
                <a:ea typeface="Poppins"/>
                <a:cs typeface="Poppins"/>
                <a:sym typeface="Poppins"/>
              </a:rPr>
              <a:t>Accumulated tiredness</a:t>
            </a:r>
          </a:p>
          <a:p>
            <a:pPr marL="431801" lvl="1" indent="-215900" algn="l">
              <a:lnSpc>
                <a:spcPts val="2400"/>
              </a:lnSpc>
              <a:buFont typeface="Arial"/>
              <a:buChar char="•"/>
            </a:pPr>
            <a:r>
              <a:rPr lang="en-US" sz="2000">
                <a:solidFill>
                  <a:srgbClr val="000000"/>
                </a:solidFill>
                <a:latin typeface="Poppins"/>
                <a:ea typeface="Poppins"/>
                <a:cs typeface="Poppins"/>
                <a:sym typeface="Poppins"/>
              </a:rPr>
              <a:t>Poor diet</a:t>
            </a:r>
          </a:p>
        </p:txBody>
      </p:sp>
      <p:sp>
        <p:nvSpPr>
          <p:cNvPr id="11" name="TextBox 11"/>
          <p:cNvSpPr txBox="1"/>
          <p:nvPr/>
        </p:nvSpPr>
        <p:spPr>
          <a:xfrm>
            <a:off x="12642219" y="2637223"/>
            <a:ext cx="3536946" cy="1552575"/>
          </a:xfrm>
          <a:prstGeom prst="rect">
            <a:avLst/>
          </a:prstGeom>
        </p:spPr>
        <p:txBody>
          <a:bodyPr lIns="0" tIns="0" rIns="0" bIns="0" rtlCol="0" anchor="t">
            <a:spAutoFit/>
          </a:bodyPr>
          <a:lstStyle/>
          <a:p>
            <a:pPr marL="431801" lvl="1" indent="-215900" algn="l">
              <a:lnSpc>
                <a:spcPts val="2400"/>
              </a:lnSpc>
              <a:buFont typeface="Arial"/>
              <a:buChar char="•"/>
            </a:pPr>
            <a:r>
              <a:rPr lang="en-US" sz="2000">
                <a:solidFill>
                  <a:srgbClr val="000000"/>
                </a:solidFill>
                <a:latin typeface="Poppins"/>
                <a:ea typeface="Poppins"/>
                <a:cs typeface="Poppins"/>
                <a:sym typeface="Poppins"/>
              </a:rPr>
              <a:t>Thinking everything has to be perfect</a:t>
            </a:r>
          </a:p>
          <a:p>
            <a:pPr marL="431801" lvl="1" indent="-215900" algn="l">
              <a:lnSpc>
                <a:spcPts val="2400"/>
              </a:lnSpc>
              <a:buFont typeface="Arial"/>
              <a:buChar char="•"/>
            </a:pPr>
            <a:r>
              <a:rPr lang="en-US" sz="2000">
                <a:solidFill>
                  <a:srgbClr val="000000"/>
                </a:solidFill>
                <a:latin typeface="Poppins"/>
                <a:ea typeface="Poppins"/>
                <a:cs typeface="Poppins"/>
                <a:sym typeface="Poppins"/>
              </a:rPr>
              <a:t>Feeling like it is never enough</a:t>
            </a:r>
          </a:p>
          <a:p>
            <a:pPr marL="431801" lvl="1" indent="-215900" algn="l">
              <a:lnSpc>
                <a:spcPts val="2400"/>
              </a:lnSpc>
              <a:buFont typeface="Arial"/>
              <a:buChar char="•"/>
            </a:pPr>
            <a:r>
              <a:rPr lang="en-US" sz="2000">
                <a:solidFill>
                  <a:srgbClr val="000000"/>
                </a:solidFill>
                <a:latin typeface="Poppins"/>
                <a:ea typeface="Poppins"/>
                <a:cs typeface="Poppins"/>
                <a:sym typeface="Poppins"/>
              </a:rPr>
              <a:t>Being very self-critical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397596" y="1028700"/>
            <a:ext cx="4987085" cy="9730897"/>
          </a:xfrm>
          <a:custGeom>
            <a:avLst/>
            <a:gdLst/>
            <a:ahLst/>
            <a:cxnLst/>
            <a:rect l="l" t="t" r="r" b="b"/>
            <a:pathLst>
              <a:path w="4987085" h="9730897">
                <a:moveTo>
                  <a:pt x="0" y="0"/>
                </a:moveTo>
                <a:lnTo>
                  <a:pt x="4987085" y="0"/>
                </a:lnTo>
                <a:lnTo>
                  <a:pt x="4987085" y="9730897"/>
                </a:lnTo>
                <a:lnTo>
                  <a:pt x="0" y="9730897"/>
                </a:lnTo>
                <a:lnTo>
                  <a:pt x="0" y="0"/>
                </a:lnTo>
                <a:close/>
              </a:path>
            </a:pathLst>
          </a:custGeom>
          <a:blipFill>
            <a:blip r:embed="rId2"/>
            <a:stretch>
              <a:fillRect/>
            </a:stretch>
          </a:blipFill>
        </p:spPr>
        <p:txBody>
          <a:bodyPr/>
          <a:lstStyle/>
          <a:p>
            <a:endParaRPr lang="es-ES"/>
          </a:p>
        </p:txBody>
      </p:sp>
      <p:grpSp>
        <p:nvGrpSpPr>
          <p:cNvPr id="3" name="Group 3"/>
          <p:cNvGrpSpPr/>
          <p:nvPr/>
        </p:nvGrpSpPr>
        <p:grpSpPr>
          <a:xfrm>
            <a:off x="2545059" y="1050863"/>
            <a:ext cx="6598941" cy="1387321"/>
            <a:chOff x="0" y="0"/>
            <a:chExt cx="1737993" cy="365385"/>
          </a:xfrm>
        </p:grpSpPr>
        <p:sp>
          <p:nvSpPr>
            <p:cNvPr id="4" name="Freeform 4"/>
            <p:cNvSpPr/>
            <p:nvPr/>
          </p:nvSpPr>
          <p:spPr>
            <a:xfrm>
              <a:off x="0" y="0"/>
              <a:ext cx="1737993" cy="365385"/>
            </a:xfrm>
            <a:custGeom>
              <a:avLst/>
              <a:gdLst/>
              <a:ahLst/>
              <a:cxnLst/>
              <a:rect l="l" t="t" r="r" b="b"/>
              <a:pathLst>
                <a:path w="1737993" h="365385">
                  <a:moveTo>
                    <a:pt x="35196" y="0"/>
                  </a:moveTo>
                  <a:lnTo>
                    <a:pt x="1702797" y="0"/>
                  </a:lnTo>
                  <a:cubicBezTo>
                    <a:pt x="1712131" y="0"/>
                    <a:pt x="1721084" y="3708"/>
                    <a:pt x="1727684" y="10309"/>
                  </a:cubicBezTo>
                  <a:cubicBezTo>
                    <a:pt x="1734285" y="16909"/>
                    <a:pt x="1737993" y="25862"/>
                    <a:pt x="1737993" y="35196"/>
                  </a:cubicBezTo>
                  <a:lnTo>
                    <a:pt x="1737993" y="330189"/>
                  </a:lnTo>
                  <a:cubicBezTo>
                    <a:pt x="1737993" y="339523"/>
                    <a:pt x="1734285" y="348476"/>
                    <a:pt x="1727684" y="355076"/>
                  </a:cubicBezTo>
                  <a:cubicBezTo>
                    <a:pt x="1721084" y="361677"/>
                    <a:pt x="1712131" y="365385"/>
                    <a:pt x="1702797" y="365385"/>
                  </a:cubicBezTo>
                  <a:lnTo>
                    <a:pt x="35196" y="365385"/>
                  </a:lnTo>
                  <a:cubicBezTo>
                    <a:pt x="25862" y="365385"/>
                    <a:pt x="16909" y="361677"/>
                    <a:pt x="10309" y="355076"/>
                  </a:cubicBezTo>
                  <a:cubicBezTo>
                    <a:pt x="3708" y="348476"/>
                    <a:pt x="0" y="339523"/>
                    <a:pt x="0" y="330189"/>
                  </a:cubicBezTo>
                  <a:lnTo>
                    <a:pt x="0" y="35196"/>
                  </a:lnTo>
                  <a:cubicBezTo>
                    <a:pt x="0" y="25862"/>
                    <a:pt x="3708" y="16909"/>
                    <a:pt x="10309" y="10309"/>
                  </a:cubicBezTo>
                  <a:cubicBezTo>
                    <a:pt x="16909" y="3708"/>
                    <a:pt x="25862" y="0"/>
                    <a:pt x="35196" y="0"/>
                  </a:cubicBezTo>
                  <a:close/>
                </a:path>
              </a:pathLst>
            </a:custGeom>
            <a:solidFill>
              <a:srgbClr val="71C7D6"/>
            </a:solidFill>
            <a:ln w="19050" cap="rnd">
              <a:solidFill>
                <a:srgbClr val="000000"/>
              </a:solidFill>
              <a:prstDash val="solid"/>
              <a:round/>
            </a:ln>
          </p:spPr>
          <p:txBody>
            <a:bodyPr/>
            <a:lstStyle/>
            <a:p>
              <a:endParaRPr lang="es-ES"/>
            </a:p>
          </p:txBody>
        </p:sp>
        <p:sp>
          <p:nvSpPr>
            <p:cNvPr id="5" name="TextBox 5"/>
            <p:cNvSpPr txBox="1"/>
            <p:nvPr/>
          </p:nvSpPr>
          <p:spPr>
            <a:xfrm>
              <a:off x="0" y="-28575"/>
              <a:ext cx="1737993" cy="393960"/>
            </a:xfrm>
            <a:prstGeom prst="rect">
              <a:avLst/>
            </a:prstGeom>
          </p:spPr>
          <p:txBody>
            <a:bodyPr lIns="50800" tIns="50800" rIns="50800" bIns="50800" rtlCol="0" anchor="ctr"/>
            <a:lstStyle/>
            <a:p>
              <a:pPr algn="ctr">
                <a:lnSpc>
                  <a:spcPts val="2400"/>
                </a:lnSpc>
              </a:pPr>
              <a:r>
                <a:rPr lang="en-US" sz="2000">
                  <a:solidFill>
                    <a:srgbClr val="000000"/>
                  </a:solidFill>
                  <a:latin typeface="Poppins"/>
                  <a:ea typeface="Poppins"/>
                  <a:cs typeface="Poppins"/>
                  <a:sym typeface="Poppins"/>
                </a:rPr>
                <a:t>Which stress categories came up most often?</a:t>
              </a:r>
            </a:p>
          </p:txBody>
        </p:sp>
      </p:grpSp>
      <p:grpSp>
        <p:nvGrpSpPr>
          <p:cNvPr id="6" name="Group 6"/>
          <p:cNvGrpSpPr/>
          <p:nvPr/>
        </p:nvGrpSpPr>
        <p:grpSpPr>
          <a:xfrm>
            <a:off x="2545059" y="2776607"/>
            <a:ext cx="6598941" cy="1387321"/>
            <a:chOff x="0" y="0"/>
            <a:chExt cx="1737993" cy="365385"/>
          </a:xfrm>
        </p:grpSpPr>
        <p:sp>
          <p:nvSpPr>
            <p:cNvPr id="7" name="Freeform 7"/>
            <p:cNvSpPr/>
            <p:nvPr/>
          </p:nvSpPr>
          <p:spPr>
            <a:xfrm>
              <a:off x="0" y="0"/>
              <a:ext cx="1737993" cy="365385"/>
            </a:xfrm>
            <a:custGeom>
              <a:avLst/>
              <a:gdLst/>
              <a:ahLst/>
              <a:cxnLst/>
              <a:rect l="l" t="t" r="r" b="b"/>
              <a:pathLst>
                <a:path w="1737993" h="365385">
                  <a:moveTo>
                    <a:pt x="35196" y="0"/>
                  </a:moveTo>
                  <a:lnTo>
                    <a:pt x="1702797" y="0"/>
                  </a:lnTo>
                  <a:cubicBezTo>
                    <a:pt x="1712131" y="0"/>
                    <a:pt x="1721084" y="3708"/>
                    <a:pt x="1727684" y="10309"/>
                  </a:cubicBezTo>
                  <a:cubicBezTo>
                    <a:pt x="1734285" y="16909"/>
                    <a:pt x="1737993" y="25862"/>
                    <a:pt x="1737993" y="35196"/>
                  </a:cubicBezTo>
                  <a:lnTo>
                    <a:pt x="1737993" y="330189"/>
                  </a:lnTo>
                  <a:cubicBezTo>
                    <a:pt x="1737993" y="339523"/>
                    <a:pt x="1734285" y="348476"/>
                    <a:pt x="1727684" y="355076"/>
                  </a:cubicBezTo>
                  <a:cubicBezTo>
                    <a:pt x="1721084" y="361677"/>
                    <a:pt x="1712131" y="365385"/>
                    <a:pt x="1702797" y="365385"/>
                  </a:cubicBezTo>
                  <a:lnTo>
                    <a:pt x="35196" y="365385"/>
                  </a:lnTo>
                  <a:cubicBezTo>
                    <a:pt x="25862" y="365385"/>
                    <a:pt x="16909" y="361677"/>
                    <a:pt x="10309" y="355076"/>
                  </a:cubicBezTo>
                  <a:cubicBezTo>
                    <a:pt x="3708" y="348476"/>
                    <a:pt x="0" y="339523"/>
                    <a:pt x="0" y="330189"/>
                  </a:cubicBezTo>
                  <a:lnTo>
                    <a:pt x="0" y="35196"/>
                  </a:lnTo>
                  <a:cubicBezTo>
                    <a:pt x="0" y="25862"/>
                    <a:pt x="3708" y="16909"/>
                    <a:pt x="10309" y="10309"/>
                  </a:cubicBezTo>
                  <a:cubicBezTo>
                    <a:pt x="16909" y="3708"/>
                    <a:pt x="25862" y="0"/>
                    <a:pt x="35196" y="0"/>
                  </a:cubicBezTo>
                  <a:close/>
                </a:path>
              </a:pathLst>
            </a:custGeom>
            <a:solidFill>
              <a:srgbClr val="E4829D"/>
            </a:solidFill>
            <a:ln w="19050" cap="rnd">
              <a:solidFill>
                <a:srgbClr val="000000"/>
              </a:solidFill>
              <a:prstDash val="solid"/>
              <a:round/>
            </a:ln>
          </p:spPr>
          <p:txBody>
            <a:bodyPr/>
            <a:lstStyle/>
            <a:p>
              <a:endParaRPr lang="es-ES"/>
            </a:p>
          </p:txBody>
        </p:sp>
        <p:sp>
          <p:nvSpPr>
            <p:cNvPr id="8" name="TextBox 8"/>
            <p:cNvSpPr txBox="1"/>
            <p:nvPr/>
          </p:nvSpPr>
          <p:spPr>
            <a:xfrm>
              <a:off x="0" y="-28575"/>
              <a:ext cx="1737993" cy="393960"/>
            </a:xfrm>
            <a:prstGeom prst="rect">
              <a:avLst/>
            </a:prstGeom>
          </p:spPr>
          <p:txBody>
            <a:bodyPr lIns="50800" tIns="50800" rIns="50800" bIns="50800" rtlCol="0" anchor="ctr"/>
            <a:lstStyle/>
            <a:p>
              <a:pPr algn="ctr">
                <a:lnSpc>
                  <a:spcPts val="2400"/>
                </a:lnSpc>
              </a:pPr>
              <a:r>
                <a:rPr lang="en-US" sz="2000">
                  <a:solidFill>
                    <a:srgbClr val="000000"/>
                  </a:solidFill>
                  <a:latin typeface="Poppins"/>
                  <a:ea typeface="Poppins"/>
                  <a:cs typeface="Poppins"/>
                  <a:sym typeface="Poppins"/>
                </a:rPr>
                <a:t>Do you think young people in other classes would have similar cards?</a:t>
              </a:r>
            </a:p>
          </p:txBody>
        </p:sp>
      </p:grpSp>
      <p:grpSp>
        <p:nvGrpSpPr>
          <p:cNvPr id="9" name="Group 9"/>
          <p:cNvGrpSpPr/>
          <p:nvPr/>
        </p:nvGrpSpPr>
        <p:grpSpPr>
          <a:xfrm>
            <a:off x="2545059" y="4506828"/>
            <a:ext cx="6598941" cy="1387321"/>
            <a:chOff x="0" y="0"/>
            <a:chExt cx="1737993" cy="365385"/>
          </a:xfrm>
        </p:grpSpPr>
        <p:sp>
          <p:nvSpPr>
            <p:cNvPr id="10" name="Freeform 10"/>
            <p:cNvSpPr/>
            <p:nvPr/>
          </p:nvSpPr>
          <p:spPr>
            <a:xfrm>
              <a:off x="0" y="0"/>
              <a:ext cx="1737993" cy="365385"/>
            </a:xfrm>
            <a:custGeom>
              <a:avLst/>
              <a:gdLst/>
              <a:ahLst/>
              <a:cxnLst/>
              <a:rect l="l" t="t" r="r" b="b"/>
              <a:pathLst>
                <a:path w="1737993" h="365385">
                  <a:moveTo>
                    <a:pt x="35196" y="0"/>
                  </a:moveTo>
                  <a:lnTo>
                    <a:pt x="1702797" y="0"/>
                  </a:lnTo>
                  <a:cubicBezTo>
                    <a:pt x="1712131" y="0"/>
                    <a:pt x="1721084" y="3708"/>
                    <a:pt x="1727684" y="10309"/>
                  </a:cubicBezTo>
                  <a:cubicBezTo>
                    <a:pt x="1734285" y="16909"/>
                    <a:pt x="1737993" y="25862"/>
                    <a:pt x="1737993" y="35196"/>
                  </a:cubicBezTo>
                  <a:lnTo>
                    <a:pt x="1737993" y="330189"/>
                  </a:lnTo>
                  <a:cubicBezTo>
                    <a:pt x="1737993" y="339523"/>
                    <a:pt x="1734285" y="348476"/>
                    <a:pt x="1727684" y="355076"/>
                  </a:cubicBezTo>
                  <a:cubicBezTo>
                    <a:pt x="1721084" y="361677"/>
                    <a:pt x="1712131" y="365385"/>
                    <a:pt x="1702797" y="365385"/>
                  </a:cubicBezTo>
                  <a:lnTo>
                    <a:pt x="35196" y="365385"/>
                  </a:lnTo>
                  <a:cubicBezTo>
                    <a:pt x="25862" y="365385"/>
                    <a:pt x="16909" y="361677"/>
                    <a:pt x="10309" y="355076"/>
                  </a:cubicBezTo>
                  <a:cubicBezTo>
                    <a:pt x="3708" y="348476"/>
                    <a:pt x="0" y="339523"/>
                    <a:pt x="0" y="330189"/>
                  </a:cubicBezTo>
                  <a:lnTo>
                    <a:pt x="0" y="35196"/>
                  </a:lnTo>
                  <a:cubicBezTo>
                    <a:pt x="0" y="25862"/>
                    <a:pt x="3708" y="16909"/>
                    <a:pt x="10309" y="10309"/>
                  </a:cubicBezTo>
                  <a:cubicBezTo>
                    <a:pt x="16909" y="3708"/>
                    <a:pt x="25862" y="0"/>
                    <a:pt x="35196" y="0"/>
                  </a:cubicBezTo>
                  <a:close/>
                </a:path>
              </a:pathLst>
            </a:custGeom>
            <a:solidFill>
              <a:srgbClr val="FFED4C"/>
            </a:solidFill>
            <a:ln w="19050" cap="rnd">
              <a:solidFill>
                <a:srgbClr val="000000"/>
              </a:solidFill>
              <a:prstDash val="solid"/>
              <a:round/>
            </a:ln>
          </p:spPr>
          <p:txBody>
            <a:bodyPr/>
            <a:lstStyle/>
            <a:p>
              <a:endParaRPr lang="es-ES"/>
            </a:p>
          </p:txBody>
        </p:sp>
        <p:sp>
          <p:nvSpPr>
            <p:cNvPr id="11" name="TextBox 11"/>
            <p:cNvSpPr txBox="1"/>
            <p:nvPr/>
          </p:nvSpPr>
          <p:spPr>
            <a:xfrm>
              <a:off x="0" y="-28575"/>
              <a:ext cx="1737993" cy="393960"/>
            </a:xfrm>
            <a:prstGeom prst="rect">
              <a:avLst/>
            </a:prstGeom>
          </p:spPr>
          <p:txBody>
            <a:bodyPr lIns="50800" tIns="50800" rIns="50800" bIns="50800" rtlCol="0" anchor="ctr"/>
            <a:lstStyle/>
            <a:p>
              <a:pPr algn="ctr">
                <a:lnSpc>
                  <a:spcPts val="2400"/>
                </a:lnSpc>
              </a:pPr>
              <a:r>
                <a:rPr lang="en-US" sz="2000">
                  <a:solidFill>
                    <a:srgbClr val="000000"/>
                  </a:solidFill>
                  <a:latin typeface="Poppins"/>
                  <a:ea typeface="Poppins"/>
                  <a:cs typeface="Poppins"/>
                  <a:sym typeface="Poppins"/>
                </a:rPr>
                <a:t>Which situations do you think can be managed with simple strategies?</a:t>
              </a:r>
            </a:p>
          </p:txBody>
        </p:sp>
      </p:grpSp>
      <p:sp>
        <p:nvSpPr>
          <p:cNvPr id="12" name="TextBox 12"/>
          <p:cNvSpPr txBox="1"/>
          <p:nvPr/>
        </p:nvSpPr>
        <p:spPr>
          <a:xfrm>
            <a:off x="2545059" y="7151419"/>
            <a:ext cx="7747306" cy="1552575"/>
          </a:xfrm>
          <a:prstGeom prst="rect">
            <a:avLst/>
          </a:prstGeom>
        </p:spPr>
        <p:txBody>
          <a:bodyPr lIns="0" tIns="0" rIns="0" bIns="0" rtlCol="0" anchor="t">
            <a:spAutoFit/>
          </a:bodyPr>
          <a:lstStyle/>
          <a:p>
            <a:pPr algn="l">
              <a:lnSpc>
                <a:spcPts val="2400"/>
              </a:lnSpc>
              <a:spcBef>
                <a:spcPct val="0"/>
              </a:spcBef>
            </a:pPr>
            <a:r>
              <a:rPr lang="en-US" sz="2000" b="1">
                <a:solidFill>
                  <a:srgbClr val="000000"/>
                </a:solidFill>
                <a:latin typeface="Poppins Bold"/>
                <a:ea typeface="Poppins Bold"/>
                <a:cs typeface="Poppins Bold"/>
                <a:sym typeface="Poppins Bold"/>
              </a:rPr>
              <a:t>Remember:</a:t>
            </a:r>
          </a:p>
          <a:p>
            <a:pPr algn="l">
              <a:lnSpc>
                <a:spcPts val="2400"/>
              </a:lnSpc>
              <a:spcBef>
                <a:spcPct val="0"/>
              </a:spcBef>
            </a:pPr>
            <a:endParaRPr lang="en-US" sz="2000" b="1">
              <a:solidFill>
                <a:srgbClr val="000000"/>
              </a:solidFill>
              <a:latin typeface="Poppins Bold"/>
              <a:ea typeface="Poppins Bold"/>
              <a:cs typeface="Poppins Bold"/>
              <a:sym typeface="Poppins Bold"/>
            </a:endParaRPr>
          </a:p>
          <a:p>
            <a:pPr algn="l">
              <a:lnSpc>
                <a:spcPts val="2400"/>
              </a:lnSpc>
              <a:spcBef>
                <a:spcPct val="0"/>
              </a:spcBef>
            </a:pPr>
            <a:r>
              <a:rPr lang="en-US" sz="2000">
                <a:solidFill>
                  <a:srgbClr val="000000"/>
                </a:solidFill>
                <a:latin typeface="Poppins"/>
                <a:ea typeface="Poppins"/>
                <a:cs typeface="Poppins"/>
                <a:sym typeface="Poppins"/>
              </a:rPr>
              <a:t>Many stressors are shared within the group.</a:t>
            </a:r>
          </a:p>
          <a:p>
            <a:pPr algn="l">
              <a:lnSpc>
                <a:spcPts val="2400"/>
              </a:lnSpc>
              <a:spcBef>
                <a:spcPct val="0"/>
              </a:spcBef>
            </a:pPr>
            <a:r>
              <a:rPr lang="en-US" sz="2000">
                <a:solidFill>
                  <a:srgbClr val="000000"/>
                </a:solidFill>
                <a:latin typeface="Poppins"/>
                <a:ea typeface="Poppins"/>
                <a:cs typeface="Poppins"/>
                <a:sym typeface="Poppins"/>
              </a:rPr>
              <a:t>This helps us realise that we are not alone and that stress can take many forms.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900" y="3917718"/>
            <a:ext cx="19133820" cy="10402643"/>
            <a:chOff x="0" y="0"/>
            <a:chExt cx="25511760" cy="13870191"/>
          </a:xfrm>
        </p:grpSpPr>
        <p:sp>
          <p:nvSpPr>
            <p:cNvPr id="3" name="Freeform 3"/>
            <p:cNvSpPr/>
            <p:nvPr/>
          </p:nvSpPr>
          <p:spPr>
            <a:xfrm>
              <a:off x="0" y="0"/>
              <a:ext cx="25511761" cy="13870178"/>
            </a:xfrm>
            <a:custGeom>
              <a:avLst/>
              <a:gdLst/>
              <a:ahLst/>
              <a:cxnLst/>
              <a:rect l="l" t="t" r="r" b="b"/>
              <a:pathLst>
                <a:path w="25511761" h="13870178">
                  <a:moveTo>
                    <a:pt x="0" y="6935089"/>
                  </a:moveTo>
                  <a:cubicBezTo>
                    <a:pt x="0" y="3104896"/>
                    <a:pt x="5711063" y="0"/>
                    <a:pt x="12755880" y="0"/>
                  </a:cubicBezTo>
                  <a:cubicBezTo>
                    <a:pt x="19800698" y="0"/>
                    <a:pt x="25511761" y="3104896"/>
                    <a:pt x="25511761" y="6935089"/>
                  </a:cubicBezTo>
                  <a:cubicBezTo>
                    <a:pt x="25511761" y="10765282"/>
                    <a:pt x="19800698" y="13870178"/>
                    <a:pt x="12755880" y="13870178"/>
                  </a:cubicBezTo>
                  <a:cubicBezTo>
                    <a:pt x="5711063" y="13870178"/>
                    <a:pt x="0" y="10765282"/>
                    <a:pt x="0" y="6935089"/>
                  </a:cubicBezTo>
                  <a:close/>
                </a:path>
              </a:pathLst>
            </a:custGeom>
            <a:solidFill>
              <a:srgbClr val="51B264"/>
            </a:solidFill>
          </p:spPr>
          <p:txBody>
            <a:bodyPr/>
            <a:lstStyle/>
            <a:p>
              <a:endParaRPr lang="es-ES"/>
            </a:p>
          </p:txBody>
        </p:sp>
      </p:grpSp>
      <p:sp>
        <p:nvSpPr>
          <p:cNvPr id="4" name="TextBox 4"/>
          <p:cNvSpPr txBox="1"/>
          <p:nvPr/>
        </p:nvSpPr>
        <p:spPr>
          <a:xfrm>
            <a:off x="6983730" y="4886325"/>
            <a:ext cx="4320540" cy="485775"/>
          </a:xfrm>
          <a:prstGeom prst="rect">
            <a:avLst/>
          </a:prstGeom>
        </p:spPr>
        <p:txBody>
          <a:bodyPr lIns="0" tIns="0" rIns="0" bIns="0" rtlCol="0" anchor="t">
            <a:spAutoFit/>
          </a:bodyPr>
          <a:lstStyle/>
          <a:p>
            <a:pPr algn="ctr">
              <a:lnSpc>
                <a:spcPts val="3600"/>
              </a:lnSpc>
            </a:pPr>
            <a:r>
              <a:rPr lang="en-US" sz="3000">
                <a:solidFill>
                  <a:srgbClr val="000000"/>
                </a:solidFill>
                <a:latin typeface="Poppins"/>
                <a:ea typeface="Poppins"/>
                <a:cs typeface="Poppins"/>
                <a:sym typeface="Poppins"/>
              </a:rPr>
              <a:t>Activity 1.7</a:t>
            </a:r>
          </a:p>
        </p:txBody>
      </p:sp>
      <p:sp>
        <p:nvSpPr>
          <p:cNvPr id="5" name="TextBox 5"/>
          <p:cNvSpPr txBox="1"/>
          <p:nvPr/>
        </p:nvSpPr>
        <p:spPr>
          <a:xfrm>
            <a:off x="3525615" y="5937193"/>
            <a:ext cx="11236770" cy="2333625"/>
          </a:xfrm>
          <a:prstGeom prst="rect">
            <a:avLst/>
          </a:prstGeom>
        </p:spPr>
        <p:txBody>
          <a:bodyPr lIns="0" tIns="0" rIns="0" bIns="0" rtlCol="0" anchor="t">
            <a:spAutoFit/>
          </a:bodyPr>
          <a:lstStyle/>
          <a:p>
            <a:pPr algn="ctr">
              <a:lnSpc>
                <a:spcPts val="6000"/>
              </a:lnSpc>
            </a:pPr>
            <a:r>
              <a:rPr lang="en-US" sz="5000" b="1">
                <a:solidFill>
                  <a:srgbClr val="000000"/>
                </a:solidFill>
                <a:latin typeface="Poppins Bold"/>
                <a:ea typeface="Poppins Bold"/>
                <a:cs typeface="Poppins Bold"/>
                <a:sym typeface="Poppins Bold"/>
              </a:rPr>
              <a:t>“Stress reactions” — How my body, emotions and behaviour respond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267968" y="1360356"/>
            <a:ext cx="7893652" cy="7016579"/>
          </a:xfrm>
          <a:custGeom>
            <a:avLst/>
            <a:gdLst/>
            <a:ahLst/>
            <a:cxnLst/>
            <a:rect l="l" t="t" r="r" b="b"/>
            <a:pathLst>
              <a:path w="7893652" h="7016579">
                <a:moveTo>
                  <a:pt x="0" y="0"/>
                </a:moveTo>
                <a:lnTo>
                  <a:pt x="7893652" y="0"/>
                </a:lnTo>
                <a:lnTo>
                  <a:pt x="7893652" y="7016579"/>
                </a:lnTo>
                <a:lnTo>
                  <a:pt x="0" y="701657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ES"/>
          </a:p>
        </p:txBody>
      </p:sp>
      <p:sp>
        <p:nvSpPr>
          <p:cNvPr id="3" name="TextBox 3"/>
          <p:cNvSpPr txBox="1"/>
          <p:nvPr/>
        </p:nvSpPr>
        <p:spPr>
          <a:xfrm>
            <a:off x="1722120" y="2364285"/>
            <a:ext cx="6897355" cy="15525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a:t>
            </a:r>
          </a:p>
          <a:p>
            <a:pPr algn="l">
              <a:lnSpc>
                <a:spcPts val="2400"/>
              </a:lnSpc>
            </a:pPr>
            <a:endParaRPr lang="en-US" sz="2000" b="1">
              <a:solidFill>
                <a:srgbClr val="000000"/>
              </a:solidFill>
              <a:latin typeface="Poppins Bold"/>
              <a:ea typeface="Poppins Bold"/>
              <a:cs typeface="Poppins Bold"/>
              <a:sym typeface="Poppins Bold"/>
            </a:endParaRPr>
          </a:p>
          <a:p>
            <a:pPr marL="431801" lvl="1" indent="-215900" algn="l">
              <a:lnSpc>
                <a:spcPts val="2400"/>
              </a:lnSpc>
              <a:buFont typeface="Arial"/>
              <a:buChar char="•"/>
            </a:pPr>
            <a:r>
              <a:rPr lang="en-US" sz="2000">
                <a:solidFill>
                  <a:srgbClr val="000000"/>
                </a:solidFill>
                <a:latin typeface="Poppins"/>
                <a:ea typeface="Poppins"/>
                <a:cs typeface="Poppins"/>
                <a:sym typeface="Poppins"/>
              </a:rPr>
              <a:t>Blackboard or flip chart divided into three columns:</a:t>
            </a:r>
          </a:p>
          <a:p>
            <a:pPr marL="431801" lvl="1" indent="-215900" algn="l">
              <a:lnSpc>
                <a:spcPts val="2400"/>
              </a:lnSpc>
              <a:buFont typeface="Arial"/>
              <a:buChar char="•"/>
            </a:pPr>
            <a:r>
              <a:rPr lang="en-US" sz="2000">
                <a:solidFill>
                  <a:srgbClr val="000000"/>
                </a:solidFill>
                <a:latin typeface="Poppins"/>
                <a:ea typeface="Poppins"/>
                <a:cs typeface="Poppins"/>
                <a:sym typeface="Poppins"/>
              </a:rPr>
              <a:t>Body — Emotions — Thoughts / Behaviour</a:t>
            </a:r>
          </a:p>
        </p:txBody>
      </p:sp>
      <p:sp>
        <p:nvSpPr>
          <p:cNvPr id="4" name="TextBox 4"/>
          <p:cNvSpPr txBox="1"/>
          <p:nvPr/>
        </p:nvSpPr>
        <p:spPr>
          <a:xfrm>
            <a:off x="1722120" y="4706440"/>
            <a:ext cx="6897355" cy="1425575"/>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What will we do?</a:t>
            </a:r>
          </a:p>
          <a:p>
            <a:pPr algn="l">
              <a:lnSpc>
                <a:spcPts val="2800"/>
              </a:lnSpc>
            </a:pPr>
            <a:endParaRPr lang="en-US" sz="2000" b="1">
              <a:solidFill>
                <a:srgbClr val="000000"/>
              </a:solidFill>
              <a:latin typeface="Poppins Bold"/>
              <a:ea typeface="Poppins Bold"/>
              <a:cs typeface="Poppins Bold"/>
              <a:sym typeface="Poppins Bold"/>
            </a:endParaRPr>
          </a:p>
          <a:p>
            <a:pPr marL="431801" lvl="1" indent="-215900" algn="l">
              <a:lnSpc>
                <a:spcPts val="2800"/>
              </a:lnSpc>
              <a:buFont typeface="Arial"/>
              <a:buChar char="•"/>
            </a:pPr>
            <a:r>
              <a:rPr lang="en-US" sz="2000">
                <a:solidFill>
                  <a:srgbClr val="000000"/>
                </a:solidFill>
                <a:latin typeface="Poppins"/>
                <a:ea typeface="Poppins"/>
                <a:cs typeface="Poppins"/>
                <a:sym typeface="Poppins"/>
              </a:rPr>
              <a:t>We brainstorm how the body and mind respond to stress.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286590" y="1028700"/>
            <a:ext cx="11714820" cy="1129336"/>
            <a:chOff x="0" y="0"/>
            <a:chExt cx="3085385" cy="297438"/>
          </a:xfrm>
        </p:grpSpPr>
        <p:sp>
          <p:nvSpPr>
            <p:cNvPr id="3" name="Freeform 3"/>
            <p:cNvSpPr/>
            <p:nvPr/>
          </p:nvSpPr>
          <p:spPr>
            <a:xfrm>
              <a:off x="0" y="0"/>
              <a:ext cx="3085385" cy="297438"/>
            </a:xfrm>
            <a:custGeom>
              <a:avLst/>
              <a:gdLst/>
              <a:ahLst/>
              <a:cxnLst/>
              <a:rect l="l" t="t" r="r" b="b"/>
              <a:pathLst>
                <a:path w="3085385" h="297438">
                  <a:moveTo>
                    <a:pt x="19826" y="0"/>
                  </a:moveTo>
                  <a:lnTo>
                    <a:pt x="3065559" y="0"/>
                  </a:lnTo>
                  <a:cubicBezTo>
                    <a:pt x="3070817" y="0"/>
                    <a:pt x="3075860" y="2089"/>
                    <a:pt x="3079578" y="5807"/>
                  </a:cubicBezTo>
                  <a:cubicBezTo>
                    <a:pt x="3083296" y="9525"/>
                    <a:pt x="3085385" y="14568"/>
                    <a:pt x="3085385" y="19826"/>
                  </a:cubicBezTo>
                  <a:lnTo>
                    <a:pt x="3085385" y="277612"/>
                  </a:lnTo>
                  <a:cubicBezTo>
                    <a:pt x="3085385" y="282871"/>
                    <a:pt x="3083296" y="287913"/>
                    <a:pt x="3079578" y="291631"/>
                  </a:cubicBezTo>
                  <a:cubicBezTo>
                    <a:pt x="3075860" y="295350"/>
                    <a:pt x="3070817" y="297438"/>
                    <a:pt x="3065559" y="297438"/>
                  </a:cubicBezTo>
                  <a:lnTo>
                    <a:pt x="19826" y="297438"/>
                  </a:lnTo>
                  <a:cubicBezTo>
                    <a:pt x="8876" y="297438"/>
                    <a:pt x="0" y="288562"/>
                    <a:pt x="0" y="277612"/>
                  </a:cubicBezTo>
                  <a:lnTo>
                    <a:pt x="0" y="19826"/>
                  </a:lnTo>
                  <a:cubicBezTo>
                    <a:pt x="0" y="8876"/>
                    <a:pt x="8876" y="0"/>
                    <a:pt x="19826" y="0"/>
                  </a:cubicBezTo>
                  <a:close/>
                </a:path>
              </a:pathLst>
            </a:custGeom>
            <a:solidFill>
              <a:srgbClr val="51B264"/>
            </a:solidFill>
            <a:ln w="19050" cap="rnd">
              <a:solidFill>
                <a:srgbClr val="000000"/>
              </a:solidFill>
              <a:prstDash val="solid"/>
              <a:round/>
            </a:ln>
          </p:spPr>
          <p:txBody>
            <a:bodyPr/>
            <a:lstStyle/>
            <a:p>
              <a:endParaRPr lang="es-ES"/>
            </a:p>
          </p:txBody>
        </p:sp>
        <p:sp>
          <p:nvSpPr>
            <p:cNvPr id="4" name="TextBox 4"/>
            <p:cNvSpPr txBox="1"/>
            <p:nvPr/>
          </p:nvSpPr>
          <p:spPr>
            <a:xfrm>
              <a:off x="0" y="-66675"/>
              <a:ext cx="3085385" cy="364113"/>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When someone is stressed (not necessarily yourselves), what often happens?</a:t>
              </a:r>
            </a:p>
          </p:txBody>
        </p:sp>
      </p:grpSp>
      <p:sp>
        <p:nvSpPr>
          <p:cNvPr id="5" name="AutoShape 5"/>
          <p:cNvSpPr/>
          <p:nvPr/>
        </p:nvSpPr>
        <p:spPr>
          <a:xfrm>
            <a:off x="5978774" y="2771475"/>
            <a:ext cx="0" cy="3758034"/>
          </a:xfrm>
          <a:prstGeom prst="line">
            <a:avLst/>
          </a:prstGeom>
          <a:ln w="19050" cap="flat">
            <a:solidFill>
              <a:srgbClr val="000000"/>
            </a:solidFill>
            <a:prstDash val="solid"/>
            <a:headEnd type="none" w="sm" len="sm"/>
            <a:tailEnd type="none" w="sm" len="sm"/>
          </a:ln>
        </p:spPr>
        <p:txBody>
          <a:bodyPr/>
          <a:lstStyle/>
          <a:p>
            <a:endParaRPr lang="es-ES"/>
          </a:p>
        </p:txBody>
      </p:sp>
      <p:sp>
        <p:nvSpPr>
          <p:cNvPr id="6" name="AutoShape 6"/>
          <p:cNvSpPr/>
          <p:nvPr/>
        </p:nvSpPr>
        <p:spPr>
          <a:xfrm>
            <a:off x="11142524" y="2771475"/>
            <a:ext cx="0" cy="3758034"/>
          </a:xfrm>
          <a:prstGeom prst="line">
            <a:avLst/>
          </a:prstGeom>
          <a:ln w="19050" cap="flat">
            <a:solidFill>
              <a:srgbClr val="000000"/>
            </a:solidFill>
            <a:prstDash val="solid"/>
            <a:headEnd type="none" w="sm" len="sm"/>
            <a:tailEnd type="none" w="sm" len="sm"/>
          </a:ln>
        </p:spPr>
        <p:txBody>
          <a:bodyPr/>
          <a:lstStyle/>
          <a:p>
            <a:endParaRPr lang="es-ES"/>
          </a:p>
        </p:txBody>
      </p:sp>
      <p:sp>
        <p:nvSpPr>
          <p:cNvPr id="7" name="Freeform 7"/>
          <p:cNvSpPr/>
          <p:nvPr/>
        </p:nvSpPr>
        <p:spPr>
          <a:xfrm>
            <a:off x="5763047" y="6529509"/>
            <a:ext cx="5940275" cy="8229600"/>
          </a:xfrm>
          <a:custGeom>
            <a:avLst/>
            <a:gdLst/>
            <a:ahLst/>
            <a:cxnLst/>
            <a:rect l="l" t="t" r="r" b="b"/>
            <a:pathLst>
              <a:path w="5940275" h="8229600">
                <a:moveTo>
                  <a:pt x="0" y="0"/>
                </a:moveTo>
                <a:lnTo>
                  <a:pt x="5940275" y="0"/>
                </a:lnTo>
                <a:lnTo>
                  <a:pt x="5940275" y="8229600"/>
                </a:lnTo>
                <a:lnTo>
                  <a:pt x="0" y="8229600"/>
                </a:lnTo>
                <a:lnTo>
                  <a:pt x="0" y="0"/>
                </a:lnTo>
                <a:close/>
              </a:path>
            </a:pathLst>
          </a:custGeom>
          <a:blipFill>
            <a:blip r:embed="rId2"/>
            <a:stretch>
              <a:fillRect/>
            </a:stretch>
          </a:blipFill>
        </p:spPr>
        <p:txBody>
          <a:bodyPr/>
          <a:lstStyle/>
          <a:p>
            <a:endParaRPr lang="es-ES"/>
          </a:p>
        </p:txBody>
      </p:sp>
      <p:sp>
        <p:nvSpPr>
          <p:cNvPr id="8" name="TextBox 8"/>
          <p:cNvSpPr txBox="1"/>
          <p:nvPr/>
        </p:nvSpPr>
        <p:spPr>
          <a:xfrm>
            <a:off x="3332947" y="2863209"/>
            <a:ext cx="661988" cy="368300"/>
          </a:xfrm>
          <a:prstGeom prst="rect">
            <a:avLst/>
          </a:prstGeom>
        </p:spPr>
        <p:txBody>
          <a:bodyPr lIns="0" tIns="0" rIns="0" bIns="0" rtlCol="0" anchor="t">
            <a:spAutoFit/>
          </a:bodyPr>
          <a:lstStyle/>
          <a:p>
            <a:pPr algn="ctr">
              <a:lnSpc>
                <a:spcPts val="2800"/>
              </a:lnSpc>
              <a:spcBef>
                <a:spcPct val="0"/>
              </a:spcBef>
            </a:pPr>
            <a:r>
              <a:rPr lang="en-US" sz="2000" b="1">
                <a:solidFill>
                  <a:srgbClr val="000000"/>
                </a:solidFill>
                <a:latin typeface="Poppins Bold"/>
                <a:ea typeface="Poppins Bold"/>
                <a:cs typeface="Poppins Bold"/>
                <a:sym typeface="Poppins Bold"/>
              </a:rPr>
              <a:t>Body</a:t>
            </a:r>
          </a:p>
        </p:txBody>
      </p:sp>
      <p:sp>
        <p:nvSpPr>
          <p:cNvPr id="9" name="TextBox 9"/>
          <p:cNvSpPr txBox="1"/>
          <p:nvPr/>
        </p:nvSpPr>
        <p:spPr>
          <a:xfrm>
            <a:off x="7641575" y="2857500"/>
            <a:ext cx="1517110" cy="341119"/>
          </a:xfrm>
          <a:prstGeom prst="rect">
            <a:avLst/>
          </a:prstGeom>
        </p:spPr>
        <p:txBody>
          <a:bodyPr wrap="square" lIns="0" tIns="0" rIns="0" bIns="0" rtlCol="0" anchor="t">
            <a:spAutoFit/>
          </a:bodyPr>
          <a:lstStyle/>
          <a:p>
            <a:pPr algn="ctr">
              <a:lnSpc>
                <a:spcPts val="2800"/>
              </a:lnSpc>
              <a:spcBef>
                <a:spcPct val="0"/>
              </a:spcBef>
            </a:pPr>
            <a:r>
              <a:rPr lang="en-US" sz="2000" b="1" dirty="0">
                <a:solidFill>
                  <a:srgbClr val="000000"/>
                </a:solidFill>
                <a:latin typeface="Poppins Bold"/>
                <a:ea typeface="Poppins Bold"/>
                <a:cs typeface="Poppins Bold"/>
                <a:sym typeface="Poppins Bold"/>
              </a:rPr>
              <a:t>Emotions</a:t>
            </a:r>
          </a:p>
        </p:txBody>
      </p:sp>
      <p:sp>
        <p:nvSpPr>
          <p:cNvPr id="10" name="TextBox 10"/>
          <p:cNvSpPr txBox="1"/>
          <p:nvPr/>
        </p:nvSpPr>
        <p:spPr>
          <a:xfrm>
            <a:off x="12221687" y="2863209"/>
            <a:ext cx="2807643" cy="368300"/>
          </a:xfrm>
          <a:prstGeom prst="rect">
            <a:avLst/>
          </a:prstGeom>
        </p:spPr>
        <p:txBody>
          <a:bodyPr lIns="0" tIns="0" rIns="0" bIns="0" rtlCol="0" anchor="t">
            <a:spAutoFit/>
          </a:bodyPr>
          <a:lstStyle/>
          <a:p>
            <a:pPr algn="ctr">
              <a:lnSpc>
                <a:spcPts val="2800"/>
              </a:lnSpc>
              <a:spcBef>
                <a:spcPct val="0"/>
              </a:spcBef>
            </a:pPr>
            <a:r>
              <a:rPr lang="en-US" sz="2000" b="1">
                <a:solidFill>
                  <a:srgbClr val="000000"/>
                </a:solidFill>
                <a:latin typeface="Poppins Bold"/>
                <a:ea typeface="Poppins Bold"/>
                <a:cs typeface="Poppins Bold"/>
                <a:sym typeface="Poppins Bold"/>
              </a:rPr>
              <a:t>Thoughts / Behaviour</a:t>
            </a:r>
          </a:p>
        </p:txBody>
      </p:sp>
      <p:sp>
        <p:nvSpPr>
          <p:cNvPr id="11" name="TextBox 11"/>
          <p:cNvSpPr txBox="1"/>
          <p:nvPr/>
        </p:nvSpPr>
        <p:spPr>
          <a:xfrm>
            <a:off x="2053958" y="3564293"/>
            <a:ext cx="3219966" cy="2130425"/>
          </a:xfrm>
          <a:prstGeom prst="rect">
            <a:avLst/>
          </a:prstGeom>
        </p:spPr>
        <p:txBody>
          <a:bodyPr lIns="0" tIns="0" rIns="0" bIns="0" rtlCol="0" anchor="t">
            <a:spAutoFit/>
          </a:bodyPr>
          <a:lstStyle/>
          <a:p>
            <a:pPr marL="431801" lvl="1" indent="-215900" algn="l">
              <a:lnSpc>
                <a:spcPts val="2800"/>
              </a:lnSpc>
              <a:buFont typeface="Arial"/>
              <a:buChar char="•"/>
            </a:pPr>
            <a:r>
              <a:rPr lang="en-US" sz="2000">
                <a:solidFill>
                  <a:srgbClr val="000000"/>
                </a:solidFill>
                <a:latin typeface="Poppins"/>
                <a:ea typeface="Poppins"/>
                <a:cs typeface="Poppins"/>
                <a:sym typeface="Poppins"/>
              </a:rPr>
              <a:t>Tension in the neck or shoulders</a:t>
            </a:r>
          </a:p>
          <a:p>
            <a:pPr marL="431801" lvl="1" indent="-215900" algn="l">
              <a:lnSpc>
                <a:spcPts val="2800"/>
              </a:lnSpc>
              <a:buFont typeface="Arial"/>
              <a:buChar char="•"/>
            </a:pPr>
            <a:r>
              <a:rPr lang="en-US" sz="2000">
                <a:solidFill>
                  <a:srgbClr val="000000"/>
                </a:solidFill>
                <a:latin typeface="Poppins"/>
                <a:ea typeface="Poppins"/>
                <a:cs typeface="Poppins"/>
                <a:sym typeface="Poppins"/>
              </a:rPr>
              <a:t>Stomachache</a:t>
            </a:r>
          </a:p>
          <a:p>
            <a:pPr marL="431801" lvl="1" indent="-215900" algn="l">
              <a:lnSpc>
                <a:spcPts val="2800"/>
              </a:lnSpc>
              <a:buFont typeface="Arial"/>
              <a:buChar char="•"/>
            </a:pPr>
            <a:r>
              <a:rPr lang="en-US" sz="2000">
                <a:solidFill>
                  <a:srgbClr val="000000"/>
                </a:solidFill>
                <a:latin typeface="Poppins"/>
                <a:ea typeface="Poppins"/>
                <a:cs typeface="Poppins"/>
                <a:sym typeface="Poppins"/>
              </a:rPr>
              <a:t>Breathing speeds up</a:t>
            </a:r>
          </a:p>
          <a:p>
            <a:pPr marL="431801" lvl="1" indent="-215900" algn="l">
              <a:lnSpc>
                <a:spcPts val="2800"/>
              </a:lnSpc>
              <a:buFont typeface="Arial"/>
              <a:buChar char="•"/>
            </a:pPr>
            <a:r>
              <a:rPr lang="en-US" sz="2000">
                <a:solidFill>
                  <a:srgbClr val="000000"/>
                </a:solidFill>
                <a:latin typeface="Poppins"/>
                <a:ea typeface="Poppins"/>
                <a:cs typeface="Poppins"/>
                <a:sym typeface="Poppins"/>
              </a:rPr>
              <a:t>Headache</a:t>
            </a:r>
          </a:p>
          <a:p>
            <a:pPr marL="431801" lvl="1" indent="-215900" algn="l">
              <a:lnSpc>
                <a:spcPts val="2800"/>
              </a:lnSpc>
              <a:buFont typeface="Arial"/>
              <a:buChar char="•"/>
            </a:pPr>
            <a:r>
              <a:rPr lang="en-US" sz="2000">
                <a:solidFill>
                  <a:srgbClr val="000000"/>
                </a:solidFill>
                <a:latin typeface="Poppins"/>
                <a:ea typeface="Poppins"/>
                <a:cs typeface="Poppins"/>
                <a:sym typeface="Poppins"/>
              </a:rPr>
              <a:t>Fatigue</a:t>
            </a:r>
          </a:p>
        </p:txBody>
      </p:sp>
      <p:sp>
        <p:nvSpPr>
          <p:cNvPr id="12" name="TextBox 12"/>
          <p:cNvSpPr txBox="1"/>
          <p:nvPr/>
        </p:nvSpPr>
        <p:spPr>
          <a:xfrm>
            <a:off x="6790147" y="3564293"/>
            <a:ext cx="3219966" cy="2130425"/>
          </a:xfrm>
          <a:prstGeom prst="rect">
            <a:avLst/>
          </a:prstGeom>
        </p:spPr>
        <p:txBody>
          <a:bodyPr lIns="0" tIns="0" rIns="0" bIns="0" rtlCol="0" anchor="t">
            <a:spAutoFit/>
          </a:bodyPr>
          <a:lstStyle/>
          <a:p>
            <a:pPr marL="431801" lvl="1" indent="-215900" algn="l">
              <a:lnSpc>
                <a:spcPts val="2800"/>
              </a:lnSpc>
              <a:buFont typeface="Arial"/>
              <a:buChar char="•"/>
            </a:pPr>
            <a:r>
              <a:rPr lang="en-US" sz="2000">
                <a:solidFill>
                  <a:srgbClr val="000000"/>
                </a:solidFill>
                <a:latin typeface="Poppins"/>
                <a:ea typeface="Poppins"/>
                <a:cs typeface="Poppins"/>
                <a:sym typeface="Poppins"/>
              </a:rPr>
              <a:t>Irritability</a:t>
            </a:r>
          </a:p>
          <a:p>
            <a:pPr marL="431801" lvl="1" indent="-215900" algn="l">
              <a:lnSpc>
                <a:spcPts val="2800"/>
              </a:lnSpc>
              <a:buFont typeface="Arial"/>
              <a:buChar char="•"/>
            </a:pPr>
            <a:r>
              <a:rPr lang="en-US" sz="2000">
                <a:solidFill>
                  <a:srgbClr val="000000"/>
                </a:solidFill>
                <a:latin typeface="Poppins"/>
                <a:ea typeface="Poppins"/>
                <a:cs typeface="Poppins"/>
                <a:sym typeface="Poppins"/>
              </a:rPr>
              <a:t>Nervousness</a:t>
            </a:r>
          </a:p>
          <a:p>
            <a:pPr marL="431801" lvl="1" indent="-215900" algn="l">
              <a:lnSpc>
                <a:spcPts val="2800"/>
              </a:lnSpc>
              <a:buFont typeface="Arial"/>
              <a:buChar char="•"/>
            </a:pPr>
            <a:r>
              <a:rPr lang="en-US" sz="2000">
                <a:solidFill>
                  <a:srgbClr val="000000"/>
                </a:solidFill>
                <a:latin typeface="Poppins"/>
                <a:ea typeface="Poppins"/>
                <a:cs typeface="Poppins"/>
                <a:sym typeface="Poppins"/>
              </a:rPr>
              <a:t>Frustration</a:t>
            </a:r>
          </a:p>
          <a:p>
            <a:pPr marL="431801" lvl="1" indent="-215900" algn="l">
              <a:lnSpc>
                <a:spcPts val="2800"/>
              </a:lnSpc>
              <a:buFont typeface="Arial"/>
              <a:buChar char="•"/>
            </a:pPr>
            <a:r>
              <a:rPr lang="en-US" sz="2000">
                <a:solidFill>
                  <a:srgbClr val="000000"/>
                </a:solidFill>
                <a:latin typeface="Poppins"/>
                <a:ea typeface="Poppins"/>
                <a:cs typeface="Poppins"/>
                <a:sym typeface="Poppins"/>
              </a:rPr>
              <a:t>Feeling blocked</a:t>
            </a:r>
          </a:p>
          <a:p>
            <a:pPr marL="431801" lvl="1" indent="-215900" algn="l">
              <a:lnSpc>
                <a:spcPts val="2800"/>
              </a:lnSpc>
              <a:buFont typeface="Arial"/>
              <a:buChar char="•"/>
            </a:pPr>
            <a:r>
              <a:rPr lang="en-US" sz="2000">
                <a:solidFill>
                  <a:srgbClr val="000000"/>
                </a:solidFill>
                <a:latin typeface="Poppins"/>
                <a:ea typeface="Poppins"/>
                <a:cs typeface="Poppins"/>
                <a:sym typeface="Poppins"/>
              </a:rPr>
              <a:t>Overwhelm</a:t>
            </a:r>
          </a:p>
          <a:p>
            <a:pPr marL="431801" lvl="1" indent="-215900" algn="l">
              <a:lnSpc>
                <a:spcPts val="2800"/>
              </a:lnSpc>
              <a:buFont typeface="Arial"/>
              <a:buChar char="•"/>
            </a:pPr>
            <a:r>
              <a:rPr lang="en-US" sz="2000">
                <a:solidFill>
                  <a:srgbClr val="000000"/>
                </a:solidFill>
                <a:latin typeface="Poppins"/>
                <a:ea typeface="Poppins"/>
                <a:cs typeface="Poppins"/>
                <a:sym typeface="Poppins"/>
              </a:rPr>
              <a:t>Fear of failure</a:t>
            </a:r>
          </a:p>
        </p:txBody>
      </p:sp>
      <p:sp>
        <p:nvSpPr>
          <p:cNvPr id="13" name="TextBox 13"/>
          <p:cNvSpPr txBox="1"/>
          <p:nvPr/>
        </p:nvSpPr>
        <p:spPr>
          <a:xfrm>
            <a:off x="12015526" y="3564293"/>
            <a:ext cx="3219966" cy="2835275"/>
          </a:xfrm>
          <a:prstGeom prst="rect">
            <a:avLst/>
          </a:prstGeom>
        </p:spPr>
        <p:txBody>
          <a:bodyPr lIns="0" tIns="0" rIns="0" bIns="0" rtlCol="0" anchor="t">
            <a:spAutoFit/>
          </a:bodyPr>
          <a:lstStyle/>
          <a:p>
            <a:pPr marL="431801" lvl="1" indent="-215900" algn="l">
              <a:lnSpc>
                <a:spcPts val="2800"/>
              </a:lnSpc>
              <a:buFont typeface="Arial"/>
              <a:buChar char="•"/>
            </a:pPr>
            <a:r>
              <a:rPr lang="en-US" sz="2000">
                <a:solidFill>
                  <a:srgbClr val="000000"/>
                </a:solidFill>
                <a:latin typeface="Poppins"/>
                <a:ea typeface="Poppins"/>
                <a:cs typeface="Poppins"/>
                <a:sym typeface="Poppins"/>
              </a:rPr>
              <a:t>“I can’t cope”</a:t>
            </a:r>
          </a:p>
          <a:p>
            <a:pPr marL="431801" lvl="1" indent="-215900" algn="l">
              <a:lnSpc>
                <a:spcPts val="2800"/>
              </a:lnSpc>
              <a:buFont typeface="Arial"/>
              <a:buChar char="•"/>
            </a:pPr>
            <a:r>
              <a:rPr lang="en-US" sz="2000">
                <a:solidFill>
                  <a:srgbClr val="000000"/>
                </a:solidFill>
                <a:latin typeface="Poppins"/>
                <a:ea typeface="Poppins"/>
                <a:cs typeface="Poppins"/>
                <a:sym typeface="Poppins"/>
              </a:rPr>
              <a:t>Difficulty concentrating</a:t>
            </a:r>
          </a:p>
          <a:p>
            <a:pPr marL="431801" lvl="1" indent="-215900" algn="l">
              <a:lnSpc>
                <a:spcPts val="2800"/>
              </a:lnSpc>
              <a:buFont typeface="Arial"/>
              <a:buChar char="•"/>
            </a:pPr>
            <a:r>
              <a:rPr lang="en-US" sz="2000">
                <a:solidFill>
                  <a:srgbClr val="000000"/>
                </a:solidFill>
                <a:latin typeface="Poppins"/>
                <a:ea typeface="Poppins"/>
                <a:cs typeface="Poppins"/>
                <a:sym typeface="Poppins"/>
              </a:rPr>
              <a:t>Constantly overthinking</a:t>
            </a:r>
          </a:p>
          <a:p>
            <a:pPr marL="431801" lvl="1" indent="-215900" algn="l">
              <a:lnSpc>
                <a:spcPts val="2800"/>
              </a:lnSpc>
              <a:buFont typeface="Arial"/>
              <a:buChar char="•"/>
            </a:pPr>
            <a:r>
              <a:rPr lang="en-US" sz="2000">
                <a:solidFill>
                  <a:srgbClr val="000000"/>
                </a:solidFill>
                <a:latin typeface="Poppins"/>
                <a:ea typeface="Poppins"/>
                <a:cs typeface="Poppins"/>
                <a:sym typeface="Poppins"/>
              </a:rPr>
              <a:t>Avoiding tasks</a:t>
            </a:r>
          </a:p>
          <a:p>
            <a:pPr marL="431801" lvl="1" indent="-215900" algn="l">
              <a:lnSpc>
                <a:spcPts val="2800"/>
              </a:lnSpc>
              <a:buFont typeface="Arial"/>
              <a:buChar char="•"/>
            </a:pPr>
            <a:r>
              <a:rPr lang="en-US" sz="2000">
                <a:solidFill>
                  <a:srgbClr val="000000"/>
                </a:solidFill>
                <a:latin typeface="Poppins"/>
                <a:ea typeface="Poppins"/>
                <a:cs typeface="Poppins"/>
                <a:sym typeface="Poppins"/>
              </a:rPr>
              <a:t>Reacting impulsively</a:t>
            </a:r>
          </a:p>
          <a:p>
            <a:pPr marL="431801" lvl="1" indent="-215900" algn="l">
              <a:lnSpc>
                <a:spcPts val="2800"/>
              </a:lnSpc>
              <a:buFont typeface="Arial"/>
              <a:buChar char="•"/>
            </a:pPr>
            <a:r>
              <a:rPr lang="en-US" sz="2000">
                <a:solidFill>
                  <a:srgbClr val="000000"/>
                </a:solidFill>
                <a:latin typeface="Poppins"/>
                <a:ea typeface="Poppins"/>
                <a:cs typeface="Poppins"/>
                <a:sym typeface="Poppins"/>
              </a:rPr>
              <a:t>Procrastinating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04245" y="1028700"/>
            <a:ext cx="7939755" cy="1928622"/>
            <a:chOff x="0" y="0"/>
            <a:chExt cx="2091129" cy="507950"/>
          </a:xfrm>
        </p:grpSpPr>
        <p:sp>
          <p:nvSpPr>
            <p:cNvPr id="3" name="Freeform 3"/>
            <p:cNvSpPr/>
            <p:nvPr/>
          </p:nvSpPr>
          <p:spPr>
            <a:xfrm>
              <a:off x="0" y="0"/>
              <a:ext cx="2091129" cy="507950"/>
            </a:xfrm>
            <a:custGeom>
              <a:avLst/>
              <a:gdLst/>
              <a:ahLst/>
              <a:cxnLst/>
              <a:rect l="l" t="t" r="r" b="b"/>
              <a:pathLst>
                <a:path w="2091129" h="507950">
                  <a:moveTo>
                    <a:pt x="29252" y="0"/>
                  </a:moveTo>
                  <a:lnTo>
                    <a:pt x="2061876" y="0"/>
                  </a:lnTo>
                  <a:cubicBezTo>
                    <a:pt x="2078032" y="0"/>
                    <a:pt x="2091129" y="13097"/>
                    <a:pt x="2091129" y="29252"/>
                  </a:cubicBezTo>
                  <a:lnTo>
                    <a:pt x="2091129" y="478697"/>
                  </a:lnTo>
                  <a:cubicBezTo>
                    <a:pt x="2091129" y="494853"/>
                    <a:pt x="2078032" y="507950"/>
                    <a:pt x="2061876" y="507950"/>
                  </a:cubicBezTo>
                  <a:lnTo>
                    <a:pt x="29252" y="507950"/>
                  </a:lnTo>
                  <a:cubicBezTo>
                    <a:pt x="13097" y="507950"/>
                    <a:pt x="0" y="494853"/>
                    <a:pt x="0" y="478697"/>
                  </a:cubicBezTo>
                  <a:lnTo>
                    <a:pt x="0" y="29252"/>
                  </a:lnTo>
                  <a:cubicBezTo>
                    <a:pt x="0" y="13097"/>
                    <a:pt x="13097" y="0"/>
                    <a:pt x="29252" y="0"/>
                  </a:cubicBezTo>
                  <a:close/>
                </a:path>
              </a:pathLst>
            </a:custGeom>
            <a:solidFill>
              <a:srgbClr val="71C7D6"/>
            </a:solidFill>
            <a:ln w="19050" cap="rnd">
              <a:solidFill>
                <a:srgbClr val="000000"/>
              </a:solidFill>
              <a:prstDash val="solid"/>
              <a:round/>
            </a:ln>
          </p:spPr>
          <p:txBody>
            <a:bodyPr/>
            <a:lstStyle/>
            <a:p>
              <a:endParaRPr lang="es-ES"/>
            </a:p>
          </p:txBody>
        </p:sp>
        <p:sp>
          <p:nvSpPr>
            <p:cNvPr id="4" name="TextBox 4"/>
            <p:cNvSpPr txBox="1"/>
            <p:nvPr/>
          </p:nvSpPr>
          <p:spPr>
            <a:xfrm>
              <a:off x="0" y="-85725"/>
              <a:ext cx="2091129" cy="593675"/>
            </a:xfrm>
            <a:prstGeom prst="rect">
              <a:avLst/>
            </a:prstGeom>
          </p:spPr>
          <p:txBody>
            <a:bodyPr lIns="50800" tIns="50800" rIns="50800" bIns="50800" rtlCol="0" anchor="ctr"/>
            <a:lstStyle/>
            <a:p>
              <a:pPr algn="ctr">
                <a:lnSpc>
                  <a:spcPts val="4200"/>
                </a:lnSpc>
              </a:pPr>
              <a:r>
                <a:rPr lang="en-US" sz="3000">
                  <a:solidFill>
                    <a:srgbClr val="000000"/>
                  </a:solidFill>
                  <a:latin typeface="Poppins"/>
                  <a:ea typeface="Poppins"/>
                  <a:cs typeface="Poppins"/>
                  <a:sym typeface="Poppins"/>
                </a:rPr>
                <a:t>Which physical signals do you think appear first when someone is stressed?</a:t>
              </a:r>
            </a:p>
          </p:txBody>
        </p:sp>
      </p:grpSp>
      <p:grpSp>
        <p:nvGrpSpPr>
          <p:cNvPr id="5" name="Group 5"/>
          <p:cNvGrpSpPr/>
          <p:nvPr/>
        </p:nvGrpSpPr>
        <p:grpSpPr>
          <a:xfrm>
            <a:off x="1204245" y="3307221"/>
            <a:ext cx="7939755" cy="1928622"/>
            <a:chOff x="0" y="0"/>
            <a:chExt cx="2091129" cy="507950"/>
          </a:xfrm>
        </p:grpSpPr>
        <p:sp>
          <p:nvSpPr>
            <p:cNvPr id="6" name="Freeform 6"/>
            <p:cNvSpPr/>
            <p:nvPr/>
          </p:nvSpPr>
          <p:spPr>
            <a:xfrm>
              <a:off x="0" y="0"/>
              <a:ext cx="2091129" cy="507950"/>
            </a:xfrm>
            <a:custGeom>
              <a:avLst/>
              <a:gdLst/>
              <a:ahLst/>
              <a:cxnLst/>
              <a:rect l="l" t="t" r="r" b="b"/>
              <a:pathLst>
                <a:path w="2091129" h="507950">
                  <a:moveTo>
                    <a:pt x="29252" y="0"/>
                  </a:moveTo>
                  <a:lnTo>
                    <a:pt x="2061876" y="0"/>
                  </a:lnTo>
                  <a:cubicBezTo>
                    <a:pt x="2078032" y="0"/>
                    <a:pt x="2091129" y="13097"/>
                    <a:pt x="2091129" y="29252"/>
                  </a:cubicBezTo>
                  <a:lnTo>
                    <a:pt x="2091129" y="478697"/>
                  </a:lnTo>
                  <a:cubicBezTo>
                    <a:pt x="2091129" y="494853"/>
                    <a:pt x="2078032" y="507950"/>
                    <a:pt x="2061876" y="507950"/>
                  </a:cubicBezTo>
                  <a:lnTo>
                    <a:pt x="29252" y="507950"/>
                  </a:lnTo>
                  <a:cubicBezTo>
                    <a:pt x="13097" y="507950"/>
                    <a:pt x="0" y="494853"/>
                    <a:pt x="0" y="478697"/>
                  </a:cubicBezTo>
                  <a:lnTo>
                    <a:pt x="0" y="29252"/>
                  </a:lnTo>
                  <a:cubicBezTo>
                    <a:pt x="0" y="13097"/>
                    <a:pt x="13097" y="0"/>
                    <a:pt x="29252" y="0"/>
                  </a:cubicBezTo>
                  <a:close/>
                </a:path>
              </a:pathLst>
            </a:custGeom>
            <a:solidFill>
              <a:srgbClr val="E4829D"/>
            </a:solidFill>
            <a:ln w="19050" cap="rnd">
              <a:solidFill>
                <a:srgbClr val="000000"/>
              </a:solidFill>
              <a:prstDash val="solid"/>
              <a:round/>
            </a:ln>
          </p:spPr>
          <p:txBody>
            <a:bodyPr/>
            <a:lstStyle/>
            <a:p>
              <a:endParaRPr lang="es-ES"/>
            </a:p>
          </p:txBody>
        </p:sp>
        <p:sp>
          <p:nvSpPr>
            <p:cNvPr id="7" name="TextBox 7"/>
            <p:cNvSpPr txBox="1"/>
            <p:nvPr/>
          </p:nvSpPr>
          <p:spPr>
            <a:xfrm>
              <a:off x="0" y="-85725"/>
              <a:ext cx="2091129" cy="593675"/>
            </a:xfrm>
            <a:prstGeom prst="rect">
              <a:avLst/>
            </a:prstGeom>
          </p:spPr>
          <p:txBody>
            <a:bodyPr lIns="50800" tIns="50800" rIns="50800" bIns="50800" rtlCol="0" anchor="ctr"/>
            <a:lstStyle/>
            <a:p>
              <a:pPr algn="ctr">
                <a:lnSpc>
                  <a:spcPts val="4200"/>
                </a:lnSpc>
              </a:pPr>
              <a:r>
                <a:rPr lang="en-US" sz="3000">
                  <a:solidFill>
                    <a:srgbClr val="000000"/>
                  </a:solidFill>
                  <a:latin typeface="Poppins"/>
                  <a:ea typeface="Poppins"/>
                  <a:cs typeface="Poppins"/>
                  <a:sym typeface="Poppins"/>
                </a:rPr>
                <a:t>Which behaviours often show that stress is increasing?</a:t>
              </a:r>
            </a:p>
          </p:txBody>
        </p:sp>
      </p:grpSp>
      <p:grpSp>
        <p:nvGrpSpPr>
          <p:cNvPr id="8" name="Group 8"/>
          <p:cNvGrpSpPr/>
          <p:nvPr/>
        </p:nvGrpSpPr>
        <p:grpSpPr>
          <a:xfrm>
            <a:off x="1204245" y="5588268"/>
            <a:ext cx="7939755" cy="1928622"/>
            <a:chOff x="0" y="0"/>
            <a:chExt cx="2091129" cy="507950"/>
          </a:xfrm>
        </p:grpSpPr>
        <p:sp>
          <p:nvSpPr>
            <p:cNvPr id="9" name="Freeform 9"/>
            <p:cNvSpPr/>
            <p:nvPr/>
          </p:nvSpPr>
          <p:spPr>
            <a:xfrm>
              <a:off x="0" y="0"/>
              <a:ext cx="2091129" cy="507950"/>
            </a:xfrm>
            <a:custGeom>
              <a:avLst/>
              <a:gdLst/>
              <a:ahLst/>
              <a:cxnLst/>
              <a:rect l="l" t="t" r="r" b="b"/>
              <a:pathLst>
                <a:path w="2091129" h="507950">
                  <a:moveTo>
                    <a:pt x="29252" y="0"/>
                  </a:moveTo>
                  <a:lnTo>
                    <a:pt x="2061876" y="0"/>
                  </a:lnTo>
                  <a:cubicBezTo>
                    <a:pt x="2078032" y="0"/>
                    <a:pt x="2091129" y="13097"/>
                    <a:pt x="2091129" y="29252"/>
                  </a:cubicBezTo>
                  <a:lnTo>
                    <a:pt x="2091129" y="478697"/>
                  </a:lnTo>
                  <a:cubicBezTo>
                    <a:pt x="2091129" y="494853"/>
                    <a:pt x="2078032" y="507950"/>
                    <a:pt x="2061876" y="507950"/>
                  </a:cubicBezTo>
                  <a:lnTo>
                    <a:pt x="29252" y="507950"/>
                  </a:lnTo>
                  <a:cubicBezTo>
                    <a:pt x="13097" y="507950"/>
                    <a:pt x="0" y="494853"/>
                    <a:pt x="0" y="478697"/>
                  </a:cubicBezTo>
                  <a:lnTo>
                    <a:pt x="0" y="29252"/>
                  </a:lnTo>
                  <a:cubicBezTo>
                    <a:pt x="0" y="13097"/>
                    <a:pt x="13097" y="0"/>
                    <a:pt x="29252" y="0"/>
                  </a:cubicBezTo>
                  <a:close/>
                </a:path>
              </a:pathLst>
            </a:custGeom>
            <a:solidFill>
              <a:srgbClr val="FFED4C"/>
            </a:solidFill>
            <a:ln w="19050" cap="rnd">
              <a:solidFill>
                <a:srgbClr val="000000"/>
              </a:solidFill>
              <a:prstDash val="solid"/>
              <a:round/>
            </a:ln>
          </p:spPr>
          <p:txBody>
            <a:bodyPr/>
            <a:lstStyle/>
            <a:p>
              <a:endParaRPr lang="es-ES"/>
            </a:p>
          </p:txBody>
        </p:sp>
        <p:sp>
          <p:nvSpPr>
            <p:cNvPr id="10" name="TextBox 10"/>
            <p:cNvSpPr txBox="1"/>
            <p:nvPr/>
          </p:nvSpPr>
          <p:spPr>
            <a:xfrm>
              <a:off x="0" y="-85725"/>
              <a:ext cx="2091129" cy="593675"/>
            </a:xfrm>
            <a:prstGeom prst="rect">
              <a:avLst/>
            </a:prstGeom>
          </p:spPr>
          <p:txBody>
            <a:bodyPr lIns="50800" tIns="50800" rIns="50800" bIns="50800" rtlCol="0" anchor="ctr"/>
            <a:lstStyle/>
            <a:p>
              <a:pPr algn="ctr">
                <a:lnSpc>
                  <a:spcPts val="4200"/>
                </a:lnSpc>
              </a:pPr>
              <a:r>
                <a:rPr lang="en-US" sz="3000">
                  <a:solidFill>
                    <a:srgbClr val="000000"/>
                  </a:solidFill>
                  <a:latin typeface="Poppins"/>
                  <a:ea typeface="Poppins"/>
                  <a:cs typeface="Poppins"/>
                  <a:sym typeface="Poppins"/>
                </a:rPr>
                <a:t>Which of these three levels (body, emotions, behaviour) is hardest for you to recognise in yourself?</a:t>
              </a:r>
            </a:p>
          </p:txBody>
        </p:sp>
      </p:grpSp>
      <p:sp>
        <p:nvSpPr>
          <p:cNvPr id="11" name="Freeform 11"/>
          <p:cNvSpPr/>
          <p:nvPr/>
        </p:nvSpPr>
        <p:spPr>
          <a:xfrm>
            <a:off x="12397596" y="1028700"/>
            <a:ext cx="4987085" cy="9730897"/>
          </a:xfrm>
          <a:custGeom>
            <a:avLst/>
            <a:gdLst/>
            <a:ahLst/>
            <a:cxnLst/>
            <a:rect l="l" t="t" r="r" b="b"/>
            <a:pathLst>
              <a:path w="4987085" h="9730897">
                <a:moveTo>
                  <a:pt x="0" y="0"/>
                </a:moveTo>
                <a:lnTo>
                  <a:pt x="4987085" y="0"/>
                </a:lnTo>
                <a:lnTo>
                  <a:pt x="4987085" y="9730897"/>
                </a:lnTo>
                <a:lnTo>
                  <a:pt x="0" y="9730897"/>
                </a:lnTo>
                <a:lnTo>
                  <a:pt x="0" y="0"/>
                </a:lnTo>
                <a:close/>
              </a:path>
            </a:pathLst>
          </a:custGeom>
          <a:blipFill>
            <a:blip r:embed="rId2"/>
            <a:stretch>
              <a:fillRect/>
            </a:stretch>
          </a:blipFill>
        </p:spPr>
        <p:txBody>
          <a:bodyPr/>
          <a:lstStyle/>
          <a:p>
            <a:endParaRPr lang="es-ES"/>
          </a:p>
        </p:txBody>
      </p:sp>
      <p:sp>
        <p:nvSpPr>
          <p:cNvPr id="12" name="TextBox 12"/>
          <p:cNvSpPr txBox="1"/>
          <p:nvPr/>
        </p:nvSpPr>
        <p:spPr>
          <a:xfrm>
            <a:off x="1204245" y="7832725"/>
            <a:ext cx="10245504" cy="1425575"/>
          </a:xfrm>
          <a:prstGeom prst="rect">
            <a:avLst/>
          </a:prstGeom>
        </p:spPr>
        <p:txBody>
          <a:bodyPr lIns="0" tIns="0" rIns="0" bIns="0" rtlCol="0" anchor="t">
            <a:spAutoFit/>
          </a:bodyPr>
          <a:lstStyle/>
          <a:p>
            <a:pPr algn="l">
              <a:lnSpc>
                <a:spcPts val="2800"/>
              </a:lnSpc>
              <a:spcBef>
                <a:spcPct val="0"/>
              </a:spcBef>
            </a:pPr>
            <a:r>
              <a:rPr lang="en-US" sz="2000" b="1">
                <a:solidFill>
                  <a:srgbClr val="000000"/>
                </a:solidFill>
                <a:latin typeface="Poppins Bold"/>
                <a:ea typeface="Poppins Bold"/>
                <a:cs typeface="Poppins Bold"/>
                <a:sym typeface="Poppins Bold"/>
              </a:rPr>
              <a:t>Remember:</a:t>
            </a:r>
          </a:p>
          <a:p>
            <a:pPr algn="l">
              <a:lnSpc>
                <a:spcPts val="2800"/>
              </a:lnSpc>
              <a:spcBef>
                <a:spcPct val="0"/>
              </a:spcBef>
            </a:pPr>
            <a:endParaRPr lang="en-US" sz="2000" b="1">
              <a:solidFill>
                <a:srgbClr val="000000"/>
              </a:solidFill>
              <a:latin typeface="Poppins Bold"/>
              <a:ea typeface="Poppins Bold"/>
              <a:cs typeface="Poppins Bold"/>
              <a:sym typeface="Poppins Bold"/>
            </a:endParaRPr>
          </a:p>
          <a:p>
            <a:pPr algn="l">
              <a:lnSpc>
                <a:spcPts val="2800"/>
              </a:lnSpc>
              <a:spcBef>
                <a:spcPct val="0"/>
              </a:spcBef>
            </a:pPr>
            <a:r>
              <a:rPr lang="en-US" sz="2000">
                <a:solidFill>
                  <a:srgbClr val="000000"/>
                </a:solidFill>
                <a:latin typeface="Poppins"/>
                <a:ea typeface="Poppins"/>
                <a:cs typeface="Poppins"/>
                <a:sym typeface="Poppins"/>
              </a:rPr>
              <a:t>Stress can show up in the body, in emotions or in thoughts.</a:t>
            </a:r>
          </a:p>
          <a:p>
            <a:pPr algn="l">
              <a:lnSpc>
                <a:spcPts val="2800"/>
              </a:lnSpc>
              <a:spcBef>
                <a:spcPct val="0"/>
              </a:spcBef>
            </a:pPr>
            <a:r>
              <a:rPr lang="en-US" sz="2000">
                <a:solidFill>
                  <a:srgbClr val="000000"/>
                </a:solidFill>
                <a:latin typeface="Poppins"/>
                <a:ea typeface="Poppins"/>
                <a:cs typeface="Poppins"/>
                <a:sym typeface="Poppins"/>
              </a:rPr>
              <a:t>Recognising it is the first step to regulating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900" y="3917718"/>
            <a:ext cx="19133820" cy="10402643"/>
            <a:chOff x="0" y="0"/>
            <a:chExt cx="25511760" cy="13870191"/>
          </a:xfrm>
        </p:grpSpPr>
        <p:sp>
          <p:nvSpPr>
            <p:cNvPr id="3" name="Freeform 3"/>
            <p:cNvSpPr/>
            <p:nvPr/>
          </p:nvSpPr>
          <p:spPr>
            <a:xfrm>
              <a:off x="0" y="0"/>
              <a:ext cx="25511761" cy="13870178"/>
            </a:xfrm>
            <a:custGeom>
              <a:avLst/>
              <a:gdLst/>
              <a:ahLst/>
              <a:cxnLst/>
              <a:rect l="l" t="t" r="r" b="b"/>
              <a:pathLst>
                <a:path w="25511761" h="13870178">
                  <a:moveTo>
                    <a:pt x="0" y="6935089"/>
                  </a:moveTo>
                  <a:cubicBezTo>
                    <a:pt x="0" y="3104896"/>
                    <a:pt x="5711063" y="0"/>
                    <a:pt x="12755880" y="0"/>
                  </a:cubicBezTo>
                  <a:cubicBezTo>
                    <a:pt x="19800698" y="0"/>
                    <a:pt x="25511761" y="3104896"/>
                    <a:pt x="25511761" y="6935089"/>
                  </a:cubicBezTo>
                  <a:cubicBezTo>
                    <a:pt x="25511761" y="10765282"/>
                    <a:pt x="19800698" y="13870178"/>
                    <a:pt x="12755880" y="13870178"/>
                  </a:cubicBezTo>
                  <a:cubicBezTo>
                    <a:pt x="5711063" y="13870178"/>
                    <a:pt x="0" y="10765282"/>
                    <a:pt x="0" y="6935089"/>
                  </a:cubicBezTo>
                  <a:close/>
                </a:path>
              </a:pathLst>
            </a:custGeom>
            <a:solidFill>
              <a:srgbClr val="FFED4C"/>
            </a:solidFill>
          </p:spPr>
          <p:txBody>
            <a:bodyPr/>
            <a:lstStyle/>
            <a:p>
              <a:endParaRPr lang="es-ES"/>
            </a:p>
          </p:txBody>
        </p:sp>
      </p:grpSp>
      <p:sp>
        <p:nvSpPr>
          <p:cNvPr id="4" name="TextBox 4"/>
          <p:cNvSpPr txBox="1"/>
          <p:nvPr/>
        </p:nvSpPr>
        <p:spPr>
          <a:xfrm>
            <a:off x="6983730" y="4886325"/>
            <a:ext cx="4320540" cy="485775"/>
          </a:xfrm>
          <a:prstGeom prst="rect">
            <a:avLst/>
          </a:prstGeom>
        </p:spPr>
        <p:txBody>
          <a:bodyPr lIns="0" tIns="0" rIns="0" bIns="0" rtlCol="0" anchor="t">
            <a:spAutoFit/>
          </a:bodyPr>
          <a:lstStyle/>
          <a:p>
            <a:pPr algn="ctr">
              <a:lnSpc>
                <a:spcPts val="3600"/>
              </a:lnSpc>
            </a:pPr>
            <a:r>
              <a:rPr lang="en-US" sz="3000">
                <a:solidFill>
                  <a:srgbClr val="000000"/>
                </a:solidFill>
                <a:latin typeface="Poppins"/>
                <a:ea typeface="Poppins"/>
                <a:cs typeface="Poppins"/>
                <a:sym typeface="Poppins"/>
              </a:rPr>
              <a:t>Activity 1.8</a:t>
            </a:r>
          </a:p>
        </p:txBody>
      </p:sp>
      <p:sp>
        <p:nvSpPr>
          <p:cNvPr id="5" name="TextBox 5"/>
          <p:cNvSpPr txBox="1"/>
          <p:nvPr/>
        </p:nvSpPr>
        <p:spPr>
          <a:xfrm>
            <a:off x="3525615" y="5937193"/>
            <a:ext cx="11236770" cy="3095625"/>
          </a:xfrm>
          <a:prstGeom prst="rect">
            <a:avLst/>
          </a:prstGeom>
        </p:spPr>
        <p:txBody>
          <a:bodyPr lIns="0" tIns="0" rIns="0" bIns="0" rtlCol="0" anchor="t">
            <a:spAutoFit/>
          </a:bodyPr>
          <a:lstStyle/>
          <a:p>
            <a:pPr algn="ctr">
              <a:lnSpc>
                <a:spcPts val="6000"/>
              </a:lnSpc>
            </a:pPr>
            <a:r>
              <a:rPr lang="en-US" sz="5000" b="1">
                <a:solidFill>
                  <a:srgbClr val="000000"/>
                </a:solidFill>
                <a:latin typeface="Poppins Bold"/>
                <a:ea typeface="Poppins Bold"/>
                <a:cs typeface="Poppins Bold"/>
                <a:sym typeface="Poppins Bold"/>
              </a:rPr>
              <a:t>Counter-programmes — The power of thoughts + Training the smile muscle</a:t>
            </a:r>
          </a:p>
          <a:p>
            <a:pPr algn="ctr">
              <a:lnSpc>
                <a:spcPts val="6000"/>
              </a:lnSpc>
            </a:pPr>
            <a:endParaRPr lang="en-US" sz="5000" b="1">
              <a:solidFill>
                <a:srgbClr val="000000"/>
              </a:solidFill>
              <a:latin typeface="Poppins Bold"/>
              <a:ea typeface="Poppins Bold"/>
              <a:cs typeface="Poppins Bold"/>
              <a:sym typeface="Poppins Bo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95405" y="2209746"/>
            <a:ext cx="5867509" cy="5867509"/>
          </a:xfrm>
          <a:custGeom>
            <a:avLst/>
            <a:gdLst/>
            <a:ahLst/>
            <a:cxnLst/>
            <a:rect l="l" t="t" r="r" b="b"/>
            <a:pathLst>
              <a:path w="5867509" h="5867509">
                <a:moveTo>
                  <a:pt x="0" y="0"/>
                </a:moveTo>
                <a:lnTo>
                  <a:pt x="5867509" y="0"/>
                </a:lnTo>
                <a:lnTo>
                  <a:pt x="5867509" y="5867508"/>
                </a:lnTo>
                <a:lnTo>
                  <a:pt x="0" y="586750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ES"/>
          </a:p>
        </p:txBody>
      </p:sp>
      <p:sp>
        <p:nvSpPr>
          <p:cNvPr id="3" name="TextBox 3"/>
          <p:cNvSpPr txBox="1"/>
          <p:nvPr/>
        </p:nvSpPr>
        <p:spPr>
          <a:xfrm>
            <a:off x="1722120" y="2364285"/>
            <a:ext cx="6897355" cy="9429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a:t>
            </a:r>
          </a:p>
          <a:p>
            <a:pPr algn="l">
              <a:lnSpc>
                <a:spcPts val="2400"/>
              </a:lnSpc>
            </a:pPr>
            <a:endParaRPr lang="en-US" sz="2000" b="1">
              <a:solidFill>
                <a:srgbClr val="000000"/>
              </a:solidFill>
              <a:latin typeface="Poppins Bold"/>
              <a:ea typeface="Poppins Bold"/>
              <a:cs typeface="Poppins Bold"/>
              <a:sym typeface="Poppins Bold"/>
            </a:endParaRPr>
          </a:p>
          <a:p>
            <a:pPr marL="431801" lvl="1" indent="-215900" algn="l">
              <a:lnSpc>
                <a:spcPts val="2400"/>
              </a:lnSpc>
              <a:buFont typeface="Arial"/>
              <a:buChar char="•"/>
            </a:pPr>
            <a:r>
              <a:rPr lang="en-US" sz="2000">
                <a:solidFill>
                  <a:srgbClr val="000000"/>
                </a:solidFill>
                <a:latin typeface="Poppins"/>
                <a:ea typeface="Poppins"/>
                <a:cs typeface="Poppins"/>
                <a:sym typeface="Poppins"/>
              </a:rPr>
              <a:t>None needed (just a quiet space)</a:t>
            </a:r>
          </a:p>
        </p:txBody>
      </p:sp>
      <p:sp>
        <p:nvSpPr>
          <p:cNvPr id="4" name="TextBox 4"/>
          <p:cNvSpPr txBox="1"/>
          <p:nvPr/>
        </p:nvSpPr>
        <p:spPr>
          <a:xfrm>
            <a:off x="1722120" y="4706440"/>
            <a:ext cx="6897355" cy="1425575"/>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What will we do?</a:t>
            </a:r>
          </a:p>
          <a:p>
            <a:pPr algn="l">
              <a:lnSpc>
                <a:spcPts val="2800"/>
              </a:lnSpc>
            </a:pPr>
            <a:endParaRPr lang="en-US" sz="2000" b="1">
              <a:solidFill>
                <a:srgbClr val="000000"/>
              </a:solidFill>
              <a:latin typeface="Poppins Bold"/>
              <a:ea typeface="Poppins Bold"/>
              <a:cs typeface="Poppins Bold"/>
              <a:sym typeface="Poppins Bold"/>
            </a:endParaRPr>
          </a:p>
          <a:p>
            <a:pPr marL="431801" lvl="1" indent="-215900" algn="l">
              <a:lnSpc>
                <a:spcPts val="2800"/>
              </a:lnSpc>
              <a:buFont typeface="Arial"/>
              <a:buChar char="•"/>
            </a:pPr>
            <a:r>
              <a:rPr lang="en-US" sz="2000">
                <a:solidFill>
                  <a:srgbClr val="000000"/>
                </a:solidFill>
                <a:latin typeface="Poppins"/>
                <a:ea typeface="Poppins"/>
                <a:cs typeface="Poppins"/>
                <a:sym typeface="Poppins"/>
              </a:rPr>
              <a:t>We learn two quick techniques to help reduce activation.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70578" y="2077141"/>
            <a:ext cx="11254154" cy="8229600"/>
          </a:xfrm>
          <a:custGeom>
            <a:avLst/>
            <a:gdLst/>
            <a:ahLst/>
            <a:cxnLst/>
            <a:rect l="l" t="t" r="r" b="b"/>
            <a:pathLst>
              <a:path w="11254154" h="8229600">
                <a:moveTo>
                  <a:pt x="0" y="0"/>
                </a:moveTo>
                <a:lnTo>
                  <a:pt x="11254154" y="0"/>
                </a:lnTo>
                <a:lnTo>
                  <a:pt x="11254154" y="8229600"/>
                </a:lnTo>
                <a:lnTo>
                  <a:pt x="0" y="8229600"/>
                </a:lnTo>
                <a:lnTo>
                  <a:pt x="0" y="0"/>
                </a:lnTo>
                <a:close/>
              </a:path>
            </a:pathLst>
          </a:custGeom>
          <a:blipFill>
            <a:blip r:embed="rId2"/>
            <a:stretch>
              <a:fillRect/>
            </a:stretch>
          </a:blipFill>
        </p:spPr>
        <p:txBody>
          <a:bodyPr/>
          <a:lstStyle/>
          <a:p>
            <a:endParaRPr lang="es-ES"/>
          </a:p>
        </p:txBody>
      </p:sp>
      <p:sp>
        <p:nvSpPr>
          <p:cNvPr id="3" name="TextBox 3"/>
          <p:cNvSpPr txBox="1"/>
          <p:nvPr/>
        </p:nvSpPr>
        <p:spPr>
          <a:xfrm>
            <a:off x="1673739" y="1859653"/>
            <a:ext cx="4356497" cy="368300"/>
          </a:xfrm>
          <a:prstGeom prst="rect">
            <a:avLst/>
          </a:prstGeom>
        </p:spPr>
        <p:txBody>
          <a:bodyPr lIns="0" tIns="0" rIns="0" bIns="0" rtlCol="0" anchor="t">
            <a:spAutoFit/>
          </a:bodyPr>
          <a:lstStyle/>
          <a:p>
            <a:pPr algn="ctr">
              <a:lnSpc>
                <a:spcPts val="2800"/>
              </a:lnSpc>
              <a:spcBef>
                <a:spcPct val="0"/>
              </a:spcBef>
            </a:pPr>
            <a:r>
              <a:rPr lang="en-US" sz="2000" b="1">
                <a:solidFill>
                  <a:srgbClr val="000000"/>
                </a:solidFill>
                <a:latin typeface="Poppins Bold"/>
                <a:ea typeface="Poppins Bold"/>
                <a:cs typeface="Poppins Bold"/>
                <a:sym typeface="Poppins Bold"/>
              </a:rPr>
              <a:t>Important things before we begin</a:t>
            </a:r>
          </a:p>
        </p:txBody>
      </p:sp>
      <p:grpSp>
        <p:nvGrpSpPr>
          <p:cNvPr id="4" name="Group 4"/>
          <p:cNvGrpSpPr/>
          <p:nvPr/>
        </p:nvGrpSpPr>
        <p:grpSpPr>
          <a:xfrm>
            <a:off x="1540163" y="3342378"/>
            <a:ext cx="6954203" cy="457200"/>
            <a:chOff x="0" y="0"/>
            <a:chExt cx="9272270" cy="609600"/>
          </a:xfrm>
        </p:grpSpPr>
        <p:sp>
          <p:nvSpPr>
            <p:cNvPr id="5" name="TextBox 5"/>
            <p:cNvSpPr txBox="1"/>
            <p:nvPr/>
          </p:nvSpPr>
          <p:spPr>
            <a:xfrm>
              <a:off x="706068" y="37042"/>
              <a:ext cx="8566202" cy="4688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Respect</a:t>
              </a:r>
            </a:p>
          </p:txBody>
        </p:sp>
        <p:sp>
          <p:nvSpPr>
            <p:cNvPr id="6" name="TextBox 6"/>
            <p:cNvSpPr txBox="1"/>
            <p:nvPr/>
          </p:nvSpPr>
          <p:spPr>
            <a:xfrm>
              <a:off x="0" y="-85725"/>
              <a:ext cx="522288" cy="695325"/>
            </a:xfrm>
            <a:prstGeom prst="rect">
              <a:avLst/>
            </a:prstGeom>
          </p:spPr>
          <p:txBody>
            <a:bodyPr lIns="0" tIns="0" rIns="0" bIns="0" rtlCol="0" anchor="t">
              <a:spAutoFit/>
            </a:bodyPr>
            <a:lstStyle/>
            <a:p>
              <a:pPr algn="ctr">
                <a:lnSpc>
                  <a:spcPts val="4200"/>
                </a:lnSpc>
                <a:spcBef>
                  <a:spcPct val="0"/>
                </a:spcBef>
              </a:pPr>
              <a:r>
                <a:rPr lang="en-US" sz="3000" b="1">
                  <a:solidFill>
                    <a:srgbClr val="71C7D6"/>
                  </a:solidFill>
                  <a:latin typeface="Poppins Bold"/>
                  <a:ea typeface="Poppins Bold"/>
                  <a:cs typeface="Poppins Bold"/>
                  <a:sym typeface="Poppins Bold"/>
                </a:rPr>
                <a:t>01</a:t>
              </a:r>
            </a:p>
          </p:txBody>
        </p:sp>
      </p:grpSp>
      <p:grpSp>
        <p:nvGrpSpPr>
          <p:cNvPr id="7" name="Group 7"/>
          <p:cNvGrpSpPr/>
          <p:nvPr/>
        </p:nvGrpSpPr>
        <p:grpSpPr>
          <a:xfrm>
            <a:off x="1503006" y="4128639"/>
            <a:ext cx="6286182" cy="457200"/>
            <a:chOff x="0" y="0"/>
            <a:chExt cx="8381576" cy="609600"/>
          </a:xfrm>
        </p:grpSpPr>
        <p:sp>
          <p:nvSpPr>
            <p:cNvPr id="8" name="TextBox 8"/>
            <p:cNvSpPr txBox="1"/>
            <p:nvPr/>
          </p:nvSpPr>
          <p:spPr>
            <a:xfrm>
              <a:off x="755611" y="37042"/>
              <a:ext cx="7625964" cy="4688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We only share what we want to share</a:t>
              </a:r>
            </a:p>
          </p:txBody>
        </p:sp>
        <p:sp>
          <p:nvSpPr>
            <p:cNvPr id="9" name="TextBox 9"/>
            <p:cNvSpPr txBox="1"/>
            <p:nvPr/>
          </p:nvSpPr>
          <p:spPr>
            <a:xfrm>
              <a:off x="0" y="-85725"/>
              <a:ext cx="621374" cy="695325"/>
            </a:xfrm>
            <a:prstGeom prst="rect">
              <a:avLst/>
            </a:prstGeom>
          </p:spPr>
          <p:txBody>
            <a:bodyPr lIns="0" tIns="0" rIns="0" bIns="0" rtlCol="0" anchor="t">
              <a:spAutoFit/>
            </a:bodyPr>
            <a:lstStyle/>
            <a:p>
              <a:pPr algn="ctr">
                <a:lnSpc>
                  <a:spcPts val="4200"/>
                </a:lnSpc>
                <a:spcBef>
                  <a:spcPct val="0"/>
                </a:spcBef>
              </a:pPr>
              <a:r>
                <a:rPr lang="en-US" sz="3000" b="1">
                  <a:solidFill>
                    <a:srgbClr val="E4829D"/>
                  </a:solidFill>
                  <a:latin typeface="Poppins Bold"/>
                  <a:ea typeface="Poppins Bold"/>
                  <a:cs typeface="Poppins Bold"/>
                  <a:sym typeface="Poppins Bold"/>
                </a:rPr>
                <a:t>02</a:t>
              </a:r>
            </a:p>
          </p:txBody>
        </p:sp>
      </p:grpSp>
      <p:grpSp>
        <p:nvGrpSpPr>
          <p:cNvPr id="10" name="Group 10"/>
          <p:cNvGrpSpPr/>
          <p:nvPr/>
        </p:nvGrpSpPr>
        <p:grpSpPr>
          <a:xfrm>
            <a:off x="1496557" y="4914900"/>
            <a:ext cx="6507243" cy="457200"/>
            <a:chOff x="0" y="0"/>
            <a:chExt cx="8676324" cy="609600"/>
          </a:xfrm>
        </p:grpSpPr>
        <p:sp>
          <p:nvSpPr>
            <p:cNvPr id="11" name="TextBox 11"/>
            <p:cNvSpPr txBox="1"/>
            <p:nvPr/>
          </p:nvSpPr>
          <p:spPr>
            <a:xfrm>
              <a:off x="764210" y="37042"/>
              <a:ext cx="7912113" cy="4688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We talk about general experiences</a:t>
              </a:r>
            </a:p>
          </p:txBody>
        </p:sp>
        <p:sp>
          <p:nvSpPr>
            <p:cNvPr id="12" name="TextBox 12"/>
            <p:cNvSpPr txBox="1"/>
            <p:nvPr/>
          </p:nvSpPr>
          <p:spPr>
            <a:xfrm>
              <a:off x="0" y="-85725"/>
              <a:ext cx="638572" cy="695325"/>
            </a:xfrm>
            <a:prstGeom prst="rect">
              <a:avLst/>
            </a:prstGeom>
          </p:spPr>
          <p:txBody>
            <a:bodyPr lIns="0" tIns="0" rIns="0" bIns="0" rtlCol="0" anchor="t">
              <a:spAutoFit/>
            </a:bodyPr>
            <a:lstStyle/>
            <a:p>
              <a:pPr algn="ctr">
                <a:lnSpc>
                  <a:spcPts val="4200"/>
                </a:lnSpc>
                <a:spcBef>
                  <a:spcPct val="0"/>
                </a:spcBef>
              </a:pPr>
              <a:r>
                <a:rPr lang="en-US" sz="3000" b="1">
                  <a:solidFill>
                    <a:srgbClr val="51B264"/>
                  </a:solidFill>
                  <a:latin typeface="Poppins Bold"/>
                  <a:ea typeface="Poppins Bold"/>
                  <a:cs typeface="Poppins Bold"/>
                  <a:sym typeface="Poppins Bold"/>
                </a:rPr>
                <a:t>03</a:t>
              </a:r>
            </a:p>
          </p:txBody>
        </p:sp>
      </p:grpSp>
      <p:grpSp>
        <p:nvGrpSpPr>
          <p:cNvPr id="13" name="Group 13"/>
          <p:cNvGrpSpPr/>
          <p:nvPr/>
        </p:nvGrpSpPr>
        <p:grpSpPr>
          <a:xfrm>
            <a:off x="1403645" y="5701161"/>
            <a:ext cx="7514554" cy="457200"/>
            <a:chOff x="0" y="0"/>
            <a:chExt cx="10019405" cy="609600"/>
          </a:xfrm>
        </p:grpSpPr>
        <p:sp>
          <p:nvSpPr>
            <p:cNvPr id="14" name="TextBox 14"/>
            <p:cNvSpPr txBox="1"/>
            <p:nvPr/>
          </p:nvSpPr>
          <p:spPr>
            <a:xfrm>
              <a:off x="888092" y="37042"/>
              <a:ext cx="9131313" cy="4688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There are no “wrong” answers</a:t>
              </a:r>
            </a:p>
          </p:txBody>
        </p:sp>
        <p:sp>
          <p:nvSpPr>
            <p:cNvPr id="15" name="TextBox 15"/>
            <p:cNvSpPr txBox="1"/>
            <p:nvPr/>
          </p:nvSpPr>
          <p:spPr>
            <a:xfrm>
              <a:off x="0" y="-85725"/>
              <a:ext cx="762453" cy="695325"/>
            </a:xfrm>
            <a:prstGeom prst="rect">
              <a:avLst/>
            </a:prstGeom>
          </p:spPr>
          <p:txBody>
            <a:bodyPr lIns="0" tIns="0" rIns="0" bIns="0" rtlCol="0" anchor="t">
              <a:spAutoFit/>
            </a:bodyPr>
            <a:lstStyle/>
            <a:p>
              <a:pPr algn="ctr">
                <a:lnSpc>
                  <a:spcPts val="4200"/>
                </a:lnSpc>
                <a:spcBef>
                  <a:spcPct val="0"/>
                </a:spcBef>
              </a:pPr>
              <a:r>
                <a:rPr lang="en-US" sz="3000" b="1">
                  <a:solidFill>
                    <a:srgbClr val="FFED4C"/>
                  </a:solidFill>
                  <a:latin typeface="Poppins Bold"/>
                  <a:ea typeface="Poppins Bold"/>
                  <a:cs typeface="Poppins Bold"/>
                  <a:sym typeface="Poppins Bold"/>
                </a:rPr>
                <a:t>04</a:t>
              </a:r>
            </a:p>
          </p:txBody>
        </p:sp>
      </p:grpSp>
      <p:grpSp>
        <p:nvGrpSpPr>
          <p:cNvPr id="16" name="Group 16"/>
          <p:cNvGrpSpPr/>
          <p:nvPr/>
        </p:nvGrpSpPr>
        <p:grpSpPr>
          <a:xfrm>
            <a:off x="1372675" y="6487422"/>
            <a:ext cx="6803379" cy="731837"/>
            <a:chOff x="0" y="0"/>
            <a:chExt cx="9071172" cy="975783"/>
          </a:xfrm>
        </p:grpSpPr>
        <p:sp>
          <p:nvSpPr>
            <p:cNvPr id="17" name="TextBox 17"/>
            <p:cNvSpPr txBox="1"/>
            <p:nvPr/>
          </p:nvSpPr>
          <p:spPr>
            <a:xfrm>
              <a:off x="929386" y="37042"/>
              <a:ext cx="8141786" cy="9387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Everyone participates in the way that works for them</a:t>
              </a:r>
            </a:p>
          </p:txBody>
        </p:sp>
        <p:sp>
          <p:nvSpPr>
            <p:cNvPr id="18" name="TextBox 18"/>
            <p:cNvSpPr txBox="1"/>
            <p:nvPr/>
          </p:nvSpPr>
          <p:spPr>
            <a:xfrm>
              <a:off x="0" y="-85725"/>
              <a:ext cx="803747" cy="695325"/>
            </a:xfrm>
            <a:prstGeom prst="rect">
              <a:avLst/>
            </a:prstGeom>
          </p:spPr>
          <p:txBody>
            <a:bodyPr lIns="0" tIns="0" rIns="0" bIns="0" rtlCol="0" anchor="t">
              <a:spAutoFit/>
            </a:bodyPr>
            <a:lstStyle/>
            <a:p>
              <a:pPr algn="ctr">
                <a:lnSpc>
                  <a:spcPts val="4200"/>
                </a:lnSpc>
                <a:spcBef>
                  <a:spcPct val="0"/>
                </a:spcBef>
              </a:pPr>
              <a:r>
                <a:rPr lang="en-US" sz="3000" b="1">
                  <a:solidFill>
                    <a:srgbClr val="E4829D"/>
                  </a:solidFill>
                  <a:latin typeface="Poppins Bold"/>
                  <a:ea typeface="Poppins Bold"/>
                  <a:cs typeface="Poppins Bold"/>
                  <a:sym typeface="Poppins Bold"/>
                </a:rPr>
                <a:t>05</a:t>
              </a: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39956" y="1333500"/>
            <a:ext cx="16119344" cy="7924800"/>
          </a:xfrm>
          <a:custGeom>
            <a:avLst/>
            <a:gdLst/>
            <a:ahLst/>
            <a:cxnLst/>
            <a:rect l="l" t="t" r="r" b="b"/>
            <a:pathLst>
              <a:path w="16119344" h="7924800">
                <a:moveTo>
                  <a:pt x="0" y="0"/>
                </a:moveTo>
                <a:lnTo>
                  <a:pt x="16119344" y="0"/>
                </a:lnTo>
                <a:lnTo>
                  <a:pt x="16119344" y="7924800"/>
                </a:lnTo>
                <a:lnTo>
                  <a:pt x="0" y="7924800"/>
                </a:lnTo>
                <a:lnTo>
                  <a:pt x="0" y="0"/>
                </a:lnTo>
                <a:close/>
              </a:path>
            </a:pathLst>
          </a:custGeom>
          <a:blipFill>
            <a:blip r:embed="rId2"/>
            <a:stretch>
              <a:fillRect t="-19618" b="-22256"/>
            </a:stretch>
          </a:blipFill>
        </p:spPr>
        <p:txBody>
          <a:bodyPr/>
          <a:lstStyle/>
          <a:p>
            <a:endParaRPr lang="es-ES"/>
          </a:p>
        </p:txBody>
      </p:sp>
      <p:sp>
        <p:nvSpPr>
          <p:cNvPr id="3" name="Freeform 3"/>
          <p:cNvSpPr/>
          <p:nvPr/>
        </p:nvSpPr>
        <p:spPr>
          <a:xfrm>
            <a:off x="11685441" y="1181100"/>
            <a:ext cx="8884858" cy="8229600"/>
          </a:xfrm>
          <a:custGeom>
            <a:avLst/>
            <a:gdLst/>
            <a:ahLst/>
            <a:cxnLst/>
            <a:rect l="l" t="t" r="r" b="b"/>
            <a:pathLst>
              <a:path w="8884858" h="8229600">
                <a:moveTo>
                  <a:pt x="0" y="0"/>
                </a:moveTo>
                <a:lnTo>
                  <a:pt x="8884859" y="0"/>
                </a:lnTo>
                <a:lnTo>
                  <a:pt x="8884859" y="8229600"/>
                </a:lnTo>
                <a:lnTo>
                  <a:pt x="0" y="8229600"/>
                </a:lnTo>
                <a:lnTo>
                  <a:pt x="0" y="0"/>
                </a:lnTo>
                <a:close/>
              </a:path>
            </a:pathLst>
          </a:custGeom>
          <a:blipFill>
            <a:blip r:embed="rId3"/>
            <a:stretch>
              <a:fillRect/>
            </a:stretch>
          </a:blipFill>
        </p:spPr>
        <p:txBody>
          <a:bodyPr/>
          <a:lstStyle/>
          <a:p>
            <a:endParaRPr lang="es-ES"/>
          </a:p>
        </p:txBody>
      </p:sp>
      <p:sp>
        <p:nvSpPr>
          <p:cNvPr id="4" name="TextBox 4"/>
          <p:cNvSpPr txBox="1"/>
          <p:nvPr/>
        </p:nvSpPr>
        <p:spPr>
          <a:xfrm>
            <a:off x="6113181" y="1798101"/>
            <a:ext cx="2906762" cy="368300"/>
          </a:xfrm>
          <a:prstGeom prst="rect">
            <a:avLst/>
          </a:prstGeom>
        </p:spPr>
        <p:txBody>
          <a:bodyPr lIns="0" tIns="0" rIns="0" bIns="0" rtlCol="0" anchor="t">
            <a:spAutoFit/>
          </a:bodyPr>
          <a:lstStyle/>
          <a:p>
            <a:pPr algn="ctr">
              <a:lnSpc>
                <a:spcPts val="2800"/>
              </a:lnSpc>
              <a:spcBef>
                <a:spcPct val="0"/>
              </a:spcBef>
            </a:pPr>
            <a:r>
              <a:rPr lang="en-US" sz="2000" b="1">
                <a:solidFill>
                  <a:srgbClr val="000000"/>
                </a:solidFill>
                <a:latin typeface="Poppins Bold"/>
                <a:ea typeface="Poppins Bold"/>
                <a:cs typeface="Poppins Bold"/>
                <a:sym typeface="Poppins Bold"/>
              </a:rPr>
              <a:t>The power of thoughts</a:t>
            </a:r>
          </a:p>
        </p:txBody>
      </p:sp>
      <p:sp>
        <p:nvSpPr>
          <p:cNvPr id="5" name="TextBox 5"/>
          <p:cNvSpPr txBox="1"/>
          <p:nvPr/>
        </p:nvSpPr>
        <p:spPr>
          <a:xfrm>
            <a:off x="3047017" y="3316288"/>
            <a:ext cx="9160432" cy="4244975"/>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Imagine something that brings you peace: a place, a memory, a sensation.</a:t>
            </a:r>
          </a:p>
          <a:p>
            <a:pPr algn="ctr">
              <a:lnSpc>
                <a:spcPts val="2800"/>
              </a:lnSpc>
              <a:spcBef>
                <a:spcPct val="0"/>
              </a:spcBef>
            </a:pPr>
            <a:endParaRPr lang="en-US" sz="2000">
              <a:solidFill>
                <a:srgbClr val="000000"/>
              </a:solidFill>
              <a:latin typeface="Poppins"/>
              <a:ea typeface="Poppins"/>
              <a:cs typeface="Poppins"/>
              <a:sym typeface="Poppins"/>
            </a:endParaRPr>
          </a:p>
          <a:p>
            <a:pPr algn="ctr">
              <a:lnSpc>
                <a:spcPts val="2800"/>
              </a:lnSpc>
              <a:spcBef>
                <a:spcPct val="0"/>
              </a:spcBef>
            </a:pPr>
            <a:r>
              <a:rPr lang="en-US" sz="2000">
                <a:solidFill>
                  <a:srgbClr val="000000"/>
                </a:solidFill>
                <a:latin typeface="Poppins"/>
                <a:ea typeface="Poppins"/>
                <a:cs typeface="Poppins"/>
                <a:sym typeface="Poppins"/>
              </a:rPr>
              <a:t>What has changed in your body?</a:t>
            </a:r>
          </a:p>
          <a:p>
            <a:pPr algn="ctr">
              <a:lnSpc>
                <a:spcPts val="2800"/>
              </a:lnSpc>
              <a:spcBef>
                <a:spcPct val="0"/>
              </a:spcBef>
            </a:pPr>
            <a:r>
              <a:rPr lang="en-US" sz="2000">
                <a:solidFill>
                  <a:srgbClr val="000000"/>
                </a:solidFill>
                <a:latin typeface="Poppins"/>
                <a:ea typeface="Poppins"/>
                <a:cs typeface="Poppins"/>
                <a:sym typeface="Poppins"/>
              </a:rPr>
              <a:t>Your breathing? Your tension? Your posture?</a:t>
            </a:r>
          </a:p>
          <a:p>
            <a:pPr algn="ctr">
              <a:lnSpc>
                <a:spcPts val="2800"/>
              </a:lnSpc>
              <a:spcBef>
                <a:spcPct val="0"/>
              </a:spcBef>
            </a:pPr>
            <a:endParaRPr lang="en-US" sz="2000">
              <a:solidFill>
                <a:srgbClr val="000000"/>
              </a:solidFill>
              <a:latin typeface="Poppins"/>
              <a:ea typeface="Poppins"/>
              <a:cs typeface="Poppins"/>
              <a:sym typeface="Poppins"/>
            </a:endParaRPr>
          </a:p>
          <a:p>
            <a:pPr algn="ctr">
              <a:lnSpc>
                <a:spcPts val="2800"/>
              </a:lnSpc>
              <a:spcBef>
                <a:spcPct val="0"/>
              </a:spcBef>
            </a:pPr>
            <a:r>
              <a:rPr lang="en-US" sz="2000">
                <a:solidFill>
                  <a:srgbClr val="000000"/>
                </a:solidFill>
                <a:latin typeface="Poppins"/>
                <a:ea typeface="Poppins"/>
                <a:cs typeface="Poppins"/>
                <a:sym typeface="Poppins"/>
              </a:rPr>
              <a:t>Thoughts can either agitate or calm the body.</a:t>
            </a:r>
          </a:p>
          <a:p>
            <a:pPr algn="ctr">
              <a:lnSpc>
                <a:spcPts val="2800"/>
              </a:lnSpc>
              <a:spcBef>
                <a:spcPct val="0"/>
              </a:spcBef>
            </a:pPr>
            <a:r>
              <a:rPr lang="en-US" sz="2000">
                <a:solidFill>
                  <a:srgbClr val="000000"/>
                </a:solidFill>
                <a:latin typeface="Poppins"/>
                <a:ea typeface="Poppins"/>
                <a:cs typeface="Poppins"/>
                <a:sym typeface="Poppins"/>
              </a:rPr>
              <a:t>We can choose thoughts that help us in times of stress.</a:t>
            </a:r>
          </a:p>
          <a:p>
            <a:pPr algn="ctr">
              <a:lnSpc>
                <a:spcPts val="2800"/>
              </a:lnSpc>
              <a:spcBef>
                <a:spcPct val="0"/>
              </a:spcBef>
            </a:pPr>
            <a:endParaRPr lang="en-US" sz="2000">
              <a:solidFill>
                <a:srgbClr val="000000"/>
              </a:solidFill>
              <a:latin typeface="Poppins"/>
              <a:ea typeface="Poppins"/>
              <a:cs typeface="Poppins"/>
              <a:sym typeface="Poppins"/>
            </a:endParaRPr>
          </a:p>
          <a:p>
            <a:pPr algn="ctr">
              <a:lnSpc>
                <a:spcPts val="2800"/>
              </a:lnSpc>
              <a:spcBef>
                <a:spcPct val="0"/>
              </a:spcBef>
            </a:pPr>
            <a:r>
              <a:rPr lang="en-US" sz="2000">
                <a:solidFill>
                  <a:srgbClr val="000000"/>
                </a:solidFill>
                <a:latin typeface="Poppins"/>
                <a:ea typeface="Poppins"/>
                <a:cs typeface="Poppins"/>
                <a:sym typeface="Poppins"/>
              </a:rPr>
              <a:t>It’s not about avoiding problems, but about regulating ourselves so that we can think clearly.</a:t>
            </a:r>
          </a:p>
          <a:p>
            <a:pPr algn="ctr">
              <a:lnSpc>
                <a:spcPts val="2800"/>
              </a:lnSpc>
              <a:spcBef>
                <a:spcPct val="0"/>
              </a:spcBef>
            </a:pPr>
            <a:endParaRPr lang="en-US" sz="2000">
              <a:solidFill>
                <a:srgbClr val="000000"/>
              </a:solidFill>
              <a:latin typeface="Poppins"/>
              <a:ea typeface="Poppins"/>
              <a:cs typeface="Poppins"/>
              <a:sym typeface="Poppins"/>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39956" y="1333500"/>
            <a:ext cx="16119344" cy="7924800"/>
          </a:xfrm>
          <a:custGeom>
            <a:avLst/>
            <a:gdLst/>
            <a:ahLst/>
            <a:cxnLst/>
            <a:rect l="l" t="t" r="r" b="b"/>
            <a:pathLst>
              <a:path w="16119344" h="7924800">
                <a:moveTo>
                  <a:pt x="0" y="0"/>
                </a:moveTo>
                <a:lnTo>
                  <a:pt x="16119344" y="0"/>
                </a:lnTo>
                <a:lnTo>
                  <a:pt x="16119344" y="7924800"/>
                </a:lnTo>
                <a:lnTo>
                  <a:pt x="0" y="7924800"/>
                </a:lnTo>
                <a:lnTo>
                  <a:pt x="0" y="0"/>
                </a:lnTo>
                <a:close/>
              </a:path>
            </a:pathLst>
          </a:custGeom>
          <a:blipFill>
            <a:blip r:embed="rId2"/>
            <a:stretch>
              <a:fillRect t="-19618" b="-22256"/>
            </a:stretch>
          </a:blipFill>
        </p:spPr>
        <p:txBody>
          <a:bodyPr/>
          <a:lstStyle/>
          <a:p>
            <a:endParaRPr lang="es-ES"/>
          </a:p>
        </p:txBody>
      </p:sp>
      <p:sp>
        <p:nvSpPr>
          <p:cNvPr id="3" name="Freeform 3"/>
          <p:cNvSpPr/>
          <p:nvPr/>
        </p:nvSpPr>
        <p:spPr>
          <a:xfrm>
            <a:off x="13169563" y="3971797"/>
            <a:ext cx="5431943" cy="6505321"/>
          </a:xfrm>
          <a:custGeom>
            <a:avLst/>
            <a:gdLst/>
            <a:ahLst/>
            <a:cxnLst/>
            <a:rect l="l" t="t" r="r" b="b"/>
            <a:pathLst>
              <a:path w="5431943" h="6505321">
                <a:moveTo>
                  <a:pt x="0" y="0"/>
                </a:moveTo>
                <a:lnTo>
                  <a:pt x="5431943" y="0"/>
                </a:lnTo>
                <a:lnTo>
                  <a:pt x="5431943" y="6505320"/>
                </a:lnTo>
                <a:lnTo>
                  <a:pt x="0" y="65053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ES"/>
          </a:p>
        </p:txBody>
      </p:sp>
      <p:sp>
        <p:nvSpPr>
          <p:cNvPr id="4" name="TextBox 4"/>
          <p:cNvSpPr txBox="1"/>
          <p:nvPr/>
        </p:nvSpPr>
        <p:spPr>
          <a:xfrm>
            <a:off x="5941680" y="2073808"/>
            <a:ext cx="3371106" cy="368300"/>
          </a:xfrm>
          <a:prstGeom prst="rect">
            <a:avLst/>
          </a:prstGeom>
        </p:spPr>
        <p:txBody>
          <a:bodyPr lIns="0" tIns="0" rIns="0" bIns="0" rtlCol="0" anchor="t">
            <a:spAutoFit/>
          </a:bodyPr>
          <a:lstStyle/>
          <a:p>
            <a:pPr algn="ctr">
              <a:lnSpc>
                <a:spcPts val="2800"/>
              </a:lnSpc>
              <a:spcBef>
                <a:spcPct val="0"/>
              </a:spcBef>
            </a:pPr>
            <a:r>
              <a:rPr lang="en-US" sz="2000" b="1">
                <a:solidFill>
                  <a:srgbClr val="000000"/>
                </a:solidFill>
                <a:latin typeface="Poppins Bold"/>
                <a:ea typeface="Poppins Bold"/>
                <a:cs typeface="Poppins Bold"/>
                <a:sym typeface="Poppins Bold"/>
              </a:rPr>
              <a:t>Training the smile muscle</a:t>
            </a:r>
          </a:p>
        </p:txBody>
      </p:sp>
      <p:sp>
        <p:nvSpPr>
          <p:cNvPr id="5" name="TextBox 5"/>
          <p:cNvSpPr txBox="1"/>
          <p:nvPr/>
        </p:nvSpPr>
        <p:spPr>
          <a:xfrm>
            <a:off x="3047017" y="3714160"/>
            <a:ext cx="9160432" cy="3892550"/>
          </a:xfrm>
          <a:prstGeom prst="rect">
            <a:avLst/>
          </a:prstGeom>
        </p:spPr>
        <p:txBody>
          <a:bodyPr lIns="0" tIns="0" rIns="0" bIns="0" rtlCol="0" anchor="t">
            <a:spAutoFit/>
          </a:bodyPr>
          <a:lstStyle/>
          <a:p>
            <a:pPr algn="ctr">
              <a:lnSpc>
                <a:spcPts val="2800"/>
              </a:lnSpc>
            </a:pPr>
            <a:r>
              <a:rPr lang="en-US" sz="2000">
                <a:solidFill>
                  <a:srgbClr val="000000"/>
                </a:solidFill>
                <a:latin typeface="Poppins"/>
                <a:ea typeface="Poppins"/>
                <a:cs typeface="Poppins"/>
                <a:sym typeface="Poppins"/>
              </a:rPr>
              <a:t>Our facial expressions are linked to the nervous system.</a:t>
            </a:r>
          </a:p>
          <a:p>
            <a:pPr algn="ctr">
              <a:lnSpc>
                <a:spcPts val="2800"/>
              </a:lnSpc>
            </a:pPr>
            <a:r>
              <a:rPr lang="en-US" sz="2000">
                <a:solidFill>
                  <a:srgbClr val="000000"/>
                </a:solidFill>
                <a:latin typeface="Poppins"/>
                <a:ea typeface="Poppins"/>
                <a:cs typeface="Poppins"/>
                <a:sym typeface="Poppins"/>
              </a:rPr>
              <a:t>When we activate the muscles involved in smiling, even just slightly, we send signals to the brain indicating that we are safe.</a:t>
            </a:r>
          </a:p>
          <a:p>
            <a:pPr algn="ctr">
              <a:lnSpc>
                <a:spcPts val="2800"/>
              </a:lnSpc>
            </a:pPr>
            <a:endParaRPr lang="en-US" sz="2000">
              <a:solidFill>
                <a:srgbClr val="000000"/>
              </a:solidFill>
              <a:latin typeface="Poppins"/>
              <a:ea typeface="Poppins"/>
              <a:cs typeface="Poppins"/>
              <a:sym typeface="Poppins"/>
            </a:endParaRPr>
          </a:p>
          <a:p>
            <a:pPr algn="ctr">
              <a:lnSpc>
                <a:spcPts val="2800"/>
              </a:lnSpc>
            </a:pPr>
            <a:r>
              <a:rPr lang="en-US" sz="2000">
                <a:solidFill>
                  <a:srgbClr val="000000"/>
                </a:solidFill>
                <a:latin typeface="Poppins"/>
                <a:ea typeface="Poppins"/>
                <a:cs typeface="Poppins"/>
                <a:sym typeface="Poppins"/>
              </a:rPr>
              <a:t>Now try smiling very slightly, almost imperceptibly.</a:t>
            </a:r>
          </a:p>
          <a:p>
            <a:pPr algn="ctr">
              <a:lnSpc>
                <a:spcPts val="2800"/>
              </a:lnSpc>
            </a:pPr>
            <a:endParaRPr lang="en-US" sz="2000">
              <a:solidFill>
                <a:srgbClr val="000000"/>
              </a:solidFill>
              <a:latin typeface="Poppins"/>
              <a:ea typeface="Poppins"/>
              <a:cs typeface="Poppins"/>
              <a:sym typeface="Poppins"/>
            </a:endParaRPr>
          </a:p>
          <a:p>
            <a:pPr algn="ctr">
              <a:lnSpc>
                <a:spcPts val="2800"/>
              </a:lnSpc>
            </a:pPr>
            <a:r>
              <a:rPr lang="en-US" sz="2000">
                <a:solidFill>
                  <a:srgbClr val="000000"/>
                </a:solidFill>
                <a:latin typeface="Poppins"/>
                <a:ea typeface="Poppins"/>
                <a:cs typeface="Poppins"/>
                <a:sym typeface="Poppins"/>
              </a:rPr>
              <a:t>Do you notice any change in your body?</a:t>
            </a:r>
          </a:p>
          <a:p>
            <a:pPr algn="ctr">
              <a:lnSpc>
                <a:spcPts val="2800"/>
              </a:lnSpc>
            </a:pPr>
            <a:endParaRPr lang="en-US" sz="2000">
              <a:solidFill>
                <a:srgbClr val="000000"/>
              </a:solidFill>
              <a:latin typeface="Poppins"/>
              <a:ea typeface="Poppins"/>
              <a:cs typeface="Poppins"/>
              <a:sym typeface="Poppins"/>
            </a:endParaRPr>
          </a:p>
          <a:p>
            <a:pPr algn="ctr">
              <a:lnSpc>
                <a:spcPts val="2800"/>
              </a:lnSpc>
            </a:pPr>
            <a:r>
              <a:rPr lang="en-US" sz="2000">
                <a:solidFill>
                  <a:srgbClr val="000000"/>
                </a:solidFill>
                <a:latin typeface="Poppins"/>
                <a:ea typeface="Poppins"/>
                <a:cs typeface="Poppins"/>
                <a:sym typeface="Poppins"/>
              </a:rPr>
              <a:t>It’s not about smiling to hide your emotions,</a:t>
            </a:r>
          </a:p>
          <a:p>
            <a:pPr algn="ctr">
              <a:lnSpc>
                <a:spcPts val="2800"/>
              </a:lnSpc>
              <a:spcBef>
                <a:spcPct val="0"/>
              </a:spcBef>
            </a:pPr>
            <a:r>
              <a:rPr lang="en-US" sz="2000">
                <a:solidFill>
                  <a:srgbClr val="000000"/>
                </a:solidFill>
                <a:latin typeface="Poppins"/>
                <a:ea typeface="Poppins"/>
                <a:cs typeface="Poppins"/>
                <a:sym typeface="Poppins"/>
              </a:rPr>
              <a:t>but about using a physical strategy to reduce the activation of the stress response.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254756"/>
            <a:ext cx="6918486" cy="2113830"/>
            <a:chOff x="0" y="0"/>
            <a:chExt cx="1822153" cy="556729"/>
          </a:xfrm>
        </p:grpSpPr>
        <p:sp>
          <p:nvSpPr>
            <p:cNvPr id="3" name="Freeform 3"/>
            <p:cNvSpPr/>
            <p:nvPr/>
          </p:nvSpPr>
          <p:spPr>
            <a:xfrm>
              <a:off x="0" y="0"/>
              <a:ext cx="1822153" cy="556729"/>
            </a:xfrm>
            <a:custGeom>
              <a:avLst/>
              <a:gdLst/>
              <a:ahLst/>
              <a:cxnLst/>
              <a:rect l="l" t="t" r="r" b="b"/>
              <a:pathLst>
                <a:path w="1822153" h="556729">
                  <a:moveTo>
                    <a:pt x="33571" y="0"/>
                  </a:moveTo>
                  <a:lnTo>
                    <a:pt x="1788582" y="0"/>
                  </a:lnTo>
                  <a:cubicBezTo>
                    <a:pt x="1797486" y="0"/>
                    <a:pt x="1806024" y="3537"/>
                    <a:pt x="1812320" y="9833"/>
                  </a:cubicBezTo>
                  <a:cubicBezTo>
                    <a:pt x="1818616" y="16128"/>
                    <a:pt x="1822153" y="24667"/>
                    <a:pt x="1822153" y="33571"/>
                  </a:cubicBezTo>
                  <a:lnTo>
                    <a:pt x="1822153" y="523158"/>
                  </a:lnTo>
                  <a:cubicBezTo>
                    <a:pt x="1822153" y="532062"/>
                    <a:pt x="1818616" y="540601"/>
                    <a:pt x="1812320" y="546896"/>
                  </a:cubicBezTo>
                  <a:cubicBezTo>
                    <a:pt x="1806024" y="553192"/>
                    <a:pt x="1797486" y="556729"/>
                    <a:pt x="1788582" y="556729"/>
                  </a:cubicBezTo>
                  <a:lnTo>
                    <a:pt x="33571" y="556729"/>
                  </a:lnTo>
                  <a:cubicBezTo>
                    <a:pt x="24667" y="556729"/>
                    <a:pt x="16128" y="553192"/>
                    <a:pt x="9833" y="546896"/>
                  </a:cubicBezTo>
                  <a:cubicBezTo>
                    <a:pt x="3537" y="540601"/>
                    <a:pt x="0" y="532062"/>
                    <a:pt x="0" y="523158"/>
                  </a:cubicBezTo>
                  <a:lnTo>
                    <a:pt x="0" y="33571"/>
                  </a:lnTo>
                  <a:cubicBezTo>
                    <a:pt x="0" y="24667"/>
                    <a:pt x="3537" y="16128"/>
                    <a:pt x="9833" y="9833"/>
                  </a:cubicBezTo>
                  <a:cubicBezTo>
                    <a:pt x="16128" y="3537"/>
                    <a:pt x="24667" y="0"/>
                    <a:pt x="33571" y="0"/>
                  </a:cubicBezTo>
                  <a:close/>
                </a:path>
              </a:pathLst>
            </a:custGeom>
            <a:solidFill>
              <a:srgbClr val="51B264"/>
            </a:solidFill>
            <a:ln w="19050" cap="rnd">
              <a:solidFill>
                <a:srgbClr val="000000"/>
              </a:solidFill>
              <a:prstDash val="solid"/>
              <a:round/>
            </a:ln>
          </p:spPr>
          <p:txBody>
            <a:bodyPr/>
            <a:lstStyle/>
            <a:p>
              <a:endParaRPr lang="es-ES"/>
            </a:p>
          </p:txBody>
        </p:sp>
        <p:sp>
          <p:nvSpPr>
            <p:cNvPr id="4" name="TextBox 4"/>
            <p:cNvSpPr txBox="1"/>
            <p:nvPr/>
          </p:nvSpPr>
          <p:spPr>
            <a:xfrm>
              <a:off x="0" y="-85725"/>
              <a:ext cx="1822153" cy="642454"/>
            </a:xfrm>
            <a:prstGeom prst="rect">
              <a:avLst/>
            </a:prstGeom>
          </p:spPr>
          <p:txBody>
            <a:bodyPr lIns="50800" tIns="50800" rIns="50800" bIns="50800" rtlCol="0" anchor="ctr"/>
            <a:lstStyle/>
            <a:p>
              <a:pPr algn="ctr">
                <a:lnSpc>
                  <a:spcPts val="4200"/>
                </a:lnSpc>
              </a:pPr>
              <a:r>
                <a:rPr lang="en-US" sz="3000">
                  <a:solidFill>
                    <a:srgbClr val="000000"/>
                  </a:solidFill>
                  <a:latin typeface="Poppins"/>
                  <a:ea typeface="Poppins"/>
                  <a:cs typeface="Poppins"/>
                  <a:sym typeface="Poppins"/>
                </a:rPr>
                <a:t>Which exercise was easier for you: thoughts or smiling?</a:t>
              </a:r>
            </a:p>
          </p:txBody>
        </p:sp>
      </p:grpSp>
      <p:grpSp>
        <p:nvGrpSpPr>
          <p:cNvPr id="5" name="Group 5"/>
          <p:cNvGrpSpPr/>
          <p:nvPr/>
        </p:nvGrpSpPr>
        <p:grpSpPr>
          <a:xfrm>
            <a:off x="1137891" y="4387313"/>
            <a:ext cx="6918486" cy="2113830"/>
            <a:chOff x="0" y="0"/>
            <a:chExt cx="1822153" cy="556729"/>
          </a:xfrm>
        </p:grpSpPr>
        <p:sp>
          <p:nvSpPr>
            <p:cNvPr id="6" name="Freeform 6"/>
            <p:cNvSpPr/>
            <p:nvPr/>
          </p:nvSpPr>
          <p:spPr>
            <a:xfrm>
              <a:off x="0" y="0"/>
              <a:ext cx="1822153" cy="556729"/>
            </a:xfrm>
            <a:custGeom>
              <a:avLst/>
              <a:gdLst/>
              <a:ahLst/>
              <a:cxnLst/>
              <a:rect l="l" t="t" r="r" b="b"/>
              <a:pathLst>
                <a:path w="1822153" h="556729">
                  <a:moveTo>
                    <a:pt x="33571" y="0"/>
                  </a:moveTo>
                  <a:lnTo>
                    <a:pt x="1788582" y="0"/>
                  </a:lnTo>
                  <a:cubicBezTo>
                    <a:pt x="1797486" y="0"/>
                    <a:pt x="1806024" y="3537"/>
                    <a:pt x="1812320" y="9833"/>
                  </a:cubicBezTo>
                  <a:cubicBezTo>
                    <a:pt x="1818616" y="16128"/>
                    <a:pt x="1822153" y="24667"/>
                    <a:pt x="1822153" y="33571"/>
                  </a:cubicBezTo>
                  <a:lnTo>
                    <a:pt x="1822153" y="523158"/>
                  </a:lnTo>
                  <a:cubicBezTo>
                    <a:pt x="1822153" y="532062"/>
                    <a:pt x="1818616" y="540601"/>
                    <a:pt x="1812320" y="546896"/>
                  </a:cubicBezTo>
                  <a:cubicBezTo>
                    <a:pt x="1806024" y="553192"/>
                    <a:pt x="1797486" y="556729"/>
                    <a:pt x="1788582" y="556729"/>
                  </a:cubicBezTo>
                  <a:lnTo>
                    <a:pt x="33571" y="556729"/>
                  </a:lnTo>
                  <a:cubicBezTo>
                    <a:pt x="24667" y="556729"/>
                    <a:pt x="16128" y="553192"/>
                    <a:pt x="9833" y="546896"/>
                  </a:cubicBezTo>
                  <a:cubicBezTo>
                    <a:pt x="3537" y="540601"/>
                    <a:pt x="0" y="532062"/>
                    <a:pt x="0" y="523158"/>
                  </a:cubicBezTo>
                  <a:lnTo>
                    <a:pt x="0" y="33571"/>
                  </a:lnTo>
                  <a:cubicBezTo>
                    <a:pt x="0" y="24667"/>
                    <a:pt x="3537" y="16128"/>
                    <a:pt x="9833" y="9833"/>
                  </a:cubicBezTo>
                  <a:cubicBezTo>
                    <a:pt x="16128" y="3537"/>
                    <a:pt x="24667" y="0"/>
                    <a:pt x="33571" y="0"/>
                  </a:cubicBezTo>
                  <a:close/>
                </a:path>
              </a:pathLst>
            </a:custGeom>
            <a:solidFill>
              <a:srgbClr val="E4829D"/>
            </a:solidFill>
            <a:ln w="19050" cap="rnd">
              <a:solidFill>
                <a:srgbClr val="000000"/>
              </a:solidFill>
              <a:prstDash val="solid"/>
              <a:round/>
            </a:ln>
          </p:spPr>
          <p:txBody>
            <a:bodyPr/>
            <a:lstStyle/>
            <a:p>
              <a:endParaRPr lang="es-ES"/>
            </a:p>
          </p:txBody>
        </p:sp>
        <p:sp>
          <p:nvSpPr>
            <p:cNvPr id="7" name="TextBox 7"/>
            <p:cNvSpPr txBox="1"/>
            <p:nvPr/>
          </p:nvSpPr>
          <p:spPr>
            <a:xfrm>
              <a:off x="0" y="-85725"/>
              <a:ext cx="1822153" cy="642454"/>
            </a:xfrm>
            <a:prstGeom prst="rect">
              <a:avLst/>
            </a:prstGeom>
          </p:spPr>
          <p:txBody>
            <a:bodyPr lIns="50800" tIns="50800" rIns="50800" bIns="50800" rtlCol="0" anchor="ctr"/>
            <a:lstStyle/>
            <a:p>
              <a:pPr algn="ctr">
                <a:lnSpc>
                  <a:spcPts val="4200"/>
                </a:lnSpc>
              </a:pPr>
              <a:r>
                <a:rPr lang="en-US" sz="3000">
                  <a:solidFill>
                    <a:srgbClr val="000000"/>
                  </a:solidFill>
                  <a:latin typeface="Poppins"/>
                  <a:ea typeface="Poppins"/>
                  <a:cs typeface="Poppins"/>
                  <a:sym typeface="Poppins"/>
                </a:rPr>
                <a:t>Did you notice any real changes in your body?</a:t>
              </a:r>
            </a:p>
          </p:txBody>
        </p:sp>
      </p:grpSp>
      <p:grpSp>
        <p:nvGrpSpPr>
          <p:cNvPr id="8" name="Group 8"/>
          <p:cNvGrpSpPr/>
          <p:nvPr/>
        </p:nvGrpSpPr>
        <p:grpSpPr>
          <a:xfrm>
            <a:off x="10089066" y="1254756"/>
            <a:ext cx="6918486" cy="2113830"/>
            <a:chOff x="0" y="0"/>
            <a:chExt cx="1822153" cy="556729"/>
          </a:xfrm>
        </p:grpSpPr>
        <p:sp>
          <p:nvSpPr>
            <p:cNvPr id="9" name="Freeform 9"/>
            <p:cNvSpPr/>
            <p:nvPr/>
          </p:nvSpPr>
          <p:spPr>
            <a:xfrm>
              <a:off x="0" y="0"/>
              <a:ext cx="1822153" cy="556729"/>
            </a:xfrm>
            <a:custGeom>
              <a:avLst/>
              <a:gdLst/>
              <a:ahLst/>
              <a:cxnLst/>
              <a:rect l="l" t="t" r="r" b="b"/>
              <a:pathLst>
                <a:path w="1822153" h="556729">
                  <a:moveTo>
                    <a:pt x="33571" y="0"/>
                  </a:moveTo>
                  <a:lnTo>
                    <a:pt x="1788582" y="0"/>
                  </a:lnTo>
                  <a:cubicBezTo>
                    <a:pt x="1797486" y="0"/>
                    <a:pt x="1806024" y="3537"/>
                    <a:pt x="1812320" y="9833"/>
                  </a:cubicBezTo>
                  <a:cubicBezTo>
                    <a:pt x="1818616" y="16128"/>
                    <a:pt x="1822153" y="24667"/>
                    <a:pt x="1822153" y="33571"/>
                  </a:cubicBezTo>
                  <a:lnTo>
                    <a:pt x="1822153" y="523158"/>
                  </a:lnTo>
                  <a:cubicBezTo>
                    <a:pt x="1822153" y="532062"/>
                    <a:pt x="1818616" y="540601"/>
                    <a:pt x="1812320" y="546896"/>
                  </a:cubicBezTo>
                  <a:cubicBezTo>
                    <a:pt x="1806024" y="553192"/>
                    <a:pt x="1797486" y="556729"/>
                    <a:pt x="1788582" y="556729"/>
                  </a:cubicBezTo>
                  <a:lnTo>
                    <a:pt x="33571" y="556729"/>
                  </a:lnTo>
                  <a:cubicBezTo>
                    <a:pt x="24667" y="556729"/>
                    <a:pt x="16128" y="553192"/>
                    <a:pt x="9833" y="546896"/>
                  </a:cubicBezTo>
                  <a:cubicBezTo>
                    <a:pt x="3537" y="540601"/>
                    <a:pt x="0" y="532062"/>
                    <a:pt x="0" y="523158"/>
                  </a:cubicBezTo>
                  <a:lnTo>
                    <a:pt x="0" y="33571"/>
                  </a:lnTo>
                  <a:cubicBezTo>
                    <a:pt x="0" y="24667"/>
                    <a:pt x="3537" y="16128"/>
                    <a:pt x="9833" y="9833"/>
                  </a:cubicBezTo>
                  <a:cubicBezTo>
                    <a:pt x="16128" y="3537"/>
                    <a:pt x="24667" y="0"/>
                    <a:pt x="33571" y="0"/>
                  </a:cubicBezTo>
                  <a:close/>
                </a:path>
              </a:pathLst>
            </a:custGeom>
            <a:solidFill>
              <a:srgbClr val="71C7D6"/>
            </a:solidFill>
            <a:ln w="19050" cap="rnd">
              <a:solidFill>
                <a:srgbClr val="000000"/>
              </a:solidFill>
              <a:prstDash val="solid"/>
              <a:round/>
            </a:ln>
          </p:spPr>
          <p:txBody>
            <a:bodyPr/>
            <a:lstStyle/>
            <a:p>
              <a:endParaRPr lang="es-ES"/>
            </a:p>
          </p:txBody>
        </p:sp>
        <p:sp>
          <p:nvSpPr>
            <p:cNvPr id="10" name="TextBox 10"/>
            <p:cNvSpPr txBox="1"/>
            <p:nvPr/>
          </p:nvSpPr>
          <p:spPr>
            <a:xfrm>
              <a:off x="0" y="-85725"/>
              <a:ext cx="1822153" cy="642454"/>
            </a:xfrm>
            <a:prstGeom prst="rect">
              <a:avLst/>
            </a:prstGeom>
          </p:spPr>
          <p:txBody>
            <a:bodyPr lIns="50800" tIns="50800" rIns="50800" bIns="50800" rtlCol="0" anchor="ctr"/>
            <a:lstStyle/>
            <a:p>
              <a:pPr algn="ctr">
                <a:lnSpc>
                  <a:spcPts val="4200"/>
                </a:lnSpc>
              </a:pPr>
              <a:r>
                <a:rPr lang="en-US" sz="3000">
                  <a:solidFill>
                    <a:srgbClr val="000000"/>
                  </a:solidFill>
                  <a:latin typeface="Poppins"/>
                  <a:ea typeface="Poppins"/>
                  <a:cs typeface="Poppins"/>
                  <a:sym typeface="Poppins"/>
                </a:rPr>
                <a:t>In which situation can you imagine using them?</a:t>
              </a:r>
            </a:p>
          </p:txBody>
        </p:sp>
      </p:grpSp>
      <p:grpSp>
        <p:nvGrpSpPr>
          <p:cNvPr id="11" name="Group 11"/>
          <p:cNvGrpSpPr/>
          <p:nvPr/>
        </p:nvGrpSpPr>
        <p:grpSpPr>
          <a:xfrm>
            <a:off x="10198257" y="4387313"/>
            <a:ext cx="6918486" cy="2113830"/>
            <a:chOff x="0" y="0"/>
            <a:chExt cx="1822153" cy="556729"/>
          </a:xfrm>
        </p:grpSpPr>
        <p:sp>
          <p:nvSpPr>
            <p:cNvPr id="12" name="Freeform 12"/>
            <p:cNvSpPr/>
            <p:nvPr/>
          </p:nvSpPr>
          <p:spPr>
            <a:xfrm>
              <a:off x="0" y="0"/>
              <a:ext cx="1822153" cy="556729"/>
            </a:xfrm>
            <a:custGeom>
              <a:avLst/>
              <a:gdLst/>
              <a:ahLst/>
              <a:cxnLst/>
              <a:rect l="l" t="t" r="r" b="b"/>
              <a:pathLst>
                <a:path w="1822153" h="556729">
                  <a:moveTo>
                    <a:pt x="33571" y="0"/>
                  </a:moveTo>
                  <a:lnTo>
                    <a:pt x="1788582" y="0"/>
                  </a:lnTo>
                  <a:cubicBezTo>
                    <a:pt x="1797486" y="0"/>
                    <a:pt x="1806024" y="3537"/>
                    <a:pt x="1812320" y="9833"/>
                  </a:cubicBezTo>
                  <a:cubicBezTo>
                    <a:pt x="1818616" y="16128"/>
                    <a:pt x="1822153" y="24667"/>
                    <a:pt x="1822153" y="33571"/>
                  </a:cubicBezTo>
                  <a:lnTo>
                    <a:pt x="1822153" y="523158"/>
                  </a:lnTo>
                  <a:cubicBezTo>
                    <a:pt x="1822153" y="532062"/>
                    <a:pt x="1818616" y="540601"/>
                    <a:pt x="1812320" y="546896"/>
                  </a:cubicBezTo>
                  <a:cubicBezTo>
                    <a:pt x="1806024" y="553192"/>
                    <a:pt x="1797486" y="556729"/>
                    <a:pt x="1788582" y="556729"/>
                  </a:cubicBezTo>
                  <a:lnTo>
                    <a:pt x="33571" y="556729"/>
                  </a:lnTo>
                  <a:cubicBezTo>
                    <a:pt x="24667" y="556729"/>
                    <a:pt x="16128" y="553192"/>
                    <a:pt x="9833" y="546896"/>
                  </a:cubicBezTo>
                  <a:cubicBezTo>
                    <a:pt x="3537" y="540601"/>
                    <a:pt x="0" y="532062"/>
                    <a:pt x="0" y="523158"/>
                  </a:cubicBezTo>
                  <a:lnTo>
                    <a:pt x="0" y="33571"/>
                  </a:lnTo>
                  <a:cubicBezTo>
                    <a:pt x="0" y="24667"/>
                    <a:pt x="3537" y="16128"/>
                    <a:pt x="9833" y="9833"/>
                  </a:cubicBezTo>
                  <a:cubicBezTo>
                    <a:pt x="16128" y="3537"/>
                    <a:pt x="24667" y="0"/>
                    <a:pt x="33571" y="0"/>
                  </a:cubicBezTo>
                  <a:close/>
                </a:path>
              </a:pathLst>
            </a:custGeom>
            <a:solidFill>
              <a:srgbClr val="FFED4C"/>
            </a:solidFill>
            <a:ln w="19050" cap="rnd">
              <a:solidFill>
                <a:srgbClr val="000000"/>
              </a:solidFill>
              <a:prstDash val="solid"/>
              <a:round/>
            </a:ln>
          </p:spPr>
          <p:txBody>
            <a:bodyPr/>
            <a:lstStyle/>
            <a:p>
              <a:endParaRPr lang="es-ES"/>
            </a:p>
          </p:txBody>
        </p:sp>
        <p:sp>
          <p:nvSpPr>
            <p:cNvPr id="13" name="TextBox 13"/>
            <p:cNvSpPr txBox="1"/>
            <p:nvPr/>
          </p:nvSpPr>
          <p:spPr>
            <a:xfrm>
              <a:off x="0" y="-85725"/>
              <a:ext cx="1822153" cy="642454"/>
            </a:xfrm>
            <a:prstGeom prst="rect">
              <a:avLst/>
            </a:prstGeom>
          </p:spPr>
          <p:txBody>
            <a:bodyPr lIns="50800" tIns="50800" rIns="50800" bIns="50800" rtlCol="0" anchor="ctr"/>
            <a:lstStyle/>
            <a:p>
              <a:pPr algn="ctr">
                <a:lnSpc>
                  <a:spcPts val="4200"/>
                </a:lnSpc>
              </a:pPr>
              <a:r>
                <a:rPr lang="en-US" sz="3000">
                  <a:solidFill>
                    <a:srgbClr val="000000"/>
                  </a:solidFill>
                  <a:latin typeface="Poppins"/>
                  <a:ea typeface="Poppins"/>
                  <a:cs typeface="Poppins"/>
                  <a:sym typeface="Poppins"/>
                </a:rPr>
                <a:t>Do you think something so small can make a difference?</a:t>
              </a:r>
            </a:p>
          </p:txBody>
        </p:sp>
      </p:grpSp>
      <p:sp>
        <p:nvSpPr>
          <p:cNvPr id="14" name="TextBox 14"/>
          <p:cNvSpPr txBox="1"/>
          <p:nvPr/>
        </p:nvSpPr>
        <p:spPr>
          <a:xfrm>
            <a:off x="3751779" y="7358393"/>
            <a:ext cx="5437664" cy="1425575"/>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Remember:</a:t>
            </a:r>
          </a:p>
          <a:p>
            <a:pPr algn="l">
              <a:lnSpc>
                <a:spcPts val="2800"/>
              </a:lnSpc>
            </a:pPr>
            <a:endParaRPr lang="en-US" sz="2000" b="1">
              <a:solidFill>
                <a:srgbClr val="000000"/>
              </a:solidFill>
              <a:latin typeface="Poppins Bold"/>
              <a:ea typeface="Poppins Bold"/>
              <a:cs typeface="Poppins Bold"/>
              <a:sym typeface="Poppins Bold"/>
            </a:endParaRPr>
          </a:p>
          <a:p>
            <a:pPr algn="l">
              <a:lnSpc>
                <a:spcPts val="2800"/>
              </a:lnSpc>
            </a:pPr>
            <a:r>
              <a:rPr lang="en-US" sz="2000" b="1">
                <a:solidFill>
                  <a:srgbClr val="000000"/>
                </a:solidFill>
                <a:latin typeface="Poppins Bold"/>
                <a:ea typeface="Poppins Bold"/>
                <a:cs typeface="Poppins Bold"/>
                <a:sym typeface="Poppins Bold"/>
              </a:rPr>
              <a:t>Body and mind are connected.</a:t>
            </a:r>
          </a:p>
          <a:p>
            <a:pPr algn="l">
              <a:lnSpc>
                <a:spcPts val="2800"/>
              </a:lnSpc>
            </a:pPr>
            <a:r>
              <a:rPr lang="en-US" sz="2000">
                <a:solidFill>
                  <a:srgbClr val="000000"/>
                </a:solidFill>
                <a:latin typeface="Poppins"/>
                <a:ea typeface="Poppins"/>
                <a:cs typeface="Poppins"/>
                <a:sym typeface="Poppins"/>
              </a:rPr>
              <a:t>Sometimes</a:t>
            </a:r>
            <a:r>
              <a:rPr lang="en-US" sz="2000" b="1">
                <a:solidFill>
                  <a:srgbClr val="000000"/>
                </a:solidFill>
                <a:latin typeface="Poppins Bold"/>
                <a:ea typeface="Poppins Bold"/>
                <a:cs typeface="Poppins Bold"/>
                <a:sym typeface="Poppins Bold"/>
              </a:rPr>
              <a:t> it is easier to tell the body first.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900" y="3917718"/>
            <a:ext cx="19133820" cy="10402643"/>
            <a:chOff x="0" y="0"/>
            <a:chExt cx="25511760" cy="13870191"/>
          </a:xfrm>
        </p:grpSpPr>
        <p:sp>
          <p:nvSpPr>
            <p:cNvPr id="3" name="Freeform 3"/>
            <p:cNvSpPr/>
            <p:nvPr/>
          </p:nvSpPr>
          <p:spPr>
            <a:xfrm>
              <a:off x="0" y="0"/>
              <a:ext cx="25511761" cy="13870178"/>
            </a:xfrm>
            <a:custGeom>
              <a:avLst/>
              <a:gdLst/>
              <a:ahLst/>
              <a:cxnLst/>
              <a:rect l="l" t="t" r="r" b="b"/>
              <a:pathLst>
                <a:path w="25511761" h="13870178">
                  <a:moveTo>
                    <a:pt x="0" y="6935089"/>
                  </a:moveTo>
                  <a:cubicBezTo>
                    <a:pt x="0" y="3104896"/>
                    <a:pt x="5711063" y="0"/>
                    <a:pt x="12755880" y="0"/>
                  </a:cubicBezTo>
                  <a:cubicBezTo>
                    <a:pt x="19800698" y="0"/>
                    <a:pt x="25511761" y="3104896"/>
                    <a:pt x="25511761" y="6935089"/>
                  </a:cubicBezTo>
                  <a:cubicBezTo>
                    <a:pt x="25511761" y="10765282"/>
                    <a:pt x="19800698" y="13870178"/>
                    <a:pt x="12755880" y="13870178"/>
                  </a:cubicBezTo>
                  <a:cubicBezTo>
                    <a:pt x="5711063" y="13870178"/>
                    <a:pt x="0" y="10765282"/>
                    <a:pt x="0" y="6935089"/>
                  </a:cubicBezTo>
                  <a:close/>
                </a:path>
              </a:pathLst>
            </a:custGeom>
            <a:solidFill>
              <a:srgbClr val="E4829D"/>
            </a:solidFill>
          </p:spPr>
          <p:txBody>
            <a:bodyPr/>
            <a:lstStyle/>
            <a:p>
              <a:endParaRPr lang="es-ES"/>
            </a:p>
          </p:txBody>
        </p:sp>
      </p:grpSp>
      <p:sp>
        <p:nvSpPr>
          <p:cNvPr id="4" name="TextBox 4"/>
          <p:cNvSpPr txBox="1"/>
          <p:nvPr/>
        </p:nvSpPr>
        <p:spPr>
          <a:xfrm>
            <a:off x="6983730" y="4886325"/>
            <a:ext cx="4320540" cy="485775"/>
          </a:xfrm>
          <a:prstGeom prst="rect">
            <a:avLst/>
          </a:prstGeom>
        </p:spPr>
        <p:txBody>
          <a:bodyPr lIns="0" tIns="0" rIns="0" bIns="0" rtlCol="0" anchor="t">
            <a:spAutoFit/>
          </a:bodyPr>
          <a:lstStyle/>
          <a:p>
            <a:pPr algn="ctr">
              <a:lnSpc>
                <a:spcPts val="3600"/>
              </a:lnSpc>
            </a:pPr>
            <a:r>
              <a:rPr lang="en-US" sz="3000">
                <a:solidFill>
                  <a:srgbClr val="000000"/>
                </a:solidFill>
                <a:latin typeface="Poppins"/>
                <a:ea typeface="Poppins"/>
                <a:cs typeface="Poppins"/>
                <a:sym typeface="Poppins"/>
              </a:rPr>
              <a:t>Activity 1.9</a:t>
            </a:r>
          </a:p>
        </p:txBody>
      </p:sp>
      <p:sp>
        <p:nvSpPr>
          <p:cNvPr id="5" name="TextBox 5"/>
          <p:cNvSpPr txBox="1"/>
          <p:nvPr/>
        </p:nvSpPr>
        <p:spPr>
          <a:xfrm>
            <a:off x="3525615" y="6745657"/>
            <a:ext cx="11236770" cy="809625"/>
          </a:xfrm>
          <a:prstGeom prst="rect">
            <a:avLst/>
          </a:prstGeom>
        </p:spPr>
        <p:txBody>
          <a:bodyPr lIns="0" tIns="0" rIns="0" bIns="0" rtlCol="0" anchor="t">
            <a:spAutoFit/>
          </a:bodyPr>
          <a:lstStyle/>
          <a:p>
            <a:pPr algn="ctr">
              <a:lnSpc>
                <a:spcPts val="6000"/>
              </a:lnSpc>
            </a:pPr>
            <a:r>
              <a:rPr lang="en-US" sz="5000" b="1">
                <a:solidFill>
                  <a:srgbClr val="000000"/>
                </a:solidFill>
                <a:latin typeface="Poppins Bold"/>
                <a:ea typeface="Poppins Bold"/>
                <a:cs typeface="Poppins Bold"/>
                <a:sym typeface="Poppins Bold"/>
              </a:rPr>
              <a:t>End of Day 1 — Integration and rest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953306" y="4485578"/>
            <a:ext cx="9768071" cy="8229600"/>
          </a:xfrm>
          <a:custGeom>
            <a:avLst/>
            <a:gdLst/>
            <a:ahLst/>
            <a:cxnLst/>
            <a:rect l="l" t="t" r="r" b="b"/>
            <a:pathLst>
              <a:path w="9768071" h="8229600">
                <a:moveTo>
                  <a:pt x="0" y="0"/>
                </a:moveTo>
                <a:lnTo>
                  <a:pt x="9768071" y="0"/>
                </a:lnTo>
                <a:lnTo>
                  <a:pt x="9768071" y="8229600"/>
                </a:lnTo>
                <a:lnTo>
                  <a:pt x="0" y="8229600"/>
                </a:lnTo>
                <a:lnTo>
                  <a:pt x="0" y="0"/>
                </a:lnTo>
                <a:close/>
              </a:path>
            </a:pathLst>
          </a:custGeom>
          <a:blipFill>
            <a:blip r:embed="rId2"/>
            <a:stretch>
              <a:fillRect/>
            </a:stretch>
          </a:blipFill>
        </p:spPr>
        <p:txBody>
          <a:bodyPr/>
          <a:lstStyle/>
          <a:p>
            <a:endParaRPr lang="es-ES"/>
          </a:p>
        </p:txBody>
      </p:sp>
      <p:grpSp>
        <p:nvGrpSpPr>
          <p:cNvPr id="3" name="Group 3"/>
          <p:cNvGrpSpPr/>
          <p:nvPr/>
        </p:nvGrpSpPr>
        <p:grpSpPr>
          <a:xfrm>
            <a:off x="2527145" y="2387755"/>
            <a:ext cx="13233710" cy="1395222"/>
            <a:chOff x="0" y="0"/>
            <a:chExt cx="3485421" cy="367466"/>
          </a:xfrm>
        </p:grpSpPr>
        <p:sp>
          <p:nvSpPr>
            <p:cNvPr id="4" name="Freeform 4"/>
            <p:cNvSpPr/>
            <p:nvPr/>
          </p:nvSpPr>
          <p:spPr>
            <a:xfrm>
              <a:off x="0" y="0"/>
              <a:ext cx="3485421" cy="367466"/>
            </a:xfrm>
            <a:custGeom>
              <a:avLst/>
              <a:gdLst/>
              <a:ahLst/>
              <a:cxnLst/>
              <a:rect l="l" t="t" r="r" b="b"/>
              <a:pathLst>
                <a:path w="3485421" h="367466">
                  <a:moveTo>
                    <a:pt x="17550" y="0"/>
                  </a:moveTo>
                  <a:lnTo>
                    <a:pt x="3467871" y="0"/>
                  </a:lnTo>
                  <a:cubicBezTo>
                    <a:pt x="3477564" y="0"/>
                    <a:pt x="3485421" y="7858"/>
                    <a:pt x="3485421" y="17550"/>
                  </a:cubicBezTo>
                  <a:lnTo>
                    <a:pt x="3485421" y="349915"/>
                  </a:lnTo>
                  <a:cubicBezTo>
                    <a:pt x="3485421" y="359608"/>
                    <a:pt x="3477564" y="367466"/>
                    <a:pt x="3467871" y="367466"/>
                  </a:cubicBezTo>
                  <a:lnTo>
                    <a:pt x="17550" y="367466"/>
                  </a:lnTo>
                  <a:cubicBezTo>
                    <a:pt x="7858" y="367466"/>
                    <a:pt x="0" y="359608"/>
                    <a:pt x="0" y="349915"/>
                  </a:cubicBezTo>
                  <a:lnTo>
                    <a:pt x="0" y="17550"/>
                  </a:lnTo>
                  <a:cubicBezTo>
                    <a:pt x="0" y="7858"/>
                    <a:pt x="7858" y="0"/>
                    <a:pt x="17550" y="0"/>
                  </a:cubicBezTo>
                  <a:close/>
                </a:path>
              </a:pathLst>
            </a:custGeom>
            <a:solidFill>
              <a:srgbClr val="FFED4C"/>
            </a:solidFill>
            <a:ln w="19050" cap="rnd">
              <a:solidFill>
                <a:srgbClr val="000000"/>
              </a:solidFill>
              <a:prstDash val="solid"/>
              <a:round/>
            </a:ln>
          </p:spPr>
          <p:txBody>
            <a:bodyPr/>
            <a:lstStyle/>
            <a:p>
              <a:endParaRPr lang="es-ES"/>
            </a:p>
          </p:txBody>
        </p:sp>
        <p:sp>
          <p:nvSpPr>
            <p:cNvPr id="5" name="TextBox 5"/>
            <p:cNvSpPr txBox="1"/>
            <p:nvPr/>
          </p:nvSpPr>
          <p:spPr>
            <a:xfrm>
              <a:off x="0" y="-85725"/>
              <a:ext cx="3485421" cy="453191"/>
            </a:xfrm>
            <a:prstGeom prst="rect">
              <a:avLst/>
            </a:prstGeom>
          </p:spPr>
          <p:txBody>
            <a:bodyPr lIns="50800" tIns="50800" rIns="50800" bIns="50800" rtlCol="0" anchor="ctr"/>
            <a:lstStyle/>
            <a:p>
              <a:pPr algn="ctr">
                <a:lnSpc>
                  <a:spcPts val="4200"/>
                </a:lnSpc>
              </a:pPr>
              <a:r>
                <a:rPr lang="en-US" sz="3000">
                  <a:solidFill>
                    <a:srgbClr val="000000"/>
                  </a:solidFill>
                  <a:latin typeface="Poppins"/>
                  <a:ea typeface="Poppins"/>
                  <a:cs typeface="Poppins"/>
                  <a:sym typeface="Poppins"/>
                </a:rPr>
                <a:t>In one word or a short sentence: what idea are you</a:t>
              </a:r>
            </a:p>
            <a:p>
              <a:pPr algn="ctr">
                <a:lnSpc>
                  <a:spcPts val="4200"/>
                </a:lnSpc>
              </a:pPr>
              <a:r>
                <a:rPr lang="en-US" sz="3000">
                  <a:solidFill>
                    <a:srgbClr val="000000"/>
                  </a:solidFill>
                  <a:latin typeface="Poppins"/>
                  <a:ea typeface="Poppins"/>
                  <a:cs typeface="Poppins"/>
                  <a:sym typeface="Poppins"/>
                </a:rPr>
                <a:t> taking away today?</a:t>
              </a:r>
            </a:p>
          </p:txBody>
        </p:sp>
      </p:grpSp>
      <p:grpSp>
        <p:nvGrpSpPr>
          <p:cNvPr id="6" name="Group 6"/>
          <p:cNvGrpSpPr/>
          <p:nvPr/>
        </p:nvGrpSpPr>
        <p:grpSpPr>
          <a:xfrm rot="-10800000">
            <a:off x="1827505" y="4352693"/>
            <a:ext cx="14632989" cy="5934307"/>
            <a:chOff x="0" y="0"/>
            <a:chExt cx="3853956" cy="1562945"/>
          </a:xfrm>
        </p:grpSpPr>
        <p:sp>
          <p:nvSpPr>
            <p:cNvPr id="7" name="Freeform 7"/>
            <p:cNvSpPr/>
            <p:nvPr/>
          </p:nvSpPr>
          <p:spPr>
            <a:xfrm>
              <a:off x="0" y="0"/>
              <a:ext cx="3853956" cy="1562945"/>
            </a:xfrm>
            <a:custGeom>
              <a:avLst/>
              <a:gdLst/>
              <a:ahLst/>
              <a:cxnLst/>
              <a:rect l="l" t="t" r="r" b="b"/>
              <a:pathLst>
                <a:path w="3853956" h="1562945">
                  <a:moveTo>
                    <a:pt x="0" y="0"/>
                  </a:moveTo>
                  <a:lnTo>
                    <a:pt x="3853956" y="0"/>
                  </a:lnTo>
                  <a:lnTo>
                    <a:pt x="3853956" y="1562945"/>
                  </a:lnTo>
                  <a:lnTo>
                    <a:pt x="0" y="1562945"/>
                  </a:lnTo>
                  <a:close/>
                </a:path>
              </a:pathLst>
            </a:custGeom>
            <a:gradFill rotWithShape="1">
              <a:gsLst>
                <a:gs pos="0">
                  <a:srgbClr val="FFFFFF">
                    <a:alpha val="100000"/>
                  </a:srgbClr>
                </a:gs>
                <a:gs pos="50000">
                  <a:srgbClr val="FFFFFF">
                    <a:alpha val="70000"/>
                  </a:srgbClr>
                </a:gs>
                <a:gs pos="100000">
                  <a:srgbClr val="FFFFFF">
                    <a:alpha val="0"/>
                  </a:srgbClr>
                </a:gs>
              </a:gsLst>
              <a:lin ang="5400000"/>
            </a:gradFill>
          </p:spPr>
          <p:txBody>
            <a:bodyPr/>
            <a:lstStyle/>
            <a:p>
              <a:endParaRPr lang="es-ES"/>
            </a:p>
          </p:txBody>
        </p:sp>
        <p:sp>
          <p:nvSpPr>
            <p:cNvPr id="8" name="TextBox 8"/>
            <p:cNvSpPr txBox="1"/>
            <p:nvPr/>
          </p:nvSpPr>
          <p:spPr>
            <a:xfrm>
              <a:off x="0" y="-66675"/>
              <a:ext cx="3853956" cy="1629620"/>
            </a:xfrm>
            <a:prstGeom prst="rect">
              <a:avLst/>
            </a:prstGeom>
          </p:spPr>
          <p:txBody>
            <a:bodyPr lIns="50800" tIns="50800" rIns="50800" bIns="50800" rtlCol="0" anchor="ctr"/>
            <a:lstStyle/>
            <a:p>
              <a:pPr algn="ctr">
                <a:lnSpc>
                  <a:spcPts val="2800"/>
                </a:lnSpc>
              </a:pPr>
              <a:endParaRPr/>
            </a:p>
          </p:txBody>
        </p:sp>
      </p:grpSp>
      <p:sp>
        <p:nvSpPr>
          <p:cNvPr id="9" name="TextBox 9"/>
          <p:cNvSpPr txBox="1"/>
          <p:nvPr/>
        </p:nvSpPr>
        <p:spPr>
          <a:xfrm>
            <a:off x="2776170" y="7480300"/>
            <a:ext cx="12735659" cy="1778000"/>
          </a:xfrm>
          <a:prstGeom prst="rect">
            <a:avLst/>
          </a:prstGeom>
        </p:spPr>
        <p:txBody>
          <a:bodyPr lIns="0" tIns="0" rIns="0" bIns="0" rtlCol="0" anchor="t">
            <a:spAutoFit/>
          </a:bodyPr>
          <a:lstStyle/>
          <a:p>
            <a:pPr algn="l">
              <a:lnSpc>
                <a:spcPts val="2800"/>
              </a:lnSpc>
              <a:spcBef>
                <a:spcPct val="0"/>
              </a:spcBef>
            </a:pPr>
            <a:r>
              <a:rPr lang="en-US" sz="2000" b="1">
                <a:solidFill>
                  <a:srgbClr val="000000"/>
                </a:solidFill>
                <a:latin typeface="Poppins Bold"/>
                <a:ea typeface="Poppins Bold"/>
                <a:cs typeface="Poppins Bold"/>
                <a:sym typeface="Poppins Bold"/>
              </a:rPr>
              <a:t>Remember:</a:t>
            </a:r>
          </a:p>
          <a:p>
            <a:pPr algn="l">
              <a:lnSpc>
                <a:spcPts val="2800"/>
              </a:lnSpc>
              <a:spcBef>
                <a:spcPct val="0"/>
              </a:spcBef>
            </a:pPr>
            <a:endParaRPr lang="en-US" sz="2000" b="1">
              <a:solidFill>
                <a:srgbClr val="000000"/>
              </a:solidFill>
              <a:latin typeface="Poppins Bold"/>
              <a:ea typeface="Poppins Bold"/>
              <a:cs typeface="Poppins Bold"/>
              <a:sym typeface="Poppins Bold"/>
            </a:endParaRPr>
          </a:p>
          <a:p>
            <a:pPr algn="l">
              <a:lnSpc>
                <a:spcPts val="2800"/>
              </a:lnSpc>
              <a:spcBef>
                <a:spcPct val="0"/>
              </a:spcBef>
            </a:pPr>
            <a:r>
              <a:rPr lang="en-US" sz="2000">
                <a:solidFill>
                  <a:srgbClr val="000000"/>
                </a:solidFill>
                <a:latin typeface="Poppins"/>
                <a:ea typeface="Poppins"/>
                <a:cs typeface="Poppins"/>
                <a:sym typeface="Poppins"/>
              </a:rPr>
              <a:t>Today we have seen </a:t>
            </a:r>
            <a:r>
              <a:rPr lang="en-US" sz="2000" b="1">
                <a:solidFill>
                  <a:srgbClr val="000000"/>
                </a:solidFill>
                <a:latin typeface="Poppins Bold"/>
                <a:ea typeface="Poppins Bold"/>
                <a:cs typeface="Poppins Bold"/>
                <a:sym typeface="Poppins Bold"/>
              </a:rPr>
              <a:t>that stress can take many forms,</a:t>
            </a:r>
            <a:r>
              <a:rPr lang="en-US" sz="2000">
                <a:solidFill>
                  <a:srgbClr val="000000"/>
                </a:solidFill>
                <a:latin typeface="Poppins"/>
                <a:ea typeface="Poppins"/>
                <a:cs typeface="Poppins"/>
                <a:sym typeface="Poppins"/>
              </a:rPr>
              <a:t> that </a:t>
            </a:r>
            <a:r>
              <a:rPr lang="en-US" sz="2000" b="1">
                <a:solidFill>
                  <a:srgbClr val="000000"/>
                </a:solidFill>
                <a:latin typeface="Poppins Bold"/>
                <a:ea typeface="Poppins Bold"/>
                <a:cs typeface="Poppins Bold"/>
                <a:sym typeface="Poppins Bold"/>
              </a:rPr>
              <a:t>the body reacts</a:t>
            </a:r>
            <a:r>
              <a:rPr lang="en-US" sz="2000">
                <a:solidFill>
                  <a:srgbClr val="000000"/>
                </a:solidFill>
                <a:latin typeface="Poppins"/>
                <a:ea typeface="Poppins"/>
                <a:cs typeface="Poppins"/>
                <a:sym typeface="Poppins"/>
              </a:rPr>
              <a:t> quickly, and that there are </a:t>
            </a:r>
            <a:r>
              <a:rPr lang="en-US" sz="2000" b="1">
                <a:solidFill>
                  <a:srgbClr val="000000"/>
                </a:solidFill>
                <a:latin typeface="Poppins Bold"/>
                <a:ea typeface="Poppins Bold"/>
                <a:cs typeface="Poppins Bold"/>
                <a:sym typeface="Poppins Bold"/>
              </a:rPr>
              <a:t>simple techniques to help manage it.</a:t>
            </a:r>
          </a:p>
          <a:p>
            <a:pPr algn="l">
              <a:lnSpc>
                <a:spcPts val="2800"/>
              </a:lnSpc>
              <a:spcBef>
                <a:spcPct val="0"/>
              </a:spcBef>
            </a:pPr>
            <a:r>
              <a:rPr lang="en-US" sz="2000">
                <a:solidFill>
                  <a:srgbClr val="000000"/>
                </a:solidFill>
                <a:latin typeface="Poppins"/>
                <a:ea typeface="Poppins"/>
                <a:cs typeface="Poppins"/>
                <a:sym typeface="Poppins"/>
              </a:rPr>
              <a:t>Tomorrow </a:t>
            </a:r>
            <a:r>
              <a:rPr lang="en-US" sz="2000" b="1">
                <a:solidFill>
                  <a:srgbClr val="000000"/>
                </a:solidFill>
                <a:latin typeface="Poppins Bold"/>
                <a:ea typeface="Poppins Bold"/>
                <a:cs typeface="Poppins Bold"/>
                <a:sym typeface="Poppins Bold"/>
              </a:rPr>
              <a:t>we will learn more practical strategies</a:t>
            </a:r>
            <a:r>
              <a:rPr lang="en-US" sz="2000">
                <a:solidFill>
                  <a:srgbClr val="000000"/>
                </a:solidFill>
                <a:latin typeface="Poppins"/>
                <a:ea typeface="Poppins"/>
                <a:cs typeface="Poppins"/>
                <a:sym typeface="Poppins"/>
              </a:rPr>
              <a:t> for better managing stress in everyday life.</a:t>
            </a:r>
          </a:p>
        </p:txBody>
      </p:sp>
      <p:sp>
        <p:nvSpPr>
          <p:cNvPr id="10" name="TextBox 10"/>
          <p:cNvSpPr txBox="1"/>
          <p:nvPr/>
        </p:nvSpPr>
        <p:spPr>
          <a:xfrm>
            <a:off x="2776170" y="962025"/>
            <a:ext cx="12735659" cy="368300"/>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We close today’s session by sharing a short idea about what we are taking with us.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900" y="3917718"/>
            <a:ext cx="19133820" cy="10402643"/>
            <a:chOff x="0" y="0"/>
            <a:chExt cx="25511760" cy="13870191"/>
          </a:xfrm>
        </p:grpSpPr>
        <p:sp>
          <p:nvSpPr>
            <p:cNvPr id="3" name="Freeform 3"/>
            <p:cNvSpPr/>
            <p:nvPr/>
          </p:nvSpPr>
          <p:spPr>
            <a:xfrm>
              <a:off x="0" y="0"/>
              <a:ext cx="25511761" cy="13870178"/>
            </a:xfrm>
            <a:custGeom>
              <a:avLst/>
              <a:gdLst/>
              <a:ahLst/>
              <a:cxnLst/>
              <a:rect l="l" t="t" r="r" b="b"/>
              <a:pathLst>
                <a:path w="25511761" h="13870178">
                  <a:moveTo>
                    <a:pt x="0" y="6935089"/>
                  </a:moveTo>
                  <a:cubicBezTo>
                    <a:pt x="0" y="3104896"/>
                    <a:pt x="5711063" y="0"/>
                    <a:pt x="12755880" y="0"/>
                  </a:cubicBezTo>
                  <a:cubicBezTo>
                    <a:pt x="19800698" y="0"/>
                    <a:pt x="25511761" y="3104896"/>
                    <a:pt x="25511761" y="6935089"/>
                  </a:cubicBezTo>
                  <a:cubicBezTo>
                    <a:pt x="25511761" y="10765282"/>
                    <a:pt x="19800698" y="13870178"/>
                    <a:pt x="12755880" y="13870178"/>
                  </a:cubicBezTo>
                  <a:cubicBezTo>
                    <a:pt x="5711063" y="13870178"/>
                    <a:pt x="0" y="10765282"/>
                    <a:pt x="0" y="6935089"/>
                  </a:cubicBezTo>
                  <a:close/>
                </a:path>
              </a:pathLst>
            </a:custGeom>
            <a:solidFill>
              <a:srgbClr val="71C7D6"/>
            </a:solidFill>
          </p:spPr>
          <p:txBody>
            <a:bodyPr/>
            <a:lstStyle/>
            <a:p>
              <a:endParaRPr lang="es-ES"/>
            </a:p>
          </p:txBody>
        </p:sp>
      </p:grpSp>
      <p:sp>
        <p:nvSpPr>
          <p:cNvPr id="4" name="TextBox 4"/>
          <p:cNvSpPr txBox="1"/>
          <p:nvPr/>
        </p:nvSpPr>
        <p:spPr>
          <a:xfrm>
            <a:off x="2687904" y="1849088"/>
            <a:ext cx="13300812" cy="1571625"/>
          </a:xfrm>
          <a:prstGeom prst="rect">
            <a:avLst/>
          </a:prstGeom>
        </p:spPr>
        <p:txBody>
          <a:bodyPr lIns="0" tIns="0" rIns="0" bIns="0" rtlCol="0" anchor="t">
            <a:spAutoFit/>
          </a:bodyPr>
          <a:lstStyle/>
          <a:p>
            <a:pPr algn="ctr">
              <a:lnSpc>
                <a:spcPts val="6000"/>
              </a:lnSpc>
            </a:pPr>
            <a:r>
              <a:rPr lang="en-US" sz="5000">
                <a:solidFill>
                  <a:srgbClr val="000000"/>
                </a:solidFill>
                <a:latin typeface="Poppins"/>
                <a:ea typeface="Poppins"/>
                <a:cs typeface="Poppins"/>
                <a:sym typeface="Poppins"/>
              </a:rPr>
              <a:t>Day 2: Learning to regulate myself and take care of myself</a:t>
            </a:r>
          </a:p>
        </p:txBody>
      </p:sp>
      <p:sp>
        <p:nvSpPr>
          <p:cNvPr id="5" name="TextBox 5"/>
          <p:cNvSpPr txBox="1"/>
          <p:nvPr/>
        </p:nvSpPr>
        <p:spPr>
          <a:xfrm>
            <a:off x="6983730" y="5161636"/>
            <a:ext cx="4320540" cy="485775"/>
          </a:xfrm>
          <a:prstGeom prst="rect">
            <a:avLst/>
          </a:prstGeom>
        </p:spPr>
        <p:txBody>
          <a:bodyPr lIns="0" tIns="0" rIns="0" bIns="0" rtlCol="0" anchor="t">
            <a:spAutoFit/>
          </a:bodyPr>
          <a:lstStyle/>
          <a:p>
            <a:pPr algn="ctr">
              <a:lnSpc>
                <a:spcPts val="3600"/>
              </a:lnSpc>
            </a:pPr>
            <a:r>
              <a:rPr lang="en-US" sz="3000">
                <a:solidFill>
                  <a:srgbClr val="000000"/>
                </a:solidFill>
                <a:latin typeface="Poppins"/>
                <a:ea typeface="Poppins"/>
                <a:cs typeface="Poppins"/>
                <a:sym typeface="Poppins"/>
              </a:rPr>
              <a:t>Activity 2.1</a:t>
            </a:r>
          </a:p>
        </p:txBody>
      </p:sp>
      <p:sp>
        <p:nvSpPr>
          <p:cNvPr id="6" name="TextBox 6"/>
          <p:cNvSpPr txBox="1"/>
          <p:nvPr/>
        </p:nvSpPr>
        <p:spPr>
          <a:xfrm>
            <a:off x="2770602" y="6732654"/>
            <a:ext cx="12746796" cy="809625"/>
          </a:xfrm>
          <a:prstGeom prst="rect">
            <a:avLst/>
          </a:prstGeom>
        </p:spPr>
        <p:txBody>
          <a:bodyPr lIns="0" tIns="0" rIns="0" bIns="0" rtlCol="0" anchor="t">
            <a:spAutoFit/>
          </a:bodyPr>
          <a:lstStyle/>
          <a:p>
            <a:pPr algn="ctr">
              <a:lnSpc>
                <a:spcPts val="6000"/>
              </a:lnSpc>
            </a:pPr>
            <a:r>
              <a:rPr lang="en-US" sz="5000" b="1">
                <a:solidFill>
                  <a:srgbClr val="000000"/>
                </a:solidFill>
                <a:latin typeface="Poppins Bold"/>
                <a:ea typeface="Poppins Bold"/>
                <a:cs typeface="Poppins Bold"/>
                <a:sym typeface="Poppins Bold"/>
              </a:rPr>
              <a:t>Welcome and review of Day 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737039" y="1168090"/>
            <a:ext cx="5311950" cy="9258300"/>
          </a:xfrm>
          <a:custGeom>
            <a:avLst/>
            <a:gdLst/>
            <a:ahLst/>
            <a:cxnLst/>
            <a:rect l="l" t="t" r="r" b="b"/>
            <a:pathLst>
              <a:path w="5311950" h="9258300">
                <a:moveTo>
                  <a:pt x="0" y="0"/>
                </a:moveTo>
                <a:lnTo>
                  <a:pt x="5311949" y="0"/>
                </a:lnTo>
                <a:lnTo>
                  <a:pt x="5311949" y="9258300"/>
                </a:lnTo>
                <a:lnTo>
                  <a:pt x="0" y="9258300"/>
                </a:lnTo>
                <a:lnTo>
                  <a:pt x="0" y="0"/>
                </a:lnTo>
                <a:close/>
              </a:path>
            </a:pathLst>
          </a:custGeom>
          <a:blipFill>
            <a:blip r:embed="rId2"/>
            <a:stretch>
              <a:fillRect/>
            </a:stretch>
          </a:blipFill>
        </p:spPr>
        <p:txBody>
          <a:bodyPr/>
          <a:lstStyle/>
          <a:p>
            <a:endParaRPr lang="es-ES"/>
          </a:p>
        </p:txBody>
      </p:sp>
      <p:sp>
        <p:nvSpPr>
          <p:cNvPr id="3" name="TextBox 3"/>
          <p:cNvSpPr txBox="1"/>
          <p:nvPr/>
        </p:nvSpPr>
        <p:spPr>
          <a:xfrm>
            <a:off x="1722120" y="2364285"/>
            <a:ext cx="6897355" cy="12477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a:t>
            </a:r>
          </a:p>
          <a:p>
            <a:pPr algn="l">
              <a:lnSpc>
                <a:spcPts val="2400"/>
              </a:lnSpc>
            </a:pPr>
            <a:endParaRPr lang="en-US" sz="2000" b="1">
              <a:solidFill>
                <a:srgbClr val="000000"/>
              </a:solidFill>
              <a:latin typeface="Poppins Bold"/>
              <a:ea typeface="Poppins Bold"/>
              <a:cs typeface="Poppins Bold"/>
              <a:sym typeface="Poppins Bold"/>
            </a:endParaRPr>
          </a:p>
          <a:p>
            <a:pPr marL="431801" lvl="1" indent="-215900" algn="l">
              <a:lnSpc>
                <a:spcPts val="2400"/>
              </a:lnSpc>
              <a:buFont typeface="Arial"/>
              <a:buChar char="•"/>
            </a:pPr>
            <a:r>
              <a:rPr lang="en-US" sz="2000">
                <a:solidFill>
                  <a:srgbClr val="000000"/>
                </a:solidFill>
                <a:latin typeface="Poppins"/>
                <a:ea typeface="Poppins"/>
                <a:cs typeface="Poppins"/>
                <a:sym typeface="Poppins"/>
              </a:rPr>
              <a:t>Chairs in a circle</a:t>
            </a:r>
          </a:p>
          <a:p>
            <a:pPr marL="431801" lvl="1" indent="-215900" algn="l">
              <a:lnSpc>
                <a:spcPts val="2400"/>
              </a:lnSpc>
              <a:buFont typeface="Arial"/>
              <a:buChar char="•"/>
            </a:pPr>
            <a:r>
              <a:rPr lang="en-US" sz="2000">
                <a:solidFill>
                  <a:srgbClr val="000000"/>
                </a:solidFill>
                <a:latin typeface="Poppins"/>
                <a:ea typeface="Poppins"/>
                <a:cs typeface="Poppins"/>
                <a:sym typeface="Poppins"/>
              </a:rPr>
              <a:t>Blackboard (optional)</a:t>
            </a:r>
          </a:p>
        </p:txBody>
      </p:sp>
      <p:sp>
        <p:nvSpPr>
          <p:cNvPr id="4" name="TextBox 4"/>
          <p:cNvSpPr txBox="1"/>
          <p:nvPr/>
        </p:nvSpPr>
        <p:spPr>
          <a:xfrm>
            <a:off x="1722120" y="4706440"/>
            <a:ext cx="5684660" cy="1778000"/>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What will we do?</a:t>
            </a:r>
          </a:p>
          <a:p>
            <a:pPr algn="l">
              <a:lnSpc>
                <a:spcPts val="2800"/>
              </a:lnSpc>
            </a:pPr>
            <a:endParaRPr lang="en-US" sz="2000" b="1">
              <a:solidFill>
                <a:srgbClr val="000000"/>
              </a:solidFill>
              <a:latin typeface="Poppins Bold"/>
              <a:ea typeface="Poppins Bold"/>
              <a:cs typeface="Poppins Bold"/>
              <a:sym typeface="Poppins Bold"/>
            </a:endParaRPr>
          </a:p>
          <a:p>
            <a:pPr marL="431801" lvl="1" indent="-215900" algn="l">
              <a:lnSpc>
                <a:spcPts val="2800"/>
              </a:lnSpc>
              <a:buFont typeface="Arial"/>
              <a:buChar char="•"/>
            </a:pPr>
            <a:r>
              <a:rPr lang="en-US" sz="2000">
                <a:solidFill>
                  <a:srgbClr val="000000"/>
                </a:solidFill>
                <a:latin typeface="Poppins"/>
                <a:ea typeface="Poppins"/>
                <a:cs typeface="Poppins"/>
                <a:sym typeface="Poppins"/>
              </a:rPr>
              <a:t>We return to the circle to recall the most important things from the previous session.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54102" y="2115744"/>
            <a:ext cx="9093439" cy="457200"/>
            <a:chOff x="0" y="0"/>
            <a:chExt cx="12124585" cy="609600"/>
          </a:xfrm>
        </p:grpSpPr>
        <p:sp>
          <p:nvSpPr>
            <p:cNvPr id="3" name="TextBox 3"/>
            <p:cNvSpPr txBox="1"/>
            <p:nvPr/>
          </p:nvSpPr>
          <p:spPr>
            <a:xfrm>
              <a:off x="706068" y="37042"/>
              <a:ext cx="11418516" cy="4688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Yesterday we saw</a:t>
              </a:r>
              <a:r>
                <a:rPr lang="en-US" sz="2000" b="1">
                  <a:solidFill>
                    <a:srgbClr val="000000"/>
                  </a:solidFill>
                  <a:latin typeface="Poppins Bold"/>
                  <a:ea typeface="Poppins Bold"/>
                  <a:cs typeface="Poppins Bold"/>
                  <a:sym typeface="Poppins Bold"/>
                </a:rPr>
                <a:t> that stress</a:t>
              </a:r>
              <a:r>
                <a:rPr lang="en-US" sz="2000">
                  <a:solidFill>
                    <a:srgbClr val="000000"/>
                  </a:solidFill>
                  <a:latin typeface="Poppins"/>
                  <a:ea typeface="Poppins"/>
                  <a:cs typeface="Poppins"/>
                  <a:sym typeface="Poppins"/>
                </a:rPr>
                <a:t> can take</a:t>
              </a:r>
              <a:r>
                <a:rPr lang="en-US" sz="2000" b="1">
                  <a:solidFill>
                    <a:srgbClr val="000000"/>
                  </a:solidFill>
                  <a:latin typeface="Poppins Bold"/>
                  <a:ea typeface="Poppins Bold"/>
                  <a:cs typeface="Poppins Bold"/>
                  <a:sym typeface="Poppins Bold"/>
                </a:rPr>
                <a:t> </a:t>
              </a:r>
              <a:r>
                <a:rPr lang="en-US" sz="2000">
                  <a:solidFill>
                    <a:srgbClr val="000000"/>
                  </a:solidFill>
                  <a:latin typeface="Poppins"/>
                  <a:ea typeface="Poppins"/>
                  <a:cs typeface="Poppins"/>
                  <a:sym typeface="Poppins"/>
                </a:rPr>
                <a:t>many forms.</a:t>
              </a:r>
            </a:p>
          </p:txBody>
        </p:sp>
        <p:sp>
          <p:nvSpPr>
            <p:cNvPr id="4" name="TextBox 4"/>
            <p:cNvSpPr txBox="1"/>
            <p:nvPr/>
          </p:nvSpPr>
          <p:spPr>
            <a:xfrm>
              <a:off x="0" y="-85725"/>
              <a:ext cx="522288" cy="695325"/>
            </a:xfrm>
            <a:prstGeom prst="rect">
              <a:avLst/>
            </a:prstGeom>
          </p:spPr>
          <p:txBody>
            <a:bodyPr lIns="0" tIns="0" rIns="0" bIns="0" rtlCol="0" anchor="t">
              <a:spAutoFit/>
            </a:bodyPr>
            <a:lstStyle/>
            <a:p>
              <a:pPr algn="ctr">
                <a:lnSpc>
                  <a:spcPts val="4200"/>
                </a:lnSpc>
                <a:spcBef>
                  <a:spcPct val="0"/>
                </a:spcBef>
              </a:pPr>
              <a:r>
                <a:rPr lang="en-US" sz="3000" b="1">
                  <a:solidFill>
                    <a:srgbClr val="71C7D6"/>
                  </a:solidFill>
                  <a:latin typeface="Poppins Bold"/>
                  <a:ea typeface="Poppins Bold"/>
                  <a:cs typeface="Poppins Bold"/>
                  <a:sym typeface="Poppins Bold"/>
                </a:rPr>
                <a:t>01</a:t>
              </a:r>
            </a:p>
          </p:txBody>
        </p:sp>
      </p:grpSp>
      <p:grpSp>
        <p:nvGrpSpPr>
          <p:cNvPr id="5" name="Group 5"/>
          <p:cNvGrpSpPr/>
          <p:nvPr/>
        </p:nvGrpSpPr>
        <p:grpSpPr>
          <a:xfrm>
            <a:off x="1516945" y="2902005"/>
            <a:ext cx="6286182" cy="457200"/>
            <a:chOff x="0" y="0"/>
            <a:chExt cx="8381576" cy="609600"/>
          </a:xfrm>
        </p:grpSpPr>
        <p:sp>
          <p:nvSpPr>
            <p:cNvPr id="6" name="TextBox 6"/>
            <p:cNvSpPr txBox="1"/>
            <p:nvPr/>
          </p:nvSpPr>
          <p:spPr>
            <a:xfrm>
              <a:off x="755611" y="37042"/>
              <a:ext cx="7625964" cy="4688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We learned</a:t>
              </a:r>
              <a:r>
                <a:rPr lang="en-US" sz="2000" b="1">
                  <a:solidFill>
                    <a:srgbClr val="000000"/>
                  </a:solidFill>
                  <a:latin typeface="Poppins Bold"/>
                  <a:ea typeface="Poppins Bold"/>
                  <a:cs typeface="Poppins Bold"/>
                  <a:sym typeface="Poppins Bold"/>
                </a:rPr>
                <a:t> how the body responds.</a:t>
              </a:r>
            </a:p>
          </p:txBody>
        </p:sp>
        <p:sp>
          <p:nvSpPr>
            <p:cNvPr id="7" name="TextBox 7"/>
            <p:cNvSpPr txBox="1"/>
            <p:nvPr/>
          </p:nvSpPr>
          <p:spPr>
            <a:xfrm>
              <a:off x="0" y="-85725"/>
              <a:ext cx="621374" cy="695325"/>
            </a:xfrm>
            <a:prstGeom prst="rect">
              <a:avLst/>
            </a:prstGeom>
          </p:spPr>
          <p:txBody>
            <a:bodyPr lIns="0" tIns="0" rIns="0" bIns="0" rtlCol="0" anchor="t">
              <a:spAutoFit/>
            </a:bodyPr>
            <a:lstStyle/>
            <a:p>
              <a:pPr algn="ctr">
                <a:lnSpc>
                  <a:spcPts val="4200"/>
                </a:lnSpc>
                <a:spcBef>
                  <a:spcPct val="0"/>
                </a:spcBef>
              </a:pPr>
              <a:r>
                <a:rPr lang="en-US" sz="3000" b="1">
                  <a:solidFill>
                    <a:srgbClr val="E4829D"/>
                  </a:solidFill>
                  <a:latin typeface="Poppins Bold"/>
                  <a:ea typeface="Poppins Bold"/>
                  <a:cs typeface="Poppins Bold"/>
                  <a:sym typeface="Poppins Bold"/>
                </a:rPr>
                <a:t>02</a:t>
              </a:r>
            </a:p>
          </p:txBody>
        </p:sp>
      </p:grpSp>
      <p:grpSp>
        <p:nvGrpSpPr>
          <p:cNvPr id="8" name="Group 8"/>
          <p:cNvGrpSpPr/>
          <p:nvPr/>
        </p:nvGrpSpPr>
        <p:grpSpPr>
          <a:xfrm>
            <a:off x="1510496" y="3688266"/>
            <a:ext cx="9080415" cy="457200"/>
            <a:chOff x="0" y="0"/>
            <a:chExt cx="12107219" cy="609600"/>
          </a:xfrm>
        </p:grpSpPr>
        <p:sp>
          <p:nvSpPr>
            <p:cNvPr id="9" name="TextBox 9"/>
            <p:cNvSpPr txBox="1"/>
            <p:nvPr/>
          </p:nvSpPr>
          <p:spPr>
            <a:xfrm>
              <a:off x="764210" y="37042"/>
              <a:ext cx="11343009" cy="4688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We tried out</a:t>
              </a:r>
              <a:r>
                <a:rPr lang="en-US" sz="2000" b="1">
                  <a:solidFill>
                    <a:srgbClr val="000000"/>
                  </a:solidFill>
                  <a:latin typeface="Poppins Bold"/>
                  <a:ea typeface="Poppins Bold"/>
                  <a:cs typeface="Poppins Bold"/>
                  <a:sym typeface="Poppins Bold"/>
                </a:rPr>
                <a:t> quick techniques to lower activation.</a:t>
              </a:r>
            </a:p>
          </p:txBody>
        </p:sp>
        <p:sp>
          <p:nvSpPr>
            <p:cNvPr id="10" name="TextBox 10"/>
            <p:cNvSpPr txBox="1"/>
            <p:nvPr/>
          </p:nvSpPr>
          <p:spPr>
            <a:xfrm>
              <a:off x="0" y="-85725"/>
              <a:ext cx="638572" cy="695325"/>
            </a:xfrm>
            <a:prstGeom prst="rect">
              <a:avLst/>
            </a:prstGeom>
          </p:spPr>
          <p:txBody>
            <a:bodyPr lIns="0" tIns="0" rIns="0" bIns="0" rtlCol="0" anchor="t">
              <a:spAutoFit/>
            </a:bodyPr>
            <a:lstStyle/>
            <a:p>
              <a:pPr algn="ctr">
                <a:lnSpc>
                  <a:spcPts val="4200"/>
                </a:lnSpc>
                <a:spcBef>
                  <a:spcPct val="0"/>
                </a:spcBef>
              </a:pPr>
              <a:r>
                <a:rPr lang="en-US" sz="3000" b="1">
                  <a:solidFill>
                    <a:srgbClr val="51B264"/>
                  </a:solidFill>
                  <a:latin typeface="Poppins Bold"/>
                  <a:ea typeface="Poppins Bold"/>
                  <a:cs typeface="Poppins Bold"/>
                  <a:sym typeface="Poppins Bold"/>
                </a:rPr>
                <a:t>03</a:t>
              </a:r>
            </a:p>
          </p:txBody>
        </p:sp>
      </p:grpSp>
      <p:grpSp>
        <p:nvGrpSpPr>
          <p:cNvPr id="11" name="Group 11"/>
          <p:cNvGrpSpPr/>
          <p:nvPr/>
        </p:nvGrpSpPr>
        <p:grpSpPr>
          <a:xfrm>
            <a:off x="1510496" y="4478841"/>
            <a:ext cx="7514554" cy="457200"/>
            <a:chOff x="0" y="0"/>
            <a:chExt cx="10019405" cy="609600"/>
          </a:xfrm>
        </p:grpSpPr>
        <p:sp>
          <p:nvSpPr>
            <p:cNvPr id="12" name="TextBox 12"/>
            <p:cNvSpPr txBox="1"/>
            <p:nvPr/>
          </p:nvSpPr>
          <p:spPr>
            <a:xfrm>
              <a:off x="888092" y="37042"/>
              <a:ext cx="9131313" cy="4688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There are no “wrong” answers.</a:t>
              </a:r>
            </a:p>
          </p:txBody>
        </p:sp>
        <p:sp>
          <p:nvSpPr>
            <p:cNvPr id="13" name="TextBox 13"/>
            <p:cNvSpPr txBox="1"/>
            <p:nvPr/>
          </p:nvSpPr>
          <p:spPr>
            <a:xfrm>
              <a:off x="0" y="-85725"/>
              <a:ext cx="762453" cy="695325"/>
            </a:xfrm>
            <a:prstGeom prst="rect">
              <a:avLst/>
            </a:prstGeom>
          </p:spPr>
          <p:txBody>
            <a:bodyPr lIns="0" tIns="0" rIns="0" bIns="0" rtlCol="0" anchor="t">
              <a:spAutoFit/>
            </a:bodyPr>
            <a:lstStyle/>
            <a:p>
              <a:pPr algn="ctr">
                <a:lnSpc>
                  <a:spcPts val="4200"/>
                </a:lnSpc>
                <a:spcBef>
                  <a:spcPct val="0"/>
                </a:spcBef>
              </a:pPr>
              <a:r>
                <a:rPr lang="en-US" sz="3000" b="1">
                  <a:solidFill>
                    <a:srgbClr val="FFED4C"/>
                  </a:solidFill>
                  <a:latin typeface="Poppins Bold"/>
                  <a:ea typeface="Poppins Bold"/>
                  <a:cs typeface="Poppins Bold"/>
                  <a:sym typeface="Poppins Bold"/>
                </a:rPr>
                <a:t>04</a:t>
              </a:r>
            </a:p>
          </p:txBody>
        </p:sp>
      </p:grpSp>
      <p:sp>
        <p:nvSpPr>
          <p:cNvPr id="14" name="TextBox 14"/>
          <p:cNvSpPr txBox="1"/>
          <p:nvPr/>
        </p:nvSpPr>
        <p:spPr>
          <a:xfrm>
            <a:off x="1028700" y="6650502"/>
            <a:ext cx="9634654" cy="1778000"/>
          </a:xfrm>
          <a:prstGeom prst="rect">
            <a:avLst/>
          </a:prstGeom>
        </p:spPr>
        <p:txBody>
          <a:bodyPr lIns="0" tIns="0" rIns="0" bIns="0" rtlCol="0" anchor="t">
            <a:spAutoFit/>
          </a:bodyPr>
          <a:lstStyle/>
          <a:p>
            <a:pPr algn="l">
              <a:lnSpc>
                <a:spcPts val="2800"/>
              </a:lnSpc>
              <a:spcBef>
                <a:spcPct val="0"/>
              </a:spcBef>
            </a:pPr>
            <a:r>
              <a:rPr lang="en-US" sz="2000" b="1">
                <a:solidFill>
                  <a:srgbClr val="000000"/>
                </a:solidFill>
                <a:latin typeface="Poppins Bold"/>
                <a:ea typeface="Poppins Bold"/>
                <a:cs typeface="Poppins Bold"/>
                <a:sym typeface="Poppins Bold"/>
              </a:rPr>
              <a:t>Remember:</a:t>
            </a:r>
          </a:p>
          <a:p>
            <a:pPr algn="l">
              <a:lnSpc>
                <a:spcPts val="2800"/>
              </a:lnSpc>
              <a:spcBef>
                <a:spcPct val="0"/>
              </a:spcBef>
            </a:pPr>
            <a:endParaRPr lang="en-US" sz="2000" b="1">
              <a:solidFill>
                <a:srgbClr val="000000"/>
              </a:solidFill>
              <a:latin typeface="Poppins Bold"/>
              <a:ea typeface="Poppins Bold"/>
              <a:cs typeface="Poppins Bold"/>
              <a:sym typeface="Poppins Bold"/>
            </a:endParaRPr>
          </a:p>
          <a:p>
            <a:pPr algn="l">
              <a:lnSpc>
                <a:spcPts val="2800"/>
              </a:lnSpc>
              <a:spcBef>
                <a:spcPct val="0"/>
              </a:spcBef>
            </a:pPr>
            <a:r>
              <a:rPr lang="en-US" sz="2000">
                <a:solidFill>
                  <a:srgbClr val="000000"/>
                </a:solidFill>
                <a:latin typeface="Poppins"/>
                <a:ea typeface="Poppins"/>
                <a:cs typeface="Poppins"/>
                <a:sym typeface="Poppins"/>
              </a:rPr>
              <a:t>Today we’ll be</a:t>
            </a:r>
            <a:r>
              <a:rPr lang="en-US" sz="2000" b="1">
                <a:solidFill>
                  <a:srgbClr val="000000"/>
                </a:solidFill>
                <a:latin typeface="Poppins Bold"/>
                <a:ea typeface="Poppins Bold"/>
                <a:cs typeface="Poppins Bold"/>
                <a:sym typeface="Poppins Bold"/>
              </a:rPr>
              <a:t> </a:t>
            </a:r>
            <a:r>
              <a:rPr lang="en-US" sz="2000">
                <a:solidFill>
                  <a:srgbClr val="000000"/>
                </a:solidFill>
                <a:latin typeface="Poppins"/>
                <a:ea typeface="Poppins"/>
                <a:cs typeface="Poppins"/>
                <a:sym typeface="Poppins"/>
              </a:rPr>
              <a:t>learning</a:t>
            </a:r>
            <a:r>
              <a:rPr lang="en-US" sz="2000" b="1">
                <a:solidFill>
                  <a:srgbClr val="000000"/>
                </a:solidFill>
                <a:latin typeface="Poppins Bold"/>
                <a:ea typeface="Poppins Bold"/>
                <a:cs typeface="Poppins Bold"/>
                <a:sym typeface="Poppins Bold"/>
              </a:rPr>
              <a:t> practical tools for managing stress, understanding the brain’s emergency response, </a:t>
            </a:r>
            <a:r>
              <a:rPr lang="en-US" sz="2000">
                <a:solidFill>
                  <a:srgbClr val="000000"/>
                </a:solidFill>
                <a:latin typeface="Poppins"/>
                <a:ea typeface="Poppins"/>
                <a:cs typeface="Poppins"/>
                <a:sym typeface="Poppins"/>
              </a:rPr>
              <a:t>and learning</a:t>
            </a:r>
            <a:r>
              <a:rPr lang="en-US" sz="2000" b="1">
                <a:solidFill>
                  <a:srgbClr val="000000"/>
                </a:solidFill>
                <a:latin typeface="Poppins Bold"/>
                <a:ea typeface="Poppins Bold"/>
                <a:cs typeface="Poppins Bold"/>
                <a:sym typeface="Poppins Bold"/>
              </a:rPr>
              <a:t> how to replenish our emotional reserves.</a:t>
            </a:r>
          </a:p>
        </p:txBody>
      </p:sp>
      <p:sp>
        <p:nvSpPr>
          <p:cNvPr id="15" name="Freeform 15"/>
          <p:cNvSpPr/>
          <p:nvPr/>
        </p:nvSpPr>
        <p:spPr>
          <a:xfrm>
            <a:off x="10737039" y="1168090"/>
            <a:ext cx="5311950" cy="9258300"/>
          </a:xfrm>
          <a:custGeom>
            <a:avLst/>
            <a:gdLst/>
            <a:ahLst/>
            <a:cxnLst/>
            <a:rect l="l" t="t" r="r" b="b"/>
            <a:pathLst>
              <a:path w="5311950" h="9258300">
                <a:moveTo>
                  <a:pt x="0" y="0"/>
                </a:moveTo>
                <a:lnTo>
                  <a:pt x="5311949" y="0"/>
                </a:lnTo>
                <a:lnTo>
                  <a:pt x="5311949" y="9258300"/>
                </a:lnTo>
                <a:lnTo>
                  <a:pt x="0" y="9258300"/>
                </a:lnTo>
                <a:lnTo>
                  <a:pt x="0" y="0"/>
                </a:lnTo>
                <a:close/>
              </a:path>
            </a:pathLst>
          </a:custGeom>
          <a:blipFill>
            <a:blip r:embed="rId2"/>
            <a:stretch>
              <a:fillRect/>
            </a:stretch>
          </a:blipFill>
        </p:spPr>
        <p:txBody>
          <a:bodyPr/>
          <a:lstStyle/>
          <a:p>
            <a:endParaRPr lang="es-E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900" y="3917718"/>
            <a:ext cx="19133820" cy="10402643"/>
            <a:chOff x="0" y="0"/>
            <a:chExt cx="25511760" cy="13870191"/>
          </a:xfrm>
        </p:grpSpPr>
        <p:sp>
          <p:nvSpPr>
            <p:cNvPr id="3" name="Freeform 3"/>
            <p:cNvSpPr/>
            <p:nvPr/>
          </p:nvSpPr>
          <p:spPr>
            <a:xfrm>
              <a:off x="0" y="0"/>
              <a:ext cx="25511761" cy="13870178"/>
            </a:xfrm>
            <a:custGeom>
              <a:avLst/>
              <a:gdLst/>
              <a:ahLst/>
              <a:cxnLst/>
              <a:rect l="l" t="t" r="r" b="b"/>
              <a:pathLst>
                <a:path w="25511761" h="13870178">
                  <a:moveTo>
                    <a:pt x="0" y="6935089"/>
                  </a:moveTo>
                  <a:cubicBezTo>
                    <a:pt x="0" y="3104896"/>
                    <a:pt x="5711063" y="0"/>
                    <a:pt x="12755880" y="0"/>
                  </a:cubicBezTo>
                  <a:cubicBezTo>
                    <a:pt x="19800698" y="0"/>
                    <a:pt x="25511761" y="3104896"/>
                    <a:pt x="25511761" y="6935089"/>
                  </a:cubicBezTo>
                  <a:cubicBezTo>
                    <a:pt x="25511761" y="10765282"/>
                    <a:pt x="19800698" y="13870178"/>
                    <a:pt x="12755880" y="13870178"/>
                  </a:cubicBezTo>
                  <a:cubicBezTo>
                    <a:pt x="5711063" y="13870178"/>
                    <a:pt x="0" y="10765282"/>
                    <a:pt x="0" y="6935089"/>
                  </a:cubicBezTo>
                  <a:close/>
                </a:path>
              </a:pathLst>
            </a:custGeom>
            <a:solidFill>
              <a:srgbClr val="51B264"/>
            </a:solidFill>
          </p:spPr>
          <p:txBody>
            <a:bodyPr/>
            <a:lstStyle/>
            <a:p>
              <a:endParaRPr lang="es-ES"/>
            </a:p>
          </p:txBody>
        </p:sp>
      </p:grpSp>
      <p:sp>
        <p:nvSpPr>
          <p:cNvPr id="4" name="TextBox 4"/>
          <p:cNvSpPr txBox="1"/>
          <p:nvPr/>
        </p:nvSpPr>
        <p:spPr>
          <a:xfrm>
            <a:off x="6983730" y="5161636"/>
            <a:ext cx="4320540" cy="485775"/>
          </a:xfrm>
          <a:prstGeom prst="rect">
            <a:avLst/>
          </a:prstGeom>
        </p:spPr>
        <p:txBody>
          <a:bodyPr lIns="0" tIns="0" rIns="0" bIns="0" rtlCol="0" anchor="t">
            <a:spAutoFit/>
          </a:bodyPr>
          <a:lstStyle/>
          <a:p>
            <a:pPr algn="ctr">
              <a:lnSpc>
                <a:spcPts val="3600"/>
              </a:lnSpc>
            </a:pPr>
            <a:r>
              <a:rPr lang="en-US" sz="3000">
                <a:solidFill>
                  <a:srgbClr val="000000"/>
                </a:solidFill>
                <a:latin typeface="Poppins"/>
                <a:ea typeface="Poppins"/>
                <a:cs typeface="Poppins"/>
                <a:sym typeface="Poppins"/>
              </a:rPr>
              <a:t>Activity 2.2</a:t>
            </a:r>
          </a:p>
        </p:txBody>
      </p:sp>
      <p:sp>
        <p:nvSpPr>
          <p:cNvPr id="5" name="TextBox 5"/>
          <p:cNvSpPr txBox="1"/>
          <p:nvPr/>
        </p:nvSpPr>
        <p:spPr>
          <a:xfrm>
            <a:off x="2770602" y="6425995"/>
            <a:ext cx="12746796" cy="1571625"/>
          </a:xfrm>
          <a:prstGeom prst="rect">
            <a:avLst/>
          </a:prstGeom>
        </p:spPr>
        <p:txBody>
          <a:bodyPr lIns="0" tIns="0" rIns="0" bIns="0" rtlCol="0" anchor="t">
            <a:spAutoFit/>
          </a:bodyPr>
          <a:lstStyle/>
          <a:p>
            <a:pPr algn="ctr">
              <a:lnSpc>
                <a:spcPts val="6000"/>
              </a:lnSpc>
            </a:pPr>
            <a:r>
              <a:rPr lang="en-US" sz="5000" b="1">
                <a:solidFill>
                  <a:srgbClr val="000000"/>
                </a:solidFill>
                <a:latin typeface="Poppins Bold"/>
                <a:ea typeface="Poppins Bold"/>
                <a:cs typeface="Poppins Bold"/>
                <a:sym typeface="Poppins Bold"/>
              </a:rPr>
              <a:t>The brain’s emergency programme — How and why we freeze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144000" y="1461234"/>
            <a:ext cx="8223830" cy="7185572"/>
          </a:xfrm>
          <a:custGeom>
            <a:avLst/>
            <a:gdLst/>
            <a:ahLst/>
            <a:cxnLst/>
            <a:rect l="l" t="t" r="r" b="b"/>
            <a:pathLst>
              <a:path w="8223830" h="7185572">
                <a:moveTo>
                  <a:pt x="0" y="0"/>
                </a:moveTo>
                <a:lnTo>
                  <a:pt x="8223830" y="0"/>
                </a:lnTo>
                <a:lnTo>
                  <a:pt x="8223830" y="7185572"/>
                </a:lnTo>
                <a:lnTo>
                  <a:pt x="0" y="7185572"/>
                </a:lnTo>
                <a:lnTo>
                  <a:pt x="0" y="0"/>
                </a:lnTo>
                <a:close/>
              </a:path>
            </a:pathLst>
          </a:custGeom>
          <a:blipFill>
            <a:blip r:embed="rId2"/>
            <a:stretch>
              <a:fillRect/>
            </a:stretch>
          </a:blipFill>
        </p:spPr>
        <p:txBody>
          <a:bodyPr/>
          <a:lstStyle/>
          <a:p>
            <a:endParaRPr lang="es-ES"/>
          </a:p>
        </p:txBody>
      </p:sp>
      <p:sp>
        <p:nvSpPr>
          <p:cNvPr id="3" name="TextBox 3"/>
          <p:cNvSpPr txBox="1"/>
          <p:nvPr/>
        </p:nvSpPr>
        <p:spPr>
          <a:xfrm>
            <a:off x="1722120" y="2364285"/>
            <a:ext cx="6897355" cy="15525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a:t>
            </a:r>
          </a:p>
          <a:p>
            <a:pPr algn="l">
              <a:lnSpc>
                <a:spcPts val="2400"/>
              </a:lnSpc>
            </a:pPr>
            <a:endParaRPr lang="en-US" sz="2000" b="1">
              <a:solidFill>
                <a:srgbClr val="000000"/>
              </a:solidFill>
              <a:latin typeface="Poppins Bold"/>
              <a:ea typeface="Poppins Bold"/>
              <a:cs typeface="Poppins Bold"/>
              <a:sym typeface="Poppins Bold"/>
            </a:endParaRPr>
          </a:p>
          <a:p>
            <a:pPr marL="431801" lvl="1" indent="-215900" algn="l">
              <a:lnSpc>
                <a:spcPts val="2400"/>
              </a:lnSpc>
              <a:buFont typeface="Arial"/>
              <a:buChar char="•"/>
            </a:pPr>
            <a:r>
              <a:rPr lang="en-US" sz="2000">
                <a:solidFill>
                  <a:srgbClr val="000000"/>
                </a:solidFill>
                <a:latin typeface="Poppins"/>
                <a:ea typeface="Poppins"/>
                <a:cs typeface="Poppins"/>
                <a:sym typeface="Poppins"/>
              </a:rPr>
              <a:t>Blackboard or flip chart with a brain divided into three levels</a:t>
            </a:r>
          </a:p>
          <a:p>
            <a:pPr marL="431801" lvl="1" indent="-215900" algn="l">
              <a:lnSpc>
                <a:spcPts val="2400"/>
              </a:lnSpc>
              <a:buFont typeface="Arial"/>
              <a:buChar char="•"/>
            </a:pPr>
            <a:r>
              <a:rPr lang="en-US" sz="2000">
                <a:solidFill>
                  <a:srgbClr val="000000"/>
                </a:solidFill>
                <a:latin typeface="Poppins"/>
                <a:ea typeface="Poppins"/>
                <a:cs typeface="Poppins"/>
                <a:sym typeface="Poppins"/>
              </a:rPr>
              <a:t>Coloured markers</a:t>
            </a:r>
          </a:p>
        </p:txBody>
      </p:sp>
      <p:sp>
        <p:nvSpPr>
          <p:cNvPr id="4" name="TextBox 4"/>
          <p:cNvSpPr txBox="1"/>
          <p:nvPr/>
        </p:nvSpPr>
        <p:spPr>
          <a:xfrm>
            <a:off x="1722120" y="4706440"/>
            <a:ext cx="5684660" cy="2130425"/>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What will we do?</a:t>
            </a:r>
          </a:p>
          <a:p>
            <a:pPr algn="l">
              <a:lnSpc>
                <a:spcPts val="2800"/>
              </a:lnSpc>
            </a:pPr>
            <a:endParaRPr lang="en-US" sz="2000" b="1">
              <a:solidFill>
                <a:srgbClr val="000000"/>
              </a:solidFill>
              <a:latin typeface="Poppins Bold"/>
              <a:ea typeface="Poppins Bold"/>
              <a:cs typeface="Poppins Bold"/>
              <a:sym typeface="Poppins Bold"/>
            </a:endParaRPr>
          </a:p>
          <a:p>
            <a:pPr algn="l">
              <a:lnSpc>
                <a:spcPts val="2800"/>
              </a:lnSpc>
            </a:pPr>
            <a:r>
              <a:rPr lang="en-US" sz="2000" b="1">
                <a:solidFill>
                  <a:srgbClr val="000000"/>
                </a:solidFill>
                <a:latin typeface="Poppins Bold"/>
                <a:ea typeface="Poppins Bold"/>
                <a:cs typeface="Poppins Bold"/>
                <a:sym typeface="Poppins Bold"/>
              </a:rPr>
              <a:t>We will find out how the brain works when stress levels get too high, and why it is sometimes difficult to think, concentrate or remember things.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486022" y="1257300"/>
            <a:ext cx="14007830" cy="8229600"/>
          </a:xfrm>
          <a:custGeom>
            <a:avLst/>
            <a:gdLst/>
            <a:ahLst/>
            <a:cxnLst/>
            <a:rect l="l" t="t" r="r" b="b"/>
            <a:pathLst>
              <a:path w="14007830" h="8229600">
                <a:moveTo>
                  <a:pt x="0" y="0"/>
                </a:moveTo>
                <a:lnTo>
                  <a:pt x="14007830" y="0"/>
                </a:lnTo>
                <a:lnTo>
                  <a:pt x="14007830" y="8229600"/>
                </a:lnTo>
                <a:lnTo>
                  <a:pt x="0" y="8229600"/>
                </a:lnTo>
                <a:lnTo>
                  <a:pt x="0" y="0"/>
                </a:lnTo>
                <a:close/>
              </a:path>
            </a:pathLst>
          </a:custGeom>
          <a:blipFill>
            <a:blip r:embed="rId2"/>
            <a:stretch>
              <a:fillRect/>
            </a:stretch>
          </a:blipFill>
        </p:spPr>
        <p:txBody>
          <a:bodyPr/>
          <a:lstStyle/>
          <a:p>
            <a:endParaRPr lang="es-ES"/>
          </a:p>
        </p:txBody>
      </p:sp>
      <p:sp>
        <p:nvSpPr>
          <p:cNvPr id="3" name="TextBox 3"/>
          <p:cNvSpPr txBox="1"/>
          <p:nvPr/>
        </p:nvSpPr>
        <p:spPr>
          <a:xfrm>
            <a:off x="1780825" y="1859653"/>
            <a:ext cx="4070598" cy="368300"/>
          </a:xfrm>
          <a:prstGeom prst="rect">
            <a:avLst/>
          </a:prstGeom>
        </p:spPr>
        <p:txBody>
          <a:bodyPr lIns="0" tIns="0" rIns="0" bIns="0" rtlCol="0" anchor="t">
            <a:spAutoFit/>
          </a:bodyPr>
          <a:lstStyle/>
          <a:p>
            <a:pPr algn="ctr">
              <a:lnSpc>
                <a:spcPts val="2800"/>
              </a:lnSpc>
              <a:spcBef>
                <a:spcPct val="0"/>
              </a:spcBef>
            </a:pPr>
            <a:r>
              <a:rPr lang="en-US" sz="2000" b="1">
                <a:solidFill>
                  <a:srgbClr val="000000"/>
                </a:solidFill>
                <a:latin typeface="Poppins Bold"/>
                <a:ea typeface="Poppins Bold"/>
                <a:cs typeface="Poppins Bold"/>
                <a:sym typeface="Poppins Bold"/>
              </a:rPr>
              <a:t>What will we do in this module?</a:t>
            </a:r>
          </a:p>
        </p:txBody>
      </p:sp>
      <p:grpSp>
        <p:nvGrpSpPr>
          <p:cNvPr id="4" name="Group 4"/>
          <p:cNvGrpSpPr/>
          <p:nvPr/>
        </p:nvGrpSpPr>
        <p:grpSpPr>
          <a:xfrm>
            <a:off x="1540163" y="3342378"/>
            <a:ext cx="8449051" cy="457200"/>
            <a:chOff x="0" y="0"/>
            <a:chExt cx="11265402" cy="609600"/>
          </a:xfrm>
        </p:grpSpPr>
        <p:sp>
          <p:nvSpPr>
            <p:cNvPr id="5" name="TextBox 5"/>
            <p:cNvSpPr txBox="1"/>
            <p:nvPr/>
          </p:nvSpPr>
          <p:spPr>
            <a:xfrm>
              <a:off x="706068" y="37042"/>
              <a:ext cx="10559334" cy="4688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Understand how your body works when it experiences stress</a:t>
              </a:r>
            </a:p>
          </p:txBody>
        </p:sp>
        <p:sp>
          <p:nvSpPr>
            <p:cNvPr id="6" name="TextBox 6"/>
            <p:cNvSpPr txBox="1"/>
            <p:nvPr/>
          </p:nvSpPr>
          <p:spPr>
            <a:xfrm>
              <a:off x="0" y="-85725"/>
              <a:ext cx="522288" cy="695325"/>
            </a:xfrm>
            <a:prstGeom prst="rect">
              <a:avLst/>
            </a:prstGeom>
          </p:spPr>
          <p:txBody>
            <a:bodyPr lIns="0" tIns="0" rIns="0" bIns="0" rtlCol="0" anchor="t">
              <a:spAutoFit/>
            </a:bodyPr>
            <a:lstStyle/>
            <a:p>
              <a:pPr algn="ctr">
                <a:lnSpc>
                  <a:spcPts val="4200"/>
                </a:lnSpc>
                <a:spcBef>
                  <a:spcPct val="0"/>
                </a:spcBef>
              </a:pPr>
              <a:r>
                <a:rPr lang="en-US" sz="3000" b="1">
                  <a:solidFill>
                    <a:srgbClr val="71C7D6"/>
                  </a:solidFill>
                  <a:latin typeface="Poppins Bold"/>
                  <a:ea typeface="Poppins Bold"/>
                  <a:cs typeface="Poppins Bold"/>
                  <a:sym typeface="Poppins Bold"/>
                </a:rPr>
                <a:t>01</a:t>
              </a:r>
            </a:p>
          </p:txBody>
        </p:sp>
      </p:grpSp>
      <p:grpSp>
        <p:nvGrpSpPr>
          <p:cNvPr id="7" name="Group 7"/>
          <p:cNvGrpSpPr/>
          <p:nvPr/>
        </p:nvGrpSpPr>
        <p:grpSpPr>
          <a:xfrm>
            <a:off x="1503006" y="4128639"/>
            <a:ext cx="7392383" cy="457200"/>
            <a:chOff x="0" y="0"/>
            <a:chExt cx="9856510" cy="609600"/>
          </a:xfrm>
        </p:grpSpPr>
        <p:sp>
          <p:nvSpPr>
            <p:cNvPr id="8" name="TextBox 8"/>
            <p:cNvSpPr txBox="1"/>
            <p:nvPr/>
          </p:nvSpPr>
          <p:spPr>
            <a:xfrm>
              <a:off x="755611" y="37042"/>
              <a:ext cx="9100899" cy="4688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 Identify which things activate you the most</a:t>
              </a:r>
            </a:p>
          </p:txBody>
        </p:sp>
        <p:sp>
          <p:nvSpPr>
            <p:cNvPr id="9" name="TextBox 9"/>
            <p:cNvSpPr txBox="1"/>
            <p:nvPr/>
          </p:nvSpPr>
          <p:spPr>
            <a:xfrm>
              <a:off x="0" y="-85725"/>
              <a:ext cx="621374" cy="695325"/>
            </a:xfrm>
            <a:prstGeom prst="rect">
              <a:avLst/>
            </a:prstGeom>
          </p:spPr>
          <p:txBody>
            <a:bodyPr lIns="0" tIns="0" rIns="0" bIns="0" rtlCol="0" anchor="t">
              <a:spAutoFit/>
            </a:bodyPr>
            <a:lstStyle/>
            <a:p>
              <a:pPr algn="ctr">
                <a:lnSpc>
                  <a:spcPts val="4200"/>
                </a:lnSpc>
                <a:spcBef>
                  <a:spcPct val="0"/>
                </a:spcBef>
              </a:pPr>
              <a:r>
                <a:rPr lang="en-US" sz="3000" b="1">
                  <a:solidFill>
                    <a:srgbClr val="E4829D"/>
                  </a:solidFill>
                  <a:latin typeface="Poppins Bold"/>
                  <a:ea typeface="Poppins Bold"/>
                  <a:cs typeface="Poppins Bold"/>
                  <a:sym typeface="Poppins Bold"/>
                </a:rPr>
                <a:t>02</a:t>
              </a:r>
            </a:p>
          </p:txBody>
        </p:sp>
      </p:grpSp>
      <p:grpSp>
        <p:nvGrpSpPr>
          <p:cNvPr id="10" name="Group 10"/>
          <p:cNvGrpSpPr/>
          <p:nvPr/>
        </p:nvGrpSpPr>
        <p:grpSpPr>
          <a:xfrm>
            <a:off x="1496557" y="4914900"/>
            <a:ext cx="8041651" cy="457200"/>
            <a:chOff x="0" y="0"/>
            <a:chExt cx="10722201" cy="609600"/>
          </a:xfrm>
        </p:grpSpPr>
        <p:sp>
          <p:nvSpPr>
            <p:cNvPr id="11" name="TextBox 11"/>
            <p:cNvSpPr txBox="1"/>
            <p:nvPr/>
          </p:nvSpPr>
          <p:spPr>
            <a:xfrm>
              <a:off x="764210" y="37042"/>
              <a:ext cx="9957991" cy="4688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Learn quick tools to calm yourself down</a:t>
              </a:r>
            </a:p>
          </p:txBody>
        </p:sp>
        <p:sp>
          <p:nvSpPr>
            <p:cNvPr id="12" name="TextBox 12"/>
            <p:cNvSpPr txBox="1"/>
            <p:nvPr/>
          </p:nvSpPr>
          <p:spPr>
            <a:xfrm>
              <a:off x="0" y="-85725"/>
              <a:ext cx="638572" cy="695325"/>
            </a:xfrm>
            <a:prstGeom prst="rect">
              <a:avLst/>
            </a:prstGeom>
          </p:spPr>
          <p:txBody>
            <a:bodyPr lIns="0" tIns="0" rIns="0" bIns="0" rtlCol="0" anchor="t">
              <a:spAutoFit/>
            </a:bodyPr>
            <a:lstStyle/>
            <a:p>
              <a:pPr algn="ctr">
                <a:lnSpc>
                  <a:spcPts val="4200"/>
                </a:lnSpc>
                <a:spcBef>
                  <a:spcPct val="0"/>
                </a:spcBef>
              </a:pPr>
              <a:r>
                <a:rPr lang="en-US" sz="3000" b="1">
                  <a:solidFill>
                    <a:srgbClr val="51B264"/>
                  </a:solidFill>
                  <a:latin typeface="Poppins Bold"/>
                  <a:ea typeface="Poppins Bold"/>
                  <a:cs typeface="Poppins Bold"/>
                  <a:sym typeface="Poppins Bold"/>
                </a:rPr>
                <a:t>03</a:t>
              </a:r>
            </a:p>
          </p:txBody>
        </p:sp>
      </p:grpSp>
      <p:grpSp>
        <p:nvGrpSpPr>
          <p:cNvPr id="13" name="Group 13"/>
          <p:cNvGrpSpPr/>
          <p:nvPr/>
        </p:nvGrpSpPr>
        <p:grpSpPr>
          <a:xfrm>
            <a:off x="1363198" y="7277997"/>
            <a:ext cx="8167029" cy="457200"/>
            <a:chOff x="0" y="0"/>
            <a:chExt cx="10889371" cy="609600"/>
          </a:xfrm>
        </p:grpSpPr>
        <p:sp>
          <p:nvSpPr>
            <p:cNvPr id="14" name="TextBox 14"/>
            <p:cNvSpPr txBox="1"/>
            <p:nvPr/>
          </p:nvSpPr>
          <p:spPr>
            <a:xfrm>
              <a:off x="818140" y="37042"/>
              <a:ext cx="10071232" cy="4688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Take part in games, activities and short reflections</a:t>
              </a:r>
            </a:p>
          </p:txBody>
        </p:sp>
        <p:sp>
          <p:nvSpPr>
            <p:cNvPr id="15" name="TextBox 15"/>
            <p:cNvSpPr txBox="1"/>
            <p:nvPr/>
          </p:nvSpPr>
          <p:spPr>
            <a:xfrm>
              <a:off x="0" y="-85725"/>
              <a:ext cx="692501" cy="695325"/>
            </a:xfrm>
            <a:prstGeom prst="rect">
              <a:avLst/>
            </a:prstGeom>
          </p:spPr>
          <p:txBody>
            <a:bodyPr lIns="0" tIns="0" rIns="0" bIns="0" rtlCol="0" anchor="t">
              <a:spAutoFit/>
            </a:bodyPr>
            <a:lstStyle/>
            <a:p>
              <a:pPr algn="ctr">
                <a:lnSpc>
                  <a:spcPts val="4200"/>
                </a:lnSpc>
                <a:spcBef>
                  <a:spcPct val="0"/>
                </a:spcBef>
              </a:pPr>
              <a:r>
                <a:rPr lang="en-US" sz="3000" b="1">
                  <a:solidFill>
                    <a:srgbClr val="51B264"/>
                  </a:solidFill>
                  <a:latin typeface="Poppins Bold"/>
                  <a:ea typeface="Poppins Bold"/>
                  <a:cs typeface="Poppins Bold"/>
                  <a:sym typeface="Poppins Bold"/>
                </a:rPr>
                <a:t>06</a:t>
              </a:r>
            </a:p>
          </p:txBody>
        </p:sp>
      </p:grpSp>
      <p:grpSp>
        <p:nvGrpSpPr>
          <p:cNvPr id="16" name="Group 16"/>
          <p:cNvGrpSpPr/>
          <p:nvPr/>
        </p:nvGrpSpPr>
        <p:grpSpPr>
          <a:xfrm>
            <a:off x="1403645" y="5701161"/>
            <a:ext cx="7514554" cy="457200"/>
            <a:chOff x="0" y="0"/>
            <a:chExt cx="10019405" cy="609600"/>
          </a:xfrm>
        </p:grpSpPr>
        <p:sp>
          <p:nvSpPr>
            <p:cNvPr id="17" name="TextBox 17"/>
            <p:cNvSpPr txBox="1"/>
            <p:nvPr/>
          </p:nvSpPr>
          <p:spPr>
            <a:xfrm>
              <a:off x="888092" y="37042"/>
              <a:ext cx="9131313" cy="4688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Learn to fill your emotional “tank”</a:t>
              </a:r>
            </a:p>
          </p:txBody>
        </p:sp>
        <p:sp>
          <p:nvSpPr>
            <p:cNvPr id="18" name="TextBox 18"/>
            <p:cNvSpPr txBox="1"/>
            <p:nvPr/>
          </p:nvSpPr>
          <p:spPr>
            <a:xfrm>
              <a:off x="0" y="-85725"/>
              <a:ext cx="762453" cy="695325"/>
            </a:xfrm>
            <a:prstGeom prst="rect">
              <a:avLst/>
            </a:prstGeom>
          </p:spPr>
          <p:txBody>
            <a:bodyPr lIns="0" tIns="0" rIns="0" bIns="0" rtlCol="0" anchor="t">
              <a:spAutoFit/>
            </a:bodyPr>
            <a:lstStyle/>
            <a:p>
              <a:pPr algn="ctr">
                <a:lnSpc>
                  <a:spcPts val="4200"/>
                </a:lnSpc>
                <a:spcBef>
                  <a:spcPct val="0"/>
                </a:spcBef>
              </a:pPr>
              <a:r>
                <a:rPr lang="en-US" sz="3000" b="1">
                  <a:solidFill>
                    <a:srgbClr val="FFED4C"/>
                  </a:solidFill>
                  <a:latin typeface="Poppins Bold"/>
                  <a:ea typeface="Poppins Bold"/>
                  <a:cs typeface="Poppins Bold"/>
                  <a:sym typeface="Poppins Bold"/>
                </a:rPr>
                <a:t>04</a:t>
              </a:r>
            </a:p>
          </p:txBody>
        </p:sp>
      </p:grpSp>
      <p:grpSp>
        <p:nvGrpSpPr>
          <p:cNvPr id="19" name="Group 19"/>
          <p:cNvGrpSpPr/>
          <p:nvPr/>
        </p:nvGrpSpPr>
        <p:grpSpPr>
          <a:xfrm>
            <a:off x="1372675" y="6487422"/>
            <a:ext cx="6357330" cy="457200"/>
            <a:chOff x="0" y="0"/>
            <a:chExt cx="8476440" cy="609600"/>
          </a:xfrm>
        </p:grpSpPr>
        <p:sp>
          <p:nvSpPr>
            <p:cNvPr id="20" name="TextBox 20"/>
            <p:cNvSpPr txBox="1"/>
            <p:nvPr/>
          </p:nvSpPr>
          <p:spPr>
            <a:xfrm>
              <a:off x="929386" y="37042"/>
              <a:ext cx="7547054" cy="4688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Develop your own strategies against stress</a:t>
              </a:r>
            </a:p>
          </p:txBody>
        </p:sp>
        <p:sp>
          <p:nvSpPr>
            <p:cNvPr id="21" name="TextBox 21"/>
            <p:cNvSpPr txBox="1"/>
            <p:nvPr/>
          </p:nvSpPr>
          <p:spPr>
            <a:xfrm>
              <a:off x="0" y="-85725"/>
              <a:ext cx="803747" cy="695325"/>
            </a:xfrm>
            <a:prstGeom prst="rect">
              <a:avLst/>
            </a:prstGeom>
          </p:spPr>
          <p:txBody>
            <a:bodyPr lIns="0" tIns="0" rIns="0" bIns="0" rtlCol="0" anchor="t">
              <a:spAutoFit/>
            </a:bodyPr>
            <a:lstStyle/>
            <a:p>
              <a:pPr algn="ctr">
                <a:lnSpc>
                  <a:spcPts val="4200"/>
                </a:lnSpc>
                <a:spcBef>
                  <a:spcPct val="0"/>
                </a:spcBef>
              </a:pPr>
              <a:r>
                <a:rPr lang="en-US" sz="3000" b="1">
                  <a:solidFill>
                    <a:srgbClr val="E4829D"/>
                  </a:solidFill>
                  <a:latin typeface="Poppins Bold"/>
                  <a:ea typeface="Poppins Bold"/>
                  <a:cs typeface="Poppins Bold"/>
                  <a:sym typeface="Poppins Bold"/>
                </a:rPr>
                <a:t>05</a:t>
              </a: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144000" y="1461234"/>
            <a:ext cx="8223830" cy="7185572"/>
          </a:xfrm>
          <a:custGeom>
            <a:avLst/>
            <a:gdLst/>
            <a:ahLst/>
            <a:cxnLst/>
            <a:rect l="l" t="t" r="r" b="b"/>
            <a:pathLst>
              <a:path w="8223830" h="7185572">
                <a:moveTo>
                  <a:pt x="0" y="0"/>
                </a:moveTo>
                <a:lnTo>
                  <a:pt x="8223830" y="0"/>
                </a:lnTo>
                <a:lnTo>
                  <a:pt x="8223830" y="7185572"/>
                </a:lnTo>
                <a:lnTo>
                  <a:pt x="0" y="7185572"/>
                </a:lnTo>
                <a:lnTo>
                  <a:pt x="0" y="0"/>
                </a:lnTo>
                <a:close/>
              </a:path>
            </a:pathLst>
          </a:custGeom>
          <a:blipFill>
            <a:blip r:embed="rId2"/>
            <a:stretch>
              <a:fillRect/>
            </a:stretch>
          </a:blipFill>
        </p:spPr>
        <p:txBody>
          <a:bodyPr/>
          <a:lstStyle/>
          <a:p>
            <a:endParaRPr lang="es-ES"/>
          </a:p>
        </p:txBody>
      </p:sp>
      <p:grpSp>
        <p:nvGrpSpPr>
          <p:cNvPr id="3" name="Group 3"/>
          <p:cNvGrpSpPr/>
          <p:nvPr/>
        </p:nvGrpSpPr>
        <p:grpSpPr>
          <a:xfrm>
            <a:off x="1421780" y="4732498"/>
            <a:ext cx="6389649" cy="1664320"/>
            <a:chOff x="0" y="0"/>
            <a:chExt cx="1682870" cy="438339"/>
          </a:xfrm>
        </p:grpSpPr>
        <p:sp>
          <p:nvSpPr>
            <p:cNvPr id="4" name="Freeform 4"/>
            <p:cNvSpPr/>
            <p:nvPr/>
          </p:nvSpPr>
          <p:spPr>
            <a:xfrm>
              <a:off x="0" y="0"/>
              <a:ext cx="1682871" cy="438339"/>
            </a:xfrm>
            <a:custGeom>
              <a:avLst/>
              <a:gdLst/>
              <a:ahLst/>
              <a:cxnLst/>
              <a:rect l="l" t="t" r="r" b="b"/>
              <a:pathLst>
                <a:path w="1682871" h="438339">
                  <a:moveTo>
                    <a:pt x="36349" y="0"/>
                  </a:moveTo>
                  <a:lnTo>
                    <a:pt x="1646522" y="0"/>
                  </a:lnTo>
                  <a:cubicBezTo>
                    <a:pt x="1656162" y="0"/>
                    <a:pt x="1665407" y="3830"/>
                    <a:pt x="1672224" y="10646"/>
                  </a:cubicBezTo>
                  <a:cubicBezTo>
                    <a:pt x="1679041" y="17463"/>
                    <a:pt x="1682871" y="26709"/>
                    <a:pt x="1682871" y="36349"/>
                  </a:cubicBezTo>
                  <a:lnTo>
                    <a:pt x="1682871" y="401990"/>
                  </a:lnTo>
                  <a:cubicBezTo>
                    <a:pt x="1682871" y="411631"/>
                    <a:pt x="1679041" y="420876"/>
                    <a:pt x="1672224" y="427693"/>
                  </a:cubicBezTo>
                  <a:cubicBezTo>
                    <a:pt x="1665407" y="434510"/>
                    <a:pt x="1656162" y="438339"/>
                    <a:pt x="1646522" y="438339"/>
                  </a:cubicBezTo>
                  <a:lnTo>
                    <a:pt x="36349" y="438339"/>
                  </a:lnTo>
                  <a:cubicBezTo>
                    <a:pt x="26709" y="438339"/>
                    <a:pt x="17463" y="434510"/>
                    <a:pt x="10646" y="427693"/>
                  </a:cubicBezTo>
                  <a:cubicBezTo>
                    <a:pt x="3830" y="420876"/>
                    <a:pt x="0" y="411631"/>
                    <a:pt x="0" y="401990"/>
                  </a:cubicBezTo>
                  <a:lnTo>
                    <a:pt x="0" y="36349"/>
                  </a:lnTo>
                  <a:cubicBezTo>
                    <a:pt x="0" y="26709"/>
                    <a:pt x="3830" y="17463"/>
                    <a:pt x="10646" y="10646"/>
                  </a:cubicBezTo>
                  <a:cubicBezTo>
                    <a:pt x="17463" y="3830"/>
                    <a:pt x="26709" y="0"/>
                    <a:pt x="36349" y="0"/>
                  </a:cubicBezTo>
                  <a:close/>
                </a:path>
              </a:pathLst>
            </a:custGeom>
            <a:solidFill>
              <a:srgbClr val="FFED4C"/>
            </a:solidFill>
            <a:ln w="19050" cap="rnd">
              <a:solidFill>
                <a:srgbClr val="000000"/>
              </a:solidFill>
              <a:prstDash val="solid"/>
              <a:round/>
            </a:ln>
          </p:spPr>
          <p:txBody>
            <a:bodyPr/>
            <a:lstStyle/>
            <a:p>
              <a:endParaRPr lang="es-ES"/>
            </a:p>
          </p:txBody>
        </p:sp>
        <p:sp>
          <p:nvSpPr>
            <p:cNvPr id="5" name="TextBox 5"/>
            <p:cNvSpPr txBox="1"/>
            <p:nvPr/>
          </p:nvSpPr>
          <p:spPr>
            <a:xfrm>
              <a:off x="0" y="-28575"/>
              <a:ext cx="1682870" cy="466914"/>
            </a:xfrm>
            <a:prstGeom prst="rect">
              <a:avLst/>
            </a:prstGeom>
          </p:spPr>
          <p:txBody>
            <a:bodyPr lIns="50800" tIns="50800" rIns="50800" bIns="50800" rtlCol="0" anchor="ctr"/>
            <a:lstStyle/>
            <a:p>
              <a:pPr algn="ctr">
                <a:lnSpc>
                  <a:spcPts val="3600"/>
                </a:lnSpc>
              </a:pPr>
              <a:r>
                <a:rPr lang="en-US" sz="3000">
                  <a:solidFill>
                    <a:srgbClr val="000000"/>
                  </a:solidFill>
                  <a:latin typeface="Poppins"/>
                  <a:ea typeface="Poppins"/>
                  <a:cs typeface="Poppins"/>
                  <a:sym typeface="Poppins"/>
                </a:rPr>
                <a:t>Do you know where they are located?</a:t>
              </a:r>
            </a:p>
          </p:txBody>
        </p:sp>
      </p:grpSp>
      <p:sp>
        <p:nvSpPr>
          <p:cNvPr id="6" name="TextBox 6"/>
          <p:cNvSpPr txBox="1"/>
          <p:nvPr/>
        </p:nvSpPr>
        <p:spPr>
          <a:xfrm>
            <a:off x="1421780" y="1167393"/>
            <a:ext cx="3496717" cy="333375"/>
          </a:xfrm>
          <a:prstGeom prst="rect">
            <a:avLst/>
          </a:prstGeom>
        </p:spPr>
        <p:txBody>
          <a:bodyPr lIns="0" tIns="0" rIns="0" bIns="0" rtlCol="0" anchor="t">
            <a:spAutoFit/>
          </a:bodyPr>
          <a:lstStyle/>
          <a:p>
            <a:pPr algn="l">
              <a:lnSpc>
                <a:spcPts val="2400"/>
              </a:lnSpc>
            </a:pPr>
            <a:r>
              <a:rPr lang="en-US" sz="2000">
                <a:solidFill>
                  <a:srgbClr val="000000"/>
                </a:solidFill>
                <a:latin typeface="Poppins"/>
                <a:ea typeface="Poppins"/>
                <a:cs typeface="Poppins"/>
                <a:sym typeface="Poppins"/>
              </a:rPr>
              <a:t>The three levels of the brain</a:t>
            </a:r>
          </a:p>
        </p:txBody>
      </p:sp>
      <p:grpSp>
        <p:nvGrpSpPr>
          <p:cNvPr id="7" name="Group 7"/>
          <p:cNvGrpSpPr/>
          <p:nvPr/>
        </p:nvGrpSpPr>
        <p:grpSpPr>
          <a:xfrm>
            <a:off x="1495193" y="2170306"/>
            <a:ext cx="6624103" cy="457200"/>
            <a:chOff x="0" y="0"/>
            <a:chExt cx="8832138" cy="609600"/>
          </a:xfrm>
        </p:grpSpPr>
        <p:sp>
          <p:nvSpPr>
            <p:cNvPr id="8" name="TextBox 8"/>
            <p:cNvSpPr txBox="1"/>
            <p:nvPr/>
          </p:nvSpPr>
          <p:spPr>
            <a:xfrm>
              <a:off x="942898" y="47625"/>
              <a:ext cx="7889240" cy="4349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Survival</a:t>
              </a:r>
              <a:r>
                <a:rPr lang="en-US" sz="2000">
                  <a:solidFill>
                    <a:srgbClr val="000000"/>
                  </a:solidFill>
                  <a:latin typeface="Poppins"/>
                  <a:ea typeface="Poppins"/>
                  <a:cs typeface="Poppins"/>
                  <a:sym typeface="Poppins"/>
                </a:rPr>
                <a:t>: impulses, fight / flight / freeze</a:t>
              </a:r>
            </a:p>
          </p:txBody>
        </p:sp>
        <p:sp>
          <p:nvSpPr>
            <p:cNvPr id="9" name="TextBox 9"/>
            <p:cNvSpPr txBox="1"/>
            <p:nvPr/>
          </p:nvSpPr>
          <p:spPr>
            <a:xfrm>
              <a:off x="0" y="-28575"/>
              <a:ext cx="767200" cy="638175"/>
            </a:xfrm>
            <a:prstGeom prst="rect">
              <a:avLst/>
            </a:prstGeom>
          </p:spPr>
          <p:txBody>
            <a:bodyPr lIns="0" tIns="0" rIns="0" bIns="0" rtlCol="0" anchor="t">
              <a:spAutoFit/>
            </a:bodyPr>
            <a:lstStyle/>
            <a:p>
              <a:pPr algn="r">
                <a:lnSpc>
                  <a:spcPts val="3600"/>
                </a:lnSpc>
              </a:pPr>
              <a:r>
                <a:rPr lang="en-US" sz="3000" b="1">
                  <a:solidFill>
                    <a:srgbClr val="51B264"/>
                  </a:solidFill>
                  <a:latin typeface="Poppins Bold"/>
                  <a:ea typeface="Poppins Bold"/>
                  <a:cs typeface="Poppins Bold"/>
                  <a:sym typeface="Poppins Bold"/>
                </a:rPr>
                <a:t>01</a:t>
              </a:r>
            </a:p>
          </p:txBody>
        </p:sp>
      </p:grpSp>
      <p:grpSp>
        <p:nvGrpSpPr>
          <p:cNvPr id="10" name="Group 10"/>
          <p:cNvGrpSpPr/>
          <p:nvPr/>
        </p:nvGrpSpPr>
        <p:grpSpPr>
          <a:xfrm>
            <a:off x="1495193" y="2817484"/>
            <a:ext cx="7557311" cy="478631"/>
            <a:chOff x="0" y="-28575"/>
            <a:chExt cx="10076415" cy="638175"/>
          </a:xfrm>
        </p:grpSpPr>
        <p:sp>
          <p:nvSpPr>
            <p:cNvPr id="11" name="TextBox 11"/>
            <p:cNvSpPr txBox="1"/>
            <p:nvPr/>
          </p:nvSpPr>
          <p:spPr>
            <a:xfrm>
              <a:off x="0" y="-28575"/>
              <a:ext cx="767200" cy="638175"/>
            </a:xfrm>
            <a:prstGeom prst="rect">
              <a:avLst/>
            </a:prstGeom>
          </p:spPr>
          <p:txBody>
            <a:bodyPr lIns="0" tIns="0" rIns="0" bIns="0" rtlCol="0" anchor="t">
              <a:spAutoFit/>
            </a:bodyPr>
            <a:lstStyle/>
            <a:p>
              <a:pPr algn="r">
                <a:lnSpc>
                  <a:spcPts val="3600"/>
                </a:lnSpc>
              </a:pPr>
              <a:r>
                <a:rPr lang="en-US" sz="3000" b="1">
                  <a:solidFill>
                    <a:srgbClr val="71C7D6"/>
                  </a:solidFill>
                  <a:latin typeface="Poppins Bold"/>
                  <a:ea typeface="Poppins Bold"/>
                  <a:cs typeface="Poppins Bold"/>
                  <a:sym typeface="Poppins Bold"/>
                </a:rPr>
                <a:t>02</a:t>
              </a:r>
            </a:p>
          </p:txBody>
        </p:sp>
        <p:sp>
          <p:nvSpPr>
            <p:cNvPr id="12" name="TextBox 12"/>
            <p:cNvSpPr txBox="1"/>
            <p:nvPr/>
          </p:nvSpPr>
          <p:spPr>
            <a:xfrm>
              <a:off x="942897" y="73025"/>
              <a:ext cx="9133518" cy="410369"/>
            </a:xfrm>
            <a:prstGeom prst="rect">
              <a:avLst/>
            </a:prstGeom>
          </p:spPr>
          <p:txBody>
            <a:bodyPr wrap="square" lIns="0" tIns="0" rIns="0" bIns="0" rtlCol="0" anchor="t">
              <a:spAutoFit/>
            </a:bodyPr>
            <a:lstStyle/>
            <a:p>
              <a:pPr algn="l">
                <a:lnSpc>
                  <a:spcPts val="2400"/>
                </a:lnSpc>
              </a:pPr>
              <a:r>
                <a:rPr lang="en-US" sz="2000" b="1" dirty="0">
                  <a:solidFill>
                    <a:srgbClr val="000000"/>
                  </a:solidFill>
                  <a:latin typeface="Poppins Bold"/>
                  <a:ea typeface="Poppins Bold"/>
                  <a:cs typeface="Poppins Bold"/>
                  <a:sym typeface="Poppins Bold"/>
                </a:rPr>
                <a:t>Emotion</a:t>
              </a:r>
              <a:r>
                <a:rPr lang="en-US" sz="2000" dirty="0">
                  <a:solidFill>
                    <a:srgbClr val="000000"/>
                  </a:solidFill>
                  <a:latin typeface="Poppins"/>
                  <a:ea typeface="Poppins"/>
                  <a:cs typeface="Poppins"/>
                  <a:sym typeface="Poppins"/>
                </a:rPr>
                <a:t>: evaluates whether something is safe or not</a:t>
              </a:r>
            </a:p>
          </p:txBody>
        </p:sp>
      </p:grpSp>
      <p:grpSp>
        <p:nvGrpSpPr>
          <p:cNvPr id="13" name="Group 13"/>
          <p:cNvGrpSpPr/>
          <p:nvPr/>
        </p:nvGrpSpPr>
        <p:grpSpPr>
          <a:xfrm>
            <a:off x="1495193" y="3524715"/>
            <a:ext cx="7557311" cy="457200"/>
            <a:chOff x="0" y="0"/>
            <a:chExt cx="10076415" cy="609600"/>
          </a:xfrm>
        </p:grpSpPr>
        <p:sp>
          <p:nvSpPr>
            <p:cNvPr id="14" name="TextBox 14"/>
            <p:cNvSpPr txBox="1"/>
            <p:nvPr/>
          </p:nvSpPr>
          <p:spPr>
            <a:xfrm>
              <a:off x="0" y="-28575"/>
              <a:ext cx="767200" cy="638175"/>
            </a:xfrm>
            <a:prstGeom prst="rect">
              <a:avLst/>
            </a:prstGeom>
          </p:spPr>
          <p:txBody>
            <a:bodyPr lIns="0" tIns="0" rIns="0" bIns="0" rtlCol="0" anchor="t">
              <a:spAutoFit/>
            </a:bodyPr>
            <a:lstStyle/>
            <a:p>
              <a:pPr algn="r">
                <a:lnSpc>
                  <a:spcPts val="3600"/>
                </a:lnSpc>
              </a:pPr>
              <a:r>
                <a:rPr lang="en-US" sz="3000" b="1">
                  <a:solidFill>
                    <a:srgbClr val="E4829D"/>
                  </a:solidFill>
                  <a:latin typeface="Poppins Bold"/>
                  <a:ea typeface="Poppins Bold"/>
                  <a:cs typeface="Poppins Bold"/>
                  <a:sym typeface="Poppins Bold"/>
                </a:rPr>
                <a:t>03</a:t>
              </a:r>
            </a:p>
          </p:txBody>
        </p:sp>
        <p:sp>
          <p:nvSpPr>
            <p:cNvPr id="15" name="TextBox 15"/>
            <p:cNvSpPr txBox="1"/>
            <p:nvPr/>
          </p:nvSpPr>
          <p:spPr>
            <a:xfrm>
              <a:off x="942898" y="73025"/>
              <a:ext cx="9133517" cy="4349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Thinking</a:t>
              </a:r>
              <a:r>
                <a:rPr lang="en-US" sz="2000">
                  <a:solidFill>
                    <a:srgbClr val="000000"/>
                  </a:solidFill>
                  <a:latin typeface="Poppins"/>
                  <a:ea typeface="Poppins"/>
                  <a:cs typeface="Poppins"/>
                  <a:sym typeface="Poppins"/>
                </a:rPr>
                <a:t>: memory, attention, decisions</a:t>
              </a:r>
            </a:p>
          </p:txBody>
        </p:sp>
      </p:grpSp>
      <p:sp>
        <p:nvSpPr>
          <p:cNvPr id="16" name="TextBox 16"/>
          <p:cNvSpPr txBox="1"/>
          <p:nvPr/>
        </p:nvSpPr>
        <p:spPr>
          <a:xfrm>
            <a:off x="1495193" y="7034992"/>
            <a:ext cx="7844067" cy="1247775"/>
          </a:xfrm>
          <a:prstGeom prst="rect">
            <a:avLst/>
          </a:prstGeom>
        </p:spPr>
        <p:txBody>
          <a:bodyPr lIns="0" tIns="0" rIns="0" bIns="0" rtlCol="0" anchor="t">
            <a:spAutoFit/>
          </a:bodyPr>
          <a:lstStyle/>
          <a:p>
            <a:pPr algn="l">
              <a:lnSpc>
                <a:spcPts val="2400"/>
              </a:lnSpc>
              <a:spcBef>
                <a:spcPct val="0"/>
              </a:spcBef>
            </a:pPr>
            <a:r>
              <a:rPr lang="en-US" sz="2000">
                <a:solidFill>
                  <a:srgbClr val="000000"/>
                </a:solidFill>
                <a:latin typeface="Poppins"/>
                <a:ea typeface="Poppins"/>
                <a:cs typeface="Poppins"/>
                <a:sym typeface="Poppins"/>
              </a:rPr>
              <a:t>When stress rises: </a:t>
            </a:r>
          </a:p>
          <a:p>
            <a:pPr algn="l">
              <a:lnSpc>
                <a:spcPts val="2400"/>
              </a:lnSpc>
              <a:spcBef>
                <a:spcPct val="0"/>
              </a:spcBef>
            </a:pPr>
            <a:endParaRPr lang="en-US" sz="2000">
              <a:solidFill>
                <a:srgbClr val="000000"/>
              </a:solidFill>
              <a:latin typeface="Poppins"/>
              <a:ea typeface="Poppins"/>
              <a:cs typeface="Poppins"/>
              <a:sym typeface="Poppins"/>
            </a:endParaRPr>
          </a:p>
          <a:p>
            <a:pPr algn="l">
              <a:lnSpc>
                <a:spcPts val="2400"/>
              </a:lnSpc>
              <a:spcBef>
                <a:spcPct val="0"/>
              </a:spcBef>
            </a:pPr>
            <a:r>
              <a:rPr lang="en-US" sz="2000" b="1">
                <a:solidFill>
                  <a:srgbClr val="000000"/>
                </a:solidFill>
                <a:latin typeface="Poppins Bold"/>
                <a:ea typeface="Poppins Bold"/>
                <a:cs typeface="Poppins Bold"/>
                <a:sym typeface="Poppins Bold"/>
              </a:rPr>
              <a:t>Your mind goes blank, your body acts automatically, and it becomes difficult to think clearly.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144000" y="1461234"/>
            <a:ext cx="8223830" cy="7185572"/>
          </a:xfrm>
          <a:custGeom>
            <a:avLst/>
            <a:gdLst/>
            <a:ahLst/>
            <a:cxnLst/>
            <a:rect l="l" t="t" r="r" b="b"/>
            <a:pathLst>
              <a:path w="8223830" h="7185572">
                <a:moveTo>
                  <a:pt x="0" y="0"/>
                </a:moveTo>
                <a:lnTo>
                  <a:pt x="8223830" y="0"/>
                </a:lnTo>
                <a:lnTo>
                  <a:pt x="8223830" y="7185572"/>
                </a:lnTo>
                <a:lnTo>
                  <a:pt x="0" y="7185572"/>
                </a:lnTo>
                <a:lnTo>
                  <a:pt x="0" y="0"/>
                </a:lnTo>
                <a:close/>
              </a:path>
            </a:pathLst>
          </a:custGeom>
          <a:blipFill>
            <a:blip r:embed="rId2"/>
            <a:stretch>
              <a:fillRect/>
            </a:stretch>
          </a:blipFill>
        </p:spPr>
        <p:txBody>
          <a:bodyPr/>
          <a:lstStyle/>
          <a:p>
            <a:endParaRPr lang="es-ES"/>
          </a:p>
        </p:txBody>
      </p:sp>
      <p:sp>
        <p:nvSpPr>
          <p:cNvPr id="3" name="TextBox 3"/>
          <p:cNvSpPr txBox="1"/>
          <p:nvPr/>
        </p:nvSpPr>
        <p:spPr>
          <a:xfrm>
            <a:off x="1421780" y="1167393"/>
            <a:ext cx="3530798" cy="333375"/>
          </a:xfrm>
          <a:prstGeom prst="rect">
            <a:avLst/>
          </a:prstGeom>
        </p:spPr>
        <p:txBody>
          <a:bodyPr lIns="0" tIns="0" rIns="0" bIns="0" rtlCol="0" anchor="t">
            <a:spAutoFit/>
          </a:bodyPr>
          <a:lstStyle/>
          <a:p>
            <a:pPr algn="l">
              <a:lnSpc>
                <a:spcPts val="2400"/>
              </a:lnSpc>
            </a:pPr>
            <a:r>
              <a:rPr lang="en-US" sz="2000">
                <a:solidFill>
                  <a:srgbClr val="000000"/>
                </a:solidFill>
                <a:latin typeface="Poppins"/>
                <a:ea typeface="Poppins"/>
                <a:cs typeface="Poppins"/>
                <a:sym typeface="Poppins"/>
              </a:rPr>
              <a:t>Die drei Ebenen des Gehirns</a:t>
            </a:r>
          </a:p>
        </p:txBody>
      </p:sp>
      <p:grpSp>
        <p:nvGrpSpPr>
          <p:cNvPr id="4" name="Group 4"/>
          <p:cNvGrpSpPr/>
          <p:nvPr/>
        </p:nvGrpSpPr>
        <p:grpSpPr>
          <a:xfrm>
            <a:off x="1383680" y="2170306"/>
            <a:ext cx="6847128" cy="457200"/>
            <a:chOff x="0" y="0"/>
            <a:chExt cx="9129504" cy="609600"/>
          </a:xfrm>
        </p:grpSpPr>
        <p:sp>
          <p:nvSpPr>
            <p:cNvPr id="5" name="TextBox 5"/>
            <p:cNvSpPr txBox="1"/>
            <p:nvPr/>
          </p:nvSpPr>
          <p:spPr>
            <a:xfrm>
              <a:off x="974644" y="47625"/>
              <a:ext cx="8154860" cy="434975"/>
            </a:xfrm>
            <a:prstGeom prst="rect">
              <a:avLst/>
            </a:prstGeom>
          </p:spPr>
          <p:txBody>
            <a:bodyPr lIns="0" tIns="0" rIns="0" bIns="0" rtlCol="0" anchor="t">
              <a:spAutoFit/>
            </a:bodyPr>
            <a:lstStyle/>
            <a:p>
              <a:pPr algn="l">
                <a:lnSpc>
                  <a:spcPts val="2400"/>
                </a:lnSpc>
              </a:pPr>
              <a:r>
                <a:rPr lang="en-US" sz="2000">
                  <a:solidFill>
                    <a:srgbClr val="000000"/>
                  </a:solidFill>
                  <a:latin typeface="Poppins"/>
                  <a:ea typeface="Poppins"/>
                  <a:cs typeface="Poppins"/>
                  <a:sym typeface="Poppins"/>
                </a:rPr>
                <a:t>Survival: impulses, fight / flight / freeze</a:t>
              </a:r>
            </a:p>
          </p:txBody>
        </p:sp>
        <p:sp>
          <p:nvSpPr>
            <p:cNvPr id="6" name="TextBox 6"/>
            <p:cNvSpPr txBox="1"/>
            <p:nvPr/>
          </p:nvSpPr>
          <p:spPr>
            <a:xfrm>
              <a:off x="0" y="-28575"/>
              <a:ext cx="793031" cy="638175"/>
            </a:xfrm>
            <a:prstGeom prst="rect">
              <a:avLst/>
            </a:prstGeom>
          </p:spPr>
          <p:txBody>
            <a:bodyPr lIns="0" tIns="0" rIns="0" bIns="0" rtlCol="0" anchor="t">
              <a:spAutoFit/>
            </a:bodyPr>
            <a:lstStyle/>
            <a:p>
              <a:pPr algn="r">
                <a:lnSpc>
                  <a:spcPts val="3600"/>
                </a:lnSpc>
              </a:pPr>
              <a:r>
                <a:rPr lang="en-US" sz="3000" b="1">
                  <a:solidFill>
                    <a:srgbClr val="51B264"/>
                  </a:solidFill>
                  <a:latin typeface="Poppins Bold"/>
                  <a:ea typeface="Poppins Bold"/>
                  <a:cs typeface="Poppins Bold"/>
                  <a:sym typeface="Poppins Bold"/>
                </a:rPr>
                <a:t>01</a:t>
              </a:r>
            </a:p>
          </p:txBody>
        </p:sp>
      </p:grpSp>
      <p:sp>
        <p:nvSpPr>
          <p:cNvPr id="7" name="AutoShape 7"/>
          <p:cNvSpPr/>
          <p:nvPr/>
        </p:nvSpPr>
        <p:spPr>
          <a:xfrm>
            <a:off x="8230808" y="2398906"/>
            <a:ext cx="4870202" cy="3246399"/>
          </a:xfrm>
          <a:prstGeom prst="line">
            <a:avLst/>
          </a:prstGeom>
          <a:ln w="38100" cap="flat">
            <a:solidFill>
              <a:srgbClr val="000000"/>
            </a:solidFill>
            <a:prstDash val="solid"/>
            <a:headEnd type="none" w="sm" len="sm"/>
            <a:tailEnd type="triangle" w="lg" len="med"/>
          </a:ln>
        </p:spPr>
        <p:txBody>
          <a:bodyPr/>
          <a:lstStyle/>
          <a:p>
            <a:endParaRPr lang="es-ES"/>
          </a:p>
        </p:txBody>
      </p:sp>
      <p:sp>
        <p:nvSpPr>
          <p:cNvPr id="8" name="TextBox 8"/>
          <p:cNvSpPr txBox="1"/>
          <p:nvPr/>
        </p:nvSpPr>
        <p:spPr>
          <a:xfrm>
            <a:off x="2066444" y="3669680"/>
            <a:ext cx="5122228" cy="1247775"/>
          </a:xfrm>
          <a:prstGeom prst="rect">
            <a:avLst/>
          </a:prstGeom>
        </p:spPr>
        <p:txBody>
          <a:bodyPr lIns="0" tIns="0" rIns="0" bIns="0" rtlCol="0" anchor="t">
            <a:spAutoFit/>
          </a:bodyPr>
          <a:lstStyle/>
          <a:p>
            <a:pPr marL="431801" lvl="1" indent="-215900" algn="l">
              <a:lnSpc>
                <a:spcPts val="2400"/>
              </a:lnSpc>
              <a:buFont typeface="Arial"/>
              <a:buChar char="•"/>
            </a:pPr>
            <a:r>
              <a:rPr lang="en-US" sz="2000">
                <a:solidFill>
                  <a:srgbClr val="000000"/>
                </a:solidFill>
                <a:latin typeface="Poppins"/>
                <a:ea typeface="Poppins"/>
                <a:cs typeface="Poppins"/>
                <a:sym typeface="Poppins"/>
              </a:rPr>
              <a:t>Fight, flight or freeze response</a:t>
            </a:r>
          </a:p>
          <a:p>
            <a:pPr marL="431801" lvl="1" indent="-215900" algn="l">
              <a:lnSpc>
                <a:spcPts val="2400"/>
              </a:lnSpc>
              <a:buFont typeface="Arial"/>
              <a:buChar char="•"/>
            </a:pPr>
            <a:r>
              <a:rPr lang="en-US" sz="2000">
                <a:solidFill>
                  <a:srgbClr val="000000"/>
                </a:solidFill>
                <a:latin typeface="Poppins"/>
                <a:ea typeface="Poppins"/>
                <a:cs typeface="Poppins"/>
                <a:sym typeface="Poppins"/>
              </a:rPr>
              <a:t>Automatic reaction</a:t>
            </a:r>
          </a:p>
          <a:p>
            <a:pPr marL="431801" lvl="1" indent="-215900" algn="l">
              <a:lnSpc>
                <a:spcPts val="2400"/>
              </a:lnSpc>
              <a:buFont typeface="Arial"/>
              <a:buChar char="•"/>
            </a:pPr>
            <a:r>
              <a:rPr lang="en-US" sz="2000">
                <a:solidFill>
                  <a:srgbClr val="000000"/>
                </a:solidFill>
                <a:latin typeface="Poppins"/>
                <a:ea typeface="Poppins"/>
                <a:cs typeface="Poppins"/>
                <a:sym typeface="Poppins"/>
              </a:rPr>
              <a:t>Priority: staying safe</a:t>
            </a:r>
          </a:p>
          <a:p>
            <a:pPr marL="431801" lvl="1" indent="-215900" algn="l">
              <a:lnSpc>
                <a:spcPts val="2400"/>
              </a:lnSpc>
              <a:buFont typeface="Arial"/>
              <a:buChar char="•"/>
            </a:pPr>
            <a:r>
              <a:rPr lang="en-US" sz="2000">
                <a:solidFill>
                  <a:srgbClr val="000000"/>
                </a:solidFill>
                <a:latin typeface="Poppins"/>
                <a:ea typeface="Poppins"/>
                <a:cs typeface="Poppins"/>
                <a:sym typeface="Poppins"/>
              </a:rPr>
              <a:t>Does not allow for conscious thought</a:t>
            </a:r>
          </a:p>
        </p:txBody>
      </p:sp>
      <p:sp>
        <p:nvSpPr>
          <p:cNvPr id="9" name="TextBox 9"/>
          <p:cNvSpPr txBox="1"/>
          <p:nvPr/>
        </p:nvSpPr>
        <p:spPr>
          <a:xfrm>
            <a:off x="2106409" y="5464330"/>
            <a:ext cx="4914148" cy="333375"/>
          </a:xfrm>
          <a:prstGeom prst="rect">
            <a:avLst/>
          </a:prstGeom>
        </p:spPr>
        <p:txBody>
          <a:bodyPr lIns="0" tIns="0" rIns="0" bIns="0" rtlCol="0" anchor="t">
            <a:spAutoFit/>
          </a:bodyPr>
          <a:lstStyle/>
          <a:p>
            <a:pPr algn="l">
              <a:lnSpc>
                <a:spcPts val="2400"/>
              </a:lnSpc>
              <a:spcBef>
                <a:spcPct val="0"/>
              </a:spcBef>
            </a:pPr>
            <a:r>
              <a:rPr lang="en-US" sz="2000" b="1">
                <a:solidFill>
                  <a:srgbClr val="000000"/>
                </a:solidFill>
                <a:latin typeface="Poppins Bold"/>
                <a:ea typeface="Poppins Bold"/>
                <a:cs typeface="Poppins Bold"/>
                <a:sym typeface="Poppins Bold"/>
              </a:rPr>
              <a:t>It is the autopilot of fear.</a:t>
            </a:r>
          </a:p>
        </p:txBody>
      </p:sp>
      <p:sp>
        <p:nvSpPr>
          <p:cNvPr id="10" name="TextBox 10"/>
          <p:cNvSpPr txBox="1"/>
          <p:nvPr/>
        </p:nvSpPr>
        <p:spPr>
          <a:xfrm>
            <a:off x="2106409" y="2745755"/>
            <a:ext cx="6604122" cy="333375"/>
          </a:xfrm>
          <a:prstGeom prst="rect">
            <a:avLst/>
          </a:prstGeom>
        </p:spPr>
        <p:txBody>
          <a:bodyPr lIns="0" tIns="0" rIns="0" bIns="0" rtlCol="0" anchor="t">
            <a:spAutoFit/>
          </a:bodyPr>
          <a:lstStyle/>
          <a:p>
            <a:pPr algn="l">
              <a:lnSpc>
                <a:spcPts val="2400"/>
              </a:lnSpc>
              <a:spcBef>
                <a:spcPct val="0"/>
              </a:spcBef>
            </a:pPr>
            <a:r>
              <a:rPr lang="en-US" sz="2000">
                <a:solidFill>
                  <a:srgbClr val="51B264"/>
                </a:solidFill>
                <a:latin typeface="Poppins"/>
                <a:ea typeface="Poppins"/>
                <a:cs typeface="Poppins"/>
                <a:sym typeface="Poppins"/>
              </a:rPr>
              <a:t>(Reptilian brain or brainstem)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144000" y="1461234"/>
            <a:ext cx="8223830" cy="7185572"/>
          </a:xfrm>
          <a:custGeom>
            <a:avLst/>
            <a:gdLst/>
            <a:ahLst/>
            <a:cxnLst/>
            <a:rect l="l" t="t" r="r" b="b"/>
            <a:pathLst>
              <a:path w="8223830" h="7185572">
                <a:moveTo>
                  <a:pt x="0" y="0"/>
                </a:moveTo>
                <a:lnTo>
                  <a:pt x="8223830" y="0"/>
                </a:lnTo>
                <a:lnTo>
                  <a:pt x="8223830" y="7185572"/>
                </a:lnTo>
                <a:lnTo>
                  <a:pt x="0" y="7185572"/>
                </a:lnTo>
                <a:lnTo>
                  <a:pt x="0" y="0"/>
                </a:lnTo>
                <a:close/>
              </a:path>
            </a:pathLst>
          </a:custGeom>
          <a:blipFill>
            <a:blip r:embed="rId2"/>
            <a:stretch>
              <a:fillRect/>
            </a:stretch>
          </a:blipFill>
        </p:spPr>
        <p:txBody>
          <a:bodyPr/>
          <a:lstStyle/>
          <a:p>
            <a:endParaRPr lang="es-ES"/>
          </a:p>
        </p:txBody>
      </p:sp>
      <p:sp>
        <p:nvSpPr>
          <p:cNvPr id="3" name="TextBox 3"/>
          <p:cNvSpPr txBox="1"/>
          <p:nvPr/>
        </p:nvSpPr>
        <p:spPr>
          <a:xfrm>
            <a:off x="1421780" y="1167393"/>
            <a:ext cx="3496717" cy="333375"/>
          </a:xfrm>
          <a:prstGeom prst="rect">
            <a:avLst/>
          </a:prstGeom>
        </p:spPr>
        <p:txBody>
          <a:bodyPr lIns="0" tIns="0" rIns="0" bIns="0" rtlCol="0" anchor="t">
            <a:spAutoFit/>
          </a:bodyPr>
          <a:lstStyle/>
          <a:p>
            <a:pPr algn="l">
              <a:lnSpc>
                <a:spcPts val="2400"/>
              </a:lnSpc>
            </a:pPr>
            <a:r>
              <a:rPr lang="en-US" sz="2000">
                <a:solidFill>
                  <a:srgbClr val="000000"/>
                </a:solidFill>
                <a:latin typeface="Poppins"/>
                <a:ea typeface="Poppins"/>
                <a:cs typeface="Poppins"/>
                <a:sym typeface="Poppins"/>
              </a:rPr>
              <a:t>The three levels of the brain</a:t>
            </a:r>
          </a:p>
        </p:txBody>
      </p:sp>
      <p:sp>
        <p:nvSpPr>
          <p:cNvPr id="4" name="AutoShape 4"/>
          <p:cNvSpPr/>
          <p:nvPr/>
        </p:nvSpPr>
        <p:spPr>
          <a:xfrm>
            <a:off x="7966813" y="2384967"/>
            <a:ext cx="4674209" cy="1313288"/>
          </a:xfrm>
          <a:prstGeom prst="line">
            <a:avLst/>
          </a:prstGeom>
          <a:ln w="38100" cap="flat">
            <a:solidFill>
              <a:srgbClr val="000000"/>
            </a:solidFill>
            <a:prstDash val="solid"/>
            <a:headEnd type="none" w="sm" len="sm"/>
            <a:tailEnd type="triangle" w="lg" len="med"/>
          </a:ln>
        </p:spPr>
        <p:txBody>
          <a:bodyPr/>
          <a:lstStyle/>
          <a:p>
            <a:endParaRPr lang="es-ES"/>
          </a:p>
        </p:txBody>
      </p:sp>
      <p:sp>
        <p:nvSpPr>
          <p:cNvPr id="5" name="TextBox 5"/>
          <p:cNvSpPr txBox="1"/>
          <p:nvPr/>
        </p:nvSpPr>
        <p:spPr>
          <a:xfrm>
            <a:off x="2106409" y="5464330"/>
            <a:ext cx="6642864" cy="942975"/>
          </a:xfrm>
          <a:prstGeom prst="rect">
            <a:avLst/>
          </a:prstGeom>
        </p:spPr>
        <p:txBody>
          <a:bodyPr lIns="0" tIns="0" rIns="0" bIns="0" rtlCol="0" anchor="t">
            <a:spAutoFit/>
          </a:bodyPr>
          <a:lstStyle/>
          <a:p>
            <a:pPr algn="l">
              <a:lnSpc>
                <a:spcPts val="2400"/>
              </a:lnSpc>
              <a:spcBef>
                <a:spcPct val="0"/>
              </a:spcBef>
            </a:pPr>
            <a:r>
              <a:rPr lang="en-US" sz="2000" b="1">
                <a:solidFill>
                  <a:srgbClr val="000000"/>
                </a:solidFill>
                <a:latin typeface="Poppins Bold"/>
                <a:ea typeface="Poppins Bold"/>
                <a:cs typeface="Poppins Bold"/>
                <a:sym typeface="Poppins Bold"/>
              </a:rPr>
              <a:t>Emotion decides whether we remain in emergency mode.</a:t>
            </a:r>
          </a:p>
          <a:p>
            <a:pPr algn="l">
              <a:lnSpc>
                <a:spcPts val="2400"/>
              </a:lnSpc>
              <a:spcBef>
                <a:spcPct val="0"/>
              </a:spcBef>
            </a:pPr>
            <a:endParaRPr lang="en-US" sz="2000" b="1">
              <a:solidFill>
                <a:srgbClr val="000000"/>
              </a:solidFill>
              <a:latin typeface="Poppins Bold"/>
              <a:ea typeface="Poppins Bold"/>
              <a:cs typeface="Poppins Bold"/>
              <a:sym typeface="Poppins Bold"/>
            </a:endParaRPr>
          </a:p>
        </p:txBody>
      </p:sp>
      <p:sp>
        <p:nvSpPr>
          <p:cNvPr id="6" name="TextBox 6"/>
          <p:cNvSpPr txBox="1"/>
          <p:nvPr/>
        </p:nvSpPr>
        <p:spPr>
          <a:xfrm>
            <a:off x="2362422" y="2746917"/>
            <a:ext cx="5527465" cy="333375"/>
          </a:xfrm>
          <a:prstGeom prst="rect">
            <a:avLst/>
          </a:prstGeom>
        </p:spPr>
        <p:txBody>
          <a:bodyPr lIns="0" tIns="0" rIns="0" bIns="0" rtlCol="0" anchor="t">
            <a:spAutoFit/>
          </a:bodyPr>
          <a:lstStyle/>
          <a:p>
            <a:pPr algn="l">
              <a:lnSpc>
                <a:spcPts val="2400"/>
              </a:lnSpc>
              <a:spcBef>
                <a:spcPct val="0"/>
              </a:spcBef>
            </a:pPr>
            <a:r>
              <a:rPr lang="en-US" sz="2000">
                <a:solidFill>
                  <a:srgbClr val="71C7D6"/>
                </a:solidFill>
                <a:latin typeface="Poppins"/>
                <a:ea typeface="Poppins"/>
                <a:cs typeface="Poppins"/>
                <a:sym typeface="Poppins"/>
              </a:rPr>
              <a:t>(Middle brain / limbic system)</a:t>
            </a:r>
          </a:p>
        </p:txBody>
      </p:sp>
      <p:grpSp>
        <p:nvGrpSpPr>
          <p:cNvPr id="7" name="Group 7"/>
          <p:cNvGrpSpPr/>
          <p:nvPr/>
        </p:nvGrpSpPr>
        <p:grpSpPr>
          <a:xfrm>
            <a:off x="1647676" y="2042067"/>
            <a:ext cx="6971197" cy="685800"/>
            <a:chOff x="0" y="0"/>
            <a:chExt cx="9294930" cy="914400"/>
          </a:xfrm>
        </p:grpSpPr>
        <p:sp>
          <p:nvSpPr>
            <p:cNvPr id="8" name="TextBox 8"/>
            <p:cNvSpPr txBox="1"/>
            <p:nvPr/>
          </p:nvSpPr>
          <p:spPr>
            <a:xfrm>
              <a:off x="0" y="-28575"/>
              <a:ext cx="806330" cy="638175"/>
            </a:xfrm>
            <a:prstGeom prst="rect">
              <a:avLst/>
            </a:prstGeom>
          </p:spPr>
          <p:txBody>
            <a:bodyPr lIns="0" tIns="0" rIns="0" bIns="0" rtlCol="0" anchor="t">
              <a:spAutoFit/>
            </a:bodyPr>
            <a:lstStyle/>
            <a:p>
              <a:pPr algn="r">
                <a:lnSpc>
                  <a:spcPts val="3600"/>
                </a:lnSpc>
              </a:pPr>
              <a:r>
                <a:rPr lang="en-US" sz="3000" b="1">
                  <a:solidFill>
                    <a:srgbClr val="71C7D6"/>
                  </a:solidFill>
                  <a:latin typeface="Poppins Bold"/>
                  <a:ea typeface="Poppins Bold"/>
                  <a:cs typeface="Poppins Bold"/>
                  <a:sym typeface="Poppins Bold"/>
                </a:rPr>
                <a:t>02</a:t>
              </a:r>
            </a:p>
          </p:txBody>
        </p:sp>
        <p:sp>
          <p:nvSpPr>
            <p:cNvPr id="9" name="TextBox 9"/>
            <p:cNvSpPr txBox="1"/>
            <p:nvPr/>
          </p:nvSpPr>
          <p:spPr>
            <a:xfrm>
              <a:off x="990989" y="73025"/>
              <a:ext cx="8303941" cy="841375"/>
            </a:xfrm>
            <a:prstGeom prst="rect">
              <a:avLst/>
            </a:prstGeom>
          </p:spPr>
          <p:txBody>
            <a:bodyPr lIns="0" tIns="0" rIns="0" bIns="0" rtlCol="0" anchor="t">
              <a:spAutoFit/>
            </a:bodyPr>
            <a:lstStyle/>
            <a:p>
              <a:pPr algn="l">
                <a:lnSpc>
                  <a:spcPts val="2400"/>
                </a:lnSpc>
              </a:pPr>
              <a:r>
                <a:rPr lang="en-US" sz="2000">
                  <a:solidFill>
                    <a:srgbClr val="000000"/>
                  </a:solidFill>
                  <a:latin typeface="Poppins"/>
                  <a:ea typeface="Poppins"/>
                  <a:cs typeface="Poppins"/>
                  <a:sym typeface="Poppins"/>
                </a:rPr>
                <a:t>Emotion: evaluates whether something is safe or not</a:t>
              </a:r>
            </a:p>
          </p:txBody>
        </p:sp>
      </p:grpSp>
      <p:sp>
        <p:nvSpPr>
          <p:cNvPr id="10" name="TextBox 10"/>
          <p:cNvSpPr txBox="1"/>
          <p:nvPr/>
        </p:nvSpPr>
        <p:spPr>
          <a:xfrm>
            <a:off x="2066444" y="3669680"/>
            <a:ext cx="5671106" cy="1247775"/>
          </a:xfrm>
          <a:prstGeom prst="rect">
            <a:avLst/>
          </a:prstGeom>
        </p:spPr>
        <p:txBody>
          <a:bodyPr lIns="0" tIns="0" rIns="0" bIns="0" rtlCol="0" anchor="t">
            <a:spAutoFit/>
          </a:bodyPr>
          <a:lstStyle/>
          <a:p>
            <a:pPr marL="431801" lvl="1" indent="-215900" algn="l">
              <a:lnSpc>
                <a:spcPts val="2400"/>
              </a:lnSpc>
              <a:buFont typeface="Arial"/>
              <a:buChar char="•"/>
            </a:pPr>
            <a:r>
              <a:rPr lang="en-US" sz="2000">
                <a:solidFill>
                  <a:srgbClr val="000000"/>
                </a:solidFill>
                <a:latin typeface="Poppins"/>
                <a:ea typeface="Poppins"/>
                <a:cs typeface="Poppins"/>
                <a:sym typeface="Poppins"/>
              </a:rPr>
              <a:t>Triggers intense emotions</a:t>
            </a:r>
          </a:p>
          <a:p>
            <a:pPr marL="431801" lvl="1" indent="-215900" algn="l">
              <a:lnSpc>
                <a:spcPts val="2400"/>
              </a:lnSpc>
              <a:buFont typeface="Arial"/>
              <a:buChar char="•"/>
            </a:pPr>
            <a:r>
              <a:rPr lang="en-US" sz="2000">
                <a:solidFill>
                  <a:srgbClr val="000000"/>
                </a:solidFill>
                <a:latin typeface="Poppins"/>
                <a:ea typeface="Poppins"/>
                <a:cs typeface="Poppins"/>
                <a:sym typeface="Poppins"/>
              </a:rPr>
              <a:t>Interprets threats</a:t>
            </a:r>
          </a:p>
          <a:p>
            <a:pPr marL="431801" lvl="1" indent="-215900" algn="l">
              <a:lnSpc>
                <a:spcPts val="2400"/>
              </a:lnSpc>
              <a:buFont typeface="Arial"/>
              <a:buChar char="•"/>
            </a:pPr>
            <a:r>
              <a:rPr lang="en-US" sz="2000">
                <a:solidFill>
                  <a:srgbClr val="000000"/>
                </a:solidFill>
                <a:latin typeface="Poppins"/>
                <a:ea typeface="Poppins"/>
                <a:cs typeface="Poppins"/>
                <a:sym typeface="Poppins"/>
              </a:rPr>
              <a:t>Decides whether something is safe or not</a:t>
            </a:r>
          </a:p>
          <a:p>
            <a:pPr marL="431801" lvl="1" indent="-215900" algn="l">
              <a:lnSpc>
                <a:spcPts val="2400"/>
              </a:lnSpc>
              <a:buFont typeface="Arial"/>
              <a:buChar char="•"/>
            </a:pPr>
            <a:r>
              <a:rPr lang="en-US" sz="2000">
                <a:solidFill>
                  <a:srgbClr val="000000"/>
                </a:solidFill>
                <a:latin typeface="Poppins"/>
                <a:ea typeface="Poppins"/>
                <a:cs typeface="Poppins"/>
                <a:sym typeface="Poppins"/>
              </a:rPr>
              <a:t>May exaggerate dangers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144000" y="1461234"/>
            <a:ext cx="8223830" cy="7185572"/>
          </a:xfrm>
          <a:custGeom>
            <a:avLst/>
            <a:gdLst/>
            <a:ahLst/>
            <a:cxnLst/>
            <a:rect l="l" t="t" r="r" b="b"/>
            <a:pathLst>
              <a:path w="8223830" h="7185572">
                <a:moveTo>
                  <a:pt x="0" y="0"/>
                </a:moveTo>
                <a:lnTo>
                  <a:pt x="8223830" y="0"/>
                </a:lnTo>
                <a:lnTo>
                  <a:pt x="8223830" y="7185572"/>
                </a:lnTo>
                <a:lnTo>
                  <a:pt x="0" y="7185572"/>
                </a:lnTo>
                <a:lnTo>
                  <a:pt x="0" y="0"/>
                </a:lnTo>
                <a:close/>
              </a:path>
            </a:pathLst>
          </a:custGeom>
          <a:blipFill>
            <a:blip r:embed="rId2"/>
            <a:stretch>
              <a:fillRect/>
            </a:stretch>
          </a:blipFill>
        </p:spPr>
        <p:txBody>
          <a:bodyPr/>
          <a:lstStyle/>
          <a:p>
            <a:endParaRPr lang="es-ES"/>
          </a:p>
        </p:txBody>
      </p:sp>
      <p:sp>
        <p:nvSpPr>
          <p:cNvPr id="3" name="TextBox 3"/>
          <p:cNvSpPr txBox="1"/>
          <p:nvPr/>
        </p:nvSpPr>
        <p:spPr>
          <a:xfrm>
            <a:off x="1421780" y="1167393"/>
            <a:ext cx="3496717" cy="333375"/>
          </a:xfrm>
          <a:prstGeom prst="rect">
            <a:avLst/>
          </a:prstGeom>
        </p:spPr>
        <p:txBody>
          <a:bodyPr lIns="0" tIns="0" rIns="0" bIns="0" rtlCol="0" anchor="t">
            <a:spAutoFit/>
          </a:bodyPr>
          <a:lstStyle/>
          <a:p>
            <a:pPr algn="l">
              <a:lnSpc>
                <a:spcPts val="2400"/>
              </a:lnSpc>
            </a:pPr>
            <a:r>
              <a:rPr lang="en-US" sz="2000">
                <a:solidFill>
                  <a:srgbClr val="000000"/>
                </a:solidFill>
                <a:latin typeface="Poppins"/>
                <a:ea typeface="Poppins"/>
                <a:cs typeface="Poppins"/>
                <a:sym typeface="Poppins"/>
              </a:rPr>
              <a:t>The three levels of the brain</a:t>
            </a:r>
          </a:p>
        </p:txBody>
      </p:sp>
      <p:sp>
        <p:nvSpPr>
          <p:cNvPr id="4" name="AutoShape 4"/>
          <p:cNvSpPr/>
          <p:nvPr/>
        </p:nvSpPr>
        <p:spPr>
          <a:xfrm>
            <a:off x="7966813" y="2264627"/>
            <a:ext cx="4897234" cy="114300"/>
          </a:xfrm>
          <a:prstGeom prst="line">
            <a:avLst/>
          </a:prstGeom>
          <a:ln w="38100" cap="flat">
            <a:solidFill>
              <a:srgbClr val="000000"/>
            </a:solidFill>
            <a:prstDash val="solid"/>
            <a:headEnd type="none" w="sm" len="sm"/>
            <a:tailEnd type="triangle" w="lg" len="med"/>
          </a:ln>
        </p:spPr>
        <p:txBody>
          <a:bodyPr/>
          <a:lstStyle/>
          <a:p>
            <a:endParaRPr lang="es-ES"/>
          </a:p>
        </p:txBody>
      </p:sp>
      <p:sp>
        <p:nvSpPr>
          <p:cNvPr id="5" name="TextBox 5"/>
          <p:cNvSpPr txBox="1"/>
          <p:nvPr/>
        </p:nvSpPr>
        <p:spPr>
          <a:xfrm>
            <a:off x="2066444" y="3331833"/>
            <a:ext cx="2767012" cy="1857375"/>
          </a:xfrm>
          <a:prstGeom prst="rect">
            <a:avLst/>
          </a:prstGeom>
        </p:spPr>
        <p:txBody>
          <a:bodyPr lIns="0" tIns="0" rIns="0" bIns="0" rtlCol="0" anchor="t">
            <a:spAutoFit/>
          </a:bodyPr>
          <a:lstStyle/>
          <a:p>
            <a:pPr marL="431801" lvl="1" indent="-215900" algn="l">
              <a:lnSpc>
                <a:spcPts val="2400"/>
              </a:lnSpc>
              <a:buFont typeface="Arial"/>
              <a:buChar char="•"/>
            </a:pPr>
            <a:r>
              <a:rPr lang="en-US" sz="2000">
                <a:solidFill>
                  <a:srgbClr val="000000"/>
                </a:solidFill>
                <a:latin typeface="Poppins"/>
                <a:ea typeface="Poppins"/>
                <a:cs typeface="Poppins"/>
                <a:sym typeface="Poppins"/>
              </a:rPr>
              <a:t>Plans</a:t>
            </a:r>
          </a:p>
          <a:p>
            <a:pPr marL="431801" lvl="1" indent="-215900" algn="l">
              <a:lnSpc>
                <a:spcPts val="2400"/>
              </a:lnSpc>
              <a:buFont typeface="Arial"/>
              <a:buChar char="•"/>
            </a:pPr>
            <a:r>
              <a:rPr lang="en-US" sz="2000">
                <a:solidFill>
                  <a:srgbClr val="000000"/>
                </a:solidFill>
                <a:latin typeface="Poppins"/>
                <a:ea typeface="Poppins"/>
                <a:cs typeface="Poppins"/>
                <a:sym typeface="Poppins"/>
              </a:rPr>
              <a:t>Organises</a:t>
            </a:r>
          </a:p>
          <a:p>
            <a:pPr marL="431801" lvl="1" indent="-215900" algn="l">
              <a:lnSpc>
                <a:spcPts val="2400"/>
              </a:lnSpc>
              <a:buFont typeface="Arial"/>
              <a:buChar char="•"/>
            </a:pPr>
            <a:r>
              <a:rPr lang="en-US" sz="2000">
                <a:solidFill>
                  <a:srgbClr val="000000"/>
                </a:solidFill>
                <a:latin typeface="Poppins"/>
                <a:ea typeface="Poppins"/>
                <a:cs typeface="Poppins"/>
                <a:sym typeface="Poppins"/>
              </a:rPr>
              <a:t>Stores information</a:t>
            </a:r>
          </a:p>
          <a:p>
            <a:pPr marL="431801" lvl="1" indent="-215900" algn="l">
              <a:lnSpc>
                <a:spcPts val="2400"/>
              </a:lnSpc>
              <a:buFont typeface="Arial"/>
              <a:buChar char="•"/>
            </a:pPr>
            <a:r>
              <a:rPr lang="en-US" sz="2000">
                <a:solidFill>
                  <a:srgbClr val="000000"/>
                </a:solidFill>
                <a:latin typeface="Poppins"/>
                <a:ea typeface="Poppins"/>
                <a:cs typeface="Poppins"/>
                <a:sym typeface="Poppins"/>
              </a:rPr>
              <a:t>Concentrates</a:t>
            </a:r>
          </a:p>
          <a:p>
            <a:pPr marL="431801" lvl="1" indent="-215900" algn="l">
              <a:lnSpc>
                <a:spcPts val="2400"/>
              </a:lnSpc>
              <a:buFont typeface="Arial"/>
              <a:buChar char="•"/>
            </a:pPr>
            <a:r>
              <a:rPr lang="en-US" sz="2000">
                <a:solidFill>
                  <a:srgbClr val="000000"/>
                </a:solidFill>
                <a:latin typeface="Poppins"/>
                <a:ea typeface="Poppins"/>
                <a:cs typeface="Poppins"/>
                <a:sym typeface="Poppins"/>
              </a:rPr>
              <a:t>Makes decisions</a:t>
            </a:r>
          </a:p>
          <a:p>
            <a:pPr marL="431801" lvl="1" indent="-215900" algn="l">
              <a:lnSpc>
                <a:spcPts val="2400"/>
              </a:lnSpc>
              <a:buFont typeface="Arial"/>
              <a:buChar char="•"/>
            </a:pPr>
            <a:r>
              <a:rPr lang="en-US" sz="2000">
                <a:solidFill>
                  <a:srgbClr val="000000"/>
                </a:solidFill>
                <a:latin typeface="Poppins"/>
                <a:ea typeface="Poppins"/>
                <a:cs typeface="Poppins"/>
                <a:sym typeface="Poppins"/>
              </a:rPr>
              <a:t>Thinks critically</a:t>
            </a:r>
          </a:p>
        </p:txBody>
      </p:sp>
      <p:sp>
        <p:nvSpPr>
          <p:cNvPr id="6" name="TextBox 6"/>
          <p:cNvSpPr txBox="1"/>
          <p:nvPr/>
        </p:nvSpPr>
        <p:spPr>
          <a:xfrm>
            <a:off x="2106409" y="5464330"/>
            <a:ext cx="4914148" cy="638175"/>
          </a:xfrm>
          <a:prstGeom prst="rect">
            <a:avLst/>
          </a:prstGeom>
        </p:spPr>
        <p:txBody>
          <a:bodyPr lIns="0" tIns="0" rIns="0" bIns="0" rtlCol="0" anchor="t">
            <a:spAutoFit/>
          </a:bodyPr>
          <a:lstStyle/>
          <a:p>
            <a:pPr algn="l">
              <a:lnSpc>
                <a:spcPts val="2400"/>
              </a:lnSpc>
              <a:spcBef>
                <a:spcPct val="0"/>
              </a:spcBef>
            </a:pPr>
            <a:r>
              <a:rPr lang="en-US" sz="2000">
                <a:solidFill>
                  <a:srgbClr val="000000"/>
                </a:solidFill>
                <a:latin typeface="Poppins"/>
                <a:ea typeface="Poppins"/>
                <a:cs typeface="Poppins"/>
                <a:sym typeface="Poppins"/>
              </a:rPr>
              <a:t>When</a:t>
            </a:r>
            <a:r>
              <a:rPr lang="en-US" sz="2000" b="1">
                <a:solidFill>
                  <a:srgbClr val="000000"/>
                </a:solidFill>
                <a:latin typeface="Poppins Bold"/>
                <a:ea typeface="Poppins Bold"/>
                <a:cs typeface="Poppins Bold"/>
                <a:sym typeface="Poppins Bold"/>
              </a:rPr>
              <a:t> stress rises too high,</a:t>
            </a:r>
          </a:p>
          <a:p>
            <a:pPr algn="l">
              <a:lnSpc>
                <a:spcPts val="2400"/>
              </a:lnSpc>
              <a:spcBef>
                <a:spcPct val="0"/>
              </a:spcBef>
            </a:pPr>
            <a:r>
              <a:rPr lang="en-US" sz="2000" b="1">
                <a:solidFill>
                  <a:srgbClr val="000000"/>
                </a:solidFill>
                <a:latin typeface="Poppins Bold"/>
                <a:ea typeface="Poppins Bold"/>
                <a:cs typeface="Poppins Bold"/>
                <a:sym typeface="Poppins Bold"/>
              </a:rPr>
              <a:t>this level shuts down!</a:t>
            </a:r>
          </a:p>
        </p:txBody>
      </p:sp>
      <p:sp>
        <p:nvSpPr>
          <p:cNvPr id="7" name="TextBox 7"/>
          <p:cNvSpPr txBox="1"/>
          <p:nvPr/>
        </p:nvSpPr>
        <p:spPr>
          <a:xfrm>
            <a:off x="2106409" y="2418537"/>
            <a:ext cx="5527465" cy="333375"/>
          </a:xfrm>
          <a:prstGeom prst="rect">
            <a:avLst/>
          </a:prstGeom>
        </p:spPr>
        <p:txBody>
          <a:bodyPr lIns="0" tIns="0" rIns="0" bIns="0" rtlCol="0" anchor="t">
            <a:spAutoFit/>
          </a:bodyPr>
          <a:lstStyle/>
          <a:p>
            <a:pPr algn="l">
              <a:lnSpc>
                <a:spcPts val="2400"/>
              </a:lnSpc>
              <a:spcBef>
                <a:spcPct val="0"/>
              </a:spcBef>
            </a:pPr>
            <a:r>
              <a:rPr lang="en-US" sz="2000">
                <a:solidFill>
                  <a:srgbClr val="E4829D"/>
                </a:solidFill>
                <a:latin typeface="Poppins"/>
                <a:ea typeface="Poppins"/>
                <a:cs typeface="Poppins"/>
                <a:sym typeface="Poppins"/>
              </a:rPr>
              <a:t>(Upper brain / cortex)</a:t>
            </a:r>
          </a:p>
        </p:txBody>
      </p:sp>
      <p:grpSp>
        <p:nvGrpSpPr>
          <p:cNvPr id="8" name="Group 8"/>
          <p:cNvGrpSpPr/>
          <p:nvPr/>
        </p:nvGrpSpPr>
        <p:grpSpPr>
          <a:xfrm>
            <a:off x="1413242" y="1921727"/>
            <a:ext cx="7797034" cy="457200"/>
            <a:chOff x="0" y="0"/>
            <a:chExt cx="10396046" cy="609600"/>
          </a:xfrm>
        </p:grpSpPr>
        <p:sp>
          <p:nvSpPr>
            <p:cNvPr id="9" name="TextBox 9"/>
            <p:cNvSpPr txBox="1"/>
            <p:nvPr/>
          </p:nvSpPr>
          <p:spPr>
            <a:xfrm>
              <a:off x="0" y="-28575"/>
              <a:ext cx="786880" cy="638175"/>
            </a:xfrm>
            <a:prstGeom prst="rect">
              <a:avLst/>
            </a:prstGeom>
          </p:spPr>
          <p:txBody>
            <a:bodyPr lIns="0" tIns="0" rIns="0" bIns="0" rtlCol="0" anchor="t">
              <a:spAutoFit/>
            </a:bodyPr>
            <a:lstStyle/>
            <a:p>
              <a:pPr algn="r">
                <a:lnSpc>
                  <a:spcPts val="3600"/>
                </a:lnSpc>
              </a:pPr>
              <a:r>
                <a:rPr lang="en-US" sz="3000" b="1">
                  <a:solidFill>
                    <a:srgbClr val="E4829D"/>
                  </a:solidFill>
                  <a:latin typeface="Poppins Bold"/>
                  <a:ea typeface="Poppins Bold"/>
                  <a:cs typeface="Poppins Bold"/>
                  <a:sym typeface="Poppins Bold"/>
                </a:rPr>
                <a:t>03</a:t>
              </a:r>
            </a:p>
          </p:txBody>
        </p:sp>
        <p:sp>
          <p:nvSpPr>
            <p:cNvPr id="10" name="TextBox 10"/>
            <p:cNvSpPr txBox="1"/>
            <p:nvPr/>
          </p:nvSpPr>
          <p:spPr>
            <a:xfrm>
              <a:off x="967084" y="73025"/>
              <a:ext cx="9428962" cy="434975"/>
            </a:xfrm>
            <a:prstGeom prst="rect">
              <a:avLst/>
            </a:prstGeom>
          </p:spPr>
          <p:txBody>
            <a:bodyPr lIns="0" tIns="0" rIns="0" bIns="0" rtlCol="0" anchor="t">
              <a:spAutoFit/>
            </a:bodyPr>
            <a:lstStyle/>
            <a:p>
              <a:pPr algn="l">
                <a:lnSpc>
                  <a:spcPts val="2400"/>
                </a:lnSpc>
              </a:pPr>
              <a:r>
                <a:rPr lang="en-US" sz="2000">
                  <a:solidFill>
                    <a:srgbClr val="000000"/>
                  </a:solidFill>
                  <a:latin typeface="Poppins"/>
                  <a:ea typeface="Poppins"/>
                  <a:cs typeface="Poppins"/>
                  <a:sym typeface="Poppins"/>
                </a:rPr>
                <a:t>Thinking: memory, attention, decisions</a:t>
              </a:r>
            </a:p>
          </p:txBody>
        </p:sp>
      </p:grpSp>
      <p:sp>
        <p:nvSpPr>
          <p:cNvPr id="11" name="TextBox 11"/>
          <p:cNvSpPr txBox="1"/>
          <p:nvPr/>
        </p:nvSpPr>
        <p:spPr>
          <a:xfrm>
            <a:off x="1421780" y="7094231"/>
            <a:ext cx="10350772" cy="1552575"/>
          </a:xfrm>
          <a:prstGeom prst="rect">
            <a:avLst/>
          </a:prstGeom>
        </p:spPr>
        <p:txBody>
          <a:bodyPr lIns="0" tIns="0" rIns="0" bIns="0" rtlCol="0" anchor="t">
            <a:spAutoFit/>
          </a:bodyPr>
          <a:lstStyle/>
          <a:p>
            <a:pPr algn="l">
              <a:lnSpc>
                <a:spcPts val="2400"/>
              </a:lnSpc>
              <a:spcBef>
                <a:spcPct val="0"/>
              </a:spcBef>
            </a:pPr>
            <a:r>
              <a:rPr lang="en-US" sz="2000" b="1">
                <a:solidFill>
                  <a:srgbClr val="000000"/>
                </a:solidFill>
                <a:latin typeface="Poppins Bold"/>
                <a:ea typeface="Poppins Bold"/>
                <a:cs typeface="Poppins Bold"/>
                <a:sym typeface="Poppins Bold"/>
              </a:rPr>
              <a:t>Remember:</a:t>
            </a:r>
          </a:p>
          <a:p>
            <a:pPr algn="l">
              <a:lnSpc>
                <a:spcPts val="2400"/>
              </a:lnSpc>
              <a:spcBef>
                <a:spcPct val="0"/>
              </a:spcBef>
            </a:pPr>
            <a:endParaRPr lang="en-US" sz="2000" b="1">
              <a:solidFill>
                <a:srgbClr val="000000"/>
              </a:solidFill>
              <a:latin typeface="Poppins Bold"/>
              <a:ea typeface="Poppins Bold"/>
              <a:cs typeface="Poppins Bold"/>
              <a:sym typeface="Poppins Bold"/>
            </a:endParaRPr>
          </a:p>
          <a:p>
            <a:pPr algn="l">
              <a:lnSpc>
                <a:spcPts val="2400"/>
              </a:lnSpc>
              <a:spcBef>
                <a:spcPct val="0"/>
              </a:spcBef>
            </a:pPr>
            <a:r>
              <a:rPr lang="en-US" sz="2000" b="1">
                <a:solidFill>
                  <a:srgbClr val="000000"/>
                </a:solidFill>
                <a:latin typeface="Poppins Bold"/>
                <a:ea typeface="Poppins Bold"/>
                <a:cs typeface="Poppins Bold"/>
                <a:sym typeface="Poppins Bold"/>
              </a:rPr>
              <a:t>I</a:t>
            </a:r>
            <a:r>
              <a:rPr lang="en-US" sz="2000">
                <a:solidFill>
                  <a:srgbClr val="000000"/>
                </a:solidFill>
                <a:latin typeface="Poppins"/>
                <a:ea typeface="Poppins"/>
                <a:cs typeface="Poppins"/>
                <a:sym typeface="Poppins"/>
              </a:rPr>
              <a:t>t’s not that you don’t want to concentrate…</a:t>
            </a:r>
            <a:r>
              <a:rPr lang="en-US" sz="2000" b="1">
                <a:solidFill>
                  <a:srgbClr val="000000"/>
                </a:solidFill>
                <a:latin typeface="Poppins Bold"/>
                <a:ea typeface="Poppins Bold"/>
                <a:cs typeface="Poppins Bold"/>
                <a:sym typeface="Poppins Bold"/>
              </a:rPr>
              <a:t> your brain is in emergency mode.</a:t>
            </a:r>
          </a:p>
          <a:p>
            <a:pPr algn="l">
              <a:lnSpc>
                <a:spcPts val="2400"/>
              </a:lnSpc>
              <a:spcBef>
                <a:spcPct val="0"/>
              </a:spcBef>
            </a:pPr>
            <a:r>
              <a:rPr lang="en-US" sz="2000">
                <a:solidFill>
                  <a:srgbClr val="000000"/>
                </a:solidFill>
                <a:latin typeface="Poppins"/>
                <a:ea typeface="Poppins"/>
                <a:cs typeface="Poppins"/>
                <a:sym typeface="Poppins"/>
              </a:rPr>
              <a:t>To start thinking clearly again</a:t>
            </a:r>
            <a:r>
              <a:rPr lang="en-US" sz="2000" b="1">
                <a:solidFill>
                  <a:srgbClr val="000000"/>
                </a:solidFill>
                <a:latin typeface="Poppins Bold"/>
                <a:ea typeface="Poppins Bold"/>
                <a:cs typeface="Poppins Bold"/>
                <a:sym typeface="Poppins Bold"/>
              </a:rPr>
              <a:t>, your body needs to calm down first.</a:t>
            </a:r>
          </a:p>
          <a:p>
            <a:pPr algn="l">
              <a:lnSpc>
                <a:spcPts val="2400"/>
              </a:lnSpc>
              <a:spcBef>
                <a:spcPct val="0"/>
              </a:spcBef>
            </a:pPr>
            <a:endParaRPr lang="en-US" sz="2000" b="1">
              <a:solidFill>
                <a:srgbClr val="000000"/>
              </a:solidFill>
              <a:latin typeface="Poppins Bold"/>
              <a:ea typeface="Poppins Bold"/>
              <a:cs typeface="Poppins Bold"/>
              <a:sym typeface="Poppins Bold"/>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677751" y="2220772"/>
            <a:ext cx="6690079" cy="5845457"/>
          </a:xfrm>
          <a:custGeom>
            <a:avLst/>
            <a:gdLst/>
            <a:ahLst/>
            <a:cxnLst/>
            <a:rect l="l" t="t" r="r" b="b"/>
            <a:pathLst>
              <a:path w="6690079" h="5845457">
                <a:moveTo>
                  <a:pt x="0" y="0"/>
                </a:moveTo>
                <a:lnTo>
                  <a:pt x="6690079" y="0"/>
                </a:lnTo>
                <a:lnTo>
                  <a:pt x="6690079" y="5845456"/>
                </a:lnTo>
                <a:lnTo>
                  <a:pt x="0" y="5845456"/>
                </a:lnTo>
                <a:lnTo>
                  <a:pt x="0" y="0"/>
                </a:lnTo>
                <a:close/>
              </a:path>
            </a:pathLst>
          </a:custGeom>
          <a:blipFill>
            <a:blip r:embed="rId2"/>
            <a:stretch>
              <a:fillRect/>
            </a:stretch>
          </a:blipFill>
        </p:spPr>
        <p:txBody>
          <a:bodyPr/>
          <a:lstStyle/>
          <a:p>
            <a:endParaRPr lang="es-ES"/>
          </a:p>
        </p:txBody>
      </p:sp>
      <p:grpSp>
        <p:nvGrpSpPr>
          <p:cNvPr id="3" name="Group 3"/>
          <p:cNvGrpSpPr/>
          <p:nvPr/>
        </p:nvGrpSpPr>
        <p:grpSpPr>
          <a:xfrm>
            <a:off x="1467779" y="1783903"/>
            <a:ext cx="8243539" cy="1455234"/>
            <a:chOff x="0" y="0"/>
            <a:chExt cx="2171138" cy="383272"/>
          </a:xfrm>
        </p:grpSpPr>
        <p:sp>
          <p:nvSpPr>
            <p:cNvPr id="4" name="Freeform 4"/>
            <p:cNvSpPr/>
            <p:nvPr/>
          </p:nvSpPr>
          <p:spPr>
            <a:xfrm>
              <a:off x="0" y="0"/>
              <a:ext cx="2171138" cy="383272"/>
            </a:xfrm>
            <a:custGeom>
              <a:avLst/>
              <a:gdLst/>
              <a:ahLst/>
              <a:cxnLst/>
              <a:rect l="l" t="t" r="r" b="b"/>
              <a:pathLst>
                <a:path w="2171138" h="383272">
                  <a:moveTo>
                    <a:pt x="28175" y="0"/>
                  </a:moveTo>
                  <a:lnTo>
                    <a:pt x="2142963" y="0"/>
                  </a:lnTo>
                  <a:cubicBezTo>
                    <a:pt x="2158524" y="0"/>
                    <a:pt x="2171138" y="12614"/>
                    <a:pt x="2171138" y="28175"/>
                  </a:cubicBezTo>
                  <a:lnTo>
                    <a:pt x="2171138" y="355097"/>
                  </a:lnTo>
                  <a:cubicBezTo>
                    <a:pt x="2171138" y="362569"/>
                    <a:pt x="2168169" y="369736"/>
                    <a:pt x="2162886" y="375019"/>
                  </a:cubicBezTo>
                  <a:cubicBezTo>
                    <a:pt x="2157602" y="380303"/>
                    <a:pt x="2150436" y="383272"/>
                    <a:pt x="2142963" y="383272"/>
                  </a:cubicBezTo>
                  <a:lnTo>
                    <a:pt x="28175" y="383272"/>
                  </a:lnTo>
                  <a:cubicBezTo>
                    <a:pt x="12614" y="383272"/>
                    <a:pt x="0" y="370657"/>
                    <a:pt x="0" y="355097"/>
                  </a:cubicBezTo>
                  <a:lnTo>
                    <a:pt x="0" y="28175"/>
                  </a:lnTo>
                  <a:cubicBezTo>
                    <a:pt x="0" y="20702"/>
                    <a:pt x="2968" y="13536"/>
                    <a:pt x="8252" y="8252"/>
                  </a:cubicBezTo>
                  <a:cubicBezTo>
                    <a:pt x="13536" y="2968"/>
                    <a:pt x="20702" y="0"/>
                    <a:pt x="28175" y="0"/>
                  </a:cubicBezTo>
                  <a:close/>
                </a:path>
              </a:pathLst>
            </a:custGeom>
            <a:solidFill>
              <a:srgbClr val="51B264"/>
            </a:solidFill>
            <a:ln w="19050" cap="rnd">
              <a:solidFill>
                <a:srgbClr val="000000"/>
              </a:solidFill>
              <a:prstDash val="solid"/>
              <a:round/>
            </a:ln>
          </p:spPr>
          <p:txBody>
            <a:bodyPr/>
            <a:lstStyle/>
            <a:p>
              <a:endParaRPr lang="es-ES"/>
            </a:p>
          </p:txBody>
        </p:sp>
        <p:sp>
          <p:nvSpPr>
            <p:cNvPr id="5" name="TextBox 5"/>
            <p:cNvSpPr txBox="1"/>
            <p:nvPr/>
          </p:nvSpPr>
          <p:spPr>
            <a:xfrm>
              <a:off x="0" y="-28575"/>
              <a:ext cx="2171138" cy="411847"/>
            </a:xfrm>
            <a:prstGeom prst="rect">
              <a:avLst/>
            </a:prstGeom>
          </p:spPr>
          <p:txBody>
            <a:bodyPr lIns="50800" tIns="50800" rIns="50800" bIns="50800" rtlCol="0" anchor="ctr"/>
            <a:lstStyle/>
            <a:p>
              <a:pPr algn="ctr">
                <a:lnSpc>
                  <a:spcPts val="3600"/>
                </a:lnSpc>
              </a:pPr>
              <a:r>
                <a:rPr lang="en-US" sz="3000">
                  <a:solidFill>
                    <a:srgbClr val="000000"/>
                  </a:solidFill>
                  <a:latin typeface="Poppins"/>
                  <a:ea typeface="Poppins"/>
                  <a:cs typeface="Poppins"/>
                  <a:sym typeface="Poppins"/>
                </a:rPr>
                <a:t>Has it ever happened to you that you knew the answer, but stress blocked you?</a:t>
              </a:r>
            </a:p>
          </p:txBody>
        </p:sp>
      </p:grpSp>
      <p:grpSp>
        <p:nvGrpSpPr>
          <p:cNvPr id="6" name="Group 6"/>
          <p:cNvGrpSpPr/>
          <p:nvPr/>
        </p:nvGrpSpPr>
        <p:grpSpPr>
          <a:xfrm>
            <a:off x="1467779" y="4047166"/>
            <a:ext cx="8243539" cy="1455234"/>
            <a:chOff x="0" y="0"/>
            <a:chExt cx="2171138" cy="383272"/>
          </a:xfrm>
        </p:grpSpPr>
        <p:sp>
          <p:nvSpPr>
            <p:cNvPr id="7" name="Freeform 7"/>
            <p:cNvSpPr/>
            <p:nvPr/>
          </p:nvSpPr>
          <p:spPr>
            <a:xfrm>
              <a:off x="0" y="0"/>
              <a:ext cx="2171138" cy="383272"/>
            </a:xfrm>
            <a:custGeom>
              <a:avLst/>
              <a:gdLst/>
              <a:ahLst/>
              <a:cxnLst/>
              <a:rect l="l" t="t" r="r" b="b"/>
              <a:pathLst>
                <a:path w="2171138" h="383272">
                  <a:moveTo>
                    <a:pt x="28175" y="0"/>
                  </a:moveTo>
                  <a:lnTo>
                    <a:pt x="2142963" y="0"/>
                  </a:lnTo>
                  <a:cubicBezTo>
                    <a:pt x="2158524" y="0"/>
                    <a:pt x="2171138" y="12614"/>
                    <a:pt x="2171138" y="28175"/>
                  </a:cubicBezTo>
                  <a:lnTo>
                    <a:pt x="2171138" y="355097"/>
                  </a:lnTo>
                  <a:cubicBezTo>
                    <a:pt x="2171138" y="362569"/>
                    <a:pt x="2168169" y="369736"/>
                    <a:pt x="2162886" y="375019"/>
                  </a:cubicBezTo>
                  <a:cubicBezTo>
                    <a:pt x="2157602" y="380303"/>
                    <a:pt x="2150436" y="383272"/>
                    <a:pt x="2142963" y="383272"/>
                  </a:cubicBezTo>
                  <a:lnTo>
                    <a:pt x="28175" y="383272"/>
                  </a:lnTo>
                  <a:cubicBezTo>
                    <a:pt x="12614" y="383272"/>
                    <a:pt x="0" y="370657"/>
                    <a:pt x="0" y="355097"/>
                  </a:cubicBezTo>
                  <a:lnTo>
                    <a:pt x="0" y="28175"/>
                  </a:lnTo>
                  <a:cubicBezTo>
                    <a:pt x="0" y="20702"/>
                    <a:pt x="2968" y="13536"/>
                    <a:pt x="8252" y="8252"/>
                  </a:cubicBezTo>
                  <a:cubicBezTo>
                    <a:pt x="13536" y="2968"/>
                    <a:pt x="20702" y="0"/>
                    <a:pt x="28175" y="0"/>
                  </a:cubicBezTo>
                  <a:close/>
                </a:path>
              </a:pathLst>
            </a:custGeom>
            <a:solidFill>
              <a:srgbClr val="FFED4C"/>
            </a:solidFill>
            <a:ln w="19050" cap="rnd">
              <a:solidFill>
                <a:srgbClr val="000000"/>
              </a:solidFill>
              <a:prstDash val="solid"/>
              <a:round/>
            </a:ln>
          </p:spPr>
          <p:txBody>
            <a:bodyPr/>
            <a:lstStyle/>
            <a:p>
              <a:endParaRPr lang="es-ES"/>
            </a:p>
          </p:txBody>
        </p:sp>
        <p:sp>
          <p:nvSpPr>
            <p:cNvPr id="8" name="TextBox 8"/>
            <p:cNvSpPr txBox="1"/>
            <p:nvPr/>
          </p:nvSpPr>
          <p:spPr>
            <a:xfrm>
              <a:off x="0" y="-28575"/>
              <a:ext cx="2171138" cy="411847"/>
            </a:xfrm>
            <a:prstGeom prst="rect">
              <a:avLst/>
            </a:prstGeom>
          </p:spPr>
          <p:txBody>
            <a:bodyPr lIns="50800" tIns="50800" rIns="50800" bIns="50800" rtlCol="0" anchor="ctr"/>
            <a:lstStyle/>
            <a:p>
              <a:pPr algn="ctr">
                <a:lnSpc>
                  <a:spcPts val="3600"/>
                </a:lnSpc>
              </a:pPr>
              <a:r>
                <a:rPr lang="en-US" sz="3000">
                  <a:solidFill>
                    <a:srgbClr val="000000"/>
                  </a:solidFill>
                  <a:latin typeface="Poppins"/>
                  <a:ea typeface="Poppins"/>
                  <a:cs typeface="Poppins"/>
                  <a:sym typeface="Poppins"/>
                </a:rPr>
                <a:t>What signals tell you that your brain is going into “emergency mode”?</a:t>
              </a:r>
            </a:p>
          </p:txBody>
        </p:sp>
      </p:grpSp>
      <p:grpSp>
        <p:nvGrpSpPr>
          <p:cNvPr id="9" name="Group 9"/>
          <p:cNvGrpSpPr/>
          <p:nvPr/>
        </p:nvGrpSpPr>
        <p:grpSpPr>
          <a:xfrm>
            <a:off x="1467779" y="6310429"/>
            <a:ext cx="8243539" cy="1485900"/>
            <a:chOff x="0" y="0"/>
            <a:chExt cx="2171138" cy="391348"/>
          </a:xfrm>
        </p:grpSpPr>
        <p:sp>
          <p:nvSpPr>
            <p:cNvPr id="10" name="Freeform 10"/>
            <p:cNvSpPr/>
            <p:nvPr/>
          </p:nvSpPr>
          <p:spPr>
            <a:xfrm>
              <a:off x="0" y="0"/>
              <a:ext cx="2171138" cy="391348"/>
            </a:xfrm>
            <a:custGeom>
              <a:avLst/>
              <a:gdLst/>
              <a:ahLst/>
              <a:cxnLst/>
              <a:rect l="l" t="t" r="r" b="b"/>
              <a:pathLst>
                <a:path w="2171138" h="391348">
                  <a:moveTo>
                    <a:pt x="28175" y="0"/>
                  </a:moveTo>
                  <a:lnTo>
                    <a:pt x="2142963" y="0"/>
                  </a:lnTo>
                  <a:cubicBezTo>
                    <a:pt x="2158524" y="0"/>
                    <a:pt x="2171138" y="12614"/>
                    <a:pt x="2171138" y="28175"/>
                  </a:cubicBezTo>
                  <a:lnTo>
                    <a:pt x="2171138" y="363174"/>
                  </a:lnTo>
                  <a:cubicBezTo>
                    <a:pt x="2171138" y="370646"/>
                    <a:pt x="2168169" y="377812"/>
                    <a:pt x="2162886" y="383096"/>
                  </a:cubicBezTo>
                  <a:cubicBezTo>
                    <a:pt x="2157602" y="388380"/>
                    <a:pt x="2150436" y="391348"/>
                    <a:pt x="2142963" y="391348"/>
                  </a:cubicBezTo>
                  <a:lnTo>
                    <a:pt x="28175" y="391348"/>
                  </a:lnTo>
                  <a:cubicBezTo>
                    <a:pt x="20702" y="391348"/>
                    <a:pt x="13536" y="388380"/>
                    <a:pt x="8252" y="383096"/>
                  </a:cubicBezTo>
                  <a:cubicBezTo>
                    <a:pt x="2968" y="377812"/>
                    <a:pt x="0" y="370646"/>
                    <a:pt x="0" y="363174"/>
                  </a:cubicBezTo>
                  <a:lnTo>
                    <a:pt x="0" y="28175"/>
                  </a:lnTo>
                  <a:cubicBezTo>
                    <a:pt x="0" y="20702"/>
                    <a:pt x="2968" y="13536"/>
                    <a:pt x="8252" y="8252"/>
                  </a:cubicBezTo>
                  <a:cubicBezTo>
                    <a:pt x="13536" y="2968"/>
                    <a:pt x="20702" y="0"/>
                    <a:pt x="28175" y="0"/>
                  </a:cubicBezTo>
                  <a:close/>
                </a:path>
              </a:pathLst>
            </a:custGeom>
            <a:solidFill>
              <a:srgbClr val="71C7D6"/>
            </a:solidFill>
            <a:ln w="19050" cap="rnd">
              <a:solidFill>
                <a:srgbClr val="000000"/>
              </a:solidFill>
              <a:prstDash val="solid"/>
              <a:round/>
            </a:ln>
          </p:spPr>
          <p:txBody>
            <a:bodyPr/>
            <a:lstStyle/>
            <a:p>
              <a:endParaRPr lang="es-ES"/>
            </a:p>
          </p:txBody>
        </p:sp>
        <p:sp>
          <p:nvSpPr>
            <p:cNvPr id="11" name="TextBox 11"/>
            <p:cNvSpPr txBox="1"/>
            <p:nvPr/>
          </p:nvSpPr>
          <p:spPr>
            <a:xfrm>
              <a:off x="0" y="-28575"/>
              <a:ext cx="2171138" cy="419923"/>
            </a:xfrm>
            <a:prstGeom prst="rect">
              <a:avLst/>
            </a:prstGeom>
          </p:spPr>
          <p:txBody>
            <a:bodyPr lIns="50800" tIns="50800" rIns="50800" bIns="50800" rtlCol="0" anchor="ctr"/>
            <a:lstStyle/>
            <a:p>
              <a:pPr algn="ctr">
                <a:lnSpc>
                  <a:spcPts val="3600"/>
                </a:lnSpc>
              </a:pPr>
              <a:r>
                <a:rPr lang="en-US" sz="3000">
                  <a:solidFill>
                    <a:srgbClr val="000000"/>
                  </a:solidFill>
                  <a:latin typeface="Poppins"/>
                  <a:ea typeface="Poppins"/>
                  <a:cs typeface="Poppins"/>
                  <a:sym typeface="Poppins"/>
                </a:rPr>
                <a:t>Why do you think it helps more to regulate the body than to just think your way through it?</a:t>
              </a:r>
            </a:p>
          </p:txBody>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900" y="3917718"/>
            <a:ext cx="19133820" cy="10402643"/>
            <a:chOff x="0" y="0"/>
            <a:chExt cx="25511760" cy="13870191"/>
          </a:xfrm>
        </p:grpSpPr>
        <p:sp>
          <p:nvSpPr>
            <p:cNvPr id="3" name="Freeform 3"/>
            <p:cNvSpPr/>
            <p:nvPr/>
          </p:nvSpPr>
          <p:spPr>
            <a:xfrm>
              <a:off x="0" y="0"/>
              <a:ext cx="25511761" cy="13870178"/>
            </a:xfrm>
            <a:custGeom>
              <a:avLst/>
              <a:gdLst/>
              <a:ahLst/>
              <a:cxnLst/>
              <a:rect l="l" t="t" r="r" b="b"/>
              <a:pathLst>
                <a:path w="25511761" h="13870178">
                  <a:moveTo>
                    <a:pt x="0" y="6935089"/>
                  </a:moveTo>
                  <a:cubicBezTo>
                    <a:pt x="0" y="3104896"/>
                    <a:pt x="5711063" y="0"/>
                    <a:pt x="12755880" y="0"/>
                  </a:cubicBezTo>
                  <a:cubicBezTo>
                    <a:pt x="19800698" y="0"/>
                    <a:pt x="25511761" y="3104896"/>
                    <a:pt x="25511761" y="6935089"/>
                  </a:cubicBezTo>
                  <a:cubicBezTo>
                    <a:pt x="25511761" y="10765282"/>
                    <a:pt x="19800698" y="13870178"/>
                    <a:pt x="12755880" y="13870178"/>
                  </a:cubicBezTo>
                  <a:cubicBezTo>
                    <a:pt x="5711063" y="13870178"/>
                    <a:pt x="0" y="10765282"/>
                    <a:pt x="0" y="6935089"/>
                  </a:cubicBezTo>
                  <a:close/>
                </a:path>
              </a:pathLst>
            </a:custGeom>
            <a:solidFill>
              <a:srgbClr val="E4829D"/>
            </a:solidFill>
          </p:spPr>
          <p:txBody>
            <a:bodyPr/>
            <a:lstStyle/>
            <a:p>
              <a:endParaRPr lang="es-ES"/>
            </a:p>
          </p:txBody>
        </p:sp>
      </p:grpSp>
      <p:sp>
        <p:nvSpPr>
          <p:cNvPr id="4" name="TextBox 4"/>
          <p:cNvSpPr txBox="1"/>
          <p:nvPr/>
        </p:nvSpPr>
        <p:spPr>
          <a:xfrm>
            <a:off x="6983730" y="5161636"/>
            <a:ext cx="4320540" cy="485775"/>
          </a:xfrm>
          <a:prstGeom prst="rect">
            <a:avLst/>
          </a:prstGeom>
        </p:spPr>
        <p:txBody>
          <a:bodyPr lIns="0" tIns="0" rIns="0" bIns="0" rtlCol="0" anchor="t">
            <a:spAutoFit/>
          </a:bodyPr>
          <a:lstStyle/>
          <a:p>
            <a:pPr algn="ctr">
              <a:lnSpc>
                <a:spcPts val="3600"/>
              </a:lnSpc>
            </a:pPr>
            <a:r>
              <a:rPr lang="en-US" sz="3000">
                <a:solidFill>
                  <a:srgbClr val="000000"/>
                </a:solidFill>
                <a:latin typeface="Poppins"/>
                <a:ea typeface="Poppins"/>
                <a:cs typeface="Poppins"/>
                <a:sym typeface="Poppins"/>
              </a:rPr>
              <a:t>Activity 2.3</a:t>
            </a:r>
          </a:p>
        </p:txBody>
      </p:sp>
      <p:sp>
        <p:nvSpPr>
          <p:cNvPr id="5" name="TextBox 5"/>
          <p:cNvSpPr txBox="1"/>
          <p:nvPr/>
        </p:nvSpPr>
        <p:spPr>
          <a:xfrm>
            <a:off x="2770602" y="6425995"/>
            <a:ext cx="12746796" cy="1571625"/>
          </a:xfrm>
          <a:prstGeom prst="rect">
            <a:avLst/>
          </a:prstGeom>
        </p:spPr>
        <p:txBody>
          <a:bodyPr lIns="0" tIns="0" rIns="0" bIns="0" rtlCol="0" anchor="t">
            <a:spAutoFit/>
          </a:bodyPr>
          <a:lstStyle/>
          <a:p>
            <a:pPr algn="ctr">
              <a:lnSpc>
                <a:spcPts val="6000"/>
              </a:lnSpc>
            </a:pPr>
            <a:r>
              <a:rPr lang="en-US" sz="5000" b="1">
                <a:solidFill>
                  <a:srgbClr val="000000"/>
                </a:solidFill>
                <a:latin typeface="Poppins Bold"/>
                <a:ea typeface="Poppins Bold"/>
                <a:cs typeface="Poppins Bold"/>
                <a:sym typeface="Poppins Bold"/>
              </a:rPr>
              <a:t>Coping strategies — Strategies for managing stress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719682" y="3278709"/>
            <a:ext cx="3086100" cy="1709383"/>
            <a:chOff x="0" y="0"/>
            <a:chExt cx="812800" cy="450208"/>
          </a:xfrm>
        </p:grpSpPr>
        <p:sp>
          <p:nvSpPr>
            <p:cNvPr id="3" name="Freeform 3"/>
            <p:cNvSpPr/>
            <p:nvPr/>
          </p:nvSpPr>
          <p:spPr>
            <a:xfrm>
              <a:off x="0" y="0"/>
              <a:ext cx="812800" cy="450208"/>
            </a:xfrm>
            <a:custGeom>
              <a:avLst/>
              <a:gdLst/>
              <a:ahLst/>
              <a:cxnLst/>
              <a:rect l="l" t="t" r="r" b="b"/>
              <a:pathLst>
                <a:path w="812800" h="450208">
                  <a:moveTo>
                    <a:pt x="75259" y="0"/>
                  </a:moveTo>
                  <a:lnTo>
                    <a:pt x="737541" y="0"/>
                  </a:lnTo>
                  <a:cubicBezTo>
                    <a:pt x="779105" y="0"/>
                    <a:pt x="812800" y="33695"/>
                    <a:pt x="812800" y="75259"/>
                  </a:cubicBezTo>
                  <a:lnTo>
                    <a:pt x="812800" y="374949"/>
                  </a:lnTo>
                  <a:cubicBezTo>
                    <a:pt x="812800" y="416513"/>
                    <a:pt x="779105" y="450208"/>
                    <a:pt x="737541" y="450208"/>
                  </a:cubicBezTo>
                  <a:lnTo>
                    <a:pt x="75259" y="450208"/>
                  </a:lnTo>
                  <a:cubicBezTo>
                    <a:pt x="33695" y="450208"/>
                    <a:pt x="0" y="416513"/>
                    <a:pt x="0" y="374949"/>
                  </a:cubicBezTo>
                  <a:lnTo>
                    <a:pt x="0" y="75259"/>
                  </a:lnTo>
                  <a:cubicBezTo>
                    <a:pt x="0" y="33695"/>
                    <a:pt x="33695" y="0"/>
                    <a:pt x="75259" y="0"/>
                  </a:cubicBezTo>
                  <a:close/>
                </a:path>
              </a:pathLst>
            </a:custGeom>
            <a:solidFill>
              <a:srgbClr val="51B264"/>
            </a:solidFill>
            <a:ln w="19050" cap="rnd">
              <a:solidFill>
                <a:srgbClr val="000000"/>
              </a:solidFill>
              <a:prstDash val="solid"/>
              <a:round/>
            </a:ln>
          </p:spPr>
          <p:txBody>
            <a:bodyPr/>
            <a:lstStyle/>
            <a:p>
              <a:endParaRPr lang="es-ES"/>
            </a:p>
          </p:txBody>
        </p:sp>
        <p:sp>
          <p:nvSpPr>
            <p:cNvPr id="4" name="TextBox 4"/>
            <p:cNvSpPr txBox="1"/>
            <p:nvPr/>
          </p:nvSpPr>
          <p:spPr>
            <a:xfrm>
              <a:off x="0" y="-28575"/>
              <a:ext cx="812800" cy="478783"/>
            </a:xfrm>
            <a:prstGeom prst="rect">
              <a:avLst/>
            </a:prstGeom>
          </p:spPr>
          <p:txBody>
            <a:bodyPr lIns="50800" tIns="50800" rIns="50800" bIns="50800" rtlCol="0" anchor="ctr"/>
            <a:lstStyle/>
            <a:p>
              <a:pPr algn="ctr">
                <a:lnSpc>
                  <a:spcPts val="2400"/>
                </a:lnSpc>
              </a:pPr>
              <a:r>
                <a:rPr lang="en-US" sz="2000">
                  <a:solidFill>
                    <a:srgbClr val="000000"/>
                  </a:solidFill>
                  <a:latin typeface="Poppins"/>
                  <a:ea typeface="Poppins"/>
                  <a:cs typeface="Poppins"/>
                  <a:sym typeface="Poppins"/>
                </a:rPr>
                <a:t>Going to sleep earlier</a:t>
              </a:r>
            </a:p>
          </p:txBody>
        </p:sp>
      </p:grpSp>
      <p:grpSp>
        <p:nvGrpSpPr>
          <p:cNvPr id="5" name="Group 5"/>
          <p:cNvGrpSpPr/>
          <p:nvPr/>
        </p:nvGrpSpPr>
        <p:grpSpPr>
          <a:xfrm>
            <a:off x="11517816" y="2010258"/>
            <a:ext cx="3086100" cy="1709383"/>
            <a:chOff x="0" y="0"/>
            <a:chExt cx="812800" cy="450208"/>
          </a:xfrm>
        </p:grpSpPr>
        <p:sp>
          <p:nvSpPr>
            <p:cNvPr id="6" name="Freeform 6"/>
            <p:cNvSpPr/>
            <p:nvPr/>
          </p:nvSpPr>
          <p:spPr>
            <a:xfrm>
              <a:off x="0" y="0"/>
              <a:ext cx="812800" cy="450208"/>
            </a:xfrm>
            <a:custGeom>
              <a:avLst/>
              <a:gdLst/>
              <a:ahLst/>
              <a:cxnLst/>
              <a:rect l="l" t="t" r="r" b="b"/>
              <a:pathLst>
                <a:path w="812800" h="450208">
                  <a:moveTo>
                    <a:pt x="75259" y="0"/>
                  </a:moveTo>
                  <a:lnTo>
                    <a:pt x="737541" y="0"/>
                  </a:lnTo>
                  <a:cubicBezTo>
                    <a:pt x="779105" y="0"/>
                    <a:pt x="812800" y="33695"/>
                    <a:pt x="812800" y="75259"/>
                  </a:cubicBezTo>
                  <a:lnTo>
                    <a:pt x="812800" y="374949"/>
                  </a:lnTo>
                  <a:cubicBezTo>
                    <a:pt x="812800" y="416513"/>
                    <a:pt x="779105" y="450208"/>
                    <a:pt x="737541" y="450208"/>
                  </a:cubicBezTo>
                  <a:lnTo>
                    <a:pt x="75259" y="450208"/>
                  </a:lnTo>
                  <a:cubicBezTo>
                    <a:pt x="33695" y="450208"/>
                    <a:pt x="0" y="416513"/>
                    <a:pt x="0" y="374949"/>
                  </a:cubicBezTo>
                  <a:lnTo>
                    <a:pt x="0" y="75259"/>
                  </a:lnTo>
                  <a:cubicBezTo>
                    <a:pt x="0" y="33695"/>
                    <a:pt x="33695" y="0"/>
                    <a:pt x="75259" y="0"/>
                  </a:cubicBezTo>
                  <a:close/>
                </a:path>
              </a:pathLst>
            </a:custGeom>
            <a:solidFill>
              <a:srgbClr val="E4829D"/>
            </a:solidFill>
            <a:ln w="19050" cap="rnd">
              <a:solidFill>
                <a:srgbClr val="000000"/>
              </a:solidFill>
              <a:prstDash val="solid"/>
              <a:round/>
            </a:ln>
          </p:spPr>
          <p:txBody>
            <a:bodyPr/>
            <a:lstStyle/>
            <a:p>
              <a:endParaRPr lang="es-ES"/>
            </a:p>
          </p:txBody>
        </p:sp>
        <p:sp>
          <p:nvSpPr>
            <p:cNvPr id="7" name="TextBox 7"/>
            <p:cNvSpPr txBox="1"/>
            <p:nvPr/>
          </p:nvSpPr>
          <p:spPr>
            <a:xfrm>
              <a:off x="0" y="-28575"/>
              <a:ext cx="812800" cy="478783"/>
            </a:xfrm>
            <a:prstGeom prst="rect">
              <a:avLst/>
            </a:prstGeom>
          </p:spPr>
          <p:txBody>
            <a:bodyPr lIns="50800" tIns="50800" rIns="50800" bIns="50800" rtlCol="0" anchor="ctr"/>
            <a:lstStyle/>
            <a:p>
              <a:pPr algn="ctr">
                <a:lnSpc>
                  <a:spcPts val="2400"/>
                </a:lnSpc>
              </a:pPr>
              <a:r>
                <a:rPr lang="en-US" sz="2000">
                  <a:solidFill>
                    <a:srgbClr val="000000"/>
                  </a:solidFill>
                  <a:latin typeface="Poppins"/>
                  <a:ea typeface="Poppins"/>
                  <a:cs typeface="Poppins"/>
                  <a:sym typeface="Poppins"/>
                </a:rPr>
                <a:t>Venting / complaining</a:t>
              </a:r>
            </a:p>
          </p:txBody>
        </p:sp>
      </p:grpSp>
      <p:grpSp>
        <p:nvGrpSpPr>
          <p:cNvPr id="8" name="Group 8"/>
          <p:cNvGrpSpPr/>
          <p:nvPr/>
        </p:nvGrpSpPr>
        <p:grpSpPr>
          <a:xfrm rot="-1723609">
            <a:off x="11364487" y="4579449"/>
            <a:ext cx="3086100" cy="1709383"/>
            <a:chOff x="0" y="0"/>
            <a:chExt cx="812800" cy="450208"/>
          </a:xfrm>
        </p:grpSpPr>
        <p:sp>
          <p:nvSpPr>
            <p:cNvPr id="9" name="Freeform 9"/>
            <p:cNvSpPr/>
            <p:nvPr/>
          </p:nvSpPr>
          <p:spPr>
            <a:xfrm>
              <a:off x="0" y="0"/>
              <a:ext cx="812800" cy="450208"/>
            </a:xfrm>
            <a:custGeom>
              <a:avLst/>
              <a:gdLst/>
              <a:ahLst/>
              <a:cxnLst/>
              <a:rect l="l" t="t" r="r" b="b"/>
              <a:pathLst>
                <a:path w="812800" h="450208">
                  <a:moveTo>
                    <a:pt x="75259" y="0"/>
                  </a:moveTo>
                  <a:lnTo>
                    <a:pt x="737541" y="0"/>
                  </a:lnTo>
                  <a:cubicBezTo>
                    <a:pt x="779105" y="0"/>
                    <a:pt x="812800" y="33695"/>
                    <a:pt x="812800" y="75259"/>
                  </a:cubicBezTo>
                  <a:lnTo>
                    <a:pt x="812800" y="374949"/>
                  </a:lnTo>
                  <a:cubicBezTo>
                    <a:pt x="812800" y="416513"/>
                    <a:pt x="779105" y="450208"/>
                    <a:pt x="737541" y="450208"/>
                  </a:cubicBezTo>
                  <a:lnTo>
                    <a:pt x="75259" y="450208"/>
                  </a:lnTo>
                  <a:cubicBezTo>
                    <a:pt x="33695" y="450208"/>
                    <a:pt x="0" y="416513"/>
                    <a:pt x="0" y="374949"/>
                  </a:cubicBezTo>
                  <a:lnTo>
                    <a:pt x="0" y="75259"/>
                  </a:lnTo>
                  <a:cubicBezTo>
                    <a:pt x="0" y="33695"/>
                    <a:pt x="33695" y="0"/>
                    <a:pt x="75259" y="0"/>
                  </a:cubicBezTo>
                  <a:close/>
                </a:path>
              </a:pathLst>
            </a:custGeom>
            <a:solidFill>
              <a:srgbClr val="71C7D6"/>
            </a:solidFill>
            <a:ln w="19050" cap="rnd">
              <a:solidFill>
                <a:srgbClr val="000000"/>
              </a:solidFill>
              <a:prstDash val="solid"/>
              <a:round/>
            </a:ln>
          </p:spPr>
          <p:txBody>
            <a:bodyPr/>
            <a:lstStyle/>
            <a:p>
              <a:endParaRPr lang="es-ES"/>
            </a:p>
          </p:txBody>
        </p:sp>
        <p:sp>
          <p:nvSpPr>
            <p:cNvPr id="10" name="TextBox 10"/>
            <p:cNvSpPr txBox="1"/>
            <p:nvPr/>
          </p:nvSpPr>
          <p:spPr>
            <a:xfrm>
              <a:off x="0" y="-28575"/>
              <a:ext cx="812800" cy="478783"/>
            </a:xfrm>
            <a:prstGeom prst="rect">
              <a:avLst/>
            </a:prstGeom>
          </p:spPr>
          <p:txBody>
            <a:bodyPr lIns="50800" tIns="50800" rIns="50800" bIns="50800" rtlCol="0" anchor="ctr"/>
            <a:lstStyle/>
            <a:p>
              <a:pPr algn="ctr">
                <a:lnSpc>
                  <a:spcPts val="2400"/>
                </a:lnSpc>
              </a:pPr>
              <a:r>
                <a:rPr lang="en-US" sz="2000">
                  <a:solidFill>
                    <a:srgbClr val="000000"/>
                  </a:solidFill>
                  <a:latin typeface="Poppins"/>
                  <a:ea typeface="Poppins"/>
                  <a:cs typeface="Poppins"/>
                  <a:sym typeface="Poppins"/>
                </a:rPr>
                <a:t>Meditating</a:t>
              </a:r>
            </a:p>
          </p:txBody>
        </p:sp>
      </p:grpSp>
      <p:grpSp>
        <p:nvGrpSpPr>
          <p:cNvPr id="11" name="Group 11"/>
          <p:cNvGrpSpPr/>
          <p:nvPr/>
        </p:nvGrpSpPr>
        <p:grpSpPr>
          <a:xfrm rot="1261694">
            <a:off x="9617511" y="6070589"/>
            <a:ext cx="3086100" cy="1709383"/>
            <a:chOff x="0" y="0"/>
            <a:chExt cx="812800" cy="450208"/>
          </a:xfrm>
        </p:grpSpPr>
        <p:sp>
          <p:nvSpPr>
            <p:cNvPr id="12" name="Freeform 12"/>
            <p:cNvSpPr/>
            <p:nvPr/>
          </p:nvSpPr>
          <p:spPr>
            <a:xfrm>
              <a:off x="0" y="0"/>
              <a:ext cx="812800" cy="450208"/>
            </a:xfrm>
            <a:custGeom>
              <a:avLst/>
              <a:gdLst/>
              <a:ahLst/>
              <a:cxnLst/>
              <a:rect l="l" t="t" r="r" b="b"/>
              <a:pathLst>
                <a:path w="812800" h="450208">
                  <a:moveTo>
                    <a:pt x="75259" y="0"/>
                  </a:moveTo>
                  <a:lnTo>
                    <a:pt x="737541" y="0"/>
                  </a:lnTo>
                  <a:cubicBezTo>
                    <a:pt x="779105" y="0"/>
                    <a:pt x="812800" y="33695"/>
                    <a:pt x="812800" y="75259"/>
                  </a:cubicBezTo>
                  <a:lnTo>
                    <a:pt x="812800" y="374949"/>
                  </a:lnTo>
                  <a:cubicBezTo>
                    <a:pt x="812800" y="416513"/>
                    <a:pt x="779105" y="450208"/>
                    <a:pt x="737541" y="450208"/>
                  </a:cubicBezTo>
                  <a:lnTo>
                    <a:pt x="75259" y="450208"/>
                  </a:lnTo>
                  <a:cubicBezTo>
                    <a:pt x="33695" y="450208"/>
                    <a:pt x="0" y="416513"/>
                    <a:pt x="0" y="374949"/>
                  </a:cubicBezTo>
                  <a:lnTo>
                    <a:pt x="0" y="75259"/>
                  </a:lnTo>
                  <a:cubicBezTo>
                    <a:pt x="0" y="33695"/>
                    <a:pt x="33695" y="0"/>
                    <a:pt x="75259" y="0"/>
                  </a:cubicBezTo>
                  <a:close/>
                </a:path>
              </a:pathLst>
            </a:custGeom>
            <a:solidFill>
              <a:srgbClr val="FFED4C"/>
            </a:solidFill>
            <a:ln w="19050" cap="rnd">
              <a:solidFill>
                <a:srgbClr val="000000"/>
              </a:solidFill>
              <a:prstDash val="solid"/>
              <a:round/>
            </a:ln>
          </p:spPr>
          <p:txBody>
            <a:bodyPr/>
            <a:lstStyle/>
            <a:p>
              <a:endParaRPr lang="es-ES"/>
            </a:p>
          </p:txBody>
        </p:sp>
        <p:sp>
          <p:nvSpPr>
            <p:cNvPr id="13" name="TextBox 13"/>
            <p:cNvSpPr txBox="1"/>
            <p:nvPr/>
          </p:nvSpPr>
          <p:spPr>
            <a:xfrm>
              <a:off x="0" y="-28575"/>
              <a:ext cx="812800" cy="478783"/>
            </a:xfrm>
            <a:prstGeom prst="rect">
              <a:avLst/>
            </a:prstGeom>
          </p:spPr>
          <p:txBody>
            <a:bodyPr lIns="50800" tIns="50800" rIns="50800" bIns="50800" rtlCol="0" anchor="ctr"/>
            <a:lstStyle/>
            <a:p>
              <a:pPr algn="ctr">
                <a:lnSpc>
                  <a:spcPts val="2400"/>
                </a:lnSpc>
              </a:pPr>
              <a:r>
                <a:rPr lang="en-US" sz="2000">
                  <a:solidFill>
                    <a:srgbClr val="000000"/>
                  </a:solidFill>
                  <a:latin typeface="Poppins"/>
                  <a:ea typeface="Poppins"/>
                  <a:cs typeface="Poppins"/>
                  <a:sym typeface="Poppins"/>
                </a:rPr>
                <a:t>Playing sport</a:t>
              </a:r>
            </a:p>
          </p:txBody>
        </p:sp>
      </p:grpSp>
      <p:grpSp>
        <p:nvGrpSpPr>
          <p:cNvPr id="14" name="Group 14"/>
          <p:cNvGrpSpPr/>
          <p:nvPr/>
        </p:nvGrpSpPr>
        <p:grpSpPr>
          <a:xfrm rot="1261694">
            <a:off x="13394986" y="3491869"/>
            <a:ext cx="3086100" cy="1709383"/>
            <a:chOff x="0" y="0"/>
            <a:chExt cx="812800" cy="450208"/>
          </a:xfrm>
        </p:grpSpPr>
        <p:sp>
          <p:nvSpPr>
            <p:cNvPr id="15" name="Freeform 15"/>
            <p:cNvSpPr/>
            <p:nvPr/>
          </p:nvSpPr>
          <p:spPr>
            <a:xfrm>
              <a:off x="0" y="0"/>
              <a:ext cx="812800" cy="450208"/>
            </a:xfrm>
            <a:custGeom>
              <a:avLst/>
              <a:gdLst/>
              <a:ahLst/>
              <a:cxnLst/>
              <a:rect l="l" t="t" r="r" b="b"/>
              <a:pathLst>
                <a:path w="812800" h="450208">
                  <a:moveTo>
                    <a:pt x="75259" y="0"/>
                  </a:moveTo>
                  <a:lnTo>
                    <a:pt x="737541" y="0"/>
                  </a:lnTo>
                  <a:cubicBezTo>
                    <a:pt x="779105" y="0"/>
                    <a:pt x="812800" y="33695"/>
                    <a:pt x="812800" y="75259"/>
                  </a:cubicBezTo>
                  <a:lnTo>
                    <a:pt x="812800" y="374949"/>
                  </a:lnTo>
                  <a:cubicBezTo>
                    <a:pt x="812800" y="416513"/>
                    <a:pt x="779105" y="450208"/>
                    <a:pt x="737541" y="450208"/>
                  </a:cubicBezTo>
                  <a:lnTo>
                    <a:pt x="75259" y="450208"/>
                  </a:lnTo>
                  <a:cubicBezTo>
                    <a:pt x="33695" y="450208"/>
                    <a:pt x="0" y="416513"/>
                    <a:pt x="0" y="374949"/>
                  </a:cubicBezTo>
                  <a:lnTo>
                    <a:pt x="0" y="75259"/>
                  </a:lnTo>
                  <a:cubicBezTo>
                    <a:pt x="0" y="33695"/>
                    <a:pt x="33695" y="0"/>
                    <a:pt x="75259" y="0"/>
                  </a:cubicBezTo>
                  <a:close/>
                </a:path>
              </a:pathLst>
            </a:custGeom>
            <a:solidFill>
              <a:srgbClr val="FFED4C"/>
            </a:solidFill>
            <a:ln w="19050" cap="rnd">
              <a:solidFill>
                <a:srgbClr val="000000"/>
              </a:solidFill>
              <a:prstDash val="solid"/>
              <a:round/>
            </a:ln>
          </p:spPr>
          <p:txBody>
            <a:bodyPr/>
            <a:lstStyle/>
            <a:p>
              <a:endParaRPr lang="es-ES"/>
            </a:p>
          </p:txBody>
        </p:sp>
        <p:sp>
          <p:nvSpPr>
            <p:cNvPr id="16" name="TextBox 16"/>
            <p:cNvSpPr txBox="1"/>
            <p:nvPr/>
          </p:nvSpPr>
          <p:spPr>
            <a:xfrm>
              <a:off x="0" y="-28575"/>
              <a:ext cx="812800" cy="478783"/>
            </a:xfrm>
            <a:prstGeom prst="rect">
              <a:avLst/>
            </a:prstGeom>
          </p:spPr>
          <p:txBody>
            <a:bodyPr lIns="50800" tIns="50800" rIns="50800" bIns="50800" rtlCol="0" anchor="ctr"/>
            <a:lstStyle/>
            <a:p>
              <a:pPr algn="ctr">
                <a:lnSpc>
                  <a:spcPts val="2400"/>
                </a:lnSpc>
              </a:pPr>
              <a:r>
                <a:rPr lang="en-US" sz="2000">
                  <a:solidFill>
                    <a:srgbClr val="000000"/>
                  </a:solidFill>
                  <a:latin typeface="Poppins"/>
                  <a:ea typeface="Poppins"/>
                  <a:cs typeface="Poppins"/>
                  <a:sym typeface="Poppins"/>
                </a:rPr>
                <a:t>Working harder</a:t>
              </a:r>
            </a:p>
          </p:txBody>
        </p:sp>
      </p:grpSp>
      <p:sp>
        <p:nvSpPr>
          <p:cNvPr id="17" name="TextBox 17"/>
          <p:cNvSpPr txBox="1"/>
          <p:nvPr/>
        </p:nvSpPr>
        <p:spPr>
          <a:xfrm>
            <a:off x="1722120" y="1304919"/>
            <a:ext cx="6897355" cy="15525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a:t>
            </a:r>
          </a:p>
          <a:p>
            <a:pPr algn="l">
              <a:lnSpc>
                <a:spcPts val="2400"/>
              </a:lnSpc>
            </a:pPr>
            <a:endParaRPr lang="en-US" sz="2000" b="1">
              <a:solidFill>
                <a:srgbClr val="000000"/>
              </a:solidFill>
              <a:latin typeface="Poppins Bold"/>
              <a:ea typeface="Poppins Bold"/>
              <a:cs typeface="Poppins Bold"/>
              <a:sym typeface="Poppins Bold"/>
            </a:endParaRPr>
          </a:p>
          <a:p>
            <a:pPr marL="431801" lvl="1" indent="-215900" algn="l">
              <a:lnSpc>
                <a:spcPts val="2400"/>
              </a:lnSpc>
              <a:buFont typeface="Arial"/>
              <a:buChar char="•"/>
            </a:pPr>
            <a:r>
              <a:rPr lang="en-US" sz="2000">
                <a:solidFill>
                  <a:srgbClr val="000000"/>
                </a:solidFill>
                <a:latin typeface="Poppins"/>
                <a:ea typeface="Poppins"/>
                <a:cs typeface="Poppins"/>
                <a:sym typeface="Poppins"/>
              </a:rPr>
              <a:t>Strategy cards (printed or projected)</a:t>
            </a:r>
          </a:p>
          <a:p>
            <a:pPr marL="431801" lvl="1" indent="-215900" algn="l">
              <a:lnSpc>
                <a:spcPts val="2400"/>
              </a:lnSpc>
              <a:buFont typeface="Arial"/>
              <a:buChar char="•"/>
            </a:pPr>
            <a:r>
              <a:rPr lang="en-US" sz="2000">
                <a:solidFill>
                  <a:srgbClr val="000000"/>
                </a:solidFill>
                <a:latin typeface="Poppins"/>
                <a:ea typeface="Poppins"/>
                <a:cs typeface="Poppins"/>
                <a:sym typeface="Poppins"/>
              </a:rPr>
              <a:t>Blackboard</a:t>
            </a:r>
          </a:p>
          <a:p>
            <a:pPr marL="431801" lvl="1" indent="-215900" algn="l">
              <a:lnSpc>
                <a:spcPts val="2400"/>
              </a:lnSpc>
              <a:buFont typeface="Arial"/>
              <a:buChar char="•"/>
            </a:pPr>
            <a:r>
              <a:rPr lang="en-US" sz="2000">
                <a:solidFill>
                  <a:srgbClr val="000000"/>
                </a:solidFill>
                <a:latin typeface="Poppins"/>
                <a:ea typeface="Poppins"/>
                <a:cs typeface="Poppins"/>
                <a:sym typeface="Poppins"/>
              </a:rPr>
              <a:t>Markers</a:t>
            </a:r>
          </a:p>
        </p:txBody>
      </p:sp>
      <p:sp>
        <p:nvSpPr>
          <p:cNvPr id="18" name="TextBox 18"/>
          <p:cNvSpPr txBox="1"/>
          <p:nvPr/>
        </p:nvSpPr>
        <p:spPr>
          <a:xfrm>
            <a:off x="1722120" y="3200555"/>
            <a:ext cx="5684660" cy="2835275"/>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What will we do?</a:t>
            </a:r>
          </a:p>
          <a:p>
            <a:pPr algn="l">
              <a:lnSpc>
                <a:spcPts val="2800"/>
              </a:lnSpc>
            </a:pPr>
            <a:endParaRPr lang="en-US" sz="2000" b="1">
              <a:solidFill>
                <a:srgbClr val="000000"/>
              </a:solidFill>
              <a:latin typeface="Poppins Bold"/>
              <a:ea typeface="Poppins Bold"/>
              <a:cs typeface="Poppins Bold"/>
              <a:sym typeface="Poppins Bold"/>
            </a:endParaRPr>
          </a:p>
          <a:p>
            <a:pPr algn="l">
              <a:lnSpc>
                <a:spcPts val="2800"/>
              </a:lnSpc>
            </a:pPr>
            <a:r>
              <a:rPr lang="en-US" sz="2000">
                <a:solidFill>
                  <a:srgbClr val="000000"/>
                </a:solidFill>
                <a:latin typeface="Poppins"/>
                <a:ea typeface="Poppins"/>
                <a:cs typeface="Poppins"/>
                <a:sym typeface="Poppins"/>
              </a:rPr>
              <a:t>We will explore </a:t>
            </a:r>
            <a:r>
              <a:rPr lang="en-US" sz="2000" b="1">
                <a:solidFill>
                  <a:srgbClr val="000000"/>
                </a:solidFill>
                <a:latin typeface="Poppins Bold"/>
                <a:ea typeface="Poppins Bold"/>
                <a:cs typeface="Poppins Bold"/>
                <a:sym typeface="Poppins Bold"/>
              </a:rPr>
              <a:t>practical tools</a:t>
            </a:r>
            <a:r>
              <a:rPr lang="en-US" sz="2000">
                <a:solidFill>
                  <a:srgbClr val="000000"/>
                </a:solidFill>
                <a:latin typeface="Poppins"/>
                <a:ea typeface="Poppins"/>
                <a:cs typeface="Poppins"/>
                <a:sym typeface="Poppins"/>
              </a:rPr>
              <a:t> to help us manage stress more effectively in our daily lives.</a:t>
            </a:r>
          </a:p>
          <a:p>
            <a:pPr algn="l">
              <a:lnSpc>
                <a:spcPts val="2800"/>
              </a:lnSpc>
            </a:pPr>
            <a:endParaRPr lang="en-US" sz="2000">
              <a:solidFill>
                <a:srgbClr val="000000"/>
              </a:solidFill>
              <a:latin typeface="Poppins"/>
              <a:ea typeface="Poppins"/>
              <a:cs typeface="Poppins"/>
              <a:sym typeface="Poppins"/>
            </a:endParaRPr>
          </a:p>
          <a:p>
            <a:pPr algn="l">
              <a:lnSpc>
                <a:spcPts val="2800"/>
              </a:lnSpc>
            </a:pPr>
            <a:r>
              <a:rPr lang="en-US" sz="2000">
                <a:solidFill>
                  <a:srgbClr val="000000"/>
                </a:solidFill>
                <a:latin typeface="Poppins"/>
                <a:ea typeface="Poppins"/>
                <a:cs typeface="Poppins"/>
                <a:sym typeface="Poppins"/>
              </a:rPr>
              <a:t>We will categorise these strategies into </a:t>
            </a:r>
            <a:r>
              <a:rPr lang="en-US" sz="2000" b="1">
                <a:solidFill>
                  <a:srgbClr val="000000"/>
                </a:solidFill>
                <a:latin typeface="Poppins Bold"/>
                <a:ea typeface="Poppins Bold"/>
                <a:cs typeface="Poppins Bold"/>
                <a:sym typeface="Poppins Bold"/>
              </a:rPr>
              <a:t>three types:</a:t>
            </a:r>
          </a:p>
        </p:txBody>
      </p:sp>
      <p:grpSp>
        <p:nvGrpSpPr>
          <p:cNvPr id="19" name="Group 19"/>
          <p:cNvGrpSpPr/>
          <p:nvPr/>
        </p:nvGrpSpPr>
        <p:grpSpPr>
          <a:xfrm>
            <a:off x="1495193" y="6616855"/>
            <a:ext cx="6624103" cy="457200"/>
            <a:chOff x="0" y="0"/>
            <a:chExt cx="8832138" cy="609600"/>
          </a:xfrm>
        </p:grpSpPr>
        <p:sp>
          <p:nvSpPr>
            <p:cNvPr id="20" name="TextBox 20"/>
            <p:cNvSpPr txBox="1"/>
            <p:nvPr/>
          </p:nvSpPr>
          <p:spPr>
            <a:xfrm>
              <a:off x="942898" y="47625"/>
              <a:ext cx="7889240" cy="434975"/>
            </a:xfrm>
            <a:prstGeom prst="rect">
              <a:avLst/>
            </a:prstGeom>
          </p:spPr>
          <p:txBody>
            <a:bodyPr lIns="0" tIns="0" rIns="0" bIns="0" rtlCol="0" anchor="t">
              <a:spAutoFit/>
            </a:bodyPr>
            <a:lstStyle/>
            <a:p>
              <a:pPr algn="l">
                <a:lnSpc>
                  <a:spcPts val="2400"/>
                </a:lnSpc>
              </a:pPr>
              <a:r>
                <a:rPr lang="en-US" sz="2000">
                  <a:solidFill>
                    <a:srgbClr val="000000"/>
                  </a:solidFill>
                  <a:latin typeface="Poppins"/>
                  <a:ea typeface="Poppins"/>
                  <a:cs typeface="Poppins"/>
                  <a:sym typeface="Poppins"/>
                </a:rPr>
                <a:t>Body-based strategies</a:t>
              </a:r>
            </a:p>
          </p:txBody>
        </p:sp>
        <p:sp>
          <p:nvSpPr>
            <p:cNvPr id="21" name="TextBox 21"/>
            <p:cNvSpPr txBox="1"/>
            <p:nvPr/>
          </p:nvSpPr>
          <p:spPr>
            <a:xfrm>
              <a:off x="0" y="-28575"/>
              <a:ext cx="767200" cy="638175"/>
            </a:xfrm>
            <a:prstGeom prst="rect">
              <a:avLst/>
            </a:prstGeom>
          </p:spPr>
          <p:txBody>
            <a:bodyPr lIns="0" tIns="0" rIns="0" bIns="0" rtlCol="0" anchor="t">
              <a:spAutoFit/>
            </a:bodyPr>
            <a:lstStyle/>
            <a:p>
              <a:pPr algn="r">
                <a:lnSpc>
                  <a:spcPts val="3600"/>
                </a:lnSpc>
              </a:pPr>
              <a:r>
                <a:rPr lang="en-US" sz="3000" b="1">
                  <a:solidFill>
                    <a:srgbClr val="51B264"/>
                  </a:solidFill>
                  <a:latin typeface="Poppins Bold"/>
                  <a:ea typeface="Poppins Bold"/>
                  <a:cs typeface="Poppins Bold"/>
                  <a:sym typeface="Poppins Bold"/>
                </a:rPr>
                <a:t>01</a:t>
              </a:r>
            </a:p>
          </p:txBody>
        </p:sp>
      </p:grpSp>
      <p:grpSp>
        <p:nvGrpSpPr>
          <p:cNvPr id="22" name="Group 22"/>
          <p:cNvGrpSpPr/>
          <p:nvPr/>
        </p:nvGrpSpPr>
        <p:grpSpPr>
          <a:xfrm>
            <a:off x="1495193" y="7285463"/>
            <a:ext cx="6012479" cy="457200"/>
            <a:chOff x="0" y="0"/>
            <a:chExt cx="8016639" cy="609600"/>
          </a:xfrm>
        </p:grpSpPr>
        <p:sp>
          <p:nvSpPr>
            <p:cNvPr id="23" name="TextBox 23"/>
            <p:cNvSpPr txBox="1"/>
            <p:nvPr/>
          </p:nvSpPr>
          <p:spPr>
            <a:xfrm>
              <a:off x="0" y="-28575"/>
              <a:ext cx="767200" cy="638175"/>
            </a:xfrm>
            <a:prstGeom prst="rect">
              <a:avLst/>
            </a:prstGeom>
          </p:spPr>
          <p:txBody>
            <a:bodyPr lIns="0" tIns="0" rIns="0" bIns="0" rtlCol="0" anchor="t">
              <a:spAutoFit/>
            </a:bodyPr>
            <a:lstStyle/>
            <a:p>
              <a:pPr algn="r">
                <a:lnSpc>
                  <a:spcPts val="3600"/>
                </a:lnSpc>
              </a:pPr>
              <a:r>
                <a:rPr lang="en-US" sz="3000" b="1">
                  <a:solidFill>
                    <a:srgbClr val="71C7D6"/>
                  </a:solidFill>
                  <a:latin typeface="Poppins Bold"/>
                  <a:ea typeface="Poppins Bold"/>
                  <a:cs typeface="Poppins Bold"/>
                  <a:sym typeface="Poppins Bold"/>
                </a:rPr>
                <a:t>02</a:t>
              </a:r>
            </a:p>
          </p:txBody>
        </p:sp>
        <p:sp>
          <p:nvSpPr>
            <p:cNvPr id="24" name="TextBox 24"/>
            <p:cNvSpPr txBox="1"/>
            <p:nvPr/>
          </p:nvSpPr>
          <p:spPr>
            <a:xfrm>
              <a:off x="942898" y="73025"/>
              <a:ext cx="7073741" cy="434975"/>
            </a:xfrm>
            <a:prstGeom prst="rect">
              <a:avLst/>
            </a:prstGeom>
          </p:spPr>
          <p:txBody>
            <a:bodyPr lIns="0" tIns="0" rIns="0" bIns="0" rtlCol="0" anchor="t">
              <a:spAutoFit/>
            </a:bodyPr>
            <a:lstStyle/>
            <a:p>
              <a:pPr algn="l">
                <a:lnSpc>
                  <a:spcPts val="2400"/>
                </a:lnSpc>
              </a:pPr>
              <a:r>
                <a:rPr lang="en-US" sz="2000">
                  <a:solidFill>
                    <a:srgbClr val="000000"/>
                  </a:solidFill>
                  <a:latin typeface="Poppins"/>
                  <a:ea typeface="Poppins"/>
                  <a:cs typeface="Poppins"/>
                  <a:sym typeface="Poppins"/>
                </a:rPr>
                <a:t>Thought-based strategies</a:t>
              </a:r>
            </a:p>
          </p:txBody>
        </p:sp>
      </p:grpSp>
      <p:grpSp>
        <p:nvGrpSpPr>
          <p:cNvPr id="25" name="Group 25"/>
          <p:cNvGrpSpPr/>
          <p:nvPr/>
        </p:nvGrpSpPr>
        <p:grpSpPr>
          <a:xfrm>
            <a:off x="1495193" y="7971263"/>
            <a:ext cx="6389669" cy="457200"/>
            <a:chOff x="0" y="0"/>
            <a:chExt cx="8519559" cy="609600"/>
          </a:xfrm>
        </p:grpSpPr>
        <p:sp>
          <p:nvSpPr>
            <p:cNvPr id="26" name="TextBox 26"/>
            <p:cNvSpPr txBox="1"/>
            <p:nvPr/>
          </p:nvSpPr>
          <p:spPr>
            <a:xfrm>
              <a:off x="0" y="-28575"/>
              <a:ext cx="767200" cy="638175"/>
            </a:xfrm>
            <a:prstGeom prst="rect">
              <a:avLst/>
            </a:prstGeom>
          </p:spPr>
          <p:txBody>
            <a:bodyPr lIns="0" tIns="0" rIns="0" bIns="0" rtlCol="0" anchor="t">
              <a:spAutoFit/>
            </a:bodyPr>
            <a:lstStyle/>
            <a:p>
              <a:pPr algn="r">
                <a:lnSpc>
                  <a:spcPts val="3600"/>
                </a:lnSpc>
              </a:pPr>
              <a:r>
                <a:rPr lang="en-US" sz="3000" b="1">
                  <a:solidFill>
                    <a:srgbClr val="E4829D"/>
                  </a:solidFill>
                  <a:latin typeface="Poppins Bold"/>
                  <a:ea typeface="Poppins Bold"/>
                  <a:cs typeface="Poppins Bold"/>
                  <a:sym typeface="Poppins Bold"/>
                </a:rPr>
                <a:t>03</a:t>
              </a:r>
            </a:p>
          </p:txBody>
        </p:sp>
        <p:sp>
          <p:nvSpPr>
            <p:cNvPr id="27" name="TextBox 27"/>
            <p:cNvSpPr txBox="1"/>
            <p:nvPr/>
          </p:nvSpPr>
          <p:spPr>
            <a:xfrm>
              <a:off x="942898" y="73025"/>
              <a:ext cx="7576662" cy="434975"/>
            </a:xfrm>
            <a:prstGeom prst="rect">
              <a:avLst/>
            </a:prstGeom>
          </p:spPr>
          <p:txBody>
            <a:bodyPr lIns="0" tIns="0" rIns="0" bIns="0" rtlCol="0" anchor="t">
              <a:spAutoFit/>
            </a:bodyPr>
            <a:lstStyle/>
            <a:p>
              <a:pPr algn="l">
                <a:lnSpc>
                  <a:spcPts val="2400"/>
                </a:lnSpc>
              </a:pPr>
              <a:r>
                <a:rPr lang="en-US" sz="2000">
                  <a:solidFill>
                    <a:srgbClr val="000000"/>
                  </a:solidFill>
                  <a:latin typeface="Poppins"/>
                  <a:ea typeface="Poppins"/>
                  <a:cs typeface="Poppins"/>
                  <a:sym typeface="Poppins"/>
                </a:rPr>
                <a:t>Action-based strategies</a:t>
              </a:r>
            </a:p>
          </p:txBody>
        </p:sp>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012522" y="1348601"/>
            <a:ext cx="3073369" cy="333375"/>
          </a:xfrm>
          <a:prstGeom prst="rect">
            <a:avLst/>
          </a:prstGeom>
        </p:spPr>
        <p:txBody>
          <a:bodyPr lIns="0" tIns="0" rIns="0" bIns="0" rtlCol="0" anchor="t">
            <a:spAutoFit/>
          </a:bodyPr>
          <a:lstStyle/>
          <a:p>
            <a:pPr algn="ctr">
              <a:lnSpc>
                <a:spcPts val="2400"/>
              </a:lnSpc>
            </a:pPr>
            <a:r>
              <a:rPr lang="en-US" sz="2000" b="1">
                <a:solidFill>
                  <a:srgbClr val="51B264"/>
                </a:solidFill>
                <a:latin typeface="Poppins Bold"/>
                <a:ea typeface="Poppins Bold"/>
                <a:cs typeface="Poppins Bold"/>
                <a:sym typeface="Poppins Bold"/>
              </a:rPr>
              <a:t>Body-based strategies</a:t>
            </a:r>
          </a:p>
        </p:txBody>
      </p:sp>
      <p:sp>
        <p:nvSpPr>
          <p:cNvPr id="3" name="TextBox 3"/>
          <p:cNvSpPr txBox="1"/>
          <p:nvPr/>
        </p:nvSpPr>
        <p:spPr>
          <a:xfrm>
            <a:off x="7448524" y="1348601"/>
            <a:ext cx="3407906" cy="638175"/>
          </a:xfrm>
          <a:prstGeom prst="rect">
            <a:avLst/>
          </a:prstGeom>
        </p:spPr>
        <p:txBody>
          <a:bodyPr lIns="0" tIns="0" rIns="0" bIns="0" rtlCol="0" anchor="t">
            <a:spAutoFit/>
          </a:bodyPr>
          <a:lstStyle/>
          <a:p>
            <a:pPr algn="ctr">
              <a:lnSpc>
                <a:spcPts val="2400"/>
              </a:lnSpc>
            </a:pPr>
            <a:r>
              <a:rPr lang="en-US" sz="2000" b="1">
                <a:solidFill>
                  <a:srgbClr val="71C7D6"/>
                </a:solidFill>
                <a:latin typeface="Poppins Bold"/>
                <a:ea typeface="Poppins Bold"/>
                <a:cs typeface="Poppins Bold"/>
                <a:sym typeface="Poppins Bold"/>
              </a:rPr>
              <a:t>Emotional / Thought-based strategies</a:t>
            </a:r>
          </a:p>
        </p:txBody>
      </p:sp>
      <p:sp>
        <p:nvSpPr>
          <p:cNvPr id="4" name="TextBox 4"/>
          <p:cNvSpPr txBox="1"/>
          <p:nvPr/>
        </p:nvSpPr>
        <p:spPr>
          <a:xfrm>
            <a:off x="12219062" y="1348601"/>
            <a:ext cx="3198820" cy="333375"/>
          </a:xfrm>
          <a:prstGeom prst="rect">
            <a:avLst/>
          </a:prstGeom>
        </p:spPr>
        <p:txBody>
          <a:bodyPr lIns="0" tIns="0" rIns="0" bIns="0" rtlCol="0" anchor="t">
            <a:spAutoFit/>
          </a:bodyPr>
          <a:lstStyle/>
          <a:p>
            <a:pPr algn="ctr">
              <a:lnSpc>
                <a:spcPts val="2400"/>
              </a:lnSpc>
            </a:pPr>
            <a:r>
              <a:rPr lang="en-US" sz="2000" b="1">
                <a:solidFill>
                  <a:srgbClr val="E4829D"/>
                </a:solidFill>
                <a:latin typeface="Poppins Bold"/>
                <a:ea typeface="Poppins Bold"/>
                <a:cs typeface="Poppins Bold"/>
                <a:sym typeface="Poppins Bold"/>
              </a:rPr>
              <a:t>Cognitive Strategies</a:t>
            </a:r>
          </a:p>
        </p:txBody>
      </p:sp>
      <p:sp>
        <p:nvSpPr>
          <p:cNvPr id="5" name="AutoShape 5"/>
          <p:cNvSpPr/>
          <p:nvPr/>
        </p:nvSpPr>
        <p:spPr>
          <a:xfrm>
            <a:off x="6678465" y="1377176"/>
            <a:ext cx="0" cy="4491291"/>
          </a:xfrm>
          <a:prstGeom prst="line">
            <a:avLst/>
          </a:prstGeom>
          <a:ln w="19050" cap="flat">
            <a:solidFill>
              <a:srgbClr val="000000"/>
            </a:solidFill>
            <a:prstDash val="solid"/>
            <a:headEnd type="none" w="sm" len="sm"/>
            <a:tailEnd type="none" w="sm" len="sm"/>
          </a:ln>
        </p:spPr>
        <p:txBody>
          <a:bodyPr/>
          <a:lstStyle/>
          <a:p>
            <a:endParaRPr lang="es-ES"/>
          </a:p>
        </p:txBody>
      </p:sp>
      <p:sp>
        <p:nvSpPr>
          <p:cNvPr id="6" name="AutoShape 6"/>
          <p:cNvSpPr/>
          <p:nvPr/>
        </p:nvSpPr>
        <p:spPr>
          <a:xfrm>
            <a:off x="11537746" y="1377176"/>
            <a:ext cx="0" cy="4491291"/>
          </a:xfrm>
          <a:prstGeom prst="line">
            <a:avLst/>
          </a:prstGeom>
          <a:ln w="19050" cap="flat">
            <a:solidFill>
              <a:srgbClr val="000000"/>
            </a:solidFill>
            <a:prstDash val="solid"/>
            <a:headEnd type="none" w="sm" len="sm"/>
            <a:tailEnd type="none" w="sm" len="sm"/>
          </a:ln>
        </p:spPr>
        <p:txBody>
          <a:bodyPr/>
          <a:lstStyle/>
          <a:p>
            <a:endParaRPr lang="es-ES"/>
          </a:p>
        </p:txBody>
      </p:sp>
      <p:sp>
        <p:nvSpPr>
          <p:cNvPr id="7" name="TextBox 7"/>
          <p:cNvSpPr txBox="1"/>
          <p:nvPr/>
        </p:nvSpPr>
        <p:spPr>
          <a:xfrm>
            <a:off x="3061585" y="2390310"/>
            <a:ext cx="2975244" cy="638175"/>
          </a:xfrm>
          <a:prstGeom prst="rect">
            <a:avLst/>
          </a:prstGeom>
        </p:spPr>
        <p:txBody>
          <a:bodyPr lIns="0" tIns="0" rIns="0" bIns="0" rtlCol="0" anchor="t">
            <a:spAutoFit/>
          </a:bodyPr>
          <a:lstStyle/>
          <a:p>
            <a:pPr algn="ctr">
              <a:lnSpc>
                <a:spcPts val="2400"/>
              </a:lnSpc>
              <a:spcBef>
                <a:spcPct val="0"/>
              </a:spcBef>
            </a:pPr>
            <a:r>
              <a:rPr lang="en-US" sz="2000">
                <a:solidFill>
                  <a:srgbClr val="000000"/>
                </a:solidFill>
                <a:latin typeface="Poppins"/>
                <a:ea typeface="Poppins"/>
                <a:cs typeface="Poppins"/>
                <a:sym typeface="Poppins"/>
              </a:rPr>
              <a:t>To reduce physiological arousal</a:t>
            </a:r>
          </a:p>
        </p:txBody>
      </p:sp>
      <p:sp>
        <p:nvSpPr>
          <p:cNvPr id="8" name="TextBox 8"/>
          <p:cNvSpPr txBox="1"/>
          <p:nvPr/>
        </p:nvSpPr>
        <p:spPr>
          <a:xfrm>
            <a:off x="3012522" y="3599985"/>
            <a:ext cx="2970054" cy="1552575"/>
          </a:xfrm>
          <a:prstGeom prst="rect">
            <a:avLst/>
          </a:prstGeom>
        </p:spPr>
        <p:txBody>
          <a:bodyPr lIns="0" tIns="0" rIns="0" bIns="0" rtlCol="0" anchor="t">
            <a:spAutoFit/>
          </a:bodyPr>
          <a:lstStyle/>
          <a:p>
            <a:pPr marL="431801" lvl="1" indent="-215900" algn="l">
              <a:lnSpc>
                <a:spcPts val="2400"/>
              </a:lnSpc>
              <a:buFont typeface="Arial"/>
              <a:buChar char="•"/>
            </a:pPr>
            <a:r>
              <a:rPr lang="en-US" sz="2000">
                <a:solidFill>
                  <a:srgbClr val="000000"/>
                </a:solidFill>
                <a:latin typeface="Poppins"/>
                <a:ea typeface="Poppins"/>
                <a:cs typeface="Poppins"/>
                <a:sym typeface="Poppins"/>
              </a:rPr>
              <a:t>Slow breathing</a:t>
            </a:r>
          </a:p>
          <a:p>
            <a:pPr marL="431801" lvl="1" indent="-215900" algn="l">
              <a:lnSpc>
                <a:spcPts val="2400"/>
              </a:lnSpc>
              <a:buFont typeface="Arial"/>
              <a:buChar char="•"/>
            </a:pPr>
            <a:r>
              <a:rPr lang="en-US" sz="2000">
                <a:solidFill>
                  <a:srgbClr val="000000"/>
                </a:solidFill>
                <a:latin typeface="Poppins"/>
                <a:ea typeface="Poppins"/>
                <a:cs typeface="Poppins"/>
                <a:sym typeface="Poppins"/>
              </a:rPr>
              <a:t>Stretching exercises</a:t>
            </a:r>
          </a:p>
          <a:p>
            <a:pPr marL="431801" lvl="1" indent="-215900" algn="l">
              <a:lnSpc>
                <a:spcPts val="2400"/>
              </a:lnSpc>
              <a:buFont typeface="Arial"/>
              <a:buChar char="•"/>
            </a:pPr>
            <a:r>
              <a:rPr lang="en-US" sz="2000">
                <a:solidFill>
                  <a:srgbClr val="000000"/>
                </a:solidFill>
                <a:latin typeface="Poppins"/>
                <a:ea typeface="Poppins"/>
                <a:cs typeface="Poppins"/>
                <a:sym typeface="Poppins"/>
              </a:rPr>
              <a:t>Going for a walk</a:t>
            </a:r>
          </a:p>
          <a:p>
            <a:pPr marL="431801" lvl="1" indent="-215900" algn="l">
              <a:lnSpc>
                <a:spcPts val="2400"/>
              </a:lnSpc>
              <a:buFont typeface="Arial"/>
              <a:buChar char="•"/>
            </a:pPr>
            <a:r>
              <a:rPr lang="en-US" sz="2000">
                <a:solidFill>
                  <a:srgbClr val="000000"/>
                </a:solidFill>
                <a:latin typeface="Poppins"/>
                <a:ea typeface="Poppins"/>
                <a:cs typeface="Poppins"/>
                <a:sym typeface="Poppins"/>
              </a:rPr>
              <a:t>Drinking water</a:t>
            </a:r>
          </a:p>
          <a:p>
            <a:pPr marL="431801" lvl="1" indent="-215900" algn="l">
              <a:lnSpc>
                <a:spcPts val="2400"/>
              </a:lnSpc>
              <a:buFont typeface="Arial"/>
              <a:buChar char="•"/>
            </a:pPr>
            <a:r>
              <a:rPr lang="en-US" sz="2000">
                <a:solidFill>
                  <a:srgbClr val="000000"/>
                </a:solidFill>
                <a:latin typeface="Poppins"/>
                <a:ea typeface="Poppins"/>
                <a:cs typeface="Poppins"/>
                <a:sym typeface="Poppins"/>
              </a:rPr>
              <a:t>Muscle relaxationg</a:t>
            </a:r>
          </a:p>
        </p:txBody>
      </p:sp>
      <p:sp>
        <p:nvSpPr>
          <p:cNvPr id="9" name="TextBox 9"/>
          <p:cNvSpPr txBox="1"/>
          <p:nvPr/>
        </p:nvSpPr>
        <p:spPr>
          <a:xfrm>
            <a:off x="7213127" y="3599985"/>
            <a:ext cx="3490516" cy="1552575"/>
          </a:xfrm>
          <a:prstGeom prst="rect">
            <a:avLst/>
          </a:prstGeom>
        </p:spPr>
        <p:txBody>
          <a:bodyPr lIns="0" tIns="0" rIns="0" bIns="0" rtlCol="0" anchor="t">
            <a:spAutoFit/>
          </a:bodyPr>
          <a:lstStyle/>
          <a:p>
            <a:pPr marL="431801" lvl="1" indent="-215900" algn="l">
              <a:lnSpc>
                <a:spcPts val="2400"/>
              </a:lnSpc>
              <a:buFont typeface="Arial"/>
              <a:buChar char="•"/>
            </a:pPr>
            <a:r>
              <a:rPr lang="en-US" sz="2000">
                <a:solidFill>
                  <a:srgbClr val="000000"/>
                </a:solidFill>
                <a:latin typeface="Poppins"/>
                <a:ea typeface="Poppins"/>
                <a:cs typeface="Poppins"/>
                <a:sym typeface="Poppins"/>
              </a:rPr>
              <a:t>Talk to someone</a:t>
            </a:r>
          </a:p>
          <a:p>
            <a:pPr marL="431801" lvl="1" indent="-215900" algn="l">
              <a:lnSpc>
                <a:spcPts val="2400"/>
              </a:lnSpc>
              <a:buFont typeface="Arial"/>
              <a:buChar char="•"/>
            </a:pPr>
            <a:r>
              <a:rPr lang="en-US" sz="2000">
                <a:solidFill>
                  <a:srgbClr val="000000"/>
                </a:solidFill>
                <a:latin typeface="Poppins"/>
                <a:ea typeface="Poppins"/>
                <a:cs typeface="Poppins"/>
                <a:sym typeface="Poppins"/>
              </a:rPr>
              <a:t>Write down how I feel</a:t>
            </a:r>
          </a:p>
          <a:p>
            <a:pPr marL="431801" lvl="1" indent="-215900" algn="l">
              <a:lnSpc>
                <a:spcPts val="2400"/>
              </a:lnSpc>
              <a:buFont typeface="Arial"/>
              <a:buChar char="•"/>
            </a:pPr>
            <a:r>
              <a:rPr lang="en-US" sz="2000">
                <a:solidFill>
                  <a:srgbClr val="000000"/>
                </a:solidFill>
                <a:latin typeface="Poppins"/>
                <a:ea typeface="Poppins"/>
                <a:cs typeface="Poppins"/>
                <a:sym typeface="Poppins"/>
              </a:rPr>
              <a:t>Listen to soothing music</a:t>
            </a:r>
          </a:p>
          <a:p>
            <a:pPr marL="431801" lvl="1" indent="-215900" algn="l">
              <a:lnSpc>
                <a:spcPts val="2400"/>
              </a:lnSpc>
              <a:buFont typeface="Arial"/>
              <a:buChar char="•"/>
            </a:pPr>
            <a:r>
              <a:rPr lang="en-US" sz="2000">
                <a:solidFill>
                  <a:srgbClr val="000000"/>
                </a:solidFill>
                <a:latin typeface="Poppins"/>
                <a:ea typeface="Poppins"/>
                <a:cs typeface="Poppins"/>
                <a:sym typeface="Poppins"/>
              </a:rPr>
              <a:t>Take short breaks</a:t>
            </a:r>
          </a:p>
          <a:p>
            <a:pPr marL="431801" lvl="1" indent="-215900" algn="l">
              <a:lnSpc>
                <a:spcPts val="2400"/>
              </a:lnSpc>
              <a:buFont typeface="Arial"/>
              <a:buChar char="•"/>
            </a:pPr>
            <a:r>
              <a:rPr lang="en-US" sz="2000">
                <a:solidFill>
                  <a:srgbClr val="000000"/>
                </a:solidFill>
                <a:latin typeface="Poppins"/>
                <a:ea typeface="Poppins"/>
                <a:cs typeface="Poppins"/>
                <a:sym typeface="Poppins"/>
              </a:rPr>
              <a:t>Ask for support</a:t>
            </a:r>
          </a:p>
        </p:txBody>
      </p:sp>
      <p:sp>
        <p:nvSpPr>
          <p:cNvPr id="10" name="TextBox 10"/>
          <p:cNvSpPr txBox="1"/>
          <p:nvPr/>
        </p:nvSpPr>
        <p:spPr>
          <a:xfrm>
            <a:off x="12219062" y="3599985"/>
            <a:ext cx="4175316" cy="2162175"/>
          </a:xfrm>
          <a:prstGeom prst="rect">
            <a:avLst/>
          </a:prstGeom>
        </p:spPr>
        <p:txBody>
          <a:bodyPr lIns="0" tIns="0" rIns="0" bIns="0" rtlCol="0" anchor="t">
            <a:spAutoFit/>
          </a:bodyPr>
          <a:lstStyle/>
          <a:p>
            <a:pPr marL="431801" lvl="1" indent="-215900" algn="l">
              <a:lnSpc>
                <a:spcPts val="2400"/>
              </a:lnSpc>
              <a:buFont typeface="Arial"/>
              <a:buChar char="•"/>
            </a:pPr>
            <a:r>
              <a:rPr lang="en-US" sz="2000">
                <a:solidFill>
                  <a:srgbClr val="000000"/>
                </a:solidFill>
                <a:latin typeface="Poppins"/>
                <a:ea typeface="Poppins"/>
                <a:cs typeface="Poppins"/>
                <a:sym typeface="Poppins"/>
              </a:rPr>
              <a:t>Break tasks down</a:t>
            </a:r>
          </a:p>
          <a:p>
            <a:pPr marL="431801" lvl="1" indent="-215900" algn="l">
              <a:lnSpc>
                <a:spcPts val="2400"/>
              </a:lnSpc>
              <a:buFont typeface="Arial"/>
              <a:buChar char="•"/>
            </a:pPr>
            <a:r>
              <a:rPr lang="en-US" sz="2000">
                <a:solidFill>
                  <a:srgbClr val="000000"/>
                </a:solidFill>
                <a:latin typeface="Poppins"/>
                <a:ea typeface="Poppins"/>
                <a:cs typeface="Poppins"/>
                <a:sym typeface="Poppins"/>
              </a:rPr>
              <a:t>Make a plan</a:t>
            </a:r>
          </a:p>
          <a:p>
            <a:pPr marL="431801" lvl="1" indent="-215900" algn="l">
              <a:lnSpc>
                <a:spcPts val="2400"/>
              </a:lnSpc>
              <a:buFont typeface="Arial"/>
              <a:buChar char="•"/>
            </a:pPr>
            <a:r>
              <a:rPr lang="en-US" sz="2000">
                <a:solidFill>
                  <a:srgbClr val="000000"/>
                </a:solidFill>
                <a:latin typeface="Poppins"/>
                <a:ea typeface="Poppins"/>
                <a:cs typeface="Poppins"/>
                <a:sym typeface="Poppins"/>
              </a:rPr>
              <a:t>Remind myself that this is only temporary</a:t>
            </a:r>
          </a:p>
          <a:p>
            <a:pPr marL="431801" lvl="1" indent="-215900" algn="l">
              <a:lnSpc>
                <a:spcPts val="2400"/>
              </a:lnSpc>
              <a:buFont typeface="Arial"/>
              <a:buChar char="•"/>
            </a:pPr>
            <a:r>
              <a:rPr lang="en-US" sz="2000">
                <a:solidFill>
                  <a:srgbClr val="000000"/>
                </a:solidFill>
                <a:latin typeface="Poppins"/>
                <a:ea typeface="Poppins"/>
                <a:cs typeface="Poppins"/>
                <a:sym typeface="Poppins"/>
              </a:rPr>
              <a:t>Challenge catastrophic thoughts</a:t>
            </a:r>
          </a:p>
          <a:p>
            <a:pPr marL="431801" lvl="1" indent="-215900" algn="l">
              <a:lnSpc>
                <a:spcPts val="2400"/>
              </a:lnSpc>
              <a:buFont typeface="Arial"/>
              <a:buChar char="•"/>
            </a:pPr>
            <a:r>
              <a:rPr lang="en-US" sz="2000">
                <a:solidFill>
                  <a:srgbClr val="000000"/>
                </a:solidFill>
                <a:latin typeface="Poppins"/>
                <a:ea typeface="Poppins"/>
                <a:cs typeface="Poppins"/>
                <a:sym typeface="Poppins"/>
              </a:rPr>
              <a:t>Set priorities</a:t>
            </a:r>
          </a:p>
        </p:txBody>
      </p:sp>
      <p:sp>
        <p:nvSpPr>
          <p:cNvPr id="11" name="TextBox 11"/>
          <p:cNvSpPr txBox="1"/>
          <p:nvPr/>
        </p:nvSpPr>
        <p:spPr>
          <a:xfrm>
            <a:off x="7448524" y="2390310"/>
            <a:ext cx="3407906" cy="638175"/>
          </a:xfrm>
          <a:prstGeom prst="rect">
            <a:avLst/>
          </a:prstGeom>
        </p:spPr>
        <p:txBody>
          <a:bodyPr lIns="0" tIns="0" rIns="0" bIns="0" rtlCol="0" anchor="t">
            <a:spAutoFit/>
          </a:bodyPr>
          <a:lstStyle/>
          <a:p>
            <a:pPr algn="ctr">
              <a:lnSpc>
                <a:spcPts val="2400"/>
              </a:lnSpc>
              <a:spcBef>
                <a:spcPct val="0"/>
              </a:spcBef>
            </a:pPr>
            <a:r>
              <a:rPr lang="en-US" sz="2000">
                <a:solidFill>
                  <a:srgbClr val="000000"/>
                </a:solidFill>
                <a:latin typeface="Poppins"/>
                <a:ea typeface="Poppins"/>
                <a:cs typeface="Poppins"/>
                <a:sym typeface="Poppins"/>
              </a:rPr>
              <a:t>To regulate or identify emotions</a:t>
            </a:r>
          </a:p>
        </p:txBody>
      </p:sp>
      <p:sp>
        <p:nvSpPr>
          <p:cNvPr id="12" name="TextBox 12"/>
          <p:cNvSpPr txBox="1"/>
          <p:nvPr/>
        </p:nvSpPr>
        <p:spPr>
          <a:xfrm>
            <a:off x="12114519" y="2390310"/>
            <a:ext cx="3407906" cy="942975"/>
          </a:xfrm>
          <a:prstGeom prst="rect">
            <a:avLst/>
          </a:prstGeom>
        </p:spPr>
        <p:txBody>
          <a:bodyPr lIns="0" tIns="0" rIns="0" bIns="0" rtlCol="0" anchor="t">
            <a:spAutoFit/>
          </a:bodyPr>
          <a:lstStyle/>
          <a:p>
            <a:pPr algn="ctr">
              <a:lnSpc>
                <a:spcPts val="2400"/>
              </a:lnSpc>
              <a:spcBef>
                <a:spcPct val="0"/>
              </a:spcBef>
            </a:pPr>
            <a:r>
              <a:rPr lang="en-US" sz="2000">
                <a:solidFill>
                  <a:srgbClr val="000000"/>
                </a:solidFill>
                <a:latin typeface="Poppins"/>
                <a:ea typeface="Poppins"/>
                <a:cs typeface="Poppins"/>
                <a:sym typeface="Poppins"/>
              </a:rPr>
              <a:t>To interpret the situation differently or to find solutions</a:t>
            </a:r>
          </a:p>
        </p:txBody>
      </p:sp>
      <p:sp>
        <p:nvSpPr>
          <p:cNvPr id="13" name="TextBox 13"/>
          <p:cNvSpPr txBox="1"/>
          <p:nvPr/>
        </p:nvSpPr>
        <p:spPr>
          <a:xfrm>
            <a:off x="3200578" y="6861949"/>
            <a:ext cx="11054636" cy="1857375"/>
          </a:xfrm>
          <a:prstGeom prst="rect">
            <a:avLst/>
          </a:prstGeom>
        </p:spPr>
        <p:txBody>
          <a:bodyPr lIns="0" tIns="0" rIns="0" bIns="0" rtlCol="0" anchor="t">
            <a:spAutoFit/>
          </a:bodyPr>
          <a:lstStyle/>
          <a:p>
            <a:pPr algn="l">
              <a:lnSpc>
                <a:spcPts val="2400"/>
              </a:lnSpc>
              <a:spcBef>
                <a:spcPct val="0"/>
              </a:spcBef>
            </a:pPr>
            <a:r>
              <a:rPr lang="en-US" sz="2000">
                <a:solidFill>
                  <a:srgbClr val="000000"/>
                </a:solidFill>
                <a:latin typeface="Poppins"/>
                <a:ea typeface="Poppins"/>
                <a:cs typeface="Poppins"/>
                <a:sym typeface="Poppins"/>
              </a:rPr>
              <a:t>There’s no need to choose ‘the best’ strategy; everyone needs several.</a:t>
            </a:r>
          </a:p>
          <a:p>
            <a:pPr algn="l">
              <a:lnSpc>
                <a:spcPts val="2400"/>
              </a:lnSpc>
              <a:spcBef>
                <a:spcPct val="0"/>
              </a:spcBef>
            </a:pPr>
            <a:r>
              <a:rPr lang="en-US" sz="2000">
                <a:solidFill>
                  <a:srgbClr val="000000"/>
                </a:solidFill>
                <a:latin typeface="Poppins"/>
                <a:ea typeface="Poppins"/>
                <a:cs typeface="Poppins"/>
                <a:sym typeface="Poppins"/>
              </a:rPr>
              <a:t>We’re not discussing personal situations – we’re speaking in general terms.</a:t>
            </a:r>
          </a:p>
          <a:p>
            <a:pPr algn="l">
              <a:lnSpc>
                <a:spcPts val="2400"/>
              </a:lnSpc>
              <a:spcBef>
                <a:spcPct val="0"/>
              </a:spcBef>
            </a:pPr>
            <a:endParaRPr lang="en-US" sz="2000">
              <a:solidFill>
                <a:srgbClr val="000000"/>
              </a:solidFill>
              <a:latin typeface="Poppins"/>
              <a:ea typeface="Poppins"/>
              <a:cs typeface="Poppins"/>
              <a:sym typeface="Poppins"/>
            </a:endParaRPr>
          </a:p>
          <a:p>
            <a:pPr algn="l">
              <a:lnSpc>
                <a:spcPts val="2400"/>
              </a:lnSpc>
              <a:spcBef>
                <a:spcPct val="0"/>
              </a:spcBef>
            </a:pPr>
            <a:r>
              <a:rPr lang="en-US" sz="2000" b="1">
                <a:solidFill>
                  <a:srgbClr val="000000"/>
                </a:solidFill>
                <a:latin typeface="Poppins Bold"/>
                <a:ea typeface="Poppins Bold"/>
                <a:cs typeface="Poppins Bold"/>
                <a:sym typeface="Poppins Bold"/>
              </a:rPr>
              <a:t>Remember:</a:t>
            </a:r>
          </a:p>
          <a:p>
            <a:pPr algn="l">
              <a:lnSpc>
                <a:spcPts val="2400"/>
              </a:lnSpc>
              <a:spcBef>
                <a:spcPct val="0"/>
              </a:spcBef>
            </a:pPr>
            <a:endParaRPr lang="en-US" sz="2000" b="1">
              <a:solidFill>
                <a:srgbClr val="000000"/>
              </a:solidFill>
              <a:latin typeface="Poppins Bold"/>
              <a:ea typeface="Poppins Bold"/>
              <a:cs typeface="Poppins Bold"/>
              <a:sym typeface="Poppins Bold"/>
            </a:endParaRPr>
          </a:p>
          <a:p>
            <a:pPr algn="l">
              <a:lnSpc>
                <a:spcPts val="2400"/>
              </a:lnSpc>
              <a:spcBef>
                <a:spcPct val="0"/>
              </a:spcBef>
            </a:pPr>
            <a:r>
              <a:rPr lang="en-US" sz="2000">
                <a:solidFill>
                  <a:srgbClr val="000000"/>
                </a:solidFill>
                <a:latin typeface="Poppins"/>
                <a:ea typeface="Poppins"/>
                <a:cs typeface="Poppins"/>
                <a:sym typeface="Poppins"/>
              </a:rPr>
              <a:t>The more strategies you know, the easier it will be to choose one when stress levels rise.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900" y="3917718"/>
            <a:ext cx="19133820" cy="10402643"/>
            <a:chOff x="0" y="0"/>
            <a:chExt cx="25511760" cy="13870191"/>
          </a:xfrm>
        </p:grpSpPr>
        <p:sp>
          <p:nvSpPr>
            <p:cNvPr id="3" name="Freeform 3"/>
            <p:cNvSpPr/>
            <p:nvPr/>
          </p:nvSpPr>
          <p:spPr>
            <a:xfrm>
              <a:off x="0" y="0"/>
              <a:ext cx="25511761" cy="13870178"/>
            </a:xfrm>
            <a:custGeom>
              <a:avLst/>
              <a:gdLst/>
              <a:ahLst/>
              <a:cxnLst/>
              <a:rect l="l" t="t" r="r" b="b"/>
              <a:pathLst>
                <a:path w="25511761" h="13870178">
                  <a:moveTo>
                    <a:pt x="0" y="6935089"/>
                  </a:moveTo>
                  <a:cubicBezTo>
                    <a:pt x="0" y="3104896"/>
                    <a:pt x="5711063" y="0"/>
                    <a:pt x="12755880" y="0"/>
                  </a:cubicBezTo>
                  <a:cubicBezTo>
                    <a:pt x="19800698" y="0"/>
                    <a:pt x="25511761" y="3104896"/>
                    <a:pt x="25511761" y="6935089"/>
                  </a:cubicBezTo>
                  <a:cubicBezTo>
                    <a:pt x="25511761" y="10765282"/>
                    <a:pt x="19800698" y="13870178"/>
                    <a:pt x="12755880" y="13870178"/>
                  </a:cubicBezTo>
                  <a:cubicBezTo>
                    <a:pt x="5711063" y="13870178"/>
                    <a:pt x="0" y="10765282"/>
                    <a:pt x="0" y="6935089"/>
                  </a:cubicBezTo>
                  <a:close/>
                </a:path>
              </a:pathLst>
            </a:custGeom>
            <a:solidFill>
              <a:srgbClr val="71C7D6"/>
            </a:solidFill>
          </p:spPr>
          <p:txBody>
            <a:bodyPr/>
            <a:lstStyle/>
            <a:p>
              <a:endParaRPr lang="es-ES"/>
            </a:p>
          </p:txBody>
        </p:sp>
      </p:grpSp>
      <p:sp>
        <p:nvSpPr>
          <p:cNvPr id="4" name="TextBox 4"/>
          <p:cNvSpPr txBox="1"/>
          <p:nvPr/>
        </p:nvSpPr>
        <p:spPr>
          <a:xfrm>
            <a:off x="6983730" y="5161636"/>
            <a:ext cx="4320540" cy="485775"/>
          </a:xfrm>
          <a:prstGeom prst="rect">
            <a:avLst/>
          </a:prstGeom>
        </p:spPr>
        <p:txBody>
          <a:bodyPr lIns="0" tIns="0" rIns="0" bIns="0" rtlCol="0" anchor="t">
            <a:spAutoFit/>
          </a:bodyPr>
          <a:lstStyle/>
          <a:p>
            <a:pPr algn="ctr">
              <a:lnSpc>
                <a:spcPts val="3600"/>
              </a:lnSpc>
            </a:pPr>
            <a:r>
              <a:rPr lang="en-US" sz="3000">
                <a:solidFill>
                  <a:srgbClr val="000000"/>
                </a:solidFill>
                <a:latin typeface="Poppins"/>
                <a:ea typeface="Poppins"/>
                <a:cs typeface="Poppins"/>
                <a:sym typeface="Poppins"/>
              </a:rPr>
              <a:t>Activity 2.4</a:t>
            </a:r>
          </a:p>
        </p:txBody>
      </p:sp>
      <p:sp>
        <p:nvSpPr>
          <p:cNvPr id="5" name="TextBox 5"/>
          <p:cNvSpPr txBox="1"/>
          <p:nvPr/>
        </p:nvSpPr>
        <p:spPr>
          <a:xfrm>
            <a:off x="2770602" y="6844166"/>
            <a:ext cx="12746796" cy="1571625"/>
          </a:xfrm>
          <a:prstGeom prst="rect">
            <a:avLst/>
          </a:prstGeom>
        </p:spPr>
        <p:txBody>
          <a:bodyPr lIns="0" tIns="0" rIns="0" bIns="0" rtlCol="0" anchor="t">
            <a:spAutoFit/>
          </a:bodyPr>
          <a:lstStyle/>
          <a:p>
            <a:pPr algn="ctr">
              <a:lnSpc>
                <a:spcPts val="6000"/>
              </a:lnSpc>
            </a:pPr>
            <a:r>
              <a:rPr lang="en-US" sz="5000" b="1">
                <a:solidFill>
                  <a:srgbClr val="000000"/>
                </a:solidFill>
                <a:latin typeface="Poppins Bold"/>
                <a:ea typeface="Poppins Bold"/>
                <a:cs typeface="Poppins Bold"/>
                <a:sym typeface="Poppins Bold"/>
              </a:rPr>
              <a:t>“Tank Model” — The emotional tank model</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679615" y="1028700"/>
            <a:ext cx="6367653" cy="8229600"/>
          </a:xfrm>
          <a:custGeom>
            <a:avLst/>
            <a:gdLst/>
            <a:ahLst/>
            <a:cxnLst/>
            <a:rect l="l" t="t" r="r" b="b"/>
            <a:pathLst>
              <a:path w="6367653" h="8229600">
                <a:moveTo>
                  <a:pt x="0" y="0"/>
                </a:moveTo>
                <a:lnTo>
                  <a:pt x="6367653" y="0"/>
                </a:lnTo>
                <a:lnTo>
                  <a:pt x="6367653" y="8229600"/>
                </a:lnTo>
                <a:lnTo>
                  <a:pt x="0" y="8229600"/>
                </a:lnTo>
                <a:lnTo>
                  <a:pt x="0" y="0"/>
                </a:lnTo>
                <a:close/>
              </a:path>
            </a:pathLst>
          </a:custGeom>
          <a:blipFill>
            <a:blip r:embed="rId2"/>
            <a:stretch>
              <a:fillRect/>
            </a:stretch>
          </a:blipFill>
        </p:spPr>
        <p:txBody>
          <a:bodyPr/>
          <a:lstStyle/>
          <a:p>
            <a:endParaRPr lang="es-ES"/>
          </a:p>
        </p:txBody>
      </p:sp>
      <p:sp>
        <p:nvSpPr>
          <p:cNvPr id="3" name="TextBox 3"/>
          <p:cNvSpPr txBox="1"/>
          <p:nvPr/>
        </p:nvSpPr>
        <p:spPr>
          <a:xfrm>
            <a:off x="1722120" y="2351400"/>
            <a:ext cx="5562600" cy="1425575"/>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Materials</a:t>
            </a:r>
          </a:p>
          <a:p>
            <a:pPr algn="l">
              <a:lnSpc>
                <a:spcPts val="2800"/>
              </a:lnSpc>
            </a:pPr>
            <a:endParaRPr lang="en-US" sz="2000" b="1">
              <a:solidFill>
                <a:srgbClr val="000000"/>
              </a:solidFill>
              <a:latin typeface="Poppins Bold"/>
              <a:ea typeface="Poppins Bold"/>
              <a:cs typeface="Poppins Bold"/>
              <a:sym typeface="Poppins Bold"/>
            </a:endParaRPr>
          </a:p>
          <a:p>
            <a:pPr marL="431801" lvl="1" indent="-215900" algn="l">
              <a:lnSpc>
                <a:spcPts val="2800"/>
              </a:lnSpc>
              <a:buFont typeface="Arial"/>
              <a:buChar char="•"/>
            </a:pPr>
            <a:r>
              <a:rPr lang="en-US" sz="2000">
                <a:solidFill>
                  <a:srgbClr val="000000"/>
                </a:solidFill>
                <a:latin typeface="Poppins"/>
                <a:ea typeface="Poppins"/>
                <a:cs typeface="Poppins"/>
                <a:sym typeface="Poppins"/>
              </a:rPr>
              <a:t>Cardboard or blackboard</a:t>
            </a:r>
          </a:p>
          <a:p>
            <a:pPr marL="431801" lvl="1" indent="-215900" algn="l">
              <a:lnSpc>
                <a:spcPts val="2800"/>
              </a:lnSpc>
              <a:buFont typeface="Arial"/>
              <a:buChar char="•"/>
            </a:pPr>
            <a:r>
              <a:rPr lang="en-US" sz="2000">
                <a:solidFill>
                  <a:srgbClr val="000000"/>
                </a:solidFill>
                <a:latin typeface="Poppins"/>
                <a:ea typeface="Poppins"/>
                <a:cs typeface="Poppins"/>
                <a:sym typeface="Poppins"/>
              </a:rPr>
              <a:t>Markers</a:t>
            </a:r>
          </a:p>
        </p:txBody>
      </p:sp>
      <p:sp>
        <p:nvSpPr>
          <p:cNvPr id="4" name="TextBox 4"/>
          <p:cNvSpPr txBox="1"/>
          <p:nvPr/>
        </p:nvSpPr>
        <p:spPr>
          <a:xfrm>
            <a:off x="1722120" y="5359365"/>
            <a:ext cx="5091452" cy="1778000"/>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What will we do?</a:t>
            </a:r>
          </a:p>
          <a:p>
            <a:pPr algn="l">
              <a:lnSpc>
                <a:spcPts val="2800"/>
              </a:lnSpc>
            </a:pPr>
            <a:endParaRPr lang="en-US" sz="2000" b="1">
              <a:solidFill>
                <a:srgbClr val="000000"/>
              </a:solidFill>
              <a:latin typeface="Poppins Bold"/>
              <a:ea typeface="Poppins Bold"/>
              <a:cs typeface="Poppins Bold"/>
              <a:sym typeface="Poppins Bold"/>
            </a:endParaRPr>
          </a:p>
          <a:p>
            <a:pPr marL="431801" lvl="1" indent="-215900" algn="l">
              <a:lnSpc>
                <a:spcPts val="2800"/>
              </a:lnSpc>
              <a:buFont typeface="Arial"/>
              <a:buChar char="•"/>
            </a:pPr>
            <a:r>
              <a:rPr lang="en-US" sz="2000">
                <a:solidFill>
                  <a:srgbClr val="000000"/>
                </a:solidFill>
                <a:latin typeface="Poppins"/>
                <a:ea typeface="Poppins"/>
                <a:cs typeface="Poppins"/>
                <a:sym typeface="Poppins"/>
              </a:rPr>
              <a:t>Draw a large tank</a:t>
            </a:r>
          </a:p>
          <a:p>
            <a:pPr marL="431801" lvl="1" indent="-215900" algn="l">
              <a:lnSpc>
                <a:spcPts val="2800"/>
              </a:lnSpc>
              <a:buFont typeface="Arial"/>
              <a:buChar char="•"/>
            </a:pPr>
            <a:r>
              <a:rPr lang="en-US" sz="2000">
                <a:solidFill>
                  <a:srgbClr val="000000"/>
                </a:solidFill>
                <a:latin typeface="Poppins"/>
                <a:ea typeface="Poppins"/>
                <a:cs typeface="Poppins"/>
                <a:sym typeface="Poppins"/>
              </a:rPr>
              <a:t>Write down what fills it and what empties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900" y="3917718"/>
            <a:ext cx="19133820" cy="10402643"/>
            <a:chOff x="0" y="0"/>
            <a:chExt cx="25511760" cy="13870191"/>
          </a:xfrm>
        </p:grpSpPr>
        <p:sp>
          <p:nvSpPr>
            <p:cNvPr id="3" name="Freeform 3"/>
            <p:cNvSpPr/>
            <p:nvPr/>
          </p:nvSpPr>
          <p:spPr>
            <a:xfrm>
              <a:off x="0" y="0"/>
              <a:ext cx="25511761" cy="13870178"/>
            </a:xfrm>
            <a:custGeom>
              <a:avLst/>
              <a:gdLst/>
              <a:ahLst/>
              <a:cxnLst/>
              <a:rect l="l" t="t" r="r" b="b"/>
              <a:pathLst>
                <a:path w="25511761" h="13870178">
                  <a:moveTo>
                    <a:pt x="0" y="6935089"/>
                  </a:moveTo>
                  <a:cubicBezTo>
                    <a:pt x="0" y="3104896"/>
                    <a:pt x="5711063" y="0"/>
                    <a:pt x="12755880" y="0"/>
                  </a:cubicBezTo>
                  <a:cubicBezTo>
                    <a:pt x="19800698" y="0"/>
                    <a:pt x="25511761" y="3104896"/>
                    <a:pt x="25511761" y="6935089"/>
                  </a:cubicBezTo>
                  <a:cubicBezTo>
                    <a:pt x="25511761" y="10765282"/>
                    <a:pt x="19800698" y="13870178"/>
                    <a:pt x="12755880" y="13870178"/>
                  </a:cubicBezTo>
                  <a:cubicBezTo>
                    <a:pt x="5711063" y="13870178"/>
                    <a:pt x="0" y="10765282"/>
                    <a:pt x="0" y="6935089"/>
                  </a:cubicBezTo>
                  <a:close/>
                </a:path>
              </a:pathLst>
            </a:custGeom>
            <a:solidFill>
              <a:srgbClr val="71C7D6"/>
            </a:solidFill>
          </p:spPr>
          <p:txBody>
            <a:bodyPr/>
            <a:lstStyle/>
            <a:p>
              <a:endParaRPr lang="es-ES"/>
            </a:p>
          </p:txBody>
        </p:sp>
      </p:grpSp>
      <p:sp>
        <p:nvSpPr>
          <p:cNvPr id="4" name="TextBox 4"/>
          <p:cNvSpPr txBox="1"/>
          <p:nvPr/>
        </p:nvSpPr>
        <p:spPr>
          <a:xfrm>
            <a:off x="3060070" y="1849088"/>
            <a:ext cx="12556480" cy="809625"/>
          </a:xfrm>
          <a:prstGeom prst="rect">
            <a:avLst/>
          </a:prstGeom>
        </p:spPr>
        <p:txBody>
          <a:bodyPr lIns="0" tIns="0" rIns="0" bIns="0" rtlCol="0" anchor="t">
            <a:spAutoFit/>
          </a:bodyPr>
          <a:lstStyle/>
          <a:p>
            <a:pPr algn="ctr">
              <a:lnSpc>
                <a:spcPts val="6000"/>
              </a:lnSpc>
            </a:pPr>
            <a:r>
              <a:rPr lang="en-US" sz="5000">
                <a:solidFill>
                  <a:srgbClr val="000000"/>
                </a:solidFill>
                <a:latin typeface="Poppins"/>
                <a:ea typeface="Poppins"/>
                <a:cs typeface="Poppins"/>
                <a:sym typeface="Poppins"/>
              </a:rPr>
              <a:t>Day 1: Recognising stress and its signals</a:t>
            </a:r>
          </a:p>
        </p:txBody>
      </p:sp>
      <p:sp>
        <p:nvSpPr>
          <p:cNvPr id="5" name="TextBox 5"/>
          <p:cNvSpPr txBox="1"/>
          <p:nvPr/>
        </p:nvSpPr>
        <p:spPr>
          <a:xfrm>
            <a:off x="6983730" y="5161636"/>
            <a:ext cx="4320540" cy="485775"/>
          </a:xfrm>
          <a:prstGeom prst="rect">
            <a:avLst/>
          </a:prstGeom>
        </p:spPr>
        <p:txBody>
          <a:bodyPr lIns="0" tIns="0" rIns="0" bIns="0" rtlCol="0" anchor="t">
            <a:spAutoFit/>
          </a:bodyPr>
          <a:lstStyle/>
          <a:p>
            <a:pPr algn="ctr">
              <a:lnSpc>
                <a:spcPts val="3600"/>
              </a:lnSpc>
            </a:pPr>
            <a:r>
              <a:rPr lang="en-US" sz="3000">
                <a:solidFill>
                  <a:srgbClr val="000000"/>
                </a:solidFill>
                <a:latin typeface="Poppins"/>
                <a:ea typeface="Poppins"/>
                <a:cs typeface="Poppins"/>
                <a:sym typeface="Poppins"/>
              </a:rPr>
              <a:t>Activity 1.1</a:t>
            </a:r>
          </a:p>
        </p:txBody>
      </p:sp>
      <p:sp>
        <p:nvSpPr>
          <p:cNvPr id="6" name="TextBox 6"/>
          <p:cNvSpPr txBox="1"/>
          <p:nvPr/>
        </p:nvSpPr>
        <p:spPr>
          <a:xfrm>
            <a:off x="2770602" y="6732654"/>
            <a:ext cx="12746796" cy="1571625"/>
          </a:xfrm>
          <a:prstGeom prst="rect">
            <a:avLst/>
          </a:prstGeom>
        </p:spPr>
        <p:txBody>
          <a:bodyPr lIns="0" tIns="0" rIns="0" bIns="0" rtlCol="0" anchor="t">
            <a:spAutoFit/>
          </a:bodyPr>
          <a:lstStyle/>
          <a:p>
            <a:pPr algn="ctr">
              <a:lnSpc>
                <a:spcPts val="6000"/>
              </a:lnSpc>
            </a:pPr>
            <a:r>
              <a:rPr lang="en-US" sz="5000" b="1">
                <a:solidFill>
                  <a:srgbClr val="000000"/>
                </a:solidFill>
                <a:latin typeface="Poppins Bold"/>
                <a:ea typeface="Poppins Bold"/>
                <a:cs typeface="Poppins Bold"/>
                <a:sym typeface="Poppins Bold"/>
              </a:rPr>
              <a:t>Introduction and first activation</a:t>
            </a:r>
          </a:p>
          <a:p>
            <a:pPr algn="ctr">
              <a:lnSpc>
                <a:spcPts val="6000"/>
              </a:lnSpc>
            </a:pPr>
            <a:r>
              <a:rPr lang="en-US" sz="5000" b="1">
                <a:solidFill>
                  <a:srgbClr val="000000"/>
                </a:solidFill>
                <a:latin typeface="Poppins Bold"/>
                <a:ea typeface="Poppins Bold"/>
                <a:cs typeface="Poppins Bold"/>
                <a:sym typeface="Poppins Bold"/>
              </a:rPr>
              <a:t>“When I think about stress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657780" y="656719"/>
            <a:ext cx="6483667" cy="1119088"/>
            <a:chOff x="0" y="0"/>
            <a:chExt cx="1707632" cy="294739"/>
          </a:xfrm>
        </p:grpSpPr>
        <p:sp>
          <p:nvSpPr>
            <p:cNvPr id="3" name="Freeform 3"/>
            <p:cNvSpPr/>
            <p:nvPr/>
          </p:nvSpPr>
          <p:spPr>
            <a:xfrm>
              <a:off x="0" y="0"/>
              <a:ext cx="1707632" cy="294739"/>
            </a:xfrm>
            <a:custGeom>
              <a:avLst/>
              <a:gdLst/>
              <a:ahLst/>
              <a:cxnLst/>
              <a:rect l="l" t="t" r="r" b="b"/>
              <a:pathLst>
                <a:path w="1707632" h="294739">
                  <a:moveTo>
                    <a:pt x="35822" y="0"/>
                  </a:moveTo>
                  <a:lnTo>
                    <a:pt x="1671810" y="0"/>
                  </a:lnTo>
                  <a:cubicBezTo>
                    <a:pt x="1691594" y="0"/>
                    <a:pt x="1707632" y="16038"/>
                    <a:pt x="1707632" y="35822"/>
                  </a:cubicBezTo>
                  <a:lnTo>
                    <a:pt x="1707632" y="258917"/>
                  </a:lnTo>
                  <a:cubicBezTo>
                    <a:pt x="1707632" y="278701"/>
                    <a:pt x="1691594" y="294739"/>
                    <a:pt x="1671810" y="294739"/>
                  </a:cubicBezTo>
                  <a:lnTo>
                    <a:pt x="35822" y="294739"/>
                  </a:lnTo>
                  <a:cubicBezTo>
                    <a:pt x="16038" y="294739"/>
                    <a:pt x="0" y="278701"/>
                    <a:pt x="0" y="258917"/>
                  </a:cubicBezTo>
                  <a:lnTo>
                    <a:pt x="0" y="35822"/>
                  </a:lnTo>
                  <a:cubicBezTo>
                    <a:pt x="0" y="16038"/>
                    <a:pt x="16038" y="0"/>
                    <a:pt x="35822" y="0"/>
                  </a:cubicBezTo>
                  <a:close/>
                </a:path>
              </a:pathLst>
            </a:custGeom>
            <a:solidFill>
              <a:srgbClr val="71C7D6"/>
            </a:solidFill>
            <a:ln w="19050" cap="rnd">
              <a:solidFill>
                <a:srgbClr val="000000"/>
              </a:solidFill>
              <a:prstDash val="solid"/>
              <a:round/>
            </a:ln>
          </p:spPr>
          <p:txBody>
            <a:bodyPr/>
            <a:lstStyle/>
            <a:p>
              <a:endParaRPr lang="es-ES"/>
            </a:p>
          </p:txBody>
        </p:sp>
        <p:sp>
          <p:nvSpPr>
            <p:cNvPr id="4" name="TextBox 4"/>
            <p:cNvSpPr txBox="1"/>
            <p:nvPr/>
          </p:nvSpPr>
          <p:spPr>
            <a:xfrm>
              <a:off x="0" y="-85725"/>
              <a:ext cx="1707632" cy="380464"/>
            </a:xfrm>
            <a:prstGeom prst="rect">
              <a:avLst/>
            </a:prstGeom>
          </p:spPr>
          <p:txBody>
            <a:bodyPr lIns="50800" tIns="50800" rIns="50800" bIns="50800" rtlCol="0" anchor="ctr"/>
            <a:lstStyle/>
            <a:p>
              <a:pPr algn="ctr">
                <a:lnSpc>
                  <a:spcPts val="4200"/>
                </a:lnSpc>
              </a:pPr>
              <a:r>
                <a:rPr lang="en-US" sz="3000" b="1">
                  <a:solidFill>
                    <a:srgbClr val="000000"/>
                  </a:solidFill>
                  <a:latin typeface="Poppins Bold"/>
                  <a:ea typeface="Poppins Bold"/>
                  <a:cs typeface="Poppins Bold"/>
                  <a:sym typeface="Poppins Bold"/>
                </a:rPr>
                <a:t>What fills your tank?</a:t>
              </a:r>
            </a:p>
          </p:txBody>
        </p:sp>
      </p:grpSp>
      <p:grpSp>
        <p:nvGrpSpPr>
          <p:cNvPr id="5" name="Group 5"/>
          <p:cNvGrpSpPr/>
          <p:nvPr/>
        </p:nvGrpSpPr>
        <p:grpSpPr>
          <a:xfrm>
            <a:off x="3064900" y="2816893"/>
            <a:ext cx="2066830" cy="654157"/>
            <a:chOff x="0" y="0"/>
            <a:chExt cx="544350" cy="172288"/>
          </a:xfrm>
        </p:grpSpPr>
        <p:sp>
          <p:nvSpPr>
            <p:cNvPr id="6" name="Freeform 6"/>
            <p:cNvSpPr/>
            <p:nvPr/>
          </p:nvSpPr>
          <p:spPr>
            <a:xfrm>
              <a:off x="0" y="0"/>
              <a:ext cx="544350" cy="172288"/>
            </a:xfrm>
            <a:custGeom>
              <a:avLst/>
              <a:gdLst/>
              <a:ahLst/>
              <a:cxnLst/>
              <a:rect l="l" t="t" r="r" b="b"/>
              <a:pathLst>
                <a:path w="544350" h="172288">
                  <a:moveTo>
                    <a:pt x="86144" y="0"/>
                  </a:moveTo>
                  <a:lnTo>
                    <a:pt x="458206" y="0"/>
                  </a:lnTo>
                  <a:cubicBezTo>
                    <a:pt x="481053" y="0"/>
                    <a:pt x="502964" y="9076"/>
                    <a:pt x="519119" y="25231"/>
                  </a:cubicBezTo>
                  <a:cubicBezTo>
                    <a:pt x="535274" y="41386"/>
                    <a:pt x="544350" y="63297"/>
                    <a:pt x="544350" y="86144"/>
                  </a:cubicBezTo>
                  <a:lnTo>
                    <a:pt x="544350" y="86144"/>
                  </a:lnTo>
                  <a:cubicBezTo>
                    <a:pt x="544350" y="108991"/>
                    <a:pt x="535274" y="130902"/>
                    <a:pt x="519119" y="147057"/>
                  </a:cubicBezTo>
                  <a:cubicBezTo>
                    <a:pt x="502964" y="163213"/>
                    <a:pt x="481053" y="172288"/>
                    <a:pt x="458206" y="172288"/>
                  </a:cubicBezTo>
                  <a:lnTo>
                    <a:pt x="86144" y="172288"/>
                  </a:lnTo>
                  <a:cubicBezTo>
                    <a:pt x="63297" y="172288"/>
                    <a:pt x="41386" y="163213"/>
                    <a:pt x="25231" y="147057"/>
                  </a:cubicBezTo>
                  <a:cubicBezTo>
                    <a:pt x="9076" y="130902"/>
                    <a:pt x="0" y="108991"/>
                    <a:pt x="0" y="86144"/>
                  </a:cubicBezTo>
                  <a:lnTo>
                    <a:pt x="0" y="86144"/>
                  </a:lnTo>
                  <a:cubicBezTo>
                    <a:pt x="0" y="63297"/>
                    <a:pt x="9076" y="41386"/>
                    <a:pt x="25231" y="25231"/>
                  </a:cubicBezTo>
                  <a:cubicBezTo>
                    <a:pt x="41386" y="9076"/>
                    <a:pt x="63297" y="0"/>
                    <a:pt x="86144" y="0"/>
                  </a:cubicBezTo>
                  <a:close/>
                </a:path>
              </a:pathLst>
            </a:custGeom>
            <a:solidFill>
              <a:srgbClr val="FFFFFF"/>
            </a:solidFill>
            <a:ln w="19050" cap="rnd">
              <a:solidFill>
                <a:srgbClr val="000000"/>
              </a:solidFill>
              <a:prstDash val="solid"/>
              <a:round/>
            </a:ln>
          </p:spPr>
          <p:txBody>
            <a:bodyPr/>
            <a:lstStyle/>
            <a:p>
              <a:endParaRPr lang="es-ES"/>
            </a:p>
          </p:txBody>
        </p:sp>
        <p:sp>
          <p:nvSpPr>
            <p:cNvPr id="7" name="TextBox 7"/>
            <p:cNvSpPr txBox="1"/>
            <p:nvPr/>
          </p:nvSpPr>
          <p:spPr>
            <a:xfrm>
              <a:off x="0" y="-66675"/>
              <a:ext cx="544350" cy="238963"/>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Friends</a:t>
              </a:r>
            </a:p>
          </p:txBody>
        </p:sp>
      </p:grpSp>
      <p:grpSp>
        <p:nvGrpSpPr>
          <p:cNvPr id="8" name="Group 8"/>
          <p:cNvGrpSpPr/>
          <p:nvPr/>
        </p:nvGrpSpPr>
        <p:grpSpPr>
          <a:xfrm>
            <a:off x="12870852" y="2974064"/>
            <a:ext cx="1985632" cy="654157"/>
            <a:chOff x="0" y="0"/>
            <a:chExt cx="522965" cy="172288"/>
          </a:xfrm>
        </p:grpSpPr>
        <p:sp>
          <p:nvSpPr>
            <p:cNvPr id="9" name="Freeform 9"/>
            <p:cNvSpPr/>
            <p:nvPr/>
          </p:nvSpPr>
          <p:spPr>
            <a:xfrm>
              <a:off x="0" y="0"/>
              <a:ext cx="522965" cy="172288"/>
            </a:xfrm>
            <a:custGeom>
              <a:avLst/>
              <a:gdLst/>
              <a:ahLst/>
              <a:cxnLst/>
              <a:rect l="l" t="t" r="r" b="b"/>
              <a:pathLst>
                <a:path w="522965" h="172288">
                  <a:moveTo>
                    <a:pt x="86144" y="0"/>
                  </a:moveTo>
                  <a:lnTo>
                    <a:pt x="436821" y="0"/>
                  </a:lnTo>
                  <a:cubicBezTo>
                    <a:pt x="459668" y="0"/>
                    <a:pt x="481579" y="9076"/>
                    <a:pt x="497734" y="25231"/>
                  </a:cubicBezTo>
                  <a:cubicBezTo>
                    <a:pt x="513889" y="41386"/>
                    <a:pt x="522965" y="63297"/>
                    <a:pt x="522965" y="86144"/>
                  </a:cubicBezTo>
                  <a:lnTo>
                    <a:pt x="522965" y="86144"/>
                  </a:lnTo>
                  <a:cubicBezTo>
                    <a:pt x="522965" y="108991"/>
                    <a:pt x="513889" y="130902"/>
                    <a:pt x="497734" y="147057"/>
                  </a:cubicBezTo>
                  <a:cubicBezTo>
                    <a:pt x="481579" y="163213"/>
                    <a:pt x="459668" y="172288"/>
                    <a:pt x="436821" y="172288"/>
                  </a:cubicBezTo>
                  <a:lnTo>
                    <a:pt x="86144" y="172288"/>
                  </a:lnTo>
                  <a:cubicBezTo>
                    <a:pt x="63297" y="172288"/>
                    <a:pt x="41386" y="163213"/>
                    <a:pt x="25231" y="147057"/>
                  </a:cubicBezTo>
                  <a:cubicBezTo>
                    <a:pt x="9076" y="130902"/>
                    <a:pt x="0" y="108991"/>
                    <a:pt x="0" y="86144"/>
                  </a:cubicBezTo>
                  <a:lnTo>
                    <a:pt x="0" y="86144"/>
                  </a:lnTo>
                  <a:cubicBezTo>
                    <a:pt x="0" y="63297"/>
                    <a:pt x="9076" y="41386"/>
                    <a:pt x="25231" y="25231"/>
                  </a:cubicBezTo>
                  <a:cubicBezTo>
                    <a:pt x="41386" y="9076"/>
                    <a:pt x="63297" y="0"/>
                    <a:pt x="86144" y="0"/>
                  </a:cubicBezTo>
                  <a:close/>
                </a:path>
              </a:pathLst>
            </a:custGeom>
            <a:solidFill>
              <a:srgbClr val="FFFFFF"/>
            </a:solidFill>
            <a:ln w="19050" cap="rnd">
              <a:solidFill>
                <a:srgbClr val="000000"/>
              </a:solidFill>
              <a:prstDash val="solid"/>
              <a:round/>
            </a:ln>
          </p:spPr>
          <p:txBody>
            <a:bodyPr/>
            <a:lstStyle/>
            <a:p>
              <a:endParaRPr lang="es-ES"/>
            </a:p>
          </p:txBody>
        </p:sp>
        <p:sp>
          <p:nvSpPr>
            <p:cNvPr id="10" name="TextBox 10"/>
            <p:cNvSpPr txBox="1"/>
            <p:nvPr/>
          </p:nvSpPr>
          <p:spPr>
            <a:xfrm>
              <a:off x="0" y="-66675"/>
              <a:ext cx="522965" cy="238963"/>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Playing</a:t>
              </a:r>
            </a:p>
          </p:txBody>
        </p:sp>
      </p:grpSp>
      <p:grpSp>
        <p:nvGrpSpPr>
          <p:cNvPr id="11" name="Group 11"/>
          <p:cNvGrpSpPr/>
          <p:nvPr/>
        </p:nvGrpSpPr>
        <p:grpSpPr>
          <a:xfrm>
            <a:off x="3060138" y="3889809"/>
            <a:ext cx="2066830" cy="654157"/>
            <a:chOff x="0" y="0"/>
            <a:chExt cx="544350" cy="172288"/>
          </a:xfrm>
        </p:grpSpPr>
        <p:sp>
          <p:nvSpPr>
            <p:cNvPr id="12" name="Freeform 12"/>
            <p:cNvSpPr/>
            <p:nvPr/>
          </p:nvSpPr>
          <p:spPr>
            <a:xfrm>
              <a:off x="0" y="0"/>
              <a:ext cx="544350" cy="172288"/>
            </a:xfrm>
            <a:custGeom>
              <a:avLst/>
              <a:gdLst/>
              <a:ahLst/>
              <a:cxnLst/>
              <a:rect l="l" t="t" r="r" b="b"/>
              <a:pathLst>
                <a:path w="544350" h="172288">
                  <a:moveTo>
                    <a:pt x="86144" y="0"/>
                  </a:moveTo>
                  <a:lnTo>
                    <a:pt x="458206" y="0"/>
                  </a:lnTo>
                  <a:cubicBezTo>
                    <a:pt x="481053" y="0"/>
                    <a:pt x="502964" y="9076"/>
                    <a:pt x="519119" y="25231"/>
                  </a:cubicBezTo>
                  <a:cubicBezTo>
                    <a:pt x="535274" y="41386"/>
                    <a:pt x="544350" y="63297"/>
                    <a:pt x="544350" y="86144"/>
                  </a:cubicBezTo>
                  <a:lnTo>
                    <a:pt x="544350" y="86144"/>
                  </a:lnTo>
                  <a:cubicBezTo>
                    <a:pt x="544350" y="108991"/>
                    <a:pt x="535274" y="130902"/>
                    <a:pt x="519119" y="147057"/>
                  </a:cubicBezTo>
                  <a:cubicBezTo>
                    <a:pt x="502964" y="163213"/>
                    <a:pt x="481053" y="172288"/>
                    <a:pt x="458206" y="172288"/>
                  </a:cubicBezTo>
                  <a:lnTo>
                    <a:pt x="86144" y="172288"/>
                  </a:lnTo>
                  <a:cubicBezTo>
                    <a:pt x="63297" y="172288"/>
                    <a:pt x="41386" y="163213"/>
                    <a:pt x="25231" y="147057"/>
                  </a:cubicBezTo>
                  <a:cubicBezTo>
                    <a:pt x="9076" y="130902"/>
                    <a:pt x="0" y="108991"/>
                    <a:pt x="0" y="86144"/>
                  </a:cubicBezTo>
                  <a:lnTo>
                    <a:pt x="0" y="86144"/>
                  </a:lnTo>
                  <a:cubicBezTo>
                    <a:pt x="0" y="63297"/>
                    <a:pt x="9076" y="41386"/>
                    <a:pt x="25231" y="25231"/>
                  </a:cubicBezTo>
                  <a:cubicBezTo>
                    <a:pt x="41386" y="9076"/>
                    <a:pt x="63297" y="0"/>
                    <a:pt x="86144" y="0"/>
                  </a:cubicBezTo>
                  <a:close/>
                </a:path>
              </a:pathLst>
            </a:custGeom>
            <a:solidFill>
              <a:srgbClr val="FFFFFF"/>
            </a:solidFill>
            <a:ln w="19050" cap="rnd">
              <a:solidFill>
                <a:srgbClr val="000000"/>
              </a:solidFill>
              <a:prstDash val="solid"/>
              <a:round/>
            </a:ln>
          </p:spPr>
          <p:txBody>
            <a:bodyPr/>
            <a:lstStyle/>
            <a:p>
              <a:endParaRPr lang="es-ES"/>
            </a:p>
          </p:txBody>
        </p:sp>
        <p:sp>
          <p:nvSpPr>
            <p:cNvPr id="13" name="TextBox 13"/>
            <p:cNvSpPr txBox="1"/>
            <p:nvPr/>
          </p:nvSpPr>
          <p:spPr>
            <a:xfrm>
              <a:off x="0" y="-66675"/>
              <a:ext cx="544350" cy="238963"/>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Music</a:t>
              </a:r>
            </a:p>
          </p:txBody>
        </p:sp>
      </p:grpSp>
      <p:grpSp>
        <p:nvGrpSpPr>
          <p:cNvPr id="14" name="Group 14"/>
          <p:cNvGrpSpPr/>
          <p:nvPr/>
        </p:nvGrpSpPr>
        <p:grpSpPr>
          <a:xfrm>
            <a:off x="12866276" y="4046980"/>
            <a:ext cx="1985632" cy="654157"/>
            <a:chOff x="0" y="0"/>
            <a:chExt cx="522965" cy="172288"/>
          </a:xfrm>
        </p:grpSpPr>
        <p:sp>
          <p:nvSpPr>
            <p:cNvPr id="15" name="Freeform 15"/>
            <p:cNvSpPr/>
            <p:nvPr/>
          </p:nvSpPr>
          <p:spPr>
            <a:xfrm>
              <a:off x="0" y="0"/>
              <a:ext cx="522965" cy="172288"/>
            </a:xfrm>
            <a:custGeom>
              <a:avLst/>
              <a:gdLst/>
              <a:ahLst/>
              <a:cxnLst/>
              <a:rect l="l" t="t" r="r" b="b"/>
              <a:pathLst>
                <a:path w="522965" h="172288">
                  <a:moveTo>
                    <a:pt x="86144" y="0"/>
                  </a:moveTo>
                  <a:lnTo>
                    <a:pt x="436821" y="0"/>
                  </a:lnTo>
                  <a:cubicBezTo>
                    <a:pt x="459668" y="0"/>
                    <a:pt x="481579" y="9076"/>
                    <a:pt x="497734" y="25231"/>
                  </a:cubicBezTo>
                  <a:cubicBezTo>
                    <a:pt x="513889" y="41386"/>
                    <a:pt x="522965" y="63297"/>
                    <a:pt x="522965" y="86144"/>
                  </a:cubicBezTo>
                  <a:lnTo>
                    <a:pt x="522965" y="86144"/>
                  </a:lnTo>
                  <a:cubicBezTo>
                    <a:pt x="522965" y="108991"/>
                    <a:pt x="513889" y="130902"/>
                    <a:pt x="497734" y="147057"/>
                  </a:cubicBezTo>
                  <a:cubicBezTo>
                    <a:pt x="481579" y="163213"/>
                    <a:pt x="459668" y="172288"/>
                    <a:pt x="436821" y="172288"/>
                  </a:cubicBezTo>
                  <a:lnTo>
                    <a:pt x="86144" y="172288"/>
                  </a:lnTo>
                  <a:cubicBezTo>
                    <a:pt x="63297" y="172288"/>
                    <a:pt x="41386" y="163213"/>
                    <a:pt x="25231" y="147057"/>
                  </a:cubicBezTo>
                  <a:cubicBezTo>
                    <a:pt x="9076" y="130902"/>
                    <a:pt x="0" y="108991"/>
                    <a:pt x="0" y="86144"/>
                  </a:cubicBezTo>
                  <a:lnTo>
                    <a:pt x="0" y="86144"/>
                  </a:lnTo>
                  <a:cubicBezTo>
                    <a:pt x="0" y="63297"/>
                    <a:pt x="9076" y="41386"/>
                    <a:pt x="25231" y="25231"/>
                  </a:cubicBezTo>
                  <a:cubicBezTo>
                    <a:pt x="41386" y="9076"/>
                    <a:pt x="63297" y="0"/>
                    <a:pt x="86144" y="0"/>
                  </a:cubicBezTo>
                  <a:close/>
                </a:path>
              </a:pathLst>
            </a:custGeom>
            <a:solidFill>
              <a:srgbClr val="FFFFFF"/>
            </a:solidFill>
            <a:ln w="19050" cap="rnd">
              <a:solidFill>
                <a:srgbClr val="000000"/>
              </a:solidFill>
              <a:prstDash val="solid"/>
              <a:round/>
            </a:ln>
          </p:spPr>
          <p:txBody>
            <a:bodyPr/>
            <a:lstStyle/>
            <a:p>
              <a:endParaRPr lang="es-ES"/>
            </a:p>
          </p:txBody>
        </p:sp>
        <p:sp>
          <p:nvSpPr>
            <p:cNvPr id="16" name="TextBox 16"/>
            <p:cNvSpPr txBox="1"/>
            <p:nvPr/>
          </p:nvSpPr>
          <p:spPr>
            <a:xfrm>
              <a:off x="0" y="-66675"/>
              <a:ext cx="522965" cy="238963"/>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Support</a:t>
              </a:r>
            </a:p>
          </p:txBody>
        </p:sp>
      </p:grpSp>
      <p:grpSp>
        <p:nvGrpSpPr>
          <p:cNvPr id="17" name="Group 17"/>
          <p:cNvGrpSpPr/>
          <p:nvPr/>
        </p:nvGrpSpPr>
        <p:grpSpPr>
          <a:xfrm>
            <a:off x="3064900" y="5000471"/>
            <a:ext cx="2066830" cy="654157"/>
            <a:chOff x="0" y="0"/>
            <a:chExt cx="544350" cy="172288"/>
          </a:xfrm>
        </p:grpSpPr>
        <p:sp>
          <p:nvSpPr>
            <p:cNvPr id="18" name="Freeform 18"/>
            <p:cNvSpPr/>
            <p:nvPr/>
          </p:nvSpPr>
          <p:spPr>
            <a:xfrm>
              <a:off x="0" y="0"/>
              <a:ext cx="544350" cy="172288"/>
            </a:xfrm>
            <a:custGeom>
              <a:avLst/>
              <a:gdLst/>
              <a:ahLst/>
              <a:cxnLst/>
              <a:rect l="l" t="t" r="r" b="b"/>
              <a:pathLst>
                <a:path w="544350" h="172288">
                  <a:moveTo>
                    <a:pt x="86144" y="0"/>
                  </a:moveTo>
                  <a:lnTo>
                    <a:pt x="458206" y="0"/>
                  </a:lnTo>
                  <a:cubicBezTo>
                    <a:pt x="481053" y="0"/>
                    <a:pt x="502964" y="9076"/>
                    <a:pt x="519119" y="25231"/>
                  </a:cubicBezTo>
                  <a:cubicBezTo>
                    <a:pt x="535274" y="41386"/>
                    <a:pt x="544350" y="63297"/>
                    <a:pt x="544350" y="86144"/>
                  </a:cubicBezTo>
                  <a:lnTo>
                    <a:pt x="544350" y="86144"/>
                  </a:lnTo>
                  <a:cubicBezTo>
                    <a:pt x="544350" y="108991"/>
                    <a:pt x="535274" y="130902"/>
                    <a:pt x="519119" y="147057"/>
                  </a:cubicBezTo>
                  <a:cubicBezTo>
                    <a:pt x="502964" y="163213"/>
                    <a:pt x="481053" y="172288"/>
                    <a:pt x="458206" y="172288"/>
                  </a:cubicBezTo>
                  <a:lnTo>
                    <a:pt x="86144" y="172288"/>
                  </a:lnTo>
                  <a:cubicBezTo>
                    <a:pt x="63297" y="172288"/>
                    <a:pt x="41386" y="163213"/>
                    <a:pt x="25231" y="147057"/>
                  </a:cubicBezTo>
                  <a:cubicBezTo>
                    <a:pt x="9076" y="130902"/>
                    <a:pt x="0" y="108991"/>
                    <a:pt x="0" y="86144"/>
                  </a:cubicBezTo>
                  <a:lnTo>
                    <a:pt x="0" y="86144"/>
                  </a:lnTo>
                  <a:cubicBezTo>
                    <a:pt x="0" y="63297"/>
                    <a:pt x="9076" y="41386"/>
                    <a:pt x="25231" y="25231"/>
                  </a:cubicBezTo>
                  <a:cubicBezTo>
                    <a:pt x="41386" y="9076"/>
                    <a:pt x="63297" y="0"/>
                    <a:pt x="86144" y="0"/>
                  </a:cubicBezTo>
                  <a:close/>
                </a:path>
              </a:pathLst>
            </a:custGeom>
            <a:solidFill>
              <a:srgbClr val="FFFFFF"/>
            </a:solidFill>
            <a:ln w="19050" cap="rnd">
              <a:solidFill>
                <a:srgbClr val="000000"/>
              </a:solidFill>
              <a:prstDash val="solid"/>
              <a:round/>
            </a:ln>
          </p:spPr>
          <p:txBody>
            <a:bodyPr/>
            <a:lstStyle/>
            <a:p>
              <a:endParaRPr lang="es-ES"/>
            </a:p>
          </p:txBody>
        </p:sp>
        <p:sp>
          <p:nvSpPr>
            <p:cNvPr id="19" name="TextBox 19"/>
            <p:cNvSpPr txBox="1"/>
            <p:nvPr/>
          </p:nvSpPr>
          <p:spPr>
            <a:xfrm>
              <a:off x="0" y="-66675"/>
              <a:ext cx="544350" cy="238963"/>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Nature</a:t>
              </a:r>
            </a:p>
          </p:txBody>
        </p:sp>
      </p:grpSp>
      <p:grpSp>
        <p:nvGrpSpPr>
          <p:cNvPr id="20" name="Group 20"/>
          <p:cNvGrpSpPr/>
          <p:nvPr/>
        </p:nvGrpSpPr>
        <p:grpSpPr>
          <a:xfrm>
            <a:off x="13086905" y="5315053"/>
            <a:ext cx="1985632" cy="654157"/>
            <a:chOff x="0" y="0"/>
            <a:chExt cx="522965" cy="172288"/>
          </a:xfrm>
        </p:grpSpPr>
        <p:sp>
          <p:nvSpPr>
            <p:cNvPr id="21" name="Freeform 21"/>
            <p:cNvSpPr/>
            <p:nvPr/>
          </p:nvSpPr>
          <p:spPr>
            <a:xfrm>
              <a:off x="0" y="0"/>
              <a:ext cx="522965" cy="172288"/>
            </a:xfrm>
            <a:custGeom>
              <a:avLst/>
              <a:gdLst/>
              <a:ahLst/>
              <a:cxnLst/>
              <a:rect l="l" t="t" r="r" b="b"/>
              <a:pathLst>
                <a:path w="522965" h="172288">
                  <a:moveTo>
                    <a:pt x="86144" y="0"/>
                  </a:moveTo>
                  <a:lnTo>
                    <a:pt x="436821" y="0"/>
                  </a:lnTo>
                  <a:cubicBezTo>
                    <a:pt x="459668" y="0"/>
                    <a:pt x="481579" y="9076"/>
                    <a:pt x="497734" y="25231"/>
                  </a:cubicBezTo>
                  <a:cubicBezTo>
                    <a:pt x="513889" y="41386"/>
                    <a:pt x="522965" y="63297"/>
                    <a:pt x="522965" y="86144"/>
                  </a:cubicBezTo>
                  <a:lnTo>
                    <a:pt x="522965" y="86144"/>
                  </a:lnTo>
                  <a:cubicBezTo>
                    <a:pt x="522965" y="108991"/>
                    <a:pt x="513889" y="130902"/>
                    <a:pt x="497734" y="147057"/>
                  </a:cubicBezTo>
                  <a:cubicBezTo>
                    <a:pt x="481579" y="163213"/>
                    <a:pt x="459668" y="172288"/>
                    <a:pt x="436821" y="172288"/>
                  </a:cubicBezTo>
                  <a:lnTo>
                    <a:pt x="86144" y="172288"/>
                  </a:lnTo>
                  <a:cubicBezTo>
                    <a:pt x="63297" y="172288"/>
                    <a:pt x="41386" y="163213"/>
                    <a:pt x="25231" y="147057"/>
                  </a:cubicBezTo>
                  <a:cubicBezTo>
                    <a:pt x="9076" y="130902"/>
                    <a:pt x="0" y="108991"/>
                    <a:pt x="0" y="86144"/>
                  </a:cubicBezTo>
                  <a:lnTo>
                    <a:pt x="0" y="86144"/>
                  </a:lnTo>
                  <a:cubicBezTo>
                    <a:pt x="0" y="63297"/>
                    <a:pt x="9076" y="41386"/>
                    <a:pt x="25231" y="25231"/>
                  </a:cubicBezTo>
                  <a:cubicBezTo>
                    <a:pt x="41386" y="9076"/>
                    <a:pt x="63297" y="0"/>
                    <a:pt x="86144" y="0"/>
                  </a:cubicBezTo>
                  <a:close/>
                </a:path>
              </a:pathLst>
            </a:custGeom>
            <a:solidFill>
              <a:srgbClr val="FFFFFF"/>
            </a:solidFill>
            <a:ln w="19050" cap="rnd">
              <a:solidFill>
                <a:srgbClr val="000000"/>
              </a:solidFill>
              <a:prstDash val="solid"/>
              <a:round/>
            </a:ln>
          </p:spPr>
          <p:txBody>
            <a:bodyPr/>
            <a:lstStyle/>
            <a:p>
              <a:endParaRPr lang="es-ES"/>
            </a:p>
          </p:txBody>
        </p:sp>
        <p:sp>
          <p:nvSpPr>
            <p:cNvPr id="22" name="TextBox 22"/>
            <p:cNvSpPr txBox="1"/>
            <p:nvPr/>
          </p:nvSpPr>
          <p:spPr>
            <a:xfrm>
              <a:off x="0" y="-66675"/>
              <a:ext cx="522965" cy="238963"/>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Family</a:t>
              </a:r>
            </a:p>
          </p:txBody>
        </p:sp>
      </p:grpSp>
      <p:grpSp>
        <p:nvGrpSpPr>
          <p:cNvPr id="23" name="Group 23"/>
          <p:cNvGrpSpPr/>
          <p:nvPr/>
        </p:nvGrpSpPr>
        <p:grpSpPr>
          <a:xfrm>
            <a:off x="3060138" y="6111829"/>
            <a:ext cx="2066830" cy="654157"/>
            <a:chOff x="0" y="0"/>
            <a:chExt cx="544350" cy="172288"/>
          </a:xfrm>
        </p:grpSpPr>
        <p:sp>
          <p:nvSpPr>
            <p:cNvPr id="24" name="Freeform 24"/>
            <p:cNvSpPr/>
            <p:nvPr/>
          </p:nvSpPr>
          <p:spPr>
            <a:xfrm>
              <a:off x="0" y="0"/>
              <a:ext cx="544350" cy="172288"/>
            </a:xfrm>
            <a:custGeom>
              <a:avLst/>
              <a:gdLst/>
              <a:ahLst/>
              <a:cxnLst/>
              <a:rect l="l" t="t" r="r" b="b"/>
              <a:pathLst>
                <a:path w="544350" h="172288">
                  <a:moveTo>
                    <a:pt x="86144" y="0"/>
                  </a:moveTo>
                  <a:lnTo>
                    <a:pt x="458206" y="0"/>
                  </a:lnTo>
                  <a:cubicBezTo>
                    <a:pt x="481053" y="0"/>
                    <a:pt x="502964" y="9076"/>
                    <a:pt x="519119" y="25231"/>
                  </a:cubicBezTo>
                  <a:cubicBezTo>
                    <a:pt x="535274" y="41386"/>
                    <a:pt x="544350" y="63297"/>
                    <a:pt x="544350" y="86144"/>
                  </a:cubicBezTo>
                  <a:lnTo>
                    <a:pt x="544350" y="86144"/>
                  </a:lnTo>
                  <a:cubicBezTo>
                    <a:pt x="544350" y="108991"/>
                    <a:pt x="535274" y="130902"/>
                    <a:pt x="519119" y="147057"/>
                  </a:cubicBezTo>
                  <a:cubicBezTo>
                    <a:pt x="502964" y="163213"/>
                    <a:pt x="481053" y="172288"/>
                    <a:pt x="458206" y="172288"/>
                  </a:cubicBezTo>
                  <a:lnTo>
                    <a:pt x="86144" y="172288"/>
                  </a:lnTo>
                  <a:cubicBezTo>
                    <a:pt x="63297" y="172288"/>
                    <a:pt x="41386" y="163213"/>
                    <a:pt x="25231" y="147057"/>
                  </a:cubicBezTo>
                  <a:cubicBezTo>
                    <a:pt x="9076" y="130902"/>
                    <a:pt x="0" y="108991"/>
                    <a:pt x="0" y="86144"/>
                  </a:cubicBezTo>
                  <a:lnTo>
                    <a:pt x="0" y="86144"/>
                  </a:lnTo>
                  <a:cubicBezTo>
                    <a:pt x="0" y="63297"/>
                    <a:pt x="9076" y="41386"/>
                    <a:pt x="25231" y="25231"/>
                  </a:cubicBezTo>
                  <a:cubicBezTo>
                    <a:pt x="41386" y="9076"/>
                    <a:pt x="63297" y="0"/>
                    <a:pt x="86144" y="0"/>
                  </a:cubicBezTo>
                  <a:close/>
                </a:path>
              </a:pathLst>
            </a:custGeom>
            <a:solidFill>
              <a:srgbClr val="FFFFFF"/>
            </a:solidFill>
            <a:ln w="19050" cap="rnd">
              <a:solidFill>
                <a:srgbClr val="000000"/>
              </a:solidFill>
              <a:prstDash val="solid"/>
              <a:round/>
            </a:ln>
          </p:spPr>
          <p:txBody>
            <a:bodyPr/>
            <a:lstStyle/>
            <a:p>
              <a:endParaRPr lang="es-ES"/>
            </a:p>
          </p:txBody>
        </p:sp>
        <p:sp>
          <p:nvSpPr>
            <p:cNvPr id="25" name="TextBox 25"/>
            <p:cNvSpPr txBox="1"/>
            <p:nvPr/>
          </p:nvSpPr>
          <p:spPr>
            <a:xfrm>
              <a:off x="0" y="-66675"/>
              <a:ext cx="544350" cy="238963"/>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Free time</a:t>
              </a:r>
            </a:p>
          </p:txBody>
        </p:sp>
      </p:grpSp>
      <p:grpSp>
        <p:nvGrpSpPr>
          <p:cNvPr id="26" name="Group 26"/>
          <p:cNvGrpSpPr/>
          <p:nvPr/>
        </p:nvGrpSpPr>
        <p:grpSpPr>
          <a:xfrm>
            <a:off x="12866276" y="6269000"/>
            <a:ext cx="1985632" cy="654157"/>
            <a:chOff x="0" y="0"/>
            <a:chExt cx="522965" cy="172288"/>
          </a:xfrm>
        </p:grpSpPr>
        <p:sp>
          <p:nvSpPr>
            <p:cNvPr id="27" name="Freeform 27"/>
            <p:cNvSpPr/>
            <p:nvPr/>
          </p:nvSpPr>
          <p:spPr>
            <a:xfrm>
              <a:off x="0" y="0"/>
              <a:ext cx="522965" cy="172288"/>
            </a:xfrm>
            <a:custGeom>
              <a:avLst/>
              <a:gdLst/>
              <a:ahLst/>
              <a:cxnLst/>
              <a:rect l="l" t="t" r="r" b="b"/>
              <a:pathLst>
                <a:path w="522965" h="172288">
                  <a:moveTo>
                    <a:pt x="86144" y="0"/>
                  </a:moveTo>
                  <a:lnTo>
                    <a:pt x="436821" y="0"/>
                  </a:lnTo>
                  <a:cubicBezTo>
                    <a:pt x="459668" y="0"/>
                    <a:pt x="481579" y="9076"/>
                    <a:pt x="497734" y="25231"/>
                  </a:cubicBezTo>
                  <a:cubicBezTo>
                    <a:pt x="513889" y="41386"/>
                    <a:pt x="522965" y="63297"/>
                    <a:pt x="522965" y="86144"/>
                  </a:cubicBezTo>
                  <a:lnTo>
                    <a:pt x="522965" y="86144"/>
                  </a:lnTo>
                  <a:cubicBezTo>
                    <a:pt x="522965" y="108991"/>
                    <a:pt x="513889" y="130902"/>
                    <a:pt x="497734" y="147057"/>
                  </a:cubicBezTo>
                  <a:cubicBezTo>
                    <a:pt x="481579" y="163213"/>
                    <a:pt x="459668" y="172288"/>
                    <a:pt x="436821" y="172288"/>
                  </a:cubicBezTo>
                  <a:lnTo>
                    <a:pt x="86144" y="172288"/>
                  </a:lnTo>
                  <a:cubicBezTo>
                    <a:pt x="63297" y="172288"/>
                    <a:pt x="41386" y="163213"/>
                    <a:pt x="25231" y="147057"/>
                  </a:cubicBezTo>
                  <a:cubicBezTo>
                    <a:pt x="9076" y="130902"/>
                    <a:pt x="0" y="108991"/>
                    <a:pt x="0" y="86144"/>
                  </a:cubicBezTo>
                  <a:lnTo>
                    <a:pt x="0" y="86144"/>
                  </a:lnTo>
                  <a:cubicBezTo>
                    <a:pt x="0" y="63297"/>
                    <a:pt x="9076" y="41386"/>
                    <a:pt x="25231" y="25231"/>
                  </a:cubicBezTo>
                  <a:cubicBezTo>
                    <a:pt x="41386" y="9076"/>
                    <a:pt x="63297" y="0"/>
                    <a:pt x="86144" y="0"/>
                  </a:cubicBezTo>
                  <a:close/>
                </a:path>
              </a:pathLst>
            </a:custGeom>
            <a:solidFill>
              <a:srgbClr val="FFFFFF"/>
            </a:solidFill>
            <a:ln w="19050" cap="rnd">
              <a:solidFill>
                <a:srgbClr val="000000"/>
              </a:solidFill>
              <a:prstDash val="solid"/>
              <a:round/>
            </a:ln>
          </p:spPr>
          <p:txBody>
            <a:bodyPr/>
            <a:lstStyle/>
            <a:p>
              <a:endParaRPr lang="es-ES"/>
            </a:p>
          </p:txBody>
        </p:sp>
        <p:sp>
          <p:nvSpPr>
            <p:cNvPr id="28" name="TextBox 28"/>
            <p:cNvSpPr txBox="1"/>
            <p:nvPr/>
          </p:nvSpPr>
          <p:spPr>
            <a:xfrm>
              <a:off x="0" y="-66675"/>
              <a:ext cx="522965" cy="238963"/>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Sleeping well</a:t>
              </a:r>
            </a:p>
          </p:txBody>
        </p:sp>
      </p:grpSp>
      <p:grpSp>
        <p:nvGrpSpPr>
          <p:cNvPr id="29" name="Group 29"/>
          <p:cNvGrpSpPr/>
          <p:nvPr/>
        </p:nvGrpSpPr>
        <p:grpSpPr>
          <a:xfrm>
            <a:off x="3060138" y="7185086"/>
            <a:ext cx="2066830" cy="768350"/>
            <a:chOff x="0" y="0"/>
            <a:chExt cx="544350" cy="202364"/>
          </a:xfrm>
        </p:grpSpPr>
        <p:sp>
          <p:nvSpPr>
            <p:cNvPr id="30" name="Freeform 30"/>
            <p:cNvSpPr/>
            <p:nvPr/>
          </p:nvSpPr>
          <p:spPr>
            <a:xfrm>
              <a:off x="0" y="0"/>
              <a:ext cx="544350" cy="202364"/>
            </a:xfrm>
            <a:custGeom>
              <a:avLst/>
              <a:gdLst/>
              <a:ahLst/>
              <a:cxnLst/>
              <a:rect l="l" t="t" r="r" b="b"/>
              <a:pathLst>
                <a:path w="544350" h="202364">
                  <a:moveTo>
                    <a:pt x="101182" y="0"/>
                  </a:moveTo>
                  <a:lnTo>
                    <a:pt x="443168" y="0"/>
                  </a:lnTo>
                  <a:cubicBezTo>
                    <a:pt x="499050" y="0"/>
                    <a:pt x="544350" y="45301"/>
                    <a:pt x="544350" y="101182"/>
                  </a:cubicBezTo>
                  <a:lnTo>
                    <a:pt x="544350" y="101182"/>
                  </a:lnTo>
                  <a:cubicBezTo>
                    <a:pt x="544350" y="128017"/>
                    <a:pt x="533690" y="153753"/>
                    <a:pt x="514715" y="172728"/>
                  </a:cubicBezTo>
                  <a:cubicBezTo>
                    <a:pt x="495740" y="191704"/>
                    <a:pt x="470004" y="202364"/>
                    <a:pt x="443168" y="202364"/>
                  </a:cubicBezTo>
                  <a:lnTo>
                    <a:pt x="101182" y="202364"/>
                  </a:lnTo>
                  <a:cubicBezTo>
                    <a:pt x="74347" y="202364"/>
                    <a:pt x="48611" y="191704"/>
                    <a:pt x="29635" y="172728"/>
                  </a:cubicBezTo>
                  <a:cubicBezTo>
                    <a:pt x="10660" y="153753"/>
                    <a:pt x="0" y="128017"/>
                    <a:pt x="0" y="101182"/>
                  </a:cubicBezTo>
                  <a:lnTo>
                    <a:pt x="0" y="101182"/>
                  </a:lnTo>
                  <a:cubicBezTo>
                    <a:pt x="0" y="74347"/>
                    <a:pt x="10660" y="48611"/>
                    <a:pt x="29635" y="29635"/>
                  </a:cubicBezTo>
                  <a:cubicBezTo>
                    <a:pt x="48611" y="10660"/>
                    <a:pt x="74347" y="0"/>
                    <a:pt x="101182" y="0"/>
                  </a:cubicBezTo>
                  <a:close/>
                </a:path>
              </a:pathLst>
            </a:custGeom>
            <a:solidFill>
              <a:srgbClr val="FFFFFF"/>
            </a:solidFill>
            <a:ln w="19050" cap="rnd">
              <a:solidFill>
                <a:srgbClr val="000000"/>
              </a:solidFill>
              <a:prstDash val="solid"/>
              <a:round/>
            </a:ln>
          </p:spPr>
          <p:txBody>
            <a:bodyPr/>
            <a:lstStyle/>
            <a:p>
              <a:endParaRPr lang="es-ES"/>
            </a:p>
          </p:txBody>
        </p:sp>
        <p:sp>
          <p:nvSpPr>
            <p:cNvPr id="31" name="TextBox 31"/>
            <p:cNvSpPr txBox="1"/>
            <p:nvPr/>
          </p:nvSpPr>
          <p:spPr>
            <a:xfrm>
              <a:off x="0" y="-66675"/>
              <a:ext cx="544350" cy="269039"/>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Feeling understood</a:t>
              </a:r>
            </a:p>
          </p:txBody>
        </p:sp>
      </p:grpSp>
      <p:grpSp>
        <p:nvGrpSpPr>
          <p:cNvPr id="32" name="Group 32"/>
          <p:cNvGrpSpPr/>
          <p:nvPr/>
        </p:nvGrpSpPr>
        <p:grpSpPr>
          <a:xfrm>
            <a:off x="12866276" y="7342257"/>
            <a:ext cx="1985632" cy="654157"/>
            <a:chOff x="0" y="0"/>
            <a:chExt cx="522965" cy="172288"/>
          </a:xfrm>
        </p:grpSpPr>
        <p:sp>
          <p:nvSpPr>
            <p:cNvPr id="33" name="Freeform 33"/>
            <p:cNvSpPr/>
            <p:nvPr/>
          </p:nvSpPr>
          <p:spPr>
            <a:xfrm>
              <a:off x="0" y="0"/>
              <a:ext cx="522965" cy="172288"/>
            </a:xfrm>
            <a:custGeom>
              <a:avLst/>
              <a:gdLst/>
              <a:ahLst/>
              <a:cxnLst/>
              <a:rect l="l" t="t" r="r" b="b"/>
              <a:pathLst>
                <a:path w="522965" h="172288">
                  <a:moveTo>
                    <a:pt x="86144" y="0"/>
                  </a:moveTo>
                  <a:lnTo>
                    <a:pt x="436821" y="0"/>
                  </a:lnTo>
                  <a:cubicBezTo>
                    <a:pt x="459668" y="0"/>
                    <a:pt x="481579" y="9076"/>
                    <a:pt x="497734" y="25231"/>
                  </a:cubicBezTo>
                  <a:cubicBezTo>
                    <a:pt x="513889" y="41386"/>
                    <a:pt x="522965" y="63297"/>
                    <a:pt x="522965" y="86144"/>
                  </a:cubicBezTo>
                  <a:lnTo>
                    <a:pt x="522965" y="86144"/>
                  </a:lnTo>
                  <a:cubicBezTo>
                    <a:pt x="522965" y="108991"/>
                    <a:pt x="513889" y="130902"/>
                    <a:pt x="497734" y="147057"/>
                  </a:cubicBezTo>
                  <a:cubicBezTo>
                    <a:pt x="481579" y="163213"/>
                    <a:pt x="459668" y="172288"/>
                    <a:pt x="436821" y="172288"/>
                  </a:cubicBezTo>
                  <a:lnTo>
                    <a:pt x="86144" y="172288"/>
                  </a:lnTo>
                  <a:cubicBezTo>
                    <a:pt x="63297" y="172288"/>
                    <a:pt x="41386" y="163213"/>
                    <a:pt x="25231" y="147057"/>
                  </a:cubicBezTo>
                  <a:cubicBezTo>
                    <a:pt x="9076" y="130902"/>
                    <a:pt x="0" y="108991"/>
                    <a:pt x="0" y="86144"/>
                  </a:cubicBezTo>
                  <a:lnTo>
                    <a:pt x="0" y="86144"/>
                  </a:lnTo>
                  <a:cubicBezTo>
                    <a:pt x="0" y="63297"/>
                    <a:pt x="9076" y="41386"/>
                    <a:pt x="25231" y="25231"/>
                  </a:cubicBezTo>
                  <a:cubicBezTo>
                    <a:pt x="41386" y="9076"/>
                    <a:pt x="63297" y="0"/>
                    <a:pt x="86144" y="0"/>
                  </a:cubicBezTo>
                  <a:close/>
                </a:path>
              </a:pathLst>
            </a:custGeom>
            <a:solidFill>
              <a:srgbClr val="FFFFFF"/>
            </a:solidFill>
            <a:ln w="19050" cap="rnd">
              <a:solidFill>
                <a:srgbClr val="000000"/>
              </a:solidFill>
              <a:prstDash val="solid"/>
              <a:round/>
            </a:ln>
          </p:spPr>
          <p:txBody>
            <a:bodyPr/>
            <a:lstStyle/>
            <a:p>
              <a:endParaRPr lang="es-ES"/>
            </a:p>
          </p:txBody>
        </p:sp>
        <p:sp>
          <p:nvSpPr>
            <p:cNvPr id="34" name="TextBox 34"/>
            <p:cNvSpPr txBox="1"/>
            <p:nvPr/>
          </p:nvSpPr>
          <p:spPr>
            <a:xfrm>
              <a:off x="0" y="-66675"/>
              <a:ext cx="522965" cy="238963"/>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Laughing</a:t>
              </a:r>
            </a:p>
          </p:txBody>
        </p:sp>
      </p:grpSp>
      <p:sp>
        <p:nvSpPr>
          <p:cNvPr id="35" name="Freeform 35"/>
          <p:cNvSpPr/>
          <p:nvPr/>
        </p:nvSpPr>
        <p:spPr>
          <a:xfrm>
            <a:off x="6846957" y="2816893"/>
            <a:ext cx="4594087" cy="5937431"/>
          </a:xfrm>
          <a:custGeom>
            <a:avLst/>
            <a:gdLst/>
            <a:ahLst/>
            <a:cxnLst/>
            <a:rect l="l" t="t" r="r" b="b"/>
            <a:pathLst>
              <a:path w="4594087" h="5937431">
                <a:moveTo>
                  <a:pt x="0" y="0"/>
                </a:moveTo>
                <a:lnTo>
                  <a:pt x="4594086" y="0"/>
                </a:lnTo>
                <a:lnTo>
                  <a:pt x="4594086" y="5937431"/>
                </a:lnTo>
                <a:lnTo>
                  <a:pt x="0" y="5937431"/>
                </a:lnTo>
                <a:lnTo>
                  <a:pt x="0" y="0"/>
                </a:lnTo>
                <a:close/>
              </a:path>
            </a:pathLst>
          </a:custGeom>
          <a:blipFill>
            <a:blip r:embed="rId2"/>
            <a:stretch>
              <a:fillRect/>
            </a:stretch>
          </a:blipFill>
        </p:spPr>
        <p:txBody>
          <a:bodyPr/>
          <a:lstStyle/>
          <a:p>
            <a:endParaRPr lang="es-ES"/>
          </a:p>
        </p:txBody>
      </p:sp>
      <p:sp>
        <p:nvSpPr>
          <p:cNvPr id="36" name="AutoShape 36"/>
          <p:cNvSpPr/>
          <p:nvPr/>
        </p:nvSpPr>
        <p:spPr>
          <a:xfrm>
            <a:off x="5131730" y="3143972"/>
            <a:ext cx="2475361" cy="1429151"/>
          </a:xfrm>
          <a:prstGeom prst="line">
            <a:avLst/>
          </a:prstGeom>
          <a:ln w="19050" cap="flat">
            <a:solidFill>
              <a:srgbClr val="000000"/>
            </a:solidFill>
            <a:prstDash val="solid"/>
            <a:headEnd type="none" w="sm" len="sm"/>
            <a:tailEnd type="oval" w="lg" len="lg"/>
          </a:ln>
        </p:spPr>
        <p:txBody>
          <a:bodyPr/>
          <a:lstStyle/>
          <a:p>
            <a:endParaRPr lang="es-ES"/>
          </a:p>
        </p:txBody>
      </p:sp>
      <p:sp>
        <p:nvSpPr>
          <p:cNvPr id="37" name="AutoShape 37"/>
          <p:cNvSpPr/>
          <p:nvPr/>
        </p:nvSpPr>
        <p:spPr>
          <a:xfrm flipH="1">
            <a:off x="10252421" y="3301143"/>
            <a:ext cx="2618431" cy="1420937"/>
          </a:xfrm>
          <a:prstGeom prst="line">
            <a:avLst/>
          </a:prstGeom>
          <a:ln w="19050" cap="flat">
            <a:solidFill>
              <a:srgbClr val="000000"/>
            </a:solidFill>
            <a:prstDash val="solid"/>
            <a:headEnd type="none" w="sm" len="sm"/>
            <a:tailEnd type="oval" w="lg" len="lg"/>
          </a:ln>
        </p:spPr>
        <p:txBody>
          <a:bodyPr/>
          <a:lstStyle/>
          <a:p>
            <a:endParaRPr lang="es-ES"/>
          </a:p>
        </p:txBody>
      </p:sp>
      <p:sp>
        <p:nvSpPr>
          <p:cNvPr id="38" name="AutoShape 38"/>
          <p:cNvSpPr/>
          <p:nvPr/>
        </p:nvSpPr>
        <p:spPr>
          <a:xfrm>
            <a:off x="5126968" y="4216888"/>
            <a:ext cx="2480124" cy="926612"/>
          </a:xfrm>
          <a:prstGeom prst="line">
            <a:avLst/>
          </a:prstGeom>
          <a:ln w="19050" cap="flat">
            <a:solidFill>
              <a:srgbClr val="000000"/>
            </a:solidFill>
            <a:prstDash val="solid"/>
            <a:headEnd type="none" w="sm" len="sm"/>
            <a:tailEnd type="oval" w="lg" len="lg"/>
          </a:ln>
        </p:spPr>
        <p:txBody>
          <a:bodyPr/>
          <a:lstStyle/>
          <a:p>
            <a:endParaRPr lang="es-ES"/>
          </a:p>
        </p:txBody>
      </p:sp>
      <p:sp>
        <p:nvSpPr>
          <p:cNvPr id="39" name="AutoShape 39"/>
          <p:cNvSpPr/>
          <p:nvPr/>
        </p:nvSpPr>
        <p:spPr>
          <a:xfrm flipH="1">
            <a:off x="10467004" y="4374059"/>
            <a:ext cx="2399272" cy="953491"/>
          </a:xfrm>
          <a:prstGeom prst="line">
            <a:avLst/>
          </a:prstGeom>
          <a:ln w="19050" cap="flat">
            <a:solidFill>
              <a:srgbClr val="000000"/>
            </a:solidFill>
            <a:prstDash val="solid"/>
            <a:headEnd type="none" w="sm" len="sm"/>
            <a:tailEnd type="oval" w="lg" len="lg"/>
          </a:ln>
        </p:spPr>
        <p:txBody>
          <a:bodyPr/>
          <a:lstStyle/>
          <a:p>
            <a:endParaRPr lang="es-ES"/>
          </a:p>
        </p:txBody>
      </p:sp>
      <p:sp>
        <p:nvSpPr>
          <p:cNvPr id="40" name="AutoShape 40"/>
          <p:cNvSpPr/>
          <p:nvPr/>
        </p:nvSpPr>
        <p:spPr>
          <a:xfrm>
            <a:off x="5131730" y="5327550"/>
            <a:ext cx="2475361" cy="157689"/>
          </a:xfrm>
          <a:prstGeom prst="line">
            <a:avLst/>
          </a:prstGeom>
          <a:ln w="19050" cap="flat">
            <a:solidFill>
              <a:srgbClr val="000000"/>
            </a:solidFill>
            <a:prstDash val="solid"/>
            <a:headEnd type="none" w="sm" len="sm"/>
            <a:tailEnd type="oval" w="lg" len="lg"/>
          </a:ln>
        </p:spPr>
        <p:txBody>
          <a:bodyPr/>
          <a:lstStyle/>
          <a:p>
            <a:endParaRPr lang="es-ES"/>
          </a:p>
        </p:txBody>
      </p:sp>
      <p:sp>
        <p:nvSpPr>
          <p:cNvPr id="41" name="AutoShape 41"/>
          <p:cNvSpPr/>
          <p:nvPr/>
        </p:nvSpPr>
        <p:spPr>
          <a:xfrm flipH="1">
            <a:off x="10897641" y="5642131"/>
            <a:ext cx="2189264" cy="469697"/>
          </a:xfrm>
          <a:prstGeom prst="line">
            <a:avLst/>
          </a:prstGeom>
          <a:ln w="19050" cap="flat">
            <a:solidFill>
              <a:srgbClr val="000000"/>
            </a:solidFill>
            <a:prstDash val="solid"/>
            <a:headEnd type="none" w="sm" len="sm"/>
            <a:tailEnd type="oval" w="lg" len="lg"/>
          </a:ln>
        </p:spPr>
        <p:txBody>
          <a:bodyPr/>
          <a:lstStyle/>
          <a:p>
            <a:endParaRPr lang="es-ES"/>
          </a:p>
        </p:txBody>
      </p:sp>
      <p:sp>
        <p:nvSpPr>
          <p:cNvPr id="42" name="AutoShape 42"/>
          <p:cNvSpPr/>
          <p:nvPr/>
        </p:nvSpPr>
        <p:spPr>
          <a:xfrm flipV="1">
            <a:off x="5126968" y="6278650"/>
            <a:ext cx="2480124" cy="160258"/>
          </a:xfrm>
          <a:prstGeom prst="line">
            <a:avLst/>
          </a:prstGeom>
          <a:ln w="19050" cap="flat">
            <a:solidFill>
              <a:srgbClr val="000000"/>
            </a:solidFill>
            <a:prstDash val="solid"/>
            <a:headEnd type="none" w="sm" len="sm"/>
            <a:tailEnd type="oval" w="lg" len="lg"/>
          </a:ln>
        </p:spPr>
        <p:txBody>
          <a:bodyPr/>
          <a:lstStyle/>
          <a:p>
            <a:endParaRPr lang="es-ES"/>
          </a:p>
        </p:txBody>
      </p:sp>
      <p:sp>
        <p:nvSpPr>
          <p:cNvPr id="43" name="AutoShape 43"/>
          <p:cNvSpPr/>
          <p:nvPr/>
        </p:nvSpPr>
        <p:spPr>
          <a:xfrm flipH="1">
            <a:off x="10699469" y="6596079"/>
            <a:ext cx="2166807" cy="348021"/>
          </a:xfrm>
          <a:prstGeom prst="line">
            <a:avLst/>
          </a:prstGeom>
          <a:ln w="19050" cap="flat">
            <a:solidFill>
              <a:srgbClr val="000000"/>
            </a:solidFill>
            <a:prstDash val="solid"/>
            <a:headEnd type="none" w="sm" len="sm"/>
            <a:tailEnd type="oval" w="lg" len="lg"/>
          </a:ln>
        </p:spPr>
        <p:txBody>
          <a:bodyPr/>
          <a:lstStyle/>
          <a:p>
            <a:endParaRPr lang="es-ES"/>
          </a:p>
        </p:txBody>
      </p:sp>
      <p:sp>
        <p:nvSpPr>
          <p:cNvPr id="44" name="AutoShape 44"/>
          <p:cNvSpPr/>
          <p:nvPr/>
        </p:nvSpPr>
        <p:spPr>
          <a:xfrm flipV="1">
            <a:off x="5126968" y="7351907"/>
            <a:ext cx="2480124" cy="490341"/>
          </a:xfrm>
          <a:prstGeom prst="line">
            <a:avLst/>
          </a:prstGeom>
          <a:ln w="19050" cap="flat">
            <a:solidFill>
              <a:srgbClr val="000000"/>
            </a:solidFill>
            <a:prstDash val="solid"/>
            <a:headEnd type="none" w="sm" len="sm"/>
            <a:tailEnd type="oval" w="lg" len="lg"/>
          </a:ln>
        </p:spPr>
        <p:txBody>
          <a:bodyPr/>
          <a:lstStyle/>
          <a:p>
            <a:endParaRPr lang="es-ES"/>
          </a:p>
        </p:txBody>
      </p:sp>
      <p:sp>
        <p:nvSpPr>
          <p:cNvPr id="45" name="AutoShape 45"/>
          <p:cNvSpPr/>
          <p:nvPr/>
        </p:nvSpPr>
        <p:spPr>
          <a:xfrm flipH="1" flipV="1">
            <a:off x="10699469" y="7351907"/>
            <a:ext cx="2166807" cy="317429"/>
          </a:xfrm>
          <a:prstGeom prst="line">
            <a:avLst/>
          </a:prstGeom>
          <a:ln w="19050" cap="flat">
            <a:solidFill>
              <a:srgbClr val="000000"/>
            </a:solidFill>
            <a:prstDash val="solid"/>
            <a:headEnd type="none" w="sm" len="sm"/>
            <a:tailEnd type="oval" w="lg" len="lg"/>
          </a:ln>
        </p:spPr>
        <p:txBody>
          <a:bodyPr/>
          <a:lstStyle/>
          <a:p>
            <a:endParaRPr lang="es-ES"/>
          </a:p>
        </p:txBody>
      </p:sp>
      <p:sp>
        <p:nvSpPr>
          <p:cNvPr id="46" name="TextBox 46"/>
          <p:cNvSpPr txBox="1"/>
          <p:nvPr/>
        </p:nvSpPr>
        <p:spPr>
          <a:xfrm>
            <a:off x="6842149" y="2036157"/>
            <a:ext cx="4205139" cy="368300"/>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What fulfils you gives you energy.</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846957" y="2816893"/>
            <a:ext cx="4594087" cy="5937431"/>
          </a:xfrm>
          <a:custGeom>
            <a:avLst/>
            <a:gdLst/>
            <a:ahLst/>
            <a:cxnLst/>
            <a:rect l="l" t="t" r="r" b="b"/>
            <a:pathLst>
              <a:path w="4594087" h="5937431">
                <a:moveTo>
                  <a:pt x="0" y="0"/>
                </a:moveTo>
                <a:lnTo>
                  <a:pt x="4594086" y="0"/>
                </a:lnTo>
                <a:lnTo>
                  <a:pt x="4594086" y="5937431"/>
                </a:lnTo>
                <a:lnTo>
                  <a:pt x="0" y="5937431"/>
                </a:lnTo>
                <a:lnTo>
                  <a:pt x="0" y="0"/>
                </a:lnTo>
                <a:close/>
              </a:path>
            </a:pathLst>
          </a:custGeom>
          <a:blipFill>
            <a:blip r:embed="rId2"/>
            <a:stretch>
              <a:fillRect/>
            </a:stretch>
          </a:blipFill>
        </p:spPr>
        <p:txBody>
          <a:bodyPr/>
          <a:lstStyle/>
          <a:p>
            <a:endParaRPr lang="es-ES"/>
          </a:p>
        </p:txBody>
      </p:sp>
      <p:grpSp>
        <p:nvGrpSpPr>
          <p:cNvPr id="3" name="Group 3"/>
          <p:cNvGrpSpPr/>
          <p:nvPr/>
        </p:nvGrpSpPr>
        <p:grpSpPr>
          <a:xfrm>
            <a:off x="5657780" y="866775"/>
            <a:ext cx="6483667" cy="1074132"/>
            <a:chOff x="0" y="0"/>
            <a:chExt cx="1707632" cy="282899"/>
          </a:xfrm>
        </p:grpSpPr>
        <p:sp>
          <p:nvSpPr>
            <p:cNvPr id="4" name="Freeform 4"/>
            <p:cNvSpPr/>
            <p:nvPr/>
          </p:nvSpPr>
          <p:spPr>
            <a:xfrm>
              <a:off x="0" y="0"/>
              <a:ext cx="1707632" cy="282899"/>
            </a:xfrm>
            <a:custGeom>
              <a:avLst/>
              <a:gdLst/>
              <a:ahLst/>
              <a:cxnLst/>
              <a:rect l="l" t="t" r="r" b="b"/>
              <a:pathLst>
                <a:path w="1707632" h="282899">
                  <a:moveTo>
                    <a:pt x="35822" y="0"/>
                  </a:moveTo>
                  <a:lnTo>
                    <a:pt x="1671810" y="0"/>
                  </a:lnTo>
                  <a:cubicBezTo>
                    <a:pt x="1691594" y="0"/>
                    <a:pt x="1707632" y="16038"/>
                    <a:pt x="1707632" y="35822"/>
                  </a:cubicBezTo>
                  <a:lnTo>
                    <a:pt x="1707632" y="247077"/>
                  </a:lnTo>
                  <a:cubicBezTo>
                    <a:pt x="1707632" y="266861"/>
                    <a:pt x="1691594" y="282899"/>
                    <a:pt x="1671810" y="282899"/>
                  </a:cubicBezTo>
                  <a:lnTo>
                    <a:pt x="35822" y="282899"/>
                  </a:lnTo>
                  <a:cubicBezTo>
                    <a:pt x="16038" y="282899"/>
                    <a:pt x="0" y="266861"/>
                    <a:pt x="0" y="247077"/>
                  </a:cubicBezTo>
                  <a:lnTo>
                    <a:pt x="0" y="35822"/>
                  </a:lnTo>
                  <a:cubicBezTo>
                    <a:pt x="0" y="16038"/>
                    <a:pt x="16038" y="0"/>
                    <a:pt x="35822" y="0"/>
                  </a:cubicBezTo>
                  <a:close/>
                </a:path>
              </a:pathLst>
            </a:custGeom>
            <a:solidFill>
              <a:srgbClr val="51B264"/>
            </a:solidFill>
            <a:ln w="19050" cap="rnd">
              <a:solidFill>
                <a:srgbClr val="000000"/>
              </a:solidFill>
              <a:prstDash val="solid"/>
              <a:round/>
            </a:ln>
          </p:spPr>
          <p:txBody>
            <a:bodyPr/>
            <a:lstStyle/>
            <a:p>
              <a:endParaRPr lang="es-ES"/>
            </a:p>
          </p:txBody>
        </p:sp>
        <p:sp>
          <p:nvSpPr>
            <p:cNvPr id="5" name="TextBox 5"/>
            <p:cNvSpPr txBox="1"/>
            <p:nvPr/>
          </p:nvSpPr>
          <p:spPr>
            <a:xfrm>
              <a:off x="0" y="-85725"/>
              <a:ext cx="1707632" cy="368624"/>
            </a:xfrm>
            <a:prstGeom prst="rect">
              <a:avLst/>
            </a:prstGeom>
          </p:spPr>
          <p:txBody>
            <a:bodyPr lIns="50800" tIns="50800" rIns="50800" bIns="50800" rtlCol="0" anchor="ctr"/>
            <a:lstStyle/>
            <a:p>
              <a:pPr algn="ctr">
                <a:lnSpc>
                  <a:spcPts val="4200"/>
                </a:lnSpc>
              </a:pPr>
              <a:r>
                <a:rPr lang="en-US" sz="3000" b="1">
                  <a:solidFill>
                    <a:srgbClr val="000000"/>
                  </a:solidFill>
                  <a:latin typeface="Poppins Bold"/>
                  <a:ea typeface="Poppins Bold"/>
                  <a:cs typeface="Poppins Bold"/>
                  <a:sym typeface="Poppins Bold"/>
                </a:rPr>
                <a:t>What drains your energy?</a:t>
              </a:r>
            </a:p>
          </p:txBody>
        </p:sp>
      </p:grpSp>
      <p:grpSp>
        <p:nvGrpSpPr>
          <p:cNvPr id="6" name="Group 6"/>
          <p:cNvGrpSpPr/>
          <p:nvPr/>
        </p:nvGrpSpPr>
        <p:grpSpPr>
          <a:xfrm>
            <a:off x="12819096" y="2816893"/>
            <a:ext cx="2066830" cy="768350"/>
            <a:chOff x="0" y="0"/>
            <a:chExt cx="544350" cy="202364"/>
          </a:xfrm>
        </p:grpSpPr>
        <p:sp>
          <p:nvSpPr>
            <p:cNvPr id="7" name="Freeform 7"/>
            <p:cNvSpPr/>
            <p:nvPr/>
          </p:nvSpPr>
          <p:spPr>
            <a:xfrm>
              <a:off x="0" y="0"/>
              <a:ext cx="544350" cy="202364"/>
            </a:xfrm>
            <a:custGeom>
              <a:avLst/>
              <a:gdLst/>
              <a:ahLst/>
              <a:cxnLst/>
              <a:rect l="l" t="t" r="r" b="b"/>
              <a:pathLst>
                <a:path w="544350" h="202364">
                  <a:moveTo>
                    <a:pt x="101182" y="0"/>
                  </a:moveTo>
                  <a:lnTo>
                    <a:pt x="443168" y="0"/>
                  </a:lnTo>
                  <a:cubicBezTo>
                    <a:pt x="499050" y="0"/>
                    <a:pt x="544350" y="45301"/>
                    <a:pt x="544350" y="101182"/>
                  </a:cubicBezTo>
                  <a:lnTo>
                    <a:pt x="544350" y="101182"/>
                  </a:lnTo>
                  <a:cubicBezTo>
                    <a:pt x="544350" y="128017"/>
                    <a:pt x="533690" y="153753"/>
                    <a:pt x="514715" y="172728"/>
                  </a:cubicBezTo>
                  <a:cubicBezTo>
                    <a:pt x="495740" y="191704"/>
                    <a:pt x="470004" y="202364"/>
                    <a:pt x="443168" y="202364"/>
                  </a:cubicBezTo>
                  <a:lnTo>
                    <a:pt x="101182" y="202364"/>
                  </a:lnTo>
                  <a:cubicBezTo>
                    <a:pt x="74347" y="202364"/>
                    <a:pt x="48611" y="191704"/>
                    <a:pt x="29635" y="172728"/>
                  </a:cubicBezTo>
                  <a:cubicBezTo>
                    <a:pt x="10660" y="153753"/>
                    <a:pt x="0" y="128017"/>
                    <a:pt x="0" y="101182"/>
                  </a:cubicBezTo>
                  <a:lnTo>
                    <a:pt x="0" y="101182"/>
                  </a:lnTo>
                  <a:cubicBezTo>
                    <a:pt x="0" y="74347"/>
                    <a:pt x="10660" y="48611"/>
                    <a:pt x="29635" y="29635"/>
                  </a:cubicBezTo>
                  <a:cubicBezTo>
                    <a:pt x="48611" y="10660"/>
                    <a:pt x="74347" y="0"/>
                    <a:pt x="101182" y="0"/>
                  </a:cubicBezTo>
                  <a:close/>
                </a:path>
              </a:pathLst>
            </a:custGeom>
            <a:solidFill>
              <a:srgbClr val="FFFFFF"/>
            </a:solidFill>
            <a:ln w="19050" cap="rnd">
              <a:solidFill>
                <a:srgbClr val="000000"/>
              </a:solidFill>
              <a:prstDash val="solid"/>
              <a:round/>
            </a:ln>
          </p:spPr>
          <p:txBody>
            <a:bodyPr/>
            <a:lstStyle/>
            <a:p>
              <a:endParaRPr lang="es-ES"/>
            </a:p>
          </p:txBody>
        </p:sp>
        <p:sp>
          <p:nvSpPr>
            <p:cNvPr id="8" name="TextBox 8"/>
            <p:cNvSpPr txBox="1"/>
            <p:nvPr/>
          </p:nvSpPr>
          <p:spPr>
            <a:xfrm>
              <a:off x="0" y="-66675"/>
              <a:ext cx="544350" cy="269039"/>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Arguments with friends</a:t>
              </a:r>
            </a:p>
          </p:txBody>
        </p:sp>
      </p:grpSp>
      <p:grpSp>
        <p:nvGrpSpPr>
          <p:cNvPr id="9" name="Group 9"/>
          <p:cNvGrpSpPr/>
          <p:nvPr/>
        </p:nvGrpSpPr>
        <p:grpSpPr>
          <a:xfrm>
            <a:off x="3055375" y="4216888"/>
            <a:ext cx="2066830" cy="654157"/>
            <a:chOff x="0" y="0"/>
            <a:chExt cx="544350" cy="172288"/>
          </a:xfrm>
        </p:grpSpPr>
        <p:sp>
          <p:nvSpPr>
            <p:cNvPr id="10" name="Freeform 10"/>
            <p:cNvSpPr/>
            <p:nvPr/>
          </p:nvSpPr>
          <p:spPr>
            <a:xfrm>
              <a:off x="0" y="0"/>
              <a:ext cx="544350" cy="172288"/>
            </a:xfrm>
            <a:custGeom>
              <a:avLst/>
              <a:gdLst/>
              <a:ahLst/>
              <a:cxnLst/>
              <a:rect l="l" t="t" r="r" b="b"/>
              <a:pathLst>
                <a:path w="544350" h="172288">
                  <a:moveTo>
                    <a:pt x="86144" y="0"/>
                  </a:moveTo>
                  <a:lnTo>
                    <a:pt x="458206" y="0"/>
                  </a:lnTo>
                  <a:cubicBezTo>
                    <a:pt x="481053" y="0"/>
                    <a:pt x="502964" y="9076"/>
                    <a:pt x="519119" y="25231"/>
                  </a:cubicBezTo>
                  <a:cubicBezTo>
                    <a:pt x="535274" y="41386"/>
                    <a:pt x="544350" y="63297"/>
                    <a:pt x="544350" y="86144"/>
                  </a:cubicBezTo>
                  <a:lnTo>
                    <a:pt x="544350" y="86144"/>
                  </a:lnTo>
                  <a:cubicBezTo>
                    <a:pt x="544350" y="108991"/>
                    <a:pt x="535274" y="130902"/>
                    <a:pt x="519119" y="147057"/>
                  </a:cubicBezTo>
                  <a:cubicBezTo>
                    <a:pt x="502964" y="163213"/>
                    <a:pt x="481053" y="172288"/>
                    <a:pt x="458206" y="172288"/>
                  </a:cubicBezTo>
                  <a:lnTo>
                    <a:pt x="86144" y="172288"/>
                  </a:lnTo>
                  <a:cubicBezTo>
                    <a:pt x="63297" y="172288"/>
                    <a:pt x="41386" y="163213"/>
                    <a:pt x="25231" y="147057"/>
                  </a:cubicBezTo>
                  <a:cubicBezTo>
                    <a:pt x="9076" y="130902"/>
                    <a:pt x="0" y="108991"/>
                    <a:pt x="0" y="86144"/>
                  </a:cubicBezTo>
                  <a:lnTo>
                    <a:pt x="0" y="86144"/>
                  </a:lnTo>
                  <a:cubicBezTo>
                    <a:pt x="0" y="63297"/>
                    <a:pt x="9076" y="41386"/>
                    <a:pt x="25231" y="25231"/>
                  </a:cubicBezTo>
                  <a:cubicBezTo>
                    <a:pt x="41386" y="9076"/>
                    <a:pt x="63297" y="0"/>
                    <a:pt x="86144" y="0"/>
                  </a:cubicBezTo>
                  <a:close/>
                </a:path>
              </a:pathLst>
            </a:custGeom>
            <a:solidFill>
              <a:srgbClr val="FFFFFF"/>
            </a:solidFill>
            <a:ln w="19050" cap="rnd">
              <a:solidFill>
                <a:srgbClr val="000000"/>
              </a:solidFill>
              <a:prstDash val="solid"/>
              <a:round/>
            </a:ln>
          </p:spPr>
          <p:txBody>
            <a:bodyPr/>
            <a:lstStyle/>
            <a:p>
              <a:endParaRPr lang="es-ES"/>
            </a:p>
          </p:txBody>
        </p:sp>
        <p:sp>
          <p:nvSpPr>
            <p:cNvPr id="11" name="TextBox 11"/>
            <p:cNvSpPr txBox="1"/>
            <p:nvPr/>
          </p:nvSpPr>
          <p:spPr>
            <a:xfrm>
              <a:off x="0" y="-66675"/>
              <a:ext cx="544350" cy="238963"/>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Being tired</a:t>
              </a:r>
            </a:p>
          </p:txBody>
        </p:sp>
      </p:grpSp>
      <p:grpSp>
        <p:nvGrpSpPr>
          <p:cNvPr id="12" name="Group 12"/>
          <p:cNvGrpSpPr/>
          <p:nvPr/>
        </p:nvGrpSpPr>
        <p:grpSpPr>
          <a:xfrm>
            <a:off x="13165068" y="4366792"/>
            <a:ext cx="1985632" cy="768350"/>
            <a:chOff x="0" y="0"/>
            <a:chExt cx="522965" cy="202364"/>
          </a:xfrm>
        </p:grpSpPr>
        <p:sp>
          <p:nvSpPr>
            <p:cNvPr id="13" name="Freeform 13"/>
            <p:cNvSpPr/>
            <p:nvPr/>
          </p:nvSpPr>
          <p:spPr>
            <a:xfrm>
              <a:off x="0" y="0"/>
              <a:ext cx="522965" cy="202364"/>
            </a:xfrm>
            <a:custGeom>
              <a:avLst/>
              <a:gdLst/>
              <a:ahLst/>
              <a:cxnLst/>
              <a:rect l="l" t="t" r="r" b="b"/>
              <a:pathLst>
                <a:path w="522965" h="202364">
                  <a:moveTo>
                    <a:pt x="101182" y="0"/>
                  </a:moveTo>
                  <a:lnTo>
                    <a:pt x="421783" y="0"/>
                  </a:lnTo>
                  <a:cubicBezTo>
                    <a:pt x="448618" y="0"/>
                    <a:pt x="474354" y="10660"/>
                    <a:pt x="493329" y="29635"/>
                  </a:cubicBezTo>
                  <a:cubicBezTo>
                    <a:pt x="512305" y="48611"/>
                    <a:pt x="522965" y="74347"/>
                    <a:pt x="522965" y="101182"/>
                  </a:cubicBezTo>
                  <a:lnTo>
                    <a:pt x="522965" y="101182"/>
                  </a:lnTo>
                  <a:cubicBezTo>
                    <a:pt x="522965" y="157063"/>
                    <a:pt x="477664" y="202364"/>
                    <a:pt x="421783" y="202364"/>
                  </a:cubicBezTo>
                  <a:lnTo>
                    <a:pt x="101182" y="202364"/>
                  </a:lnTo>
                  <a:cubicBezTo>
                    <a:pt x="74347" y="202364"/>
                    <a:pt x="48611" y="191704"/>
                    <a:pt x="29635" y="172728"/>
                  </a:cubicBezTo>
                  <a:cubicBezTo>
                    <a:pt x="10660" y="153753"/>
                    <a:pt x="0" y="128017"/>
                    <a:pt x="0" y="101182"/>
                  </a:cubicBezTo>
                  <a:lnTo>
                    <a:pt x="0" y="101182"/>
                  </a:lnTo>
                  <a:cubicBezTo>
                    <a:pt x="0" y="74347"/>
                    <a:pt x="10660" y="48611"/>
                    <a:pt x="29635" y="29635"/>
                  </a:cubicBezTo>
                  <a:cubicBezTo>
                    <a:pt x="48611" y="10660"/>
                    <a:pt x="74347" y="0"/>
                    <a:pt x="101182" y="0"/>
                  </a:cubicBezTo>
                  <a:close/>
                </a:path>
              </a:pathLst>
            </a:custGeom>
            <a:solidFill>
              <a:srgbClr val="FFFFFF"/>
            </a:solidFill>
            <a:ln w="19050" cap="rnd">
              <a:solidFill>
                <a:srgbClr val="000000"/>
              </a:solidFill>
              <a:prstDash val="solid"/>
              <a:round/>
            </a:ln>
          </p:spPr>
          <p:txBody>
            <a:bodyPr/>
            <a:lstStyle/>
            <a:p>
              <a:endParaRPr lang="es-ES"/>
            </a:p>
          </p:txBody>
        </p:sp>
        <p:sp>
          <p:nvSpPr>
            <p:cNvPr id="14" name="TextBox 14"/>
            <p:cNvSpPr txBox="1"/>
            <p:nvPr/>
          </p:nvSpPr>
          <p:spPr>
            <a:xfrm>
              <a:off x="0" y="-66675"/>
              <a:ext cx="522965" cy="269039"/>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Academic pressure</a:t>
              </a:r>
            </a:p>
          </p:txBody>
        </p:sp>
      </p:grpSp>
      <p:grpSp>
        <p:nvGrpSpPr>
          <p:cNvPr id="15" name="Group 15"/>
          <p:cNvGrpSpPr/>
          <p:nvPr/>
        </p:nvGrpSpPr>
        <p:grpSpPr>
          <a:xfrm>
            <a:off x="3060138" y="5143500"/>
            <a:ext cx="2066830" cy="768350"/>
            <a:chOff x="0" y="0"/>
            <a:chExt cx="544350" cy="202364"/>
          </a:xfrm>
        </p:grpSpPr>
        <p:sp>
          <p:nvSpPr>
            <p:cNvPr id="16" name="Freeform 16"/>
            <p:cNvSpPr/>
            <p:nvPr/>
          </p:nvSpPr>
          <p:spPr>
            <a:xfrm>
              <a:off x="0" y="0"/>
              <a:ext cx="544350" cy="202364"/>
            </a:xfrm>
            <a:custGeom>
              <a:avLst/>
              <a:gdLst/>
              <a:ahLst/>
              <a:cxnLst/>
              <a:rect l="l" t="t" r="r" b="b"/>
              <a:pathLst>
                <a:path w="544350" h="202364">
                  <a:moveTo>
                    <a:pt x="101182" y="0"/>
                  </a:moveTo>
                  <a:lnTo>
                    <a:pt x="443168" y="0"/>
                  </a:lnTo>
                  <a:cubicBezTo>
                    <a:pt x="499050" y="0"/>
                    <a:pt x="544350" y="45301"/>
                    <a:pt x="544350" y="101182"/>
                  </a:cubicBezTo>
                  <a:lnTo>
                    <a:pt x="544350" y="101182"/>
                  </a:lnTo>
                  <a:cubicBezTo>
                    <a:pt x="544350" y="128017"/>
                    <a:pt x="533690" y="153753"/>
                    <a:pt x="514715" y="172728"/>
                  </a:cubicBezTo>
                  <a:cubicBezTo>
                    <a:pt x="495740" y="191704"/>
                    <a:pt x="470004" y="202364"/>
                    <a:pt x="443168" y="202364"/>
                  </a:cubicBezTo>
                  <a:lnTo>
                    <a:pt x="101182" y="202364"/>
                  </a:lnTo>
                  <a:cubicBezTo>
                    <a:pt x="74347" y="202364"/>
                    <a:pt x="48611" y="191704"/>
                    <a:pt x="29635" y="172728"/>
                  </a:cubicBezTo>
                  <a:cubicBezTo>
                    <a:pt x="10660" y="153753"/>
                    <a:pt x="0" y="128017"/>
                    <a:pt x="0" y="101182"/>
                  </a:cubicBezTo>
                  <a:lnTo>
                    <a:pt x="0" y="101182"/>
                  </a:lnTo>
                  <a:cubicBezTo>
                    <a:pt x="0" y="74347"/>
                    <a:pt x="10660" y="48611"/>
                    <a:pt x="29635" y="29635"/>
                  </a:cubicBezTo>
                  <a:cubicBezTo>
                    <a:pt x="48611" y="10660"/>
                    <a:pt x="74347" y="0"/>
                    <a:pt x="101182" y="0"/>
                  </a:cubicBezTo>
                  <a:close/>
                </a:path>
              </a:pathLst>
            </a:custGeom>
            <a:solidFill>
              <a:srgbClr val="FFFFFF"/>
            </a:solidFill>
            <a:ln w="19050" cap="rnd">
              <a:solidFill>
                <a:srgbClr val="000000"/>
              </a:solidFill>
              <a:prstDash val="solid"/>
              <a:round/>
            </a:ln>
          </p:spPr>
          <p:txBody>
            <a:bodyPr/>
            <a:lstStyle/>
            <a:p>
              <a:endParaRPr lang="es-ES"/>
            </a:p>
          </p:txBody>
        </p:sp>
        <p:sp>
          <p:nvSpPr>
            <p:cNvPr id="17" name="TextBox 17"/>
            <p:cNvSpPr txBox="1"/>
            <p:nvPr/>
          </p:nvSpPr>
          <p:spPr>
            <a:xfrm>
              <a:off x="0" y="-66675"/>
              <a:ext cx="544350" cy="269039"/>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Too many assignments</a:t>
              </a:r>
            </a:p>
          </p:txBody>
        </p:sp>
      </p:grpSp>
      <p:grpSp>
        <p:nvGrpSpPr>
          <p:cNvPr id="18" name="Group 18"/>
          <p:cNvGrpSpPr/>
          <p:nvPr/>
        </p:nvGrpSpPr>
        <p:grpSpPr>
          <a:xfrm>
            <a:off x="13165068" y="5359604"/>
            <a:ext cx="1985632" cy="654157"/>
            <a:chOff x="0" y="0"/>
            <a:chExt cx="522965" cy="172288"/>
          </a:xfrm>
        </p:grpSpPr>
        <p:sp>
          <p:nvSpPr>
            <p:cNvPr id="19" name="Freeform 19"/>
            <p:cNvSpPr/>
            <p:nvPr/>
          </p:nvSpPr>
          <p:spPr>
            <a:xfrm>
              <a:off x="0" y="0"/>
              <a:ext cx="522965" cy="172288"/>
            </a:xfrm>
            <a:custGeom>
              <a:avLst/>
              <a:gdLst/>
              <a:ahLst/>
              <a:cxnLst/>
              <a:rect l="l" t="t" r="r" b="b"/>
              <a:pathLst>
                <a:path w="522965" h="172288">
                  <a:moveTo>
                    <a:pt x="86144" y="0"/>
                  </a:moveTo>
                  <a:lnTo>
                    <a:pt x="436821" y="0"/>
                  </a:lnTo>
                  <a:cubicBezTo>
                    <a:pt x="459668" y="0"/>
                    <a:pt x="481579" y="9076"/>
                    <a:pt x="497734" y="25231"/>
                  </a:cubicBezTo>
                  <a:cubicBezTo>
                    <a:pt x="513889" y="41386"/>
                    <a:pt x="522965" y="63297"/>
                    <a:pt x="522965" y="86144"/>
                  </a:cubicBezTo>
                  <a:lnTo>
                    <a:pt x="522965" y="86144"/>
                  </a:lnTo>
                  <a:cubicBezTo>
                    <a:pt x="522965" y="108991"/>
                    <a:pt x="513889" y="130902"/>
                    <a:pt x="497734" y="147057"/>
                  </a:cubicBezTo>
                  <a:cubicBezTo>
                    <a:pt x="481579" y="163213"/>
                    <a:pt x="459668" y="172288"/>
                    <a:pt x="436821" y="172288"/>
                  </a:cubicBezTo>
                  <a:lnTo>
                    <a:pt x="86144" y="172288"/>
                  </a:lnTo>
                  <a:cubicBezTo>
                    <a:pt x="63297" y="172288"/>
                    <a:pt x="41386" y="163213"/>
                    <a:pt x="25231" y="147057"/>
                  </a:cubicBezTo>
                  <a:cubicBezTo>
                    <a:pt x="9076" y="130902"/>
                    <a:pt x="0" y="108991"/>
                    <a:pt x="0" y="86144"/>
                  </a:cubicBezTo>
                  <a:lnTo>
                    <a:pt x="0" y="86144"/>
                  </a:lnTo>
                  <a:cubicBezTo>
                    <a:pt x="0" y="63297"/>
                    <a:pt x="9076" y="41386"/>
                    <a:pt x="25231" y="25231"/>
                  </a:cubicBezTo>
                  <a:cubicBezTo>
                    <a:pt x="41386" y="9076"/>
                    <a:pt x="63297" y="0"/>
                    <a:pt x="86144" y="0"/>
                  </a:cubicBezTo>
                  <a:close/>
                </a:path>
              </a:pathLst>
            </a:custGeom>
            <a:solidFill>
              <a:srgbClr val="FFFFFF"/>
            </a:solidFill>
            <a:ln w="19050" cap="rnd">
              <a:solidFill>
                <a:srgbClr val="000000"/>
              </a:solidFill>
              <a:prstDash val="solid"/>
              <a:round/>
            </a:ln>
          </p:spPr>
          <p:txBody>
            <a:bodyPr/>
            <a:lstStyle/>
            <a:p>
              <a:endParaRPr lang="es-ES"/>
            </a:p>
          </p:txBody>
        </p:sp>
        <p:sp>
          <p:nvSpPr>
            <p:cNvPr id="20" name="TextBox 20"/>
            <p:cNvSpPr txBox="1"/>
            <p:nvPr/>
          </p:nvSpPr>
          <p:spPr>
            <a:xfrm>
              <a:off x="0" y="-66675"/>
              <a:ext cx="522965" cy="238963"/>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Poor grades</a:t>
              </a:r>
            </a:p>
          </p:txBody>
        </p:sp>
      </p:grpSp>
      <p:grpSp>
        <p:nvGrpSpPr>
          <p:cNvPr id="21" name="Group 21"/>
          <p:cNvGrpSpPr/>
          <p:nvPr/>
        </p:nvGrpSpPr>
        <p:grpSpPr>
          <a:xfrm>
            <a:off x="2752092" y="6278650"/>
            <a:ext cx="2370114" cy="654157"/>
            <a:chOff x="0" y="0"/>
            <a:chExt cx="624227" cy="172288"/>
          </a:xfrm>
        </p:grpSpPr>
        <p:sp>
          <p:nvSpPr>
            <p:cNvPr id="22" name="Freeform 22"/>
            <p:cNvSpPr/>
            <p:nvPr/>
          </p:nvSpPr>
          <p:spPr>
            <a:xfrm>
              <a:off x="0" y="0"/>
              <a:ext cx="624227" cy="172288"/>
            </a:xfrm>
            <a:custGeom>
              <a:avLst/>
              <a:gdLst/>
              <a:ahLst/>
              <a:cxnLst/>
              <a:rect l="l" t="t" r="r" b="b"/>
              <a:pathLst>
                <a:path w="624227" h="172288">
                  <a:moveTo>
                    <a:pt x="86144" y="0"/>
                  </a:moveTo>
                  <a:lnTo>
                    <a:pt x="538083" y="0"/>
                  </a:lnTo>
                  <a:cubicBezTo>
                    <a:pt x="560930" y="0"/>
                    <a:pt x="582841" y="9076"/>
                    <a:pt x="598996" y="25231"/>
                  </a:cubicBezTo>
                  <a:cubicBezTo>
                    <a:pt x="615152" y="41386"/>
                    <a:pt x="624227" y="63297"/>
                    <a:pt x="624227" y="86144"/>
                  </a:cubicBezTo>
                  <a:lnTo>
                    <a:pt x="624227" y="86144"/>
                  </a:lnTo>
                  <a:cubicBezTo>
                    <a:pt x="624227" y="108991"/>
                    <a:pt x="615152" y="130902"/>
                    <a:pt x="598996" y="147057"/>
                  </a:cubicBezTo>
                  <a:cubicBezTo>
                    <a:pt x="582841" y="163213"/>
                    <a:pt x="560930" y="172288"/>
                    <a:pt x="538083" y="172288"/>
                  </a:cubicBezTo>
                  <a:lnTo>
                    <a:pt x="86144" y="172288"/>
                  </a:lnTo>
                  <a:cubicBezTo>
                    <a:pt x="63297" y="172288"/>
                    <a:pt x="41386" y="163213"/>
                    <a:pt x="25231" y="147057"/>
                  </a:cubicBezTo>
                  <a:cubicBezTo>
                    <a:pt x="9076" y="130902"/>
                    <a:pt x="0" y="108991"/>
                    <a:pt x="0" y="86144"/>
                  </a:cubicBezTo>
                  <a:lnTo>
                    <a:pt x="0" y="86144"/>
                  </a:lnTo>
                  <a:cubicBezTo>
                    <a:pt x="0" y="63297"/>
                    <a:pt x="9076" y="41386"/>
                    <a:pt x="25231" y="25231"/>
                  </a:cubicBezTo>
                  <a:cubicBezTo>
                    <a:pt x="41386" y="9076"/>
                    <a:pt x="63297" y="0"/>
                    <a:pt x="86144" y="0"/>
                  </a:cubicBezTo>
                  <a:close/>
                </a:path>
              </a:pathLst>
            </a:custGeom>
            <a:solidFill>
              <a:srgbClr val="FFFFFF"/>
            </a:solidFill>
            <a:ln w="19050" cap="rnd">
              <a:solidFill>
                <a:srgbClr val="000000"/>
              </a:solidFill>
              <a:prstDash val="solid"/>
              <a:round/>
            </a:ln>
          </p:spPr>
          <p:txBody>
            <a:bodyPr/>
            <a:lstStyle/>
            <a:p>
              <a:endParaRPr lang="es-ES"/>
            </a:p>
          </p:txBody>
        </p:sp>
        <p:sp>
          <p:nvSpPr>
            <p:cNvPr id="23" name="TextBox 23"/>
            <p:cNvSpPr txBox="1"/>
            <p:nvPr/>
          </p:nvSpPr>
          <p:spPr>
            <a:xfrm>
              <a:off x="0" y="-66675"/>
              <a:ext cx="624227" cy="238963"/>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Sudden changes</a:t>
              </a:r>
            </a:p>
          </p:txBody>
        </p:sp>
      </p:grpSp>
      <p:grpSp>
        <p:nvGrpSpPr>
          <p:cNvPr id="24" name="Group 24"/>
          <p:cNvGrpSpPr/>
          <p:nvPr/>
        </p:nvGrpSpPr>
        <p:grpSpPr>
          <a:xfrm>
            <a:off x="13165068" y="6588812"/>
            <a:ext cx="1985632" cy="654157"/>
            <a:chOff x="0" y="0"/>
            <a:chExt cx="522965" cy="172288"/>
          </a:xfrm>
        </p:grpSpPr>
        <p:sp>
          <p:nvSpPr>
            <p:cNvPr id="25" name="Freeform 25"/>
            <p:cNvSpPr/>
            <p:nvPr/>
          </p:nvSpPr>
          <p:spPr>
            <a:xfrm>
              <a:off x="0" y="0"/>
              <a:ext cx="522965" cy="172288"/>
            </a:xfrm>
            <a:custGeom>
              <a:avLst/>
              <a:gdLst/>
              <a:ahLst/>
              <a:cxnLst/>
              <a:rect l="l" t="t" r="r" b="b"/>
              <a:pathLst>
                <a:path w="522965" h="172288">
                  <a:moveTo>
                    <a:pt x="86144" y="0"/>
                  </a:moveTo>
                  <a:lnTo>
                    <a:pt x="436821" y="0"/>
                  </a:lnTo>
                  <a:cubicBezTo>
                    <a:pt x="459668" y="0"/>
                    <a:pt x="481579" y="9076"/>
                    <a:pt x="497734" y="25231"/>
                  </a:cubicBezTo>
                  <a:cubicBezTo>
                    <a:pt x="513889" y="41386"/>
                    <a:pt x="522965" y="63297"/>
                    <a:pt x="522965" y="86144"/>
                  </a:cubicBezTo>
                  <a:lnTo>
                    <a:pt x="522965" y="86144"/>
                  </a:lnTo>
                  <a:cubicBezTo>
                    <a:pt x="522965" y="108991"/>
                    <a:pt x="513889" y="130902"/>
                    <a:pt x="497734" y="147057"/>
                  </a:cubicBezTo>
                  <a:cubicBezTo>
                    <a:pt x="481579" y="163213"/>
                    <a:pt x="459668" y="172288"/>
                    <a:pt x="436821" y="172288"/>
                  </a:cubicBezTo>
                  <a:lnTo>
                    <a:pt x="86144" y="172288"/>
                  </a:lnTo>
                  <a:cubicBezTo>
                    <a:pt x="63297" y="172288"/>
                    <a:pt x="41386" y="163213"/>
                    <a:pt x="25231" y="147057"/>
                  </a:cubicBezTo>
                  <a:cubicBezTo>
                    <a:pt x="9076" y="130902"/>
                    <a:pt x="0" y="108991"/>
                    <a:pt x="0" y="86144"/>
                  </a:cubicBezTo>
                  <a:lnTo>
                    <a:pt x="0" y="86144"/>
                  </a:lnTo>
                  <a:cubicBezTo>
                    <a:pt x="0" y="63297"/>
                    <a:pt x="9076" y="41386"/>
                    <a:pt x="25231" y="25231"/>
                  </a:cubicBezTo>
                  <a:cubicBezTo>
                    <a:pt x="41386" y="9076"/>
                    <a:pt x="63297" y="0"/>
                    <a:pt x="86144" y="0"/>
                  </a:cubicBezTo>
                  <a:close/>
                </a:path>
              </a:pathLst>
            </a:custGeom>
            <a:solidFill>
              <a:srgbClr val="FFFFFF"/>
            </a:solidFill>
            <a:ln w="19050" cap="rnd">
              <a:solidFill>
                <a:srgbClr val="000000"/>
              </a:solidFill>
              <a:prstDash val="solid"/>
              <a:round/>
            </a:ln>
          </p:spPr>
          <p:txBody>
            <a:bodyPr/>
            <a:lstStyle/>
            <a:p>
              <a:endParaRPr lang="es-ES"/>
            </a:p>
          </p:txBody>
        </p:sp>
        <p:sp>
          <p:nvSpPr>
            <p:cNvPr id="26" name="TextBox 26"/>
            <p:cNvSpPr txBox="1"/>
            <p:nvPr/>
          </p:nvSpPr>
          <p:spPr>
            <a:xfrm>
              <a:off x="0" y="-66675"/>
              <a:ext cx="522965" cy="238963"/>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Arguments</a:t>
              </a:r>
            </a:p>
          </p:txBody>
        </p:sp>
      </p:grpSp>
      <p:grpSp>
        <p:nvGrpSpPr>
          <p:cNvPr id="27" name="Group 27"/>
          <p:cNvGrpSpPr/>
          <p:nvPr/>
        </p:nvGrpSpPr>
        <p:grpSpPr>
          <a:xfrm>
            <a:off x="2876556" y="7512165"/>
            <a:ext cx="2245649" cy="768350"/>
            <a:chOff x="0" y="0"/>
            <a:chExt cx="591447" cy="202364"/>
          </a:xfrm>
        </p:grpSpPr>
        <p:sp>
          <p:nvSpPr>
            <p:cNvPr id="28" name="Freeform 28"/>
            <p:cNvSpPr/>
            <p:nvPr/>
          </p:nvSpPr>
          <p:spPr>
            <a:xfrm>
              <a:off x="0" y="0"/>
              <a:ext cx="591447" cy="202364"/>
            </a:xfrm>
            <a:custGeom>
              <a:avLst/>
              <a:gdLst/>
              <a:ahLst/>
              <a:cxnLst/>
              <a:rect l="l" t="t" r="r" b="b"/>
              <a:pathLst>
                <a:path w="591447" h="202364">
                  <a:moveTo>
                    <a:pt x="101182" y="0"/>
                  </a:moveTo>
                  <a:lnTo>
                    <a:pt x="490265" y="0"/>
                  </a:lnTo>
                  <a:cubicBezTo>
                    <a:pt x="517100" y="0"/>
                    <a:pt x="542836" y="10660"/>
                    <a:pt x="561811" y="29635"/>
                  </a:cubicBezTo>
                  <a:cubicBezTo>
                    <a:pt x="580786" y="48611"/>
                    <a:pt x="591447" y="74347"/>
                    <a:pt x="591447" y="101182"/>
                  </a:cubicBezTo>
                  <a:lnTo>
                    <a:pt x="591447" y="101182"/>
                  </a:lnTo>
                  <a:cubicBezTo>
                    <a:pt x="591447" y="157063"/>
                    <a:pt x="546146" y="202364"/>
                    <a:pt x="490265" y="202364"/>
                  </a:cubicBezTo>
                  <a:lnTo>
                    <a:pt x="101182" y="202364"/>
                  </a:lnTo>
                  <a:cubicBezTo>
                    <a:pt x="74347" y="202364"/>
                    <a:pt x="48611" y="191704"/>
                    <a:pt x="29635" y="172728"/>
                  </a:cubicBezTo>
                  <a:cubicBezTo>
                    <a:pt x="10660" y="153753"/>
                    <a:pt x="0" y="128017"/>
                    <a:pt x="0" y="101182"/>
                  </a:cubicBezTo>
                  <a:lnTo>
                    <a:pt x="0" y="101182"/>
                  </a:lnTo>
                  <a:cubicBezTo>
                    <a:pt x="0" y="74347"/>
                    <a:pt x="10660" y="48611"/>
                    <a:pt x="29635" y="29635"/>
                  </a:cubicBezTo>
                  <a:cubicBezTo>
                    <a:pt x="48611" y="10660"/>
                    <a:pt x="74347" y="0"/>
                    <a:pt x="101182" y="0"/>
                  </a:cubicBezTo>
                  <a:close/>
                </a:path>
              </a:pathLst>
            </a:custGeom>
            <a:solidFill>
              <a:srgbClr val="FFFFFF"/>
            </a:solidFill>
            <a:ln w="19050" cap="rnd">
              <a:solidFill>
                <a:srgbClr val="000000"/>
              </a:solidFill>
              <a:prstDash val="solid"/>
              <a:round/>
            </a:ln>
          </p:spPr>
          <p:txBody>
            <a:bodyPr/>
            <a:lstStyle/>
            <a:p>
              <a:endParaRPr lang="es-ES"/>
            </a:p>
          </p:txBody>
        </p:sp>
        <p:sp>
          <p:nvSpPr>
            <p:cNvPr id="29" name="TextBox 29"/>
            <p:cNvSpPr txBox="1"/>
            <p:nvPr/>
          </p:nvSpPr>
          <p:spPr>
            <a:xfrm>
              <a:off x="0" y="-66675"/>
              <a:ext cx="591447" cy="269039"/>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Problems at home</a:t>
              </a:r>
            </a:p>
          </p:txBody>
        </p:sp>
      </p:grpSp>
      <p:grpSp>
        <p:nvGrpSpPr>
          <p:cNvPr id="30" name="Group 30"/>
          <p:cNvGrpSpPr/>
          <p:nvPr/>
        </p:nvGrpSpPr>
        <p:grpSpPr>
          <a:xfrm>
            <a:off x="13165068" y="7662070"/>
            <a:ext cx="1985632" cy="654157"/>
            <a:chOff x="0" y="0"/>
            <a:chExt cx="522965" cy="172288"/>
          </a:xfrm>
        </p:grpSpPr>
        <p:sp>
          <p:nvSpPr>
            <p:cNvPr id="31" name="Freeform 31"/>
            <p:cNvSpPr/>
            <p:nvPr/>
          </p:nvSpPr>
          <p:spPr>
            <a:xfrm>
              <a:off x="0" y="0"/>
              <a:ext cx="522965" cy="172288"/>
            </a:xfrm>
            <a:custGeom>
              <a:avLst/>
              <a:gdLst/>
              <a:ahLst/>
              <a:cxnLst/>
              <a:rect l="l" t="t" r="r" b="b"/>
              <a:pathLst>
                <a:path w="522965" h="172288">
                  <a:moveTo>
                    <a:pt x="86144" y="0"/>
                  </a:moveTo>
                  <a:lnTo>
                    <a:pt x="436821" y="0"/>
                  </a:lnTo>
                  <a:cubicBezTo>
                    <a:pt x="459668" y="0"/>
                    <a:pt x="481579" y="9076"/>
                    <a:pt x="497734" y="25231"/>
                  </a:cubicBezTo>
                  <a:cubicBezTo>
                    <a:pt x="513889" y="41386"/>
                    <a:pt x="522965" y="63297"/>
                    <a:pt x="522965" y="86144"/>
                  </a:cubicBezTo>
                  <a:lnTo>
                    <a:pt x="522965" y="86144"/>
                  </a:lnTo>
                  <a:cubicBezTo>
                    <a:pt x="522965" y="108991"/>
                    <a:pt x="513889" y="130902"/>
                    <a:pt x="497734" y="147057"/>
                  </a:cubicBezTo>
                  <a:cubicBezTo>
                    <a:pt x="481579" y="163213"/>
                    <a:pt x="459668" y="172288"/>
                    <a:pt x="436821" y="172288"/>
                  </a:cubicBezTo>
                  <a:lnTo>
                    <a:pt x="86144" y="172288"/>
                  </a:lnTo>
                  <a:cubicBezTo>
                    <a:pt x="63297" y="172288"/>
                    <a:pt x="41386" y="163213"/>
                    <a:pt x="25231" y="147057"/>
                  </a:cubicBezTo>
                  <a:cubicBezTo>
                    <a:pt x="9076" y="130902"/>
                    <a:pt x="0" y="108991"/>
                    <a:pt x="0" y="86144"/>
                  </a:cubicBezTo>
                  <a:lnTo>
                    <a:pt x="0" y="86144"/>
                  </a:lnTo>
                  <a:cubicBezTo>
                    <a:pt x="0" y="63297"/>
                    <a:pt x="9076" y="41386"/>
                    <a:pt x="25231" y="25231"/>
                  </a:cubicBezTo>
                  <a:cubicBezTo>
                    <a:pt x="41386" y="9076"/>
                    <a:pt x="63297" y="0"/>
                    <a:pt x="86144" y="0"/>
                  </a:cubicBezTo>
                  <a:close/>
                </a:path>
              </a:pathLst>
            </a:custGeom>
            <a:solidFill>
              <a:srgbClr val="FFFFFF"/>
            </a:solidFill>
            <a:ln w="19050" cap="rnd">
              <a:solidFill>
                <a:srgbClr val="000000"/>
              </a:solidFill>
              <a:prstDash val="solid"/>
              <a:round/>
            </a:ln>
          </p:spPr>
          <p:txBody>
            <a:bodyPr/>
            <a:lstStyle/>
            <a:p>
              <a:endParaRPr lang="es-ES"/>
            </a:p>
          </p:txBody>
        </p:sp>
        <p:sp>
          <p:nvSpPr>
            <p:cNvPr id="32" name="TextBox 32"/>
            <p:cNvSpPr txBox="1"/>
            <p:nvPr/>
          </p:nvSpPr>
          <p:spPr>
            <a:xfrm>
              <a:off x="0" y="-66675"/>
              <a:ext cx="522965" cy="238963"/>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Feeling alone</a:t>
              </a:r>
            </a:p>
          </p:txBody>
        </p:sp>
      </p:grpSp>
      <p:sp>
        <p:nvSpPr>
          <p:cNvPr id="33" name="AutoShape 33"/>
          <p:cNvSpPr/>
          <p:nvPr/>
        </p:nvSpPr>
        <p:spPr>
          <a:xfrm flipH="1">
            <a:off x="10173311" y="3297842"/>
            <a:ext cx="2645785" cy="1403230"/>
          </a:xfrm>
          <a:prstGeom prst="line">
            <a:avLst/>
          </a:prstGeom>
          <a:ln w="19050" cap="flat">
            <a:solidFill>
              <a:srgbClr val="000000"/>
            </a:solidFill>
            <a:prstDash val="solid"/>
            <a:headEnd type="none" w="sm" len="sm"/>
            <a:tailEnd type="oval" w="lg" len="lg"/>
          </a:ln>
        </p:spPr>
        <p:txBody>
          <a:bodyPr/>
          <a:lstStyle/>
          <a:p>
            <a:endParaRPr lang="es-ES"/>
          </a:p>
        </p:txBody>
      </p:sp>
      <p:sp>
        <p:nvSpPr>
          <p:cNvPr id="34" name="AutoShape 34"/>
          <p:cNvSpPr/>
          <p:nvPr/>
        </p:nvSpPr>
        <p:spPr>
          <a:xfrm>
            <a:off x="5122205" y="4543966"/>
            <a:ext cx="2484886" cy="599534"/>
          </a:xfrm>
          <a:prstGeom prst="line">
            <a:avLst/>
          </a:prstGeom>
          <a:ln w="19050" cap="flat">
            <a:solidFill>
              <a:srgbClr val="000000"/>
            </a:solidFill>
            <a:prstDash val="solid"/>
            <a:headEnd type="none" w="sm" len="sm"/>
            <a:tailEnd type="oval" w="lg" len="lg"/>
          </a:ln>
        </p:spPr>
        <p:txBody>
          <a:bodyPr/>
          <a:lstStyle/>
          <a:p>
            <a:endParaRPr lang="es-ES"/>
          </a:p>
        </p:txBody>
      </p:sp>
      <p:sp>
        <p:nvSpPr>
          <p:cNvPr id="35" name="AutoShape 35"/>
          <p:cNvSpPr/>
          <p:nvPr/>
        </p:nvSpPr>
        <p:spPr>
          <a:xfrm flipH="1">
            <a:off x="10467004" y="4693871"/>
            <a:ext cx="2698064" cy="283878"/>
          </a:xfrm>
          <a:prstGeom prst="line">
            <a:avLst/>
          </a:prstGeom>
          <a:ln w="19050" cap="flat">
            <a:solidFill>
              <a:srgbClr val="000000"/>
            </a:solidFill>
            <a:prstDash val="solid"/>
            <a:headEnd type="none" w="sm" len="sm"/>
            <a:tailEnd type="oval" w="lg" len="lg"/>
          </a:ln>
        </p:spPr>
        <p:txBody>
          <a:bodyPr/>
          <a:lstStyle/>
          <a:p>
            <a:endParaRPr lang="es-ES"/>
          </a:p>
        </p:txBody>
      </p:sp>
      <p:sp>
        <p:nvSpPr>
          <p:cNvPr id="36" name="AutoShape 36"/>
          <p:cNvSpPr/>
          <p:nvPr/>
        </p:nvSpPr>
        <p:spPr>
          <a:xfrm flipV="1">
            <a:off x="5126968" y="5485239"/>
            <a:ext cx="2480124" cy="139210"/>
          </a:xfrm>
          <a:prstGeom prst="line">
            <a:avLst/>
          </a:prstGeom>
          <a:ln w="19050" cap="flat">
            <a:solidFill>
              <a:srgbClr val="000000"/>
            </a:solidFill>
            <a:prstDash val="solid"/>
            <a:headEnd type="none" w="sm" len="sm"/>
            <a:tailEnd type="oval" w="lg" len="lg"/>
          </a:ln>
        </p:spPr>
        <p:txBody>
          <a:bodyPr/>
          <a:lstStyle/>
          <a:p>
            <a:endParaRPr lang="es-ES"/>
          </a:p>
        </p:txBody>
      </p:sp>
      <p:sp>
        <p:nvSpPr>
          <p:cNvPr id="37" name="AutoShape 37"/>
          <p:cNvSpPr/>
          <p:nvPr/>
        </p:nvSpPr>
        <p:spPr>
          <a:xfrm flipH="1" flipV="1">
            <a:off x="10897641" y="5762028"/>
            <a:ext cx="2267427" cy="78525"/>
          </a:xfrm>
          <a:prstGeom prst="line">
            <a:avLst/>
          </a:prstGeom>
          <a:ln w="19050" cap="flat">
            <a:solidFill>
              <a:srgbClr val="000000"/>
            </a:solidFill>
            <a:prstDash val="solid"/>
            <a:headEnd type="none" w="sm" len="sm"/>
            <a:tailEnd type="oval" w="lg" len="lg"/>
          </a:ln>
        </p:spPr>
        <p:txBody>
          <a:bodyPr/>
          <a:lstStyle/>
          <a:p>
            <a:endParaRPr lang="es-ES"/>
          </a:p>
        </p:txBody>
      </p:sp>
      <p:sp>
        <p:nvSpPr>
          <p:cNvPr id="38" name="AutoShape 38"/>
          <p:cNvSpPr/>
          <p:nvPr/>
        </p:nvSpPr>
        <p:spPr>
          <a:xfrm flipV="1">
            <a:off x="5122205" y="6278650"/>
            <a:ext cx="2484886" cy="480949"/>
          </a:xfrm>
          <a:prstGeom prst="line">
            <a:avLst/>
          </a:prstGeom>
          <a:ln w="19050" cap="flat">
            <a:solidFill>
              <a:srgbClr val="000000"/>
            </a:solidFill>
            <a:prstDash val="solid"/>
            <a:headEnd type="none" w="sm" len="sm"/>
            <a:tailEnd type="oval" w="lg" len="lg"/>
          </a:ln>
        </p:spPr>
        <p:txBody>
          <a:bodyPr/>
          <a:lstStyle/>
          <a:p>
            <a:endParaRPr lang="es-ES"/>
          </a:p>
        </p:txBody>
      </p:sp>
      <p:sp>
        <p:nvSpPr>
          <p:cNvPr id="39" name="AutoShape 39"/>
          <p:cNvSpPr/>
          <p:nvPr/>
        </p:nvSpPr>
        <p:spPr>
          <a:xfrm flipH="1" flipV="1">
            <a:off x="10699469" y="6594299"/>
            <a:ext cx="2465599" cy="321591"/>
          </a:xfrm>
          <a:prstGeom prst="line">
            <a:avLst/>
          </a:prstGeom>
          <a:ln w="19050" cap="flat">
            <a:solidFill>
              <a:srgbClr val="000000"/>
            </a:solidFill>
            <a:prstDash val="solid"/>
            <a:headEnd type="none" w="sm" len="sm"/>
            <a:tailEnd type="oval" w="lg" len="lg"/>
          </a:ln>
        </p:spPr>
        <p:txBody>
          <a:bodyPr/>
          <a:lstStyle/>
          <a:p>
            <a:endParaRPr lang="es-ES"/>
          </a:p>
        </p:txBody>
      </p:sp>
      <p:sp>
        <p:nvSpPr>
          <p:cNvPr id="40" name="AutoShape 40"/>
          <p:cNvSpPr/>
          <p:nvPr/>
        </p:nvSpPr>
        <p:spPr>
          <a:xfrm flipV="1">
            <a:off x="5122205" y="7351907"/>
            <a:ext cx="2484886" cy="641207"/>
          </a:xfrm>
          <a:prstGeom prst="line">
            <a:avLst/>
          </a:prstGeom>
          <a:ln w="19050" cap="flat">
            <a:solidFill>
              <a:srgbClr val="000000"/>
            </a:solidFill>
            <a:prstDash val="solid"/>
            <a:headEnd type="none" w="sm" len="sm"/>
            <a:tailEnd type="oval" w="lg" len="lg"/>
          </a:ln>
        </p:spPr>
        <p:txBody>
          <a:bodyPr/>
          <a:lstStyle/>
          <a:p>
            <a:endParaRPr lang="es-ES"/>
          </a:p>
        </p:txBody>
      </p:sp>
      <p:sp>
        <p:nvSpPr>
          <p:cNvPr id="41" name="AutoShape 41"/>
          <p:cNvSpPr/>
          <p:nvPr/>
        </p:nvSpPr>
        <p:spPr>
          <a:xfrm flipH="1" flipV="1">
            <a:off x="10699469" y="7002107"/>
            <a:ext cx="2465599" cy="1140912"/>
          </a:xfrm>
          <a:prstGeom prst="line">
            <a:avLst/>
          </a:prstGeom>
          <a:ln w="19050" cap="flat">
            <a:solidFill>
              <a:srgbClr val="000000"/>
            </a:solidFill>
            <a:prstDash val="solid"/>
            <a:headEnd type="none" w="sm" len="sm"/>
            <a:tailEnd type="oval" w="lg" len="lg"/>
          </a:ln>
        </p:spPr>
        <p:txBody>
          <a:bodyPr/>
          <a:lstStyle/>
          <a:p>
            <a:endParaRPr lang="es-ES"/>
          </a:p>
        </p:txBody>
      </p:sp>
      <p:sp>
        <p:nvSpPr>
          <p:cNvPr id="42" name="TextBox 42"/>
          <p:cNvSpPr txBox="1"/>
          <p:nvPr/>
        </p:nvSpPr>
        <p:spPr>
          <a:xfrm>
            <a:off x="6592713" y="2112357"/>
            <a:ext cx="4704011" cy="368300"/>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What empties you takes your energy.</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675988" y="2839784"/>
            <a:ext cx="4594087" cy="5937431"/>
          </a:xfrm>
          <a:custGeom>
            <a:avLst/>
            <a:gdLst/>
            <a:ahLst/>
            <a:cxnLst/>
            <a:rect l="l" t="t" r="r" b="b"/>
            <a:pathLst>
              <a:path w="4594087" h="5937431">
                <a:moveTo>
                  <a:pt x="0" y="0"/>
                </a:moveTo>
                <a:lnTo>
                  <a:pt x="4594087" y="0"/>
                </a:lnTo>
                <a:lnTo>
                  <a:pt x="4594087" y="5937430"/>
                </a:lnTo>
                <a:lnTo>
                  <a:pt x="0" y="5937430"/>
                </a:lnTo>
                <a:lnTo>
                  <a:pt x="0" y="0"/>
                </a:lnTo>
                <a:close/>
              </a:path>
            </a:pathLst>
          </a:custGeom>
          <a:blipFill>
            <a:blip r:embed="rId2"/>
            <a:stretch>
              <a:fillRect/>
            </a:stretch>
          </a:blipFill>
        </p:spPr>
        <p:txBody>
          <a:bodyPr/>
          <a:lstStyle/>
          <a:p>
            <a:endParaRPr lang="es-ES"/>
          </a:p>
        </p:txBody>
      </p:sp>
      <p:grpSp>
        <p:nvGrpSpPr>
          <p:cNvPr id="3" name="Group 3"/>
          <p:cNvGrpSpPr/>
          <p:nvPr/>
        </p:nvGrpSpPr>
        <p:grpSpPr>
          <a:xfrm>
            <a:off x="4435489" y="1027320"/>
            <a:ext cx="9417022" cy="1074132"/>
            <a:chOff x="0" y="0"/>
            <a:chExt cx="2480203" cy="282899"/>
          </a:xfrm>
        </p:grpSpPr>
        <p:sp>
          <p:nvSpPr>
            <p:cNvPr id="4" name="Freeform 4"/>
            <p:cNvSpPr/>
            <p:nvPr/>
          </p:nvSpPr>
          <p:spPr>
            <a:xfrm>
              <a:off x="0" y="0"/>
              <a:ext cx="2480203" cy="282899"/>
            </a:xfrm>
            <a:custGeom>
              <a:avLst/>
              <a:gdLst/>
              <a:ahLst/>
              <a:cxnLst/>
              <a:rect l="l" t="t" r="r" b="b"/>
              <a:pathLst>
                <a:path w="2480203" h="282899">
                  <a:moveTo>
                    <a:pt x="24664" y="0"/>
                  </a:moveTo>
                  <a:lnTo>
                    <a:pt x="2455540" y="0"/>
                  </a:lnTo>
                  <a:cubicBezTo>
                    <a:pt x="2469161" y="0"/>
                    <a:pt x="2480203" y="11042"/>
                    <a:pt x="2480203" y="24664"/>
                  </a:cubicBezTo>
                  <a:lnTo>
                    <a:pt x="2480203" y="258235"/>
                  </a:lnTo>
                  <a:cubicBezTo>
                    <a:pt x="2480203" y="264777"/>
                    <a:pt x="2477605" y="271050"/>
                    <a:pt x="2472979" y="275675"/>
                  </a:cubicBezTo>
                  <a:cubicBezTo>
                    <a:pt x="2468354" y="280300"/>
                    <a:pt x="2462081" y="282899"/>
                    <a:pt x="2455540" y="282899"/>
                  </a:cubicBezTo>
                  <a:lnTo>
                    <a:pt x="24664" y="282899"/>
                  </a:lnTo>
                  <a:cubicBezTo>
                    <a:pt x="11042" y="282899"/>
                    <a:pt x="0" y="271857"/>
                    <a:pt x="0" y="258235"/>
                  </a:cubicBezTo>
                  <a:lnTo>
                    <a:pt x="0" y="24664"/>
                  </a:lnTo>
                  <a:cubicBezTo>
                    <a:pt x="0" y="11042"/>
                    <a:pt x="11042" y="0"/>
                    <a:pt x="24664" y="0"/>
                  </a:cubicBezTo>
                  <a:close/>
                </a:path>
              </a:pathLst>
            </a:custGeom>
            <a:solidFill>
              <a:srgbClr val="E4829D"/>
            </a:solidFill>
            <a:ln w="19050" cap="rnd">
              <a:solidFill>
                <a:srgbClr val="000000"/>
              </a:solidFill>
              <a:prstDash val="solid"/>
              <a:round/>
            </a:ln>
          </p:spPr>
          <p:txBody>
            <a:bodyPr/>
            <a:lstStyle/>
            <a:p>
              <a:endParaRPr lang="es-ES"/>
            </a:p>
          </p:txBody>
        </p:sp>
        <p:sp>
          <p:nvSpPr>
            <p:cNvPr id="5" name="TextBox 5"/>
            <p:cNvSpPr txBox="1"/>
            <p:nvPr/>
          </p:nvSpPr>
          <p:spPr>
            <a:xfrm>
              <a:off x="0" y="-85725"/>
              <a:ext cx="2480203" cy="368624"/>
            </a:xfrm>
            <a:prstGeom prst="rect">
              <a:avLst/>
            </a:prstGeom>
          </p:spPr>
          <p:txBody>
            <a:bodyPr lIns="50800" tIns="50800" rIns="50800" bIns="50800" rtlCol="0" anchor="ctr"/>
            <a:lstStyle/>
            <a:p>
              <a:pPr algn="ctr">
                <a:lnSpc>
                  <a:spcPts val="4200"/>
                </a:lnSpc>
              </a:pPr>
              <a:r>
                <a:rPr lang="en-US" sz="3000" b="1">
                  <a:solidFill>
                    <a:srgbClr val="000000"/>
                  </a:solidFill>
                  <a:latin typeface="Poppins Bold"/>
                  <a:ea typeface="Poppins Bold"/>
                  <a:cs typeface="Poppins Bold"/>
                  <a:sym typeface="Poppins Bold"/>
                </a:rPr>
                <a:t>What can “holes” be?</a:t>
              </a:r>
            </a:p>
          </p:txBody>
        </p:sp>
      </p:grpSp>
      <p:grpSp>
        <p:nvGrpSpPr>
          <p:cNvPr id="6" name="Group 6"/>
          <p:cNvGrpSpPr/>
          <p:nvPr/>
        </p:nvGrpSpPr>
        <p:grpSpPr>
          <a:xfrm>
            <a:off x="12819096" y="3254989"/>
            <a:ext cx="2066830" cy="768350"/>
            <a:chOff x="0" y="0"/>
            <a:chExt cx="544350" cy="202364"/>
          </a:xfrm>
        </p:grpSpPr>
        <p:sp>
          <p:nvSpPr>
            <p:cNvPr id="7" name="Freeform 7"/>
            <p:cNvSpPr/>
            <p:nvPr/>
          </p:nvSpPr>
          <p:spPr>
            <a:xfrm>
              <a:off x="0" y="0"/>
              <a:ext cx="544350" cy="202364"/>
            </a:xfrm>
            <a:custGeom>
              <a:avLst/>
              <a:gdLst/>
              <a:ahLst/>
              <a:cxnLst/>
              <a:rect l="l" t="t" r="r" b="b"/>
              <a:pathLst>
                <a:path w="544350" h="202364">
                  <a:moveTo>
                    <a:pt x="101182" y="0"/>
                  </a:moveTo>
                  <a:lnTo>
                    <a:pt x="443168" y="0"/>
                  </a:lnTo>
                  <a:cubicBezTo>
                    <a:pt x="499050" y="0"/>
                    <a:pt x="544350" y="45301"/>
                    <a:pt x="544350" y="101182"/>
                  </a:cubicBezTo>
                  <a:lnTo>
                    <a:pt x="544350" y="101182"/>
                  </a:lnTo>
                  <a:cubicBezTo>
                    <a:pt x="544350" y="128017"/>
                    <a:pt x="533690" y="153753"/>
                    <a:pt x="514715" y="172728"/>
                  </a:cubicBezTo>
                  <a:cubicBezTo>
                    <a:pt x="495740" y="191704"/>
                    <a:pt x="470004" y="202364"/>
                    <a:pt x="443168" y="202364"/>
                  </a:cubicBezTo>
                  <a:lnTo>
                    <a:pt x="101182" y="202364"/>
                  </a:lnTo>
                  <a:cubicBezTo>
                    <a:pt x="74347" y="202364"/>
                    <a:pt x="48611" y="191704"/>
                    <a:pt x="29635" y="172728"/>
                  </a:cubicBezTo>
                  <a:cubicBezTo>
                    <a:pt x="10660" y="153753"/>
                    <a:pt x="0" y="128017"/>
                    <a:pt x="0" y="101182"/>
                  </a:cubicBezTo>
                  <a:lnTo>
                    <a:pt x="0" y="101182"/>
                  </a:lnTo>
                  <a:cubicBezTo>
                    <a:pt x="0" y="74347"/>
                    <a:pt x="10660" y="48611"/>
                    <a:pt x="29635" y="29635"/>
                  </a:cubicBezTo>
                  <a:cubicBezTo>
                    <a:pt x="48611" y="10660"/>
                    <a:pt x="74347" y="0"/>
                    <a:pt x="101182" y="0"/>
                  </a:cubicBezTo>
                  <a:close/>
                </a:path>
              </a:pathLst>
            </a:custGeom>
            <a:solidFill>
              <a:srgbClr val="FFFFFF"/>
            </a:solidFill>
            <a:ln w="19050" cap="rnd">
              <a:solidFill>
                <a:srgbClr val="000000"/>
              </a:solidFill>
              <a:prstDash val="solid"/>
              <a:round/>
            </a:ln>
          </p:spPr>
          <p:txBody>
            <a:bodyPr/>
            <a:lstStyle/>
            <a:p>
              <a:endParaRPr lang="es-ES"/>
            </a:p>
          </p:txBody>
        </p:sp>
        <p:sp>
          <p:nvSpPr>
            <p:cNvPr id="8" name="TextBox 8"/>
            <p:cNvSpPr txBox="1"/>
            <p:nvPr/>
          </p:nvSpPr>
          <p:spPr>
            <a:xfrm>
              <a:off x="0" y="-66675"/>
              <a:ext cx="544350" cy="269039"/>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Not setting boundaries</a:t>
              </a:r>
            </a:p>
          </p:txBody>
        </p:sp>
      </p:grpSp>
      <p:grpSp>
        <p:nvGrpSpPr>
          <p:cNvPr id="9" name="Group 9"/>
          <p:cNvGrpSpPr/>
          <p:nvPr/>
        </p:nvGrpSpPr>
        <p:grpSpPr>
          <a:xfrm>
            <a:off x="2236509" y="4167230"/>
            <a:ext cx="2885696" cy="1120775"/>
            <a:chOff x="0" y="0"/>
            <a:chExt cx="760019" cy="295184"/>
          </a:xfrm>
        </p:grpSpPr>
        <p:sp>
          <p:nvSpPr>
            <p:cNvPr id="10" name="Freeform 10"/>
            <p:cNvSpPr/>
            <p:nvPr/>
          </p:nvSpPr>
          <p:spPr>
            <a:xfrm>
              <a:off x="0" y="0"/>
              <a:ext cx="760019" cy="295184"/>
            </a:xfrm>
            <a:custGeom>
              <a:avLst/>
              <a:gdLst/>
              <a:ahLst/>
              <a:cxnLst/>
              <a:rect l="l" t="t" r="r" b="b"/>
              <a:pathLst>
                <a:path w="760019" h="295184">
                  <a:moveTo>
                    <a:pt x="80486" y="0"/>
                  </a:moveTo>
                  <a:lnTo>
                    <a:pt x="679533" y="0"/>
                  </a:lnTo>
                  <a:cubicBezTo>
                    <a:pt x="700879" y="0"/>
                    <a:pt x="721351" y="8480"/>
                    <a:pt x="736445" y="23574"/>
                  </a:cubicBezTo>
                  <a:cubicBezTo>
                    <a:pt x="751539" y="38668"/>
                    <a:pt x="760019" y="59140"/>
                    <a:pt x="760019" y="80486"/>
                  </a:cubicBezTo>
                  <a:lnTo>
                    <a:pt x="760019" y="214698"/>
                  </a:lnTo>
                  <a:cubicBezTo>
                    <a:pt x="760019" y="259149"/>
                    <a:pt x="723984" y="295184"/>
                    <a:pt x="679533" y="295184"/>
                  </a:cubicBezTo>
                  <a:lnTo>
                    <a:pt x="80486" y="295184"/>
                  </a:lnTo>
                  <a:cubicBezTo>
                    <a:pt x="36035" y="295184"/>
                    <a:pt x="0" y="259149"/>
                    <a:pt x="0" y="214698"/>
                  </a:cubicBezTo>
                  <a:lnTo>
                    <a:pt x="0" y="80486"/>
                  </a:lnTo>
                  <a:cubicBezTo>
                    <a:pt x="0" y="36035"/>
                    <a:pt x="36035" y="0"/>
                    <a:pt x="80486" y="0"/>
                  </a:cubicBezTo>
                  <a:close/>
                </a:path>
              </a:pathLst>
            </a:custGeom>
            <a:solidFill>
              <a:srgbClr val="FFFFFF"/>
            </a:solidFill>
            <a:ln w="19050" cap="rnd">
              <a:solidFill>
                <a:srgbClr val="000000"/>
              </a:solidFill>
              <a:prstDash val="solid"/>
              <a:round/>
            </a:ln>
          </p:spPr>
          <p:txBody>
            <a:bodyPr/>
            <a:lstStyle/>
            <a:p>
              <a:endParaRPr lang="es-ES"/>
            </a:p>
          </p:txBody>
        </p:sp>
        <p:sp>
          <p:nvSpPr>
            <p:cNvPr id="11" name="TextBox 11"/>
            <p:cNvSpPr txBox="1"/>
            <p:nvPr/>
          </p:nvSpPr>
          <p:spPr>
            <a:xfrm>
              <a:off x="0" y="-66675"/>
              <a:ext cx="760019" cy="361859"/>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Setting overly high expectations for yourself</a:t>
              </a:r>
            </a:p>
          </p:txBody>
        </p:sp>
      </p:grpSp>
      <p:grpSp>
        <p:nvGrpSpPr>
          <p:cNvPr id="12" name="Group 12"/>
          <p:cNvGrpSpPr/>
          <p:nvPr/>
        </p:nvGrpSpPr>
        <p:grpSpPr>
          <a:xfrm>
            <a:off x="13165068" y="4648179"/>
            <a:ext cx="1985632" cy="768350"/>
            <a:chOff x="0" y="0"/>
            <a:chExt cx="522965" cy="202364"/>
          </a:xfrm>
        </p:grpSpPr>
        <p:sp>
          <p:nvSpPr>
            <p:cNvPr id="13" name="Freeform 13"/>
            <p:cNvSpPr/>
            <p:nvPr/>
          </p:nvSpPr>
          <p:spPr>
            <a:xfrm>
              <a:off x="0" y="0"/>
              <a:ext cx="522965" cy="202364"/>
            </a:xfrm>
            <a:custGeom>
              <a:avLst/>
              <a:gdLst/>
              <a:ahLst/>
              <a:cxnLst/>
              <a:rect l="l" t="t" r="r" b="b"/>
              <a:pathLst>
                <a:path w="522965" h="202364">
                  <a:moveTo>
                    <a:pt x="101182" y="0"/>
                  </a:moveTo>
                  <a:lnTo>
                    <a:pt x="421783" y="0"/>
                  </a:lnTo>
                  <a:cubicBezTo>
                    <a:pt x="448618" y="0"/>
                    <a:pt x="474354" y="10660"/>
                    <a:pt x="493329" y="29635"/>
                  </a:cubicBezTo>
                  <a:cubicBezTo>
                    <a:pt x="512305" y="48611"/>
                    <a:pt x="522965" y="74347"/>
                    <a:pt x="522965" y="101182"/>
                  </a:cubicBezTo>
                  <a:lnTo>
                    <a:pt x="522965" y="101182"/>
                  </a:lnTo>
                  <a:cubicBezTo>
                    <a:pt x="522965" y="157063"/>
                    <a:pt x="477664" y="202364"/>
                    <a:pt x="421783" y="202364"/>
                  </a:cubicBezTo>
                  <a:lnTo>
                    <a:pt x="101182" y="202364"/>
                  </a:lnTo>
                  <a:cubicBezTo>
                    <a:pt x="74347" y="202364"/>
                    <a:pt x="48611" y="191704"/>
                    <a:pt x="29635" y="172728"/>
                  </a:cubicBezTo>
                  <a:cubicBezTo>
                    <a:pt x="10660" y="153753"/>
                    <a:pt x="0" y="128017"/>
                    <a:pt x="0" y="101182"/>
                  </a:cubicBezTo>
                  <a:lnTo>
                    <a:pt x="0" y="101182"/>
                  </a:lnTo>
                  <a:cubicBezTo>
                    <a:pt x="0" y="74347"/>
                    <a:pt x="10660" y="48611"/>
                    <a:pt x="29635" y="29635"/>
                  </a:cubicBezTo>
                  <a:cubicBezTo>
                    <a:pt x="48611" y="10660"/>
                    <a:pt x="74347" y="0"/>
                    <a:pt x="101182" y="0"/>
                  </a:cubicBezTo>
                  <a:close/>
                </a:path>
              </a:pathLst>
            </a:custGeom>
            <a:solidFill>
              <a:srgbClr val="FFFFFF"/>
            </a:solidFill>
            <a:ln w="19050" cap="rnd">
              <a:solidFill>
                <a:srgbClr val="000000"/>
              </a:solidFill>
              <a:prstDash val="solid"/>
              <a:round/>
            </a:ln>
          </p:spPr>
          <p:txBody>
            <a:bodyPr/>
            <a:lstStyle/>
            <a:p>
              <a:endParaRPr lang="es-ES"/>
            </a:p>
          </p:txBody>
        </p:sp>
        <p:sp>
          <p:nvSpPr>
            <p:cNvPr id="14" name="TextBox 14"/>
            <p:cNvSpPr txBox="1"/>
            <p:nvPr/>
          </p:nvSpPr>
          <p:spPr>
            <a:xfrm>
              <a:off x="0" y="-66675"/>
              <a:ext cx="522965" cy="269039"/>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Constant anxiety</a:t>
              </a:r>
            </a:p>
          </p:txBody>
        </p:sp>
      </p:grpSp>
      <p:grpSp>
        <p:nvGrpSpPr>
          <p:cNvPr id="15" name="Group 15"/>
          <p:cNvGrpSpPr/>
          <p:nvPr/>
        </p:nvGrpSpPr>
        <p:grpSpPr>
          <a:xfrm>
            <a:off x="2711662" y="5481420"/>
            <a:ext cx="2415306" cy="654157"/>
            <a:chOff x="0" y="0"/>
            <a:chExt cx="636130" cy="172288"/>
          </a:xfrm>
        </p:grpSpPr>
        <p:sp>
          <p:nvSpPr>
            <p:cNvPr id="16" name="Freeform 16"/>
            <p:cNvSpPr/>
            <p:nvPr/>
          </p:nvSpPr>
          <p:spPr>
            <a:xfrm>
              <a:off x="0" y="0"/>
              <a:ext cx="636130" cy="172288"/>
            </a:xfrm>
            <a:custGeom>
              <a:avLst/>
              <a:gdLst/>
              <a:ahLst/>
              <a:cxnLst/>
              <a:rect l="l" t="t" r="r" b="b"/>
              <a:pathLst>
                <a:path w="636130" h="172288">
                  <a:moveTo>
                    <a:pt x="86144" y="0"/>
                  </a:moveTo>
                  <a:lnTo>
                    <a:pt x="549986" y="0"/>
                  </a:lnTo>
                  <a:cubicBezTo>
                    <a:pt x="572833" y="0"/>
                    <a:pt x="594744" y="9076"/>
                    <a:pt x="610899" y="25231"/>
                  </a:cubicBezTo>
                  <a:cubicBezTo>
                    <a:pt x="627054" y="41386"/>
                    <a:pt x="636130" y="63297"/>
                    <a:pt x="636130" y="86144"/>
                  </a:cubicBezTo>
                  <a:lnTo>
                    <a:pt x="636130" y="86144"/>
                  </a:lnTo>
                  <a:cubicBezTo>
                    <a:pt x="636130" y="108991"/>
                    <a:pt x="627054" y="130902"/>
                    <a:pt x="610899" y="147057"/>
                  </a:cubicBezTo>
                  <a:cubicBezTo>
                    <a:pt x="594744" y="163213"/>
                    <a:pt x="572833" y="172288"/>
                    <a:pt x="549986" y="172288"/>
                  </a:cubicBezTo>
                  <a:lnTo>
                    <a:pt x="86144" y="172288"/>
                  </a:lnTo>
                  <a:cubicBezTo>
                    <a:pt x="63297" y="172288"/>
                    <a:pt x="41386" y="163213"/>
                    <a:pt x="25231" y="147057"/>
                  </a:cubicBezTo>
                  <a:cubicBezTo>
                    <a:pt x="9076" y="130902"/>
                    <a:pt x="0" y="108991"/>
                    <a:pt x="0" y="86144"/>
                  </a:cubicBezTo>
                  <a:lnTo>
                    <a:pt x="0" y="86144"/>
                  </a:lnTo>
                  <a:cubicBezTo>
                    <a:pt x="0" y="63297"/>
                    <a:pt x="9076" y="41386"/>
                    <a:pt x="25231" y="25231"/>
                  </a:cubicBezTo>
                  <a:cubicBezTo>
                    <a:pt x="41386" y="9076"/>
                    <a:pt x="63297" y="0"/>
                    <a:pt x="86144" y="0"/>
                  </a:cubicBezTo>
                  <a:close/>
                </a:path>
              </a:pathLst>
            </a:custGeom>
            <a:solidFill>
              <a:srgbClr val="FFFFFF"/>
            </a:solidFill>
            <a:ln w="19050" cap="rnd">
              <a:solidFill>
                <a:srgbClr val="000000"/>
              </a:solidFill>
              <a:prstDash val="solid"/>
              <a:round/>
            </a:ln>
          </p:spPr>
          <p:txBody>
            <a:bodyPr/>
            <a:lstStyle/>
            <a:p>
              <a:endParaRPr lang="es-ES"/>
            </a:p>
          </p:txBody>
        </p:sp>
        <p:sp>
          <p:nvSpPr>
            <p:cNvPr id="17" name="TextBox 17"/>
            <p:cNvSpPr txBox="1"/>
            <p:nvPr/>
          </p:nvSpPr>
          <p:spPr>
            <a:xfrm>
              <a:off x="0" y="-66675"/>
              <a:ext cx="636130" cy="238963"/>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Perfectionism</a:t>
              </a:r>
            </a:p>
          </p:txBody>
        </p:sp>
      </p:grpSp>
      <p:grpSp>
        <p:nvGrpSpPr>
          <p:cNvPr id="18" name="Group 18"/>
          <p:cNvGrpSpPr/>
          <p:nvPr/>
        </p:nvGrpSpPr>
        <p:grpSpPr>
          <a:xfrm>
            <a:off x="13385698" y="6226832"/>
            <a:ext cx="2487437" cy="654157"/>
            <a:chOff x="0" y="0"/>
            <a:chExt cx="655127" cy="172288"/>
          </a:xfrm>
        </p:grpSpPr>
        <p:sp>
          <p:nvSpPr>
            <p:cNvPr id="19" name="Freeform 19"/>
            <p:cNvSpPr/>
            <p:nvPr/>
          </p:nvSpPr>
          <p:spPr>
            <a:xfrm>
              <a:off x="0" y="0"/>
              <a:ext cx="655127" cy="172288"/>
            </a:xfrm>
            <a:custGeom>
              <a:avLst/>
              <a:gdLst/>
              <a:ahLst/>
              <a:cxnLst/>
              <a:rect l="l" t="t" r="r" b="b"/>
              <a:pathLst>
                <a:path w="655127" h="172288">
                  <a:moveTo>
                    <a:pt x="86144" y="0"/>
                  </a:moveTo>
                  <a:lnTo>
                    <a:pt x="568983" y="0"/>
                  </a:lnTo>
                  <a:cubicBezTo>
                    <a:pt x="591830" y="0"/>
                    <a:pt x="613741" y="9076"/>
                    <a:pt x="629896" y="25231"/>
                  </a:cubicBezTo>
                  <a:cubicBezTo>
                    <a:pt x="646052" y="41386"/>
                    <a:pt x="655127" y="63297"/>
                    <a:pt x="655127" y="86144"/>
                  </a:cubicBezTo>
                  <a:lnTo>
                    <a:pt x="655127" y="86144"/>
                  </a:lnTo>
                  <a:cubicBezTo>
                    <a:pt x="655127" y="108991"/>
                    <a:pt x="646052" y="130902"/>
                    <a:pt x="629896" y="147057"/>
                  </a:cubicBezTo>
                  <a:cubicBezTo>
                    <a:pt x="613741" y="163213"/>
                    <a:pt x="591830" y="172288"/>
                    <a:pt x="568983" y="172288"/>
                  </a:cubicBezTo>
                  <a:lnTo>
                    <a:pt x="86144" y="172288"/>
                  </a:lnTo>
                  <a:cubicBezTo>
                    <a:pt x="63297" y="172288"/>
                    <a:pt x="41386" y="163213"/>
                    <a:pt x="25231" y="147057"/>
                  </a:cubicBezTo>
                  <a:cubicBezTo>
                    <a:pt x="9076" y="130902"/>
                    <a:pt x="0" y="108991"/>
                    <a:pt x="0" y="86144"/>
                  </a:cubicBezTo>
                  <a:lnTo>
                    <a:pt x="0" y="86144"/>
                  </a:lnTo>
                  <a:cubicBezTo>
                    <a:pt x="0" y="63297"/>
                    <a:pt x="9076" y="41386"/>
                    <a:pt x="25231" y="25231"/>
                  </a:cubicBezTo>
                  <a:cubicBezTo>
                    <a:pt x="41386" y="9076"/>
                    <a:pt x="63297" y="0"/>
                    <a:pt x="86144" y="0"/>
                  </a:cubicBezTo>
                  <a:close/>
                </a:path>
              </a:pathLst>
            </a:custGeom>
            <a:solidFill>
              <a:srgbClr val="FFFFFF"/>
            </a:solidFill>
            <a:ln w="19050" cap="rnd">
              <a:solidFill>
                <a:srgbClr val="000000"/>
              </a:solidFill>
              <a:prstDash val="solid"/>
              <a:round/>
            </a:ln>
          </p:spPr>
          <p:txBody>
            <a:bodyPr/>
            <a:lstStyle/>
            <a:p>
              <a:endParaRPr lang="es-ES"/>
            </a:p>
          </p:txBody>
        </p:sp>
        <p:sp>
          <p:nvSpPr>
            <p:cNvPr id="20" name="TextBox 20"/>
            <p:cNvSpPr txBox="1"/>
            <p:nvPr/>
          </p:nvSpPr>
          <p:spPr>
            <a:xfrm>
              <a:off x="0" y="-66675"/>
              <a:ext cx="655127" cy="238963"/>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Not asking for help</a:t>
              </a:r>
            </a:p>
          </p:txBody>
        </p:sp>
      </p:grpSp>
      <p:grpSp>
        <p:nvGrpSpPr>
          <p:cNvPr id="21" name="Group 21"/>
          <p:cNvGrpSpPr/>
          <p:nvPr/>
        </p:nvGrpSpPr>
        <p:grpSpPr>
          <a:xfrm>
            <a:off x="3055375" y="6438907"/>
            <a:ext cx="2066830" cy="654157"/>
            <a:chOff x="0" y="0"/>
            <a:chExt cx="544350" cy="172288"/>
          </a:xfrm>
        </p:grpSpPr>
        <p:sp>
          <p:nvSpPr>
            <p:cNvPr id="22" name="Freeform 22"/>
            <p:cNvSpPr/>
            <p:nvPr/>
          </p:nvSpPr>
          <p:spPr>
            <a:xfrm>
              <a:off x="0" y="0"/>
              <a:ext cx="544350" cy="172288"/>
            </a:xfrm>
            <a:custGeom>
              <a:avLst/>
              <a:gdLst/>
              <a:ahLst/>
              <a:cxnLst/>
              <a:rect l="l" t="t" r="r" b="b"/>
              <a:pathLst>
                <a:path w="544350" h="172288">
                  <a:moveTo>
                    <a:pt x="86144" y="0"/>
                  </a:moveTo>
                  <a:lnTo>
                    <a:pt x="458206" y="0"/>
                  </a:lnTo>
                  <a:cubicBezTo>
                    <a:pt x="481053" y="0"/>
                    <a:pt x="502964" y="9076"/>
                    <a:pt x="519119" y="25231"/>
                  </a:cubicBezTo>
                  <a:cubicBezTo>
                    <a:pt x="535274" y="41386"/>
                    <a:pt x="544350" y="63297"/>
                    <a:pt x="544350" y="86144"/>
                  </a:cubicBezTo>
                  <a:lnTo>
                    <a:pt x="544350" y="86144"/>
                  </a:lnTo>
                  <a:cubicBezTo>
                    <a:pt x="544350" y="108991"/>
                    <a:pt x="535274" y="130902"/>
                    <a:pt x="519119" y="147057"/>
                  </a:cubicBezTo>
                  <a:cubicBezTo>
                    <a:pt x="502964" y="163213"/>
                    <a:pt x="481053" y="172288"/>
                    <a:pt x="458206" y="172288"/>
                  </a:cubicBezTo>
                  <a:lnTo>
                    <a:pt x="86144" y="172288"/>
                  </a:lnTo>
                  <a:cubicBezTo>
                    <a:pt x="63297" y="172288"/>
                    <a:pt x="41386" y="163213"/>
                    <a:pt x="25231" y="147057"/>
                  </a:cubicBezTo>
                  <a:cubicBezTo>
                    <a:pt x="9076" y="130902"/>
                    <a:pt x="0" y="108991"/>
                    <a:pt x="0" y="86144"/>
                  </a:cubicBezTo>
                  <a:lnTo>
                    <a:pt x="0" y="86144"/>
                  </a:lnTo>
                  <a:cubicBezTo>
                    <a:pt x="0" y="63297"/>
                    <a:pt x="9076" y="41386"/>
                    <a:pt x="25231" y="25231"/>
                  </a:cubicBezTo>
                  <a:cubicBezTo>
                    <a:pt x="41386" y="9076"/>
                    <a:pt x="63297" y="0"/>
                    <a:pt x="86144" y="0"/>
                  </a:cubicBezTo>
                  <a:close/>
                </a:path>
              </a:pathLst>
            </a:custGeom>
            <a:solidFill>
              <a:srgbClr val="FFFFFF"/>
            </a:solidFill>
            <a:ln w="19050" cap="rnd">
              <a:solidFill>
                <a:srgbClr val="000000"/>
              </a:solidFill>
              <a:prstDash val="solid"/>
              <a:round/>
            </a:ln>
          </p:spPr>
          <p:txBody>
            <a:bodyPr/>
            <a:lstStyle/>
            <a:p>
              <a:endParaRPr lang="es-ES"/>
            </a:p>
          </p:txBody>
        </p:sp>
        <p:sp>
          <p:nvSpPr>
            <p:cNvPr id="23" name="TextBox 23"/>
            <p:cNvSpPr txBox="1"/>
            <p:nvPr/>
          </p:nvSpPr>
          <p:spPr>
            <a:xfrm>
              <a:off x="0" y="-66675"/>
              <a:ext cx="544350" cy="238963"/>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Overthinking</a:t>
              </a:r>
            </a:p>
          </p:txBody>
        </p:sp>
      </p:grpSp>
      <p:grpSp>
        <p:nvGrpSpPr>
          <p:cNvPr id="24" name="Group 24"/>
          <p:cNvGrpSpPr/>
          <p:nvPr/>
        </p:nvGrpSpPr>
        <p:grpSpPr>
          <a:xfrm>
            <a:off x="13471727" y="7500114"/>
            <a:ext cx="1985632" cy="1120775"/>
            <a:chOff x="0" y="0"/>
            <a:chExt cx="522965" cy="295184"/>
          </a:xfrm>
        </p:grpSpPr>
        <p:sp>
          <p:nvSpPr>
            <p:cNvPr id="25" name="Freeform 25"/>
            <p:cNvSpPr/>
            <p:nvPr/>
          </p:nvSpPr>
          <p:spPr>
            <a:xfrm>
              <a:off x="0" y="0"/>
              <a:ext cx="522965" cy="295184"/>
            </a:xfrm>
            <a:custGeom>
              <a:avLst/>
              <a:gdLst/>
              <a:ahLst/>
              <a:cxnLst/>
              <a:rect l="l" t="t" r="r" b="b"/>
              <a:pathLst>
                <a:path w="522965" h="295184">
                  <a:moveTo>
                    <a:pt x="116969" y="0"/>
                  </a:moveTo>
                  <a:lnTo>
                    <a:pt x="405996" y="0"/>
                  </a:lnTo>
                  <a:cubicBezTo>
                    <a:pt x="470596" y="0"/>
                    <a:pt x="522965" y="52369"/>
                    <a:pt x="522965" y="116969"/>
                  </a:cubicBezTo>
                  <a:lnTo>
                    <a:pt x="522965" y="178214"/>
                  </a:lnTo>
                  <a:cubicBezTo>
                    <a:pt x="522965" y="242815"/>
                    <a:pt x="470596" y="295184"/>
                    <a:pt x="405996" y="295184"/>
                  </a:cubicBezTo>
                  <a:lnTo>
                    <a:pt x="116969" y="295184"/>
                  </a:lnTo>
                  <a:cubicBezTo>
                    <a:pt x="52369" y="295184"/>
                    <a:pt x="0" y="242815"/>
                    <a:pt x="0" y="178214"/>
                  </a:cubicBezTo>
                  <a:lnTo>
                    <a:pt x="0" y="116969"/>
                  </a:lnTo>
                  <a:cubicBezTo>
                    <a:pt x="0" y="52369"/>
                    <a:pt x="52369" y="0"/>
                    <a:pt x="116969" y="0"/>
                  </a:cubicBezTo>
                  <a:close/>
                </a:path>
              </a:pathLst>
            </a:custGeom>
            <a:solidFill>
              <a:srgbClr val="FFFFFF"/>
            </a:solidFill>
            <a:ln w="19050" cap="rnd">
              <a:solidFill>
                <a:srgbClr val="000000"/>
              </a:solidFill>
              <a:prstDash val="solid"/>
              <a:round/>
            </a:ln>
          </p:spPr>
          <p:txBody>
            <a:bodyPr/>
            <a:lstStyle/>
            <a:p>
              <a:endParaRPr lang="es-ES"/>
            </a:p>
          </p:txBody>
        </p:sp>
        <p:sp>
          <p:nvSpPr>
            <p:cNvPr id="26" name="TextBox 26"/>
            <p:cNvSpPr txBox="1"/>
            <p:nvPr/>
          </p:nvSpPr>
          <p:spPr>
            <a:xfrm>
              <a:off x="0" y="-66675"/>
              <a:ext cx="522965" cy="361859"/>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Fear of disappointing others</a:t>
              </a:r>
            </a:p>
          </p:txBody>
        </p:sp>
      </p:grpSp>
      <p:sp>
        <p:nvSpPr>
          <p:cNvPr id="27" name="AutoShape 27"/>
          <p:cNvSpPr/>
          <p:nvPr/>
        </p:nvSpPr>
        <p:spPr>
          <a:xfrm flipH="1">
            <a:off x="10173311" y="3735939"/>
            <a:ext cx="2645785" cy="965134"/>
          </a:xfrm>
          <a:prstGeom prst="line">
            <a:avLst/>
          </a:prstGeom>
          <a:ln w="19050" cap="flat">
            <a:solidFill>
              <a:srgbClr val="000000"/>
            </a:solidFill>
            <a:prstDash val="solid"/>
            <a:headEnd type="none" w="sm" len="sm"/>
            <a:tailEnd type="oval" w="lg" len="lg"/>
          </a:ln>
        </p:spPr>
        <p:txBody>
          <a:bodyPr/>
          <a:lstStyle/>
          <a:p>
            <a:endParaRPr lang="es-ES"/>
          </a:p>
        </p:txBody>
      </p:sp>
      <p:sp>
        <p:nvSpPr>
          <p:cNvPr id="28" name="AutoShape 28"/>
          <p:cNvSpPr/>
          <p:nvPr/>
        </p:nvSpPr>
        <p:spPr>
          <a:xfrm>
            <a:off x="5122205" y="4648179"/>
            <a:ext cx="2484886" cy="495321"/>
          </a:xfrm>
          <a:prstGeom prst="line">
            <a:avLst/>
          </a:prstGeom>
          <a:ln w="19050" cap="flat">
            <a:solidFill>
              <a:srgbClr val="000000"/>
            </a:solidFill>
            <a:prstDash val="solid"/>
            <a:headEnd type="none" w="sm" len="sm"/>
            <a:tailEnd type="oval" w="lg" len="lg"/>
          </a:ln>
        </p:spPr>
        <p:txBody>
          <a:bodyPr/>
          <a:lstStyle/>
          <a:p>
            <a:endParaRPr lang="es-ES"/>
          </a:p>
        </p:txBody>
      </p:sp>
      <p:sp>
        <p:nvSpPr>
          <p:cNvPr id="29" name="AutoShape 29"/>
          <p:cNvSpPr/>
          <p:nvPr/>
        </p:nvSpPr>
        <p:spPr>
          <a:xfrm flipH="1">
            <a:off x="10173311" y="5129128"/>
            <a:ext cx="2991757" cy="197097"/>
          </a:xfrm>
          <a:prstGeom prst="line">
            <a:avLst/>
          </a:prstGeom>
          <a:ln w="19050" cap="flat">
            <a:solidFill>
              <a:srgbClr val="000000"/>
            </a:solidFill>
            <a:prstDash val="solid"/>
            <a:headEnd type="none" w="sm" len="sm"/>
            <a:tailEnd type="oval" w="lg" len="lg"/>
          </a:ln>
        </p:spPr>
        <p:txBody>
          <a:bodyPr/>
          <a:lstStyle/>
          <a:p>
            <a:endParaRPr lang="es-ES"/>
          </a:p>
        </p:txBody>
      </p:sp>
      <p:sp>
        <p:nvSpPr>
          <p:cNvPr id="30" name="AutoShape 30"/>
          <p:cNvSpPr/>
          <p:nvPr/>
        </p:nvSpPr>
        <p:spPr>
          <a:xfrm>
            <a:off x="5126968" y="5808499"/>
            <a:ext cx="2480124" cy="327079"/>
          </a:xfrm>
          <a:prstGeom prst="line">
            <a:avLst/>
          </a:prstGeom>
          <a:ln w="19050" cap="flat">
            <a:solidFill>
              <a:srgbClr val="000000"/>
            </a:solidFill>
            <a:prstDash val="solid"/>
            <a:headEnd type="none" w="sm" len="sm"/>
            <a:tailEnd type="oval" w="lg" len="lg"/>
          </a:ln>
        </p:spPr>
        <p:txBody>
          <a:bodyPr/>
          <a:lstStyle/>
          <a:p>
            <a:endParaRPr lang="es-ES"/>
          </a:p>
        </p:txBody>
      </p:sp>
      <p:sp>
        <p:nvSpPr>
          <p:cNvPr id="31" name="AutoShape 31"/>
          <p:cNvSpPr/>
          <p:nvPr/>
        </p:nvSpPr>
        <p:spPr>
          <a:xfrm flipH="1" flipV="1">
            <a:off x="10173311" y="6226832"/>
            <a:ext cx="3212387" cy="327079"/>
          </a:xfrm>
          <a:prstGeom prst="line">
            <a:avLst/>
          </a:prstGeom>
          <a:ln w="19050" cap="flat">
            <a:solidFill>
              <a:srgbClr val="000000"/>
            </a:solidFill>
            <a:prstDash val="solid"/>
            <a:headEnd type="none" w="sm" len="sm"/>
            <a:tailEnd type="oval" w="lg" len="lg"/>
          </a:ln>
        </p:spPr>
        <p:txBody>
          <a:bodyPr/>
          <a:lstStyle/>
          <a:p>
            <a:endParaRPr lang="es-ES"/>
          </a:p>
        </p:txBody>
      </p:sp>
      <p:sp>
        <p:nvSpPr>
          <p:cNvPr id="32" name="AutoShape 32"/>
          <p:cNvSpPr/>
          <p:nvPr/>
        </p:nvSpPr>
        <p:spPr>
          <a:xfrm>
            <a:off x="5122205" y="6765986"/>
            <a:ext cx="2484886" cy="153870"/>
          </a:xfrm>
          <a:prstGeom prst="line">
            <a:avLst/>
          </a:prstGeom>
          <a:ln w="19050" cap="flat">
            <a:solidFill>
              <a:srgbClr val="000000"/>
            </a:solidFill>
            <a:prstDash val="solid"/>
            <a:headEnd type="none" w="sm" len="sm"/>
            <a:tailEnd type="oval" w="lg" len="lg"/>
          </a:ln>
        </p:spPr>
        <p:txBody>
          <a:bodyPr/>
          <a:lstStyle/>
          <a:p>
            <a:endParaRPr lang="es-ES"/>
          </a:p>
        </p:txBody>
      </p:sp>
      <p:sp>
        <p:nvSpPr>
          <p:cNvPr id="33" name="AutoShape 33"/>
          <p:cNvSpPr/>
          <p:nvPr/>
        </p:nvSpPr>
        <p:spPr>
          <a:xfrm flipH="1" flipV="1">
            <a:off x="10173311" y="7400806"/>
            <a:ext cx="3298416" cy="756470"/>
          </a:xfrm>
          <a:prstGeom prst="line">
            <a:avLst/>
          </a:prstGeom>
          <a:ln w="19050" cap="flat">
            <a:solidFill>
              <a:srgbClr val="000000"/>
            </a:solidFill>
            <a:prstDash val="solid"/>
            <a:headEnd type="none" w="sm" len="sm"/>
            <a:tailEnd type="oval" w="lg" len="lg"/>
          </a:ln>
        </p:spPr>
        <p:txBody>
          <a:bodyPr/>
          <a:lstStyle/>
          <a:p>
            <a:endParaRPr lang="es-ES"/>
          </a:p>
        </p:txBody>
      </p:sp>
      <p:sp>
        <p:nvSpPr>
          <p:cNvPr id="34" name="TextBox 34"/>
          <p:cNvSpPr txBox="1"/>
          <p:nvPr/>
        </p:nvSpPr>
        <p:spPr>
          <a:xfrm>
            <a:off x="3324540" y="2210468"/>
            <a:ext cx="11638920" cy="368300"/>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When the tank has holes, it empties quickly – no matter how hard you try to fill it.</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08310" y="1659954"/>
            <a:ext cx="5334567" cy="6894432"/>
          </a:xfrm>
          <a:custGeom>
            <a:avLst/>
            <a:gdLst/>
            <a:ahLst/>
            <a:cxnLst/>
            <a:rect l="l" t="t" r="r" b="b"/>
            <a:pathLst>
              <a:path w="5334567" h="6894432">
                <a:moveTo>
                  <a:pt x="0" y="0"/>
                </a:moveTo>
                <a:lnTo>
                  <a:pt x="5334567" y="0"/>
                </a:lnTo>
                <a:lnTo>
                  <a:pt x="5334567" y="6894432"/>
                </a:lnTo>
                <a:lnTo>
                  <a:pt x="0" y="6894432"/>
                </a:lnTo>
                <a:lnTo>
                  <a:pt x="0" y="0"/>
                </a:lnTo>
                <a:close/>
              </a:path>
            </a:pathLst>
          </a:custGeom>
          <a:blipFill>
            <a:blip r:embed="rId2"/>
            <a:stretch>
              <a:fillRect/>
            </a:stretch>
          </a:blipFill>
        </p:spPr>
        <p:txBody>
          <a:bodyPr/>
          <a:lstStyle/>
          <a:p>
            <a:endParaRPr lang="es-ES"/>
          </a:p>
        </p:txBody>
      </p:sp>
      <p:grpSp>
        <p:nvGrpSpPr>
          <p:cNvPr id="3" name="Group 3"/>
          <p:cNvGrpSpPr/>
          <p:nvPr/>
        </p:nvGrpSpPr>
        <p:grpSpPr>
          <a:xfrm>
            <a:off x="8210668" y="4187322"/>
            <a:ext cx="7407198" cy="1497051"/>
            <a:chOff x="0" y="0"/>
            <a:chExt cx="1950867" cy="394285"/>
          </a:xfrm>
        </p:grpSpPr>
        <p:sp>
          <p:nvSpPr>
            <p:cNvPr id="4" name="Freeform 4"/>
            <p:cNvSpPr/>
            <p:nvPr/>
          </p:nvSpPr>
          <p:spPr>
            <a:xfrm>
              <a:off x="0" y="0"/>
              <a:ext cx="1950867" cy="394285"/>
            </a:xfrm>
            <a:custGeom>
              <a:avLst/>
              <a:gdLst/>
              <a:ahLst/>
              <a:cxnLst/>
              <a:rect l="l" t="t" r="r" b="b"/>
              <a:pathLst>
                <a:path w="1950867" h="394285">
                  <a:moveTo>
                    <a:pt x="31356" y="0"/>
                  </a:moveTo>
                  <a:lnTo>
                    <a:pt x="1919511" y="0"/>
                  </a:lnTo>
                  <a:cubicBezTo>
                    <a:pt x="1927827" y="0"/>
                    <a:pt x="1935803" y="3304"/>
                    <a:pt x="1941683" y="9184"/>
                  </a:cubicBezTo>
                  <a:cubicBezTo>
                    <a:pt x="1947563" y="15064"/>
                    <a:pt x="1950867" y="23040"/>
                    <a:pt x="1950867" y="31356"/>
                  </a:cubicBezTo>
                  <a:lnTo>
                    <a:pt x="1950867" y="362929"/>
                  </a:lnTo>
                  <a:cubicBezTo>
                    <a:pt x="1950867" y="371245"/>
                    <a:pt x="1947563" y="379221"/>
                    <a:pt x="1941683" y="385101"/>
                  </a:cubicBezTo>
                  <a:cubicBezTo>
                    <a:pt x="1935803" y="390982"/>
                    <a:pt x="1927827" y="394285"/>
                    <a:pt x="1919511" y="394285"/>
                  </a:cubicBezTo>
                  <a:lnTo>
                    <a:pt x="31356" y="394285"/>
                  </a:lnTo>
                  <a:cubicBezTo>
                    <a:pt x="23040" y="394285"/>
                    <a:pt x="15064" y="390982"/>
                    <a:pt x="9184" y="385101"/>
                  </a:cubicBezTo>
                  <a:cubicBezTo>
                    <a:pt x="3304" y="379221"/>
                    <a:pt x="0" y="371245"/>
                    <a:pt x="0" y="362929"/>
                  </a:cubicBezTo>
                  <a:lnTo>
                    <a:pt x="0" y="31356"/>
                  </a:lnTo>
                  <a:cubicBezTo>
                    <a:pt x="0" y="23040"/>
                    <a:pt x="3304" y="15064"/>
                    <a:pt x="9184" y="9184"/>
                  </a:cubicBezTo>
                  <a:cubicBezTo>
                    <a:pt x="15064" y="3304"/>
                    <a:pt x="23040" y="0"/>
                    <a:pt x="31356" y="0"/>
                  </a:cubicBezTo>
                  <a:close/>
                </a:path>
              </a:pathLst>
            </a:custGeom>
            <a:solidFill>
              <a:srgbClr val="71C7D6"/>
            </a:solidFill>
            <a:ln w="19050" cap="rnd">
              <a:solidFill>
                <a:srgbClr val="000000"/>
              </a:solidFill>
              <a:prstDash val="solid"/>
              <a:round/>
            </a:ln>
          </p:spPr>
          <p:txBody>
            <a:bodyPr/>
            <a:lstStyle/>
            <a:p>
              <a:endParaRPr lang="es-ES"/>
            </a:p>
          </p:txBody>
        </p:sp>
        <p:sp>
          <p:nvSpPr>
            <p:cNvPr id="5" name="TextBox 5"/>
            <p:cNvSpPr txBox="1"/>
            <p:nvPr/>
          </p:nvSpPr>
          <p:spPr>
            <a:xfrm>
              <a:off x="0" y="-66675"/>
              <a:ext cx="1950867" cy="460960"/>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What do you think empties young people’s tank the most today?</a:t>
              </a:r>
            </a:p>
          </p:txBody>
        </p:sp>
      </p:grpSp>
      <p:grpSp>
        <p:nvGrpSpPr>
          <p:cNvPr id="6" name="Group 6"/>
          <p:cNvGrpSpPr/>
          <p:nvPr/>
        </p:nvGrpSpPr>
        <p:grpSpPr>
          <a:xfrm>
            <a:off x="8210668" y="5887883"/>
            <a:ext cx="7407198" cy="1497051"/>
            <a:chOff x="0" y="0"/>
            <a:chExt cx="1950867" cy="394285"/>
          </a:xfrm>
        </p:grpSpPr>
        <p:sp>
          <p:nvSpPr>
            <p:cNvPr id="7" name="Freeform 7"/>
            <p:cNvSpPr/>
            <p:nvPr/>
          </p:nvSpPr>
          <p:spPr>
            <a:xfrm>
              <a:off x="0" y="0"/>
              <a:ext cx="1950867" cy="394285"/>
            </a:xfrm>
            <a:custGeom>
              <a:avLst/>
              <a:gdLst/>
              <a:ahLst/>
              <a:cxnLst/>
              <a:rect l="l" t="t" r="r" b="b"/>
              <a:pathLst>
                <a:path w="1950867" h="394285">
                  <a:moveTo>
                    <a:pt x="31356" y="0"/>
                  </a:moveTo>
                  <a:lnTo>
                    <a:pt x="1919511" y="0"/>
                  </a:lnTo>
                  <a:cubicBezTo>
                    <a:pt x="1927827" y="0"/>
                    <a:pt x="1935803" y="3304"/>
                    <a:pt x="1941683" y="9184"/>
                  </a:cubicBezTo>
                  <a:cubicBezTo>
                    <a:pt x="1947563" y="15064"/>
                    <a:pt x="1950867" y="23040"/>
                    <a:pt x="1950867" y="31356"/>
                  </a:cubicBezTo>
                  <a:lnTo>
                    <a:pt x="1950867" y="362929"/>
                  </a:lnTo>
                  <a:cubicBezTo>
                    <a:pt x="1950867" y="371245"/>
                    <a:pt x="1947563" y="379221"/>
                    <a:pt x="1941683" y="385101"/>
                  </a:cubicBezTo>
                  <a:cubicBezTo>
                    <a:pt x="1935803" y="390982"/>
                    <a:pt x="1927827" y="394285"/>
                    <a:pt x="1919511" y="394285"/>
                  </a:cubicBezTo>
                  <a:lnTo>
                    <a:pt x="31356" y="394285"/>
                  </a:lnTo>
                  <a:cubicBezTo>
                    <a:pt x="23040" y="394285"/>
                    <a:pt x="15064" y="390982"/>
                    <a:pt x="9184" y="385101"/>
                  </a:cubicBezTo>
                  <a:cubicBezTo>
                    <a:pt x="3304" y="379221"/>
                    <a:pt x="0" y="371245"/>
                    <a:pt x="0" y="362929"/>
                  </a:cubicBezTo>
                  <a:lnTo>
                    <a:pt x="0" y="31356"/>
                  </a:lnTo>
                  <a:cubicBezTo>
                    <a:pt x="0" y="23040"/>
                    <a:pt x="3304" y="15064"/>
                    <a:pt x="9184" y="9184"/>
                  </a:cubicBezTo>
                  <a:cubicBezTo>
                    <a:pt x="15064" y="3304"/>
                    <a:pt x="23040" y="0"/>
                    <a:pt x="31356" y="0"/>
                  </a:cubicBezTo>
                  <a:close/>
                </a:path>
              </a:pathLst>
            </a:custGeom>
            <a:solidFill>
              <a:srgbClr val="FFED4C"/>
            </a:solidFill>
            <a:ln w="19050" cap="rnd">
              <a:solidFill>
                <a:srgbClr val="000000"/>
              </a:solidFill>
              <a:prstDash val="solid"/>
              <a:round/>
            </a:ln>
          </p:spPr>
          <p:txBody>
            <a:bodyPr/>
            <a:lstStyle/>
            <a:p>
              <a:endParaRPr lang="es-ES"/>
            </a:p>
          </p:txBody>
        </p:sp>
        <p:sp>
          <p:nvSpPr>
            <p:cNvPr id="8" name="TextBox 8"/>
            <p:cNvSpPr txBox="1"/>
            <p:nvPr/>
          </p:nvSpPr>
          <p:spPr>
            <a:xfrm>
              <a:off x="0" y="-66675"/>
              <a:ext cx="1950867" cy="460960"/>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What is the difference between something that empties the tank and a hole in the tank?</a:t>
              </a:r>
            </a:p>
          </p:txBody>
        </p:sp>
      </p:grpSp>
      <p:grpSp>
        <p:nvGrpSpPr>
          <p:cNvPr id="9" name="Group 9"/>
          <p:cNvGrpSpPr/>
          <p:nvPr/>
        </p:nvGrpSpPr>
        <p:grpSpPr>
          <a:xfrm>
            <a:off x="8210668" y="7584959"/>
            <a:ext cx="7407198" cy="1497051"/>
            <a:chOff x="0" y="0"/>
            <a:chExt cx="1950867" cy="394285"/>
          </a:xfrm>
        </p:grpSpPr>
        <p:sp>
          <p:nvSpPr>
            <p:cNvPr id="10" name="Freeform 10"/>
            <p:cNvSpPr/>
            <p:nvPr/>
          </p:nvSpPr>
          <p:spPr>
            <a:xfrm>
              <a:off x="0" y="0"/>
              <a:ext cx="1950867" cy="394285"/>
            </a:xfrm>
            <a:custGeom>
              <a:avLst/>
              <a:gdLst/>
              <a:ahLst/>
              <a:cxnLst/>
              <a:rect l="l" t="t" r="r" b="b"/>
              <a:pathLst>
                <a:path w="1950867" h="394285">
                  <a:moveTo>
                    <a:pt x="31356" y="0"/>
                  </a:moveTo>
                  <a:lnTo>
                    <a:pt x="1919511" y="0"/>
                  </a:lnTo>
                  <a:cubicBezTo>
                    <a:pt x="1927827" y="0"/>
                    <a:pt x="1935803" y="3304"/>
                    <a:pt x="1941683" y="9184"/>
                  </a:cubicBezTo>
                  <a:cubicBezTo>
                    <a:pt x="1947563" y="15064"/>
                    <a:pt x="1950867" y="23040"/>
                    <a:pt x="1950867" y="31356"/>
                  </a:cubicBezTo>
                  <a:lnTo>
                    <a:pt x="1950867" y="362929"/>
                  </a:lnTo>
                  <a:cubicBezTo>
                    <a:pt x="1950867" y="371245"/>
                    <a:pt x="1947563" y="379221"/>
                    <a:pt x="1941683" y="385101"/>
                  </a:cubicBezTo>
                  <a:cubicBezTo>
                    <a:pt x="1935803" y="390982"/>
                    <a:pt x="1927827" y="394285"/>
                    <a:pt x="1919511" y="394285"/>
                  </a:cubicBezTo>
                  <a:lnTo>
                    <a:pt x="31356" y="394285"/>
                  </a:lnTo>
                  <a:cubicBezTo>
                    <a:pt x="23040" y="394285"/>
                    <a:pt x="15064" y="390982"/>
                    <a:pt x="9184" y="385101"/>
                  </a:cubicBezTo>
                  <a:cubicBezTo>
                    <a:pt x="3304" y="379221"/>
                    <a:pt x="0" y="371245"/>
                    <a:pt x="0" y="362929"/>
                  </a:cubicBezTo>
                  <a:lnTo>
                    <a:pt x="0" y="31356"/>
                  </a:lnTo>
                  <a:cubicBezTo>
                    <a:pt x="0" y="23040"/>
                    <a:pt x="3304" y="15064"/>
                    <a:pt x="9184" y="9184"/>
                  </a:cubicBezTo>
                  <a:cubicBezTo>
                    <a:pt x="15064" y="3304"/>
                    <a:pt x="23040" y="0"/>
                    <a:pt x="31356" y="0"/>
                  </a:cubicBezTo>
                  <a:close/>
                </a:path>
              </a:pathLst>
            </a:custGeom>
            <a:solidFill>
              <a:srgbClr val="51B264"/>
            </a:solidFill>
            <a:ln w="19050" cap="rnd">
              <a:solidFill>
                <a:srgbClr val="000000"/>
              </a:solidFill>
              <a:prstDash val="solid"/>
              <a:round/>
            </a:ln>
          </p:spPr>
          <p:txBody>
            <a:bodyPr/>
            <a:lstStyle/>
            <a:p>
              <a:endParaRPr lang="es-ES"/>
            </a:p>
          </p:txBody>
        </p:sp>
        <p:sp>
          <p:nvSpPr>
            <p:cNvPr id="11" name="TextBox 11"/>
            <p:cNvSpPr txBox="1"/>
            <p:nvPr/>
          </p:nvSpPr>
          <p:spPr>
            <a:xfrm>
              <a:off x="0" y="-66675"/>
              <a:ext cx="1950867" cy="460960"/>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Was würde passieren, wenn wir den Tank nie auffüllen?</a:t>
              </a:r>
            </a:p>
          </p:txBody>
        </p:sp>
      </p:grpSp>
      <p:sp>
        <p:nvSpPr>
          <p:cNvPr id="12" name="TextBox 12"/>
          <p:cNvSpPr txBox="1"/>
          <p:nvPr/>
        </p:nvSpPr>
        <p:spPr>
          <a:xfrm>
            <a:off x="8210668" y="1580647"/>
            <a:ext cx="8257020" cy="2130425"/>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Remember: </a:t>
            </a:r>
          </a:p>
          <a:p>
            <a:pPr algn="l">
              <a:lnSpc>
                <a:spcPts val="2800"/>
              </a:lnSpc>
            </a:pPr>
            <a:endParaRPr lang="en-US" sz="2000" b="1">
              <a:solidFill>
                <a:srgbClr val="000000"/>
              </a:solidFill>
              <a:latin typeface="Poppins Bold"/>
              <a:ea typeface="Poppins Bold"/>
              <a:cs typeface="Poppins Bold"/>
              <a:sym typeface="Poppins Bold"/>
            </a:endParaRPr>
          </a:p>
          <a:p>
            <a:pPr algn="l">
              <a:lnSpc>
                <a:spcPts val="2800"/>
              </a:lnSpc>
            </a:pPr>
            <a:r>
              <a:rPr lang="en-US" sz="2000">
                <a:solidFill>
                  <a:srgbClr val="000000"/>
                </a:solidFill>
                <a:latin typeface="Poppins"/>
                <a:ea typeface="Poppins"/>
                <a:cs typeface="Poppins"/>
                <a:sym typeface="Poppins"/>
              </a:rPr>
              <a:t>When your tank is full,</a:t>
            </a:r>
            <a:r>
              <a:rPr lang="en-US" sz="2000" b="1">
                <a:solidFill>
                  <a:srgbClr val="000000"/>
                </a:solidFill>
                <a:latin typeface="Poppins Bold"/>
                <a:ea typeface="Poppins Bold"/>
                <a:cs typeface="Poppins Bold"/>
                <a:sym typeface="Poppins Bold"/>
              </a:rPr>
              <a:t> it’s easier to manage stress.</a:t>
            </a:r>
          </a:p>
          <a:p>
            <a:pPr algn="l">
              <a:lnSpc>
                <a:spcPts val="2800"/>
              </a:lnSpc>
            </a:pPr>
            <a:r>
              <a:rPr lang="en-US" sz="2000">
                <a:solidFill>
                  <a:srgbClr val="000000"/>
                </a:solidFill>
                <a:latin typeface="Poppins"/>
                <a:ea typeface="Poppins"/>
                <a:cs typeface="Poppins"/>
                <a:sym typeface="Poppins"/>
              </a:rPr>
              <a:t>When it’s empty,</a:t>
            </a:r>
            <a:r>
              <a:rPr lang="en-US" sz="2000" b="1">
                <a:solidFill>
                  <a:srgbClr val="000000"/>
                </a:solidFill>
                <a:latin typeface="Poppins Bold"/>
                <a:ea typeface="Poppins Bold"/>
                <a:cs typeface="Poppins Bold"/>
                <a:sym typeface="Poppins Bold"/>
              </a:rPr>
              <a:t> everything feels much harder.</a:t>
            </a:r>
          </a:p>
          <a:p>
            <a:pPr algn="l">
              <a:lnSpc>
                <a:spcPts val="2800"/>
              </a:lnSpc>
            </a:pPr>
            <a:endParaRPr lang="en-US" sz="2000" b="1">
              <a:solidFill>
                <a:srgbClr val="000000"/>
              </a:solidFill>
              <a:latin typeface="Poppins Bold"/>
              <a:ea typeface="Poppins Bold"/>
              <a:cs typeface="Poppins Bold"/>
              <a:sym typeface="Poppins Bold"/>
            </a:endParaRPr>
          </a:p>
          <a:p>
            <a:pPr algn="l">
              <a:lnSpc>
                <a:spcPts val="2800"/>
              </a:lnSpc>
              <a:spcBef>
                <a:spcPct val="0"/>
              </a:spcBef>
            </a:pPr>
            <a:r>
              <a:rPr lang="en-US" sz="2000">
                <a:solidFill>
                  <a:srgbClr val="000000"/>
                </a:solidFill>
                <a:latin typeface="Poppins"/>
                <a:ea typeface="Poppins"/>
                <a:cs typeface="Poppins"/>
                <a:sym typeface="Poppins"/>
              </a:rPr>
              <a:t>Knowing this will help you decide</a:t>
            </a:r>
            <a:r>
              <a:rPr lang="en-US" sz="2000" b="1">
                <a:solidFill>
                  <a:srgbClr val="000000"/>
                </a:solidFill>
                <a:latin typeface="Poppins Bold"/>
                <a:ea typeface="Poppins Bold"/>
                <a:cs typeface="Poppins Bold"/>
                <a:sym typeface="Poppins Bold"/>
              </a:rPr>
              <a:t> what you need right now.</a:t>
            </a:r>
          </a:p>
        </p:txBody>
      </p:sp>
      <p:sp>
        <p:nvSpPr>
          <p:cNvPr id="13" name="TextBox 13"/>
          <p:cNvSpPr txBox="1"/>
          <p:nvPr/>
        </p:nvSpPr>
        <p:spPr>
          <a:xfrm>
            <a:off x="8210668" y="800061"/>
            <a:ext cx="7984570" cy="368300"/>
          </a:xfrm>
          <a:prstGeom prst="rect">
            <a:avLst/>
          </a:prstGeom>
        </p:spPr>
        <p:txBody>
          <a:bodyPr lIns="0" tIns="0" rIns="0" bIns="0" rtlCol="0" anchor="t">
            <a:spAutoFit/>
          </a:bodyPr>
          <a:lstStyle/>
          <a:p>
            <a:pPr algn="l">
              <a:lnSpc>
                <a:spcPts val="2800"/>
              </a:lnSpc>
            </a:pPr>
            <a:r>
              <a:rPr lang="en-US" sz="2000">
                <a:solidFill>
                  <a:srgbClr val="000000"/>
                </a:solidFill>
                <a:latin typeface="Poppins"/>
                <a:ea typeface="Poppins"/>
                <a:cs typeface="Poppins"/>
                <a:sym typeface="Poppins"/>
              </a:rPr>
              <a:t>Depending on the day, the tank can be </a:t>
            </a:r>
            <a:r>
              <a:rPr lang="en-US" sz="2000" b="1">
                <a:solidFill>
                  <a:srgbClr val="000000"/>
                </a:solidFill>
                <a:latin typeface="Poppins Bold"/>
                <a:ea typeface="Poppins Bold"/>
                <a:cs typeface="Poppins Bold"/>
                <a:sym typeface="Poppins Bold"/>
              </a:rPr>
              <a:t>very empty or very full</a:t>
            </a:r>
            <a:r>
              <a:rPr lang="en-US" sz="2000">
                <a:solidFill>
                  <a:srgbClr val="000000"/>
                </a:solidFill>
                <a:latin typeface="Poppins"/>
                <a:ea typeface="Poppins"/>
                <a:cs typeface="Poppins"/>
                <a:sym typeface="Poppins"/>
              </a:rPr>
              <a:t>.</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900" y="3917718"/>
            <a:ext cx="19133820" cy="10402643"/>
            <a:chOff x="0" y="0"/>
            <a:chExt cx="25511760" cy="13870191"/>
          </a:xfrm>
        </p:grpSpPr>
        <p:sp>
          <p:nvSpPr>
            <p:cNvPr id="3" name="Freeform 3"/>
            <p:cNvSpPr/>
            <p:nvPr/>
          </p:nvSpPr>
          <p:spPr>
            <a:xfrm>
              <a:off x="0" y="0"/>
              <a:ext cx="25511761" cy="13870178"/>
            </a:xfrm>
            <a:custGeom>
              <a:avLst/>
              <a:gdLst/>
              <a:ahLst/>
              <a:cxnLst/>
              <a:rect l="l" t="t" r="r" b="b"/>
              <a:pathLst>
                <a:path w="25511761" h="13870178">
                  <a:moveTo>
                    <a:pt x="0" y="6935089"/>
                  </a:moveTo>
                  <a:cubicBezTo>
                    <a:pt x="0" y="3104896"/>
                    <a:pt x="5711063" y="0"/>
                    <a:pt x="12755880" y="0"/>
                  </a:cubicBezTo>
                  <a:cubicBezTo>
                    <a:pt x="19800698" y="0"/>
                    <a:pt x="25511761" y="3104896"/>
                    <a:pt x="25511761" y="6935089"/>
                  </a:cubicBezTo>
                  <a:cubicBezTo>
                    <a:pt x="25511761" y="10765282"/>
                    <a:pt x="19800698" y="13870178"/>
                    <a:pt x="12755880" y="13870178"/>
                  </a:cubicBezTo>
                  <a:cubicBezTo>
                    <a:pt x="5711063" y="13870178"/>
                    <a:pt x="0" y="10765282"/>
                    <a:pt x="0" y="6935089"/>
                  </a:cubicBezTo>
                  <a:close/>
                </a:path>
              </a:pathLst>
            </a:custGeom>
            <a:solidFill>
              <a:srgbClr val="FFED4C"/>
            </a:solidFill>
          </p:spPr>
          <p:txBody>
            <a:bodyPr/>
            <a:lstStyle/>
            <a:p>
              <a:endParaRPr lang="es-ES"/>
            </a:p>
          </p:txBody>
        </p:sp>
      </p:grpSp>
      <p:sp>
        <p:nvSpPr>
          <p:cNvPr id="4" name="TextBox 4"/>
          <p:cNvSpPr txBox="1"/>
          <p:nvPr/>
        </p:nvSpPr>
        <p:spPr>
          <a:xfrm>
            <a:off x="6983730" y="5161636"/>
            <a:ext cx="4320540" cy="485775"/>
          </a:xfrm>
          <a:prstGeom prst="rect">
            <a:avLst/>
          </a:prstGeom>
        </p:spPr>
        <p:txBody>
          <a:bodyPr lIns="0" tIns="0" rIns="0" bIns="0" rtlCol="0" anchor="t">
            <a:spAutoFit/>
          </a:bodyPr>
          <a:lstStyle/>
          <a:p>
            <a:pPr algn="ctr">
              <a:lnSpc>
                <a:spcPts val="3600"/>
              </a:lnSpc>
            </a:pPr>
            <a:r>
              <a:rPr lang="en-US" sz="3000">
                <a:solidFill>
                  <a:srgbClr val="000000"/>
                </a:solidFill>
                <a:latin typeface="Poppins"/>
                <a:ea typeface="Poppins"/>
                <a:cs typeface="Poppins"/>
                <a:sym typeface="Poppins"/>
              </a:rPr>
              <a:t>Activity 2.5</a:t>
            </a:r>
          </a:p>
        </p:txBody>
      </p:sp>
      <p:sp>
        <p:nvSpPr>
          <p:cNvPr id="5" name="TextBox 5"/>
          <p:cNvSpPr txBox="1"/>
          <p:nvPr/>
        </p:nvSpPr>
        <p:spPr>
          <a:xfrm>
            <a:off x="2770602" y="6425995"/>
            <a:ext cx="12746796" cy="1571625"/>
          </a:xfrm>
          <a:prstGeom prst="rect">
            <a:avLst/>
          </a:prstGeom>
        </p:spPr>
        <p:txBody>
          <a:bodyPr lIns="0" tIns="0" rIns="0" bIns="0" rtlCol="0" anchor="t">
            <a:spAutoFit/>
          </a:bodyPr>
          <a:lstStyle/>
          <a:p>
            <a:pPr algn="ctr">
              <a:lnSpc>
                <a:spcPts val="6000"/>
              </a:lnSpc>
            </a:pPr>
            <a:r>
              <a:rPr lang="en-US" sz="5000" b="1">
                <a:solidFill>
                  <a:srgbClr val="000000"/>
                </a:solidFill>
                <a:latin typeface="Poppins Bold"/>
                <a:ea typeface="Poppins Bold"/>
                <a:cs typeface="Poppins Bold"/>
                <a:sym typeface="Poppins Bold"/>
              </a:rPr>
              <a:t>“Help System” + Guided Relaxation</a:t>
            </a:r>
          </a:p>
          <a:p>
            <a:pPr algn="ctr">
              <a:lnSpc>
                <a:spcPts val="6000"/>
              </a:lnSpc>
            </a:pPr>
            <a:r>
              <a:rPr lang="en-US" sz="5000" b="1">
                <a:solidFill>
                  <a:srgbClr val="000000"/>
                </a:solidFill>
                <a:latin typeface="Poppins Bold"/>
                <a:ea typeface="Poppins Bold"/>
                <a:cs typeface="Poppins Bold"/>
                <a:sym typeface="Poppins Bold"/>
              </a:rPr>
              <a:t>(Guided imagery / Body scan / PMR)</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779992" y="1254457"/>
            <a:ext cx="3124866" cy="2869328"/>
          </a:xfrm>
          <a:custGeom>
            <a:avLst/>
            <a:gdLst/>
            <a:ahLst/>
            <a:cxnLst/>
            <a:rect l="l" t="t" r="r" b="b"/>
            <a:pathLst>
              <a:path w="3124866" h="2869328">
                <a:moveTo>
                  <a:pt x="0" y="0"/>
                </a:moveTo>
                <a:lnTo>
                  <a:pt x="3124866" y="0"/>
                </a:lnTo>
                <a:lnTo>
                  <a:pt x="3124866" y="2869327"/>
                </a:lnTo>
                <a:lnTo>
                  <a:pt x="0" y="2869327"/>
                </a:lnTo>
                <a:lnTo>
                  <a:pt x="0" y="0"/>
                </a:lnTo>
                <a:close/>
              </a:path>
            </a:pathLst>
          </a:custGeom>
          <a:blipFill>
            <a:blip r:embed="rId2"/>
            <a:stretch>
              <a:fillRect/>
            </a:stretch>
          </a:blipFill>
        </p:spPr>
        <p:txBody>
          <a:bodyPr/>
          <a:lstStyle/>
          <a:p>
            <a:endParaRPr lang="es-ES"/>
          </a:p>
        </p:txBody>
      </p:sp>
      <p:sp>
        <p:nvSpPr>
          <p:cNvPr id="3" name="Freeform 3"/>
          <p:cNvSpPr/>
          <p:nvPr/>
        </p:nvSpPr>
        <p:spPr>
          <a:xfrm>
            <a:off x="10205702" y="4481825"/>
            <a:ext cx="4745920" cy="4478422"/>
          </a:xfrm>
          <a:custGeom>
            <a:avLst/>
            <a:gdLst/>
            <a:ahLst/>
            <a:cxnLst/>
            <a:rect l="l" t="t" r="r" b="b"/>
            <a:pathLst>
              <a:path w="4745920" h="4478422">
                <a:moveTo>
                  <a:pt x="0" y="0"/>
                </a:moveTo>
                <a:lnTo>
                  <a:pt x="4745920" y="0"/>
                </a:lnTo>
                <a:lnTo>
                  <a:pt x="4745920" y="4478422"/>
                </a:lnTo>
                <a:lnTo>
                  <a:pt x="0" y="4478422"/>
                </a:lnTo>
                <a:lnTo>
                  <a:pt x="0" y="0"/>
                </a:lnTo>
                <a:close/>
              </a:path>
            </a:pathLst>
          </a:custGeom>
          <a:blipFill>
            <a:blip r:embed="rId3"/>
            <a:stretch>
              <a:fillRect/>
            </a:stretch>
          </a:blipFill>
        </p:spPr>
        <p:txBody>
          <a:bodyPr/>
          <a:lstStyle/>
          <a:p>
            <a:endParaRPr lang="es-ES"/>
          </a:p>
        </p:txBody>
      </p:sp>
      <p:sp>
        <p:nvSpPr>
          <p:cNvPr id="4" name="TextBox 4"/>
          <p:cNvSpPr txBox="1"/>
          <p:nvPr/>
        </p:nvSpPr>
        <p:spPr>
          <a:xfrm>
            <a:off x="1722120" y="2351400"/>
            <a:ext cx="5562600" cy="2130425"/>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Materials</a:t>
            </a:r>
          </a:p>
          <a:p>
            <a:pPr algn="l">
              <a:lnSpc>
                <a:spcPts val="2800"/>
              </a:lnSpc>
            </a:pPr>
            <a:endParaRPr lang="en-US" sz="2000" b="1">
              <a:solidFill>
                <a:srgbClr val="000000"/>
              </a:solidFill>
              <a:latin typeface="Poppins Bold"/>
              <a:ea typeface="Poppins Bold"/>
              <a:cs typeface="Poppins Bold"/>
              <a:sym typeface="Poppins Bold"/>
            </a:endParaRPr>
          </a:p>
          <a:p>
            <a:pPr marL="431801" lvl="1" indent="-215900" algn="l">
              <a:lnSpc>
                <a:spcPts val="2800"/>
              </a:lnSpc>
              <a:buFont typeface="Arial"/>
              <a:buChar char="•"/>
            </a:pPr>
            <a:r>
              <a:rPr lang="en-US" sz="2000" b="1">
                <a:solidFill>
                  <a:srgbClr val="000000"/>
                </a:solidFill>
                <a:latin typeface="Poppins Bold"/>
                <a:ea typeface="Poppins Bold"/>
                <a:cs typeface="Poppins Bold"/>
                <a:sym typeface="Poppins Bold"/>
              </a:rPr>
              <a:t>A quiet room</a:t>
            </a:r>
          </a:p>
          <a:p>
            <a:pPr marL="431801" lvl="1" indent="-215900" algn="l">
              <a:lnSpc>
                <a:spcPts val="2800"/>
              </a:lnSpc>
              <a:buFont typeface="Arial"/>
              <a:buChar char="•"/>
            </a:pPr>
            <a:r>
              <a:rPr lang="en-US" sz="2000" b="1">
                <a:solidFill>
                  <a:srgbClr val="000000"/>
                </a:solidFill>
                <a:latin typeface="Poppins Bold"/>
                <a:ea typeface="Poppins Bold"/>
                <a:cs typeface="Poppins Bold"/>
                <a:sym typeface="Poppins Bold"/>
              </a:rPr>
              <a:t>Comfortable chairs</a:t>
            </a:r>
          </a:p>
          <a:p>
            <a:pPr marL="431801" lvl="1" indent="-215900" algn="l">
              <a:lnSpc>
                <a:spcPts val="2800"/>
              </a:lnSpc>
              <a:buFont typeface="Arial"/>
              <a:buChar char="•"/>
            </a:pPr>
            <a:r>
              <a:rPr lang="en-US" sz="2000" b="1">
                <a:solidFill>
                  <a:srgbClr val="000000"/>
                </a:solidFill>
                <a:latin typeface="Poppins Bold"/>
                <a:ea typeface="Poppins Bold"/>
                <a:cs typeface="Poppins Bold"/>
                <a:sym typeface="Poppins Bold"/>
              </a:rPr>
              <a:t>Soft music (optional)</a:t>
            </a:r>
          </a:p>
          <a:p>
            <a:pPr marL="431801" lvl="1" indent="-215900" algn="l">
              <a:lnSpc>
                <a:spcPts val="2800"/>
              </a:lnSpc>
              <a:buFont typeface="Arial"/>
              <a:buChar char="•"/>
            </a:pPr>
            <a:r>
              <a:rPr lang="en-US" sz="2000" b="1">
                <a:solidFill>
                  <a:srgbClr val="000000"/>
                </a:solidFill>
                <a:latin typeface="Poppins Bold"/>
                <a:ea typeface="Poppins Bold"/>
                <a:cs typeface="Poppins Bold"/>
                <a:sym typeface="Poppins Bold"/>
              </a:rPr>
              <a:t>Space to relax</a:t>
            </a:r>
          </a:p>
        </p:txBody>
      </p:sp>
      <p:sp>
        <p:nvSpPr>
          <p:cNvPr id="5" name="TextBox 5"/>
          <p:cNvSpPr txBox="1"/>
          <p:nvPr/>
        </p:nvSpPr>
        <p:spPr>
          <a:xfrm>
            <a:off x="1722120" y="5359365"/>
            <a:ext cx="5091452" cy="1778000"/>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What are we going to do?</a:t>
            </a:r>
          </a:p>
          <a:p>
            <a:pPr algn="l">
              <a:lnSpc>
                <a:spcPts val="2800"/>
              </a:lnSpc>
            </a:pPr>
            <a:endParaRPr lang="en-US" sz="2000" b="1">
              <a:solidFill>
                <a:srgbClr val="000000"/>
              </a:solidFill>
              <a:latin typeface="Poppins Bold"/>
              <a:ea typeface="Poppins Bold"/>
              <a:cs typeface="Poppins Bold"/>
              <a:sym typeface="Poppins Bold"/>
            </a:endParaRPr>
          </a:p>
          <a:p>
            <a:pPr marL="431801" lvl="1" indent="-215900" algn="l">
              <a:lnSpc>
                <a:spcPts val="2800"/>
              </a:lnSpc>
              <a:buFont typeface="Arial"/>
              <a:buChar char="•"/>
            </a:pPr>
            <a:r>
              <a:rPr lang="en-US" sz="2000">
                <a:solidFill>
                  <a:srgbClr val="000000"/>
                </a:solidFill>
                <a:latin typeface="Poppins"/>
                <a:ea typeface="Poppins"/>
                <a:cs typeface="Poppins"/>
                <a:sym typeface="Poppins"/>
              </a:rPr>
              <a:t>Identify my support network (‘Help System’)</a:t>
            </a:r>
          </a:p>
          <a:p>
            <a:pPr marL="431801" lvl="1" indent="-215900" algn="l">
              <a:lnSpc>
                <a:spcPts val="2800"/>
              </a:lnSpc>
              <a:buFont typeface="Arial"/>
              <a:buChar char="•"/>
            </a:pPr>
            <a:r>
              <a:rPr lang="en-US" sz="2000">
                <a:solidFill>
                  <a:srgbClr val="000000"/>
                </a:solidFill>
                <a:latin typeface="Poppins"/>
                <a:ea typeface="Poppins"/>
                <a:cs typeface="Poppins"/>
                <a:sym typeface="Poppins"/>
              </a:rPr>
              <a:t>Do a guided relaxation exercise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314950" y="2532412"/>
            <a:ext cx="7658100" cy="967368"/>
            <a:chOff x="0" y="0"/>
            <a:chExt cx="2016948" cy="254780"/>
          </a:xfrm>
        </p:grpSpPr>
        <p:sp>
          <p:nvSpPr>
            <p:cNvPr id="3" name="Freeform 3"/>
            <p:cNvSpPr/>
            <p:nvPr/>
          </p:nvSpPr>
          <p:spPr>
            <a:xfrm>
              <a:off x="0" y="0"/>
              <a:ext cx="2016948" cy="254780"/>
            </a:xfrm>
            <a:custGeom>
              <a:avLst/>
              <a:gdLst/>
              <a:ahLst/>
              <a:cxnLst/>
              <a:rect l="l" t="t" r="r" b="b"/>
              <a:pathLst>
                <a:path w="2016948" h="254780">
                  <a:moveTo>
                    <a:pt x="30328" y="0"/>
                  </a:moveTo>
                  <a:lnTo>
                    <a:pt x="1986620" y="0"/>
                  </a:lnTo>
                  <a:cubicBezTo>
                    <a:pt x="1994664" y="0"/>
                    <a:pt x="2002378" y="3195"/>
                    <a:pt x="2008065" y="8883"/>
                  </a:cubicBezTo>
                  <a:cubicBezTo>
                    <a:pt x="2013753" y="14571"/>
                    <a:pt x="2016948" y="22285"/>
                    <a:pt x="2016948" y="30328"/>
                  </a:cubicBezTo>
                  <a:lnTo>
                    <a:pt x="2016948" y="224452"/>
                  </a:lnTo>
                  <a:cubicBezTo>
                    <a:pt x="2016948" y="232495"/>
                    <a:pt x="2013753" y="240209"/>
                    <a:pt x="2008065" y="245897"/>
                  </a:cubicBezTo>
                  <a:cubicBezTo>
                    <a:pt x="2002378" y="251585"/>
                    <a:pt x="1994664" y="254780"/>
                    <a:pt x="1986620" y="254780"/>
                  </a:cubicBezTo>
                  <a:lnTo>
                    <a:pt x="30328" y="254780"/>
                  </a:lnTo>
                  <a:cubicBezTo>
                    <a:pt x="22285" y="254780"/>
                    <a:pt x="14571" y="251585"/>
                    <a:pt x="8883" y="245897"/>
                  </a:cubicBezTo>
                  <a:cubicBezTo>
                    <a:pt x="3195" y="240209"/>
                    <a:pt x="0" y="232495"/>
                    <a:pt x="0" y="224452"/>
                  </a:cubicBezTo>
                  <a:lnTo>
                    <a:pt x="0" y="30328"/>
                  </a:lnTo>
                  <a:cubicBezTo>
                    <a:pt x="0" y="22285"/>
                    <a:pt x="3195" y="14571"/>
                    <a:pt x="8883" y="8883"/>
                  </a:cubicBezTo>
                  <a:cubicBezTo>
                    <a:pt x="14571" y="3195"/>
                    <a:pt x="22285" y="0"/>
                    <a:pt x="30328" y="0"/>
                  </a:cubicBezTo>
                  <a:close/>
                </a:path>
              </a:pathLst>
            </a:custGeom>
            <a:solidFill>
              <a:srgbClr val="E4829D"/>
            </a:solidFill>
            <a:ln w="19050" cap="rnd">
              <a:solidFill>
                <a:srgbClr val="000000"/>
              </a:solidFill>
              <a:prstDash val="solid"/>
              <a:round/>
            </a:ln>
          </p:spPr>
          <p:txBody>
            <a:bodyPr/>
            <a:lstStyle/>
            <a:p>
              <a:endParaRPr lang="es-ES"/>
            </a:p>
          </p:txBody>
        </p:sp>
        <p:sp>
          <p:nvSpPr>
            <p:cNvPr id="4" name="TextBox 4"/>
            <p:cNvSpPr txBox="1"/>
            <p:nvPr/>
          </p:nvSpPr>
          <p:spPr>
            <a:xfrm>
              <a:off x="0" y="-85725"/>
              <a:ext cx="2016948" cy="340505"/>
            </a:xfrm>
            <a:prstGeom prst="rect">
              <a:avLst/>
            </a:prstGeom>
          </p:spPr>
          <p:txBody>
            <a:bodyPr lIns="50800" tIns="50800" rIns="50800" bIns="50800" rtlCol="0" anchor="ctr"/>
            <a:lstStyle/>
            <a:p>
              <a:pPr algn="ctr">
                <a:lnSpc>
                  <a:spcPts val="4200"/>
                </a:lnSpc>
              </a:pPr>
              <a:r>
                <a:rPr lang="en-US" sz="3000">
                  <a:solidFill>
                    <a:srgbClr val="000000"/>
                  </a:solidFill>
                  <a:latin typeface="Poppins"/>
                  <a:ea typeface="Poppins"/>
                  <a:cs typeface="Poppins"/>
                  <a:sym typeface="Poppins"/>
                </a:rPr>
                <a:t>Who can I turn to if I'm feeling stressed?</a:t>
              </a:r>
            </a:p>
          </p:txBody>
        </p:sp>
      </p:grpSp>
      <p:sp>
        <p:nvSpPr>
          <p:cNvPr id="5" name="Freeform 5"/>
          <p:cNvSpPr/>
          <p:nvPr/>
        </p:nvSpPr>
        <p:spPr>
          <a:xfrm>
            <a:off x="7407755" y="4577809"/>
            <a:ext cx="3472490" cy="3176779"/>
          </a:xfrm>
          <a:custGeom>
            <a:avLst/>
            <a:gdLst/>
            <a:ahLst/>
            <a:cxnLst/>
            <a:rect l="l" t="t" r="r" b="b"/>
            <a:pathLst>
              <a:path w="3472490" h="3176779">
                <a:moveTo>
                  <a:pt x="0" y="0"/>
                </a:moveTo>
                <a:lnTo>
                  <a:pt x="3472490" y="0"/>
                </a:lnTo>
                <a:lnTo>
                  <a:pt x="3472490" y="3176779"/>
                </a:lnTo>
                <a:lnTo>
                  <a:pt x="0" y="3176779"/>
                </a:lnTo>
                <a:lnTo>
                  <a:pt x="0" y="0"/>
                </a:lnTo>
                <a:close/>
              </a:path>
            </a:pathLst>
          </a:custGeom>
          <a:blipFill>
            <a:blip r:embed="rId2"/>
            <a:stretch>
              <a:fillRect/>
            </a:stretch>
          </a:blipFill>
        </p:spPr>
        <p:txBody>
          <a:bodyPr/>
          <a:lstStyle/>
          <a:p>
            <a:endParaRPr lang="es-ES"/>
          </a:p>
        </p:txBody>
      </p:sp>
      <p:sp>
        <p:nvSpPr>
          <p:cNvPr id="6" name="TextBox 6"/>
          <p:cNvSpPr txBox="1"/>
          <p:nvPr/>
        </p:nvSpPr>
        <p:spPr>
          <a:xfrm>
            <a:off x="4467022" y="5040817"/>
            <a:ext cx="2691102" cy="720725"/>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Someone who makes you feel safe</a:t>
            </a:r>
          </a:p>
        </p:txBody>
      </p:sp>
      <p:sp>
        <p:nvSpPr>
          <p:cNvPr id="7" name="TextBox 7"/>
          <p:cNvSpPr txBox="1"/>
          <p:nvPr/>
        </p:nvSpPr>
        <p:spPr>
          <a:xfrm>
            <a:off x="10950065" y="5040817"/>
            <a:ext cx="3380451" cy="720725"/>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Someone who can advise or support you</a:t>
            </a:r>
          </a:p>
        </p:txBody>
      </p:sp>
      <p:sp>
        <p:nvSpPr>
          <p:cNvPr id="8" name="TextBox 8"/>
          <p:cNvSpPr txBox="1"/>
          <p:nvPr/>
        </p:nvSpPr>
        <p:spPr>
          <a:xfrm>
            <a:off x="4445527" y="7034097"/>
            <a:ext cx="2371679" cy="720725"/>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Someone who does not judge</a:t>
            </a:r>
          </a:p>
        </p:txBody>
      </p:sp>
      <p:sp>
        <p:nvSpPr>
          <p:cNvPr id="9" name="TextBox 9"/>
          <p:cNvSpPr txBox="1"/>
          <p:nvPr/>
        </p:nvSpPr>
        <p:spPr>
          <a:xfrm>
            <a:off x="11467415" y="7034097"/>
            <a:ext cx="2685098" cy="368300"/>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Someone who listens</a:t>
            </a:r>
          </a:p>
        </p:txBody>
      </p:sp>
      <p:sp>
        <p:nvSpPr>
          <p:cNvPr id="10" name="TextBox 10"/>
          <p:cNvSpPr txBox="1"/>
          <p:nvPr/>
        </p:nvSpPr>
        <p:spPr>
          <a:xfrm>
            <a:off x="7620000" y="992381"/>
            <a:ext cx="3048000" cy="341119"/>
          </a:xfrm>
          <a:prstGeom prst="rect">
            <a:avLst/>
          </a:prstGeom>
        </p:spPr>
        <p:txBody>
          <a:bodyPr wrap="square" lIns="0" tIns="0" rIns="0" bIns="0" rtlCol="0" anchor="t">
            <a:spAutoFit/>
          </a:bodyPr>
          <a:lstStyle/>
          <a:p>
            <a:pPr algn="ctr">
              <a:lnSpc>
                <a:spcPts val="2800"/>
              </a:lnSpc>
              <a:spcBef>
                <a:spcPct val="0"/>
              </a:spcBef>
            </a:pPr>
            <a:r>
              <a:rPr lang="en-US" sz="2000" b="1" dirty="0">
                <a:solidFill>
                  <a:srgbClr val="000000"/>
                </a:solidFill>
                <a:latin typeface="Poppins Bold"/>
                <a:ea typeface="Poppins Bold"/>
                <a:cs typeface="Poppins Bold"/>
                <a:sym typeface="Poppins Bold"/>
              </a:rPr>
              <a:t>Help system</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314950" y="1966823"/>
            <a:ext cx="7658100" cy="1395222"/>
            <a:chOff x="0" y="0"/>
            <a:chExt cx="2016948" cy="367466"/>
          </a:xfrm>
        </p:grpSpPr>
        <p:sp>
          <p:nvSpPr>
            <p:cNvPr id="3" name="Freeform 3"/>
            <p:cNvSpPr/>
            <p:nvPr/>
          </p:nvSpPr>
          <p:spPr>
            <a:xfrm>
              <a:off x="0" y="0"/>
              <a:ext cx="2016948" cy="367466"/>
            </a:xfrm>
            <a:custGeom>
              <a:avLst/>
              <a:gdLst/>
              <a:ahLst/>
              <a:cxnLst/>
              <a:rect l="l" t="t" r="r" b="b"/>
              <a:pathLst>
                <a:path w="2016948" h="367466">
                  <a:moveTo>
                    <a:pt x="30328" y="0"/>
                  </a:moveTo>
                  <a:lnTo>
                    <a:pt x="1986620" y="0"/>
                  </a:lnTo>
                  <a:cubicBezTo>
                    <a:pt x="1994664" y="0"/>
                    <a:pt x="2002378" y="3195"/>
                    <a:pt x="2008065" y="8883"/>
                  </a:cubicBezTo>
                  <a:cubicBezTo>
                    <a:pt x="2013753" y="14571"/>
                    <a:pt x="2016948" y="22285"/>
                    <a:pt x="2016948" y="30328"/>
                  </a:cubicBezTo>
                  <a:lnTo>
                    <a:pt x="2016948" y="337138"/>
                  </a:lnTo>
                  <a:cubicBezTo>
                    <a:pt x="2016948" y="345181"/>
                    <a:pt x="2013753" y="352895"/>
                    <a:pt x="2008065" y="358583"/>
                  </a:cubicBezTo>
                  <a:cubicBezTo>
                    <a:pt x="2002378" y="364271"/>
                    <a:pt x="1994664" y="367466"/>
                    <a:pt x="1986620" y="367466"/>
                  </a:cubicBezTo>
                  <a:lnTo>
                    <a:pt x="30328" y="367466"/>
                  </a:lnTo>
                  <a:cubicBezTo>
                    <a:pt x="13578" y="367466"/>
                    <a:pt x="0" y="353887"/>
                    <a:pt x="0" y="337138"/>
                  </a:cubicBezTo>
                  <a:lnTo>
                    <a:pt x="0" y="30328"/>
                  </a:lnTo>
                  <a:cubicBezTo>
                    <a:pt x="0" y="22285"/>
                    <a:pt x="3195" y="14571"/>
                    <a:pt x="8883" y="8883"/>
                  </a:cubicBezTo>
                  <a:cubicBezTo>
                    <a:pt x="14571" y="3195"/>
                    <a:pt x="22285" y="0"/>
                    <a:pt x="30328" y="0"/>
                  </a:cubicBezTo>
                  <a:close/>
                </a:path>
              </a:pathLst>
            </a:custGeom>
            <a:solidFill>
              <a:srgbClr val="FFED4C"/>
            </a:solidFill>
            <a:ln w="19050" cap="rnd">
              <a:solidFill>
                <a:srgbClr val="000000"/>
              </a:solidFill>
              <a:prstDash val="solid"/>
              <a:round/>
            </a:ln>
          </p:spPr>
          <p:txBody>
            <a:bodyPr/>
            <a:lstStyle/>
            <a:p>
              <a:endParaRPr lang="es-ES"/>
            </a:p>
          </p:txBody>
        </p:sp>
        <p:sp>
          <p:nvSpPr>
            <p:cNvPr id="4" name="TextBox 4"/>
            <p:cNvSpPr txBox="1"/>
            <p:nvPr/>
          </p:nvSpPr>
          <p:spPr>
            <a:xfrm>
              <a:off x="0" y="-85725"/>
              <a:ext cx="2016948" cy="453191"/>
            </a:xfrm>
            <a:prstGeom prst="rect">
              <a:avLst/>
            </a:prstGeom>
          </p:spPr>
          <p:txBody>
            <a:bodyPr lIns="50800" tIns="50800" rIns="50800" bIns="50800" rtlCol="0" anchor="ctr"/>
            <a:lstStyle/>
            <a:p>
              <a:pPr algn="ctr">
                <a:lnSpc>
                  <a:spcPts val="4200"/>
                </a:lnSpc>
              </a:pPr>
              <a:r>
                <a:rPr lang="en-US" sz="3000">
                  <a:solidFill>
                    <a:srgbClr val="000000"/>
                  </a:solidFill>
                  <a:latin typeface="Poppins"/>
                  <a:ea typeface="Poppins"/>
                  <a:cs typeface="Poppins"/>
                  <a:sym typeface="Poppins"/>
                </a:rPr>
                <a:t>Who or what is part of your support network?</a:t>
              </a:r>
            </a:p>
          </p:txBody>
        </p:sp>
      </p:grpSp>
      <p:grpSp>
        <p:nvGrpSpPr>
          <p:cNvPr id="5" name="Group 5"/>
          <p:cNvGrpSpPr/>
          <p:nvPr/>
        </p:nvGrpSpPr>
        <p:grpSpPr>
          <a:xfrm>
            <a:off x="2246056" y="3789227"/>
            <a:ext cx="13795887" cy="4883375"/>
            <a:chOff x="0" y="0"/>
            <a:chExt cx="18394517" cy="6511167"/>
          </a:xfrm>
        </p:grpSpPr>
        <p:sp>
          <p:nvSpPr>
            <p:cNvPr id="6" name="Freeform 6"/>
            <p:cNvSpPr/>
            <p:nvPr/>
          </p:nvSpPr>
          <p:spPr>
            <a:xfrm>
              <a:off x="0" y="402167"/>
              <a:ext cx="14505724" cy="5639100"/>
            </a:xfrm>
            <a:custGeom>
              <a:avLst/>
              <a:gdLst/>
              <a:ahLst/>
              <a:cxnLst/>
              <a:rect l="l" t="t" r="r" b="b"/>
              <a:pathLst>
                <a:path w="14505724" h="5639100">
                  <a:moveTo>
                    <a:pt x="0" y="0"/>
                  </a:moveTo>
                  <a:lnTo>
                    <a:pt x="14505724" y="0"/>
                  </a:lnTo>
                  <a:lnTo>
                    <a:pt x="14505724" y="5639100"/>
                  </a:lnTo>
                  <a:lnTo>
                    <a:pt x="0" y="5639100"/>
                  </a:lnTo>
                  <a:lnTo>
                    <a:pt x="0" y="0"/>
                  </a:lnTo>
                  <a:close/>
                </a:path>
              </a:pathLst>
            </a:custGeom>
            <a:blipFill>
              <a:blip r:embed="rId2"/>
              <a:stretch>
                <a:fillRect/>
              </a:stretch>
            </a:blipFill>
          </p:spPr>
          <p:txBody>
            <a:bodyPr/>
            <a:lstStyle/>
            <a:p>
              <a:endParaRPr lang="es-ES"/>
            </a:p>
          </p:txBody>
        </p:sp>
        <p:sp>
          <p:nvSpPr>
            <p:cNvPr id="7" name="TextBox 7"/>
            <p:cNvSpPr txBox="1"/>
            <p:nvPr/>
          </p:nvSpPr>
          <p:spPr>
            <a:xfrm>
              <a:off x="7566866" y="5572425"/>
              <a:ext cx="3423603" cy="938742"/>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Activities that help you relax</a:t>
              </a:r>
            </a:p>
          </p:txBody>
        </p:sp>
        <p:sp>
          <p:nvSpPr>
            <p:cNvPr id="8" name="TextBox 8"/>
            <p:cNvSpPr txBox="1"/>
            <p:nvPr/>
          </p:nvSpPr>
          <p:spPr>
            <a:xfrm>
              <a:off x="3651030" y="963255"/>
              <a:ext cx="3601832" cy="468842"/>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Tutor / Class teacher</a:t>
              </a:r>
            </a:p>
          </p:txBody>
        </p:sp>
        <p:sp>
          <p:nvSpPr>
            <p:cNvPr id="9" name="TextBox 9"/>
            <p:cNvSpPr txBox="1"/>
            <p:nvPr/>
          </p:nvSpPr>
          <p:spPr>
            <a:xfrm>
              <a:off x="972166" y="3305011"/>
              <a:ext cx="3194368" cy="468842"/>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Coach</a:t>
              </a:r>
            </a:p>
          </p:txBody>
        </p:sp>
        <p:sp>
          <p:nvSpPr>
            <p:cNvPr id="10" name="TextBox 10"/>
            <p:cNvSpPr txBox="1"/>
            <p:nvPr/>
          </p:nvSpPr>
          <p:spPr>
            <a:xfrm>
              <a:off x="13346108" y="-66675"/>
              <a:ext cx="5048409" cy="468842"/>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School counselling service</a:t>
              </a:r>
            </a:p>
          </p:txBody>
        </p:sp>
        <p:sp>
          <p:nvSpPr>
            <p:cNvPr id="11" name="TextBox 11"/>
            <p:cNvSpPr txBox="1"/>
            <p:nvPr/>
          </p:nvSpPr>
          <p:spPr>
            <a:xfrm>
              <a:off x="14728749" y="3961642"/>
              <a:ext cx="3002048" cy="1408642"/>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Common room / safe space at school</a:t>
              </a:r>
            </a:p>
          </p:txBody>
        </p:sp>
      </p:grpSp>
      <p:sp>
        <p:nvSpPr>
          <p:cNvPr id="12" name="TextBox 12"/>
          <p:cNvSpPr txBox="1"/>
          <p:nvPr/>
        </p:nvSpPr>
        <p:spPr>
          <a:xfrm>
            <a:off x="7162800" y="962025"/>
            <a:ext cx="3962400" cy="341119"/>
          </a:xfrm>
          <a:prstGeom prst="rect">
            <a:avLst/>
          </a:prstGeom>
        </p:spPr>
        <p:txBody>
          <a:bodyPr wrap="square" lIns="0" tIns="0" rIns="0" bIns="0" rtlCol="0" anchor="t">
            <a:spAutoFit/>
          </a:bodyPr>
          <a:lstStyle/>
          <a:p>
            <a:pPr algn="ctr">
              <a:lnSpc>
                <a:spcPts val="2800"/>
              </a:lnSpc>
              <a:spcBef>
                <a:spcPct val="0"/>
              </a:spcBef>
            </a:pPr>
            <a:r>
              <a:rPr lang="en-US" sz="2000" b="1" dirty="0">
                <a:solidFill>
                  <a:srgbClr val="000000"/>
                </a:solidFill>
                <a:latin typeface="Poppins Bold"/>
                <a:ea typeface="Poppins Bold"/>
                <a:cs typeface="Poppins Bold"/>
                <a:sym typeface="Poppins Bold"/>
              </a:rPr>
              <a:t>Help system</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1466653"/>
            <a:ext cx="16403468" cy="7791647"/>
          </a:xfrm>
          <a:custGeom>
            <a:avLst/>
            <a:gdLst/>
            <a:ahLst/>
            <a:cxnLst/>
            <a:rect l="l" t="t" r="r" b="b"/>
            <a:pathLst>
              <a:path w="16403468" h="7791647">
                <a:moveTo>
                  <a:pt x="0" y="0"/>
                </a:moveTo>
                <a:lnTo>
                  <a:pt x="16403468" y="0"/>
                </a:lnTo>
                <a:lnTo>
                  <a:pt x="16403468" y="7791647"/>
                </a:lnTo>
                <a:lnTo>
                  <a:pt x="0" y="7791647"/>
                </a:lnTo>
                <a:lnTo>
                  <a:pt x="0" y="0"/>
                </a:lnTo>
                <a:close/>
              </a:path>
            </a:pathLst>
          </a:custGeom>
          <a:blipFill>
            <a:blip r:embed="rId2"/>
            <a:stretch>
              <a:fillRect/>
            </a:stretch>
          </a:blipFill>
        </p:spPr>
        <p:txBody>
          <a:bodyPr/>
          <a:lstStyle/>
          <a:p>
            <a:endParaRPr lang="es-ES"/>
          </a:p>
        </p:txBody>
      </p:sp>
      <p:sp>
        <p:nvSpPr>
          <p:cNvPr id="3" name="TextBox 3"/>
          <p:cNvSpPr txBox="1"/>
          <p:nvPr/>
        </p:nvSpPr>
        <p:spPr>
          <a:xfrm>
            <a:off x="7391400" y="763781"/>
            <a:ext cx="3505200" cy="341119"/>
          </a:xfrm>
          <a:prstGeom prst="rect">
            <a:avLst/>
          </a:prstGeom>
        </p:spPr>
        <p:txBody>
          <a:bodyPr wrap="square" lIns="0" tIns="0" rIns="0" bIns="0" rtlCol="0" anchor="t">
            <a:spAutoFit/>
          </a:bodyPr>
          <a:lstStyle/>
          <a:p>
            <a:pPr algn="ctr">
              <a:lnSpc>
                <a:spcPts val="2800"/>
              </a:lnSpc>
              <a:spcBef>
                <a:spcPct val="0"/>
              </a:spcBef>
            </a:pPr>
            <a:r>
              <a:rPr lang="en-US" sz="2000" b="1" dirty="0">
                <a:solidFill>
                  <a:srgbClr val="000000"/>
                </a:solidFill>
                <a:latin typeface="Poppins Bold"/>
                <a:ea typeface="Poppins Bold"/>
                <a:cs typeface="Poppins Bold"/>
                <a:sym typeface="Poppins Bold"/>
              </a:rPr>
              <a:t>Guided relaxation</a:t>
            </a:r>
          </a:p>
        </p:txBody>
      </p:sp>
      <p:sp>
        <p:nvSpPr>
          <p:cNvPr id="4" name="Freeform 4"/>
          <p:cNvSpPr/>
          <p:nvPr/>
        </p:nvSpPr>
        <p:spPr>
          <a:xfrm>
            <a:off x="11851800" y="1729618"/>
            <a:ext cx="7699700" cy="7265717"/>
          </a:xfrm>
          <a:custGeom>
            <a:avLst/>
            <a:gdLst/>
            <a:ahLst/>
            <a:cxnLst/>
            <a:rect l="l" t="t" r="r" b="b"/>
            <a:pathLst>
              <a:path w="7699700" h="7265717">
                <a:moveTo>
                  <a:pt x="0" y="0"/>
                </a:moveTo>
                <a:lnTo>
                  <a:pt x="7699700" y="0"/>
                </a:lnTo>
                <a:lnTo>
                  <a:pt x="7699700" y="7265717"/>
                </a:lnTo>
                <a:lnTo>
                  <a:pt x="0" y="7265717"/>
                </a:lnTo>
                <a:lnTo>
                  <a:pt x="0" y="0"/>
                </a:lnTo>
                <a:close/>
              </a:path>
            </a:pathLst>
          </a:custGeom>
          <a:blipFill>
            <a:blip r:embed="rId3"/>
            <a:stretch>
              <a:fillRect/>
            </a:stretch>
          </a:blipFill>
        </p:spPr>
        <p:txBody>
          <a:bodyPr/>
          <a:lstStyle/>
          <a:p>
            <a:endParaRPr lang="es-ES"/>
          </a:p>
        </p:txBody>
      </p:sp>
      <p:sp>
        <p:nvSpPr>
          <p:cNvPr id="5" name="TextBox 5"/>
          <p:cNvSpPr txBox="1"/>
          <p:nvPr/>
        </p:nvSpPr>
        <p:spPr>
          <a:xfrm>
            <a:off x="1418993" y="2811463"/>
            <a:ext cx="10075151" cy="5654676"/>
          </a:xfrm>
          <a:prstGeom prst="rect">
            <a:avLst/>
          </a:prstGeom>
        </p:spPr>
        <p:txBody>
          <a:bodyPr lIns="0" tIns="0" rIns="0" bIns="0" rtlCol="0" anchor="t">
            <a:spAutoFit/>
          </a:bodyPr>
          <a:lstStyle/>
          <a:p>
            <a:pPr algn="ctr">
              <a:lnSpc>
                <a:spcPts val="2800"/>
              </a:lnSpc>
            </a:pPr>
            <a:r>
              <a:rPr lang="en-US" sz="2000">
                <a:solidFill>
                  <a:srgbClr val="000000"/>
                </a:solidFill>
                <a:latin typeface="Poppins"/>
                <a:ea typeface="Poppins"/>
                <a:cs typeface="Poppins"/>
                <a:sym typeface="Poppins"/>
              </a:rPr>
              <a:t>Let’s start with your breathing… </a:t>
            </a:r>
            <a:r>
              <a:rPr lang="en-US" sz="2000" b="1">
                <a:solidFill>
                  <a:srgbClr val="000000"/>
                </a:solidFill>
                <a:latin typeface="Poppins Bold"/>
                <a:ea typeface="Poppins Bold"/>
                <a:cs typeface="Poppins Bold"/>
                <a:sym typeface="Poppins Bold"/>
              </a:rPr>
              <a:t>Breathe in gently… and breathe out slowly.</a:t>
            </a:r>
          </a:p>
          <a:p>
            <a:pPr algn="ctr">
              <a:lnSpc>
                <a:spcPts val="2800"/>
              </a:lnSpc>
              <a:spcBef>
                <a:spcPct val="0"/>
              </a:spcBef>
            </a:pPr>
            <a:r>
              <a:rPr lang="en-US" sz="2000">
                <a:solidFill>
                  <a:srgbClr val="000000"/>
                </a:solidFill>
                <a:latin typeface="Poppins"/>
                <a:ea typeface="Poppins"/>
                <a:cs typeface="Poppins"/>
                <a:sym typeface="Poppins"/>
              </a:rPr>
              <a:t>Feel your feet </a:t>
            </a:r>
            <a:r>
              <a:rPr lang="en-US" sz="2000" b="1">
                <a:solidFill>
                  <a:srgbClr val="000000"/>
                </a:solidFill>
                <a:latin typeface="Poppins Bold"/>
                <a:ea typeface="Poppins Bold"/>
                <a:cs typeface="Poppins Bold"/>
                <a:sym typeface="Poppins Bold"/>
              </a:rPr>
              <a:t>on the floor</a:t>
            </a:r>
            <a:r>
              <a:rPr lang="en-US" sz="2000">
                <a:solidFill>
                  <a:srgbClr val="000000"/>
                </a:solidFill>
                <a:latin typeface="Poppins"/>
                <a:ea typeface="Poppins"/>
                <a:cs typeface="Poppins"/>
                <a:sym typeface="Poppins"/>
              </a:rPr>
              <a:t>… relax them.</a:t>
            </a:r>
          </a:p>
          <a:p>
            <a:pPr algn="ctr">
              <a:lnSpc>
                <a:spcPts val="2800"/>
              </a:lnSpc>
              <a:spcBef>
                <a:spcPct val="0"/>
              </a:spcBef>
            </a:pPr>
            <a:r>
              <a:rPr lang="en-US" sz="2000">
                <a:solidFill>
                  <a:srgbClr val="000000"/>
                </a:solidFill>
                <a:latin typeface="Poppins"/>
                <a:ea typeface="Poppins"/>
                <a:cs typeface="Poppins"/>
                <a:sym typeface="Poppins"/>
              </a:rPr>
              <a:t>Now your </a:t>
            </a:r>
            <a:r>
              <a:rPr lang="en-US" sz="2000" b="1">
                <a:solidFill>
                  <a:srgbClr val="000000"/>
                </a:solidFill>
                <a:latin typeface="Poppins Bold"/>
                <a:ea typeface="Poppins Bold"/>
                <a:cs typeface="Poppins Bold"/>
                <a:sym typeface="Poppins Bold"/>
              </a:rPr>
              <a:t>legs</a:t>
            </a:r>
            <a:r>
              <a:rPr lang="en-US" sz="2000">
                <a:solidFill>
                  <a:srgbClr val="000000"/>
                </a:solidFill>
                <a:latin typeface="Poppins"/>
                <a:ea typeface="Poppins"/>
                <a:cs typeface="Poppins"/>
                <a:sym typeface="Poppins"/>
              </a:rPr>
              <a:t>… your </a:t>
            </a:r>
            <a:r>
              <a:rPr lang="en-US" sz="2000" b="1">
                <a:solidFill>
                  <a:srgbClr val="000000"/>
                </a:solidFill>
                <a:latin typeface="Poppins Bold"/>
                <a:ea typeface="Poppins Bold"/>
                <a:cs typeface="Poppins Bold"/>
                <a:sym typeface="Poppins Bold"/>
              </a:rPr>
              <a:t>stomach</a:t>
            </a:r>
            <a:r>
              <a:rPr lang="en-US" sz="2000">
                <a:solidFill>
                  <a:srgbClr val="000000"/>
                </a:solidFill>
                <a:latin typeface="Poppins"/>
                <a:ea typeface="Poppins"/>
                <a:cs typeface="Poppins"/>
                <a:sym typeface="Poppins"/>
              </a:rPr>
              <a:t>… your</a:t>
            </a:r>
            <a:r>
              <a:rPr lang="en-US" sz="2000" b="1">
                <a:solidFill>
                  <a:srgbClr val="000000"/>
                </a:solidFill>
                <a:latin typeface="Poppins Bold"/>
                <a:ea typeface="Poppins Bold"/>
                <a:cs typeface="Poppins Bold"/>
                <a:sym typeface="Poppins Bold"/>
              </a:rPr>
              <a:t> shoulders</a:t>
            </a:r>
            <a:r>
              <a:rPr lang="en-US" sz="2000">
                <a:solidFill>
                  <a:srgbClr val="000000"/>
                </a:solidFill>
                <a:latin typeface="Poppins"/>
                <a:ea typeface="Poppins"/>
                <a:cs typeface="Poppins"/>
                <a:sym typeface="Poppins"/>
              </a:rPr>
              <a:t>… your </a:t>
            </a:r>
            <a:r>
              <a:rPr lang="en-US" sz="2000" b="1">
                <a:solidFill>
                  <a:srgbClr val="000000"/>
                </a:solidFill>
                <a:latin typeface="Poppins Bold"/>
                <a:ea typeface="Poppins Bold"/>
                <a:cs typeface="Poppins Bold"/>
                <a:sym typeface="Poppins Bold"/>
              </a:rPr>
              <a:t>jaw</a:t>
            </a:r>
            <a:r>
              <a:rPr lang="en-US" sz="2000">
                <a:solidFill>
                  <a:srgbClr val="000000"/>
                </a:solidFill>
                <a:latin typeface="Poppins"/>
                <a:ea typeface="Poppins"/>
                <a:cs typeface="Poppins"/>
                <a:sym typeface="Poppins"/>
              </a:rPr>
              <a:t>… your </a:t>
            </a:r>
            <a:r>
              <a:rPr lang="en-US" sz="2000" b="1">
                <a:solidFill>
                  <a:srgbClr val="000000"/>
                </a:solidFill>
                <a:latin typeface="Poppins Bold"/>
                <a:ea typeface="Poppins Bold"/>
                <a:cs typeface="Poppins Bold"/>
                <a:sym typeface="Poppins Bold"/>
              </a:rPr>
              <a:t>forehead</a:t>
            </a:r>
            <a:r>
              <a:rPr lang="en-US" sz="2000">
                <a:solidFill>
                  <a:srgbClr val="000000"/>
                </a:solidFill>
                <a:latin typeface="Poppins"/>
                <a:ea typeface="Poppins"/>
                <a:cs typeface="Poppins"/>
                <a:sym typeface="Poppins"/>
              </a:rPr>
              <a:t>…</a:t>
            </a:r>
          </a:p>
          <a:p>
            <a:pPr algn="ctr">
              <a:lnSpc>
                <a:spcPts val="2800"/>
              </a:lnSpc>
              <a:spcBef>
                <a:spcPct val="0"/>
              </a:spcBef>
            </a:pPr>
            <a:endParaRPr lang="en-US" sz="2000">
              <a:solidFill>
                <a:srgbClr val="000000"/>
              </a:solidFill>
              <a:latin typeface="Poppins"/>
              <a:ea typeface="Poppins"/>
              <a:cs typeface="Poppins"/>
              <a:sym typeface="Poppins"/>
            </a:endParaRPr>
          </a:p>
          <a:p>
            <a:pPr algn="ctr">
              <a:lnSpc>
                <a:spcPts val="2800"/>
              </a:lnSpc>
              <a:spcBef>
                <a:spcPct val="0"/>
              </a:spcBef>
            </a:pPr>
            <a:r>
              <a:rPr lang="en-US" sz="2000">
                <a:solidFill>
                  <a:srgbClr val="000000"/>
                </a:solidFill>
                <a:latin typeface="Poppins"/>
                <a:ea typeface="Poppins"/>
                <a:cs typeface="Poppins"/>
                <a:sym typeface="Poppins"/>
              </a:rPr>
              <a:t>(Short pause)</a:t>
            </a:r>
          </a:p>
          <a:p>
            <a:pPr algn="ctr">
              <a:lnSpc>
                <a:spcPts val="2800"/>
              </a:lnSpc>
              <a:spcBef>
                <a:spcPct val="0"/>
              </a:spcBef>
            </a:pPr>
            <a:r>
              <a:rPr lang="en-US" sz="2000">
                <a:solidFill>
                  <a:srgbClr val="000000"/>
                </a:solidFill>
                <a:latin typeface="Poppins"/>
                <a:ea typeface="Poppins"/>
                <a:cs typeface="Poppins"/>
                <a:sym typeface="Poppins"/>
              </a:rPr>
              <a:t>Now imagine </a:t>
            </a:r>
            <a:r>
              <a:rPr lang="en-US" sz="2000" b="1">
                <a:solidFill>
                  <a:srgbClr val="000000"/>
                </a:solidFill>
                <a:latin typeface="Poppins Bold"/>
                <a:ea typeface="Poppins Bold"/>
                <a:cs typeface="Poppins Bold"/>
                <a:sym typeface="Poppins Bold"/>
              </a:rPr>
              <a:t>a place where your body can find peace:</a:t>
            </a:r>
          </a:p>
          <a:p>
            <a:pPr algn="ctr">
              <a:lnSpc>
                <a:spcPts val="2800"/>
              </a:lnSpc>
              <a:spcBef>
                <a:spcPct val="0"/>
              </a:spcBef>
            </a:pPr>
            <a:r>
              <a:rPr lang="en-US" sz="2000">
                <a:solidFill>
                  <a:srgbClr val="000000"/>
                </a:solidFill>
                <a:latin typeface="Poppins"/>
                <a:ea typeface="Poppins"/>
                <a:cs typeface="Poppins"/>
                <a:sym typeface="Poppins"/>
              </a:rPr>
              <a:t>a forest, the beach, your room, a quiet place…</a:t>
            </a:r>
          </a:p>
          <a:p>
            <a:pPr algn="ctr">
              <a:lnSpc>
                <a:spcPts val="2800"/>
              </a:lnSpc>
              <a:spcBef>
                <a:spcPct val="0"/>
              </a:spcBef>
            </a:pPr>
            <a:r>
              <a:rPr lang="en-US" sz="2000">
                <a:solidFill>
                  <a:srgbClr val="000000"/>
                </a:solidFill>
                <a:latin typeface="Poppins"/>
                <a:ea typeface="Poppins"/>
                <a:cs typeface="Poppins"/>
                <a:sym typeface="Poppins"/>
              </a:rPr>
              <a:t>In this place, </a:t>
            </a:r>
            <a:r>
              <a:rPr lang="en-US" sz="2000" b="1">
                <a:solidFill>
                  <a:srgbClr val="000000"/>
                </a:solidFill>
                <a:latin typeface="Poppins Bold"/>
                <a:ea typeface="Poppins Bold"/>
                <a:cs typeface="Poppins Bold"/>
                <a:sym typeface="Poppins Bold"/>
              </a:rPr>
              <a:t>there is no rush.</a:t>
            </a:r>
          </a:p>
          <a:p>
            <a:pPr algn="ctr">
              <a:lnSpc>
                <a:spcPts val="2800"/>
              </a:lnSpc>
              <a:spcBef>
                <a:spcPct val="0"/>
              </a:spcBef>
            </a:pPr>
            <a:r>
              <a:rPr lang="en-US" sz="2000">
                <a:solidFill>
                  <a:srgbClr val="000000"/>
                </a:solidFill>
                <a:latin typeface="Poppins"/>
                <a:ea typeface="Poppins"/>
                <a:cs typeface="Poppins"/>
                <a:sym typeface="Poppins"/>
              </a:rPr>
              <a:t>You </a:t>
            </a:r>
            <a:r>
              <a:rPr lang="en-US" sz="2000" b="1">
                <a:solidFill>
                  <a:srgbClr val="000000"/>
                </a:solidFill>
                <a:latin typeface="Poppins Bold"/>
                <a:ea typeface="Poppins Bold"/>
                <a:cs typeface="Poppins Bold"/>
                <a:sym typeface="Poppins Bold"/>
              </a:rPr>
              <a:t>can let go of the day’s burdens.</a:t>
            </a:r>
          </a:p>
          <a:p>
            <a:pPr algn="ctr">
              <a:lnSpc>
                <a:spcPts val="2800"/>
              </a:lnSpc>
              <a:spcBef>
                <a:spcPct val="0"/>
              </a:spcBef>
            </a:pPr>
            <a:r>
              <a:rPr lang="en-US" sz="2000">
                <a:solidFill>
                  <a:srgbClr val="000000"/>
                </a:solidFill>
                <a:latin typeface="Poppins"/>
                <a:ea typeface="Poppins"/>
                <a:cs typeface="Poppins"/>
                <a:sym typeface="Poppins"/>
              </a:rPr>
              <a:t>Breathe there for a few seconds…</a:t>
            </a:r>
          </a:p>
          <a:p>
            <a:pPr algn="ctr">
              <a:lnSpc>
                <a:spcPts val="2800"/>
              </a:lnSpc>
              <a:spcBef>
                <a:spcPct val="0"/>
              </a:spcBef>
            </a:pPr>
            <a:endParaRPr lang="en-US" sz="2000">
              <a:solidFill>
                <a:srgbClr val="000000"/>
              </a:solidFill>
              <a:latin typeface="Poppins"/>
              <a:ea typeface="Poppins"/>
              <a:cs typeface="Poppins"/>
              <a:sym typeface="Poppins"/>
            </a:endParaRPr>
          </a:p>
          <a:p>
            <a:pPr algn="ctr">
              <a:lnSpc>
                <a:spcPts val="2800"/>
              </a:lnSpc>
              <a:spcBef>
                <a:spcPct val="0"/>
              </a:spcBef>
            </a:pPr>
            <a:r>
              <a:rPr lang="en-US" sz="2000">
                <a:solidFill>
                  <a:srgbClr val="000000"/>
                </a:solidFill>
                <a:latin typeface="Poppins"/>
                <a:ea typeface="Poppins"/>
                <a:cs typeface="Poppins"/>
                <a:sym typeface="Poppins"/>
              </a:rPr>
              <a:t>(Final pause)</a:t>
            </a:r>
          </a:p>
          <a:p>
            <a:pPr algn="ctr">
              <a:lnSpc>
                <a:spcPts val="2800"/>
              </a:lnSpc>
              <a:spcBef>
                <a:spcPct val="0"/>
              </a:spcBef>
            </a:pPr>
            <a:r>
              <a:rPr lang="en-US" sz="2000">
                <a:solidFill>
                  <a:srgbClr val="000000"/>
                </a:solidFill>
                <a:latin typeface="Poppins"/>
                <a:ea typeface="Poppins"/>
                <a:cs typeface="Poppins"/>
                <a:sym typeface="Poppins"/>
              </a:rPr>
              <a:t>And gradually </a:t>
            </a:r>
            <a:r>
              <a:rPr lang="en-US" sz="2000" b="1">
                <a:solidFill>
                  <a:srgbClr val="000000"/>
                </a:solidFill>
                <a:latin typeface="Poppins Bold"/>
                <a:ea typeface="Poppins Bold"/>
                <a:cs typeface="Poppins Bold"/>
                <a:sym typeface="Poppins Bold"/>
              </a:rPr>
              <a:t>return to the room…</a:t>
            </a:r>
          </a:p>
          <a:p>
            <a:pPr algn="ctr">
              <a:lnSpc>
                <a:spcPts val="2800"/>
              </a:lnSpc>
              <a:spcBef>
                <a:spcPct val="0"/>
              </a:spcBef>
            </a:pPr>
            <a:r>
              <a:rPr lang="en-US" sz="2000">
                <a:solidFill>
                  <a:srgbClr val="000000"/>
                </a:solidFill>
                <a:latin typeface="Poppins"/>
                <a:ea typeface="Poppins"/>
                <a:cs typeface="Poppins"/>
                <a:sym typeface="Poppins"/>
              </a:rPr>
              <a:t>move your fingers… stretch gently…</a:t>
            </a:r>
          </a:p>
          <a:p>
            <a:pPr algn="ctr">
              <a:lnSpc>
                <a:spcPts val="2800"/>
              </a:lnSpc>
              <a:spcBef>
                <a:spcPct val="0"/>
              </a:spcBef>
            </a:pPr>
            <a:r>
              <a:rPr lang="en-US" sz="2000">
                <a:solidFill>
                  <a:srgbClr val="000000"/>
                </a:solidFill>
                <a:latin typeface="Poppins"/>
                <a:ea typeface="Poppins"/>
                <a:cs typeface="Poppins"/>
                <a:sym typeface="Poppins"/>
              </a:rPr>
              <a:t>and </a:t>
            </a:r>
            <a:r>
              <a:rPr lang="en-US" sz="2000" b="1">
                <a:solidFill>
                  <a:srgbClr val="000000"/>
                </a:solidFill>
                <a:latin typeface="Poppins Bold"/>
                <a:ea typeface="Poppins Bold"/>
                <a:cs typeface="Poppins Bold"/>
                <a:sym typeface="Poppins Bold"/>
              </a:rPr>
              <a:t>open your eyes when you are ready.</a:t>
            </a:r>
          </a:p>
          <a:p>
            <a:pPr algn="ctr">
              <a:lnSpc>
                <a:spcPts val="2800"/>
              </a:lnSpc>
              <a:spcBef>
                <a:spcPct val="0"/>
              </a:spcBef>
            </a:pPr>
            <a:endParaRPr lang="en-US" sz="2000" b="1">
              <a:solidFill>
                <a:srgbClr val="000000"/>
              </a:solidFill>
              <a:latin typeface="Poppins Bold"/>
              <a:ea typeface="Poppins Bold"/>
              <a:cs typeface="Poppins Bold"/>
              <a:sym typeface="Poppins Bold"/>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631688" y="1028700"/>
            <a:ext cx="13024624" cy="1636441"/>
            <a:chOff x="0" y="0"/>
            <a:chExt cx="3430354" cy="430997"/>
          </a:xfrm>
        </p:grpSpPr>
        <p:sp>
          <p:nvSpPr>
            <p:cNvPr id="3" name="Freeform 3"/>
            <p:cNvSpPr/>
            <p:nvPr/>
          </p:nvSpPr>
          <p:spPr>
            <a:xfrm>
              <a:off x="0" y="0"/>
              <a:ext cx="3430354" cy="430997"/>
            </a:xfrm>
            <a:custGeom>
              <a:avLst/>
              <a:gdLst/>
              <a:ahLst/>
              <a:cxnLst/>
              <a:rect l="l" t="t" r="r" b="b"/>
              <a:pathLst>
                <a:path w="3430354" h="430997">
                  <a:moveTo>
                    <a:pt x="17832" y="0"/>
                  </a:moveTo>
                  <a:lnTo>
                    <a:pt x="3412522" y="0"/>
                  </a:lnTo>
                  <a:cubicBezTo>
                    <a:pt x="3422370" y="0"/>
                    <a:pt x="3430354" y="7984"/>
                    <a:pt x="3430354" y="17832"/>
                  </a:cubicBezTo>
                  <a:lnTo>
                    <a:pt x="3430354" y="413165"/>
                  </a:lnTo>
                  <a:cubicBezTo>
                    <a:pt x="3430354" y="417894"/>
                    <a:pt x="3428475" y="422430"/>
                    <a:pt x="3425131" y="425774"/>
                  </a:cubicBezTo>
                  <a:cubicBezTo>
                    <a:pt x="3421787" y="429118"/>
                    <a:pt x="3417251" y="430997"/>
                    <a:pt x="3412522" y="430997"/>
                  </a:cubicBezTo>
                  <a:lnTo>
                    <a:pt x="17832" y="430997"/>
                  </a:lnTo>
                  <a:cubicBezTo>
                    <a:pt x="7984" y="430997"/>
                    <a:pt x="0" y="423013"/>
                    <a:pt x="0" y="413165"/>
                  </a:cubicBezTo>
                  <a:lnTo>
                    <a:pt x="0" y="17832"/>
                  </a:lnTo>
                  <a:cubicBezTo>
                    <a:pt x="0" y="7984"/>
                    <a:pt x="7984" y="0"/>
                    <a:pt x="17832" y="0"/>
                  </a:cubicBezTo>
                  <a:close/>
                </a:path>
              </a:pathLst>
            </a:custGeom>
            <a:solidFill>
              <a:srgbClr val="51B264"/>
            </a:solidFill>
            <a:ln w="19050" cap="rnd">
              <a:solidFill>
                <a:srgbClr val="000000"/>
              </a:solidFill>
              <a:prstDash val="solid"/>
              <a:round/>
            </a:ln>
          </p:spPr>
          <p:txBody>
            <a:bodyPr/>
            <a:lstStyle/>
            <a:p>
              <a:endParaRPr lang="es-ES"/>
            </a:p>
          </p:txBody>
        </p:sp>
        <p:sp>
          <p:nvSpPr>
            <p:cNvPr id="4" name="TextBox 4"/>
            <p:cNvSpPr txBox="1"/>
            <p:nvPr/>
          </p:nvSpPr>
          <p:spPr>
            <a:xfrm>
              <a:off x="0" y="-85725"/>
              <a:ext cx="3430354" cy="516722"/>
            </a:xfrm>
            <a:prstGeom prst="rect">
              <a:avLst/>
            </a:prstGeom>
          </p:spPr>
          <p:txBody>
            <a:bodyPr lIns="50800" tIns="50800" rIns="50800" bIns="50800" rtlCol="0" anchor="ctr"/>
            <a:lstStyle/>
            <a:p>
              <a:pPr algn="ctr">
                <a:lnSpc>
                  <a:spcPts val="4200"/>
                </a:lnSpc>
              </a:pPr>
              <a:r>
                <a:rPr lang="en-US" sz="3000">
                  <a:solidFill>
                    <a:srgbClr val="000000"/>
                  </a:solidFill>
                  <a:latin typeface="Poppins"/>
                  <a:ea typeface="Poppins"/>
                  <a:cs typeface="Poppins"/>
                  <a:sym typeface="Poppins"/>
                </a:rPr>
                <a:t>What helped you relax the most: your breathing, the body scan, or visualising the place?</a:t>
              </a:r>
            </a:p>
          </p:txBody>
        </p:sp>
      </p:grpSp>
      <p:grpSp>
        <p:nvGrpSpPr>
          <p:cNvPr id="5" name="Group 5"/>
          <p:cNvGrpSpPr/>
          <p:nvPr/>
        </p:nvGrpSpPr>
        <p:grpSpPr>
          <a:xfrm>
            <a:off x="2631688" y="3105615"/>
            <a:ext cx="13024624" cy="1636441"/>
            <a:chOff x="0" y="0"/>
            <a:chExt cx="3430354" cy="430997"/>
          </a:xfrm>
        </p:grpSpPr>
        <p:sp>
          <p:nvSpPr>
            <p:cNvPr id="6" name="Freeform 6"/>
            <p:cNvSpPr/>
            <p:nvPr/>
          </p:nvSpPr>
          <p:spPr>
            <a:xfrm>
              <a:off x="0" y="0"/>
              <a:ext cx="3430354" cy="430997"/>
            </a:xfrm>
            <a:custGeom>
              <a:avLst/>
              <a:gdLst/>
              <a:ahLst/>
              <a:cxnLst/>
              <a:rect l="l" t="t" r="r" b="b"/>
              <a:pathLst>
                <a:path w="3430354" h="430997">
                  <a:moveTo>
                    <a:pt x="17832" y="0"/>
                  </a:moveTo>
                  <a:lnTo>
                    <a:pt x="3412522" y="0"/>
                  </a:lnTo>
                  <a:cubicBezTo>
                    <a:pt x="3422370" y="0"/>
                    <a:pt x="3430354" y="7984"/>
                    <a:pt x="3430354" y="17832"/>
                  </a:cubicBezTo>
                  <a:lnTo>
                    <a:pt x="3430354" y="413165"/>
                  </a:lnTo>
                  <a:cubicBezTo>
                    <a:pt x="3430354" y="417894"/>
                    <a:pt x="3428475" y="422430"/>
                    <a:pt x="3425131" y="425774"/>
                  </a:cubicBezTo>
                  <a:cubicBezTo>
                    <a:pt x="3421787" y="429118"/>
                    <a:pt x="3417251" y="430997"/>
                    <a:pt x="3412522" y="430997"/>
                  </a:cubicBezTo>
                  <a:lnTo>
                    <a:pt x="17832" y="430997"/>
                  </a:lnTo>
                  <a:cubicBezTo>
                    <a:pt x="7984" y="430997"/>
                    <a:pt x="0" y="423013"/>
                    <a:pt x="0" y="413165"/>
                  </a:cubicBezTo>
                  <a:lnTo>
                    <a:pt x="0" y="17832"/>
                  </a:lnTo>
                  <a:cubicBezTo>
                    <a:pt x="0" y="7984"/>
                    <a:pt x="7984" y="0"/>
                    <a:pt x="17832" y="0"/>
                  </a:cubicBezTo>
                  <a:close/>
                </a:path>
              </a:pathLst>
            </a:custGeom>
            <a:solidFill>
              <a:srgbClr val="E4829D"/>
            </a:solidFill>
            <a:ln w="19050" cap="rnd">
              <a:solidFill>
                <a:srgbClr val="000000"/>
              </a:solidFill>
              <a:prstDash val="solid"/>
              <a:round/>
            </a:ln>
          </p:spPr>
          <p:txBody>
            <a:bodyPr/>
            <a:lstStyle/>
            <a:p>
              <a:endParaRPr lang="es-ES"/>
            </a:p>
          </p:txBody>
        </p:sp>
        <p:sp>
          <p:nvSpPr>
            <p:cNvPr id="7" name="TextBox 7"/>
            <p:cNvSpPr txBox="1"/>
            <p:nvPr/>
          </p:nvSpPr>
          <p:spPr>
            <a:xfrm>
              <a:off x="0" y="-85725"/>
              <a:ext cx="3430354" cy="516722"/>
            </a:xfrm>
            <a:prstGeom prst="rect">
              <a:avLst/>
            </a:prstGeom>
          </p:spPr>
          <p:txBody>
            <a:bodyPr lIns="50800" tIns="50800" rIns="50800" bIns="50800" rtlCol="0" anchor="ctr"/>
            <a:lstStyle/>
            <a:p>
              <a:pPr algn="ctr">
                <a:lnSpc>
                  <a:spcPts val="4200"/>
                </a:lnSpc>
              </a:pPr>
              <a:r>
                <a:rPr lang="en-US" sz="3000">
                  <a:solidFill>
                    <a:srgbClr val="000000"/>
                  </a:solidFill>
                  <a:latin typeface="Poppins"/>
                  <a:ea typeface="Poppins"/>
                  <a:cs typeface="Poppins"/>
                  <a:sym typeface="Poppins"/>
                </a:rPr>
                <a:t>What qualities should someone who is part of your ‘Help System’ have?</a:t>
              </a:r>
            </a:p>
          </p:txBody>
        </p:sp>
      </p:grpSp>
      <p:grpSp>
        <p:nvGrpSpPr>
          <p:cNvPr id="8" name="Group 8"/>
          <p:cNvGrpSpPr/>
          <p:nvPr/>
        </p:nvGrpSpPr>
        <p:grpSpPr>
          <a:xfrm>
            <a:off x="2631688" y="5180206"/>
            <a:ext cx="13024624" cy="1636441"/>
            <a:chOff x="0" y="0"/>
            <a:chExt cx="3430354" cy="430997"/>
          </a:xfrm>
        </p:grpSpPr>
        <p:sp>
          <p:nvSpPr>
            <p:cNvPr id="9" name="Freeform 9"/>
            <p:cNvSpPr/>
            <p:nvPr/>
          </p:nvSpPr>
          <p:spPr>
            <a:xfrm>
              <a:off x="0" y="0"/>
              <a:ext cx="3430354" cy="430997"/>
            </a:xfrm>
            <a:custGeom>
              <a:avLst/>
              <a:gdLst/>
              <a:ahLst/>
              <a:cxnLst/>
              <a:rect l="l" t="t" r="r" b="b"/>
              <a:pathLst>
                <a:path w="3430354" h="430997">
                  <a:moveTo>
                    <a:pt x="17832" y="0"/>
                  </a:moveTo>
                  <a:lnTo>
                    <a:pt x="3412522" y="0"/>
                  </a:lnTo>
                  <a:cubicBezTo>
                    <a:pt x="3422370" y="0"/>
                    <a:pt x="3430354" y="7984"/>
                    <a:pt x="3430354" y="17832"/>
                  </a:cubicBezTo>
                  <a:lnTo>
                    <a:pt x="3430354" y="413165"/>
                  </a:lnTo>
                  <a:cubicBezTo>
                    <a:pt x="3430354" y="417894"/>
                    <a:pt x="3428475" y="422430"/>
                    <a:pt x="3425131" y="425774"/>
                  </a:cubicBezTo>
                  <a:cubicBezTo>
                    <a:pt x="3421787" y="429118"/>
                    <a:pt x="3417251" y="430997"/>
                    <a:pt x="3412522" y="430997"/>
                  </a:cubicBezTo>
                  <a:lnTo>
                    <a:pt x="17832" y="430997"/>
                  </a:lnTo>
                  <a:cubicBezTo>
                    <a:pt x="7984" y="430997"/>
                    <a:pt x="0" y="423013"/>
                    <a:pt x="0" y="413165"/>
                  </a:cubicBezTo>
                  <a:lnTo>
                    <a:pt x="0" y="17832"/>
                  </a:lnTo>
                  <a:cubicBezTo>
                    <a:pt x="0" y="7984"/>
                    <a:pt x="7984" y="0"/>
                    <a:pt x="17832" y="0"/>
                  </a:cubicBezTo>
                  <a:close/>
                </a:path>
              </a:pathLst>
            </a:custGeom>
            <a:solidFill>
              <a:srgbClr val="71C7D6"/>
            </a:solidFill>
            <a:ln w="19050" cap="rnd">
              <a:solidFill>
                <a:srgbClr val="000000"/>
              </a:solidFill>
              <a:prstDash val="solid"/>
              <a:round/>
            </a:ln>
          </p:spPr>
          <p:txBody>
            <a:bodyPr/>
            <a:lstStyle/>
            <a:p>
              <a:endParaRPr lang="es-ES"/>
            </a:p>
          </p:txBody>
        </p:sp>
        <p:sp>
          <p:nvSpPr>
            <p:cNvPr id="10" name="TextBox 10"/>
            <p:cNvSpPr txBox="1"/>
            <p:nvPr/>
          </p:nvSpPr>
          <p:spPr>
            <a:xfrm>
              <a:off x="0" y="-85725"/>
              <a:ext cx="3430354" cy="516722"/>
            </a:xfrm>
            <a:prstGeom prst="rect">
              <a:avLst/>
            </a:prstGeom>
          </p:spPr>
          <p:txBody>
            <a:bodyPr lIns="50800" tIns="50800" rIns="50800" bIns="50800" rtlCol="0" anchor="ctr"/>
            <a:lstStyle/>
            <a:p>
              <a:pPr algn="ctr">
                <a:lnSpc>
                  <a:spcPts val="4200"/>
                </a:lnSpc>
              </a:pPr>
              <a:r>
                <a:rPr lang="en-US" sz="3000">
                  <a:solidFill>
                    <a:srgbClr val="000000"/>
                  </a:solidFill>
                  <a:latin typeface="Poppins"/>
                  <a:ea typeface="Poppins"/>
                  <a:cs typeface="Poppins"/>
                  <a:sym typeface="Poppins"/>
                </a:rPr>
                <a:t>Which strategy would you like to keep in mind for the future?</a:t>
              </a:r>
            </a:p>
          </p:txBody>
        </p:sp>
      </p:grpSp>
      <p:sp>
        <p:nvSpPr>
          <p:cNvPr id="11" name="Freeform 11"/>
          <p:cNvSpPr/>
          <p:nvPr/>
        </p:nvSpPr>
        <p:spPr>
          <a:xfrm>
            <a:off x="11967140" y="3760749"/>
            <a:ext cx="6703695" cy="8229600"/>
          </a:xfrm>
          <a:custGeom>
            <a:avLst/>
            <a:gdLst/>
            <a:ahLst/>
            <a:cxnLst/>
            <a:rect l="l" t="t" r="r" b="b"/>
            <a:pathLst>
              <a:path w="6703695" h="8229600">
                <a:moveTo>
                  <a:pt x="0" y="0"/>
                </a:moveTo>
                <a:lnTo>
                  <a:pt x="6703695" y="0"/>
                </a:lnTo>
                <a:lnTo>
                  <a:pt x="6703695" y="8229600"/>
                </a:lnTo>
                <a:lnTo>
                  <a:pt x="0" y="8229600"/>
                </a:lnTo>
                <a:lnTo>
                  <a:pt x="0" y="0"/>
                </a:lnTo>
                <a:close/>
              </a:path>
            </a:pathLst>
          </a:custGeom>
          <a:blipFill>
            <a:blip r:embed="rId2"/>
            <a:stretch>
              <a:fillRect/>
            </a:stretch>
          </a:blipFill>
        </p:spPr>
        <p:txBody>
          <a:bodyPr/>
          <a:lstStyle/>
          <a:p>
            <a:endParaRPr lang="es-ES"/>
          </a:p>
        </p:txBody>
      </p:sp>
      <p:sp>
        <p:nvSpPr>
          <p:cNvPr id="12" name="TextBox 12"/>
          <p:cNvSpPr txBox="1"/>
          <p:nvPr/>
        </p:nvSpPr>
        <p:spPr>
          <a:xfrm>
            <a:off x="2631688" y="7389270"/>
            <a:ext cx="6133862" cy="1425575"/>
          </a:xfrm>
          <a:prstGeom prst="rect">
            <a:avLst/>
          </a:prstGeom>
        </p:spPr>
        <p:txBody>
          <a:bodyPr lIns="0" tIns="0" rIns="0" bIns="0" rtlCol="0" anchor="t">
            <a:spAutoFit/>
          </a:bodyPr>
          <a:lstStyle/>
          <a:p>
            <a:pPr algn="l">
              <a:lnSpc>
                <a:spcPts val="2800"/>
              </a:lnSpc>
              <a:spcBef>
                <a:spcPct val="0"/>
              </a:spcBef>
            </a:pPr>
            <a:r>
              <a:rPr lang="en-US" sz="2000" b="1">
                <a:solidFill>
                  <a:srgbClr val="000000"/>
                </a:solidFill>
                <a:latin typeface="Poppins Bold"/>
                <a:ea typeface="Poppins Bold"/>
                <a:cs typeface="Poppins Bold"/>
                <a:sym typeface="Poppins Bold"/>
              </a:rPr>
              <a:t>Remember:</a:t>
            </a:r>
          </a:p>
          <a:p>
            <a:pPr algn="l">
              <a:lnSpc>
                <a:spcPts val="2800"/>
              </a:lnSpc>
              <a:spcBef>
                <a:spcPct val="0"/>
              </a:spcBef>
            </a:pPr>
            <a:endParaRPr lang="en-US" sz="2000" b="1">
              <a:solidFill>
                <a:srgbClr val="000000"/>
              </a:solidFill>
              <a:latin typeface="Poppins Bold"/>
              <a:ea typeface="Poppins Bold"/>
              <a:cs typeface="Poppins Bold"/>
              <a:sym typeface="Poppins Bold"/>
            </a:endParaRPr>
          </a:p>
          <a:p>
            <a:pPr algn="l">
              <a:lnSpc>
                <a:spcPts val="2800"/>
              </a:lnSpc>
              <a:spcBef>
                <a:spcPct val="0"/>
              </a:spcBef>
            </a:pPr>
            <a:r>
              <a:rPr lang="en-US" sz="2000">
                <a:solidFill>
                  <a:srgbClr val="000000"/>
                </a:solidFill>
                <a:latin typeface="Poppins"/>
                <a:ea typeface="Poppins"/>
                <a:cs typeface="Poppins"/>
                <a:sym typeface="Poppins"/>
              </a:rPr>
              <a:t>Asking for help is also a way of managing stress.</a:t>
            </a:r>
          </a:p>
          <a:p>
            <a:pPr algn="l">
              <a:lnSpc>
                <a:spcPts val="2800"/>
              </a:lnSpc>
              <a:spcBef>
                <a:spcPct val="0"/>
              </a:spcBef>
            </a:pPr>
            <a:r>
              <a:rPr lang="en-US" sz="2000">
                <a:solidFill>
                  <a:srgbClr val="000000"/>
                </a:solidFill>
                <a:latin typeface="Poppins"/>
                <a:ea typeface="Poppins"/>
                <a:cs typeface="Poppins"/>
                <a:sym typeface="Poppins"/>
              </a:rPr>
              <a:t>You don’t have to do everything on your own.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77546" y="1028700"/>
            <a:ext cx="11819892" cy="8229600"/>
          </a:xfrm>
          <a:custGeom>
            <a:avLst/>
            <a:gdLst/>
            <a:ahLst/>
            <a:cxnLst/>
            <a:rect l="l" t="t" r="r" b="b"/>
            <a:pathLst>
              <a:path w="11819892" h="8229600">
                <a:moveTo>
                  <a:pt x="0" y="0"/>
                </a:moveTo>
                <a:lnTo>
                  <a:pt x="11819892" y="0"/>
                </a:lnTo>
                <a:lnTo>
                  <a:pt x="11819892" y="8229600"/>
                </a:lnTo>
                <a:lnTo>
                  <a:pt x="0" y="8229600"/>
                </a:lnTo>
                <a:lnTo>
                  <a:pt x="0" y="0"/>
                </a:lnTo>
                <a:close/>
              </a:path>
            </a:pathLst>
          </a:custGeom>
          <a:blipFill>
            <a:blip r:embed="rId2"/>
            <a:stretch>
              <a:fillRect b="-22142"/>
            </a:stretch>
          </a:blipFill>
        </p:spPr>
        <p:txBody>
          <a:bodyPr/>
          <a:lstStyle/>
          <a:p>
            <a:endParaRPr lang="es-ES"/>
          </a:p>
        </p:txBody>
      </p:sp>
      <p:sp>
        <p:nvSpPr>
          <p:cNvPr id="3" name="TextBox 3"/>
          <p:cNvSpPr txBox="1"/>
          <p:nvPr/>
        </p:nvSpPr>
        <p:spPr>
          <a:xfrm>
            <a:off x="1722120" y="1817278"/>
            <a:ext cx="5562600" cy="1247775"/>
          </a:xfrm>
          <a:prstGeom prst="rect">
            <a:avLst/>
          </a:prstGeom>
        </p:spPr>
        <p:txBody>
          <a:bodyPr lIns="0" tIns="0" rIns="0" bIns="0" rtlCol="0" anchor="t">
            <a:spAutoFit/>
          </a:bodyPr>
          <a:lstStyle/>
          <a:p>
            <a:pPr algn="l">
              <a:lnSpc>
                <a:spcPts val="2400"/>
              </a:lnSpc>
            </a:pPr>
            <a:r>
              <a:rPr lang="en-US" sz="2000" b="1">
                <a:solidFill>
                  <a:srgbClr val="000000"/>
                </a:solidFill>
                <a:latin typeface="Poppins Bold"/>
                <a:ea typeface="Poppins Bold"/>
                <a:cs typeface="Poppins Bold"/>
                <a:sym typeface="Poppins Bold"/>
              </a:rPr>
              <a:t>Materials</a:t>
            </a:r>
          </a:p>
          <a:p>
            <a:pPr algn="l">
              <a:lnSpc>
                <a:spcPts val="2400"/>
              </a:lnSpc>
            </a:pPr>
            <a:endParaRPr lang="en-US" sz="2000" b="1">
              <a:solidFill>
                <a:srgbClr val="000000"/>
              </a:solidFill>
              <a:latin typeface="Poppins Bold"/>
              <a:ea typeface="Poppins Bold"/>
              <a:cs typeface="Poppins Bold"/>
              <a:sym typeface="Poppins Bold"/>
            </a:endParaRPr>
          </a:p>
          <a:p>
            <a:pPr marL="431801" lvl="1" indent="-215900" algn="l">
              <a:lnSpc>
                <a:spcPts val="2400"/>
              </a:lnSpc>
              <a:buFont typeface="Arial"/>
              <a:buChar char="•"/>
            </a:pPr>
            <a:r>
              <a:rPr lang="en-US" sz="2000">
                <a:solidFill>
                  <a:srgbClr val="000000"/>
                </a:solidFill>
                <a:latin typeface="Poppins"/>
                <a:ea typeface="Poppins"/>
                <a:cs typeface="Poppins"/>
                <a:sym typeface="Poppins"/>
              </a:rPr>
              <a:t>Chairs in a circle</a:t>
            </a:r>
          </a:p>
          <a:p>
            <a:pPr marL="431801" lvl="1" indent="-215900" algn="l">
              <a:lnSpc>
                <a:spcPts val="2400"/>
              </a:lnSpc>
              <a:buFont typeface="Arial"/>
              <a:buChar char="•"/>
            </a:pPr>
            <a:r>
              <a:rPr lang="en-US" sz="2000">
                <a:solidFill>
                  <a:srgbClr val="000000"/>
                </a:solidFill>
                <a:latin typeface="Poppins"/>
                <a:ea typeface="Poppins"/>
                <a:cs typeface="Poppins"/>
                <a:sym typeface="Poppins"/>
              </a:rPr>
              <a:t>Blackboard (optional)</a:t>
            </a:r>
          </a:p>
        </p:txBody>
      </p:sp>
      <p:sp>
        <p:nvSpPr>
          <p:cNvPr id="4" name="TextBox 4"/>
          <p:cNvSpPr txBox="1"/>
          <p:nvPr/>
        </p:nvSpPr>
        <p:spPr>
          <a:xfrm>
            <a:off x="1722120" y="5359365"/>
            <a:ext cx="5091452" cy="1425575"/>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What will we do?</a:t>
            </a:r>
          </a:p>
          <a:p>
            <a:pPr algn="l">
              <a:lnSpc>
                <a:spcPts val="2800"/>
              </a:lnSpc>
            </a:pPr>
            <a:endParaRPr lang="en-US" sz="2000" b="1">
              <a:solidFill>
                <a:srgbClr val="000000"/>
              </a:solidFill>
              <a:latin typeface="Poppins Bold"/>
              <a:ea typeface="Poppins Bold"/>
              <a:cs typeface="Poppins Bold"/>
              <a:sym typeface="Poppins Bold"/>
            </a:endParaRPr>
          </a:p>
          <a:p>
            <a:pPr marL="431801" lvl="1" indent="-215900" algn="l">
              <a:lnSpc>
                <a:spcPts val="2800"/>
              </a:lnSpc>
              <a:buFont typeface="Arial"/>
              <a:buChar char="•"/>
            </a:pPr>
            <a:r>
              <a:rPr lang="en-US" sz="2000">
                <a:solidFill>
                  <a:srgbClr val="000000"/>
                </a:solidFill>
                <a:latin typeface="Poppins"/>
                <a:ea typeface="Poppins"/>
                <a:cs typeface="Poppins"/>
                <a:sym typeface="Poppins"/>
              </a:rPr>
              <a:t>We talk about what comes to mind when we hear the word “stress”.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900" y="3917718"/>
            <a:ext cx="19133820" cy="10402643"/>
            <a:chOff x="0" y="0"/>
            <a:chExt cx="25511760" cy="13870191"/>
          </a:xfrm>
        </p:grpSpPr>
        <p:sp>
          <p:nvSpPr>
            <p:cNvPr id="3" name="Freeform 3"/>
            <p:cNvSpPr/>
            <p:nvPr/>
          </p:nvSpPr>
          <p:spPr>
            <a:xfrm>
              <a:off x="0" y="0"/>
              <a:ext cx="25511761" cy="13870178"/>
            </a:xfrm>
            <a:custGeom>
              <a:avLst/>
              <a:gdLst/>
              <a:ahLst/>
              <a:cxnLst/>
              <a:rect l="l" t="t" r="r" b="b"/>
              <a:pathLst>
                <a:path w="25511761" h="13870178">
                  <a:moveTo>
                    <a:pt x="0" y="6935089"/>
                  </a:moveTo>
                  <a:cubicBezTo>
                    <a:pt x="0" y="3104896"/>
                    <a:pt x="5711063" y="0"/>
                    <a:pt x="12755880" y="0"/>
                  </a:cubicBezTo>
                  <a:cubicBezTo>
                    <a:pt x="19800698" y="0"/>
                    <a:pt x="25511761" y="3104896"/>
                    <a:pt x="25511761" y="6935089"/>
                  </a:cubicBezTo>
                  <a:cubicBezTo>
                    <a:pt x="25511761" y="10765282"/>
                    <a:pt x="19800698" y="13870178"/>
                    <a:pt x="12755880" y="13870178"/>
                  </a:cubicBezTo>
                  <a:cubicBezTo>
                    <a:pt x="5711063" y="13870178"/>
                    <a:pt x="0" y="10765282"/>
                    <a:pt x="0" y="6935089"/>
                  </a:cubicBezTo>
                  <a:close/>
                </a:path>
              </a:pathLst>
            </a:custGeom>
            <a:solidFill>
              <a:srgbClr val="71C7D6"/>
            </a:solidFill>
          </p:spPr>
          <p:txBody>
            <a:bodyPr/>
            <a:lstStyle/>
            <a:p>
              <a:endParaRPr lang="es-ES"/>
            </a:p>
          </p:txBody>
        </p:sp>
      </p:grpSp>
      <p:sp>
        <p:nvSpPr>
          <p:cNvPr id="4" name="TextBox 4"/>
          <p:cNvSpPr txBox="1"/>
          <p:nvPr/>
        </p:nvSpPr>
        <p:spPr>
          <a:xfrm>
            <a:off x="6983730" y="5161636"/>
            <a:ext cx="4320540" cy="485775"/>
          </a:xfrm>
          <a:prstGeom prst="rect">
            <a:avLst/>
          </a:prstGeom>
        </p:spPr>
        <p:txBody>
          <a:bodyPr lIns="0" tIns="0" rIns="0" bIns="0" rtlCol="0" anchor="t">
            <a:spAutoFit/>
          </a:bodyPr>
          <a:lstStyle/>
          <a:p>
            <a:pPr algn="ctr">
              <a:lnSpc>
                <a:spcPts val="3600"/>
              </a:lnSpc>
            </a:pPr>
            <a:r>
              <a:rPr lang="en-US" sz="3000">
                <a:solidFill>
                  <a:srgbClr val="000000"/>
                </a:solidFill>
                <a:latin typeface="Poppins"/>
                <a:ea typeface="Poppins"/>
                <a:cs typeface="Poppins"/>
                <a:sym typeface="Poppins"/>
              </a:rPr>
              <a:t>Activity 2.6</a:t>
            </a:r>
          </a:p>
        </p:txBody>
      </p:sp>
      <p:sp>
        <p:nvSpPr>
          <p:cNvPr id="5" name="TextBox 5"/>
          <p:cNvSpPr txBox="1"/>
          <p:nvPr/>
        </p:nvSpPr>
        <p:spPr>
          <a:xfrm>
            <a:off x="2770602" y="6425995"/>
            <a:ext cx="12746796" cy="1571625"/>
          </a:xfrm>
          <a:prstGeom prst="rect">
            <a:avLst/>
          </a:prstGeom>
        </p:spPr>
        <p:txBody>
          <a:bodyPr lIns="0" tIns="0" rIns="0" bIns="0" rtlCol="0" anchor="t">
            <a:spAutoFit/>
          </a:bodyPr>
          <a:lstStyle/>
          <a:p>
            <a:pPr algn="ctr">
              <a:lnSpc>
                <a:spcPts val="6000"/>
              </a:lnSpc>
            </a:pPr>
            <a:r>
              <a:rPr lang="en-US" sz="5000" b="1">
                <a:solidFill>
                  <a:srgbClr val="000000"/>
                </a:solidFill>
                <a:latin typeface="Poppins Bold"/>
                <a:ea typeface="Poppins Bold"/>
                <a:cs typeface="Poppins Bold"/>
                <a:sym typeface="Poppins Bold"/>
              </a:rPr>
              <a:t>Game “1–7” — Sudden stress and decision-making</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875689" y="5337496"/>
            <a:ext cx="5079631" cy="3599739"/>
          </a:xfrm>
          <a:custGeom>
            <a:avLst/>
            <a:gdLst/>
            <a:ahLst/>
            <a:cxnLst/>
            <a:rect l="l" t="t" r="r" b="b"/>
            <a:pathLst>
              <a:path w="5079631" h="3599739">
                <a:moveTo>
                  <a:pt x="0" y="0"/>
                </a:moveTo>
                <a:lnTo>
                  <a:pt x="5079631" y="0"/>
                </a:lnTo>
                <a:lnTo>
                  <a:pt x="5079631" y="3599738"/>
                </a:lnTo>
                <a:lnTo>
                  <a:pt x="0" y="3599738"/>
                </a:lnTo>
                <a:lnTo>
                  <a:pt x="0" y="0"/>
                </a:lnTo>
                <a:close/>
              </a:path>
            </a:pathLst>
          </a:custGeom>
          <a:blipFill>
            <a:blip r:embed="rId2"/>
            <a:stretch>
              <a:fillRect/>
            </a:stretch>
          </a:blipFill>
        </p:spPr>
        <p:txBody>
          <a:bodyPr/>
          <a:lstStyle/>
          <a:p>
            <a:endParaRPr lang="es-ES"/>
          </a:p>
        </p:txBody>
      </p:sp>
      <p:sp>
        <p:nvSpPr>
          <p:cNvPr id="3" name="Freeform 3"/>
          <p:cNvSpPr/>
          <p:nvPr/>
        </p:nvSpPr>
        <p:spPr>
          <a:xfrm>
            <a:off x="12820562" y="6635853"/>
            <a:ext cx="829548" cy="144134"/>
          </a:xfrm>
          <a:custGeom>
            <a:avLst/>
            <a:gdLst/>
            <a:ahLst/>
            <a:cxnLst/>
            <a:rect l="l" t="t" r="r" b="b"/>
            <a:pathLst>
              <a:path w="829548" h="144134">
                <a:moveTo>
                  <a:pt x="0" y="0"/>
                </a:moveTo>
                <a:lnTo>
                  <a:pt x="829548" y="0"/>
                </a:lnTo>
                <a:lnTo>
                  <a:pt x="829548" y="144134"/>
                </a:lnTo>
                <a:lnTo>
                  <a:pt x="0" y="14413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ES"/>
          </a:p>
        </p:txBody>
      </p:sp>
      <p:sp>
        <p:nvSpPr>
          <p:cNvPr id="4" name="Freeform 4"/>
          <p:cNvSpPr/>
          <p:nvPr/>
        </p:nvSpPr>
        <p:spPr>
          <a:xfrm>
            <a:off x="10789788" y="997240"/>
            <a:ext cx="4891097" cy="4146260"/>
          </a:xfrm>
          <a:custGeom>
            <a:avLst/>
            <a:gdLst/>
            <a:ahLst/>
            <a:cxnLst/>
            <a:rect l="l" t="t" r="r" b="b"/>
            <a:pathLst>
              <a:path w="4891097" h="4146260">
                <a:moveTo>
                  <a:pt x="0" y="0"/>
                </a:moveTo>
                <a:lnTo>
                  <a:pt x="4891097" y="0"/>
                </a:lnTo>
                <a:lnTo>
                  <a:pt x="4891097" y="4146260"/>
                </a:lnTo>
                <a:lnTo>
                  <a:pt x="0" y="4146260"/>
                </a:lnTo>
                <a:lnTo>
                  <a:pt x="0" y="0"/>
                </a:lnTo>
                <a:close/>
              </a:path>
            </a:pathLst>
          </a:custGeom>
          <a:blipFill>
            <a:blip r:embed="rId4"/>
            <a:stretch>
              <a:fillRect/>
            </a:stretch>
          </a:blipFill>
        </p:spPr>
        <p:txBody>
          <a:bodyPr/>
          <a:lstStyle/>
          <a:p>
            <a:endParaRPr lang="es-ES"/>
          </a:p>
        </p:txBody>
      </p:sp>
      <p:sp>
        <p:nvSpPr>
          <p:cNvPr id="5" name="Freeform 5"/>
          <p:cNvSpPr/>
          <p:nvPr/>
        </p:nvSpPr>
        <p:spPr>
          <a:xfrm flipH="1">
            <a:off x="13000730" y="2245481"/>
            <a:ext cx="829548" cy="144134"/>
          </a:xfrm>
          <a:custGeom>
            <a:avLst/>
            <a:gdLst/>
            <a:ahLst/>
            <a:cxnLst/>
            <a:rect l="l" t="t" r="r" b="b"/>
            <a:pathLst>
              <a:path w="829548" h="144134">
                <a:moveTo>
                  <a:pt x="829549" y="0"/>
                </a:moveTo>
                <a:lnTo>
                  <a:pt x="0" y="0"/>
                </a:lnTo>
                <a:lnTo>
                  <a:pt x="0" y="144134"/>
                </a:lnTo>
                <a:lnTo>
                  <a:pt x="829549" y="144134"/>
                </a:lnTo>
                <a:lnTo>
                  <a:pt x="829549"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ES"/>
          </a:p>
        </p:txBody>
      </p:sp>
      <p:sp>
        <p:nvSpPr>
          <p:cNvPr id="6" name="TextBox 6"/>
          <p:cNvSpPr txBox="1"/>
          <p:nvPr/>
        </p:nvSpPr>
        <p:spPr>
          <a:xfrm>
            <a:off x="1722120" y="2351400"/>
            <a:ext cx="5562600" cy="1073150"/>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Materials</a:t>
            </a:r>
          </a:p>
          <a:p>
            <a:pPr algn="l">
              <a:lnSpc>
                <a:spcPts val="2800"/>
              </a:lnSpc>
            </a:pPr>
            <a:endParaRPr lang="en-US" sz="2000" b="1">
              <a:solidFill>
                <a:srgbClr val="000000"/>
              </a:solidFill>
              <a:latin typeface="Poppins Bold"/>
              <a:ea typeface="Poppins Bold"/>
              <a:cs typeface="Poppins Bold"/>
              <a:sym typeface="Poppins Bold"/>
            </a:endParaRPr>
          </a:p>
          <a:p>
            <a:pPr marL="431801" lvl="1" indent="-215900" algn="l">
              <a:lnSpc>
                <a:spcPts val="2800"/>
              </a:lnSpc>
              <a:buFont typeface="Arial"/>
              <a:buChar char="•"/>
            </a:pPr>
            <a:r>
              <a:rPr lang="en-US" sz="2000">
                <a:solidFill>
                  <a:srgbClr val="000000"/>
                </a:solidFill>
                <a:latin typeface="Poppins"/>
                <a:ea typeface="Poppins"/>
                <a:cs typeface="Poppins"/>
                <a:sym typeface="Poppins"/>
              </a:rPr>
              <a:t>Enough space to stand in a circle</a:t>
            </a:r>
          </a:p>
        </p:txBody>
      </p:sp>
      <p:sp>
        <p:nvSpPr>
          <p:cNvPr id="7" name="TextBox 7"/>
          <p:cNvSpPr txBox="1"/>
          <p:nvPr/>
        </p:nvSpPr>
        <p:spPr>
          <a:xfrm>
            <a:off x="1722120" y="5359365"/>
            <a:ext cx="5091452" cy="1778000"/>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What shall we do?</a:t>
            </a:r>
          </a:p>
          <a:p>
            <a:pPr algn="l">
              <a:lnSpc>
                <a:spcPts val="2800"/>
              </a:lnSpc>
            </a:pPr>
            <a:endParaRPr lang="en-US" sz="2000" b="1">
              <a:solidFill>
                <a:srgbClr val="000000"/>
              </a:solidFill>
              <a:latin typeface="Poppins Bold"/>
              <a:ea typeface="Poppins Bold"/>
              <a:cs typeface="Poppins Bold"/>
              <a:sym typeface="Poppins Bold"/>
            </a:endParaRPr>
          </a:p>
          <a:p>
            <a:pPr marL="431801" lvl="1" indent="-215900" algn="l">
              <a:lnSpc>
                <a:spcPts val="2800"/>
              </a:lnSpc>
              <a:buFont typeface="Arial"/>
              <a:buChar char="•"/>
            </a:pPr>
            <a:r>
              <a:rPr lang="en-US" sz="2000">
                <a:solidFill>
                  <a:srgbClr val="000000"/>
                </a:solidFill>
                <a:latin typeface="Poppins"/>
                <a:ea typeface="Poppins"/>
                <a:cs typeface="Poppins"/>
                <a:sym typeface="Poppins"/>
              </a:rPr>
              <a:t>We’re going to play a quick signal game where you have to react to a rhythm.</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179669" y="5658561"/>
            <a:ext cx="5079631" cy="3599739"/>
          </a:xfrm>
          <a:custGeom>
            <a:avLst/>
            <a:gdLst/>
            <a:ahLst/>
            <a:cxnLst/>
            <a:rect l="l" t="t" r="r" b="b"/>
            <a:pathLst>
              <a:path w="5079631" h="3599739">
                <a:moveTo>
                  <a:pt x="0" y="0"/>
                </a:moveTo>
                <a:lnTo>
                  <a:pt x="5079631" y="0"/>
                </a:lnTo>
                <a:lnTo>
                  <a:pt x="5079631" y="3599739"/>
                </a:lnTo>
                <a:lnTo>
                  <a:pt x="0" y="3599739"/>
                </a:lnTo>
                <a:lnTo>
                  <a:pt x="0" y="0"/>
                </a:lnTo>
                <a:close/>
              </a:path>
            </a:pathLst>
          </a:custGeom>
          <a:blipFill>
            <a:blip r:embed="rId2"/>
            <a:stretch>
              <a:fillRect/>
            </a:stretch>
          </a:blipFill>
        </p:spPr>
        <p:txBody>
          <a:bodyPr/>
          <a:lstStyle/>
          <a:p>
            <a:endParaRPr lang="es-ES"/>
          </a:p>
        </p:txBody>
      </p:sp>
      <p:sp>
        <p:nvSpPr>
          <p:cNvPr id="3" name="Freeform 3"/>
          <p:cNvSpPr/>
          <p:nvPr/>
        </p:nvSpPr>
        <p:spPr>
          <a:xfrm>
            <a:off x="14124542" y="6956919"/>
            <a:ext cx="829548" cy="144134"/>
          </a:xfrm>
          <a:custGeom>
            <a:avLst/>
            <a:gdLst/>
            <a:ahLst/>
            <a:cxnLst/>
            <a:rect l="l" t="t" r="r" b="b"/>
            <a:pathLst>
              <a:path w="829548" h="144134">
                <a:moveTo>
                  <a:pt x="0" y="0"/>
                </a:moveTo>
                <a:lnTo>
                  <a:pt x="829548" y="0"/>
                </a:lnTo>
                <a:lnTo>
                  <a:pt x="829548" y="144134"/>
                </a:lnTo>
                <a:lnTo>
                  <a:pt x="0" y="14413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ES"/>
          </a:p>
        </p:txBody>
      </p:sp>
      <p:sp>
        <p:nvSpPr>
          <p:cNvPr id="4" name="Freeform 4"/>
          <p:cNvSpPr/>
          <p:nvPr/>
        </p:nvSpPr>
        <p:spPr>
          <a:xfrm>
            <a:off x="1028700" y="5385301"/>
            <a:ext cx="4891097" cy="4146260"/>
          </a:xfrm>
          <a:custGeom>
            <a:avLst/>
            <a:gdLst/>
            <a:ahLst/>
            <a:cxnLst/>
            <a:rect l="l" t="t" r="r" b="b"/>
            <a:pathLst>
              <a:path w="4891097" h="4146260">
                <a:moveTo>
                  <a:pt x="0" y="0"/>
                </a:moveTo>
                <a:lnTo>
                  <a:pt x="4891097" y="0"/>
                </a:lnTo>
                <a:lnTo>
                  <a:pt x="4891097" y="4146260"/>
                </a:lnTo>
                <a:lnTo>
                  <a:pt x="0" y="4146260"/>
                </a:lnTo>
                <a:lnTo>
                  <a:pt x="0" y="0"/>
                </a:lnTo>
                <a:close/>
              </a:path>
            </a:pathLst>
          </a:custGeom>
          <a:blipFill>
            <a:blip r:embed="rId4"/>
            <a:stretch>
              <a:fillRect/>
            </a:stretch>
          </a:blipFill>
        </p:spPr>
        <p:txBody>
          <a:bodyPr/>
          <a:lstStyle/>
          <a:p>
            <a:endParaRPr lang="es-ES"/>
          </a:p>
        </p:txBody>
      </p:sp>
      <p:sp>
        <p:nvSpPr>
          <p:cNvPr id="5" name="Freeform 5"/>
          <p:cNvSpPr/>
          <p:nvPr/>
        </p:nvSpPr>
        <p:spPr>
          <a:xfrm flipH="1">
            <a:off x="3239642" y="6360281"/>
            <a:ext cx="829548" cy="144134"/>
          </a:xfrm>
          <a:custGeom>
            <a:avLst/>
            <a:gdLst/>
            <a:ahLst/>
            <a:cxnLst/>
            <a:rect l="l" t="t" r="r" b="b"/>
            <a:pathLst>
              <a:path w="829548" h="144134">
                <a:moveTo>
                  <a:pt x="829549" y="0"/>
                </a:moveTo>
                <a:lnTo>
                  <a:pt x="0" y="0"/>
                </a:lnTo>
                <a:lnTo>
                  <a:pt x="0" y="144134"/>
                </a:lnTo>
                <a:lnTo>
                  <a:pt x="829549" y="144134"/>
                </a:lnTo>
                <a:lnTo>
                  <a:pt x="829549"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ES"/>
          </a:p>
        </p:txBody>
      </p:sp>
      <p:sp>
        <p:nvSpPr>
          <p:cNvPr id="6" name="TextBox 6"/>
          <p:cNvSpPr txBox="1"/>
          <p:nvPr/>
        </p:nvSpPr>
        <p:spPr>
          <a:xfrm>
            <a:off x="1864635" y="2849098"/>
            <a:ext cx="3579563" cy="720725"/>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Left hand on the right shoulder</a:t>
            </a:r>
          </a:p>
        </p:txBody>
      </p:sp>
      <p:sp>
        <p:nvSpPr>
          <p:cNvPr id="7" name="TextBox 7"/>
          <p:cNvSpPr txBox="1"/>
          <p:nvPr/>
        </p:nvSpPr>
        <p:spPr>
          <a:xfrm>
            <a:off x="2856638" y="4598949"/>
            <a:ext cx="1595557" cy="368300"/>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1, 2, 3, 4, 5, 6…</a:t>
            </a:r>
          </a:p>
        </p:txBody>
      </p:sp>
      <p:sp>
        <p:nvSpPr>
          <p:cNvPr id="8" name="TextBox 8"/>
          <p:cNvSpPr txBox="1"/>
          <p:nvPr/>
        </p:nvSpPr>
        <p:spPr>
          <a:xfrm>
            <a:off x="13001075" y="2849098"/>
            <a:ext cx="3076482" cy="720725"/>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Right hand on the left shoulder</a:t>
            </a:r>
          </a:p>
        </p:txBody>
      </p:sp>
      <p:sp>
        <p:nvSpPr>
          <p:cNvPr id="9" name="TextBox 9"/>
          <p:cNvSpPr txBox="1"/>
          <p:nvPr/>
        </p:nvSpPr>
        <p:spPr>
          <a:xfrm>
            <a:off x="13741538" y="4749800"/>
            <a:ext cx="1595557" cy="368300"/>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1, 2, 3, 4, 5, 6…</a:t>
            </a:r>
          </a:p>
        </p:txBody>
      </p:sp>
      <p:sp>
        <p:nvSpPr>
          <p:cNvPr id="10" name="TextBox 10"/>
          <p:cNvSpPr txBox="1"/>
          <p:nvPr/>
        </p:nvSpPr>
        <p:spPr>
          <a:xfrm>
            <a:off x="2149036" y="3725824"/>
            <a:ext cx="3010761" cy="720725"/>
          </a:xfrm>
          <a:prstGeom prst="rect">
            <a:avLst/>
          </a:prstGeom>
        </p:spPr>
        <p:txBody>
          <a:bodyPr lIns="0" tIns="0" rIns="0" bIns="0" rtlCol="0" anchor="t">
            <a:spAutoFit/>
          </a:bodyPr>
          <a:lstStyle/>
          <a:p>
            <a:pPr algn="ctr">
              <a:lnSpc>
                <a:spcPts val="2800"/>
              </a:lnSpc>
              <a:spcBef>
                <a:spcPct val="0"/>
              </a:spcBef>
            </a:pPr>
            <a:r>
              <a:rPr lang="en-US" sz="2000" b="1">
                <a:solidFill>
                  <a:srgbClr val="000000"/>
                </a:solidFill>
                <a:latin typeface="Poppins Bold"/>
                <a:ea typeface="Poppins Bold"/>
                <a:cs typeface="Poppins Bold"/>
                <a:sym typeface="Poppins Bold"/>
              </a:rPr>
              <a:t>The signal continues to the right.</a:t>
            </a:r>
          </a:p>
        </p:txBody>
      </p:sp>
      <p:sp>
        <p:nvSpPr>
          <p:cNvPr id="11" name="TextBox 11"/>
          <p:cNvSpPr txBox="1"/>
          <p:nvPr/>
        </p:nvSpPr>
        <p:spPr>
          <a:xfrm>
            <a:off x="13126345" y="3725824"/>
            <a:ext cx="2825943" cy="720725"/>
          </a:xfrm>
          <a:prstGeom prst="rect">
            <a:avLst/>
          </a:prstGeom>
        </p:spPr>
        <p:txBody>
          <a:bodyPr lIns="0" tIns="0" rIns="0" bIns="0" rtlCol="0" anchor="t">
            <a:spAutoFit/>
          </a:bodyPr>
          <a:lstStyle/>
          <a:p>
            <a:pPr algn="ctr">
              <a:lnSpc>
                <a:spcPts val="2800"/>
              </a:lnSpc>
              <a:spcBef>
                <a:spcPct val="0"/>
              </a:spcBef>
            </a:pPr>
            <a:r>
              <a:rPr lang="en-US" sz="2000" b="1">
                <a:solidFill>
                  <a:srgbClr val="000000"/>
                </a:solidFill>
                <a:latin typeface="Poppins Bold"/>
                <a:ea typeface="Poppins Bold"/>
                <a:cs typeface="Poppins Bold"/>
                <a:sym typeface="Poppins Bold"/>
              </a:rPr>
              <a:t>The signal continues to the left.</a:t>
            </a:r>
          </a:p>
        </p:txBody>
      </p:sp>
      <p:sp>
        <p:nvSpPr>
          <p:cNvPr id="12" name="Freeform 12"/>
          <p:cNvSpPr/>
          <p:nvPr/>
        </p:nvSpPr>
        <p:spPr>
          <a:xfrm>
            <a:off x="6682523" y="3755542"/>
            <a:ext cx="4608048" cy="5502758"/>
          </a:xfrm>
          <a:custGeom>
            <a:avLst/>
            <a:gdLst/>
            <a:ahLst/>
            <a:cxnLst/>
            <a:rect l="l" t="t" r="r" b="b"/>
            <a:pathLst>
              <a:path w="4608048" h="5502758">
                <a:moveTo>
                  <a:pt x="0" y="0"/>
                </a:moveTo>
                <a:lnTo>
                  <a:pt x="4608048" y="0"/>
                </a:lnTo>
                <a:lnTo>
                  <a:pt x="4608048" y="5502758"/>
                </a:lnTo>
                <a:lnTo>
                  <a:pt x="0" y="5502758"/>
                </a:lnTo>
                <a:lnTo>
                  <a:pt x="0" y="0"/>
                </a:lnTo>
                <a:close/>
              </a:path>
            </a:pathLst>
          </a:custGeom>
          <a:blipFill>
            <a:blip r:embed="rId5"/>
            <a:stretch>
              <a:fillRect/>
            </a:stretch>
          </a:blipFill>
        </p:spPr>
        <p:txBody>
          <a:bodyPr/>
          <a:lstStyle/>
          <a:p>
            <a:endParaRPr lang="es-ES"/>
          </a:p>
        </p:txBody>
      </p:sp>
      <p:sp>
        <p:nvSpPr>
          <p:cNvPr id="13" name="TextBox 13"/>
          <p:cNvSpPr txBox="1"/>
          <p:nvPr/>
        </p:nvSpPr>
        <p:spPr>
          <a:xfrm>
            <a:off x="9310385" y="3088298"/>
            <a:ext cx="138708" cy="368300"/>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7</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541084" y="1816255"/>
            <a:ext cx="5706637" cy="1943100"/>
            <a:chOff x="0" y="0"/>
            <a:chExt cx="1502982" cy="511763"/>
          </a:xfrm>
        </p:grpSpPr>
        <p:sp>
          <p:nvSpPr>
            <p:cNvPr id="3" name="Freeform 3"/>
            <p:cNvSpPr/>
            <p:nvPr/>
          </p:nvSpPr>
          <p:spPr>
            <a:xfrm>
              <a:off x="0" y="0"/>
              <a:ext cx="1502982" cy="511763"/>
            </a:xfrm>
            <a:custGeom>
              <a:avLst/>
              <a:gdLst/>
              <a:ahLst/>
              <a:cxnLst/>
              <a:rect l="l" t="t" r="r" b="b"/>
              <a:pathLst>
                <a:path w="1502982" h="511763">
                  <a:moveTo>
                    <a:pt x="40700" y="0"/>
                  </a:moveTo>
                  <a:lnTo>
                    <a:pt x="1462283" y="0"/>
                  </a:lnTo>
                  <a:cubicBezTo>
                    <a:pt x="1484761" y="0"/>
                    <a:pt x="1502982" y="18222"/>
                    <a:pt x="1502982" y="40700"/>
                  </a:cubicBezTo>
                  <a:lnTo>
                    <a:pt x="1502982" y="471063"/>
                  </a:lnTo>
                  <a:cubicBezTo>
                    <a:pt x="1502982" y="481858"/>
                    <a:pt x="1498694" y="492210"/>
                    <a:pt x="1491062" y="499842"/>
                  </a:cubicBezTo>
                  <a:cubicBezTo>
                    <a:pt x="1483429" y="507475"/>
                    <a:pt x="1473077" y="511763"/>
                    <a:pt x="1462283" y="511763"/>
                  </a:cubicBezTo>
                  <a:lnTo>
                    <a:pt x="40700" y="511763"/>
                  </a:lnTo>
                  <a:cubicBezTo>
                    <a:pt x="18222" y="511763"/>
                    <a:pt x="0" y="493541"/>
                    <a:pt x="0" y="471063"/>
                  </a:cubicBezTo>
                  <a:lnTo>
                    <a:pt x="0" y="40700"/>
                  </a:lnTo>
                  <a:cubicBezTo>
                    <a:pt x="0" y="18222"/>
                    <a:pt x="18222" y="0"/>
                    <a:pt x="40700" y="0"/>
                  </a:cubicBezTo>
                  <a:close/>
                </a:path>
              </a:pathLst>
            </a:custGeom>
            <a:solidFill>
              <a:srgbClr val="FFED4C"/>
            </a:solidFill>
            <a:ln w="19050" cap="rnd">
              <a:solidFill>
                <a:srgbClr val="000000"/>
              </a:solidFill>
              <a:prstDash val="solid"/>
              <a:round/>
            </a:ln>
          </p:spPr>
          <p:txBody>
            <a:bodyPr/>
            <a:lstStyle/>
            <a:p>
              <a:endParaRPr lang="es-ES"/>
            </a:p>
          </p:txBody>
        </p:sp>
        <p:sp>
          <p:nvSpPr>
            <p:cNvPr id="4" name="TextBox 4"/>
            <p:cNvSpPr txBox="1"/>
            <p:nvPr/>
          </p:nvSpPr>
          <p:spPr>
            <a:xfrm>
              <a:off x="0" y="-85725"/>
              <a:ext cx="1502982" cy="597488"/>
            </a:xfrm>
            <a:prstGeom prst="rect">
              <a:avLst/>
            </a:prstGeom>
          </p:spPr>
          <p:txBody>
            <a:bodyPr lIns="50800" tIns="50800" rIns="50800" bIns="50800" rtlCol="0" anchor="ctr"/>
            <a:lstStyle/>
            <a:p>
              <a:pPr algn="ctr">
                <a:lnSpc>
                  <a:spcPts val="4200"/>
                </a:lnSpc>
              </a:pPr>
              <a:r>
                <a:rPr lang="en-US" sz="3000">
                  <a:solidFill>
                    <a:srgbClr val="000000"/>
                  </a:solidFill>
                  <a:latin typeface="Poppins"/>
                  <a:ea typeface="Poppins"/>
                  <a:cs typeface="Poppins"/>
                  <a:sym typeface="Poppins"/>
                </a:rPr>
                <a:t>What happened when we tried to be quick?</a:t>
              </a:r>
            </a:p>
          </p:txBody>
        </p:sp>
      </p:grpSp>
      <p:grpSp>
        <p:nvGrpSpPr>
          <p:cNvPr id="5" name="Group 5"/>
          <p:cNvGrpSpPr/>
          <p:nvPr/>
        </p:nvGrpSpPr>
        <p:grpSpPr>
          <a:xfrm>
            <a:off x="2541084" y="4673755"/>
            <a:ext cx="5706637" cy="1943100"/>
            <a:chOff x="0" y="0"/>
            <a:chExt cx="1502982" cy="511763"/>
          </a:xfrm>
        </p:grpSpPr>
        <p:sp>
          <p:nvSpPr>
            <p:cNvPr id="6" name="Freeform 6"/>
            <p:cNvSpPr/>
            <p:nvPr/>
          </p:nvSpPr>
          <p:spPr>
            <a:xfrm>
              <a:off x="0" y="0"/>
              <a:ext cx="1502982" cy="511763"/>
            </a:xfrm>
            <a:custGeom>
              <a:avLst/>
              <a:gdLst/>
              <a:ahLst/>
              <a:cxnLst/>
              <a:rect l="l" t="t" r="r" b="b"/>
              <a:pathLst>
                <a:path w="1502982" h="511763">
                  <a:moveTo>
                    <a:pt x="40700" y="0"/>
                  </a:moveTo>
                  <a:lnTo>
                    <a:pt x="1462283" y="0"/>
                  </a:lnTo>
                  <a:cubicBezTo>
                    <a:pt x="1484761" y="0"/>
                    <a:pt x="1502982" y="18222"/>
                    <a:pt x="1502982" y="40700"/>
                  </a:cubicBezTo>
                  <a:lnTo>
                    <a:pt x="1502982" y="471063"/>
                  </a:lnTo>
                  <a:cubicBezTo>
                    <a:pt x="1502982" y="481858"/>
                    <a:pt x="1498694" y="492210"/>
                    <a:pt x="1491062" y="499842"/>
                  </a:cubicBezTo>
                  <a:cubicBezTo>
                    <a:pt x="1483429" y="507475"/>
                    <a:pt x="1473077" y="511763"/>
                    <a:pt x="1462283" y="511763"/>
                  </a:cubicBezTo>
                  <a:lnTo>
                    <a:pt x="40700" y="511763"/>
                  </a:lnTo>
                  <a:cubicBezTo>
                    <a:pt x="18222" y="511763"/>
                    <a:pt x="0" y="493541"/>
                    <a:pt x="0" y="471063"/>
                  </a:cubicBezTo>
                  <a:lnTo>
                    <a:pt x="0" y="40700"/>
                  </a:lnTo>
                  <a:cubicBezTo>
                    <a:pt x="0" y="18222"/>
                    <a:pt x="18222" y="0"/>
                    <a:pt x="40700" y="0"/>
                  </a:cubicBezTo>
                  <a:close/>
                </a:path>
              </a:pathLst>
            </a:custGeom>
            <a:solidFill>
              <a:srgbClr val="51B264"/>
            </a:solidFill>
            <a:ln w="19050" cap="rnd">
              <a:solidFill>
                <a:srgbClr val="000000"/>
              </a:solidFill>
              <a:prstDash val="solid"/>
              <a:round/>
            </a:ln>
          </p:spPr>
          <p:txBody>
            <a:bodyPr/>
            <a:lstStyle/>
            <a:p>
              <a:endParaRPr lang="es-ES"/>
            </a:p>
          </p:txBody>
        </p:sp>
        <p:sp>
          <p:nvSpPr>
            <p:cNvPr id="7" name="TextBox 7"/>
            <p:cNvSpPr txBox="1"/>
            <p:nvPr/>
          </p:nvSpPr>
          <p:spPr>
            <a:xfrm>
              <a:off x="0" y="-85725"/>
              <a:ext cx="1502982" cy="597488"/>
            </a:xfrm>
            <a:prstGeom prst="rect">
              <a:avLst/>
            </a:prstGeom>
          </p:spPr>
          <p:txBody>
            <a:bodyPr lIns="50800" tIns="50800" rIns="50800" bIns="50800" rtlCol="0" anchor="ctr"/>
            <a:lstStyle/>
            <a:p>
              <a:pPr algn="ctr">
                <a:lnSpc>
                  <a:spcPts val="4200"/>
                </a:lnSpc>
              </a:pPr>
              <a:r>
                <a:rPr lang="en-US" sz="3000">
                  <a:solidFill>
                    <a:srgbClr val="000000"/>
                  </a:solidFill>
                  <a:latin typeface="Poppins"/>
                  <a:ea typeface="Poppins"/>
                  <a:cs typeface="Poppins"/>
                  <a:sym typeface="Poppins"/>
                </a:rPr>
                <a:t>What strategies did you use to help you concentrate?</a:t>
              </a:r>
            </a:p>
          </p:txBody>
        </p:sp>
      </p:grpSp>
      <p:grpSp>
        <p:nvGrpSpPr>
          <p:cNvPr id="8" name="Group 8"/>
          <p:cNvGrpSpPr/>
          <p:nvPr/>
        </p:nvGrpSpPr>
        <p:grpSpPr>
          <a:xfrm>
            <a:off x="9482718" y="1816255"/>
            <a:ext cx="5706637" cy="1943100"/>
            <a:chOff x="0" y="0"/>
            <a:chExt cx="1502982" cy="511763"/>
          </a:xfrm>
        </p:grpSpPr>
        <p:sp>
          <p:nvSpPr>
            <p:cNvPr id="9" name="Freeform 9"/>
            <p:cNvSpPr/>
            <p:nvPr/>
          </p:nvSpPr>
          <p:spPr>
            <a:xfrm>
              <a:off x="0" y="0"/>
              <a:ext cx="1502982" cy="511763"/>
            </a:xfrm>
            <a:custGeom>
              <a:avLst/>
              <a:gdLst/>
              <a:ahLst/>
              <a:cxnLst/>
              <a:rect l="l" t="t" r="r" b="b"/>
              <a:pathLst>
                <a:path w="1502982" h="511763">
                  <a:moveTo>
                    <a:pt x="40700" y="0"/>
                  </a:moveTo>
                  <a:lnTo>
                    <a:pt x="1462283" y="0"/>
                  </a:lnTo>
                  <a:cubicBezTo>
                    <a:pt x="1484761" y="0"/>
                    <a:pt x="1502982" y="18222"/>
                    <a:pt x="1502982" y="40700"/>
                  </a:cubicBezTo>
                  <a:lnTo>
                    <a:pt x="1502982" y="471063"/>
                  </a:lnTo>
                  <a:cubicBezTo>
                    <a:pt x="1502982" y="481858"/>
                    <a:pt x="1498694" y="492210"/>
                    <a:pt x="1491062" y="499842"/>
                  </a:cubicBezTo>
                  <a:cubicBezTo>
                    <a:pt x="1483429" y="507475"/>
                    <a:pt x="1473077" y="511763"/>
                    <a:pt x="1462283" y="511763"/>
                  </a:cubicBezTo>
                  <a:lnTo>
                    <a:pt x="40700" y="511763"/>
                  </a:lnTo>
                  <a:cubicBezTo>
                    <a:pt x="18222" y="511763"/>
                    <a:pt x="0" y="493541"/>
                    <a:pt x="0" y="471063"/>
                  </a:cubicBezTo>
                  <a:lnTo>
                    <a:pt x="0" y="40700"/>
                  </a:lnTo>
                  <a:cubicBezTo>
                    <a:pt x="0" y="18222"/>
                    <a:pt x="18222" y="0"/>
                    <a:pt x="40700" y="0"/>
                  </a:cubicBezTo>
                  <a:close/>
                </a:path>
              </a:pathLst>
            </a:custGeom>
            <a:solidFill>
              <a:srgbClr val="E4829D"/>
            </a:solidFill>
            <a:ln w="19050" cap="rnd">
              <a:solidFill>
                <a:srgbClr val="000000"/>
              </a:solidFill>
              <a:prstDash val="solid"/>
              <a:round/>
            </a:ln>
          </p:spPr>
          <p:txBody>
            <a:bodyPr/>
            <a:lstStyle/>
            <a:p>
              <a:endParaRPr lang="es-ES"/>
            </a:p>
          </p:txBody>
        </p:sp>
        <p:sp>
          <p:nvSpPr>
            <p:cNvPr id="10" name="TextBox 10"/>
            <p:cNvSpPr txBox="1"/>
            <p:nvPr/>
          </p:nvSpPr>
          <p:spPr>
            <a:xfrm>
              <a:off x="0" y="-85725"/>
              <a:ext cx="1502982" cy="597488"/>
            </a:xfrm>
            <a:prstGeom prst="rect">
              <a:avLst/>
            </a:prstGeom>
          </p:spPr>
          <p:txBody>
            <a:bodyPr lIns="50800" tIns="50800" rIns="50800" bIns="50800" rtlCol="0" anchor="ctr"/>
            <a:lstStyle/>
            <a:p>
              <a:pPr algn="ctr">
                <a:lnSpc>
                  <a:spcPts val="4200"/>
                </a:lnSpc>
              </a:pPr>
              <a:r>
                <a:rPr lang="en-US" sz="3000">
                  <a:solidFill>
                    <a:srgbClr val="000000"/>
                  </a:solidFill>
                  <a:latin typeface="Poppins"/>
                  <a:ea typeface="Poppins"/>
                  <a:cs typeface="Poppins"/>
                  <a:sym typeface="Poppins"/>
                </a:rPr>
                <a:t>Did you find it harder to think when the '7' came up?</a:t>
              </a:r>
            </a:p>
          </p:txBody>
        </p:sp>
      </p:grpSp>
      <p:sp>
        <p:nvSpPr>
          <p:cNvPr id="11" name="Freeform 11"/>
          <p:cNvSpPr/>
          <p:nvPr/>
        </p:nvSpPr>
        <p:spPr>
          <a:xfrm>
            <a:off x="9758948" y="4443761"/>
            <a:ext cx="7272909" cy="8229600"/>
          </a:xfrm>
          <a:custGeom>
            <a:avLst/>
            <a:gdLst/>
            <a:ahLst/>
            <a:cxnLst/>
            <a:rect l="l" t="t" r="r" b="b"/>
            <a:pathLst>
              <a:path w="7272909" h="8229600">
                <a:moveTo>
                  <a:pt x="0" y="0"/>
                </a:moveTo>
                <a:lnTo>
                  <a:pt x="7272909" y="0"/>
                </a:lnTo>
                <a:lnTo>
                  <a:pt x="7272909" y="8229600"/>
                </a:lnTo>
                <a:lnTo>
                  <a:pt x="0" y="8229600"/>
                </a:lnTo>
                <a:lnTo>
                  <a:pt x="0" y="0"/>
                </a:lnTo>
                <a:close/>
              </a:path>
            </a:pathLst>
          </a:custGeom>
          <a:blipFill>
            <a:blip r:embed="rId2"/>
            <a:stretch>
              <a:fillRect/>
            </a:stretch>
          </a:blipFill>
        </p:spPr>
        <p:txBody>
          <a:bodyPr/>
          <a:lstStyle/>
          <a:p>
            <a:endParaRPr lang="es-ES"/>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900" y="3917718"/>
            <a:ext cx="19133820" cy="10402643"/>
            <a:chOff x="0" y="0"/>
            <a:chExt cx="25511760" cy="13870191"/>
          </a:xfrm>
        </p:grpSpPr>
        <p:sp>
          <p:nvSpPr>
            <p:cNvPr id="3" name="Freeform 3"/>
            <p:cNvSpPr/>
            <p:nvPr/>
          </p:nvSpPr>
          <p:spPr>
            <a:xfrm>
              <a:off x="0" y="0"/>
              <a:ext cx="25511761" cy="13870178"/>
            </a:xfrm>
            <a:custGeom>
              <a:avLst/>
              <a:gdLst/>
              <a:ahLst/>
              <a:cxnLst/>
              <a:rect l="l" t="t" r="r" b="b"/>
              <a:pathLst>
                <a:path w="25511761" h="13870178">
                  <a:moveTo>
                    <a:pt x="0" y="6935089"/>
                  </a:moveTo>
                  <a:cubicBezTo>
                    <a:pt x="0" y="3104896"/>
                    <a:pt x="5711063" y="0"/>
                    <a:pt x="12755880" y="0"/>
                  </a:cubicBezTo>
                  <a:cubicBezTo>
                    <a:pt x="19800698" y="0"/>
                    <a:pt x="25511761" y="3104896"/>
                    <a:pt x="25511761" y="6935089"/>
                  </a:cubicBezTo>
                  <a:cubicBezTo>
                    <a:pt x="25511761" y="10765282"/>
                    <a:pt x="19800698" y="13870178"/>
                    <a:pt x="12755880" y="13870178"/>
                  </a:cubicBezTo>
                  <a:cubicBezTo>
                    <a:pt x="5711063" y="13870178"/>
                    <a:pt x="0" y="10765282"/>
                    <a:pt x="0" y="6935089"/>
                  </a:cubicBezTo>
                  <a:close/>
                </a:path>
              </a:pathLst>
            </a:custGeom>
            <a:solidFill>
              <a:srgbClr val="FFED4C"/>
            </a:solidFill>
          </p:spPr>
          <p:txBody>
            <a:bodyPr/>
            <a:lstStyle/>
            <a:p>
              <a:endParaRPr lang="es-ES"/>
            </a:p>
          </p:txBody>
        </p:sp>
      </p:grpSp>
      <p:sp>
        <p:nvSpPr>
          <p:cNvPr id="4" name="TextBox 4"/>
          <p:cNvSpPr txBox="1"/>
          <p:nvPr/>
        </p:nvSpPr>
        <p:spPr>
          <a:xfrm>
            <a:off x="6983730" y="5161636"/>
            <a:ext cx="4320540" cy="485775"/>
          </a:xfrm>
          <a:prstGeom prst="rect">
            <a:avLst/>
          </a:prstGeom>
        </p:spPr>
        <p:txBody>
          <a:bodyPr lIns="0" tIns="0" rIns="0" bIns="0" rtlCol="0" anchor="t">
            <a:spAutoFit/>
          </a:bodyPr>
          <a:lstStyle/>
          <a:p>
            <a:pPr algn="ctr">
              <a:lnSpc>
                <a:spcPts val="3600"/>
              </a:lnSpc>
            </a:pPr>
            <a:r>
              <a:rPr lang="en-US" sz="3000">
                <a:solidFill>
                  <a:srgbClr val="000000"/>
                </a:solidFill>
                <a:latin typeface="Poppins"/>
                <a:ea typeface="Poppins"/>
                <a:cs typeface="Poppins"/>
                <a:sym typeface="Poppins"/>
              </a:rPr>
              <a:t>Activity 2.7</a:t>
            </a:r>
          </a:p>
        </p:txBody>
      </p:sp>
      <p:sp>
        <p:nvSpPr>
          <p:cNvPr id="5" name="TextBox 5"/>
          <p:cNvSpPr txBox="1"/>
          <p:nvPr/>
        </p:nvSpPr>
        <p:spPr>
          <a:xfrm>
            <a:off x="2770602" y="6425995"/>
            <a:ext cx="12746796" cy="1571625"/>
          </a:xfrm>
          <a:prstGeom prst="rect">
            <a:avLst/>
          </a:prstGeom>
        </p:spPr>
        <p:txBody>
          <a:bodyPr lIns="0" tIns="0" rIns="0" bIns="0" rtlCol="0" anchor="t">
            <a:spAutoFit/>
          </a:bodyPr>
          <a:lstStyle/>
          <a:p>
            <a:pPr algn="ctr">
              <a:lnSpc>
                <a:spcPts val="6000"/>
              </a:lnSpc>
            </a:pPr>
            <a:r>
              <a:rPr lang="en-US" sz="5000" b="1">
                <a:solidFill>
                  <a:srgbClr val="000000"/>
                </a:solidFill>
                <a:latin typeface="Poppins Bold"/>
                <a:ea typeface="Poppins Bold"/>
                <a:cs typeface="Poppins Bold"/>
                <a:sym typeface="Poppins Bold"/>
              </a:rPr>
              <a:t>Completion of the module — Integration and final reflection</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473160" y="4770863"/>
            <a:ext cx="9768071" cy="8229600"/>
          </a:xfrm>
          <a:custGeom>
            <a:avLst/>
            <a:gdLst/>
            <a:ahLst/>
            <a:cxnLst/>
            <a:rect l="l" t="t" r="r" b="b"/>
            <a:pathLst>
              <a:path w="9768071" h="8229600">
                <a:moveTo>
                  <a:pt x="0" y="0"/>
                </a:moveTo>
                <a:lnTo>
                  <a:pt x="9768071" y="0"/>
                </a:lnTo>
                <a:lnTo>
                  <a:pt x="9768071" y="8229600"/>
                </a:lnTo>
                <a:lnTo>
                  <a:pt x="0" y="8229600"/>
                </a:lnTo>
                <a:lnTo>
                  <a:pt x="0" y="0"/>
                </a:lnTo>
                <a:close/>
              </a:path>
            </a:pathLst>
          </a:custGeom>
          <a:blipFill>
            <a:blip r:embed="rId2"/>
            <a:stretch>
              <a:fillRect/>
            </a:stretch>
          </a:blipFill>
        </p:spPr>
        <p:txBody>
          <a:bodyPr/>
          <a:lstStyle/>
          <a:p>
            <a:endParaRPr lang="es-ES"/>
          </a:p>
        </p:txBody>
      </p:sp>
      <p:grpSp>
        <p:nvGrpSpPr>
          <p:cNvPr id="3" name="Group 3"/>
          <p:cNvGrpSpPr/>
          <p:nvPr/>
        </p:nvGrpSpPr>
        <p:grpSpPr>
          <a:xfrm>
            <a:off x="2422900" y="2066147"/>
            <a:ext cx="13233710" cy="1395222"/>
            <a:chOff x="0" y="0"/>
            <a:chExt cx="3485421" cy="367466"/>
          </a:xfrm>
        </p:grpSpPr>
        <p:sp>
          <p:nvSpPr>
            <p:cNvPr id="4" name="Freeform 4"/>
            <p:cNvSpPr/>
            <p:nvPr/>
          </p:nvSpPr>
          <p:spPr>
            <a:xfrm>
              <a:off x="0" y="0"/>
              <a:ext cx="3485421" cy="367466"/>
            </a:xfrm>
            <a:custGeom>
              <a:avLst/>
              <a:gdLst/>
              <a:ahLst/>
              <a:cxnLst/>
              <a:rect l="l" t="t" r="r" b="b"/>
              <a:pathLst>
                <a:path w="3485421" h="367466">
                  <a:moveTo>
                    <a:pt x="17550" y="0"/>
                  </a:moveTo>
                  <a:lnTo>
                    <a:pt x="3467871" y="0"/>
                  </a:lnTo>
                  <a:cubicBezTo>
                    <a:pt x="3477564" y="0"/>
                    <a:pt x="3485421" y="7858"/>
                    <a:pt x="3485421" y="17550"/>
                  </a:cubicBezTo>
                  <a:lnTo>
                    <a:pt x="3485421" y="349915"/>
                  </a:lnTo>
                  <a:cubicBezTo>
                    <a:pt x="3485421" y="359608"/>
                    <a:pt x="3477564" y="367466"/>
                    <a:pt x="3467871" y="367466"/>
                  </a:cubicBezTo>
                  <a:lnTo>
                    <a:pt x="17550" y="367466"/>
                  </a:lnTo>
                  <a:cubicBezTo>
                    <a:pt x="7858" y="367466"/>
                    <a:pt x="0" y="359608"/>
                    <a:pt x="0" y="349915"/>
                  </a:cubicBezTo>
                  <a:lnTo>
                    <a:pt x="0" y="17550"/>
                  </a:lnTo>
                  <a:cubicBezTo>
                    <a:pt x="0" y="7858"/>
                    <a:pt x="7858" y="0"/>
                    <a:pt x="17550" y="0"/>
                  </a:cubicBezTo>
                  <a:close/>
                </a:path>
              </a:pathLst>
            </a:custGeom>
            <a:solidFill>
              <a:srgbClr val="FFED4C"/>
            </a:solidFill>
            <a:ln w="19050" cap="rnd">
              <a:solidFill>
                <a:srgbClr val="000000"/>
              </a:solidFill>
              <a:prstDash val="solid"/>
              <a:round/>
            </a:ln>
          </p:spPr>
          <p:txBody>
            <a:bodyPr/>
            <a:lstStyle/>
            <a:p>
              <a:endParaRPr lang="es-ES"/>
            </a:p>
          </p:txBody>
        </p:sp>
        <p:sp>
          <p:nvSpPr>
            <p:cNvPr id="5" name="TextBox 5"/>
            <p:cNvSpPr txBox="1"/>
            <p:nvPr/>
          </p:nvSpPr>
          <p:spPr>
            <a:xfrm>
              <a:off x="0" y="-85725"/>
              <a:ext cx="3485421" cy="453191"/>
            </a:xfrm>
            <a:prstGeom prst="rect">
              <a:avLst/>
            </a:prstGeom>
          </p:spPr>
          <p:txBody>
            <a:bodyPr lIns="50800" tIns="50800" rIns="50800" bIns="50800" rtlCol="0" anchor="ctr"/>
            <a:lstStyle/>
            <a:p>
              <a:pPr algn="ctr">
                <a:lnSpc>
                  <a:spcPts val="4200"/>
                </a:lnSpc>
              </a:pPr>
              <a:r>
                <a:rPr lang="en-US" sz="3000">
                  <a:solidFill>
                    <a:srgbClr val="000000"/>
                  </a:solidFill>
                  <a:latin typeface="Poppins"/>
                  <a:ea typeface="Poppins"/>
                  <a:cs typeface="Poppins"/>
                  <a:sym typeface="Poppins"/>
                </a:rPr>
                <a:t>In a word or a short sentence: What key takeaway do you take away from these modules?</a:t>
              </a:r>
            </a:p>
          </p:txBody>
        </p:sp>
      </p:grpSp>
      <p:grpSp>
        <p:nvGrpSpPr>
          <p:cNvPr id="6" name="Group 6"/>
          <p:cNvGrpSpPr/>
          <p:nvPr/>
        </p:nvGrpSpPr>
        <p:grpSpPr>
          <a:xfrm rot="-10800000">
            <a:off x="4252896" y="5633224"/>
            <a:ext cx="14632989" cy="5934307"/>
            <a:chOff x="0" y="0"/>
            <a:chExt cx="3853956" cy="1562945"/>
          </a:xfrm>
        </p:grpSpPr>
        <p:sp>
          <p:nvSpPr>
            <p:cNvPr id="7" name="Freeform 7"/>
            <p:cNvSpPr/>
            <p:nvPr/>
          </p:nvSpPr>
          <p:spPr>
            <a:xfrm>
              <a:off x="0" y="0"/>
              <a:ext cx="3853956" cy="1562945"/>
            </a:xfrm>
            <a:custGeom>
              <a:avLst/>
              <a:gdLst/>
              <a:ahLst/>
              <a:cxnLst/>
              <a:rect l="l" t="t" r="r" b="b"/>
              <a:pathLst>
                <a:path w="3853956" h="1562945">
                  <a:moveTo>
                    <a:pt x="0" y="0"/>
                  </a:moveTo>
                  <a:lnTo>
                    <a:pt x="3853956" y="0"/>
                  </a:lnTo>
                  <a:lnTo>
                    <a:pt x="3853956" y="1562945"/>
                  </a:lnTo>
                  <a:lnTo>
                    <a:pt x="0" y="1562945"/>
                  </a:lnTo>
                  <a:close/>
                </a:path>
              </a:pathLst>
            </a:custGeom>
            <a:gradFill rotWithShape="1">
              <a:gsLst>
                <a:gs pos="0">
                  <a:srgbClr val="FFFFFF">
                    <a:alpha val="100000"/>
                  </a:srgbClr>
                </a:gs>
                <a:gs pos="50000">
                  <a:srgbClr val="FFFFFF">
                    <a:alpha val="70000"/>
                  </a:srgbClr>
                </a:gs>
                <a:gs pos="100000">
                  <a:srgbClr val="FFFFFF">
                    <a:alpha val="0"/>
                  </a:srgbClr>
                </a:gs>
              </a:gsLst>
              <a:lin ang="5400000"/>
            </a:gradFill>
          </p:spPr>
          <p:txBody>
            <a:bodyPr/>
            <a:lstStyle/>
            <a:p>
              <a:endParaRPr lang="es-ES"/>
            </a:p>
          </p:txBody>
        </p:sp>
        <p:sp>
          <p:nvSpPr>
            <p:cNvPr id="8" name="TextBox 8"/>
            <p:cNvSpPr txBox="1"/>
            <p:nvPr/>
          </p:nvSpPr>
          <p:spPr>
            <a:xfrm>
              <a:off x="0" y="-66675"/>
              <a:ext cx="3853956" cy="1629620"/>
            </a:xfrm>
            <a:prstGeom prst="rect">
              <a:avLst/>
            </a:prstGeom>
          </p:spPr>
          <p:txBody>
            <a:bodyPr lIns="50800" tIns="50800" rIns="50800" bIns="50800" rtlCol="0" anchor="ctr"/>
            <a:lstStyle/>
            <a:p>
              <a:pPr algn="ctr">
                <a:lnSpc>
                  <a:spcPts val="2800"/>
                </a:lnSpc>
              </a:pPr>
              <a:endParaRPr/>
            </a:p>
          </p:txBody>
        </p:sp>
      </p:grpSp>
      <p:grpSp>
        <p:nvGrpSpPr>
          <p:cNvPr id="9" name="Group 9"/>
          <p:cNvGrpSpPr/>
          <p:nvPr/>
        </p:nvGrpSpPr>
        <p:grpSpPr>
          <a:xfrm rot="-10800000">
            <a:off x="4252896" y="4922334"/>
            <a:ext cx="14632989" cy="5934307"/>
            <a:chOff x="0" y="0"/>
            <a:chExt cx="3853956" cy="1562945"/>
          </a:xfrm>
        </p:grpSpPr>
        <p:sp>
          <p:nvSpPr>
            <p:cNvPr id="10" name="Freeform 10"/>
            <p:cNvSpPr/>
            <p:nvPr/>
          </p:nvSpPr>
          <p:spPr>
            <a:xfrm>
              <a:off x="0" y="0"/>
              <a:ext cx="3853956" cy="1562945"/>
            </a:xfrm>
            <a:custGeom>
              <a:avLst/>
              <a:gdLst/>
              <a:ahLst/>
              <a:cxnLst/>
              <a:rect l="l" t="t" r="r" b="b"/>
              <a:pathLst>
                <a:path w="3853956" h="1562945">
                  <a:moveTo>
                    <a:pt x="0" y="0"/>
                  </a:moveTo>
                  <a:lnTo>
                    <a:pt x="3853956" y="0"/>
                  </a:lnTo>
                  <a:lnTo>
                    <a:pt x="3853956" y="1562945"/>
                  </a:lnTo>
                  <a:lnTo>
                    <a:pt x="0" y="1562945"/>
                  </a:lnTo>
                  <a:close/>
                </a:path>
              </a:pathLst>
            </a:custGeom>
            <a:gradFill rotWithShape="1">
              <a:gsLst>
                <a:gs pos="0">
                  <a:srgbClr val="FFFFFF">
                    <a:alpha val="100000"/>
                  </a:srgbClr>
                </a:gs>
                <a:gs pos="50000">
                  <a:srgbClr val="FFFFFF">
                    <a:alpha val="70000"/>
                  </a:srgbClr>
                </a:gs>
                <a:gs pos="100000">
                  <a:srgbClr val="FFFFFF">
                    <a:alpha val="0"/>
                  </a:srgbClr>
                </a:gs>
              </a:gsLst>
              <a:lin ang="5400000"/>
            </a:gradFill>
          </p:spPr>
          <p:txBody>
            <a:bodyPr/>
            <a:lstStyle/>
            <a:p>
              <a:endParaRPr lang="es-ES"/>
            </a:p>
          </p:txBody>
        </p:sp>
        <p:sp>
          <p:nvSpPr>
            <p:cNvPr id="11" name="TextBox 11"/>
            <p:cNvSpPr txBox="1"/>
            <p:nvPr/>
          </p:nvSpPr>
          <p:spPr>
            <a:xfrm>
              <a:off x="0" y="-66675"/>
              <a:ext cx="3853956" cy="1629620"/>
            </a:xfrm>
            <a:prstGeom prst="rect">
              <a:avLst/>
            </a:prstGeom>
          </p:spPr>
          <p:txBody>
            <a:bodyPr lIns="50800" tIns="50800" rIns="50800" bIns="50800" rtlCol="0" anchor="ctr"/>
            <a:lstStyle/>
            <a:p>
              <a:pPr algn="ctr">
                <a:lnSpc>
                  <a:spcPts val="2800"/>
                </a:lnSpc>
              </a:pPr>
              <a:endParaRPr/>
            </a:p>
          </p:txBody>
        </p:sp>
      </p:grpSp>
      <p:sp>
        <p:nvSpPr>
          <p:cNvPr id="12" name="TextBox 12"/>
          <p:cNvSpPr txBox="1"/>
          <p:nvPr/>
        </p:nvSpPr>
        <p:spPr>
          <a:xfrm>
            <a:off x="2422900" y="966207"/>
            <a:ext cx="13233710" cy="368300"/>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We’ll wrap up the module by sharing </a:t>
            </a:r>
            <a:r>
              <a:rPr lang="en-US" sz="2000" b="1">
                <a:solidFill>
                  <a:srgbClr val="000000"/>
                </a:solidFill>
                <a:latin typeface="Poppins Bold"/>
                <a:ea typeface="Poppins Bold"/>
                <a:cs typeface="Poppins Bold"/>
                <a:sym typeface="Poppins Bold"/>
              </a:rPr>
              <a:t>a brief reflection on what we’ve learnt in these two sessions.</a:t>
            </a:r>
          </a:p>
        </p:txBody>
      </p:sp>
      <p:sp>
        <p:nvSpPr>
          <p:cNvPr id="13" name="TextBox 13"/>
          <p:cNvSpPr txBox="1"/>
          <p:nvPr/>
        </p:nvSpPr>
        <p:spPr>
          <a:xfrm>
            <a:off x="2422900" y="3594719"/>
            <a:ext cx="5776433" cy="368300"/>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Over the last few days, we have seen:</a:t>
            </a:r>
          </a:p>
        </p:txBody>
      </p:sp>
      <p:grpSp>
        <p:nvGrpSpPr>
          <p:cNvPr id="14" name="Group 14"/>
          <p:cNvGrpSpPr/>
          <p:nvPr/>
        </p:nvGrpSpPr>
        <p:grpSpPr>
          <a:xfrm>
            <a:off x="2422900" y="4291864"/>
            <a:ext cx="2647718" cy="457200"/>
            <a:chOff x="0" y="0"/>
            <a:chExt cx="3530290" cy="609600"/>
          </a:xfrm>
        </p:grpSpPr>
        <p:sp>
          <p:nvSpPr>
            <p:cNvPr id="15" name="TextBox 15"/>
            <p:cNvSpPr txBox="1"/>
            <p:nvPr/>
          </p:nvSpPr>
          <p:spPr>
            <a:xfrm>
              <a:off x="0" y="-85725"/>
              <a:ext cx="862496" cy="695325"/>
            </a:xfrm>
            <a:prstGeom prst="rect">
              <a:avLst/>
            </a:prstGeom>
          </p:spPr>
          <p:txBody>
            <a:bodyPr lIns="0" tIns="0" rIns="0" bIns="0" rtlCol="0" anchor="t">
              <a:spAutoFit/>
            </a:bodyPr>
            <a:lstStyle/>
            <a:p>
              <a:pPr algn="l">
                <a:lnSpc>
                  <a:spcPts val="4200"/>
                </a:lnSpc>
                <a:spcBef>
                  <a:spcPct val="0"/>
                </a:spcBef>
              </a:pPr>
              <a:r>
                <a:rPr lang="en-US" sz="3000" b="1">
                  <a:solidFill>
                    <a:srgbClr val="E4829D"/>
                  </a:solidFill>
                  <a:latin typeface="Poppins Bold"/>
                  <a:ea typeface="Poppins Bold"/>
                  <a:cs typeface="Poppins Bold"/>
                  <a:sym typeface="Poppins Bold"/>
                </a:rPr>
                <a:t>01</a:t>
              </a:r>
            </a:p>
          </p:txBody>
        </p:sp>
        <p:sp>
          <p:nvSpPr>
            <p:cNvPr id="16" name="TextBox 16"/>
            <p:cNvSpPr txBox="1"/>
            <p:nvPr/>
          </p:nvSpPr>
          <p:spPr>
            <a:xfrm>
              <a:off x="862496" y="37042"/>
              <a:ext cx="2667794" cy="4688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What stress is</a:t>
              </a:r>
            </a:p>
          </p:txBody>
        </p:sp>
      </p:grpSp>
      <p:grpSp>
        <p:nvGrpSpPr>
          <p:cNvPr id="17" name="Group 17"/>
          <p:cNvGrpSpPr/>
          <p:nvPr/>
        </p:nvGrpSpPr>
        <p:grpSpPr>
          <a:xfrm>
            <a:off x="2422900" y="6286353"/>
            <a:ext cx="5529851" cy="731838"/>
            <a:chOff x="0" y="0"/>
            <a:chExt cx="7373134" cy="975783"/>
          </a:xfrm>
        </p:grpSpPr>
        <p:sp>
          <p:nvSpPr>
            <p:cNvPr id="18" name="TextBox 18"/>
            <p:cNvSpPr txBox="1"/>
            <p:nvPr/>
          </p:nvSpPr>
          <p:spPr>
            <a:xfrm>
              <a:off x="0" y="-85725"/>
              <a:ext cx="862496" cy="695325"/>
            </a:xfrm>
            <a:prstGeom prst="rect">
              <a:avLst/>
            </a:prstGeom>
          </p:spPr>
          <p:txBody>
            <a:bodyPr lIns="0" tIns="0" rIns="0" bIns="0" rtlCol="0" anchor="t">
              <a:spAutoFit/>
            </a:bodyPr>
            <a:lstStyle/>
            <a:p>
              <a:pPr algn="l">
                <a:lnSpc>
                  <a:spcPts val="4200"/>
                </a:lnSpc>
                <a:spcBef>
                  <a:spcPct val="0"/>
                </a:spcBef>
              </a:pPr>
              <a:r>
                <a:rPr lang="en-US" sz="3000" b="1">
                  <a:solidFill>
                    <a:srgbClr val="51B264"/>
                  </a:solidFill>
                  <a:latin typeface="Poppins Bold"/>
                  <a:ea typeface="Poppins Bold"/>
                  <a:cs typeface="Poppins Bold"/>
                  <a:sym typeface="Poppins Bold"/>
                </a:rPr>
                <a:t>04</a:t>
              </a:r>
            </a:p>
          </p:txBody>
        </p:sp>
        <p:sp>
          <p:nvSpPr>
            <p:cNvPr id="19" name="TextBox 19"/>
            <p:cNvSpPr txBox="1"/>
            <p:nvPr/>
          </p:nvSpPr>
          <p:spPr>
            <a:xfrm>
              <a:off x="862496" y="37042"/>
              <a:ext cx="6510638" cy="9387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How to top up your emotional reserves</a:t>
              </a:r>
            </a:p>
          </p:txBody>
        </p:sp>
      </p:grpSp>
      <p:grpSp>
        <p:nvGrpSpPr>
          <p:cNvPr id="20" name="Group 20"/>
          <p:cNvGrpSpPr/>
          <p:nvPr/>
        </p:nvGrpSpPr>
        <p:grpSpPr>
          <a:xfrm>
            <a:off x="2422900" y="4956694"/>
            <a:ext cx="6152689" cy="457200"/>
            <a:chOff x="0" y="0"/>
            <a:chExt cx="8203585" cy="609600"/>
          </a:xfrm>
        </p:grpSpPr>
        <p:sp>
          <p:nvSpPr>
            <p:cNvPr id="21" name="TextBox 21"/>
            <p:cNvSpPr txBox="1"/>
            <p:nvPr/>
          </p:nvSpPr>
          <p:spPr>
            <a:xfrm>
              <a:off x="0" y="-85725"/>
              <a:ext cx="862496" cy="695325"/>
            </a:xfrm>
            <a:prstGeom prst="rect">
              <a:avLst/>
            </a:prstGeom>
          </p:spPr>
          <p:txBody>
            <a:bodyPr lIns="0" tIns="0" rIns="0" bIns="0" rtlCol="0" anchor="t">
              <a:spAutoFit/>
            </a:bodyPr>
            <a:lstStyle/>
            <a:p>
              <a:pPr algn="l">
                <a:lnSpc>
                  <a:spcPts val="4200"/>
                </a:lnSpc>
                <a:spcBef>
                  <a:spcPct val="0"/>
                </a:spcBef>
              </a:pPr>
              <a:r>
                <a:rPr lang="en-US" sz="3000" b="1">
                  <a:solidFill>
                    <a:srgbClr val="FFED4C"/>
                  </a:solidFill>
                  <a:latin typeface="Poppins Bold"/>
                  <a:ea typeface="Poppins Bold"/>
                  <a:cs typeface="Poppins Bold"/>
                  <a:sym typeface="Poppins Bold"/>
                </a:rPr>
                <a:t>02</a:t>
              </a:r>
            </a:p>
          </p:txBody>
        </p:sp>
        <p:sp>
          <p:nvSpPr>
            <p:cNvPr id="22" name="TextBox 22"/>
            <p:cNvSpPr txBox="1"/>
            <p:nvPr/>
          </p:nvSpPr>
          <p:spPr>
            <a:xfrm>
              <a:off x="862496" y="37042"/>
              <a:ext cx="7341089" cy="4688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How the body and the brain react</a:t>
              </a:r>
            </a:p>
          </p:txBody>
        </p:sp>
      </p:grpSp>
      <p:grpSp>
        <p:nvGrpSpPr>
          <p:cNvPr id="23" name="Group 23"/>
          <p:cNvGrpSpPr/>
          <p:nvPr/>
        </p:nvGrpSpPr>
        <p:grpSpPr>
          <a:xfrm>
            <a:off x="2422900" y="7225820"/>
            <a:ext cx="6956293" cy="457200"/>
            <a:chOff x="0" y="0"/>
            <a:chExt cx="9275057" cy="609600"/>
          </a:xfrm>
        </p:grpSpPr>
        <p:sp>
          <p:nvSpPr>
            <p:cNvPr id="24" name="TextBox 24"/>
            <p:cNvSpPr txBox="1"/>
            <p:nvPr/>
          </p:nvSpPr>
          <p:spPr>
            <a:xfrm>
              <a:off x="0" y="-85725"/>
              <a:ext cx="862496" cy="695325"/>
            </a:xfrm>
            <a:prstGeom prst="rect">
              <a:avLst/>
            </a:prstGeom>
          </p:spPr>
          <p:txBody>
            <a:bodyPr lIns="0" tIns="0" rIns="0" bIns="0" rtlCol="0" anchor="t">
              <a:spAutoFit/>
            </a:bodyPr>
            <a:lstStyle/>
            <a:p>
              <a:pPr algn="l">
                <a:lnSpc>
                  <a:spcPts val="4200"/>
                </a:lnSpc>
                <a:spcBef>
                  <a:spcPct val="0"/>
                </a:spcBef>
              </a:pPr>
              <a:r>
                <a:rPr lang="en-US" sz="3000" b="1">
                  <a:solidFill>
                    <a:srgbClr val="FFED4C"/>
                  </a:solidFill>
                  <a:latin typeface="Poppins Bold"/>
                  <a:ea typeface="Poppins Bold"/>
                  <a:cs typeface="Poppins Bold"/>
                  <a:sym typeface="Poppins Bold"/>
                </a:rPr>
                <a:t>05</a:t>
              </a:r>
            </a:p>
          </p:txBody>
        </p:sp>
        <p:sp>
          <p:nvSpPr>
            <p:cNvPr id="25" name="TextBox 25"/>
            <p:cNvSpPr txBox="1"/>
            <p:nvPr/>
          </p:nvSpPr>
          <p:spPr>
            <a:xfrm>
              <a:off x="862496" y="37042"/>
              <a:ext cx="8412560" cy="4688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How to use strategies to regulate yourself</a:t>
              </a:r>
            </a:p>
          </p:txBody>
        </p:sp>
      </p:grpSp>
      <p:grpSp>
        <p:nvGrpSpPr>
          <p:cNvPr id="26" name="Group 26"/>
          <p:cNvGrpSpPr/>
          <p:nvPr/>
        </p:nvGrpSpPr>
        <p:grpSpPr>
          <a:xfrm>
            <a:off x="2422900" y="5621523"/>
            <a:ext cx="4661288" cy="457200"/>
            <a:chOff x="0" y="0"/>
            <a:chExt cx="6215050" cy="609600"/>
          </a:xfrm>
        </p:grpSpPr>
        <p:sp>
          <p:nvSpPr>
            <p:cNvPr id="27" name="TextBox 27"/>
            <p:cNvSpPr txBox="1"/>
            <p:nvPr/>
          </p:nvSpPr>
          <p:spPr>
            <a:xfrm>
              <a:off x="0" y="-85725"/>
              <a:ext cx="862496" cy="695325"/>
            </a:xfrm>
            <a:prstGeom prst="rect">
              <a:avLst/>
            </a:prstGeom>
          </p:spPr>
          <p:txBody>
            <a:bodyPr lIns="0" tIns="0" rIns="0" bIns="0" rtlCol="0" anchor="t">
              <a:spAutoFit/>
            </a:bodyPr>
            <a:lstStyle/>
            <a:p>
              <a:pPr algn="l">
                <a:lnSpc>
                  <a:spcPts val="4200"/>
                </a:lnSpc>
                <a:spcBef>
                  <a:spcPct val="0"/>
                </a:spcBef>
              </a:pPr>
              <a:r>
                <a:rPr lang="en-US" sz="3000" b="1">
                  <a:solidFill>
                    <a:srgbClr val="71C7D6"/>
                  </a:solidFill>
                  <a:latin typeface="Poppins Bold"/>
                  <a:ea typeface="Poppins Bold"/>
                  <a:cs typeface="Poppins Bold"/>
                  <a:sym typeface="Poppins Bold"/>
                </a:rPr>
                <a:t>03</a:t>
              </a:r>
            </a:p>
          </p:txBody>
        </p:sp>
        <p:sp>
          <p:nvSpPr>
            <p:cNvPr id="28" name="TextBox 28"/>
            <p:cNvSpPr txBox="1"/>
            <p:nvPr/>
          </p:nvSpPr>
          <p:spPr>
            <a:xfrm>
              <a:off x="862496" y="37042"/>
              <a:ext cx="5352554" cy="4688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What things motivate us</a:t>
              </a:r>
            </a:p>
          </p:txBody>
        </p:sp>
      </p:grpSp>
      <p:grpSp>
        <p:nvGrpSpPr>
          <p:cNvPr id="29" name="Group 29"/>
          <p:cNvGrpSpPr/>
          <p:nvPr/>
        </p:nvGrpSpPr>
        <p:grpSpPr>
          <a:xfrm>
            <a:off x="2422900" y="7890649"/>
            <a:ext cx="5682502" cy="654050"/>
            <a:chOff x="0" y="0"/>
            <a:chExt cx="7576669" cy="872067"/>
          </a:xfrm>
        </p:grpSpPr>
        <p:sp>
          <p:nvSpPr>
            <p:cNvPr id="30" name="TextBox 30"/>
            <p:cNvSpPr txBox="1"/>
            <p:nvPr/>
          </p:nvSpPr>
          <p:spPr>
            <a:xfrm>
              <a:off x="0" y="-85725"/>
              <a:ext cx="862496" cy="695325"/>
            </a:xfrm>
            <a:prstGeom prst="rect">
              <a:avLst/>
            </a:prstGeom>
          </p:spPr>
          <p:txBody>
            <a:bodyPr lIns="0" tIns="0" rIns="0" bIns="0" rtlCol="0" anchor="t">
              <a:spAutoFit/>
            </a:bodyPr>
            <a:lstStyle/>
            <a:p>
              <a:pPr algn="l">
                <a:lnSpc>
                  <a:spcPts val="4200"/>
                </a:lnSpc>
                <a:spcBef>
                  <a:spcPct val="0"/>
                </a:spcBef>
              </a:pPr>
              <a:r>
                <a:rPr lang="en-US" sz="3000" b="1">
                  <a:solidFill>
                    <a:srgbClr val="71C7D6"/>
                  </a:solidFill>
                  <a:latin typeface="Poppins Bold"/>
                  <a:ea typeface="Poppins Bold"/>
                  <a:cs typeface="Poppins Bold"/>
                  <a:sym typeface="Poppins Bold"/>
                </a:rPr>
                <a:t>06</a:t>
              </a:r>
            </a:p>
          </p:txBody>
        </p:sp>
        <p:sp>
          <p:nvSpPr>
            <p:cNvPr id="31" name="TextBox 31"/>
            <p:cNvSpPr txBox="1"/>
            <p:nvPr/>
          </p:nvSpPr>
          <p:spPr>
            <a:xfrm>
              <a:off x="862496" y="-66675"/>
              <a:ext cx="6714172" cy="9387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Who can help us and how we can look after our wellbeing</a:t>
              </a:r>
            </a:p>
          </p:txBody>
        </p:sp>
      </p:gr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473160" y="4770863"/>
            <a:ext cx="9768071" cy="8229600"/>
          </a:xfrm>
          <a:custGeom>
            <a:avLst/>
            <a:gdLst/>
            <a:ahLst/>
            <a:cxnLst/>
            <a:rect l="l" t="t" r="r" b="b"/>
            <a:pathLst>
              <a:path w="9768071" h="8229600">
                <a:moveTo>
                  <a:pt x="0" y="0"/>
                </a:moveTo>
                <a:lnTo>
                  <a:pt x="9768071" y="0"/>
                </a:lnTo>
                <a:lnTo>
                  <a:pt x="9768071" y="8229600"/>
                </a:lnTo>
                <a:lnTo>
                  <a:pt x="0" y="8229600"/>
                </a:lnTo>
                <a:lnTo>
                  <a:pt x="0" y="0"/>
                </a:lnTo>
                <a:close/>
              </a:path>
            </a:pathLst>
          </a:custGeom>
          <a:blipFill>
            <a:blip r:embed="rId2"/>
            <a:stretch>
              <a:fillRect/>
            </a:stretch>
          </a:blipFill>
        </p:spPr>
        <p:txBody>
          <a:bodyPr/>
          <a:lstStyle/>
          <a:p>
            <a:endParaRPr lang="es-ES"/>
          </a:p>
        </p:txBody>
      </p:sp>
      <p:grpSp>
        <p:nvGrpSpPr>
          <p:cNvPr id="3" name="Group 3"/>
          <p:cNvGrpSpPr/>
          <p:nvPr/>
        </p:nvGrpSpPr>
        <p:grpSpPr>
          <a:xfrm>
            <a:off x="2527145" y="2307668"/>
            <a:ext cx="13233710" cy="1395222"/>
            <a:chOff x="0" y="0"/>
            <a:chExt cx="3485421" cy="367466"/>
          </a:xfrm>
        </p:grpSpPr>
        <p:sp>
          <p:nvSpPr>
            <p:cNvPr id="4" name="Freeform 4"/>
            <p:cNvSpPr/>
            <p:nvPr/>
          </p:nvSpPr>
          <p:spPr>
            <a:xfrm>
              <a:off x="0" y="0"/>
              <a:ext cx="3485421" cy="367466"/>
            </a:xfrm>
            <a:custGeom>
              <a:avLst/>
              <a:gdLst/>
              <a:ahLst/>
              <a:cxnLst/>
              <a:rect l="l" t="t" r="r" b="b"/>
              <a:pathLst>
                <a:path w="3485421" h="367466">
                  <a:moveTo>
                    <a:pt x="17550" y="0"/>
                  </a:moveTo>
                  <a:lnTo>
                    <a:pt x="3467871" y="0"/>
                  </a:lnTo>
                  <a:cubicBezTo>
                    <a:pt x="3477564" y="0"/>
                    <a:pt x="3485421" y="7858"/>
                    <a:pt x="3485421" y="17550"/>
                  </a:cubicBezTo>
                  <a:lnTo>
                    <a:pt x="3485421" y="349915"/>
                  </a:lnTo>
                  <a:cubicBezTo>
                    <a:pt x="3485421" y="359608"/>
                    <a:pt x="3477564" y="367466"/>
                    <a:pt x="3467871" y="367466"/>
                  </a:cubicBezTo>
                  <a:lnTo>
                    <a:pt x="17550" y="367466"/>
                  </a:lnTo>
                  <a:cubicBezTo>
                    <a:pt x="7858" y="367466"/>
                    <a:pt x="0" y="359608"/>
                    <a:pt x="0" y="349915"/>
                  </a:cubicBezTo>
                  <a:lnTo>
                    <a:pt x="0" y="17550"/>
                  </a:lnTo>
                  <a:cubicBezTo>
                    <a:pt x="0" y="7858"/>
                    <a:pt x="7858" y="0"/>
                    <a:pt x="17550" y="0"/>
                  </a:cubicBezTo>
                  <a:close/>
                </a:path>
              </a:pathLst>
            </a:custGeom>
            <a:solidFill>
              <a:srgbClr val="FFED4C"/>
            </a:solidFill>
            <a:ln w="19050" cap="rnd">
              <a:solidFill>
                <a:srgbClr val="000000"/>
              </a:solidFill>
              <a:prstDash val="solid"/>
              <a:round/>
            </a:ln>
          </p:spPr>
          <p:txBody>
            <a:bodyPr/>
            <a:lstStyle/>
            <a:p>
              <a:endParaRPr lang="es-ES"/>
            </a:p>
          </p:txBody>
        </p:sp>
        <p:sp>
          <p:nvSpPr>
            <p:cNvPr id="5" name="TextBox 5"/>
            <p:cNvSpPr txBox="1"/>
            <p:nvPr/>
          </p:nvSpPr>
          <p:spPr>
            <a:xfrm>
              <a:off x="0" y="-85725"/>
              <a:ext cx="3485421" cy="453191"/>
            </a:xfrm>
            <a:prstGeom prst="rect">
              <a:avLst/>
            </a:prstGeom>
          </p:spPr>
          <p:txBody>
            <a:bodyPr lIns="50800" tIns="50800" rIns="50800" bIns="50800" rtlCol="0" anchor="ctr"/>
            <a:lstStyle/>
            <a:p>
              <a:pPr algn="ctr">
                <a:lnSpc>
                  <a:spcPts val="4200"/>
                </a:lnSpc>
              </a:pPr>
              <a:r>
                <a:rPr lang="en-US" sz="3000">
                  <a:solidFill>
                    <a:srgbClr val="000000"/>
                  </a:solidFill>
                  <a:latin typeface="Poppins"/>
                  <a:ea typeface="Poppins"/>
                  <a:cs typeface="Poppins"/>
                  <a:sym typeface="Poppins"/>
                </a:rPr>
                <a:t>In a word or a short sentence: What key takeaway do you take away from these modules?</a:t>
              </a:r>
            </a:p>
          </p:txBody>
        </p:sp>
      </p:grpSp>
      <p:grpSp>
        <p:nvGrpSpPr>
          <p:cNvPr id="6" name="Group 6"/>
          <p:cNvGrpSpPr/>
          <p:nvPr/>
        </p:nvGrpSpPr>
        <p:grpSpPr>
          <a:xfrm rot="-10800000">
            <a:off x="4252896" y="5633224"/>
            <a:ext cx="14632989" cy="5934307"/>
            <a:chOff x="0" y="0"/>
            <a:chExt cx="3853956" cy="1562945"/>
          </a:xfrm>
        </p:grpSpPr>
        <p:sp>
          <p:nvSpPr>
            <p:cNvPr id="7" name="Freeform 7"/>
            <p:cNvSpPr/>
            <p:nvPr/>
          </p:nvSpPr>
          <p:spPr>
            <a:xfrm>
              <a:off x="0" y="0"/>
              <a:ext cx="3853956" cy="1562945"/>
            </a:xfrm>
            <a:custGeom>
              <a:avLst/>
              <a:gdLst/>
              <a:ahLst/>
              <a:cxnLst/>
              <a:rect l="l" t="t" r="r" b="b"/>
              <a:pathLst>
                <a:path w="3853956" h="1562945">
                  <a:moveTo>
                    <a:pt x="0" y="0"/>
                  </a:moveTo>
                  <a:lnTo>
                    <a:pt x="3853956" y="0"/>
                  </a:lnTo>
                  <a:lnTo>
                    <a:pt x="3853956" y="1562945"/>
                  </a:lnTo>
                  <a:lnTo>
                    <a:pt x="0" y="1562945"/>
                  </a:lnTo>
                  <a:close/>
                </a:path>
              </a:pathLst>
            </a:custGeom>
            <a:gradFill rotWithShape="1">
              <a:gsLst>
                <a:gs pos="0">
                  <a:srgbClr val="FFFFFF">
                    <a:alpha val="100000"/>
                  </a:srgbClr>
                </a:gs>
                <a:gs pos="50000">
                  <a:srgbClr val="FFFFFF">
                    <a:alpha val="70000"/>
                  </a:srgbClr>
                </a:gs>
                <a:gs pos="100000">
                  <a:srgbClr val="FFFFFF">
                    <a:alpha val="0"/>
                  </a:srgbClr>
                </a:gs>
              </a:gsLst>
              <a:lin ang="5400000"/>
            </a:gradFill>
          </p:spPr>
          <p:txBody>
            <a:bodyPr/>
            <a:lstStyle/>
            <a:p>
              <a:endParaRPr lang="es-ES"/>
            </a:p>
          </p:txBody>
        </p:sp>
        <p:sp>
          <p:nvSpPr>
            <p:cNvPr id="8" name="TextBox 8"/>
            <p:cNvSpPr txBox="1"/>
            <p:nvPr/>
          </p:nvSpPr>
          <p:spPr>
            <a:xfrm>
              <a:off x="0" y="-66675"/>
              <a:ext cx="3853956" cy="1629620"/>
            </a:xfrm>
            <a:prstGeom prst="rect">
              <a:avLst/>
            </a:prstGeom>
          </p:spPr>
          <p:txBody>
            <a:bodyPr lIns="50800" tIns="50800" rIns="50800" bIns="50800" rtlCol="0" anchor="ctr"/>
            <a:lstStyle/>
            <a:p>
              <a:pPr algn="ctr">
                <a:lnSpc>
                  <a:spcPts val="2800"/>
                </a:lnSpc>
              </a:pPr>
              <a:endParaRPr/>
            </a:p>
          </p:txBody>
        </p:sp>
      </p:grpSp>
      <p:grpSp>
        <p:nvGrpSpPr>
          <p:cNvPr id="9" name="Group 9"/>
          <p:cNvGrpSpPr/>
          <p:nvPr/>
        </p:nvGrpSpPr>
        <p:grpSpPr>
          <a:xfrm rot="-10800000">
            <a:off x="4252896" y="4922334"/>
            <a:ext cx="14632989" cy="5934307"/>
            <a:chOff x="0" y="0"/>
            <a:chExt cx="3853956" cy="1562945"/>
          </a:xfrm>
        </p:grpSpPr>
        <p:sp>
          <p:nvSpPr>
            <p:cNvPr id="10" name="Freeform 10"/>
            <p:cNvSpPr/>
            <p:nvPr/>
          </p:nvSpPr>
          <p:spPr>
            <a:xfrm>
              <a:off x="0" y="0"/>
              <a:ext cx="3853956" cy="1562945"/>
            </a:xfrm>
            <a:custGeom>
              <a:avLst/>
              <a:gdLst/>
              <a:ahLst/>
              <a:cxnLst/>
              <a:rect l="l" t="t" r="r" b="b"/>
              <a:pathLst>
                <a:path w="3853956" h="1562945">
                  <a:moveTo>
                    <a:pt x="0" y="0"/>
                  </a:moveTo>
                  <a:lnTo>
                    <a:pt x="3853956" y="0"/>
                  </a:lnTo>
                  <a:lnTo>
                    <a:pt x="3853956" y="1562945"/>
                  </a:lnTo>
                  <a:lnTo>
                    <a:pt x="0" y="1562945"/>
                  </a:lnTo>
                  <a:close/>
                </a:path>
              </a:pathLst>
            </a:custGeom>
            <a:gradFill rotWithShape="1">
              <a:gsLst>
                <a:gs pos="0">
                  <a:srgbClr val="FFFFFF">
                    <a:alpha val="100000"/>
                  </a:srgbClr>
                </a:gs>
                <a:gs pos="50000">
                  <a:srgbClr val="FFFFFF">
                    <a:alpha val="70000"/>
                  </a:srgbClr>
                </a:gs>
                <a:gs pos="100000">
                  <a:srgbClr val="FFFFFF">
                    <a:alpha val="0"/>
                  </a:srgbClr>
                </a:gs>
              </a:gsLst>
              <a:lin ang="5400000"/>
            </a:gradFill>
          </p:spPr>
          <p:txBody>
            <a:bodyPr/>
            <a:lstStyle/>
            <a:p>
              <a:endParaRPr lang="es-ES"/>
            </a:p>
          </p:txBody>
        </p:sp>
        <p:sp>
          <p:nvSpPr>
            <p:cNvPr id="11" name="TextBox 11"/>
            <p:cNvSpPr txBox="1"/>
            <p:nvPr/>
          </p:nvSpPr>
          <p:spPr>
            <a:xfrm>
              <a:off x="0" y="-66675"/>
              <a:ext cx="3853956" cy="1629620"/>
            </a:xfrm>
            <a:prstGeom prst="rect">
              <a:avLst/>
            </a:prstGeom>
          </p:spPr>
          <p:txBody>
            <a:bodyPr lIns="50800" tIns="50800" rIns="50800" bIns="50800" rtlCol="0" anchor="ctr"/>
            <a:lstStyle/>
            <a:p>
              <a:pPr algn="ctr">
                <a:lnSpc>
                  <a:spcPts val="2800"/>
                </a:lnSpc>
              </a:pPr>
              <a:endParaRPr/>
            </a:p>
          </p:txBody>
        </p:sp>
      </p:grpSp>
      <p:sp>
        <p:nvSpPr>
          <p:cNvPr id="12" name="TextBox 12"/>
          <p:cNvSpPr txBox="1"/>
          <p:nvPr/>
        </p:nvSpPr>
        <p:spPr>
          <a:xfrm>
            <a:off x="2527145" y="6950617"/>
            <a:ext cx="12735659" cy="2130425"/>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Remember:</a:t>
            </a:r>
          </a:p>
          <a:p>
            <a:pPr algn="l">
              <a:lnSpc>
                <a:spcPts val="2800"/>
              </a:lnSpc>
            </a:pPr>
            <a:endParaRPr lang="en-US" sz="2000" b="1">
              <a:solidFill>
                <a:srgbClr val="000000"/>
              </a:solidFill>
              <a:latin typeface="Poppins Bold"/>
              <a:ea typeface="Poppins Bold"/>
              <a:cs typeface="Poppins Bold"/>
              <a:sym typeface="Poppins Bold"/>
            </a:endParaRPr>
          </a:p>
          <a:p>
            <a:pPr algn="l">
              <a:lnSpc>
                <a:spcPts val="2800"/>
              </a:lnSpc>
              <a:spcBef>
                <a:spcPct val="0"/>
              </a:spcBef>
            </a:pPr>
            <a:r>
              <a:rPr lang="en-US" sz="2000">
                <a:solidFill>
                  <a:srgbClr val="000000"/>
                </a:solidFill>
                <a:latin typeface="Poppins"/>
                <a:ea typeface="Poppins"/>
                <a:cs typeface="Poppins"/>
                <a:sym typeface="Poppins"/>
              </a:rPr>
              <a:t>Stress is </a:t>
            </a:r>
            <a:r>
              <a:rPr lang="en-US" sz="2000" b="1">
                <a:solidFill>
                  <a:srgbClr val="000000"/>
                </a:solidFill>
                <a:latin typeface="Poppins Bold"/>
                <a:ea typeface="Poppins Bold"/>
                <a:cs typeface="Poppins Bold"/>
                <a:sym typeface="Poppins Bold"/>
              </a:rPr>
              <a:t>a part of life.</a:t>
            </a:r>
          </a:p>
          <a:p>
            <a:pPr algn="l">
              <a:lnSpc>
                <a:spcPts val="2800"/>
              </a:lnSpc>
              <a:spcBef>
                <a:spcPct val="0"/>
              </a:spcBef>
            </a:pPr>
            <a:r>
              <a:rPr lang="en-US" sz="2000">
                <a:solidFill>
                  <a:srgbClr val="000000"/>
                </a:solidFill>
                <a:latin typeface="Poppins"/>
                <a:ea typeface="Poppins"/>
                <a:cs typeface="Poppins"/>
                <a:sym typeface="Poppins"/>
              </a:rPr>
              <a:t>The </a:t>
            </a:r>
            <a:r>
              <a:rPr lang="en-US" sz="2000" b="1">
                <a:solidFill>
                  <a:srgbClr val="000000"/>
                </a:solidFill>
                <a:latin typeface="Poppins Bold"/>
                <a:ea typeface="Poppins Bold"/>
                <a:cs typeface="Poppins Bold"/>
                <a:sym typeface="Poppins Bold"/>
              </a:rPr>
              <a:t>important thing is to learn to recognise it and know what you need when it strikes.</a:t>
            </a:r>
          </a:p>
          <a:p>
            <a:pPr algn="l">
              <a:lnSpc>
                <a:spcPts val="2800"/>
              </a:lnSpc>
              <a:spcBef>
                <a:spcPct val="0"/>
              </a:spcBef>
            </a:pPr>
            <a:r>
              <a:rPr lang="en-US" sz="2000" b="1">
                <a:solidFill>
                  <a:srgbClr val="000000"/>
                </a:solidFill>
                <a:latin typeface="Poppins Bold"/>
                <a:ea typeface="Poppins Bold"/>
                <a:cs typeface="Poppins Bold"/>
                <a:sym typeface="Poppins Bold"/>
              </a:rPr>
              <a:t>You’re not alone</a:t>
            </a:r>
            <a:r>
              <a:rPr lang="en-US" sz="2000">
                <a:solidFill>
                  <a:srgbClr val="000000"/>
                </a:solidFill>
                <a:latin typeface="Poppins"/>
                <a:ea typeface="Poppins"/>
                <a:cs typeface="Poppins"/>
                <a:sym typeface="Poppins"/>
              </a:rPr>
              <a:t>: you have </a:t>
            </a:r>
            <a:r>
              <a:rPr lang="en-US" sz="2000" b="1">
                <a:solidFill>
                  <a:srgbClr val="000000"/>
                </a:solidFill>
                <a:latin typeface="Poppins Bold"/>
                <a:ea typeface="Poppins Bold"/>
                <a:cs typeface="Poppins Bold"/>
                <a:sym typeface="Poppins Bold"/>
              </a:rPr>
              <a:t>tools and support.</a:t>
            </a:r>
          </a:p>
          <a:p>
            <a:pPr algn="l">
              <a:lnSpc>
                <a:spcPts val="2800"/>
              </a:lnSpc>
              <a:spcBef>
                <a:spcPct val="0"/>
              </a:spcBef>
            </a:pPr>
            <a:endParaRPr lang="en-US" sz="2000" b="1">
              <a:solidFill>
                <a:srgbClr val="000000"/>
              </a:solidFill>
              <a:latin typeface="Poppins Bold"/>
              <a:ea typeface="Poppins Bold"/>
              <a:cs typeface="Poppins Bold"/>
              <a:sym typeface="Poppins Bold"/>
            </a:endParaRPr>
          </a:p>
        </p:txBody>
      </p:sp>
      <p:sp>
        <p:nvSpPr>
          <p:cNvPr id="13" name="TextBox 13"/>
          <p:cNvSpPr txBox="1"/>
          <p:nvPr/>
        </p:nvSpPr>
        <p:spPr>
          <a:xfrm>
            <a:off x="2527145" y="966207"/>
            <a:ext cx="13099600" cy="368300"/>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We’ll wrap up the module by sharing </a:t>
            </a:r>
            <a:r>
              <a:rPr lang="en-US" sz="2000" b="1">
                <a:solidFill>
                  <a:srgbClr val="000000"/>
                </a:solidFill>
                <a:latin typeface="Poppins Bold"/>
                <a:ea typeface="Poppins Bold"/>
                <a:cs typeface="Poppins Bold"/>
                <a:sym typeface="Poppins Bold"/>
              </a:rPr>
              <a:t>a brief reflection on what we’ve learnt in these two sessions.</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900" y="3917718"/>
            <a:ext cx="19133820" cy="10402643"/>
            <a:chOff x="0" y="0"/>
            <a:chExt cx="25511760" cy="13870191"/>
          </a:xfrm>
        </p:grpSpPr>
        <p:sp>
          <p:nvSpPr>
            <p:cNvPr id="3" name="Freeform 3"/>
            <p:cNvSpPr/>
            <p:nvPr/>
          </p:nvSpPr>
          <p:spPr>
            <a:xfrm>
              <a:off x="0" y="0"/>
              <a:ext cx="25511761" cy="13870178"/>
            </a:xfrm>
            <a:custGeom>
              <a:avLst/>
              <a:gdLst/>
              <a:ahLst/>
              <a:cxnLst/>
              <a:rect l="l" t="t" r="r" b="b"/>
              <a:pathLst>
                <a:path w="25511761" h="13870178">
                  <a:moveTo>
                    <a:pt x="0" y="6935089"/>
                  </a:moveTo>
                  <a:cubicBezTo>
                    <a:pt x="0" y="3104896"/>
                    <a:pt x="5711063" y="0"/>
                    <a:pt x="12755880" y="0"/>
                  </a:cubicBezTo>
                  <a:cubicBezTo>
                    <a:pt x="19800698" y="0"/>
                    <a:pt x="25511761" y="3104896"/>
                    <a:pt x="25511761" y="6935089"/>
                  </a:cubicBezTo>
                  <a:cubicBezTo>
                    <a:pt x="25511761" y="10765282"/>
                    <a:pt x="19800698" y="13870178"/>
                    <a:pt x="12755880" y="13870178"/>
                  </a:cubicBezTo>
                  <a:cubicBezTo>
                    <a:pt x="5711063" y="13870178"/>
                    <a:pt x="0" y="10765282"/>
                    <a:pt x="0" y="6935089"/>
                  </a:cubicBezTo>
                  <a:close/>
                </a:path>
              </a:pathLst>
            </a:custGeom>
            <a:solidFill>
              <a:srgbClr val="71C7D6"/>
            </a:solidFill>
          </p:spPr>
          <p:txBody>
            <a:bodyPr/>
            <a:lstStyle/>
            <a:p>
              <a:endParaRPr lang="es-ES"/>
            </a:p>
          </p:txBody>
        </p:sp>
      </p:grpSp>
      <p:sp>
        <p:nvSpPr>
          <p:cNvPr id="4" name="TextBox 4"/>
          <p:cNvSpPr txBox="1"/>
          <p:nvPr/>
        </p:nvSpPr>
        <p:spPr>
          <a:xfrm>
            <a:off x="6225857" y="1849088"/>
            <a:ext cx="6224906" cy="809625"/>
          </a:xfrm>
          <a:prstGeom prst="rect">
            <a:avLst/>
          </a:prstGeom>
        </p:spPr>
        <p:txBody>
          <a:bodyPr lIns="0" tIns="0" rIns="0" bIns="0" rtlCol="0" anchor="t">
            <a:spAutoFit/>
          </a:bodyPr>
          <a:lstStyle/>
          <a:p>
            <a:pPr algn="ctr">
              <a:lnSpc>
                <a:spcPts val="6000"/>
              </a:lnSpc>
            </a:pPr>
            <a:r>
              <a:rPr lang="en-US" sz="5000">
                <a:solidFill>
                  <a:srgbClr val="000000"/>
                </a:solidFill>
                <a:latin typeface="Poppins"/>
                <a:ea typeface="Poppins"/>
                <a:cs typeface="Poppins"/>
                <a:sym typeface="Poppins"/>
              </a:rPr>
              <a:t>Additional activities</a:t>
            </a:r>
          </a:p>
        </p:txBody>
      </p:sp>
      <p:sp>
        <p:nvSpPr>
          <p:cNvPr id="5" name="TextBox 5"/>
          <p:cNvSpPr txBox="1"/>
          <p:nvPr/>
        </p:nvSpPr>
        <p:spPr>
          <a:xfrm>
            <a:off x="6983730" y="5161636"/>
            <a:ext cx="4320540" cy="485775"/>
          </a:xfrm>
          <a:prstGeom prst="rect">
            <a:avLst/>
          </a:prstGeom>
        </p:spPr>
        <p:txBody>
          <a:bodyPr lIns="0" tIns="0" rIns="0" bIns="0" rtlCol="0" anchor="t">
            <a:spAutoFit/>
          </a:bodyPr>
          <a:lstStyle/>
          <a:p>
            <a:pPr algn="ctr">
              <a:lnSpc>
                <a:spcPts val="3600"/>
              </a:lnSpc>
            </a:pPr>
            <a:r>
              <a:rPr lang="en-US" sz="3000">
                <a:solidFill>
                  <a:srgbClr val="000000"/>
                </a:solidFill>
                <a:latin typeface="Poppins"/>
                <a:ea typeface="Poppins"/>
                <a:cs typeface="Poppins"/>
                <a:sym typeface="Poppins"/>
              </a:rPr>
              <a:t>Activity 3.1</a:t>
            </a:r>
          </a:p>
        </p:txBody>
      </p:sp>
      <p:sp>
        <p:nvSpPr>
          <p:cNvPr id="6" name="TextBox 6"/>
          <p:cNvSpPr txBox="1"/>
          <p:nvPr/>
        </p:nvSpPr>
        <p:spPr>
          <a:xfrm>
            <a:off x="4004206" y="6509629"/>
            <a:ext cx="10279589" cy="2333625"/>
          </a:xfrm>
          <a:prstGeom prst="rect">
            <a:avLst/>
          </a:prstGeom>
        </p:spPr>
        <p:txBody>
          <a:bodyPr lIns="0" tIns="0" rIns="0" bIns="0" rtlCol="0" anchor="t">
            <a:spAutoFit/>
          </a:bodyPr>
          <a:lstStyle/>
          <a:p>
            <a:pPr algn="ctr">
              <a:lnSpc>
                <a:spcPts val="6000"/>
              </a:lnSpc>
            </a:pPr>
            <a:r>
              <a:rPr lang="en-US" sz="5000" b="1">
                <a:solidFill>
                  <a:srgbClr val="000000"/>
                </a:solidFill>
                <a:latin typeface="Poppins Bold"/>
                <a:ea typeface="Poppins Bold"/>
                <a:cs typeface="Poppins Bold"/>
                <a:sym typeface="Poppins Bold"/>
              </a:rPr>
              <a:t>The Stress Traffic Light — Quickly identify your stress level</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22120" y="1907148"/>
            <a:ext cx="5562600" cy="2130425"/>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Materials</a:t>
            </a:r>
          </a:p>
          <a:p>
            <a:pPr algn="l">
              <a:lnSpc>
                <a:spcPts val="2800"/>
              </a:lnSpc>
            </a:pPr>
            <a:endParaRPr lang="en-US" sz="2000" b="1">
              <a:solidFill>
                <a:srgbClr val="000000"/>
              </a:solidFill>
              <a:latin typeface="Poppins Bold"/>
              <a:ea typeface="Poppins Bold"/>
              <a:cs typeface="Poppins Bold"/>
              <a:sym typeface="Poppins Bold"/>
            </a:endParaRPr>
          </a:p>
          <a:p>
            <a:pPr marL="431801" lvl="1" indent="-215900" algn="l">
              <a:lnSpc>
                <a:spcPts val="2800"/>
              </a:lnSpc>
              <a:buFont typeface="Arial"/>
              <a:buChar char="•"/>
            </a:pPr>
            <a:r>
              <a:rPr lang="en-US" sz="2000">
                <a:solidFill>
                  <a:srgbClr val="000000"/>
                </a:solidFill>
                <a:latin typeface="Poppins"/>
                <a:ea typeface="Poppins"/>
                <a:cs typeface="Poppins"/>
                <a:sym typeface="Poppins"/>
              </a:rPr>
              <a:t>Red, yellow and green card</a:t>
            </a:r>
          </a:p>
          <a:p>
            <a:pPr marL="431801" lvl="1" indent="-215900" algn="l">
              <a:lnSpc>
                <a:spcPts val="2800"/>
              </a:lnSpc>
              <a:buFont typeface="Arial"/>
              <a:buChar char="•"/>
            </a:pPr>
            <a:r>
              <a:rPr lang="en-US" sz="2000">
                <a:solidFill>
                  <a:srgbClr val="000000"/>
                </a:solidFill>
                <a:latin typeface="Poppins"/>
                <a:ea typeface="Poppins"/>
                <a:cs typeface="Poppins"/>
                <a:sym typeface="Poppins"/>
              </a:rPr>
              <a:t>Markers</a:t>
            </a:r>
          </a:p>
          <a:p>
            <a:pPr marL="431801" lvl="1" indent="-215900" algn="l">
              <a:lnSpc>
                <a:spcPts val="2800"/>
              </a:lnSpc>
              <a:buFont typeface="Arial"/>
              <a:buChar char="•"/>
            </a:pPr>
            <a:r>
              <a:rPr lang="en-US" sz="2000">
                <a:solidFill>
                  <a:srgbClr val="000000"/>
                </a:solidFill>
                <a:latin typeface="Poppins"/>
                <a:ea typeface="Poppins"/>
                <a:cs typeface="Poppins"/>
                <a:sym typeface="Poppins"/>
              </a:rPr>
              <a:t>Traffic light template (optional)</a:t>
            </a:r>
          </a:p>
          <a:p>
            <a:pPr marL="431801" lvl="1" indent="-215900" algn="l">
              <a:lnSpc>
                <a:spcPts val="2800"/>
              </a:lnSpc>
              <a:buFont typeface="Arial"/>
              <a:buChar char="•"/>
            </a:pPr>
            <a:r>
              <a:rPr lang="en-US" sz="2000">
                <a:solidFill>
                  <a:srgbClr val="000000"/>
                </a:solidFill>
                <a:latin typeface="Poppins"/>
                <a:ea typeface="Poppins"/>
                <a:cs typeface="Poppins"/>
                <a:sym typeface="Poppins"/>
              </a:rPr>
              <a:t>Whiteboard</a:t>
            </a:r>
          </a:p>
        </p:txBody>
      </p:sp>
      <p:sp>
        <p:nvSpPr>
          <p:cNvPr id="3" name="TextBox 3"/>
          <p:cNvSpPr txBox="1"/>
          <p:nvPr/>
        </p:nvSpPr>
        <p:spPr>
          <a:xfrm>
            <a:off x="1722120" y="5125477"/>
            <a:ext cx="8036729" cy="3540125"/>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What are we going to do?</a:t>
            </a:r>
          </a:p>
          <a:p>
            <a:pPr algn="l">
              <a:lnSpc>
                <a:spcPts val="2800"/>
              </a:lnSpc>
            </a:pPr>
            <a:endParaRPr lang="en-US" sz="2000" b="1">
              <a:solidFill>
                <a:srgbClr val="000000"/>
              </a:solidFill>
              <a:latin typeface="Poppins Bold"/>
              <a:ea typeface="Poppins Bold"/>
              <a:cs typeface="Poppins Bold"/>
              <a:sym typeface="Poppins Bold"/>
            </a:endParaRPr>
          </a:p>
          <a:p>
            <a:pPr marL="431801" lvl="1" indent="-215900" algn="l">
              <a:lnSpc>
                <a:spcPts val="2800"/>
              </a:lnSpc>
              <a:buFont typeface="Arial"/>
              <a:buChar char="•"/>
            </a:pPr>
            <a:r>
              <a:rPr lang="en-US" sz="2000">
                <a:solidFill>
                  <a:srgbClr val="000000"/>
                </a:solidFill>
                <a:latin typeface="Poppins"/>
                <a:ea typeface="Poppins"/>
                <a:cs typeface="Poppins"/>
                <a:sym typeface="Poppins"/>
              </a:rPr>
              <a:t>Learn about the three stress levels: green, yellow and red.</a:t>
            </a:r>
          </a:p>
          <a:p>
            <a:pPr marL="431801" lvl="1" indent="-215900" algn="l">
              <a:lnSpc>
                <a:spcPts val="2800"/>
              </a:lnSpc>
              <a:buFont typeface="Arial"/>
              <a:buChar char="•"/>
            </a:pPr>
            <a:r>
              <a:rPr lang="en-US" sz="2000">
                <a:solidFill>
                  <a:srgbClr val="000000"/>
                </a:solidFill>
                <a:latin typeface="Poppins"/>
                <a:ea typeface="Poppins"/>
                <a:cs typeface="Poppins"/>
                <a:sym typeface="Poppins"/>
              </a:rPr>
              <a:t>Recognise what we feel at each level.</a:t>
            </a:r>
          </a:p>
          <a:p>
            <a:pPr marL="431801" lvl="1" indent="-215900" algn="l">
              <a:lnSpc>
                <a:spcPts val="2800"/>
              </a:lnSpc>
              <a:buFont typeface="Arial"/>
              <a:buChar char="•"/>
            </a:pPr>
            <a:r>
              <a:rPr lang="en-US" sz="2000">
                <a:solidFill>
                  <a:srgbClr val="000000"/>
                </a:solidFill>
                <a:latin typeface="Poppins"/>
                <a:ea typeface="Poppins"/>
                <a:cs typeface="Poppins"/>
                <a:sym typeface="Poppins"/>
              </a:rPr>
              <a:t>Learn specific strategies to manage each level.</a:t>
            </a:r>
          </a:p>
          <a:p>
            <a:pPr marL="431801" lvl="1" indent="-215900" algn="l">
              <a:lnSpc>
                <a:spcPts val="2800"/>
              </a:lnSpc>
              <a:buFont typeface="Arial"/>
              <a:buChar char="•"/>
            </a:pPr>
            <a:r>
              <a:rPr lang="en-US" sz="2000">
                <a:solidFill>
                  <a:srgbClr val="000000"/>
                </a:solidFill>
                <a:latin typeface="Poppins"/>
                <a:ea typeface="Poppins"/>
                <a:cs typeface="Poppins"/>
                <a:sym typeface="Poppins"/>
              </a:rPr>
              <a:t>Create a personal mini traffic light (optional) that you can use all year round.</a:t>
            </a:r>
          </a:p>
          <a:p>
            <a:pPr marL="431801" lvl="1" indent="-215900" algn="l">
              <a:lnSpc>
                <a:spcPts val="2800"/>
              </a:lnSpc>
              <a:buFont typeface="Arial"/>
              <a:buChar char="•"/>
            </a:pPr>
            <a:r>
              <a:rPr lang="en-US" sz="2000">
                <a:solidFill>
                  <a:srgbClr val="000000"/>
                </a:solidFill>
                <a:latin typeface="Poppins"/>
                <a:ea typeface="Poppins"/>
                <a:cs typeface="Poppins"/>
                <a:sym typeface="Poppins"/>
              </a:rPr>
              <a:t>Learn specific strategies to manage each level.</a:t>
            </a:r>
          </a:p>
          <a:p>
            <a:pPr marL="431801" lvl="1" indent="-215900" algn="l">
              <a:lnSpc>
                <a:spcPts val="2800"/>
              </a:lnSpc>
              <a:buFont typeface="Arial"/>
              <a:buChar char="•"/>
            </a:pPr>
            <a:r>
              <a:rPr lang="en-US" sz="2000">
                <a:solidFill>
                  <a:srgbClr val="000000"/>
                </a:solidFill>
                <a:latin typeface="Poppins"/>
                <a:ea typeface="Poppins"/>
                <a:cs typeface="Poppins"/>
                <a:sym typeface="Poppins"/>
              </a:rPr>
              <a:t>Create a personal mini traffic light (optional) that you can use all year round.</a:t>
            </a:r>
          </a:p>
        </p:txBody>
      </p:sp>
      <p:sp>
        <p:nvSpPr>
          <p:cNvPr id="4" name="Freeform 4"/>
          <p:cNvSpPr/>
          <p:nvPr/>
        </p:nvSpPr>
        <p:spPr>
          <a:xfrm>
            <a:off x="11502475" y="736592"/>
            <a:ext cx="4335419" cy="8521708"/>
          </a:xfrm>
          <a:custGeom>
            <a:avLst/>
            <a:gdLst/>
            <a:ahLst/>
            <a:cxnLst/>
            <a:rect l="l" t="t" r="r" b="b"/>
            <a:pathLst>
              <a:path w="4335419" h="8521708">
                <a:moveTo>
                  <a:pt x="0" y="0"/>
                </a:moveTo>
                <a:lnTo>
                  <a:pt x="4335419" y="0"/>
                </a:lnTo>
                <a:lnTo>
                  <a:pt x="4335419" y="8521708"/>
                </a:lnTo>
                <a:lnTo>
                  <a:pt x="0" y="852170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E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7195408">
            <a:off x="9056590" y="-654253"/>
            <a:ext cx="1886896" cy="2818015"/>
          </a:xfrm>
          <a:custGeom>
            <a:avLst/>
            <a:gdLst/>
            <a:ahLst/>
            <a:cxnLst/>
            <a:rect l="l" t="t" r="r" b="b"/>
            <a:pathLst>
              <a:path w="1886896" h="2818015">
                <a:moveTo>
                  <a:pt x="0" y="0"/>
                </a:moveTo>
                <a:lnTo>
                  <a:pt x="1886896" y="0"/>
                </a:lnTo>
                <a:lnTo>
                  <a:pt x="1886896" y="2818015"/>
                </a:lnTo>
                <a:lnTo>
                  <a:pt x="0" y="281801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ES"/>
          </a:p>
        </p:txBody>
      </p:sp>
      <p:grpSp>
        <p:nvGrpSpPr>
          <p:cNvPr id="3" name="Group 3"/>
          <p:cNvGrpSpPr/>
          <p:nvPr/>
        </p:nvGrpSpPr>
        <p:grpSpPr>
          <a:xfrm>
            <a:off x="11560763" y="356267"/>
            <a:ext cx="3086100" cy="1056596"/>
            <a:chOff x="0" y="0"/>
            <a:chExt cx="812800" cy="278280"/>
          </a:xfrm>
        </p:grpSpPr>
        <p:sp>
          <p:nvSpPr>
            <p:cNvPr id="4" name="Freeform 4"/>
            <p:cNvSpPr/>
            <p:nvPr/>
          </p:nvSpPr>
          <p:spPr>
            <a:xfrm>
              <a:off x="0" y="0"/>
              <a:ext cx="812800" cy="278280"/>
            </a:xfrm>
            <a:custGeom>
              <a:avLst/>
              <a:gdLst/>
              <a:ahLst/>
              <a:cxnLst/>
              <a:rect l="l" t="t" r="r" b="b"/>
              <a:pathLst>
                <a:path w="812800" h="278280">
                  <a:moveTo>
                    <a:pt x="75259" y="0"/>
                  </a:moveTo>
                  <a:lnTo>
                    <a:pt x="737541" y="0"/>
                  </a:lnTo>
                  <a:cubicBezTo>
                    <a:pt x="779105" y="0"/>
                    <a:pt x="812800" y="33695"/>
                    <a:pt x="812800" y="75259"/>
                  </a:cubicBezTo>
                  <a:lnTo>
                    <a:pt x="812800" y="203021"/>
                  </a:lnTo>
                  <a:cubicBezTo>
                    <a:pt x="812800" y="244586"/>
                    <a:pt x="779105" y="278280"/>
                    <a:pt x="737541" y="278280"/>
                  </a:cubicBezTo>
                  <a:lnTo>
                    <a:pt x="75259" y="278280"/>
                  </a:lnTo>
                  <a:cubicBezTo>
                    <a:pt x="33695" y="278280"/>
                    <a:pt x="0" y="244586"/>
                    <a:pt x="0" y="203021"/>
                  </a:cubicBezTo>
                  <a:lnTo>
                    <a:pt x="0" y="75259"/>
                  </a:lnTo>
                  <a:cubicBezTo>
                    <a:pt x="0" y="33695"/>
                    <a:pt x="33695" y="0"/>
                    <a:pt x="75259" y="0"/>
                  </a:cubicBezTo>
                  <a:close/>
                </a:path>
              </a:pathLst>
            </a:custGeom>
            <a:solidFill>
              <a:srgbClr val="71C7D6"/>
            </a:solidFill>
            <a:ln w="19050" cap="rnd">
              <a:solidFill>
                <a:srgbClr val="000000"/>
              </a:solidFill>
              <a:prstDash val="solid"/>
              <a:round/>
            </a:ln>
          </p:spPr>
          <p:txBody>
            <a:bodyPr/>
            <a:lstStyle/>
            <a:p>
              <a:endParaRPr lang="es-ES"/>
            </a:p>
          </p:txBody>
        </p:sp>
        <p:sp>
          <p:nvSpPr>
            <p:cNvPr id="5" name="TextBox 5"/>
            <p:cNvSpPr txBox="1"/>
            <p:nvPr/>
          </p:nvSpPr>
          <p:spPr>
            <a:xfrm>
              <a:off x="0" y="-66675"/>
              <a:ext cx="812800" cy="344955"/>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Examples for each level</a:t>
              </a:r>
            </a:p>
          </p:txBody>
        </p:sp>
      </p:grpSp>
      <p:sp>
        <p:nvSpPr>
          <p:cNvPr id="6" name="Freeform 6"/>
          <p:cNvSpPr/>
          <p:nvPr/>
        </p:nvSpPr>
        <p:spPr>
          <a:xfrm rot="-3655868" flipH="1">
            <a:off x="12554834" y="7560245"/>
            <a:ext cx="1097957" cy="1639761"/>
          </a:xfrm>
          <a:custGeom>
            <a:avLst/>
            <a:gdLst/>
            <a:ahLst/>
            <a:cxnLst/>
            <a:rect l="l" t="t" r="r" b="b"/>
            <a:pathLst>
              <a:path w="1097957" h="1639761">
                <a:moveTo>
                  <a:pt x="1097957" y="0"/>
                </a:moveTo>
                <a:lnTo>
                  <a:pt x="0" y="0"/>
                </a:lnTo>
                <a:lnTo>
                  <a:pt x="0" y="1639761"/>
                </a:lnTo>
                <a:lnTo>
                  <a:pt x="1097957" y="1639761"/>
                </a:lnTo>
                <a:lnTo>
                  <a:pt x="1097957"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ES"/>
          </a:p>
        </p:txBody>
      </p:sp>
      <p:grpSp>
        <p:nvGrpSpPr>
          <p:cNvPr id="7" name="Group 7"/>
          <p:cNvGrpSpPr/>
          <p:nvPr/>
        </p:nvGrpSpPr>
        <p:grpSpPr>
          <a:xfrm>
            <a:off x="14035345" y="7715250"/>
            <a:ext cx="3086100" cy="1543050"/>
            <a:chOff x="0" y="0"/>
            <a:chExt cx="812800" cy="406400"/>
          </a:xfrm>
        </p:grpSpPr>
        <p:sp>
          <p:nvSpPr>
            <p:cNvPr id="8" name="Freeform 8"/>
            <p:cNvSpPr/>
            <p:nvPr/>
          </p:nvSpPr>
          <p:spPr>
            <a:xfrm>
              <a:off x="0" y="0"/>
              <a:ext cx="812800" cy="406400"/>
            </a:xfrm>
            <a:custGeom>
              <a:avLst/>
              <a:gdLst/>
              <a:ahLst/>
              <a:cxnLst/>
              <a:rect l="l" t="t" r="r" b="b"/>
              <a:pathLst>
                <a:path w="812800" h="406400">
                  <a:moveTo>
                    <a:pt x="75259" y="0"/>
                  </a:moveTo>
                  <a:lnTo>
                    <a:pt x="737541" y="0"/>
                  </a:lnTo>
                  <a:cubicBezTo>
                    <a:pt x="779105" y="0"/>
                    <a:pt x="812800" y="33695"/>
                    <a:pt x="812800" y="75259"/>
                  </a:cubicBezTo>
                  <a:lnTo>
                    <a:pt x="812800" y="331141"/>
                  </a:lnTo>
                  <a:cubicBezTo>
                    <a:pt x="812800" y="372705"/>
                    <a:pt x="779105" y="406400"/>
                    <a:pt x="737541" y="406400"/>
                  </a:cubicBezTo>
                  <a:lnTo>
                    <a:pt x="75259" y="406400"/>
                  </a:lnTo>
                  <a:cubicBezTo>
                    <a:pt x="33695" y="406400"/>
                    <a:pt x="0" y="372705"/>
                    <a:pt x="0" y="331141"/>
                  </a:cubicBezTo>
                  <a:lnTo>
                    <a:pt x="0" y="75259"/>
                  </a:lnTo>
                  <a:cubicBezTo>
                    <a:pt x="0" y="33695"/>
                    <a:pt x="33695" y="0"/>
                    <a:pt x="75259" y="0"/>
                  </a:cubicBezTo>
                  <a:close/>
                </a:path>
              </a:pathLst>
            </a:custGeom>
            <a:solidFill>
              <a:srgbClr val="E4829D"/>
            </a:solidFill>
            <a:ln w="19050" cap="rnd">
              <a:solidFill>
                <a:srgbClr val="000000"/>
              </a:solidFill>
              <a:prstDash val="solid"/>
              <a:round/>
            </a:ln>
          </p:spPr>
          <p:txBody>
            <a:bodyPr/>
            <a:lstStyle/>
            <a:p>
              <a:endParaRPr lang="es-ES"/>
            </a:p>
          </p:txBody>
        </p:sp>
        <p:sp>
          <p:nvSpPr>
            <p:cNvPr id="9" name="TextBox 9"/>
            <p:cNvSpPr txBox="1"/>
            <p:nvPr/>
          </p:nvSpPr>
          <p:spPr>
            <a:xfrm>
              <a:off x="0" y="-66675"/>
              <a:ext cx="812800" cy="473075"/>
            </a:xfrm>
            <a:prstGeom prst="rect">
              <a:avLst/>
            </a:prstGeom>
          </p:spPr>
          <p:txBody>
            <a:bodyPr lIns="50800" tIns="50800" rIns="50800" bIns="50800" rtlCol="0" anchor="ctr"/>
            <a:lstStyle/>
            <a:p>
              <a:pPr algn="ctr">
                <a:lnSpc>
                  <a:spcPts val="2800"/>
                </a:lnSpc>
              </a:pPr>
              <a:r>
                <a:rPr lang="en-US" sz="2000">
                  <a:solidFill>
                    <a:srgbClr val="000000"/>
                  </a:solidFill>
                  <a:latin typeface="Poppins"/>
                  <a:ea typeface="Poppins"/>
                  <a:cs typeface="Poppins"/>
                  <a:sym typeface="Poppins"/>
                </a:rPr>
                <a:t>What can I do if I'm feeling all over the place?</a:t>
              </a:r>
            </a:p>
          </p:txBody>
        </p:sp>
      </p:grpSp>
      <p:sp>
        <p:nvSpPr>
          <p:cNvPr id="10" name="Freeform 10"/>
          <p:cNvSpPr/>
          <p:nvPr/>
        </p:nvSpPr>
        <p:spPr>
          <a:xfrm>
            <a:off x="-188440" y="0"/>
            <a:ext cx="14043686" cy="10287000"/>
          </a:xfrm>
          <a:custGeom>
            <a:avLst/>
            <a:gdLst/>
            <a:ahLst/>
            <a:cxnLst/>
            <a:rect l="l" t="t" r="r" b="b"/>
            <a:pathLst>
              <a:path w="14043686" h="10287000">
                <a:moveTo>
                  <a:pt x="0" y="0"/>
                </a:moveTo>
                <a:lnTo>
                  <a:pt x="14043686" y="0"/>
                </a:lnTo>
                <a:lnTo>
                  <a:pt x="14043686" y="10287000"/>
                </a:lnTo>
                <a:lnTo>
                  <a:pt x="0" y="10287000"/>
                </a:lnTo>
                <a:lnTo>
                  <a:pt x="0" y="0"/>
                </a:lnTo>
                <a:close/>
              </a:path>
            </a:pathLst>
          </a:custGeom>
          <a:blipFill>
            <a:blip r:embed="rId3"/>
            <a:stretch>
              <a:fillRect/>
            </a:stretch>
          </a:blipFill>
        </p:spPr>
        <p:txBody>
          <a:bodyPr/>
          <a:lstStyle/>
          <a:p>
            <a:endParaRPr lang="es-E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77546" y="1028700"/>
            <a:ext cx="11819892" cy="8229600"/>
          </a:xfrm>
          <a:custGeom>
            <a:avLst/>
            <a:gdLst/>
            <a:ahLst/>
            <a:cxnLst/>
            <a:rect l="l" t="t" r="r" b="b"/>
            <a:pathLst>
              <a:path w="11819892" h="8229600">
                <a:moveTo>
                  <a:pt x="0" y="0"/>
                </a:moveTo>
                <a:lnTo>
                  <a:pt x="11819892" y="0"/>
                </a:lnTo>
                <a:lnTo>
                  <a:pt x="11819892" y="8229600"/>
                </a:lnTo>
                <a:lnTo>
                  <a:pt x="0" y="8229600"/>
                </a:lnTo>
                <a:lnTo>
                  <a:pt x="0" y="0"/>
                </a:lnTo>
                <a:close/>
              </a:path>
            </a:pathLst>
          </a:custGeom>
          <a:blipFill>
            <a:blip r:embed="rId2"/>
            <a:stretch>
              <a:fillRect b="-22142"/>
            </a:stretch>
          </a:blipFill>
        </p:spPr>
        <p:txBody>
          <a:bodyPr/>
          <a:lstStyle/>
          <a:p>
            <a:endParaRPr lang="es-ES"/>
          </a:p>
        </p:txBody>
      </p:sp>
      <p:sp>
        <p:nvSpPr>
          <p:cNvPr id="3" name="TextBox 3"/>
          <p:cNvSpPr txBox="1"/>
          <p:nvPr/>
        </p:nvSpPr>
        <p:spPr>
          <a:xfrm>
            <a:off x="1859612" y="1454556"/>
            <a:ext cx="5760388" cy="307777"/>
          </a:xfrm>
          <a:prstGeom prst="rect">
            <a:avLst/>
          </a:prstGeom>
        </p:spPr>
        <p:txBody>
          <a:bodyPr wrap="square" lIns="0" tIns="0" rIns="0" bIns="0" rtlCol="0" anchor="t">
            <a:spAutoFit/>
          </a:bodyPr>
          <a:lstStyle/>
          <a:p>
            <a:pPr algn="ctr">
              <a:lnSpc>
                <a:spcPts val="2400"/>
              </a:lnSpc>
              <a:spcBef>
                <a:spcPct val="0"/>
              </a:spcBef>
            </a:pPr>
            <a:r>
              <a:rPr lang="en-US" sz="2000" b="1" dirty="0">
                <a:solidFill>
                  <a:srgbClr val="000000"/>
                </a:solidFill>
                <a:latin typeface="Poppins Bold"/>
                <a:ea typeface="Poppins Bold"/>
                <a:cs typeface="Poppins Bold"/>
                <a:sym typeface="Poppins Bold"/>
              </a:rPr>
              <a:t>“When I think about stress, I think about …”</a:t>
            </a:r>
          </a:p>
        </p:txBody>
      </p:sp>
      <p:sp>
        <p:nvSpPr>
          <p:cNvPr id="4" name="TextBox 4"/>
          <p:cNvSpPr txBox="1"/>
          <p:nvPr/>
        </p:nvSpPr>
        <p:spPr>
          <a:xfrm>
            <a:off x="1830605" y="2155639"/>
            <a:ext cx="3031014" cy="2466975"/>
          </a:xfrm>
          <a:prstGeom prst="rect">
            <a:avLst/>
          </a:prstGeom>
        </p:spPr>
        <p:txBody>
          <a:bodyPr lIns="0" tIns="0" rIns="0" bIns="0" rtlCol="0" anchor="t">
            <a:spAutoFit/>
          </a:bodyPr>
          <a:lstStyle/>
          <a:p>
            <a:pPr marL="431801" lvl="1" indent="-215900" algn="l">
              <a:lnSpc>
                <a:spcPts val="2400"/>
              </a:lnSpc>
              <a:buFont typeface="Arial"/>
              <a:buChar char="•"/>
            </a:pPr>
            <a:r>
              <a:rPr lang="en-US" sz="2000">
                <a:solidFill>
                  <a:srgbClr val="000000"/>
                </a:solidFill>
                <a:latin typeface="Poppins"/>
                <a:ea typeface="Poppins"/>
                <a:cs typeface="Poppins"/>
                <a:sym typeface="Poppins"/>
              </a:rPr>
              <a:t>Pressure</a:t>
            </a:r>
          </a:p>
          <a:p>
            <a:pPr marL="431801" lvl="1" indent="-215900" algn="l">
              <a:lnSpc>
                <a:spcPts val="2400"/>
              </a:lnSpc>
              <a:buFont typeface="Arial"/>
              <a:buChar char="•"/>
            </a:pPr>
            <a:r>
              <a:rPr lang="en-US" sz="2000">
                <a:solidFill>
                  <a:srgbClr val="000000"/>
                </a:solidFill>
                <a:latin typeface="Poppins"/>
                <a:ea typeface="Poppins"/>
                <a:cs typeface="Poppins"/>
                <a:sym typeface="Poppins"/>
              </a:rPr>
              <a:t>Tiredness</a:t>
            </a:r>
          </a:p>
          <a:p>
            <a:pPr marL="431801" lvl="1" indent="-215900" algn="l">
              <a:lnSpc>
                <a:spcPts val="2400"/>
              </a:lnSpc>
              <a:buFont typeface="Arial"/>
              <a:buChar char="•"/>
            </a:pPr>
            <a:r>
              <a:rPr lang="en-US" sz="2000">
                <a:solidFill>
                  <a:srgbClr val="000000"/>
                </a:solidFill>
                <a:latin typeface="Poppins"/>
                <a:ea typeface="Poppins"/>
                <a:cs typeface="Poppins"/>
                <a:sym typeface="Poppins"/>
              </a:rPr>
              <a:t>Exams</a:t>
            </a:r>
          </a:p>
          <a:p>
            <a:pPr marL="431801" lvl="1" indent="-215900" algn="l">
              <a:lnSpc>
                <a:spcPts val="2400"/>
              </a:lnSpc>
              <a:buFont typeface="Arial"/>
              <a:buChar char="•"/>
            </a:pPr>
            <a:r>
              <a:rPr lang="en-US" sz="2000">
                <a:solidFill>
                  <a:srgbClr val="000000"/>
                </a:solidFill>
                <a:latin typeface="Poppins"/>
                <a:ea typeface="Poppins"/>
                <a:cs typeface="Poppins"/>
                <a:sym typeface="Poppins"/>
              </a:rPr>
              <a:t>Noise</a:t>
            </a:r>
          </a:p>
          <a:p>
            <a:pPr marL="431801" lvl="1" indent="-215900" algn="l">
              <a:lnSpc>
                <a:spcPts val="2400"/>
              </a:lnSpc>
              <a:buFont typeface="Arial"/>
              <a:buChar char="•"/>
            </a:pPr>
            <a:r>
              <a:rPr lang="en-US" sz="2000">
                <a:solidFill>
                  <a:srgbClr val="000000"/>
                </a:solidFill>
                <a:latin typeface="Poppins"/>
                <a:ea typeface="Poppins"/>
                <a:cs typeface="Poppins"/>
                <a:sym typeface="Poppins"/>
              </a:rPr>
              <a:t>Blockage</a:t>
            </a:r>
          </a:p>
          <a:p>
            <a:pPr marL="431801" lvl="1" indent="-215900" algn="l">
              <a:lnSpc>
                <a:spcPts val="2400"/>
              </a:lnSpc>
              <a:buFont typeface="Arial"/>
              <a:buChar char="•"/>
            </a:pPr>
            <a:r>
              <a:rPr lang="en-US" sz="2000">
                <a:solidFill>
                  <a:srgbClr val="000000"/>
                </a:solidFill>
                <a:latin typeface="Poppins"/>
                <a:ea typeface="Poppins"/>
                <a:cs typeface="Poppins"/>
                <a:sym typeface="Poppins"/>
              </a:rPr>
              <a:t>Tension</a:t>
            </a:r>
          </a:p>
          <a:p>
            <a:pPr marL="431801" lvl="1" indent="-215900" algn="l">
              <a:lnSpc>
                <a:spcPts val="2400"/>
              </a:lnSpc>
              <a:buFont typeface="Arial"/>
              <a:buChar char="•"/>
            </a:pPr>
            <a:r>
              <a:rPr lang="en-US" sz="2000">
                <a:solidFill>
                  <a:srgbClr val="000000"/>
                </a:solidFill>
                <a:latin typeface="Poppins"/>
                <a:ea typeface="Poppins"/>
                <a:cs typeface="Poppins"/>
                <a:sym typeface="Poppins"/>
              </a:rPr>
              <a:t>Not finishing on time</a:t>
            </a:r>
          </a:p>
          <a:p>
            <a:pPr algn="l">
              <a:lnSpc>
                <a:spcPts val="2400"/>
              </a:lnSpc>
            </a:pPr>
            <a:endParaRPr lang="en-US" sz="2000">
              <a:solidFill>
                <a:srgbClr val="000000"/>
              </a:solidFill>
              <a:latin typeface="Poppins"/>
              <a:ea typeface="Poppins"/>
              <a:cs typeface="Poppins"/>
              <a:sym typeface="Poppins"/>
            </a:endParaRPr>
          </a:p>
        </p:txBody>
      </p:sp>
      <p:sp>
        <p:nvSpPr>
          <p:cNvPr id="5" name="TextBox 5"/>
          <p:cNvSpPr txBox="1"/>
          <p:nvPr/>
        </p:nvSpPr>
        <p:spPr>
          <a:xfrm>
            <a:off x="1830605" y="7826697"/>
            <a:ext cx="7592151" cy="638175"/>
          </a:xfrm>
          <a:prstGeom prst="rect">
            <a:avLst/>
          </a:prstGeom>
        </p:spPr>
        <p:txBody>
          <a:bodyPr lIns="0" tIns="0" rIns="0" bIns="0" rtlCol="0" anchor="t">
            <a:spAutoFit/>
          </a:bodyPr>
          <a:lstStyle/>
          <a:p>
            <a:pPr algn="l">
              <a:lnSpc>
                <a:spcPts val="2400"/>
              </a:lnSpc>
            </a:pPr>
            <a:r>
              <a:rPr lang="en-US" sz="2000">
                <a:solidFill>
                  <a:srgbClr val="000000"/>
                </a:solidFill>
                <a:latin typeface="Poppins"/>
                <a:ea typeface="Poppins"/>
                <a:cs typeface="Poppins"/>
                <a:sym typeface="Poppins"/>
              </a:rPr>
              <a:t>There are no right or wrong answers.</a:t>
            </a:r>
          </a:p>
          <a:p>
            <a:pPr algn="l">
              <a:lnSpc>
                <a:spcPts val="2400"/>
              </a:lnSpc>
            </a:pPr>
            <a:r>
              <a:rPr lang="en-US" sz="2000">
                <a:solidFill>
                  <a:srgbClr val="000000"/>
                </a:solidFill>
                <a:latin typeface="Poppins"/>
                <a:ea typeface="Poppins"/>
                <a:cs typeface="Poppins"/>
                <a:sym typeface="Poppins"/>
              </a:rPr>
              <a:t>The most important thing is to share and listen.</a:t>
            </a:r>
          </a:p>
        </p:txBody>
      </p:sp>
      <p:sp>
        <p:nvSpPr>
          <p:cNvPr id="6" name="TextBox 6"/>
          <p:cNvSpPr txBox="1"/>
          <p:nvPr/>
        </p:nvSpPr>
        <p:spPr>
          <a:xfrm>
            <a:off x="1830605" y="4932791"/>
            <a:ext cx="7454408" cy="1552575"/>
          </a:xfrm>
          <a:prstGeom prst="rect">
            <a:avLst/>
          </a:prstGeom>
        </p:spPr>
        <p:txBody>
          <a:bodyPr lIns="0" tIns="0" rIns="0" bIns="0" rtlCol="0" anchor="t">
            <a:spAutoFit/>
          </a:bodyPr>
          <a:lstStyle/>
          <a:p>
            <a:pPr algn="l">
              <a:lnSpc>
                <a:spcPts val="2400"/>
              </a:lnSpc>
              <a:spcBef>
                <a:spcPct val="0"/>
              </a:spcBef>
            </a:pPr>
            <a:r>
              <a:rPr lang="en-US" sz="2000" b="1">
                <a:solidFill>
                  <a:srgbClr val="000000"/>
                </a:solidFill>
                <a:latin typeface="Poppins Bold"/>
                <a:ea typeface="Poppins Bold"/>
                <a:cs typeface="Poppins Bold"/>
                <a:sym typeface="Poppins Bold"/>
              </a:rPr>
              <a:t>Remember: </a:t>
            </a:r>
          </a:p>
          <a:p>
            <a:pPr algn="l">
              <a:lnSpc>
                <a:spcPts val="2400"/>
              </a:lnSpc>
              <a:spcBef>
                <a:spcPct val="0"/>
              </a:spcBef>
            </a:pPr>
            <a:endParaRPr lang="en-US" sz="2000" b="1">
              <a:solidFill>
                <a:srgbClr val="000000"/>
              </a:solidFill>
              <a:latin typeface="Poppins Bold"/>
              <a:ea typeface="Poppins Bold"/>
              <a:cs typeface="Poppins Bold"/>
              <a:sym typeface="Poppins Bold"/>
            </a:endParaRPr>
          </a:p>
          <a:p>
            <a:pPr marL="431801" lvl="1" indent="-215900" algn="l">
              <a:lnSpc>
                <a:spcPts val="2400"/>
              </a:lnSpc>
              <a:spcBef>
                <a:spcPct val="0"/>
              </a:spcBef>
              <a:buFont typeface="Arial"/>
              <a:buChar char="•"/>
            </a:pPr>
            <a:r>
              <a:rPr lang="en-US" sz="2000">
                <a:solidFill>
                  <a:srgbClr val="000000"/>
                </a:solidFill>
                <a:latin typeface="Poppins"/>
                <a:ea typeface="Poppins"/>
                <a:cs typeface="Poppins"/>
                <a:sym typeface="Poppins"/>
              </a:rPr>
              <a:t>Do not talk about specific personal cases</a:t>
            </a:r>
          </a:p>
          <a:p>
            <a:pPr marL="431801" lvl="1" indent="-215900" algn="l">
              <a:lnSpc>
                <a:spcPts val="2400"/>
              </a:lnSpc>
              <a:spcBef>
                <a:spcPct val="0"/>
              </a:spcBef>
              <a:buFont typeface="Arial"/>
              <a:buChar char="•"/>
            </a:pPr>
            <a:r>
              <a:rPr lang="en-US" sz="2000">
                <a:solidFill>
                  <a:srgbClr val="000000"/>
                </a:solidFill>
                <a:latin typeface="Poppins"/>
                <a:ea typeface="Poppins"/>
                <a:cs typeface="Poppins"/>
                <a:sym typeface="Poppins"/>
              </a:rPr>
              <a:t>Only share individual words or short phrases</a:t>
            </a:r>
          </a:p>
          <a:p>
            <a:pPr marL="431801" lvl="1" indent="-215900" algn="l">
              <a:lnSpc>
                <a:spcPts val="2400"/>
              </a:lnSpc>
              <a:spcBef>
                <a:spcPct val="0"/>
              </a:spcBef>
              <a:buFont typeface="Arial"/>
              <a:buChar char="•"/>
            </a:pPr>
            <a:r>
              <a:rPr lang="en-US" sz="2000">
                <a:solidFill>
                  <a:srgbClr val="000000"/>
                </a:solidFill>
                <a:latin typeface="Poppins"/>
                <a:ea typeface="Poppins"/>
                <a:cs typeface="Poppins"/>
                <a:sym typeface="Poppins"/>
              </a:rPr>
              <a:t>Everyone listens without interrupting</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894501" y="882646"/>
            <a:ext cx="4335419" cy="8521708"/>
          </a:xfrm>
          <a:custGeom>
            <a:avLst/>
            <a:gdLst/>
            <a:ahLst/>
            <a:cxnLst/>
            <a:rect l="l" t="t" r="r" b="b"/>
            <a:pathLst>
              <a:path w="4335419" h="8521708">
                <a:moveTo>
                  <a:pt x="0" y="0"/>
                </a:moveTo>
                <a:lnTo>
                  <a:pt x="4335420" y="0"/>
                </a:lnTo>
                <a:lnTo>
                  <a:pt x="4335420" y="8521708"/>
                </a:lnTo>
                <a:lnTo>
                  <a:pt x="0" y="852170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ES"/>
          </a:p>
        </p:txBody>
      </p:sp>
      <p:grpSp>
        <p:nvGrpSpPr>
          <p:cNvPr id="3" name="Group 3"/>
          <p:cNvGrpSpPr/>
          <p:nvPr/>
        </p:nvGrpSpPr>
        <p:grpSpPr>
          <a:xfrm>
            <a:off x="8271633" y="1028700"/>
            <a:ext cx="7121865" cy="1406135"/>
            <a:chOff x="0" y="0"/>
            <a:chExt cx="1875718" cy="370340"/>
          </a:xfrm>
        </p:grpSpPr>
        <p:sp>
          <p:nvSpPr>
            <p:cNvPr id="4" name="Freeform 4"/>
            <p:cNvSpPr/>
            <p:nvPr/>
          </p:nvSpPr>
          <p:spPr>
            <a:xfrm>
              <a:off x="0" y="0"/>
              <a:ext cx="1875718" cy="370340"/>
            </a:xfrm>
            <a:custGeom>
              <a:avLst/>
              <a:gdLst/>
              <a:ahLst/>
              <a:cxnLst/>
              <a:rect l="l" t="t" r="r" b="b"/>
              <a:pathLst>
                <a:path w="1875718" h="370340">
                  <a:moveTo>
                    <a:pt x="32612" y="0"/>
                  </a:moveTo>
                  <a:lnTo>
                    <a:pt x="1843106" y="0"/>
                  </a:lnTo>
                  <a:cubicBezTo>
                    <a:pt x="1851755" y="0"/>
                    <a:pt x="1860050" y="3436"/>
                    <a:pt x="1866166" y="9552"/>
                  </a:cubicBezTo>
                  <a:cubicBezTo>
                    <a:pt x="1872282" y="15668"/>
                    <a:pt x="1875718" y="23963"/>
                    <a:pt x="1875718" y="32612"/>
                  </a:cubicBezTo>
                  <a:lnTo>
                    <a:pt x="1875718" y="337728"/>
                  </a:lnTo>
                  <a:cubicBezTo>
                    <a:pt x="1875718" y="346377"/>
                    <a:pt x="1872282" y="354672"/>
                    <a:pt x="1866166" y="360788"/>
                  </a:cubicBezTo>
                  <a:cubicBezTo>
                    <a:pt x="1860050" y="366904"/>
                    <a:pt x="1851755" y="370340"/>
                    <a:pt x="1843106" y="370340"/>
                  </a:cubicBezTo>
                  <a:lnTo>
                    <a:pt x="32612" y="370340"/>
                  </a:lnTo>
                  <a:cubicBezTo>
                    <a:pt x="23963" y="370340"/>
                    <a:pt x="15668" y="366904"/>
                    <a:pt x="9552" y="360788"/>
                  </a:cubicBezTo>
                  <a:cubicBezTo>
                    <a:pt x="3436" y="354672"/>
                    <a:pt x="0" y="346377"/>
                    <a:pt x="0" y="337728"/>
                  </a:cubicBezTo>
                  <a:lnTo>
                    <a:pt x="0" y="32612"/>
                  </a:lnTo>
                  <a:cubicBezTo>
                    <a:pt x="0" y="23963"/>
                    <a:pt x="3436" y="15668"/>
                    <a:pt x="9552" y="9552"/>
                  </a:cubicBezTo>
                  <a:cubicBezTo>
                    <a:pt x="15668" y="3436"/>
                    <a:pt x="23963" y="0"/>
                    <a:pt x="32612" y="0"/>
                  </a:cubicBezTo>
                  <a:close/>
                </a:path>
              </a:pathLst>
            </a:custGeom>
            <a:solidFill>
              <a:srgbClr val="FFED4C"/>
            </a:solidFill>
            <a:ln w="19050" cap="rnd">
              <a:solidFill>
                <a:srgbClr val="000000"/>
              </a:solidFill>
              <a:prstDash val="solid"/>
              <a:round/>
            </a:ln>
          </p:spPr>
          <p:txBody>
            <a:bodyPr/>
            <a:lstStyle/>
            <a:p>
              <a:endParaRPr lang="es-ES"/>
            </a:p>
          </p:txBody>
        </p:sp>
        <p:sp>
          <p:nvSpPr>
            <p:cNvPr id="5" name="TextBox 5"/>
            <p:cNvSpPr txBox="1"/>
            <p:nvPr/>
          </p:nvSpPr>
          <p:spPr>
            <a:xfrm>
              <a:off x="0" y="-85725"/>
              <a:ext cx="1875718" cy="456065"/>
            </a:xfrm>
            <a:prstGeom prst="rect">
              <a:avLst/>
            </a:prstGeom>
          </p:spPr>
          <p:txBody>
            <a:bodyPr lIns="50800" tIns="50800" rIns="50800" bIns="50800" rtlCol="0" anchor="ctr"/>
            <a:lstStyle/>
            <a:p>
              <a:pPr algn="ctr">
                <a:lnSpc>
                  <a:spcPts val="4200"/>
                </a:lnSpc>
              </a:pPr>
              <a:r>
                <a:rPr lang="en-US" sz="3000">
                  <a:solidFill>
                    <a:srgbClr val="000000"/>
                  </a:solidFill>
                  <a:latin typeface="Poppins"/>
                  <a:ea typeface="Poppins"/>
                  <a:cs typeface="Poppins"/>
                  <a:sym typeface="Poppins"/>
                </a:rPr>
                <a:t>What colour are you feeling today?</a:t>
              </a:r>
            </a:p>
          </p:txBody>
        </p:sp>
      </p:grpSp>
      <p:grpSp>
        <p:nvGrpSpPr>
          <p:cNvPr id="6" name="Group 6"/>
          <p:cNvGrpSpPr/>
          <p:nvPr/>
        </p:nvGrpSpPr>
        <p:grpSpPr>
          <a:xfrm>
            <a:off x="8271633" y="2640729"/>
            <a:ext cx="7121865" cy="1604319"/>
            <a:chOff x="0" y="0"/>
            <a:chExt cx="1875718" cy="422537"/>
          </a:xfrm>
        </p:grpSpPr>
        <p:sp>
          <p:nvSpPr>
            <p:cNvPr id="7" name="Freeform 7"/>
            <p:cNvSpPr/>
            <p:nvPr/>
          </p:nvSpPr>
          <p:spPr>
            <a:xfrm>
              <a:off x="0" y="0"/>
              <a:ext cx="1875718" cy="422537"/>
            </a:xfrm>
            <a:custGeom>
              <a:avLst/>
              <a:gdLst/>
              <a:ahLst/>
              <a:cxnLst/>
              <a:rect l="l" t="t" r="r" b="b"/>
              <a:pathLst>
                <a:path w="1875718" h="422537">
                  <a:moveTo>
                    <a:pt x="32612" y="0"/>
                  </a:moveTo>
                  <a:lnTo>
                    <a:pt x="1843106" y="0"/>
                  </a:lnTo>
                  <a:cubicBezTo>
                    <a:pt x="1851755" y="0"/>
                    <a:pt x="1860050" y="3436"/>
                    <a:pt x="1866166" y="9552"/>
                  </a:cubicBezTo>
                  <a:cubicBezTo>
                    <a:pt x="1872282" y="15668"/>
                    <a:pt x="1875718" y="23963"/>
                    <a:pt x="1875718" y="32612"/>
                  </a:cubicBezTo>
                  <a:lnTo>
                    <a:pt x="1875718" y="389925"/>
                  </a:lnTo>
                  <a:cubicBezTo>
                    <a:pt x="1875718" y="398574"/>
                    <a:pt x="1872282" y="406869"/>
                    <a:pt x="1866166" y="412985"/>
                  </a:cubicBezTo>
                  <a:cubicBezTo>
                    <a:pt x="1860050" y="419101"/>
                    <a:pt x="1851755" y="422537"/>
                    <a:pt x="1843106" y="422537"/>
                  </a:cubicBezTo>
                  <a:lnTo>
                    <a:pt x="32612" y="422537"/>
                  </a:lnTo>
                  <a:cubicBezTo>
                    <a:pt x="23963" y="422537"/>
                    <a:pt x="15668" y="419101"/>
                    <a:pt x="9552" y="412985"/>
                  </a:cubicBezTo>
                  <a:cubicBezTo>
                    <a:pt x="3436" y="406869"/>
                    <a:pt x="0" y="398574"/>
                    <a:pt x="0" y="389925"/>
                  </a:cubicBezTo>
                  <a:lnTo>
                    <a:pt x="0" y="32612"/>
                  </a:lnTo>
                  <a:cubicBezTo>
                    <a:pt x="0" y="23963"/>
                    <a:pt x="3436" y="15668"/>
                    <a:pt x="9552" y="9552"/>
                  </a:cubicBezTo>
                  <a:cubicBezTo>
                    <a:pt x="15668" y="3436"/>
                    <a:pt x="23963" y="0"/>
                    <a:pt x="32612" y="0"/>
                  </a:cubicBezTo>
                  <a:close/>
                </a:path>
              </a:pathLst>
            </a:custGeom>
            <a:solidFill>
              <a:srgbClr val="E4829D"/>
            </a:solidFill>
            <a:ln w="19050" cap="rnd">
              <a:solidFill>
                <a:srgbClr val="000000"/>
              </a:solidFill>
              <a:prstDash val="solid"/>
              <a:round/>
            </a:ln>
          </p:spPr>
          <p:txBody>
            <a:bodyPr/>
            <a:lstStyle/>
            <a:p>
              <a:endParaRPr lang="es-ES"/>
            </a:p>
          </p:txBody>
        </p:sp>
        <p:sp>
          <p:nvSpPr>
            <p:cNvPr id="8" name="TextBox 8"/>
            <p:cNvSpPr txBox="1"/>
            <p:nvPr/>
          </p:nvSpPr>
          <p:spPr>
            <a:xfrm>
              <a:off x="0" y="-85725"/>
              <a:ext cx="1875718" cy="508262"/>
            </a:xfrm>
            <a:prstGeom prst="rect">
              <a:avLst/>
            </a:prstGeom>
          </p:spPr>
          <p:txBody>
            <a:bodyPr lIns="50800" tIns="50800" rIns="50800" bIns="50800" rtlCol="0" anchor="ctr"/>
            <a:lstStyle/>
            <a:p>
              <a:pPr algn="ctr">
                <a:lnSpc>
                  <a:spcPts val="4200"/>
                </a:lnSpc>
              </a:pPr>
              <a:r>
                <a:rPr lang="en-US" sz="3000">
                  <a:solidFill>
                    <a:srgbClr val="000000"/>
                  </a:solidFill>
                  <a:latin typeface="Poppins"/>
                  <a:ea typeface="Poppins"/>
                  <a:cs typeface="Poppins"/>
                  <a:sym typeface="Poppins"/>
                </a:rPr>
                <a:t>What signs tell you that you’re in the yellow zone?</a:t>
              </a:r>
            </a:p>
          </p:txBody>
        </p:sp>
      </p:grpSp>
      <p:grpSp>
        <p:nvGrpSpPr>
          <p:cNvPr id="9" name="Group 9"/>
          <p:cNvGrpSpPr/>
          <p:nvPr/>
        </p:nvGrpSpPr>
        <p:grpSpPr>
          <a:xfrm>
            <a:off x="8271633" y="4454599"/>
            <a:ext cx="7121865" cy="1478202"/>
            <a:chOff x="0" y="0"/>
            <a:chExt cx="1875718" cy="389321"/>
          </a:xfrm>
        </p:grpSpPr>
        <p:sp>
          <p:nvSpPr>
            <p:cNvPr id="10" name="Freeform 10"/>
            <p:cNvSpPr/>
            <p:nvPr/>
          </p:nvSpPr>
          <p:spPr>
            <a:xfrm>
              <a:off x="0" y="0"/>
              <a:ext cx="1875718" cy="389321"/>
            </a:xfrm>
            <a:custGeom>
              <a:avLst/>
              <a:gdLst/>
              <a:ahLst/>
              <a:cxnLst/>
              <a:rect l="l" t="t" r="r" b="b"/>
              <a:pathLst>
                <a:path w="1875718" h="389321">
                  <a:moveTo>
                    <a:pt x="32612" y="0"/>
                  </a:moveTo>
                  <a:lnTo>
                    <a:pt x="1843106" y="0"/>
                  </a:lnTo>
                  <a:cubicBezTo>
                    <a:pt x="1851755" y="0"/>
                    <a:pt x="1860050" y="3436"/>
                    <a:pt x="1866166" y="9552"/>
                  </a:cubicBezTo>
                  <a:cubicBezTo>
                    <a:pt x="1872282" y="15668"/>
                    <a:pt x="1875718" y="23963"/>
                    <a:pt x="1875718" y="32612"/>
                  </a:cubicBezTo>
                  <a:lnTo>
                    <a:pt x="1875718" y="356709"/>
                  </a:lnTo>
                  <a:cubicBezTo>
                    <a:pt x="1875718" y="365358"/>
                    <a:pt x="1872282" y="373653"/>
                    <a:pt x="1866166" y="379769"/>
                  </a:cubicBezTo>
                  <a:cubicBezTo>
                    <a:pt x="1860050" y="385885"/>
                    <a:pt x="1851755" y="389321"/>
                    <a:pt x="1843106" y="389321"/>
                  </a:cubicBezTo>
                  <a:lnTo>
                    <a:pt x="32612" y="389321"/>
                  </a:lnTo>
                  <a:cubicBezTo>
                    <a:pt x="23963" y="389321"/>
                    <a:pt x="15668" y="385885"/>
                    <a:pt x="9552" y="379769"/>
                  </a:cubicBezTo>
                  <a:cubicBezTo>
                    <a:pt x="3436" y="373653"/>
                    <a:pt x="0" y="365358"/>
                    <a:pt x="0" y="356709"/>
                  </a:cubicBezTo>
                  <a:lnTo>
                    <a:pt x="0" y="32612"/>
                  </a:lnTo>
                  <a:cubicBezTo>
                    <a:pt x="0" y="23963"/>
                    <a:pt x="3436" y="15668"/>
                    <a:pt x="9552" y="9552"/>
                  </a:cubicBezTo>
                  <a:cubicBezTo>
                    <a:pt x="15668" y="3436"/>
                    <a:pt x="23963" y="0"/>
                    <a:pt x="32612" y="0"/>
                  </a:cubicBezTo>
                  <a:close/>
                </a:path>
              </a:pathLst>
            </a:custGeom>
            <a:solidFill>
              <a:srgbClr val="51B264"/>
            </a:solidFill>
            <a:ln w="19050" cap="rnd">
              <a:solidFill>
                <a:srgbClr val="000000"/>
              </a:solidFill>
              <a:prstDash val="solid"/>
              <a:round/>
            </a:ln>
          </p:spPr>
          <p:txBody>
            <a:bodyPr/>
            <a:lstStyle/>
            <a:p>
              <a:endParaRPr lang="es-ES"/>
            </a:p>
          </p:txBody>
        </p:sp>
        <p:sp>
          <p:nvSpPr>
            <p:cNvPr id="11" name="TextBox 11"/>
            <p:cNvSpPr txBox="1"/>
            <p:nvPr/>
          </p:nvSpPr>
          <p:spPr>
            <a:xfrm>
              <a:off x="0" y="-85725"/>
              <a:ext cx="1875718" cy="475046"/>
            </a:xfrm>
            <a:prstGeom prst="rect">
              <a:avLst/>
            </a:prstGeom>
          </p:spPr>
          <p:txBody>
            <a:bodyPr lIns="50800" tIns="50800" rIns="50800" bIns="50800" rtlCol="0" anchor="ctr"/>
            <a:lstStyle/>
            <a:p>
              <a:pPr algn="ctr">
                <a:lnSpc>
                  <a:spcPts val="4200"/>
                </a:lnSpc>
              </a:pPr>
              <a:r>
                <a:rPr lang="en-US" sz="3000">
                  <a:solidFill>
                    <a:srgbClr val="000000"/>
                  </a:solidFill>
                  <a:latin typeface="Poppins"/>
                  <a:ea typeface="Poppins"/>
                  <a:cs typeface="Poppins"/>
                  <a:sym typeface="Poppins"/>
                </a:rPr>
                <a:t>What do you do when you're in the red?</a:t>
              </a:r>
            </a:p>
          </p:txBody>
        </p:sp>
      </p:grpSp>
      <p:grpSp>
        <p:nvGrpSpPr>
          <p:cNvPr id="12" name="Group 12"/>
          <p:cNvGrpSpPr/>
          <p:nvPr/>
        </p:nvGrpSpPr>
        <p:grpSpPr>
          <a:xfrm>
            <a:off x="8271633" y="6142351"/>
            <a:ext cx="7121865" cy="1478202"/>
            <a:chOff x="0" y="0"/>
            <a:chExt cx="1875718" cy="389321"/>
          </a:xfrm>
        </p:grpSpPr>
        <p:sp>
          <p:nvSpPr>
            <p:cNvPr id="13" name="Freeform 13"/>
            <p:cNvSpPr/>
            <p:nvPr/>
          </p:nvSpPr>
          <p:spPr>
            <a:xfrm>
              <a:off x="0" y="0"/>
              <a:ext cx="1875718" cy="389321"/>
            </a:xfrm>
            <a:custGeom>
              <a:avLst/>
              <a:gdLst/>
              <a:ahLst/>
              <a:cxnLst/>
              <a:rect l="l" t="t" r="r" b="b"/>
              <a:pathLst>
                <a:path w="1875718" h="389321">
                  <a:moveTo>
                    <a:pt x="32612" y="0"/>
                  </a:moveTo>
                  <a:lnTo>
                    <a:pt x="1843106" y="0"/>
                  </a:lnTo>
                  <a:cubicBezTo>
                    <a:pt x="1851755" y="0"/>
                    <a:pt x="1860050" y="3436"/>
                    <a:pt x="1866166" y="9552"/>
                  </a:cubicBezTo>
                  <a:cubicBezTo>
                    <a:pt x="1872282" y="15668"/>
                    <a:pt x="1875718" y="23963"/>
                    <a:pt x="1875718" y="32612"/>
                  </a:cubicBezTo>
                  <a:lnTo>
                    <a:pt x="1875718" y="356709"/>
                  </a:lnTo>
                  <a:cubicBezTo>
                    <a:pt x="1875718" y="365358"/>
                    <a:pt x="1872282" y="373653"/>
                    <a:pt x="1866166" y="379769"/>
                  </a:cubicBezTo>
                  <a:cubicBezTo>
                    <a:pt x="1860050" y="385885"/>
                    <a:pt x="1851755" y="389321"/>
                    <a:pt x="1843106" y="389321"/>
                  </a:cubicBezTo>
                  <a:lnTo>
                    <a:pt x="32612" y="389321"/>
                  </a:lnTo>
                  <a:cubicBezTo>
                    <a:pt x="23963" y="389321"/>
                    <a:pt x="15668" y="385885"/>
                    <a:pt x="9552" y="379769"/>
                  </a:cubicBezTo>
                  <a:cubicBezTo>
                    <a:pt x="3436" y="373653"/>
                    <a:pt x="0" y="365358"/>
                    <a:pt x="0" y="356709"/>
                  </a:cubicBezTo>
                  <a:lnTo>
                    <a:pt x="0" y="32612"/>
                  </a:lnTo>
                  <a:cubicBezTo>
                    <a:pt x="0" y="23963"/>
                    <a:pt x="3436" y="15668"/>
                    <a:pt x="9552" y="9552"/>
                  </a:cubicBezTo>
                  <a:cubicBezTo>
                    <a:pt x="15668" y="3436"/>
                    <a:pt x="23963" y="0"/>
                    <a:pt x="32612" y="0"/>
                  </a:cubicBezTo>
                  <a:close/>
                </a:path>
              </a:pathLst>
            </a:custGeom>
            <a:solidFill>
              <a:srgbClr val="71C7D6"/>
            </a:solidFill>
            <a:ln w="19050" cap="rnd">
              <a:solidFill>
                <a:srgbClr val="000000"/>
              </a:solidFill>
              <a:prstDash val="solid"/>
              <a:round/>
            </a:ln>
          </p:spPr>
          <p:txBody>
            <a:bodyPr/>
            <a:lstStyle/>
            <a:p>
              <a:endParaRPr lang="es-ES"/>
            </a:p>
          </p:txBody>
        </p:sp>
        <p:sp>
          <p:nvSpPr>
            <p:cNvPr id="14" name="TextBox 14"/>
            <p:cNvSpPr txBox="1"/>
            <p:nvPr/>
          </p:nvSpPr>
          <p:spPr>
            <a:xfrm>
              <a:off x="0" y="-85725"/>
              <a:ext cx="1875718" cy="475046"/>
            </a:xfrm>
            <a:prstGeom prst="rect">
              <a:avLst/>
            </a:prstGeom>
          </p:spPr>
          <p:txBody>
            <a:bodyPr lIns="50800" tIns="50800" rIns="50800" bIns="50800" rtlCol="0" anchor="ctr"/>
            <a:lstStyle/>
            <a:p>
              <a:pPr algn="ctr">
                <a:lnSpc>
                  <a:spcPts val="4200"/>
                </a:lnSpc>
              </a:pPr>
              <a:r>
                <a:rPr lang="en-US" sz="3000">
                  <a:solidFill>
                    <a:srgbClr val="000000"/>
                  </a:solidFill>
                  <a:latin typeface="Poppins"/>
                  <a:ea typeface="Poppins"/>
                  <a:cs typeface="Poppins"/>
                  <a:sym typeface="Poppins"/>
                </a:rPr>
                <a:t>What helps you get back to nature?</a:t>
              </a:r>
            </a:p>
          </p:txBody>
        </p:sp>
      </p:grpSp>
      <p:sp>
        <p:nvSpPr>
          <p:cNvPr id="15" name="TextBox 15"/>
          <p:cNvSpPr txBox="1"/>
          <p:nvPr/>
        </p:nvSpPr>
        <p:spPr>
          <a:xfrm>
            <a:off x="7783768" y="8185150"/>
            <a:ext cx="8775351" cy="1425575"/>
          </a:xfrm>
          <a:prstGeom prst="rect">
            <a:avLst/>
          </a:prstGeom>
        </p:spPr>
        <p:txBody>
          <a:bodyPr lIns="0" tIns="0" rIns="0" bIns="0" rtlCol="0" anchor="t">
            <a:spAutoFit/>
          </a:bodyPr>
          <a:lstStyle/>
          <a:p>
            <a:pPr algn="l">
              <a:lnSpc>
                <a:spcPts val="2800"/>
              </a:lnSpc>
              <a:spcBef>
                <a:spcPct val="0"/>
              </a:spcBef>
            </a:pPr>
            <a:r>
              <a:rPr lang="en-US" sz="2000" b="1">
                <a:solidFill>
                  <a:srgbClr val="000000"/>
                </a:solidFill>
                <a:latin typeface="Poppins Bold"/>
                <a:ea typeface="Poppins Bold"/>
                <a:cs typeface="Poppins Bold"/>
                <a:sym typeface="Poppins Bold"/>
              </a:rPr>
              <a:t>Remember:</a:t>
            </a:r>
          </a:p>
          <a:p>
            <a:pPr algn="l">
              <a:lnSpc>
                <a:spcPts val="2800"/>
              </a:lnSpc>
              <a:spcBef>
                <a:spcPct val="0"/>
              </a:spcBef>
            </a:pPr>
            <a:endParaRPr lang="en-US" sz="2000" b="1">
              <a:solidFill>
                <a:srgbClr val="000000"/>
              </a:solidFill>
              <a:latin typeface="Poppins Bold"/>
              <a:ea typeface="Poppins Bold"/>
              <a:cs typeface="Poppins Bold"/>
              <a:sym typeface="Poppins Bold"/>
            </a:endParaRPr>
          </a:p>
          <a:p>
            <a:pPr algn="l">
              <a:lnSpc>
                <a:spcPts val="2800"/>
              </a:lnSpc>
              <a:spcBef>
                <a:spcPct val="0"/>
              </a:spcBef>
            </a:pPr>
            <a:r>
              <a:rPr lang="en-US" sz="2000">
                <a:solidFill>
                  <a:srgbClr val="000000"/>
                </a:solidFill>
                <a:latin typeface="Poppins"/>
                <a:ea typeface="Poppins"/>
                <a:cs typeface="Poppins"/>
                <a:sym typeface="Poppins"/>
              </a:rPr>
              <a:t>Recognising the emotional state you’re currently in is the first step towards regulating yourself.</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900" y="3917718"/>
            <a:ext cx="19133820" cy="10402643"/>
            <a:chOff x="0" y="0"/>
            <a:chExt cx="25511760" cy="13870191"/>
          </a:xfrm>
        </p:grpSpPr>
        <p:sp>
          <p:nvSpPr>
            <p:cNvPr id="3" name="Freeform 3"/>
            <p:cNvSpPr/>
            <p:nvPr/>
          </p:nvSpPr>
          <p:spPr>
            <a:xfrm>
              <a:off x="0" y="0"/>
              <a:ext cx="25511761" cy="13870178"/>
            </a:xfrm>
            <a:custGeom>
              <a:avLst/>
              <a:gdLst/>
              <a:ahLst/>
              <a:cxnLst/>
              <a:rect l="l" t="t" r="r" b="b"/>
              <a:pathLst>
                <a:path w="25511761" h="13870178">
                  <a:moveTo>
                    <a:pt x="0" y="6935089"/>
                  </a:moveTo>
                  <a:cubicBezTo>
                    <a:pt x="0" y="3104896"/>
                    <a:pt x="5711063" y="0"/>
                    <a:pt x="12755880" y="0"/>
                  </a:cubicBezTo>
                  <a:cubicBezTo>
                    <a:pt x="19800698" y="0"/>
                    <a:pt x="25511761" y="3104896"/>
                    <a:pt x="25511761" y="6935089"/>
                  </a:cubicBezTo>
                  <a:cubicBezTo>
                    <a:pt x="25511761" y="10765282"/>
                    <a:pt x="19800698" y="13870178"/>
                    <a:pt x="12755880" y="13870178"/>
                  </a:cubicBezTo>
                  <a:cubicBezTo>
                    <a:pt x="5711063" y="13870178"/>
                    <a:pt x="0" y="10765282"/>
                    <a:pt x="0" y="6935089"/>
                  </a:cubicBezTo>
                  <a:close/>
                </a:path>
              </a:pathLst>
            </a:custGeom>
            <a:solidFill>
              <a:srgbClr val="51B264"/>
            </a:solidFill>
          </p:spPr>
          <p:txBody>
            <a:bodyPr/>
            <a:lstStyle/>
            <a:p>
              <a:endParaRPr lang="es-ES"/>
            </a:p>
          </p:txBody>
        </p:sp>
      </p:grpSp>
      <p:sp>
        <p:nvSpPr>
          <p:cNvPr id="4" name="TextBox 4"/>
          <p:cNvSpPr txBox="1"/>
          <p:nvPr/>
        </p:nvSpPr>
        <p:spPr>
          <a:xfrm>
            <a:off x="6983730" y="5161636"/>
            <a:ext cx="4320540" cy="485775"/>
          </a:xfrm>
          <a:prstGeom prst="rect">
            <a:avLst/>
          </a:prstGeom>
        </p:spPr>
        <p:txBody>
          <a:bodyPr lIns="0" tIns="0" rIns="0" bIns="0" rtlCol="0" anchor="t">
            <a:spAutoFit/>
          </a:bodyPr>
          <a:lstStyle/>
          <a:p>
            <a:pPr algn="ctr">
              <a:lnSpc>
                <a:spcPts val="3600"/>
              </a:lnSpc>
            </a:pPr>
            <a:r>
              <a:rPr lang="en-US" sz="3000">
                <a:solidFill>
                  <a:srgbClr val="000000"/>
                </a:solidFill>
                <a:latin typeface="Poppins"/>
                <a:ea typeface="Poppins"/>
                <a:cs typeface="Poppins"/>
                <a:sym typeface="Poppins"/>
              </a:rPr>
              <a:t>Activity 3.2</a:t>
            </a:r>
          </a:p>
        </p:txBody>
      </p:sp>
      <p:sp>
        <p:nvSpPr>
          <p:cNvPr id="5" name="TextBox 5"/>
          <p:cNvSpPr txBox="1"/>
          <p:nvPr/>
        </p:nvSpPr>
        <p:spPr>
          <a:xfrm>
            <a:off x="3864307" y="6685426"/>
            <a:ext cx="10559387" cy="809625"/>
          </a:xfrm>
          <a:prstGeom prst="rect">
            <a:avLst/>
          </a:prstGeom>
        </p:spPr>
        <p:txBody>
          <a:bodyPr lIns="0" tIns="0" rIns="0" bIns="0" rtlCol="0" anchor="t">
            <a:spAutoFit/>
          </a:bodyPr>
          <a:lstStyle/>
          <a:p>
            <a:pPr algn="ctr">
              <a:lnSpc>
                <a:spcPts val="6000"/>
              </a:lnSpc>
            </a:pPr>
            <a:r>
              <a:rPr lang="en-US" sz="5000" b="1">
                <a:solidFill>
                  <a:srgbClr val="000000"/>
                </a:solidFill>
                <a:latin typeface="Poppins Bold"/>
                <a:ea typeface="Poppins Bold"/>
                <a:cs typeface="Poppins Bold"/>
                <a:sym typeface="Poppins Bold"/>
              </a:rPr>
              <a:t>Emotional First Aid Kit</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12373" y="2097004"/>
            <a:ext cx="6839072" cy="6092991"/>
          </a:xfrm>
          <a:custGeom>
            <a:avLst/>
            <a:gdLst/>
            <a:ahLst/>
            <a:cxnLst/>
            <a:rect l="l" t="t" r="r" b="b"/>
            <a:pathLst>
              <a:path w="6839072" h="6092991">
                <a:moveTo>
                  <a:pt x="0" y="0"/>
                </a:moveTo>
                <a:lnTo>
                  <a:pt x="6839071" y="0"/>
                </a:lnTo>
                <a:lnTo>
                  <a:pt x="6839071" y="6092992"/>
                </a:lnTo>
                <a:lnTo>
                  <a:pt x="0" y="6092992"/>
                </a:lnTo>
                <a:lnTo>
                  <a:pt x="0" y="0"/>
                </a:lnTo>
                <a:close/>
              </a:path>
            </a:pathLst>
          </a:custGeom>
          <a:blipFill>
            <a:blip r:embed="rId2"/>
            <a:stretch>
              <a:fillRect/>
            </a:stretch>
          </a:blipFill>
        </p:spPr>
        <p:txBody>
          <a:bodyPr/>
          <a:lstStyle/>
          <a:p>
            <a:endParaRPr lang="es-ES"/>
          </a:p>
        </p:txBody>
      </p:sp>
      <p:sp>
        <p:nvSpPr>
          <p:cNvPr id="3" name="TextBox 3"/>
          <p:cNvSpPr txBox="1"/>
          <p:nvPr/>
        </p:nvSpPr>
        <p:spPr>
          <a:xfrm>
            <a:off x="1722120" y="1907148"/>
            <a:ext cx="5562600" cy="2130425"/>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Materials</a:t>
            </a:r>
          </a:p>
          <a:p>
            <a:pPr algn="l">
              <a:lnSpc>
                <a:spcPts val="2800"/>
              </a:lnSpc>
            </a:pPr>
            <a:endParaRPr lang="en-US" sz="2000" b="1">
              <a:solidFill>
                <a:srgbClr val="000000"/>
              </a:solidFill>
              <a:latin typeface="Poppins Bold"/>
              <a:ea typeface="Poppins Bold"/>
              <a:cs typeface="Poppins Bold"/>
              <a:sym typeface="Poppins Bold"/>
            </a:endParaRPr>
          </a:p>
          <a:p>
            <a:pPr marL="431801" lvl="1" indent="-215900" algn="l">
              <a:lnSpc>
                <a:spcPts val="2800"/>
              </a:lnSpc>
              <a:buFont typeface="Arial"/>
              <a:buChar char="•"/>
            </a:pPr>
            <a:r>
              <a:rPr lang="en-US" sz="2000">
                <a:solidFill>
                  <a:srgbClr val="000000"/>
                </a:solidFill>
                <a:latin typeface="Poppins"/>
                <a:ea typeface="Poppins"/>
                <a:cs typeface="Poppins"/>
                <a:sym typeface="Poppins"/>
              </a:rPr>
              <a:t>Small box or envelope</a:t>
            </a:r>
          </a:p>
          <a:p>
            <a:pPr marL="431801" lvl="1" indent="-215900" algn="l">
              <a:lnSpc>
                <a:spcPts val="2800"/>
              </a:lnSpc>
              <a:buFont typeface="Arial"/>
              <a:buChar char="•"/>
            </a:pPr>
            <a:r>
              <a:rPr lang="en-US" sz="2000">
                <a:solidFill>
                  <a:srgbClr val="000000"/>
                </a:solidFill>
                <a:latin typeface="Poppins"/>
                <a:ea typeface="Poppins"/>
                <a:cs typeface="Poppins"/>
                <a:sym typeface="Poppins"/>
              </a:rPr>
              <a:t>Strips of paper or cards</a:t>
            </a:r>
          </a:p>
          <a:p>
            <a:pPr marL="431801" lvl="1" indent="-215900" algn="l">
              <a:lnSpc>
                <a:spcPts val="2800"/>
              </a:lnSpc>
              <a:buFont typeface="Arial"/>
              <a:buChar char="•"/>
            </a:pPr>
            <a:r>
              <a:rPr lang="en-US" sz="2000">
                <a:solidFill>
                  <a:srgbClr val="000000"/>
                </a:solidFill>
                <a:latin typeface="Poppins"/>
                <a:ea typeface="Poppins"/>
                <a:cs typeface="Poppins"/>
                <a:sym typeface="Poppins"/>
              </a:rPr>
              <a:t>Felt-tip pens</a:t>
            </a:r>
          </a:p>
          <a:p>
            <a:pPr marL="431801" lvl="1" indent="-215900" algn="l">
              <a:lnSpc>
                <a:spcPts val="2800"/>
              </a:lnSpc>
              <a:buFont typeface="Arial"/>
              <a:buChar char="•"/>
            </a:pPr>
            <a:r>
              <a:rPr lang="en-US" sz="2000">
                <a:solidFill>
                  <a:srgbClr val="000000"/>
                </a:solidFill>
                <a:latin typeface="Poppins"/>
                <a:ea typeface="Poppins"/>
                <a:cs typeface="Poppins"/>
                <a:sym typeface="Poppins"/>
              </a:rPr>
              <a:t>Optional decorations (stickers, paints)</a:t>
            </a:r>
          </a:p>
        </p:txBody>
      </p:sp>
      <p:sp>
        <p:nvSpPr>
          <p:cNvPr id="4" name="TextBox 4"/>
          <p:cNvSpPr txBox="1"/>
          <p:nvPr/>
        </p:nvSpPr>
        <p:spPr>
          <a:xfrm>
            <a:off x="1722120" y="5125477"/>
            <a:ext cx="6308013" cy="2482850"/>
          </a:xfrm>
          <a:prstGeom prst="rect">
            <a:avLst/>
          </a:prstGeom>
        </p:spPr>
        <p:txBody>
          <a:bodyPr lIns="0" tIns="0" rIns="0" bIns="0" rtlCol="0" anchor="t">
            <a:spAutoFit/>
          </a:bodyPr>
          <a:lstStyle/>
          <a:p>
            <a:pPr algn="l">
              <a:lnSpc>
                <a:spcPts val="2800"/>
              </a:lnSpc>
            </a:pPr>
            <a:r>
              <a:rPr lang="en-US" sz="2000" b="1">
                <a:solidFill>
                  <a:srgbClr val="000000"/>
                </a:solidFill>
                <a:latin typeface="Poppins Bold"/>
                <a:ea typeface="Poppins Bold"/>
                <a:cs typeface="Poppins Bold"/>
                <a:sym typeface="Poppins Bold"/>
              </a:rPr>
              <a:t>What are we going to do?</a:t>
            </a:r>
          </a:p>
          <a:p>
            <a:pPr algn="l">
              <a:lnSpc>
                <a:spcPts val="2800"/>
              </a:lnSpc>
            </a:pPr>
            <a:endParaRPr lang="en-US" sz="2000" b="1">
              <a:solidFill>
                <a:srgbClr val="000000"/>
              </a:solidFill>
              <a:latin typeface="Poppins Bold"/>
              <a:ea typeface="Poppins Bold"/>
              <a:cs typeface="Poppins Bold"/>
              <a:sym typeface="Poppins Bold"/>
            </a:endParaRPr>
          </a:p>
          <a:p>
            <a:pPr marL="431801" lvl="1" indent="-215900" algn="l">
              <a:lnSpc>
                <a:spcPts val="2800"/>
              </a:lnSpc>
              <a:buFont typeface="Arial"/>
              <a:buChar char="•"/>
            </a:pPr>
            <a:r>
              <a:rPr lang="en-US" sz="2000">
                <a:solidFill>
                  <a:srgbClr val="000000"/>
                </a:solidFill>
                <a:latin typeface="Poppins"/>
                <a:ea typeface="Poppins"/>
                <a:cs typeface="Poppins"/>
                <a:sym typeface="Poppins"/>
              </a:rPr>
              <a:t>Put together a little ‘emotional first-aid kit’.</a:t>
            </a:r>
          </a:p>
          <a:p>
            <a:pPr marL="431801" lvl="1" indent="-215900" algn="l">
              <a:lnSpc>
                <a:spcPts val="2800"/>
              </a:lnSpc>
              <a:buFont typeface="Arial"/>
              <a:buChar char="•"/>
            </a:pPr>
            <a:r>
              <a:rPr lang="en-US" sz="2000">
                <a:solidFill>
                  <a:srgbClr val="000000"/>
                </a:solidFill>
                <a:latin typeface="Poppins"/>
                <a:ea typeface="Poppins"/>
                <a:cs typeface="Poppins"/>
                <a:sym typeface="Poppins"/>
              </a:rPr>
              <a:t>Write down some quick ways to calm yourself down.</a:t>
            </a:r>
          </a:p>
          <a:p>
            <a:pPr marL="431801" lvl="1" indent="-215900" algn="l">
              <a:lnSpc>
                <a:spcPts val="2800"/>
              </a:lnSpc>
              <a:buFont typeface="Arial"/>
              <a:buChar char="•"/>
            </a:pPr>
            <a:r>
              <a:rPr lang="en-US" sz="2000">
                <a:solidFill>
                  <a:srgbClr val="000000"/>
                </a:solidFill>
                <a:latin typeface="Poppins"/>
                <a:ea typeface="Poppins"/>
                <a:cs typeface="Poppins"/>
                <a:sym typeface="Poppins"/>
              </a:rPr>
              <a:t>Turn abstract strategies into concrete memories.</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12373" y="3240114"/>
            <a:ext cx="6839072" cy="6092991"/>
          </a:xfrm>
          <a:custGeom>
            <a:avLst/>
            <a:gdLst/>
            <a:ahLst/>
            <a:cxnLst/>
            <a:rect l="l" t="t" r="r" b="b"/>
            <a:pathLst>
              <a:path w="6839072" h="6092991">
                <a:moveTo>
                  <a:pt x="0" y="0"/>
                </a:moveTo>
                <a:lnTo>
                  <a:pt x="6839071" y="0"/>
                </a:lnTo>
                <a:lnTo>
                  <a:pt x="6839071" y="6092991"/>
                </a:lnTo>
                <a:lnTo>
                  <a:pt x="0" y="6092991"/>
                </a:lnTo>
                <a:lnTo>
                  <a:pt x="0" y="0"/>
                </a:lnTo>
                <a:close/>
              </a:path>
            </a:pathLst>
          </a:custGeom>
          <a:blipFill>
            <a:blip r:embed="rId2"/>
            <a:stretch>
              <a:fillRect/>
            </a:stretch>
          </a:blipFill>
        </p:spPr>
        <p:txBody>
          <a:bodyPr/>
          <a:lstStyle/>
          <a:p>
            <a:endParaRPr lang="es-ES"/>
          </a:p>
        </p:txBody>
      </p:sp>
      <p:grpSp>
        <p:nvGrpSpPr>
          <p:cNvPr id="3" name="Group 3"/>
          <p:cNvGrpSpPr/>
          <p:nvPr/>
        </p:nvGrpSpPr>
        <p:grpSpPr>
          <a:xfrm>
            <a:off x="1551187" y="3240114"/>
            <a:ext cx="6919394" cy="1770873"/>
            <a:chOff x="0" y="0"/>
            <a:chExt cx="1822392" cy="466403"/>
          </a:xfrm>
        </p:grpSpPr>
        <p:sp>
          <p:nvSpPr>
            <p:cNvPr id="4" name="Freeform 4"/>
            <p:cNvSpPr/>
            <p:nvPr/>
          </p:nvSpPr>
          <p:spPr>
            <a:xfrm>
              <a:off x="0" y="0"/>
              <a:ext cx="1822392" cy="466403"/>
            </a:xfrm>
            <a:custGeom>
              <a:avLst/>
              <a:gdLst/>
              <a:ahLst/>
              <a:cxnLst/>
              <a:rect l="l" t="t" r="r" b="b"/>
              <a:pathLst>
                <a:path w="1822392" h="466403">
                  <a:moveTo>
                    <a:pt x="33566" y="0"/>
                  </a:moveTo>
                  <a:lnTo>
                    <a:pt x="1788826" y="0"/>
                  </a:lnTo>
                  <a:cubicBezTo>
                    <a:pt x="1807364" y="0"/>
                    <a:pt x="1822392" y="15028"/>
                    <a:pt x="1822392" y="33566"/>
                  </a:cubicBezTo>
                  <a:lnTo>
                    <a:pt x="1822392" y="432837"/>
                  </a:lnTo>
                  <a:cubicBezTo>
                    <a:pt x="1822392" y="451375"/>
                    <a:pt x="1807364" y="466403"/>
                    <a:pt x="1788826" y="466403"/>
                  </a:cubicBezTo>
                  <a:lnTo>
                    <a:pt x="33566" y="466403"/>
                  </a:lnTo>
                  <a:cubicBezTo>
                    <a:pt x="15028" y="466403"/>
                    <a:pt x="0" y="451375"/>
                    <a:pt x="0" y="432837"/>
                  </a:cubicBezTo>
                  <a:lnTo>
                    <a:pt x="0" y="33566"/>
                  </a:lnTo>
                  <a:cubicBezTo>
                    <a:pt x="0" y="15028"/>
                    <a:pt x="15028" y="0"/>
                    <a:pt x="33566" y="0"/>
                  </a:cubicBezTo>
                  <a:close/>
                </a:path>
              </a:pathLst>
            </a:custGeom>
            <a:solidFill>
              <a:srgbClr val="E4829D"/>
            </a:solidFill>
            <a:ln w="19050" cap="rnd">
              <a:solidFill>
                <a:srgbClr val="000000"/>
              </a:solidFill>
              <a:prstDash val="solid"/>
              <a:round/>
            </a:ln>
          </p:spPr>
          <p:txBody>
            <a:bodyPr/>
            <a:lstStyle/>
            <a:p>
              <a:endParaRPr lang="es-ES"/>
            </a:p>
          </p:txBody>
        </p:sp>
        <p:sp>
          <p:nvSpPr>
            <p:cNvPr id="5" name="TextBox 5"/>
            <p:cNvSpPr txBox="1"/>
            <p:nvPr/>
          </p:nvSpPr>
          <p:spPr>
            <a:xfrm>
              <a:off x="0" y="-85725"/>
              <a:ext cx="1822392" cy="552128"/>
            </a:xfrm>
            <a:prstGeom prst="rect">
              <a:avLst/>
            </a:prstGeom>
          </p:spPr>
          <p:txBody>
            <a:bodyPr lIns="50800" tIns="50800" rIns="50800" bIns="50800" rtlCol="0" anchor="ctr"/>
            <a:lstStyle/>
            <a:p>
              <a:pPr algn="ctr">
                <a:lnSpc>
                  <a:spcPts val="4200"/>
                </a:lnSpc>
              </a:pPr>
              <a:r>
                <a:rPr lang="en-US" sz="3000">
                  <a:solidFill>
                    <a:srgbClr val="000000"/>
                  </a:solidFill>
                  <a:latin typeface="Poppins"/>
                  <a:ea typeface="Poppins"/>
                  <a:cs typeface="Poppins"/>
                  <a:sym typeface="Poppins"/>
                </a:rPr>
                <a:t>What helps you to calm down when you're feeling very stressed?</a:t>
              </a:r>
            </a:p>
          </p:txBody>
        </p:sp>
      </p:grpSp>
      <p:grpSp>
        <p:nvGrpSpPr>
          <p:cNvPr id="6" name="Group 6"/>
          <p:cNvGrpSpPr/>
          <p:nvPr/>
        </p:nvGrpSpPr>
        <p:grpSpPr>
          <a:xfrm>
            <a:off x="1551187" y="5216509"/>
            <a:ext cx="6919394" cy="1770873"/>
            <a:chOff x="0" y="0"/>
            <a:chExt cx="1822392" cy="466403"/>
          </a:xfrm>
        </p:grpSpPr>
        <p:sp>
          <p:nvSpPr>
            <p:cNvPr id="7" name="Freeform 7"/>
            <p:cNvSpPr/>
            <p:nvPr/>
          </p:nvSpPr>
          <p:spPr>
            <a:xfrm>
              <a:off x="0" y="0"/>
              <a:ext cx="1822392" cy="466403"/>
            </a:xfrm>
            <a:custGeom>
              <a:avLst/>
              <a:gdLst/>
              <a:ahLst/>
              <a:cxnLst/>
              <a:rect l="l" t="t" r="r" b="b"/>
              <a:pathLst>
                <a:path w="1822392" h="466403">
                  <a:moveTo>
                    <a:pt x="33566" y="0"/>
                  </a:moveTo>
                  <a:lnTo>
                    <a:pt x="1788826" y="0"/>
                  </a:lnTo>
                  <a:cubicBezTo>
                    <a:pt x="1807364" y="0"/>
                    <a:pt x="1822392" y="15028"/>
                    <a:pt x="1822392" y="33566"/>
                  </a:cubicBezTo>
                  <a:lnTo>
                    <a:pt x="1822392" y="432837"/>
                  </a:lnTo>
                  <a:cubicBezTo>
                    <a:pt x="1822392" y="451375"/>
                    <a:pt x="1807364" y="466403"/>
                    <a:pt x="1788826" y="466403"/>
                  </a:cubicBezTo>
                  <a:lnTo>
                    <a:pt x="33566" y="466403"/>
                  </a:lnTo>
                  <a:cubicBezTo>
                    <a:pt x="15028" y="466403"/>
                    <a:pt x="0" y="451375"/>
                    <a:pt x="0" y="432837"/>
                  </a:cubicBezTo>
                  <a:lnTo>
                    <a:pt x="0" y="33566"/>
                  </a:lnTo>
                  <a:cubicBezTo>
                    <a:pt x="0" y="15028"/>
                    <a:pt x="15028" y="0"/>
                    <a:pt x="33566" y="0"/>
                  </a:cubicBezTo>
                  <a:close/>
                </a:path>
              </a:pathLst>
            </a:custGeom>
            <a:solidFill>
              <a:srgbClr val="FFED4C"/>
            </a:solidFill>
            <a:ln w="19050" cap="rnd">
              <a:solidFill>
                <a:srgbClr val="000000"/>
              </a:solidFill>
              <a:prstDash val="solid"/>
              <a:round/>
            </a:ln>
          </p:spPr>
          <p:txBody>
            <a:bodyPr/>
            <a:lstStyle/>
            <a:p>
              <a:endParaRPr lang="es-ES"/>
            </a:p>
          </p:txBody>
        </p:sp>
        <p:sp>
          <p:nvSpPr>
            <p:cNvPr id="8" name="TextBox 8"/>
            <p:cNvSpPr txBox="1"/>
            <p:nvPr/>
          </p:nvSpPr>
          <p:spPr>
            <a:xfrm>
              <a:off x="0" y="-85725"/>
              <a:ext cx="1822392" cy="552128"/>
            </a:xfrm>
            <a:prstGeom prst="rect">
              <a:avLst/>
            </a:prstGeom>
          </p:spPr>
          <p:txBody>
            <a:bodyPr lIns="50800" tIns="50800" rIns="50800" bIns="50800" rtlCol="0" anchor="ctr"/>
            <a:lstStyle/>
            <a:p>
              <a:pPr algn="ctr">
                <a:lnSpc>
                  <a:spcPts val="4200"/>
                </a:lnSpc>
              </a:pPr>
              <a:r>
                <a:rPr lang="en-US" sz="3000">
                  <a:solidFill>
                    <a:srgbClr val="000000"/>
                  </a:solidFill>
                  <a:latin typeface="Poppins"/>
                  <a:ea typeface="Poppins"/>
                  <a:cs typeface="Poppins"/>
                  <a:sym typeface="Poppins"/>
                </a:rPr>
                <a:t>What phrase would you like to keep in mind during a difficult moment?</a:t>
              </a:r>
            </a:p>
          </p:txBody>
        </p:sp>
      </p:grpSp>
      <p:grpSp>
        <p:nvGrpSpPr>
          <p:cNvPr id="9" name="Group 9"/>
          <p:cNvGrpSpPr/>
          <p:nvPr/>
        </p:nvGrpSpPr>
        <p:grpSpPr>
          <a:xfrm>
            <a:off x="1551187" y="7350653"/>
            <a:ext cx="6919394" cy="1770873"/>
            <a:chOff x="0" y="0"/>
            <a:chExt cx="1822392" cy="466403"/>
          </a:xfrm>
        </p:grpSpPr>
        <p:sp>
          <p:nvSpPr>
            <p:cNvPr id="10" name="Freeform 10"/>
            <p:cNvSpPr/>
            <p:nvPr/>
          </p:nvSpPr>
          <p:spPr>
            <a:xfrm>
              <a:off x="0" y="0"/>
              <a:ext cx="1822392" cy="466403"/>
            </a:xfrm>
            <a:custGeom>
              <a:avLst/>
              <a:gdLst/>
              <a:ahLst/>
              <a:cxnLst/>
              <a:rect l="l" t="t" r="r" b="b"/>
              <a:pathLst>
                <a:path w="1822392" h="466403">
                  <a:moveTo>
                    <a:pt x="33566" y="0"/>
                  </a:moveTo>
                  <a:lnTo>
                    <a:pt x="1788826" y="0"/>
                  </a:lnTo>
                  <a:cubicBezTo>
                    <a:pt x="1807364" y="0"/>
                    <a:pt x="1822392" y="15028"/>
                    <a:pt x="1822392" y="33566"/>
                  </a:cubicBezTo>
                  <a:lnTo>
                    <a:pt x="1822392" y="432837"/>
                  </a:lnTo>
                  <a:cubicBezTo>
                    <a:pt x="1822392" y="451375"/>
                    <a:pt x="1807364" y="466403"/>
                    <a:pt x="1788826" y="466403"/>
                  </a:cubicBezTo>
                  <a:lnTo>
                    <a:pt x="33566" y="466403"/>
                  </a:lnTo>
                  <a:cubicBezTo>
                    <a:pt x="15028" y="466403"/>
                    <a:pt x="0" y="451375"/>
                    <a:pt x="0" y="432837"/>
                  </a:cubicBezTo>
                  <a:lnTo>
                    <a:pt x="0" y="33566"/>
                  </a:lnTo>
                  <a:cubicBezTo>
                    <a:pt x="0" y="15028"/>
                    <a:pt x="15028" y="0"/>
                    <a:pt x="33566" y="0"/>
                  </a:cubicBezTo>
                  <a:close/>
                </a:path>
              </a:pathLst>
            </a:custGeom>
            <a:solidFill>
              <a:srgbClr val="71C7D6"/>
            </a:solidFill>
            <a:ln w="19050" cap="rnd">
              <a:solidFill>
                <a:srgbClr val="000000"/>
              </a:solidFill>
              <a:prstDash val="solid"/>
              <a:round/>
            </a:ln>
          </p:spPr>
          <p:txBody>
            <a:bodyPr/>
            <a:lstStyle/>
            <a:p>
              <a:endParaRPr lang="es-ES"/>
            </a:p>
          </p:txBody>
        </p:sp>
        <p:sp>
          <p:nvSpPr>
            <p:cNvPr id="11" name="TextBox 11"/>
            <p:cNvSpPr txBox="1"/>
            <p:nvPr/>
          </p:nvSpPr>
          <p:spPr>
            <a:xfrm>
              <a:off x="0" y="-85725"/>
              <a:ext cx="1822392" cy="552128"/>
            </a:xfrm>
            <a:prstGeom prst="rect">
              <a:avLst/>
            </a:prstGeom>
          </p:spPr>
          <p:txBody>
            <a:bodyPr lIns="50800" tIns="50800" rIns="50800" bIns="50800" rtlCol="0" anchor="ctr"/>
            <a:lstStyle/>
            <a:p>
              <a:pPr algn="ctr">
                <a:lnSpc>
                  <a:spcPts val="4200"/>
                </a:lnSpc>
              </a:pPr>
              <a:r>
                <a:rPr lang="en-US" sz="3000">
                  <a:solidFill>
                    <a:srgbClr val="000000"/>
                  </a:solidFill>
                  <a:latin typeface="Poppins"/>
                  <a:ea typeface="Poppins"/>
                  <a:cs typeface="Poppins"/>
                  <a:sym typeface="Poppins"/>
                </a:rPr>
                <a:t>What would you like to find in your box when you're feeling down?</a:t>
              </a:r>
            </a:p>
          </p:txBody>
        </p:sp>
      </p:grpSp>
      <p:sp>
        <p:nvSpPr>
          <p:cNvPr id="12" name="TextBox 12"/>
          <p:cNvSpPr txBox="1"/>
          <p:nvPr/>
        </p:nvSpPr>
        <p:spPr>
          <a:xfrm>
            <a:off x="1551187" y="1350879"/>
            <a:ext cx="7116528" cy="1425575"/>
          </a:xfrm>
          <a:prstGeom prst="rect">
            <a:avLst/>
          </a:prstGeom>
        </p:spPr>
        <p:txBody>
          <a:bodyPr lIns="0" tIns="0" rIns="0" bIns="0" rtlCol="0" anchor="t">
            <a:spAutoFit/>
          </a:bodyPr>
          <a:lstStyle/>
          <a:p>
            <a:pPr algn="ctr">
              <a:lnSpc>
                <a:spcPts val="2800"/>
              </a:lnSpc>
            </a:pPr>
            <a:r>
              <a:rPr lang="en-US" sz="2000">
                <a:solidFill>
                  <a:srgbClr val="000000"/>
                </a:solidFill>
                <a:latin typeface="Poppins"/>
                <a:ea typeface="Poppins"/>
                <a:cs typeface="Poppins"/>
                <a:sym typeface="Poppins"/>
              </a:rPr>
              <a:t>Just as there are first-aid kits for injuries, we also need one for stress.</a:t>
            </a:r>
          </a:p>
          <a:p>
            <a:pPr algn="ctr">
              <a:lnSpc>
                <a:spcPts val="2800"/>
              </a:lnSpc>
            </a:pPr>
            <a:r>
              <a:rPr lang="en-US" sz="2000">
                <a:solidFill>
                  <a:srgbClr val="000000"/>
                </a:solidFill>
                <a:latin typeface="Poppins"/>
                <a:ea typeface="Poppins"/>
                <a:cs typeface="Poppins"/>
                <a:sym typeface="Poppins"/>
              </a:rPr>
              <a:t>This kit will help you when you feel overwhelmed.</a:t>
            </a:r>
          </a:p>
          <a:p>
            <a:pPr algn="ctr">
              <a:lnSpc>
                <a:spcPts val="2800"/>
              </a:lnSpc>
            </a:pPr>
            <a:r>
              <a:rPr lang="en-US" sz="2000">
                <a:solidFill>
                  <a:srgbClr val="000000"/>
                </a:solidFill>
                <a:latin typeface="Poppins"/>
                <a:ea typeface="Poppins"/>
                <a:cs typeface="Poppins"/>
                <a:sym typeface="Poppins"/>
              </a:rPr>
              <a:t>It’s personal: you don’t have to share it with others.</a:t>
            </a:r>
          </a:p>
        </p:txBody>
      </p:sp>
      <p:sp>
        <p:nvSpPr>
          <p:cNvPr id="13" name="TextBox 13"/>
          <p:cNvSpPr txBox="1"/>
          <p:nvPr/>
        </p:nvSpPr>
        <p:spPr>
          <a:xfrm>
            <a:off x="9745704" y="1350879"/>
            <a:ext cx="7513596" cy="1425575"/>
          </a:xfrm>
          <a:prstGeom prst="rect">
            <a:avLst/>
          </a:prstGeom>
        </p:spPr>
        <p:txBody>
          <a:bodyPr lIns="0" tIns="0" rIns="0" bIns="0" rtlCol="0" anchor="t">
            <a:spAutoFit/>
          </a:bodyPr>
          <a:lstStyle/>
          <a:p>
            <a:pPr algn="l">
              <a:lnSpc>
                <a:spcPts val="2800"/>
              </a:lnSpc>
              <a:spcBef>
                <a:spcPct val="0"/>
              </a:spcBef>
            </a:pPr>
            <a:r>
              <a:rPr lang="en-US" sz="2000" b="1">
                <a:solidFill>
                  <a:srgbClr val="000000"/>
                </a:solidFill>
                <a:latin typeface="Poppins Bold"/>
                <a:ea typeface="Poppins Bold"/>
                <a:cs typeface="Poppins Bold"/>
                <a:sym typeface="Poppins Bold"/>
              </a:rPr>
              <a:t>Remember:</a:t>
            </a:r>
          </a:p>
          <a:p>
            <a:pPr algn="l">
              <a:lnSpc>
                <a:spcPts val="2800"/>
              </a:lnSpc>
              <a:spcBef>
                <a:spcPct val="0"/>
              </a:spcBef>
            </a:pPr>
            <a:endParaRPr lang="en-US" sz="2000" b="1">
              <a:solidFill>
                <a:srgbClr val="000000"/>
              </a:solidFill>
              <a:latin typeface="Poppins Bold"/>
              <a:ea typeface="Poppins Bold"/>
              <a:cs typeface="Poppins Bold"/>
              <a:sym typeface="Poppins Bold"/>
            </a:endParaRPr>
          </a:p>
          <a:p>
            <a:pPr algn="l">
              <a:lnSpc>
                <a:spcPts val="2800"/>
              </a:lnSpc>
              <a:spcBef>
                <a:spcPct val="0"/>
              </a:spcBef>
            </a:pPr>
            <a:r>
              <a:rPr lang="en-US" sz="2000">
                <a:solidFill>
                  <a:srgbClr val="000000"/>
                </a:solidFill>
                <a:latin typeface="Poppins"/>
                <a:ea typeface="Poppins"/>
                <a:cs typeface="Poppins"/>
                <a:sym typeface="Poppins"/>
              </a:rPr>
              <a:t>Sometimes physical reminders are more helpful than trying to remember everything.</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857181" y="5516111"/>
            <a:ext cx="7438858" cy="7851038"/>
          </a:xfrm>
          <a:custGeom>
            <a:avLst/>
            <a:gdLst/>
            <a:ahLst/>
            <a:cxnLst/>
            <a:rect l="l" t="t" r="r" b="b"/>
            <a:pathLst>
              <a:path w="7438858" h="7851038">
                <a:moveTo>
                  <a:pt x="0" y="0"/>
                </a:moveTo>
                <a:lnTo>
                  <a:pt x="7438858" y="0"/>
                </a:lnTo>
                <a:lnTo>
                  <a:pt x="7438858" y="7851037"/>
                </a:lnTo>
                <a:lnTo>
                  <a:pt x="0" y="785103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ES"/>
          </a:p>
        </p:txBody>
      </p:sp>
      <p:sp>
        <p:nvSpPr>
          <p:cNvPr id="3" name="TextBox 3"/>
          <p:cNvSpPr txBox="1"/>
          <p:nvPr/>
        </p:nvSpPr>
        <p:spPr>
          <a:xfrm>
            <a:off x="3668921" y="836574"/>
            <a:ext cx="10950159" cy="1073150"/>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Stress is a part of life, but you have the tools to cope with it.</a:t>
            </a:r>
          </a:p>
          <a:p>
            <a:pPr algn="ctr">
              <a:lnSpc>
                <a:spcPts val="2800"/>
              </a:lnSpc>
              <a:spcBef>
                <a:spcPct val="0"/>
              </a:spcBef>
            </a:pPr>
            <a:r>
              <a:rPr lang="en-US" sz="2000">
                <a:solidFill>
                  <a:srgbClr val="000000"/>
                </a:solidFill>
                <a:latin typeface="Poppins"/>
                <a:ea typeface="Poppins"/>
                <a:cs typeface="Poppins"/>
                <a:sym typeface="Poppins"/>
              </a:rPr>
              <a:t>Every time you use a coping strategy, take a deep breath, ask for help or listen to your body, you’re looking after yourself and becoming stronger.</a:t>
            </a:r>
          </a:p>
        </p:txBody>
      </p:sp>
      <p:sp>
        <p:nvSpPr>
          <p:cNvPr id="4" name="TextBox 4"/>
          <p:cNvSpPr txBox="1"/>
          <p:nvPr/>
        </p:nvSpPr>
        <p:spPr>
          <a:xfrm>
            <a:off x="1036110" y="2477629"/>
            <a:ext cx="3767138" cy="368300"/>
          </a:xfrm>
          <a:prstGeom prst="rect">
            <a:avLst/>
          </a:prstGeom>
        </p:spPr>
        <p:txBody>
          <a:bodyPr lIns="0" tIns="0" rIns="0" bIns="0" rtlCol="0" anchor="t">
            <a:spAutoFit/>
          </a:bodyPr>
          <a:lstStyle/>
          <a:p>
            <a:pPr algn="ctr">
              <a:lnSpc>
                <a:spcPts val="2800"/>
              </a:lnSpc>
              <a:spcBef>
                <a:spcPct val="0"/>
              </a:spcBef>
            </a:pPr>
            <a:r>
              <a:rPr lang="en-US" sz="2000" b="1">
                <a:solidFill>
                  <a:srgbClr val="000000"/>
                </a:solidFill>
                <a:latin typeface="Poppins Bold"/>
                <a:ea typeface="Poppins Bold"/>
                <a:cs typeface="Poppins Bold"/>
                <a:sym typeface="Poppins Bold"/>
              </a:rPr>
              <a:t>You already know that today</a:t>
            </a:r>
          </a:p>
        </p:txBody>
      </p:sp>
      <p:grpSp>
        <p:nvGrpSpPr>
          <p:cNvPr id="5" name="Group 5"/>
          <p:cNvGrpSpPr/>
          <p:nvPr/>
        </p:nvGrpSpPr>
        <p:grpSpPr>
          <a:xfrm>
            <a:off x="2226613" y="3217079"/>
            <a:ext cx="5433458" cy="457200"/>
            <a:chOff x="0" y="0"/>
            <a:chExt cx="7244610" cy="609600"/>
          </a:xfrm>
        </p:grpSpPr>
        <p:sp>
          <p:nvSpPr>
            <p:cNvPr id="6" name="TextBox 6"/>
            <p:cNvSpPr txBox="1"/>
            <p:nvPr/>
          </p:nvSpPr>
          <p:spPr>
            <a:xfrm>
              <a:off x="787700" y="43392"/>
              <a:ext cx="6456910" cy="4688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What stresses you out</a:t>
              </a:r>
            </a:p>
          </p:txBody>
        </p:sp>
        <p:sp>
          <p:nvSpPr>
            <p:cNvPr id="7" name="TextBox 7"/>
            <p:cNvSpPr txBox="1"/>
            <p:nvPr/>
          </p:nvSpPr>
          <p:spPr>
            <a:xfrm>
              <a:off x="0" y="-85725"/>
              <a:ext cx="522288" cy="695325"/>
            </a:xfrm>
            <a:prstGeom prst="rect">
              <a:avLst/>
            </a:prstGeom>
          </p:spPr>
          <p:txBody>
            <a:bodyPr lIns="0" tIns="0" rIns="0" bIns="0" rtlCol="0" anchor="t">
              <a:spAutoFit/>
            </a:bodyPr>
            <a:lstStyle/>
            <a:p>
              <a:pPr algn="ctr">
                <a:lnSpc>
                  <a:spcPts val="4200"/>
                </a:lnSpc>
                <a:spcBef>
                  <a:spcPct val="0"/>
                </a:spcBef>
              </a:pPr>
              <a:r>
                <a:rPr lang="en-US" sz="3000" b="1">
                  <a:solidFill>
                    <a:srgbClr val="71C7D6"/>
                  </a:solidFill>
                  <a:latin typeface="Poppins Bold"/>
                  <a:ea typeface="Poppins Bold"/>
                  <a:cs typeface="Poppins Bold"/>
                  <a:sym typeface="Poppins Bold"/>
                </a:rPr>
                <a:t>01</a:t>
              </a:r>
            </a:p>
          </p:txBody>
        </p:sp>
      </p:grpSp>
      <p:grpSp>
        <p:nvGrpSpPr>
          <p:cNvPr id="8" name="Group 8"/>
          <p:cNvGrpSpPr/>
          <p:nvPr/>
        </p:nvGrpSpPr>
        <p:grpSpPr>
          <a:xfrm>
            <a:off x="2152298" y="4061045"/>
            <a:ext cx="7657499" cy="457200"/>
            <a:chOff x="0" y="0"/>
            <a:chExt cx="10209998" cy="609600"/>
          </a:xfrm>
        </p:grpSpPr>
        <p:sp>
          <p:nvSpPr>
            <p:cNvPr id="9" name="TextBox 9"/>
            <p:cNvSpPr txBox="1"/>
            <p:nvPr/>
          </p:nvSpPr>
          <p:spPr>
            <a:xfrm>
              <a:off x="886786" y="43392"/>
              <a:ext cx="9323212" cy="4688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How it works in your body and brain</a:t>
              </a:r>
            </a:p>
          </p:txBody>
        </p:sp>
        <p:sp>
          <p:nvSpPr>
            <p:cNvPr id="10" name="TextBox 10"/>
            <p:cNvSpPr txBox="1"/>
            <p:nvPr/>
          </p:nvSpPr>
          <p:spPr>
            <a:xfrm>
              <a:off x="0" y="-85725"/>
              <a:ext cx="621374" cy="695325"/>
            </a:xfrm>
            <a:prstGeom prst="rect">
              <a:avLst/>
            </a:prstGeom>
          </p:spPr>
          <p:txBody>
            <a:bodyPr lIns="0" tIns="0" rIns="0" bIns="0" rtlCol="0" anchor="t">
              <a:spAutoFit/>
            </a:bodyPr>
            <a:lstStyle/>
            <a:p>
              <a:pPr algn="ctr">
                <a:lnSpc>
                  <a:spcPts val="4200"/>
                </a:lnSpc>
                <a:spcBef>
                  <a:spcPct val="0"/>
                </a:spcBef>
              </a:pPr>
              <a:r>
                <a:rPr lang="en-US" sz="3000" b="1">
                  <a:solidFill>
                    <a:srgbClr val="E4829D"/>
                  </a:solidFill>
                  <a:latin typeface="Poppins Bold"/>
                  <a:ea typeface="Poppins Bold"/>
                  <a:cs typeface="Poppins Bold"/>
                  <a:sym typeface="Poppins Bold"/>
                </a:rPr>
                <a:t>02</a:t>
              </a:r>
            </a:p>
          </p:txBody>
        </p:sp>
      </p:grpSp>
      <p:grpSp>
        <p:nvGrpSpPr>
          <p:cNvPr id="11" name="Group 11"/>
          <p:cNvGrpSpPr/>
          <p:nvPr/>
        </p:nvGrpSpPr>
        <p:grpSpPr>
          <a:xfrm>
            <a:off x="2139400" y="4905011"/>
            <a:ext cx="6177320" cy="457200"/>
            <a:chOff x="0" y="0"/>
            <a:chExt cx="8236427" cy="609600"/>
          </a:xfrm>
        </p:grpSpPr>
        <p:sp>
          <p:nvSpPr>
            <p:cNvPr id="12" name="TextBox 12"/>
            <p:cNvSpPr txBox="1"/>
            <p:nvPr/>
          </p:nvSpPr>
          <p:spPr>
            <a:xfrm>
              <a:off x="903984" y="43392"/>
              <a:ext cx="7332443" cy="4688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What causes stress</a:t>
              </a:r>
            </a:p>
          </p:txBody>
        </p:sp>
        <p:sp>
          <p:nvSpPr>
            <p:cNvPr id="13" name="TextBox 13"/>
            <p:cNvSpPr txBox="1"/>
            <p:nvPr/>
          </p:nvSpPr>
          <p:spPr>
            <a:xfrm>
              <a:off x="0" y="-85725"/>
              <a:ext cx="638572" cy="695325"/>
            </a:xfrm>
            <a:prstGeom prst="rect">
              <a:avLst/>
            </a:prstGeom>
          </p:spPr>
          <p:txBody>
            <a:bodyPr lIns="0" tIns="0" rIns="0" bIns="0" rtlCol="0" anchor="t">
              <a:spAutoFit/>
            </a:bodyPr>
            <a:lstStyle/>
            <a:p>
              <a:pPr algn="ctr">
                <a:lnSpc>
                  <a:spcPts val="4200"/>
                </a:lnSpc>
                <a:spcBef>
                  <a:spcPct val="0"/>
                </a:spcBef>
              </a:pPr>
              <a:r>
                <a:rPr lang="en-US" sz="3000" b="1">
                  <a:solidFill>
                    <a:srgbClr val="51B264"/>
                  </a:solidFill>
                  <a:latin typeface="Poppins Bold"/>
                  <a:ea typeface="Poppins Bold"/>
                  <a:cs typeface="Poppins Bold"/>
                  <a:sym typeface="Poppins Bold"/>
                </a:rPr>
                <a:t>03</a:t>
              </a:r>
            </a:p>
          </p:txBody>
        </p:sp>
      </p:grpSp>
      <p:grpSp>
        <p:nvGrpSpPr>
          <p:cNvPr id="14" name="Group 14"/>
          <p:cNvGrpSpPr/>
          <p:nvPr/>
        </p:nvGrpSpPr>
        <p:grpSpPr>
          <a:xfrm>
            <a:off x="2139400" y="8280874"/>
            <a:ext cx="6556425" cy="457200"/>
            <a:chOff x="0" y="0"/>
            <a:chExt cx="8741900" cy="609600"/>
          </a:xfrm>
        </p:grpSpPr>
        <p:sp>
          <p:nvSpPr>
            <p:cNvPr id="15" name="TextBox 15"/>
            <p:cNvSpPr txBox="1"/>
            <p:nvPr/>
          </p:nvSpPr>
          <p:spPr>
            <a:xfrm>
              <a:off x="903984" y="43392"/>
              <a:ext cx="7837915" cy="4688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How you can look after your well-being</a:t>
              </a:r>
            </a:p>
          </p:txBody>
        </p:sp>
        <p:sp>
          <p:nvSpPr>
            <p:cNvPr id="16" name="TextBox 16"/>
            <p:cNvSpPr txBox="1"/>
            <p:nvPr/>
          </p:nvSpPr>
          <p:spPr>
            <a:xfrm>
              <a:off x="0" y="-85725"/>
              <a:ext cx="638572" cy="695325"/>
            </a:xfrm>
            <a:prstGeom prst="rect">
              <a:avLst/>
            </a:prstGeom>
          </p:spPr>
          <p:txBody>
            <a:bodyPr lIns="0" tIns="0" rIns="0" bIns="0" rtlCol="0" anchor="t">
              <a:spAutoFit/>
            </a:bodyPr>
            <a:lstStyle/>
            <a:p>
              <a:pPr algn="ctr">
                <a:lnSpc>
                  <a:spcPts val="4200"/>
                </a:lnSpc>
                <a:spcBef>
                  <a:spcPct val="0"/>
                </a:spcBef>
              </a:pPr>
              <a:r>
                <a:rPr lang="en-US" sz="3000" b="1">
                  <a:solidFill>
                    <a:srgbClr val="51B264"/>
                  </a:solidFill>
                  <a:latin typeface="Poppins Bold"/>
                  <a:ea typeface="Poppins Bold"/>
                  <a:cs typeface="Poppins Bold"/>
                  <a:sym typeface="Poppins Bold"/>
                </a:rPr>
                <a:t>07</a:t>
              </a:r>
            </a:p>
          </p:txBody>
        </p:sp>
      </p:grpSp>
      <p:grpSp>
        <p:nvGrpSpPr>
          <p:cNvPr id="17" name="Group 17"/>
          <p:cNvGrpSpPr/>
          <p:nvPr/>
        </p:nvGrpSpPr>
        <p:grpSpPr>
          <a:xfrm>
            <a:off x="2015518" y="5748977"/>
            <a:ext cx="6920365" cy="457200"/>
            <a:chOff x="0" y="0"/>
            <a:chExt cx="9227153" cy="609600"/>
          </a:xfrm>
        </p:grpSpPr>
        <p:sp>
          <p:nvSpPr>
            <p:cNvPr id="18" name="TextBox 18"/>
            <p:cNvSpPr txBox="1"/>
            <p:nvPr/>
          </p:nvSpPr>
          <p:spPr>
            <a:xfrm>
              <a:off x="1027866" y="43392"/>
              <a:ext cx="8199288" cy="4688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How your emotional tank fills up or empties</a:t>
              </a:r>
            </a:p>
          </p:txBody>
        </p:sp>
        <p:sp>
          <p:nvSpPr>
            <p:cNvPr id="19" name="TextBox 19"/>
            <p:cNvSpPr txBox="1"/>
            <p:nvPr/>
          </p:nvSpPr>
          <p:spPr>
            <a:xfrm>
              <a:off x="0" y="-85725"/>
              <a:ext cx="762453" cy="695325"/>
            </a:xfrm>
            <a:prstGeom prst="rect">
              <a:avLst/>
            </a:prstGeom>
          </p:spPr>
          <p:txBody>
            <a:bodyPr lIns="0" tIns="0" rIns="0" bIns="0" rtlCol="0" anchor="t">
              <a:spAutoFit/>
            </a:bodyPr>
            <a:lstStyle/>
            <a:p>
              <a:pPr algn="ctr">
                <a:lnSpc>
                  <a:spcPts val="4200"/>
                </a:lnSpc>
                <a:spcBef>
                  <a:spcPct val="0"/>
                </a:spcBef>
              </a:pPr>
              <a:r>
                <a:rPr lang="en-US" sz="3000" b="1">
                  <a:solidFill>
                    <a:srgbClr val="FFED4C"/>
                  </a:solidFill>
                  <a:latin typeface="Poppins Bold"/>
                  <a:ea typeface="Poppins Bold"/>
                  <a:cs typeface="Poppins Bold"/>
                  <a:sym typeface="Poppins Bold"/>
                </a:rPr>
                <a:t>04</a:t>
              </a:r>
            </a:p>
          </p:txBody>
        </p:sp>
      </p:grpSp>
      <p:grpSp>
        <p:nvGrpSpPr>
          <p:cNvPr id="20" name="Group 20"/>
          <p:cNvGrpSpPr/>
          <p:nvPr/>
        </p:nvGrpSpPr>
        <p:grpSpPr>
          <a:xfrm>
            <a:off x="2015518" y="6592943"/>
            <a:ext cx="7812083" cy="457200"/>
            <a:chOff x="0" y="0"/>
            <a:chExt cx="10416111" cy="609600"/>
          </a:xfrm>
        </p:grpSpPr>
        <p:sp>
          <p:nvSpPr>
            <p:cNvPr id="21" name="TextBox 21"/>
            <p:cNvSpPr txBox="1"/>
            <p:nvPr/>
          </p:nvSpPr>
          <p:spPr>
            <a:xfrm>
              <a:off x="1069160" y="37042"/>
              <a:ext cx="9346951" cy="4688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How you can use strategies to regulate yourself</a:t>
              </a:r>
            </a:p>
          </p:txBody>
        </p:sp>
        <p:sp>
          <p:nvSpPr>
            <p:cNvPr id="22" name="TextBox 22"/>
            <p:cNvSpPr txBox="1"/>
            <p:nvPr/>
          </p:nvSpPr>
          <p:spPr>
            <a:xfrm>
              <a:off x="0" y="-85725"/>
              <a:ext cx="803747" cy="695325"/>
            </a:xfrm>
            <a:prstGeom prst="rect">
              <a:avLst/>
            </a:prstGeom>
          </p:spPr>
          <p:txBody>
            <a:bodyPr lIns="0" tIns="0" rIns="0" bIns="0" rtlCol="0" anchor="t">
              <a:spAutoFit/>
            </a:bodyPr>
            <a:lstStyle/>
            <a:p>
              <a:pPr algn="ctr">
                <a:lnSpc>
                  <a:spcPts val="4200"/>
                </a:lnSpc>
                <a:spcBef>
                  <a:spcPct val="0"/>
                </a:spcBef>
              </a:pPr>
              <a:r>
                <a:rPr lang="en-US" sz="3000" b="1">
                  <a:solidFill>
                    <a:srgbClr val="E4829D"/>
                  </a:solidFill>
                  <a:latin typeface="Poppins Bold"/>
                  <a:ea typeface="Poppins Bold"/>
                  <a:cs typeface="Poppins Bold"/>
                  <a:sym typeface="Poppins Bold"/>
                </a:rPr>
                <a:t>05</a:t>
              </a:r>
            </a:p>
          </p:txBody>
        </p:sp>
      </p:grpSp>
      <p:grpSp>
        <p:nvGrpSpPr>
          <p:cNvPr id="23" name="Group 23"/>
          <p:cNvGrpSpPr/>
          <p:nvPr/>
        </p:nvGrpSpPr>
        <p:grpSpPr>
          <a:xfrm>
            <a:off x="2015518" y="7436908"/>
            <a:ext cx="6507964" cy="457200"/>
            <a:chOff x="0" y="0"/>
            <a:chExt cx="8677285" cy="609600"/>
          </a:xfrm>
        </p:grpSpPr>
        <p:sp>
          <p:nvSpPr>
            <p:cNvPr id="24" name="TextBox 24"/>
            <p:cNvSpPr txBox="1"/>
            <p:nvPr/>
          </p:nvSpPr>
          <p:spPr>
            <a:xfrm>
              <a:off x="1069160" y="37042"/>
              <a:ext cx="7608125" cy="46884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Poppins"/>
                  <a:ea typeface="Poppins"/>
                  <a:cs typeface="Poppins"/>
                  <a:sym typeface="Poppins"/>
                </a:rPr>
                <a:t>Who can help you</a:t>
              </a:r>
            </a:p>
          </p:txBody>
        </p:sp>
        <p:sp>
          <p:nvSpPr>
            <p:cNvPr id="25" name="TextBox 25"/>
            <p:cNvSpPr txBox="1"/>
            <p:nvPr/>
          </p:nvSpPr>
          <p:spPr>
            <a:xfrm>
              <a:off x="0" y="-85725"/>
              <a:ext cx="803747" cy="695325"/>
            </a:xfrm>
            <a:prstGeom prst="rect">
              <a:avLst/>
            </a:prstGeom>
          </p:spPr>
          <p:txBody>
            <a:bodyPr lIns="0" tIns="0" rIns="0" bIns="0" rtlCol="0" anchor="t">
              <a:spAutoFit/>
            </a:bodyPr>
            <a:lstStyle/>
            <a:p>
              <a:pPr algn="ctr">
                <a:lnSpc>
                  <a:spcPts val="4200"/>
                </a:lnSpc>
                <a:spcBef>
                  <a:spcPct val="0"/>
                </a:spcBef>
              </a:pPr>
              <a:r>
                <a:rPr lang="en-US" sz="3000" b="1">
                  <a:solidFill>
                    <a:srgbClr val="71C7D6"/>
                  </a:solidFill>
                  <a:latin typeface="Poppins Bold"/>
                  <a:ea typeface="Poppins Bold"/>
                  <a:cs typeface="Poppins Bold"/>
                  <a:sym typeface="Poppins Bold"/>
                </a:rPr>
                <a:t>06</a:t>
              </a:r>
            </a:p>
          </p:txBody>
        </p:sp>
      </p:grpSp>
      <p:sp>
        <p:nvSpPr>
          <p:cNvPr id="26" name="TextBox 26"/>
          <p:cNvSpPr txBox="1"/>
          <p:nvPr/>
        </p:nvSpPr>
        <p:spPr>
          <a:xfrm>
            <a:off x="10617232" y="2973682"/>
            <a:ext cx="5918756" cy="1778000"/>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Poppins"/>
                <a:ea typeface="Poppins"/>
                <a:cs typeface="Poppins"/>
                <a:sym typeface="Poppins"/>
              </a:rPr>
              <a:t>You can’t avoid all stress…</a:t>
            </a:r>
          </a:p>
          <a:p>
            <a:pPr algn="ctr">
              <a:lnSpc>
                <a:spcPts val="2800"/>
              </a:lnSpc>
              <a:spcBef>
                <a:spcPct val="0"/>
              </a:spcBef>
            </a:pPr>
            <a:r>
              <a:rPr lang="en-US" sz="2000">
                <a:solidFill>
                  <a:srgbClr val="000000"/>
                </a:solidFill>
                <a:latin typeface="Poppins"/>
                <a:ea typeface="Poppins"/>
                <a:cs typeface="Poppins"/>
                <a:sym typeface="Poppins"/>
              </a:rPr>
              <a:t>but you can learn to cope with it.</a:t>
            </a:r>
          </a:p>
          <a:p>
            <a:pPr algn="ctr">
              <a:lnSpc>
                <a:spcPts val="2800"/>
              </a:lnSpc>
              <a:spcBef>
                <a:spcPct val="0"/>
              </a:spcBef>
            </a:pPr>
            <a:endParaRPr lang="en-US" sz="2000">
              <a:solidFill>
                <a:srgbClr val="000000"/>
              </a:solidFill>
              <a:latin typeface="Poppins"/>
              <a:ea typeface="Poppins"/>
              <a:cs typeface="Poppins"/>
              <a:sym typeface="Poppins"/>
            </a:endParaRPr>
          </a:p>
          <a:p>
            <a:pPr algn="ctr">
              <a:lnSpc>
                <a:spcPts val="2800"/>
              </a:lnSpc>
              <a:spcBef>
                <a:spcPct val="0"/>
              </a:spcBef>
            </a:pPr>
            <a:endParaRPr lang="en-US" sz="2000">
              <a:solidFill>
                <a:srgbClr val="000000"/>
              </a:solidFill>
              <a:latin typeface="Poppins"/>
              <a:ea typeface="Poppins"/>
              <a:cs typeface="Poppins"/>
              <a:sym typeface="Poppins"/>
            </a:endParaRPr>
          </a:p>
          <a:p>
            <a:pPr algn="ctr">
              <a:lnSpc>
                <a:spcPts val="2800"/>
              </a:lnSpc>
              <a:spcBef>
                <a:spcPct val="0"/>
              </a:spcBef>
            </a:pPr>
            <a:r>
              <a:rPr lang="en-US" sz="2000" b="1">
                <a:solidFill>
                  <a:srgbClr val="000000"/>
                </a:solidFill>
                <a:latin typeface="Poppins Bold"/>
                <a:ea typeface="Poppins Bold"/>
                <a:cs typeface="Poppins Bold"/>
                <a:sym typeface="Poppins Bold"/>
              </a:rPr>
              <a:t>Take a break. Breathe. Decide what you need.</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0DA2F42-0260-4E92-28DF-33C6CB124F0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676400" y="1181100"/>
            <a:ext cx="9587480" cy="7696200"/>
          </a:xfrm>
          <a:prstGeom prst="rect">
            <a:avLst/>
          </a:prstGeom>
        </p:spPr>
      </p:pic>
      <p:pic>
        <p:nvPicPr>
          <p:cNvPr id="8" name="Picture 7">
            <a:extLst>
              <a:ext uri="{FF2B5EF4-FFF2-40B4-BE49-F238E27FC236}">
                <a16:creationId xmlns:a16="http://schemas.microsoft.com/office/drawing/2014/main" id="{94F43805-2C86-C6F6-CE95-FA94AECEC3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868400" y="723900"/>
            <a:ext cx="2035787" cy="2362200"/>
          </a:xfrm>
          <a:prstGeom prst="rect">
            <a:avLst/>
          </a:prstGeom>
        </p:spPr>
      </p:pic>
      <p:pic>
        <p:nvPicPr>
          <p:cNvPr id="9" name="Graphic 8">
            <a:extLst>
              <a:ext uri="{FF2B5EF4-FFF2-40B4-BE49-F238E27FC236}">
                <a16:creationId xmlns:a16="http://schemas.microsoft.com/office/drawing/2014/main" id="{F0EE448E-0565-9491-7EDD-08A1E921488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3563600" y="3707834"/>
            <a:ext cx="2971800" cy="1892866"/>
          </a:xfrm>
          <a:prstGeom prst="rect">
            <a:avLst/>
          </a:prstGeom>
        </p:spPr>
      </p:pic>
      <p:pic>
        <p:nvPicPr>
          <p:cNvPr id="10" name="Graphic 9">
            <a:extLst>
              <a:ext uri="{FF2B5EF4-FFF2-40B4-BE49-F238E27FC236}">
                <a16:creationId xmlns:a16="http://schemas.microsoft.com/office/drawing/2014/main" id="{DB53F6AD-2100-C26C-A98D-D6045C5C692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3563599" y="7277100"/>
            <a:ext cx="3208421" cy="12192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900" y="3917718"/>
            <a:ext cx="19133820" cy="10402643"/>
            <a:chOff x="0" y="0"/>
            <a:chExt cx="25511760" cy="13870191"/>
          </a:xfrm>
        </p:grpSpPr>
        <p:sp>
          <p:nvSpPr>
            <p:cNvPr id="3" name="Freeform 3"/>
            <p:cNvSpPr/>
            <p:nvPr/>
          </p:nvSpPr>
          <p:spPr>
            <a:xfrm>
              <a:off x="0" y="0"/>
              <a:ext cx="25511761" cy="13870178"/>
            </a:xfrm>
            <a:custGeom>
              <a:avLst/>
              <a:gdLst/>
              <a:ahLst/>
              <a:cxnLst/>
              <a:rect l="l" t="t" r="r" b="b"/>
              <a:pathLst>
                <a:path w="25511761" h="13870178">
                  <a:moveTo>
                    <a:pt x="0" y="6935089"/>
                  </a:moveTo>
                  <a:cubicBezTo>
                    <a:pt x="0" y="3104896"/>
                    <a:pt x="5711063" y="0"/>
                    <a:pt x="12755880" y="0"/>
                  </a:cubicBezTo>
                  <a:cubicBezTo>
                    <a:pt x="19800698" y="0"/>
                    <a:pt x="25511761" y="3104896"/>
                    <a:pt x="25511761" y="6935089"/>
                  </a:cubicBezTo>
                  <a:cubicBezTo>
                    <a:pt x="25511761" y="10765282"/>
                    <a:pt x="19800698" y="13870178"/>
                    <a:pt x="12755880" y="13870178"/>
                  </a:cubicBezTo>
                  <a:cubicBezTo>
                    <a:pt x="5711063" y="13870178"/>
                    <a:pt x="0" y="10765282"/>
                    <a:pt x="0" y="6935089"/>
                  </a:cubicBezTo>
                  <a:close/>
                </a:path>
              </a:pathLst>
            </a:custGeom>
            <a:solidFill>
              <a:srgbClr val="51B264"/>
            </a:solidFill>
          </p:spPr>
          <p:txBody>
            <a:bodyPr/>
            <a:lstStyle/>
            <a:p>
              <a:endParaRPr lang="es-ES"/>
            </a:p>
          </p:txBody>
        </p:sp>
      </p:grpSp>
      <p:sp>
        <p:nvSpPr>
          <p:cNvPr id="4" name="TextBox 4"/>
          <p:cNvSpPr txBox="1"/>
          <p:nvPr/>
        </p:nvSpPr>
        <p:spPr>
          <a:xfrm>
            <a:off x="6983730" y="5161636"/>
            <a:ext cx="4320540" cy="485775"/>
          </a:xfrm>
          <a:prstGeom prst="rect">
            <a:avLst/>
          </a:prstGeom>
        </p:spPr>
        <p:txBody>
          <a:bodyPr lIns="0" tIns="0" rIns="0" bIns="0" rtlCol="0" anchor="t">
            <a:spAutoFit/>
          </a:bodyPr>
          <a:lstStyle/>
          <a:p>
            <a:pPr algn="ctr">
              <a:lnSpc>
                <a:spcPts val="3600"/>
              </a:lnSpc>
            </a:pPr>
            <a:r>
              <a:rPr lang="en-US" sz="3000">
                <a:solidFill>
                  <a:srgbClr val="000000"/>
                </a:solidFill>
                <a:latin typeface="Poppins"/>
                <a:ea typeface="Poppins"/>
                <a:cs typeface="Poppins"/>
                <a:sym typeface="Poppins"/>
              </a:rPr>
              <a:t>Activity 1.2</a:t>
            </a:r>
          </a:p>
        </p:txBody>
      </p:sp>
      <p:sp>
        <p:nvSpPr>
          <p:cNvPr id="5" name="TextBox 5"/>
          <p:cNvSpPr txBox="1"/>
          <p:nvPr/>
        </p:nvSpPr>
        <p:spPr>
          <a:xfrm>
            <a:off x="5143500" y="6732654"/>
            <a:ext cx="8001000" cy="809625"/>
          </a:xfrm>
          <a:prstGeom prst="rect">
            <a:avLst/>
          </a:prstGeom>
        </p:spPr>
        <p:txBody>
          <a:bodyPr lIns="0" tIns="0" rIns="0" bIns="0" rtlCol="0" anchor="t">
            <a:spAutoFit/>
          </a:bodyPr>
          <a:lstStyle/>
          <a:p>
            <a:pPr algn="ctr">
              <a:lnSpc>
                <a:spcPts val="6000"/>
              </a:lnSpc>
            </a:pPr>
            <a:r>
              <a:rPr lang="en-US" sz="5000" b="1">
                <a:solidFill>
                  <a:srgbClr val="000000"/>
                </a:solidFill>
                <a:latin typeface="Poppins Bold"/>
                <a:ea typeface="Poppins Bold"/>
                <a:cs typeface="Poppins Bold"/>
                <a:sym typeface="Poppins Bold"/>
              </a:rPr>
              <a:t>Stress scale 1–10</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4288</Words>
  <Application>Microsoft Office PowerPoint</Application>
  <PresentationFormat>Custom</PresentationFormat>
  <Paragraphs>694</Paragraphs>
  <Slides>85</Slides>
  <Notes>0</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85</vt:i4>
      </vt:variant>
    </vt:vector>
  </HeadingPairs>
  <TitlesOfParts>
    <vt:vector size="90" baseType="lpstr">
      <vt:lpstr>Poppins</vt:lpstr>
      <vt:lpstr>Arial</vt:lpstr>
      <vt:lpstr>Poppins 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M2_ Stress and stress management strategies_ESO</dc:title>
  <cp:lastModifiedBy>Itzel Gn</cp:lastModifiedBy>
  <cp:revision>2</cp:revision>
  <dcterms:created xsi:type="dcterms:W3CDTF">2006-08-16T00:00:00Z</dcterms:created>
  <dcterms:modified xsi:type="dcterms:W3CDTF">2026-04-02T19:35:23Z</dcterms:modified>
  <dc:identifier>DAHE-WdU2c0</dc:identifier>
</cp:coreProperties>
</file>