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</p:sldIdLst>
  <p:sldSz cx="18288000" cy="10287000"/>
  <p:notesSz cx="6858000" cy="9144000"/>
  <p:embeddedFontLst>
    <p:embeddedFont>
      <p:font typeface="Poppins" panose="00000500000000000000" pitchFamily="2" charset="0"/>
      <p:regular r:id="rId87"/>
      <p:bold r:id="rId88"/>
      <p:italic r:id="rId89"/>
      <p:boldItalic r:id="rId90"/>
    </p:embeddedFont>
    <p:embeddedFont>
      <p:font typeface="Poppins Bold" panose="00000800000000000000" charset="0"/>
      <p:regular r:id="rId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4.fntdata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2.fntdata"/><Relationship Id="rId9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FH8aqJawFI?feature=oembed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b3G_FRS2yI?feature=oembed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sv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sv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sv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78678" y="1462445"/>
            <a:ext cx="7780622" cy="3242920"/>
            <a:chOff x="0" y="0"/>
            <a:chExt cx="10374162" cy="43238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74162" cy="4323893"/>
            </a:xfrm>
            <a:custGeom>
              <a:avLst/>
              <a:gdLst/>
              <a:ahLst/>
              <a:cxnLst/>
              <a:rect l="l" t="t" r="r" b="b"/>
              <a:pathLst>
                <a:path w="10374162" h="4323893">
                  <a:moveTo>
                    <a:pt x="0" y="0"/>
                  </a:moveTo>
                  <a:lnTo>
                    <a:pt x="10374162" y="0"/>
                  </a:lnTo>
                  <a:lnTo>
                    <a:pt x="10374162" y="4323893"/>
                  </a:lnTo>
                  <a:lnTo>
                    <a:pt x="0" y="432389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7193" r="-76284" b="-37631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61925"/>
              <a:ext cx="10374162" cy="448581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7559"/>
                </a:lnSpc>
              </a:pPr>
              <a:r>
                <a:rPr lang="en-US" sz="54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2</a:t>
              </a:r>
            </a:p>
            <a:p>
              <a:pPr algn="ctr">
                <a:lnSpc>
                  <a:spcPts val="7559"/>
                </a:lnSpc>
              </a:pPr>
              <a:r>
                <a:rPr lang="en-US" sz="54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Stress e strategie per affrontarlo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1156036"/>
            <a:ext cx="7865573" cy="7974927"/>
          </a:xfrm>
          <a:custGeom>
            <a:avLst/>
            <a:gdLst/>
            <a:ahLst/>
            <a:cxnLst/>
            <a:rect l="l" t="t" r="r" b="b"/>
            <a:pathLst>
              <a:path w="7865573" h="7974927">
                <a:moveTo>
                  <a:pt x="0" y="0"/>
                </a:moveTo>
                <a:lnTo>
                  <a:pt x="7865573" y="0"/>
                </a:lnTo>
                <a:lnTo>
                  <a:pt x="7865573" y="7974928"/>
                </a:lnTo>
                <a:lnTo>
                  <a:pt x="0" y="79749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062" r="-832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1201516" y="8961120"/>
            <a:ext cx="4334947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Scuola secondaria di primo grado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079846" y="1729187"/>
            <a:ext cx="7076296" cy="6828625"/>
          </a:xfrm>
          <a:custGeom>
            <a:avLst/>
            <a:gdLst/>
            <a:ahLst/>
            <a:cxnLst/>
            <a:rect l="l" t="t" r="r" b="b"/>
            <a:pathLst>
              <a:path w="7076296" h="6828625">
                <a:moveTo>
                  <a:pt x="0" y="0"/>
                </a:moveTo>
                <a:lnTo>
                  <a:pt x="7076296" y="0"/>
                </a:lnTo>
                <a:lnTo>
                  <a:pt x="7076296" y="6828626"/>
                </a:lnTo>
                <a:lnTo>
                  <a:pt x="0" y="6828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817278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Aula disposta in cerchio, senza materiale aggiuntivo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prendiamo un momento per riconoscere il nostro livello di stress attuale.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4657353"/>
            <a:ext cx="11301259" cy="1808201"/>
          </a:xfrm>
          <a:custGeom>
            <a:avLst/>
            <a:gdLst/>
            <a:ahLst/>
            <a:cxnLst/>
            <a:rect l="l" t="t" r="r" b="b"/>
            <a:pathLst>
              <a:path w="11301259" h="1808201">
                <a:moveTo>
                  <a:pt x="0" y="0"/>
                </a:moveTo>
                <a:lnTo>
                  <a:pt x="11301258" y="0"/>
                </a:lnTo>
                <a:lnTo>
                  <a:pt x="11301258" y="1808201"/>
                </a:lnTo>
                <a:lnTo>
                  <a:pt x="0" y="18082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619269" y="1028700"/>
            <a:ext cx="11040702" cy="1496871"/>
            <a:chOff x="0" y="0"/>
            <a:chExt cx="2907839" cy="3942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07839" cy="394238"/>
            </a:xfrm>
            <a:custGeom>
              <a:avLst/>
              <a:gdLst/>
              <a:ahLst/>
              <a:cxnLst/>
              <a:rect l="l" t="t" r="r" b="b"/>
              <a:pathLst>
                <a:path w="2907839" h="394238">
                  <a:moveTo>
                    <a:pt x="21036" y="0"/>
                  </a:moveTo>
                  <a:lnTo>
                    <a:pt x="2886803" y="0"/>
                  </a:lnTo>
                  <a:cubicBezTo>
                    <a:pt x="2892382" y="0"/>
                    <a:pt x="2897733" y="2216"/>
                    <a:pt x="2901678" y="6161"/>
                  </a:cubicBezTo>
                  <a:cubicBezTo>
                    <a:pt x="2905623" y="10107"/>
                    <a:pt x="2907839" y="15457"/>
                    <a:pt x="2907839" y="21036"/>
                  </a:cubicBezTo>
                  <a:lnTo>
                    <a:pt x="2907839" y="373201"/>
                  </a:lnTo>
                  <a:cubicBezTo>
                    <a:pt x="2907839" y="378780"/>
                    <a:pt x="2905623" y="384131"/>
                    <a:pt x="2901678" y="388076"/>
                  </a:cubicBezTo>
                  <a:cubicBezTo>
                    <a:pt x="2897733" y="392021"/>
                    <a:pt x="2892382" y="394238"/>
                    <a:pt x="2886803" y="394238"/>
                  </a:cubicBezTo>
                  <a:lnTo>
                    <a:pt x="21036" y="394238"/>
                  </a:lnTo>
                  <a:cubicBezTo>
                    <a:pt x="15457" y="394238"/>
                    <a:pt x="10107" y="392021"/>
                    <a:pt x="6161" y="388076"/>
                  </a:cubicBezTo>
                  <a:cubicBezTo>
                    <a:pt x="2216" y="384131"/>
                    <a:pt x="0" y="378780"/>
                    <a:pt x="0" y="373201"/>
                  </a:cubicBezTo>
                  <a:lnTo>
                    <a:pt x="0" y="21036"/>
                  </a:lnTo>
                  <a:cubicBezTo>
                    <a:pt x="0" y="15457"/>
                    <a:pt x="2216" y="10107"/>
                    <a:pt x="6161" y="6161"/>
                  </a:cubicBezTo>
                  <a:cubicBezTo>
                    <a:pt x="10107" y="2216"/>
                    <a:pt x="15457" y="0"/>
                    <a:pt x="2103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907839" cy="422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 1 a 10: quanto mi sento stressato/a in questo momento?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290950" y="3157305"/>
            <a:ext cx="7706101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Mostriamo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numero con le dita per 2–3 secondi.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singoli numeri non vengono commentati e i motivi non vengono spiegati.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779950" y="6728716"/>
            <a:ext cx="85439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Calmo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96009" y="6728716"/>
            <a:ext cx="309598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po’ teso/a, attivato/a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59687" y="6728716"/>
            <a:ext cx="2294131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Molto teso/a, preoccupato/a o bloccato/a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777377" y="8620125"/>
            <a:ext cx="1073324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una competizione né una valutazione.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scala serve per osservare come sta il gruppo prima di continuare con il workshop.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6732654"/>
            <a:ext cx="1123677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 cos’è lo stress? + storia “Il cuore del cacciatore”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55487" y="1028700"/>
            <a:ext cx="6100191" cy="8229600"/>
          </a:xfrm>
          <a:custGeom>
            <a:avLst/>
            <a:gdLst/>
            <a:ahLst/>
            <a:cxnLst/>
            <a:rect l="l" t="t" r="r" b="b"/>
            <a:pathLst>
              <a:path w="6100191" h="8229600">
                <a:moveTo>
                  <a:pt x="0" y="0"/>
                </a:moveTo>
                <a:lnTo>
                  <a:pt x="6100191" y="0"/>
                </a:lnTo>
                <a:lnTo>
                  <a:pt x="61001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817278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Copia stampata o digitale del testo “Il cuore del cacciatore”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di che cos’è lo stress e di come il corpo reagisce a una minaccia.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Ascolteremo la storia del cacciatore per comprendere la reazione fisiologica allo stress.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9488" y="904875"/>
            <a:ext cx="6969024" cy="1198567"/>
            <a:chOff x="0" y="0"/>
            <a:chExt cx="1835463" cy="3156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35463" cy="315672"/>
            </a:xfrm>
            <a:custGeom>
              <a:avLst/>
              <a:gdLst/>
              <a:ahLst/>
              <a:cxnLst/>
              <a:rect l="l" t="t" r="r" b="b"/>
              <a:pathLst>
                <a:path w="1835463" h="315672">
                  <a:moveTo>
                    <a:pt x="33327" y="0"/>
                  </a:moveTo>
                  <a:lnTo>
                    <a:pt x="1802136" y="0"/>
                  </a:lnTo>
                  <a:cubicBezTo>
                    <a:pt x="1820542" y="0"/>
                    <a:pt x="1835463" y="14921"/>
                    <a:pt x="1835463" y="33327"/>
                  </a:cubicBezTo>
                  <a:lnTo>
                    <a:pt x="1835463" y="282345"/>
                  </a:lnTo>
                  <a:cubicBezTo>
                    <a:pt x="1835463" y="300751"/>
                    <a:pt x="1820542" y="315672"/>
                    <a:pt x="1802136" y="315672"/>
                  </a:cubicBezTo>
                  <a:lnTo>
                    <a:pt x="33327" y="315672"/>
                  </a:lnTo>
                  <a:cubicBezTo>
                    <a:pt x="24488" y="315672"/>
                    <a:pt x="16011" y="312161"/>
                    <a:pt x="9761" y="305911"/>
                  </a:cubicBezTo>
                  <a:cubicBezTo>
                    <a:pt x="3511" y="299661"/>
                    <a:pt x="0" y="291184"/>
                    <a:pt x="0" y="282345"/>
                  </a:cubicBezTo>
                  <a:lnTo>
                    <a:pt x="0" y="33327"/>
                  </a:lnTo>
                  <a:cubicBezTo>
                    <a:pt x="0" y="24488"/>
                    <a:pt x="3511" y="16011"/>
                    <a:pt x="9761" y="9761"/>
                  </a:cubicBezTo>
                  <a:cubicBezTo>
                    <a:pt x="16011" y="3511"/>
                    <a:pt x="24488" y="0"/>
                    <a:pt x="3332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835463" cy="3442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cos’è lo stress?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2866" y="2479284"/>
            <a:ext cx="1624226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è la reazione del corpo e del cervello a qualcosa che viene interpretato come una minaccia, una pressione o una sfida.</a:t>
            </a:r>
          </a:p>
        </p:txBody>
      </p:sp>
      <p:sp>
        <p:nvSpPr>
          <p:cNvPr id="6" name="Freeform 6"/>
          <p:cNvSpPr/>
          <p:nvPr/>
        </p:nvSpPr>
        <p:spPr>
          <a:xfrm>
            <a:off x="3493371" y="3336534"/>
            <a:ext cx="11301259" cy="6017920"/>
          </a:xfrm>
          <a:custGeom>
            <a:avLst/>
            <a:gdLst/>
            <a:ahLst/>
            <a:cxnLst/>
            <a:rect l="l" t="t" r="r" b="b"/>
            <a:pathLst>
              <a:path w="11301259" h="6017920">
                <a:moveTo>
                  <a:pt x="0" y="0"/>
                </a:moveTo>
                <a:lnTo>
                  <a:pt x="11301258" y="0"/>
                </a:lnTo>
                <a:lnTo>
                  <a:pt x="11301258" y="6017921"/>
                </a:lnTo>
                <a:lnTo>
                  <a:pt x="0" y="60179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3493371" y="3429207"/>
            <a:ext cx="4942819" cy="914400"/>
            <a:chOff x="0" y="0"/>
            <a:chExt cx="6590426" cy="1219200"/>
          </a:xfrm>
        </p:grpSpPr>
        <p:sp>
          <p:nvSpPr>
            <p:cNvPr id="8" name="TextBox 8"/>
            <p:cNvSpPr txBox="1"/>
            <p:nvPr/>
          </p:nvSpPr>
          <p:spPr>
            <a:xfrm>
              <a:off x="0" y="-28575"/>
              <a:ext cx="89535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95350" y="-28575"/>
              <a:ext cx="5695076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Lo stress è normale e necessario.</a:t>
              </a:r>
            </a:p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Aiuta a reagire, a concentrarsi, a muoversi e a dare il meglio.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493371" y="6085235"/>
            <a:ext cx="5611368" cy="3067050"/>
            <a:chOff x="0" y="0"/>
            <a:chExt cx="7481823" cy="408940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8575"/>
              <a:ext cx="89535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95350" y="-3175"/>
              <a:ext cx="6586473" cy="4092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cervello non distingue sempre bene tra minacce reali e simboliche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Esempi: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 esame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una discussione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 messaggio che ti preoccupa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 rumore forte</a:t>
              </a:r>
            </a:p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Queste possono attivare le stesse reti neuronali di un pericolo reale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832760" y="6085235"/>
            <a:ext cx="5859621" cy="1847850"/>
            <a:chOff x="0" y="0"/>
            <a:chExt cx="7812828" cy="2463800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8575"/>
              <a:ext cx="89535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95350" y="-3175"/>
              <a:ext cx="6917478" cy="2466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Differenza tra eustress e distress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Eustress: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attivazione utile, concentrazione, energia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Distress: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sovraccarico, blocco, esaurimento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32760" y="3429207"/>
            <a:ext cx="5814731" cy="2133600"/>
            <a:chOff x="0" y="0"/>
            <a:chExt cx="7752974" cy="2844800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28575"/>
              <a:ext cx="89535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20750" y="-28575"/>
              <a:ext cx="6832224" cy="2873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corpo valuta continuamente le situazioni.</a:t>
              </a:r>
            </a:p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Decide se qualcosa è:</a:t>
              </a:r>
            </a:p>
            <a:p>
              <a:pPr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sicuro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neutro</a:t>
              </a:r>
            </a:p>
            <a:p>
              <a:pPr marL="431801" lvl="1" indent="-215900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oppure una possibile minaccia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49594" y="2856900"/>
            <a:ext cx="3963327" cy="1538924"/>
            <a:chOff x="0" y="0"/>
            <a:chExt cx="5284437" cy="205189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8713" cy="2051898"/>
            </a:xfrm>
            <a:custGeom>
              <a:avLst/>
              <a:gdLst/>
              <a:ahLst/>
              <a:cxnLst/>
              <a:rect l="l" t="t" r="r" b="b"/>
              <a:pathLst>
                <a:path w="1458713" h="2051898">
                  <a:moveTo>
                    <a:pt x="0" y="0"/>
                  </a:moveTo>
                  <a:lnTo>
                    <a:pt x="1458713" y="0"/>
                  </a:lnTo>
                  <a:lnTo>
                    <a:pt x="1458713" y="2051898"/>
                  </a:lnTo>
                  <a:lnTo>
                    <a:pt x="0" y="2051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991168" y="568110"/>
              <a:ext cx="3293269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cuore batte più velocemente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40843" y="2822603"/>
            <a:ext cx="4741663" cy="1573221"/>
            <a:chOff x="0" y="0"/>
            <a:chExt cx="6322217" cy="20976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59432" cy="2097627"/>
            </a:xfrm>
            <a:custGeom>
              <a:avLst/>
              <a:gdLst/>
              <a:ahLst/>
              <a:cxnLst/>
              <a:rect l="l" t="t" r="r" b="b"/>
              <a:pathLst>
                <a:path w="2659432" h="2097627">
                  <a:moveTo>
                    <a:pt x="0" y="0"/>
                  </a:moveTo>
                  <a:lnTo>
                    <a:pt x="2659432" y="0"/>
                  </a:lnTo>
                  <a:lnTo>
                    <a:pt x="2659432" y="2097627"/>
                  </a:lnTo>
                  <a:lnTo>
                    <a:pt x="0" y="2097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192832" y="636703"/>
              <a:ext cx="312938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muscoli si tendono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929432" y="2856900"/>
            <a:ext cx="4300035" cy="1573221"/>
            <a:chOff x="0" y="0"/>
            <a:chExt cx="5733380" cy="209762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13722" cy="2097627"/>
            </a:xfrm>
            <a:custGeom>
              <a:avLst/>
              <a:gdLst/>
              <a:ahLst/>
              <a:cxnLst/>
              <a:rect l="l" t="t" r="r" b="b"/>
              <a:pathLst>
                <a:path w="2013722" h="2097627">
                  <a:moveTo>
                    <a:pt x="0" y="0"/>
                  </a:moveTo>
                  <a:lnTo>
                    <a:pt x="2013722" y="0"/>
                  </a:lnTo>
                  <a:lnTo>
                    <a:pt x="2013722" y="2097627"/>
                  </a:lnTo>
                  <a:lnTo>
                    <a:pt x="0" y="20976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661022" y="590974"/>
              <a:ext cx="3072358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digestione rallenta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840843" y="5049660"/>
            <a:ext cx="4946372" cy="1601659"/>
            <a:chOff x="0" y="0"/>
            <a:chExt cx="6595162" cy="213554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847394" cy="2135545"/>
            </a:xfrm>
            <a:custGeom>
              <a:avLst/>
              <a:gdLst/>
              <a:ahLst/>
              <a:cxnLst/>
              <a:rect l="l" t="t" r="r" b="b"/>
              <a:pathLst>
                <a:path w="2847394" h="2135545">
                  <a:moveTo>
                    <a:pt x="0" y="0"/>
                  </a:moveTo>
                  <a:lnTo>
                    <a:pt x="2847394" y="0"/>
                  </a:lnTo>
                  <a:lnTo>
                    <a:pt x="2847394" y="2135545"/>
                  </a:lnTo>
                  <a:lnTo>
                    <a:pt x="0" y="21355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192832" y="429598"/>
              <a:ext cx="3402330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Adrenalina e cortisolo vengono rilasciati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153026" y="5342225"/>
            <a:ext cx="4721172" cy="1016529"/>
            <a:chOff x="0" y="0"/>
            <a:chExt cx="6294896" cy="135537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48931" cy="1355372"/>
            </a:xfrm>
            <a:custGeom>
              <a:avLst/>
              <a:gdLst/>
              <a:ahLst/>
              <a:cxnLst/>
              <a:rect l="l" t="t" r="r" b="b"/>
              <a:pathLst>
                <a:path w="3048931" h="1355372">
                  <a:moveTo>
                    <a:pt x="0" y="0"/>
                  </a:moveTo>
                  <a:lnTo>
                    <a:pt x="3048931" y="0"/>
                  </a:lnTo>
                  <a:lnTo>
                    <a:pt x="3048931" y="1355372"/>
                  </a:lnTo>
                  <a:lnTo>
                    <a:pt x="0" y="1355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86671" t="-74273" r="-102590" b="-63530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696231" y="-11289"/>
              <a:ext cx="2598665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vigilanza aumenta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48748" y="5049660"/>
            <a:ext cx="3996295" cy="1781812"/>
            <a:chOff x="0" y="0"/>
            <a:chExt cx="5328394" cy="23757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68902" cy="2375749"/>
            </a:xfrm>
            <a:custGeom>
              <a:avLst/>
              <a:gdLst/>
              <a:ahLst/>
              <a:cxnLst/>
              <a:rect l="l" t="t" r="r" b="b"/>
              <a:pathLst>
                <a:path w="1968902" h="2375749">
                  <a:moveTo>
                    <a:pt x="0" y="0"/>
                  </a:moveTo>
                  <a:lnTo>
                    <a:pt x="1968902" y="0"/>
                  </a:lnTo>
                  <a:lnTo>
                    <a:pt x="1968902" y="2375749"/>
                  </a:lnTo>
                  <a:lnTo>
                    <a:pt x="0" y="2375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258962" y="904084"/>
              <a:ext cx="3069431" cy="841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respirazione accelera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5623757" y="8162829"/>
            <a:ext cx="1249866" cy="217164"/>
          </a:xfrm>
          <a:custGeom>
            <a:avLst/>
            <a:gdLst/>
            <a:ahLst/>
            <a:cxnLst/>
            <a:rect l="l" t="t" r="r" b="b"/>
            <a:pathLst>
              <a:path w="1249866" h="217164">
                <a:moveTo>
                  <a:pt x="0" y="0"/>
                </a:moveTo>
                <a:lnTo>
                  <a:pt x="1249866" y="0"/>
                </a:lnTo>
                <a:lnTo>
                  <a:pt x="1249866" y="217164"/>
                </a:lnTo>
                <a:lnTo>
                  <a:pt x="0" y="217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8309629" y="8162829"/>
            <a:ext cx="1249866" cy="217164"/>
          </a:xfrm>
          <a:custGeom>
            <a:avLst/>
            <a:gdLst/>
            <a:ahLst/>
            <a:cxnLst/>
            <a:rect l="l" t="t" r="r" b="b"/>
            <a:pathLst>
              <a:path w="1249866" h="217164">
                <a:moveTo>
                  <a:pt x="0" y="0"/>
                </a:moveTo>
                <a:lnTo>
                  <a:pt x="1249866" y="0"/>
                </a:lnTo>
                <a:lnTo>
                  <a:pt x="1249866" y="217164"/>
                </a:lnTo>
                <a:lnTo>
                  <a:pt x="0" y="217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10846081" y="8162829"/>
            <a:ext cx="1249866" cy="217164"/>
          </a:xfrm>
          <a:custGeom>
            <a:avLst/>
            <a:gdLst/>
            <a:ahLst/>
            <a:cxnLst/>
            <a:rect l="l" t="t" r="r" b="b"/>
            <a:pathLst>
              <a:path w="1249866" h="217164">
                <a:moveTo>
                  <a:pt x="0" y="0"/>
                </a:moveTo>
                <a:lnTo>
                  <a:pt x="1249866" y="0"/>
                </a:lnTo>
                <a:lnTo>
                  <a:pt x="1249866" y="217164"/>
                </a:lnTo>
                <a:lnTo>
                  <a:pt x="0" y="217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TextBox 23"/>
          <p:cNvSpPr txBox="1"/>
          <p:nvPr/>
        </p:nvSpPr>
        <p:spPr>
          <a:xfrm>
            <a:off x="2792627" y="1000125"/>
            <a:ext cx="12702745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Storia “Il cuore del cacciatore”</a:t>
            </a:r>
          </a:p>
          <a:p>
            <a:pPr algn="ctr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 mostra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il corpo entra in modalità di sopravvivenza,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come accadeva un tempo durante l’incontro con un predatore, e come poi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 bisogno di tempo per tornare alla calma.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343400" y="8090436"/>
            <a:ext cx="103572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Cervello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86600" y="8090436"/>
            <a:ext cx="103251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Segnale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798747" y="8090436"/>
            <a:ext cx="78759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Corpo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248347" y="8090436"/>
            <a:ext cx="139338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Attivazione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9956" y="1333500"/>
            <a:ext cx="16119344" cy="7924800"/>
          </a:xfrm>
          <a:custGeom>
            <a:avLst/>
            <a:gdLst/>
            <a:ahLst/>
            <a:cxnLst/>
            <a:rect l="l" t="t" r="r" b="b"/>
            <a:pathLst>
              <a:path w="16119344" h="7924800">
                <a:moveTo>
                  <a:pt x="0" y="0"/>
                </a:moveTo>
                <a:lnTo>
                  <a:pt x="16119344" y="0"/>
                </a:lnTo>
                <a:lnTo>
                  <a:pt x="16119344" y="7924800"/>
                </a:lnTo>
                <a:lnTo>
                  <a:pt x="0" y="792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618" b="-2225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4275612" y="847725"/>
            <a:ext cx="984803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Storia “Il cuore del cacciatore”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89883" y="2676525"/>
            <a:ext cx="8987167" cy="521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Storia “Il cuore del cacciatore”</a:t>
            </a:r>
          </a:p>
          <a:p>
            <a:pPr algn="ctr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cuore del cacciatore batte con forza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Il suo cervello e i suoi sensi lavorano alla massima velocità per anticipare il piano del suo nemico. Nota ogni minimo movimento del nemico grazie ai suoi sensi acuti. I suoi muscoli ricevono il massimo flusso sanguigno; tutti gli organi non essenziali per la sopravvivenza sono in uno stato di riposo.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livello di zucchero nel sangue aumenta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permettere la massima prestazione muscolare.</a:t>
            </a:r>
          </a:p>
          <a:p>
            <a:pPr algn="ctr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coagulazione del sangue è attivata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affinché in caso di ferita non perda troppo sangue. Per questo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flusso sanguigno nelle mani e nei piedi è ridotto: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le mani, con cui tiene la lancia, sono fredde. Non è sicuro se combattere o fuggire;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l’orso potrebbe ucciderlo con un solo colpo.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 l’inverno è lungo e lui e la sua famiglia hanno urgente bisogno di carne e di un riparo caldo.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Rischia tutto e conficca la lancia con la massima forza nel petto dell’orso.</a:t>
            </a:r>
          </a:p>
        </p:txBody>
      </p:sp>
      <p:sp>
        <p:nvSpPr>
          <p:cNvPr id="5" name="Freeform 5"/>
          <p:cNvSpPr/>
          <p:nvPr/>
        </p:nvSpPr>
        <p:spPr>
          <a:xfrm>
            <a:off x="11378996" y="1648889"/>
            <a:ext cx="6100191" cy="8229600"/>
          </a:xfrm>
          <a:custGeom>
            <a:avLst/>
            <a:gdLst/>
            <a:ahLst/>
            <a:cxnLst/>
            <a:rect l="l" t="t" r="r" b="b"/>
            <a:pathLst>
              <a:path w="6100191" h="8229600">
                <a:moveTo>
                  <a:pt x="0" y="0"/>
                </a:moveTo>
                <a:lnTo>
                  <a:pt x="6100191" y="0"/>
                </a:lnTo>
                <a:lnTo>
                  <a:pt x="61001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9956" y="1333500"/>
            <a:ext cx="16119344" cy="7924800"/>
          </a:xfrm>
          <a:custGeom>
            <a:avLst/>
            <a:gdLst/>
            <a:ahLst/>
            <a:cxnLst/>
            <a:rect l="l" t="t" r="r" b="b"/>
            <a:pathLst>
              <a:path w="16119344" h="7924800">
                <a:moveTo>
                  <a:pt x="0" y="0"/>
                </a:moveTo>
                <a:lnTo>
                  <a:pt x="16119344" y="0"/>
                </a:lnTo>
                <a:lnTo>
                  <a:pt x="16119344" y="7924800"/>
                </a:lnTo>
                <a:lnTo>
                  <a:pt x="0" y="792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618" b="-2225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4275612" y="847725"/>
            <a:ext cx="984803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Storia “Il cuore del cacciatore”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89883" y="1717038"/>
            <a:ext cx="9553137" cy="494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 sente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un ruggito potente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e con un grido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cacciatore si lancia sull’orso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gli conficca il coltello nel petto. Sente il respiro dell’orso e l’odore del suo sudore.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 dolore bruciante attraversa il suo corpo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mentre gli artigli dell’orso gli lacerano la schiena. L’orso lo solleva senza sforzo in aria, e il cacciatore si prepara a sferrare il colpo finale.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 la lancia e il coltello hanno fatto il loro lavoro;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con un gemito l’orso cade e crolla a terra.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combattimento è finito.</a:t>
            </a:r>
          </a:p>
          <a:p>
            <a:pPr algn="ctr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 ritorno al sicuro nella grotta, il cacciatore racconta alla sua famiglia del pericoloso combattimento, e solo allora inizia a sentire il dolore delle molte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ferite che l’orso gli ha inflitto.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suo sistema immunitario lavora al massimo,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e in pochi giorni le ferite si sono chiuse. Poco dopo il combattimento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suo cuore torna alla normalità,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la pressione sanguigna si abbassa 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profonda sensazione di rilassamento lo attraversa.</a:t>
            </a:r>
          </a:p>
        </p:txBody>
      </p:sp>
      <p:sp>
        <p:nvSpPr>
          <p:cNvPr id="5" name="Freeform 5"/>
          <p:cNvSpPr/>
          <p:nvPr/>
        </p:nvSpPr>
        <p:spPr>
          <a:xfrm>
            <a:off x="11743020" y="1783713"/>
            <a:ext cx="6100191" cy="8229600"/>
          </a:xfrm>
          <a:custGeom>
            <a:avLst/>
            <a:gdLst/>
            <a:ahLst/>
            <a:cxnLst/>
            <a:rect l="l" t="t" r="r" b="b"/>
            <a:pathLst>
              <a:path w="6100191" h="8229600">
                <a:moveTo>
                  <a:pt x="0" y="0"/>
                </a:moveTo>
                <a:lnTo>
                  <a:pt x="6100191" y="0"/>
                </a:lnTo>
                <a:lnTo>
                  <a:pt x="610019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2189883" y="7614321"/>
            <a:ext cx="10987194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è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reazione normale, in alcune situazioni utile e in altre difficile.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Capirlo ci aiuta a riconoscerlo e a gestirlo meglio.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6732654"/>
            <a:ext cx="1123677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“Il peso dello stress”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58982">
            <a:off x="13455613" y="121614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5" y="0"/>
                </a:lnTo>
                <a:lnTo>
                  <a:pt x="2953115" y="7822821"/>
                </a:lnTo>
                <a:lnTo>
                  <a:pt x="0" y="7822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817278"/>
            <a:ext cx="5938829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Piccole bottiglie d’acqua (500 ml) o pesi leggeri (uno per studente)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sufficiente per tenere il braccio disteso senza urtare gli altri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Svolgeremo un piccolo esperimento per capire come funziona lo stress nel nostro corpo.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67182" y="1817278"/>
            <a:ext cx="3387102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abbiamo bisogno di forza…</a:t>
            </a:r>
          </a:p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Osserviamo cosa succede quando teniamo qualcosa per troppo tempo.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960106" y="1028700"/>
            <a:ext cx="5940275" cy="8229600"/>
          </a:xfrm>
          <a:custGeom>
            <a:avLst/>
            <a:gdLst/>
            <a:ahLst/>
            <a:cxnLst/>
            <a:rect l="l" t="t" r="r" b="b"/>
            <a:pathLst>
              <a:path w="5940275" h="8229600">
                <a:moveTo>
                  <a:pt x="0" y="0"/>
                </a:moveTo>
                <a:lnTo>
                  <a:pt x="5940275" y="0"/>
                </a:lnTo>
                <a:lnTo>
                  <a:pt x="594027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2351225" y="2942873"/>
            <a:ext cx="6943725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Perché parliamo di questo modulo?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181637" y="4078932"/>
            <a:ext cx="7282901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tutti – davvero tutti – provano stress.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Verifiche, compiti, orari.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Amicizie, discussioni, aspettative.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Notifiche, social network, pressione sociale.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98595" y="6412228"/>
            <a:ext cx="7848986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non è qualcosa di “negativo”…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è qualcosa di umano.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cosa più importante è capirlo per poterlo gestire.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524519"/>
            <a:ext cx="681449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 questa attività impareremo: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29502" y="2389001"/>
            <a:ext cx="7599672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Capire che lo stress non dipende solo da quanto è forte qualcosa, ma anche da quanto a lungo lo teniamo.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329502" y="3420840"/>
            <a:ext cx="777960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Percepire nel corpo l’idea del “peso emotivo”.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29502" y="4163790"/>
            <a:ext cx="7485167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Collegare ciò che sentiamo a ciò che abbiamo imparato sullo stress.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29502" y="5154390"/>
            <a:ext cx="681449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Imparare l’importanza di lasciare andare, riposarsi e chiedere aiuto.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73283" y="2360426"/>
            <a:ext cx="5669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73283" y="3344640"/>
            <a:ext cx="5669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73283" y="4144740"/>
            <a:ext cx="5669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73283" y="5135340"/>
            <a:ext cx="5669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11" name="Freeform 11"/>
          <p:cNvSpPr/>
          <p:nvPr/>
        </p:nvSpPr>
        <p:spPr>
          <a:xfrm rot="558982">
            <a:off x="13455613" y="121614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5" y="0"/>
                </a:lnTo>
                <a:lnTo>
                  <a:pt x="2953115" y="7822821"/>
                </a:lnTo>
                <a:lnTo>
                  <a:pt x="0" y="7822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58982">
            <a:off x="13455613" y="121614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5" y="0"/>
                </a:lnTo>
                <a:lnTo>
                  <a:pt x="2953115" y="7822821"/>
                </a:lnTo>
                <a:lnTo>
                  <a:pt x="0" y="7822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369788" y="1540553"/>
            <a:ext cx="8344227" cy="1387321"/>
            <a:chOff x="0" y="0"/>
            <a:chExt cx="2197656" cy="3653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97656" cy="365385"/>
            </a:xfrm>
            <a:custGeom>
              <a:avLst/>
              <a:gdLst/>
              <a:ahLst/>
              <a:cxnLst/>
              <a:rect l="l" t="t" r="r" b="b"/>
              <a:pathLst>
                <a:path w="2197656" h="365385">
                  <a:moveTo>
                    <a:pt x="27835" y="0"/>
                  </a:moveTo>
                  <a:lnTo>
                    <a:pt x="2169822" y="0"/>
                  </a:lnTo>
                  <a:cubicBezTo>
                    <a:pt x="2185194" y="0"/>
                    <a:pt x="2197656" y="12462"/>
                    <a:pt x="2197656" y="27835"/>
                  </a:cubicBezTo>
                  <a:lnTo>
                    <a:pt x="2197656" y="337550"/>
                  </a:lnTo>
                  <a:cubicBezTo>
                    <a:pt x="2197656" y="344933"/>
                    <a:pt x="2194724" y="352012"/>
                    <a:pt x="2189504" y="357232"/>
                  </a:cubicBezTo>
                  <a:cubicBezTo>
                    <a:pt x="2184284" y="362452"/>
                    <a:pt x="2177204" y="365385"/>
                    <a:pt x="2169822" y="365385"/>
                  </a:cubicBezTo>
                  <a:lnTo>
                    <a:pt x="27835" y="365385"/>
                  </a:lnTo>
                  <a:cubicBezTo>
                    <a:pt x="20452" y="365385"/>
                    <a:pt x="13373" y="362452"/>
                    <a:pt x="8153" y="357232"/>
                  </a:cubicBezTo>
                  <a:cubicBezTo>
                    <a:pt x="2933" y="352012"/>
                    <a:pt x="0" y="344933"/>
                    <a:pt x="0" y="337550"/>
                  </a:cubicBezTo>
                  <a:lnTo>
                    <a:pt x="0" y="27835"/>
                  </a:lnTo>
                  <a:cubicBezTo>
                    <a:pt x="0" y="20452"/>
                    <a:pt x="2933" y="13373"/>
                    <a:pt x="8153" y="8153"/>
                  </a:cubicBezTo>
                  <a:cubicBezTo>
                    <a:pt x="13373" y="2933"/>
                    <a:pt x="20452" y="0"/>
                    <a:pt x="2783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197656" cy="393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cambiato qualcosa da quando abbiamo iniziato?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69788" y="3266297"/>
            <a:ext cx="8344227" cy="1387321"/>
            <a:chOff x="0" y="0"/>
            <a:chExt cx="2197656" cy="3653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97656" cy="365385"/>
            </a:xfrm>
            <a:custGeom>
              <a:avLst/>
              <a:gdLst/>
              <a:ahLst/>
              <a:cxnLst/>
              <a:rect l="l" t="t" r="r" b="b"/>
              <a:pathLst>
                <a:path w="2197656" h="365385">
                  <a:moveTo>
                    <a:pt x="27835" y="0"/>
                  </a:moveTo>
                  <a:lnTo>
                    <a:pt x="2169822" y="0"/>
                  </a:lnTo>
                  <a:cubicBezTo>
                    <a:pt x="2185194" y="0"/>
                    <a:pt x="2197656" y="12462"/>
                    <a:pt x="2197656" y="27835"/>
                  </a:cubicBezTo>
                  <a:lnTo>
                    <a:pt x="2197656" y="337550"/>
                  </a:lnTo>
                  <a:cubicBezTo>
                    <a:pt x="2197656" y="344933"/>
                    <a:pt x="2194724" y="352012"/>
                    <a:pt x="2189504" y="357232"/>
                  </a:cubicBezTo>
                  <a:cubicBezTo>
                    <a:pt x="2184284" y="362452"/>
                    <a:pt x="2177204" y="365385"/>
                    <a:pt x="2169822" y="365385"/>
                  </a:cubicBezTo>
                  <a:lnTo>
                    <a:pt x="27835" y="365385"/>
                  </a:lnTo>
                  <a:cubicBezTo>
                    <a:pt x="20452" y="365385"/>
                    <a:pt x="13373" y="362452"/>
                    <a:pt x="8153" y="357232"/>
                  </a:cubicBezTo>
                  <a:cubicBezTo>
                    <a:pt x="2933" y="352012"/>
                    <a:pt x="0" y="344933"/>
                    <a:pt x="0" y="337550"/>
                  </a:cubicBezTo>
                  <a:lnTo>
                    <a:pt x="0" y="27835"/>
                  </a:lnTo>
                  <a:cubicBezTo>
                    <a:pt x="0" y="20452"/>
                    <a:pt x="2933" y="13373"/>
                    <a:pt x="8153" y="8153"/>
                  </a:cubicBezTo>
                  <a:cubicBezTo>
                    <a:pt x="13373" y="2933"/>
                    <a:pt x="20452" y="0"/>
                    <a:pt x="2783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97656" cy="393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L’oggetto è ora più pesante di prima?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369788" y="5450797"/>
            <a:ext cx="572000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realtà…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peso è lo stesso.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Ciò che cambia è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tempo in cui lo teniamo..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69788" y="7498672"/>
            <a:ext cx="10262315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 lo stress succede la stessa cosa. A volte non è qualcosa di grande.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essere qualcosa di piccolo, ma se lo teniamo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 tutto il giorno nella testa… 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diventa molto pesante.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58982">
            <a:off x="13455613" y="121614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5" y="0"/>
                </a:lnTo>
                <a:lnTo>
                  <a:pt x="2953115" y="7822821"/>
                </a:lnTo>
                <a:lnTo>
                  <a:pt x="0" y="78228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288894" y="4355463"/>
            <a:ext cx="6712859" cy="1805274"/>
            <a:chOff x="0" y="0"/>
            <a:chExt cx="1767996" cy="4754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67996" cy="475463"/>
            </a:xfrm>
            <a:custGeom>
              <a:avLst/>
              <a:gdLst/>
              <a:ahLst/>
              <a:cxnLst/>
              <a:rect l="l" t="t" r="r" b="b"/>
              <a:pathLst>
                <a:path w="1767996" h="475463">
                  <a:moveTo>
                    <a:pt x="34599" y="0"/>
                  </a:moveTo>
                  <a:lnTo>
                    <a:pt x="1733397" y="0"/>
                  </a:lnTo>
                  <a:cubicBezTo>
                    <a:pt x="1752505" y="0"/>
                    <a:pt x="1767996" y="15490"/>
                    <a:pt x="1767996" y="34599"/>
                  </a:cubicBezTo>
                  <a:lnTo>
                    <a:pt x="1767996" y="440864"/>
                  </a:lnTo>
                  <a:cubicBezTo>
                    <a:pt x="1767996" y="450040"/>
                    <a:pt x="1764350" y="458841"/>
                    <a:pt x="1757862" y="465329"/>
                  </a:cubicBezTo>
                  <a:cubicBezTo>
                    <a:pt x="1751374" y="471818"/>
                    <a:pt x="1742573" y="475463"/>
                    <a:pt x="1733397" y="475463"/>
                  </a:cubicBezTo>
                  <a:lnTo>
                    <a:pt x="34599" y="475463"/>
                  </a:lnTo>
                  <a:cubicBezTo>
                    <a:pt x="25423" y="475463"/>
                    <a:pt x="16622" y="471818"/>
                    <a:pt x="10134" y="465329"/>
                  </a:cubicBezTo>
                  <a:cubicBezTo>
                    <a:pt x="3645" y="458841"/>
                    <a:pt x="0" y="450040"/>
                    <a:pt x="0" y="440864"/>
                  </a:cubicBezTo>
                  <a:lnTo>
                    <a:pt x="0" y="34599"/>
                  </a:lnTo>
                  <a:cubicBezTo>
                    <a:pt x="0" y="25423"/>
                    <a:pt x="3645" y="16622"/>
                    <a:pt x="10134" y="10134"/>
                  </a:cubicBezTo>
                  <a:cubicBezTo>
                    <a:pt x="16622" y="3645"/>
                    <a:pt x="25423" y="0"/>
                    <a:pt x="3459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767996" cy="504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vi accorgete di portare troppo peso?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288894" y="6551262"/>
            <a:ext cx="6712859" cy="1805274"/>
            <a:chOff x="0" y="0"/>
            <a:chExt cx="1767996" cy="4754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67996" cy="475463"/>
            </a:xfrm>
            <a:custGeom>
              <a:avLst/>
              <a:gdLst/>
              <a:ahLst/>
              <a:cxnLst/>
              <a:rect l="l" t="t" r="r" b="b"/>
              <a:pathLst>
                <a:path w="1767996" h="475463">
                  <a:moveTo>
                    <a:pt x="34599" y="0"/>
                  </a:moveTo>
                  <a:lnTo>
                    <a:pt x="1733397" y="0"/>
                  </a:lnTo>
                  <a:cubicBezTo>
                    <a:pt x="1752505" y="0"/>
                    <a:pt x="1767996" y="15490"/>
                    <a:pt x="1767996" y="34599"/>
                  </a:cubicBezTo>
                  <a:lnTo>
                    <a:pt x="1767996" y="440864"/>
                  </a:lnTo>
                  <a:cubicBezTo>
                    <a:pt x="1767996" y="450040"/>
                    <a:pt x="1764350" y="458841"/>
                    <a:pt x="1757862" y="465329"/>
                  </a:cubicBezTo>
                  <a:cubicBezTo>
                    <a:pt x="1751374" y="471818"/>
                    <a:pt x="1742573" y="475463"/>
                    <a:pt x="1733397" y="475463"/>
                  </a:cubicBezTo>
                  <a:lnTo>
                    <a:pt x="34599" y="475463"/>
                  </a:lnTo>
                  <a:cubicBezTo>
                    <a:pt x="25423" y="475463"/>
                    <a:pt x="16622" y="471818"/>
                    <a:pt x="10134" y="465329"/>
                  </a:cubicBezTo>
                  <a:cubicBezTo>
                    <a:pt x="3645" y="458841"/>
                    <a:pt x="0" y="450040"/>
                    <a:pt x="0" y="440864"/>
                  </a:cubicBezTo>
                  <a:lnTo>
                    <a:pt x="0" y="34599"/>
                  </a:lnTo>
                  <a:cubicBezTo>
                    <a:pt x="0" y="25423"/>
                    <a:pt x="3645" y="16622"/>
                    <a:pt x="10134" y="10134"/>
                  </a:cubicBezTo>
                  <a:cubicBezTo>
                    <a:pt x="16622" y="3645"/>
                    <a:pt x="25423" y="0"/>
                    <a:pt x="3459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767996" cy="504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segnali vi dà il vostro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corpo?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369788" y="1125302"/>
            <a:ext cx="10260945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Nella vita è simile: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lasciamo andare, ci riposiamo, chiediamo aiuto o cambiamo strategia, il nostro corpo può alleggerirsi.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importa quanto sei forte.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 non lasci mai il peso, il braccio si affatica.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6732654"/>
            <a:ext cx="1123677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“Tempi moderni” — stress continuo e come ci influenza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68146">
            <a:off x="9426859" y="1722572"/>
            <a:ext cx="3783785" cy="2669288"/>
          </a:xfrm>
          <a:custGeom>
            <a:avLst/>
            <a:gdLst/>
            <a:ahLst/>
            <a:cxnLst/>
            <a:rect l="l" t="t" r="r" b="b"/>
            <a:pathLst>
              <a:path w="3783785" h="2669288">
                <a:moveTo>
                  <a:pt x="0" y="0"/>
                </a:moveTo>
                <a:lnTo>
                  <a:pt x="3783785" y="0"/>
                </a:lnTo>
                <a:lnTo>
                  <a:pt x="3783785" y="2669288"/>
                </a:lnTo>
                <a:lnTo>
                  <a:pt x="0" y="2669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989721">
            <a:off x="12339052" y="2922504"/>
            <a:ext cx="3783785" cy="2669288"/>
          </a:xfrm>
          <a:custGeom>
            <a:avLst/>
            <a:gdLst/>
            <a:ahLst/>
            <a:cxnLst/>
            <a:rect l="l" t="t" r="r" b="b"/>
            <a:pathLst>
              <a:path w="3783785" h="2669288">
                <a:moveTo>
                  <a:pt x="0" y="0"/>
                </a:moveTo>
                <a:lnTo>
                  <a:pt x="3783785" y="0"/>
                </a:lnTo>
                <a:lnTo>
                  <a:pt x="3783785" y="2669288"/>
                </a:lnTo>
                <a:lnTo>
                  <a:pt x="0" y="2669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1130797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Brevi video dal film “Tempi moderni”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Proiettore o schermo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3472953"/>
            <a:ext cx="5091452" cy="494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Guarderemo scene della vita moderna per riconoscere situazioni che generano stress continuo: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Multitasking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Pressione del tempo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Rumore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Interruzioni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Uso degli schermi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Sovraccarico di stimoli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Successivamente discuteremo quali di questi elementi sono simili alla nostra vita quotidiana.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752335" y="7046453"/>
            <a:ext cx="638739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lo stress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appare sempre in brevi “picchi” come prima.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volte rimane attivo per molte ore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rendendo più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difficile rilassarsi.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Medienbound 6 Saegezahneffekt">
            <a:hlinkClick r:id="" action="ppaction://media"/>
            <a:extLst>
              <a:ext uri="{FF2B5EF4-FFF2-40B4-BE49-F238E27FC236}">
                <a16:creationId xmlns:a16="http://schemas.microsoft.com/office/drawing/2014/main" id="{E4A64CAD-6054-5BA0-1A30-440FE65C3B1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32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Medienbound 7 Pausen">
            <a:hlinkClick r:id="" action="ppaction://media"/>
            <a:extLst>
              <a:ext uri="{FF2B5EF4-FFF2-40B4-BE49-F238E27FC236}">
                <a16:creationId xmlns:a16="http://schemas.microsoft.com/office/drawing/2014/main" id="{CF2B646A-32BA-13F1-4940-4D896CB1DA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32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3371" y="6334874"/>
            <a:ext cx="5045437" cy="1270976"/>
          </a:xfrm>
          <a:custGeom>
            <a:avLst/>
            <a:gdLst/>
            <a:ahLst/>
            <a:cxnLst/>
            <a:rect l="l" t="t" r="r" b="b"/>
            <a:pathLst>
              <a:path w="5045437" h="1270976">
                <a:moveTo>
                  <a:pt x="0" y="0"/>
                </a:moveTo>
                <a:lnTo>
                  <a:pt x="5045436" y="0"/>
                </a:lnTo>
                <a:lnTo>
                  <a:pt x="5045436" y="1270976"/>
                </a:lnTo>
                <a:lnTo>
                  <a:pt x="0" y="1270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5625" r="-12398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167164" y="6334874"/>
            <a:ext cx="5315084" cy="1270976"/>
          </a:xfrm>
          <a:custGeom>
            <a:avLst/>
            <a:gdLst/>
            <a:ahLst/>
            <a:cxnLst/>
            <a:rect l="l" t="t" r="r" b="b"/>
            <a:pathLst>
              <a:path w="5315084" h="1270976">
                <a:moveTo>
                  <a:pt x="0" y="0"/>
                </a:moveTo>
                <a:lnTo>
                  <a:pt x="5315084" y="0"/>
                </a:lnTo>
                <a:lnTo>
                  <a:pt x="5315084" y="1270976"/>
                </a:lnTo>
                <a:lnTo>
                  <a:pt x="0" y="1270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5670" t="-132921" r="-4010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7607320" y="962025"/>
            <a:ext cx="307336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Modello a dente di sega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47882" y="1650717"/>
            <a:ext cx="1159223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sano sale e scende come un dente di sega.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805752" y="5157454"/>
            <a:ext cx="1267649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però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ci sono pause, lo stress rimane tutto il tempo a un livello alto.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3493371" y="2533367"/>
            <a:ext cx="11301259" cy="2172546"/>
            <a:chOff x="0" y="0"/>
            <a:chExt cx="15068345" cy="2896728"/>
          </a:xfrm>
        </p:grpSpPr>
        <p:sp>
          <p:nvSpPr>
            <p:cNvPr id="8" name="Freeform 8"/>
            <p:cNvSpPr/>
            <p:nvPr/>
          </p:nvSpPr>
          <p:spPr>
            <a:xfrm>
              <a:off x="0" y="596848"/>
              <a:ext cx="15068345" cy="1712612"/>
            </a:xfrm>
            <a:custGeom>
              <a:avLst/>
              <a:gdLst/>
              <a:ahLst/>
              <a:cxnLst/>
              <a:rect l="l" t="t" r="r" b="b"/>
              <a:pathLst>
                <a:path w="15068345" h="1712612">
                  <a:moveTo>
                    <a:pt x="0" y="0"/>
                  </a:moveTo>
                  <a:lnTo>
                    <a:pt x="15068345" y="0"/>
                  </a:lnTo>
                  <a:lnTo>
                    <a:pt x="15068345" y="1712612"/>
                  </a:lnTo>
                  <a:lnTo>
                    <a:pt x="0" y="17126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1336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487456" y="2427886"/>
              <a:ext cx="375233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attivo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110940" y="2427886"/>
              <a:ext cx="414492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Mi rilasso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92750" y="-66675"/>
              <a:ext cx="659347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Svolgo il compito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70502" y="7863025"/>
            <a:ext cx="604361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Linea ondulata che sale e scende (stress sano).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95912" y="7863025"/>
            <a:ext cx="563550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Linea che sale e rimane in alto (stress continuo).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7797" y="1163524"/>
            <a:ext cx="4001643" cy="8229600"/>
          </a:xfrm>
          <a:custGeom>
            <a:avLst/>
            <a:gdLst/>
            <a:ahLst/>
            <a:cxnLst/>
            <a:rect l="l" t="t" r="r" b="b"/>
            <a:pathLst>
              <a:path w="4001643" h="8229600">
                <a:moveTo>
                  <a:pt x="0" y="0"/>
                </a:moveTo>
                <a:lnTo>
                  <a:pt x="4001643" y="0"/>
                </a:lnTo>
                <a:lnTo>
                  <a:pt x="40016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10952" y="2956680"/>
            <a:ext cx="6942059" cy="1522144"/>
            <a:chOff x="0" y="0"/>
            <a:chExt cx="1828361" cy="40089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28361" cy="400894"/>
            </a:xfrm>
            <a:custGeom>
              <a:avLst/>
              <a:gdLst/>
              <a:ahLst/>
              <a:cxnLst/>
              <a:rect l="l" t="t" r="r" b="b"/>
              <a:pathLst>
                <a:path w="1828361" h="400894">
                  <a:moveTo>
                    <a:pt x="33457" y="0"/>
                  </a:moveTo>
                  <a:lnTo>
                    <a:pt x="1794905" y="0"/>
                  </a:lnTo>
                  <a:cubicBezTo>
                    <a:pt x="1813382" y="0"/>
                    <a:pt x="1828361" y="14979"/>
                    <a:pt x="1828361" y="33457"/>
                  </a:cubicBezTo>
                  <a:lnTo>
                    <a:pt x="1828361" y="367437"/>
                  </a:lnTo>
                  <a:cubicBezTo>
                    <a:pt x="1828361" y="376311"/>
                    <a:pt x="1824836" y="384820"/>
                    <a:pt x="1818562" y="391095"/>
                  </a:cubicBezTo>
                  <a:cubicBezTo>
                    <a:pt x="1812288" y="397369"/>
                    <a:pt x="1803778" y="400894"/>
                    <a:pt x="1794905" y="400894"/>
                  </a:cubicBezTo>
                  <a:lnTo>
                    <a:pt x="33457" y="400894"/>
                  </a:lnTo>
                  <a:cubicBezTo>
                    <a:pt x="14979" y="400894"/>
                    <a:pt x="0" y="385915"/>
                    <a:pt x="0" y="367437"/>
                  </a:cubicBezTo>
                  <a:lnTo>
                    <a:pt x="0" y="33457"/>
                  </a:lnTo>
                  <a:cubicBezTo>
                    <a:pt x="0" y="14979"/>
                    <a:pt x="14979" y="0"/>
                    <a:pt x="3345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1828361" cy="467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 è la differenza tra lo stress del cacciatore e lo stress moderno?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10952" y="4763318"/>
            <a:ext cx="6942059" cy="1522144"/>
            <a:chOff x="0" y="0"/>
            <a:chExt cx="1828361" cy="4008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8361" cy="400894"/>
            </a:xfrm>
            <a:custGeom>
              <a:avLst/>
              <a:gdLst/>
              <a:ahLst/>
              <a:cxnLst/>
              <a:rect l="l" t="t" r="r" b="b"/>
              <a:pathLst>
                <a:path w="1828361" h="400894">
                  <a:moveTo>
                    <a:pt x="33457" y="0"/>
                  </a:moveTo>
                  <a:lnTo>
                    <a:pt x="1794905" y="0"/>
                  </a:lnTo>
                  <a:cubicBezTo>
                    <a:pt x="1813382" y="0"/>
                    <a:pt x="1828361" y="14979"/>
                    <a:pt x="1828361" y="33457"/>
                  </a:cubicBezTo>
                  <a:lnTo>
                    <a:pt x="1828361" y="367437"/>
                  </a:lnTo>
                  <a:cubicBezTo>
                    <a:pt x="1828361" y="376311"/>
                    <a:pt x="1824836" y="384820"/>
                    <a:pt x="1818562" y="391095"/>
                  </a:cubicBezTo>
                  <a:cubicBezTo>
                    <a:pt x="1812288" y="397369"/>
                    <a:pt x="1803778" y="400894"/>
                    <a:pt x="1794905" y="400894"/>
                  </a:cubicBezTo>
                  <a:lnTo>
                    <a:pt x="33457" y="400894"/>
                  </a:lnTo>
                  <a:cubicBezTo>
                    <a:pt x="14979" y="400894"/>
                    <a:pt x="0" y="385915"/>
                    <a:pt x="0" y="367437"/>
                  </a:cubicBezTo>
                  <a:lnTo>
                    <a:pt x="0" y="33457"/>
                  </a:lnTo>
                  <a:cubicBezTo>
                    <a:pt x="0" y="14979"/>
                    <a:pt x="14979" y="0"/>
                    <a:pt x="3345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828361" cy="467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segnali vi indicano che il vostro stress non diminuisce?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10952" y="1028700"/>
            <a:ext cx="6942059" cy="1522144"/>
            <a:chOff x="0" y="0"/>
            <a:chExt cx="1828361" cy="4008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28361" cy="400894"/>
            </a:xfrm>
            <a:custGeom>
              <a:avLst/>
              <a:gdLst/>
              <a:ahLst/>
              <a:cxnLst/>
              <a:rect l="l" t="t" r="r" b="b"/>
              <a:pathLst>
                <a:path w="1828361" h="400894">
                  <a:moveTo>
                    <a:pt x="33457" y="0"/>
                  </a:moveTo>
                  <a:lnTo>
                    <a:pt x="1794905" y="0"/>
                  </a:lnTo>
                  <a:cubicBezTo>
                    <a:pt x="1813382" y="0"/>
                    <a:pt x="1828361" y="14979"/>
                    <a:pt x="1828361" y="33457"/>
                  </a:cubicBezTo>
                  <a:lnTo>
                    <a:pt x="1828361" y="367437"/>
                  </a:lnTo>
                  <a:cubicBezTo>
                    <a:pt x="1828361" y="376311"/>
                    <a:pt x="1824836" y="384820"/>
                    <a:pt x="1818562" y="391095"/>
                  </a:cubicBezTo>
                  <a:cubicBezTo>
                    <a:pt x="1812288" y="397369"/>
                    <a:pt x="1803778" y="400894"/>
                    <a:pt x="1794905" y="400894"/>
                  </a:cubicBezTo>
                  <a:lnTo>
                    <a:pt x="33457" y="400894"/>
                  </a:lnTo>
                  <a:cubicBezTo>
                    <a:pt x="14979" y="400894"/>
                    <a:pt x="0" y="385915"/>
                    <a:pt x="0" y="367437"/>
                  </a:cubicBezTo>
                  <a:lnTo>
                    <a:pt x="0" y="33457"/>
                  </a:lnTo>
                  <a:cubicBezTo>
                    <a:pt x="0" y="14979"/>
                    <a:pt x="14979" y="0"/>
                    <a:pt x="3345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1828361" cy="467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situazioni quotidiane pensate che generino questo stress continuo negli adolescenti?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986331" y="7423781"/>
            <a:ext cx="6951107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problema non è attivarsi…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Il problema è non riuscire più a uscire da questo stato.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6732654"/>
            <a:ext cx="1123677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provoca stress in me? — Carte Metaplan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16805" y="1028700"/>
            <a:ext cx="7454390" cy="1292944"/>
            <a:chOff x="0" y="0"/>
            <a:chExt cx="1963296" cy="3405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63296" cy="340528"/>
            </a:xfrm>
            <a:custGeom>
              <a:avLst/>
              <a:gdLst/>
              <a:ahLst/>
              <a:cxnLst/>
              <a:rect l="l" t="t" r="r" b="b"/>
              <a:pathLst>
                <a:path w="1963296" h="340528">
                  <a:moveTo>
                    <a:pt x="31157" y="0"/>
                  </a:moveTo>
                  <a:lnTo>
                    <a:pt x="1932139" y="0"/>
                  </a:lnTo>
                  <a:cubicBezTo>
                    <a:pt x="1940402" y="0"/>
                    <a:pt x="1948327" y="3283"/>
                    <a:pt x="1954170" y="9126"/>
                  </a:cubicBezTo>
                  <a:cubicBezTo>
                    <a:pt x="1960014" y="14969"/>
                    <a:pt x="1963296" y="22894"/>
                    <a:pt x="1963296" y="31157"/>
                  </a:cubicBezTo>
                  <a:lnTo>
                    <a:pt x="1963296" y="309371"/>
                  </a:lnTo>
                  <a:cubicBezTo>
                    <a:pt x="1963296" y="317635"/>
                    <a:pt x="1960014" y="325560"/>
                    <a:pt x="1954170" y="331403"/>
                  </a:cubicBezTo>
                  <a:cubicBezTo>
                    <a:pt x="1948327" y="337246"/>
                    <a:pt x="1940402" y="340528"/>
                    <a:pt x="1932139" y="340528"/>
                  </a:cubicBezTo>
                  <a:lnTo>
                    <a:pt x="31157" y="340528"/>
                  </a:lnTo>
                  <a:cubicBezTo>
                    <a:pt x="22894" y="340528"/>
                    <a:pt x="14969" y="337246"/>
                    <a:pt x="9126" y="331403"/>
                  </a:cubicBezTo>
                  <a:cubicBezTo>
                    <a:pt x="3283" y="325560"/>
                    <a:pt x="0" y="317635"/>
                    <a:pt x="0" y="309371"/>
                  </a:cubicBezTo>
                  <a:lnTo>
                    <a:pt x="0" y="31157"/>
                  </a:lnTo>
                  <a:cubicBezTo>
                    <a:pt x="0" y="22894"/>
                    <a:pt x="3283" y="14969"/>
                    <a:pt x="9126" y="9126"/>
                  </a:cubicBezTo>
                  <a:cubicBezTo>
                    <a:pt x="14969" y="3283"/>
                    <a:pt x="22894" y="0"/>
                    <a:pt x="3115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963296" cy="426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cos’è davvero lo stress?</a:t>
              </a:r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9144000" y="3406316"/>
            <a:ext cx="0" cy="3016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932255" y="6220092"/>
            <a:ext cx="5227024" cy="3038208"/>
          </a:xfrm>
          <a:custGeom>
            <a:avLst/>
            <a:gdLst/>
            <a:ahLst/>
            <a:cxnLst/>
            <a:rect l="l" t="t" r="r" b="b"/>
            <a:pathLst>
              <a:path w="5227024" h="3038208">
                <a:moveTo>
                  <a:pt x="0" y="0"/>
                </a:moveTo>
                <a:lnTo>
                  <a:pt x="5227024" y="0"/>
                </a:lnTo>
                <a:lnTo>
                  <a:pt x="5227024" y="3038208"/>
                </a:lnTo>
                <a:lnTo>
                  <a:pt x="0" y="30382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12003091" y="5392818"/>
            <a:ext cx="5256209" cy="3918265"/>
          </a:xfrm>
          <a:custGeom>
            <a:avLst/>
            <a:gdLst/>
            <a:ahLst/>
            <a:cxnLst/>
            <a:rect l="l" t="t" r="r" b="b"/>
            <a:pathLst>
              <a:path w="5256209" h="3918265">
                <a:moveTo>
                  <a:pt x="0" y="0"/>
                </a:moveTo>
                <a:lnTo>
                  <a:pt x="5256209" y="0"/>
                </a:lnTo>
                <a:lnTo>
                  <a:pt x="5256209" y="3918265"/>
                </a:lnTo>
                <a:lnTo>
                  <a:pt x="0" y="39182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2293144" y="2647491"/>
            <a:ext cx="1370171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è il modo in cui il tuo corpo e la tua mente reagiscono quando percepiscono pressione o una sfida.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90215" y="3339641"/>
            <a:ext cx="4568786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volte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sopraffà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blocca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).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44635" y="3339641"/>
            <a:ext cx="477039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volte ti aiuta (ti attiva)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59160" y="4400200"/>
            <a:ext cx="5426881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tuo corpo non distingue tra: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esame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una discussione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troppi compiti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messaggio che ti preoccupa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oppure… un orso arrabbiato che ti attacca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659160" y="7911750"/>
            <a:ext cx="4752702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Capiremo come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funziona lo stress, perché nasce e cosa puoi fare per affrontarlo.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62639">
            <a:off x="8627304" y="2912006"/>
            <a:ext cx="3831908" cy="4114800"/>
          </a:xfrm>
          <a:custGeom>
            <a:avLst/>
            <a:gdLst/>
            <a:ahLst/>
            <a:cxnLst/>
            <a:rect l="l" t="t" r="r" b="b"/>
            <a:pathLst>
              <a:path w="3831908" h="4114800">
                <a:moveTo>
                  <a:pt x="0" y="0"/>
                </a:moveTo>
                <a:lnTo>
                  <a:pt x="3831908" y="0"/>
                </a:lnTo>
                <a:lnTo>
                  <a:pt x="38319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rot="1537360">
            <a:off x="11876557" y="2912006"/>
            <a:ext cx="3831907" cy="4114800"/>
          </a:xfrm>
          <a:custGeom>
            <a:avLst/>
            <a:gdLst/>
            <a:ahLst/>
            <a:cxnLst/>
            <a:rect l="l" t="t" r="r" b="b"/>
            <a:pathLst>
              <a:path w="3831907" h="4114800">
                <a:moveTo>
                  <a:pt x="0" y="0"/>
                </a:moveTo>
                <a:lnTo>
                  <a:pt x="3831908" y="0"/>
                </a:lnTo>
                <a:lnTo>
                  <a:pt x="38319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2364285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o post-it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parete per attaccarli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4706440"/>
            <a:ext cx="4390368" cy="389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Identificheremo situazioni generali che causano stress nella vita quotidiana.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studente scriverà due carte, un’idea per carta.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Successivamente le organizzeremo in diverse categorie.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/>
          <p:cNvSpPr txBox="1"/>
          <p:nvPr/>
        </p:nvSpPr>
        <p:spPr>
          <a:xfrm rot="-1273796">
            <a:off x="9710744" y="4885995"/>
            <a:ext cx="164088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Verifiche</a:t>
            </a:r>
          </a:p>
        </p:txBody>
      </p:sp>
      <p:sp>
        <p:nvSpPr>
          <p:cNvPr id="7" name="TextBox 7"/>
          <p:cNvSpPr txBox="1"/>
          <p:nvPr/>
        </p:nvSpPr>
        <p:spPr>
          <a:xfrm rot="1426203">
            <a:off x="12994075" y="4833006"/>
            <a:ext cx="129528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Social network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5175681" y="1809259"/>
            <a:ext cx="0" cy="457386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 flipV="1">
            <a:off x="9102864" y="1809259"/>
            <a:ext cx="0" cy="457386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AutoShape 4"/>
          <p:cNvSpPr/>
          <p:nvPr/>
        </p:nvSpPr>
        <p:spPr>
          <a:xfrm flipV="1">
            <a:off x="13322345" y="1809259"/>
            <a:ext cx="0" cy="457386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>
            <a:off x="14070330" y="5275648"/>
            <a:ext cx="4217670" cy="8229600"/>
          </a:xfrm>
          <a:custGeom>
            <a:avLst/>
            <a:gdLst/>
            <a:ahLst/>
            <a:cxnLst/>
            <a:rect l="l" t="t" r="r" b="b"/>
            <a:pathLst>
              <a:path w="4217670" h="8229600">
                <a:moveTo>
                  <a:pt x="0" y="0"/>
                </a:moveTo>
                <a:lnTo>
                  <a:pt x="4217670" y="0"/>
                </a:lnTo>
                <a:lnTo>
                  <a:pt x="42176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841835" y="1780684"/>
            <a:ext cx="217877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Accademico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400494" y="1780684"/>
            <a:ext cx="125112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Sociale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55707" y="1780684"/>
            <a:ext cx="1513796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Famiglia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604748" y="1780684"/>
            <a:ext cx="171409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Personale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00384" y="1000125"/>
            <a:ext cx="528723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Esempi per la categorizzazione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62748" y="2371725"/>
            <a:ext cx="3536946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Sentire pressione per ottenere buoni voti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Molti compiti o lavori accumulati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presentazione davanti a tutta la classe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Pensare di non superare un esame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370799" y="2371725"/>
            <a:ext cx="3536946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Litigare con amici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Sentirsi fuori posto in un gruppo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Avere paura di essere presi in giro o giudicati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Cambiare gruppo di amici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Problemi con voci o pettegolezzi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44131" y="2371725"/>
            <a:ext cx="3536946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Litigi a casa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Genitori con aspettative elevate sui voti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Mancanza di comunicazione in famiglia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Cambiamenti familiari (separazione, trasloco, ecc.)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693319" y="2371725"/>
            <a:ext cx="353694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Bassa autostima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Dubbi su chi si è o su chi si vuole essere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Paura di commettere errori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Pensare troppo a ciò che pensano gli altri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5777761" y="1809259"/>
            <a:ext cx="0" cy="413705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3" name="AutoShape 3"/>
          <p:cNvSpPr/>
          <p:nvPr/>
        </p:nvSpPr>
        <p:spPr>
          <a:xfrm flipV="1">
            <a:off x="11682337" y="1809259"/>
            <a:ext cx="0" cy="413705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4070330" y="5275648"/>
            <a:ext cx="4217670" cy="8229600"/>
          </a:xfrm>
          <a:custGeom>
            <a:avLst/>
            <a:gdLst/>
            <a:ahLst/>
            <a:cxnLst/>
            <a:rect l="l" t="t" r="r" b="b"/>
            <a:pathLst>
              <a:path w="4217670" h="8229600">
                <a:moveTo>
                  <a:pt x="0" y="0"/>
                </a:moveTo>
                <a:lnTo>
                  <a:pt x="4217670" y="0"/>
                </a:lnTo>
                <a:lnTo>
                  <a:pt x="42176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6400801" y="1000125"/>
            <a:ext cx="5486400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Esempi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per la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categorizzazione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04838" y="1780684"/>
            <a:ext cx="138493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Digitale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480257" y="1780684"/>
            <a:ext cx="2499584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Fisico e salute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852802" y="1780684"/>
            <a:ext cx="311577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Autoesigenza / Perfezionismo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28832" y="2637223"/>
            <a:ext cx="3536946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Confrontarsi con gli altri sui social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Sentire pressione per ottenere molti “like”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Ricevere commenti negativi online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Controllare continuamente il telefono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61575" y="2637223"/>
            <a:ext cx="4044038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Cambiamenti fisici durante l’adolescenza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Dormire troppo poco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Stanchezza accumulata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testa o mal di pancia dovuti al nervosismo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Poco riposo o troppe attività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642219" y="2637223"/>
            <a:ext cx="3536946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Pensare che tutto debba essere perfetto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Sentire che non è mai abbastanza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Essere molto frustrati quando qualcosa non va bene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Confrontarsi continuamente con gli altri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397596" y="1028700"/>
            <a:ext cx="4987085" cy="9730897"/>
          </a:xfrm>
          <a:custGeom>
            <a:avLst/>
            <a:gdLst/>
            <a:ahLst/>
            <a:cxnLst/>
            <a:rect l="l" t="t" r="r" b="b"/>
            <a:pathLst>
              <a:path w="4987085" h="9730897">
                <a:moveTo>
                  <a:pt x="0" y="0"/>
                </a:moveTo>
                <a:lnTo>
                  <a:pt x="4987085" y="0"/>
                </a:lnTo>
                <a:lnTo>
                  <a:pt x="4987085" y="9730897"/>
                </a:lnTo>
                <a:lnTo>
                  <a:pt x="0" y="97308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545059" y="1050863"/>
            <a:ext cx="6598941" cy="1387321"/>
            <a:chOff x="0" y="0"/>
            <a:chExt cx="1737993" cy="3653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37993" cy="365385"/>
            </a:xfrm>
            <a:custGeom>
              <a:avLst/>
              <a:gdLst/>
              <a:ahLst/>
              <a:cxnLst/>
              <a:rect l="l" t="t" r="r" b="b"/>
              <a:pathLst>
                <a:path w="1737993" h="365385">
                  <a:moveTo>
                    <a:pt x="35196" y="0"/>
                  </a:moveTo>
                  <a:lnTo>
                    <a:pt x="1702797" y="0"/>
                  </a:lnTo>
                  <a:cubicBezTo>
                    <a:pt x="1712131" y="0"/>
                    <a:pt x="1721084" y="3708"/>
                    <a:pt x="1727684" y="10309"/>
                  </a:cubicBezTo>
                  <a:cubicBezTo>
                    <a:pt x="1734285" y="16909"/>
                    <a:pt x="1737993" y="25862"/>
                    <a:pt x="1737993" y="35196"/>
                  </a:cubicBezTo>
                  <a:lnTo>
                    <a:pt x="1737993" y="330189"/>
                  </a:lnTo>
                  <a:cubicBezTo>
                    <a:pt x="1737993" y="339523"/>
                    <a:pt x="1734285" y="348476"/>
                    <a:pt x="1727684" y="355076"/>
                  </a:cubicBezTo>
                  <a:cubicBezTo>
                    <a:pt x="1721084" y="361677"/>
                    <a:pt x="1712131" y="365385"/>
                    <a:pt x="1702797" y="365385"/>
                  </a:cubicBezTo>
                  <a:lnTo>
                    <a:pt x="35196" y="365385"/>
                  </a:lnTo>
                  <a:cubicBezTo>
                    <a:pt x="25862" y="365385"/>
                    <a:pt x="16909" y="361677"/>
                    <a:pt x="10309" y="355076"/>
                  </a:cubicBezTo>
                  <a:cubicBezTo>
                    <a:pt x="3708" y="348476"/>
                    <a:pt x="0" y="339523"/>
                    <a:pt x="0" y="330189"/>
                  </a:cubicBezTo>
                  <a:lnTo>
                    <a:pt x="0" y="35196"/>
                  </a:lnTo>
                  <a:cubicBezTo>
                    <a:pt x="0" y="25862"/>
                    <a:pt x="3708" y="16909"/>
                    <a:pt x="10309" y="10309"/>
                  </a:cubicBezTo>
                  <a:cubicBezTo>
                    <a:pt x="16909" y="3708"/>
                    <a:pt x="25862" y="0"/>
                    <a:pt x="35196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737993" cy="393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categorie di stress sono emerse più frequentemente?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45059" y="2776607"/>
            <a:ext cx="6598941" cy="1387321"/>
            <a:chOff x="0" y="0"/>
            <a:chExt cx="1737993" cy="3653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37993" cy="365385"/>
            </a:xfrm>
            <a:custGeom>
              <a:avLst/>
              <a:gdLst/>
              <a:ahLst/>
              <a:cxnLst/>
              <a:rect l="l" t="t" r="r" b="b"/>
              <a:pathLst>
                <a:path w="1737993" h="365385">
                  <a:moveTo>
                    <a:pt x="35196" y="0"/>
                  </a:moveTo>
                  <a:lnTo>
                    <a:pt x="1702797" y="0"/>
                  </a:lnTo>
                  <a:cubicBezTo>
                    <a:pt x="1712131" y="0"/>
                    <a:pt x="1721084" y="3708"/>
                    <a:pt x="1727684" y="10309"/>
                  </a:cubicBezTo>
                  <a:cubicBezTo>
                    <a:pt x="1734285" y="16909"/>
                    <a:pt x="1737993" y="25862"/>
                    <a:pt x="1737993" y="35196"/>
                  </a:cubicBezTo>
                  <a:lnTo>
                    <a:pt x="1737993" y="330189"/>
                  </a:lnTo>
                  <a:cubicBezTo>
                    <a:pt x="1737993" y="339523"/>
                    <a:pt x="1734285" y="348476"/>
                    <a:pt x="1727684" y="355076"/>
                  </a:cubicBezTo>
                  <a:cubicBezTo>
                    <a:pt x="1721084" y="361677"/>
                    <a:pt x="1712131" y="365385"/>
                    <a:pt x="1702797" y="365385"/>
                  </a:cubicBezTo>
                  <a:lnTo>
                    <a:pt x="35196" y="365385"/>
                  </a:lnTo>
                  <a:cubicBezTo>
                    <a:pt x="25862" y="365385"/>
                    <a:pt x="16909" y="361677"/>
                    <a:pt x="10309" y="355076"/>
                  </a:cubicBezTo>
                  <a:cubicBezTo>
                    <a:pt x="3708" y="348476"/>
                    <a:pt x="0" y="339523"/>
                    <a:pt x="0" y="330189"/>
                  </a:cubicBezTo>
                  <a:lnTo>
                    <a:pt x="0" y="35196"/>
                  </a:lnTo>
                  <a:cubicBezTo>
                    <a:pt x="0" y="25862"/>
                    <a:pt x="3708" y="16909"/>
                    <a:pt x="10309" y="10309"/>
                  </a:cubicBezTo>
                  <a:cubicBezTo>
                    <a:pt x="16909" y="3708"/>
                    <a:pt x="25862" y="0"/>
                    <a:pt x="35196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737993" cy="393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gli studenti di altre classi avrebbero carte simili?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545059" y="4506828"/>
            <a:ext cx="6598941" cy="1387321"/>
            <a:chOff x="0" y="0"/>
            <a:chExt cx="1737993" cy="36538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37993" cy="365385"/>
            </a:xfrm>
            <a:custGeom>
              <a:avLst/>
              <a:gdLst/>
              <a:ahLst/>
              <a:cxnLst/>
              <a:rect l="l" t="t" r="r" b="b"/>
              <a:pathLst>
                <a:path w="1737993" h="365385">
                  <a:moveTo>
                    <a:pt x="35196" y="0"/>
                  </a:moveTo>
                  <a:lnTo>
                    <a:pt x="1702797" y="0"/>
                  </a:lnTo>
                  <a:cubicBezTo>
                    <a:pt x="1712131" y="0"/>
                    <a:pt x="1721084" y="3708"/>
                    <a:pt x="1727684" y="10309"/>
                  </a:cubicBezTo>
                  <a:cubicBezTo>
                    <a:pt x="1734285" y="16909"/>
                    <a:pt x="1737993" y="25862"/>
                    <a:pt x="1737993" y="35196"/>
                  </a:cubicBezTo>
                  <a:lnTo>
                    <a:pt x="1737993" y="330189"/>
                  </a:lnTo>
                  <a:cubicBezTo>
                    <a:pt x="1737993" y="339523"/>
                    <a:pt x="1734285" y="348476"/>
                    <a:pt x="1727684" y="355076"/>
                  </a:cubicBezTo>
                  <a:cubicBezTo>
                    <a:pt x="1721084" y="361677"/>
                    <a:pt x="1712131" y="365385"/>
                    <a:pt x="1702797" y="365385"/>
                  </a:cubicBezTo>
                  <a:lnTo>
                    <a:pt x="35196" y="365385"/>
                  </a:lnTo>
                  <a:cubicBezTo>
                    <a:pt x="25862" y="365385"/>
                    <a:pt x="16909" y="361677"/>
                    <a:pt x="10309" y="355076"/>
                  </a:cubicBezTo>
                  <a:cubicBezTo>
                    <a:pt x="3708" y="348476"/>
                    <a:pt x="0" y="339523"/>
                    <a:pt x="0" y="330189"/>
                  </a:cubicBezTo>
                  <a:lnTo>
                    <a:pt x="0" y="35196"/>
                  </a:lnTo>
                  <a:cubicBezTo>
                    <a:pt x="0" y="25862"/>
                    <a:pt x="3708" y="16909"/>
                    <a:pt x="10309" y="10309"/>
                  </a:cubicBezTo>
                  <a:cubicBezTo>
                    <a:pt x="16909" y="3708"/>
                    <a:pt x="25862" y="0"/>
                    <a:pt x="3519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737993" cy="393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situazioni pensate possano essere gestite con strategie semplici?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45059" y="7151419"/>
            <a:ext cx="774730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Molti fattori di stress sono condivisi all’interno del gruppo.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Questo ci aiuta a capire che non siamo soli e che lo stress può avere molte forme.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88632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5937193"/>
            <a:ext cx="11236770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“Reazioni allo stress” — Come reagiscono il mio corpo, le mie emozioni e il mio comportamento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67968" y="1360356"/>
            <a:ext cx="7893652" cy="7016579"/>
          </a:xfrm>
          <a:custGeom>
            <a:avLst/>
            <a:gdLst/>
            <a:ahLst/>
            <a:cxnLst/>
            <a:rect l="l" t="t" r="r" b="b"/>
            <a:pathLst>
              <a:path w="7893652" h="7016579">
                <a:moveTo>
                  <a:pt x="0" y="0"/>
                </a:moveTo>
                <a:lnTo>
                  <a:pt x="7893652" y="0"/>
                </a:lnTo>
                <a:lnTo>
                  <a:pt x="7893652" y="7016579"/>
                </a:lnTo>
                <a:lnTo>
                  <a:pt x="0" y="70165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64285"/>
            <a:ext cx="6897355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flipchart, divisa in tre colonne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Corpo – Emozioni – Pensieri/Comportamento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4706440"/>
            <a:ext cx="6897355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Faremo un brainstorming su come reagiscono corpo e mente quando siamo stressati.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Annoteremo esempi del gruppo in ogni colonna.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86590" y="1028700"/>
            <a:ext cx="11714820" cy="1129336"/>
            <a:chOff x="0" y="0"/>
            <a:chExt cx="3085385" cy="2974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85385" cy="297438"/>
            </a:xfrm>
            <a:custGeom>
              <a:avLst/>
              <a:gdLst/>
              <a:ahLst/>
              <a:cxnLst/>
              <a:rect l="l" t="t" r="r" b="b"/>
              <a:pathLst>
                <a:path w="3085385" h="297438">
                  <a:moveTo>
                    <a:pt x="19826" y="0"/>
                  </a:moveTo>
                  <a:lnTo>
                    <a:pt x="3065559" y="0"/>
                  </a:lnTo>
                  <a:cubicBezTo>
                    <a:pt x="3070817" y="0"/>
                    <a:pt x="3075860" y="2089"/>
                    <a:pt x="3079578" y="5807"/>
                  </a:cubicBezTo>
                  <a:cubicBezTo>
                    <a:pt x="3083296" y="9525"/>
                    <a:pt x="3085385" y="14568"/>
                    <a:pt x="3085385" y="19826"/>
                  </a:cubicBezTo>
                  <a:lnTo>
                    <a:pt x="3085385" y="277612"/>
                  </a:lnTo>
                  <a:cubicBezTo>
                    <a:pt x="3085385" y="282871"/>
                    <a:pt x="3083296" y="287913"/>
                    <a:pt x="3079578" y="291631"/>
                  </a:cubicBezTo>
                  <a:cubicBezTo>
                    <a:pt x="3075860" y="295350"/>
                    <a:pt x="3070817" y="297438"/>
                    <a:pt x="3065559" y="297438"/>
                  </a:cubicBezTo>
                  <a:lnTo>
                    <a:pt x="19826" y="297438"/>
                  </a:lnTo>
                  <a:cubicBezTo>
                    <a:pt x="8876" y="297438"/>
                    <a:pt x="0" y="288562"/>
                    <a:pt x="0" y="277612"/>
                  </a:cubicBezTo>
                  <a:lnTo>
                    <a:pt x="0" y="19826"/>
                  </a:lnTo>
                  <a:cubicBezTo>
                    <a:pt x="0" y="8876"/>
                    <a:pt x="8876" y="0"/>
                    <a:pt x="1982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3085385" cy="3641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 qualcuno è stressato (non necessariamente voi), cosa succede spesso?</a:t>
              </a:r>
            </a:p>
          </p:txBody>
        </p:sp>
      </p:grpSp>
      <p:sp>
        <p:nvSpPr>
          <p:cNvPr id="5" name="AutoShape 5"/>
          <p:cNvSpPr/>
          <p:nvPr/>
        </p:nvSpPr>
        <p:spPr>
          <a:xfrm>
            <a:off x="5978774" y="2771475"/>
            <a:ext cx="0" cy="375803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>
            <a:off x="11142524" y="2771475"/>
            <a:ext cx="0" cy="375803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Freeform 7"/>
          <p:cNvSpPr/>
          <p:nvPr/>
        </p:nvSpPr>
        <p:spPr>
          <a:xfrm>
            <a:off x="5763047" y="6529509"/>
            <a:ext cx="5940275" cy="8229600"/>
          </a:xfrm>
          <a:custGeom>
            <a:avLst/>
            <a:gdLst/>
            <a:ahLst/>
            <a:cxnLst/>
            <a:rect l="l" t="t" r="r" b="b"/>
            <a:pathLst>
              <a:path w="5940275" h="8229600">
                <a:moveTo>
                  <a:pt x="0" y="0"/>
                </a:moveTo>
                <a:lnTo>
                  <a:pt x="5940275" y="0"/>
                </a:lnTo>
                <a:lnTo>
                  <a:pt x="594027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2908282" y="2863209"/>
            <a:ext cx="1511318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Corpo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811663" y="2863209"/>
            <a:ext cx="11769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49016" y="2863209"/>
            <a:ext cx="4752984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Pensieri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/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Comportamento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053958" y="3564293"/>
            <a:ext cx="3219966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Tensione nel collo o nelle spalle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 di stomaco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Respirazione accelerata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Mani fredde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Sudorazione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790147" y="3564293"/>
            <a:ext cx="3219966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Irritabilità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Nervosismo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Frustrazione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Sensazione di blocco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Sovraccarico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Paura di fallire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015526" y="3564293"/>
            <a:ext cx="3219966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“Non ce la faccio”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Difficoltà a concentrarsi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Rimuginare continuamente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Evitare i compiti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Reagire in modo impulsivo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Procrastinare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4245" y="831991"/>
            <a:ext cx="7939755" cy="2254109"/>
            <a:chOff x="0" y="-51808"/>
            <a:chExt cx="2091129" cy="5936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91129" cy="507950"/>
            </a:xfrm>
            <a:custGeom>
              <a:avLst/>
              <a:gdLst/>
              <a:ahLst/>
              <a:cxnLst/>
              <a:rect l="l" t="t" r="r" b="b"/>
              <a:pathLst>
                <a:path w="2091129" h="507950">
                  <a:moveTo>
                    <a:pt x="29252" y="0"/>
                  </a:moveTo>
                  <a:lnTo>
                    <a:pt x="2061876" y="0"/>
                  </a:lnTo>
                  <a:cubicBezTo>
                    <a:pt x="2078032" y="0"/>
                    <a:pt x="2091129" y="13097"/>
                    <a:pt x="2091129" y="29252"/>
                  </a:cubicBezTo>
                  <a:lnTo>
                    <a:pt x="2091129" y="478697"/>
                  </a:lnTo>
                  <a:cubicBezTo>
                    <a:pt x="2091129" y="494853"/>
                    <a:pt x="2078032" y="507950"/>
                    <a:pt x="2061876" y="507950"/>
                  </a:cubicBezTo>
                  <a:lnTo>
                    <a:pt x="29252" y="507950"/>
                  </a:lnTo>
                  <a:cubicBezTo>
                    <a:pt x="13097" y="507950"/>
                    <a:pt x="0" y="494853"/>
                    <a:pt x="0" y="478697"/>
                  </a:cubicBezTo>
                  <a:lnTo>
                    <a:pt x="0" y="29252"/>
                  </a:lnTo>
                  <a:cubicBezTo>
                    <a:pt x="0" y="13097"/>
                    <a:pt x="13097" y="0"/>
                    <a:pt x="2925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1808"/>
              <a:ext cx="2091129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segnali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fisici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compaiano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per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primi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quando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è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stressato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04245" y="3117992"/>
            <a:ext cx="7939755" cy="2254109"/>
            <a:chOff x="0" y="-49838"/>
            <a:chExt cx="2091129" cy="5936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91129" cy="507950"/>
            </a:xfrm>
            <a:custGeom>
              <a:avLst/>
              <a:gdLst/>
              <a:ahLst/>
              <a:cxnLst/>
              <a:rect l="l" t="t" r="r" b="b"/>
              <a:pathLst>
                <a:path w="2091129" h="507950">
                  <a:moveTo>
                    <a:pt x="29252" y="0"/>
                  </a:moveTo>
                  <a:lnTo>
                    <a:pt x="2061876" y="0"/>
                  </a:lnTo>
                  <a:cubicBezTo>
                    <a:pt x="2078032" y="0"/>
                    <a:pt x="2091129" y="13097"/>
                    <a:pt x="2091129" y="29252"/>
                  </a:cubicBezTo>
                  <a:lnTo>
                    <a:pt x="2091129" y="478697"/>
                  </a:lnTo>
                  <a:cubicBezTo>
                    <a:pt x="2091129" y="494853"/>
                    <a:pt x="2078032" y="507950"/>
                    <a:pt x="2061876" y="507950"/>
                  </a:cubicBezTo>
                  <a:lnTo>
                    <a:pt x="29252" y="507950"/>
                  </a:lnTo>
                  <a:cubicBezTo>
                    <a:pt x="13097" y="507950"/>
                    <a:pt x="0" y="494853"/>
                    <a:pt x="0" y="478697"/>
                  </a:cubicBezTo>
                  <a:lnTo>
                    <a:pt x="0" y="29252"/>
                  </a:lnTo>
                  <a:cubicBezTo>
                    <a:pt x="0" y="13097"/>
                    <a:pt x="13097" y="0"/>
                    <a:pt x="2925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49838"/>
              <a:ext cx="2091129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comportamenti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mostrano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spesso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lo stress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aumentando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04245" y="5403990"/>
            <a:ext cx="7939755" cy="2254109"/>
            <a:chOff x="0" y="-48534"/>
            <a:chExt cx="2091129" cy="5936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091129" cy="507950"/>
            </a:xfrm>
            <a:custGeom>
              <a:avLst/>
              <a:gdLst/>
              <a:ahLst/>
              <a:cxnLst/>
              <a:rect l="l" t="t" r="r" b="b"/>
              <a:pathLst>
                <a:path w="2091129" h="507950">
                  <a:moveTo>
                    <a:pt x="29252" y="0"/>
                  </a:moveTo>
                  <a:lnTo>
                    <a:pt x="2061876" y="0"/>
                  </a:lnTo>
                  <a:cubicBezTo>
                    <a:pt x="2078032" y="0"/>
                    <a:pt x="2091129" y="13097"/>
                    <a:pt x="2091129" y="29252"/>
                  </a:cubicBezTo>
                  <a:lnTo>
                    <a:pt x="2091129" y="478697"/>
                  </a:lnTo>
                  <a:cubicBezTo>
                    <a:pt x="2091129" y="494853"/>
                    <a:pt x="2078032" y="507950"/>
                    <a:pt x="2061876" y="507950"/>
                  </a:cubicBezTo>
                  <a:lnTo>
                    <a:pt x="29252" y="507950"/>
                  </a:lnTo>
                  <a:cubicBezTo>
                    <a:pt x="13097" y="507950"/>
                    <a:pt x="0" y="494853"/>
                    <a:pt x="0" y="478697"/>
                  </a:cubicBezTo>
                  <a:lnTo>
                    <a:pt x="0" y="29252"/>
                  </a:lnTo>
                  <a:cubicBezTo>
                    <a:pt x="0" y="13097"/>
                    <a:pt x="13097" y="0"/>
                    <a:pt x="2925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8534"/>
              <a:ext cx="2091129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di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livelli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(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corpo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emozioni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comportamento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) vi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risulta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più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difficile da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gestire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2397596" y="1028700"/>
            <a:ext cx="4987085" cy="9730897"/>
          </a:xfrm>
          <a:custGeom>
            <a:avLst/>
            <a:gdLst/>
            <a:ahLst/>
            <a:cxnLst/>
            <a:rect l="l" t="t" r="r" b="b"/>
            <a:pathLst>
              <a:path w="4987085" h="9730897">
                <a:moveTo>
                  <a:pt x="0" y="0"/>
                </a:moveTo>
                <a:lnTo>
                  <a:pt x="4987085" y="0"/>
                </a:lnTo>
                <a:lnTo>
                  <a:pt x="4987085" y="9730897"/>
                </a:lnTo>
                <a:lnTo>
                  <a:pt x="0" y="97308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1204245" y="7832725"/>
            <a:ext cx="10245504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può manifestarsi nel corpo, nelle emozioni o nei pensieri.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Imparare a riconoscerlo è il primo passo per poterlo gestire.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88632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5937193"/>
            <a:ext cx="11236770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Contro-programmi — la forza dei pensieri + allenamento del muscolo del sorriso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5405" y="2209746"/>
            <a:ext cx="5867509" cy="5867509"/>
          </a:xfrm>
          <a:custGeom>
            <a:avLst/>
            <a:gdLst/>
            <a:ahLst/>
            <a:cxnLst/>
            <a:rect l="l" t="t" r="r" b="b"/>
            <a:pathLst>
              <a:path w="5867509" h="5867509">
                <a:moveTo>
                  <a:pt x="0" y="0"/>
                </a:moveTo>
                <a:lnTo>
                  <a:pt x="5867509" y="0"/>
                </a:lnTo>
                <a:lnTo>
                  <a:pt x="5867509" y="5867508"/>
                </a:lnTo>
                <a:lnTo>
                  <a:pt x="0" y="58675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64285"/>
            <a:ext cx="689735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Nessuno (solo uno spazio tranquillo)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4706440"/>
            <a:ext cx="6897355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Impareremo due tecniche rapide che aiutano a ridurre l’attivazione del corpo quando siamo stressati.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70578" y="2077141"/>
            <a:ext cx="11254154" cy="8229600"/>
          </a:xfrm>
          <a:custGeom>
            <a:avLst/>
            <a:gdLst/>
            <a:ahLst/>
            <a:cxnLst/>
            <a:rect l="l" t="t" r="r" b="b"/>
            <a:pathLst>
              <a:path w="11254154" h="8229600">
                <a:moveTo>
                  <a:pt x="0" y="0"/>
                </a:moveTo>
                <a:lnTo>
                  <a:pt x="11254154" y="0"/>
                </a:lnTo>
                <a:lnTo>
                  <a:pt x="112541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09577" y="1859653"/>
            <a:ext cx="428482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Cose importanti prima di iniziare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0163" y="3342378"/>
            <a:ext cx="6954203" cy="457200"/>
            <a:chOff x="0" y="0"/>
            <a:chExt cx="9272270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706068" y="37042"/>
              <a:ext cx="856620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Rispetto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03006" y="4101652"/>
            <a:ext cx="6286182" cy="654050"/>
            <a:chOff x="0" y="0"/>
            <a:chExt cx="8381576" cy="872067"/>
          </a:xfrm>
        </p:grpSpPr>
        <p:sp>
          <p:nvSpPr>
            <p:cNvPr id="8" name="TextBox 8"/>
            <p:cNvSpPr txBox="1"/>
            <p:nvPr/>
          </p:nvSpPr>
          <p:spPr>
            <a:xfrm>
              <a:off x="755611" y="-66675"/>
              <a:ext cx="7625964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Condividiamo solo ciò che vogliamo condividere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9742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96557" y="4914900"/>
            <a:ext cx="6507243" cy="457200"/>
            <a:chOff x="0" y="0"/>
            <a:chExt cx="8676324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64210" y="37042"/>
              <a:ext cx="79121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Parliamo di esperienze generali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03645" y="5701161"/>
            <a:ext cx="7514554" cy="457200"/>
            <a:chOff x="0" y="0"/>
            <a:chExt cx="10019405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888092" y="37042"/>
              <a:ext cx="91313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esistono risposte “sbagliate”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72675" y="6487422"/>
            <a:ext cx="6803379" cy="457200"/>
            <a:chOff x="0" y="0"/>
            <a:chExt cx="9071172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929386" y="37042"/>
              <a:ext cx="814178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 partecipano per quanto possibile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9956" y="1333500"/>
            <a:ext cx="16119344" cy="7924800"/>
          </a:xfrm>
          <a:custGeom>
            <a:avLst/>
            <a:gdLst/>
            <a:ahLst/>
            <a:cxnLst/>
            <a:rect l="l" t="t" r="r" b="b"/>
            <a:pathLst>
              <a:path w="16119344" h="7924800">
                <a:moveTo>
                  <a:pt x="0" y="0"/>
                </a:moveTo>
                <a:lnTo>
                  <a:pt x="16119344" y="0"/>
                </a:lnTo>
                <a:lnTo>
                  <a:pt x="16119344" y="7924800"/>
                </a:lnTo>
                <a:lnTo>
                  <a:pt x="0" y="792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618" b="-2225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685441" y="1181100"/>
            <a:ext cx="8884858" cy="8229600"/>
          </a:xfrm>
          <a:custGeom>
            <a:avLst/>
            <a:gdLst/>
            <a:ahLst/>
            <a:cxnLst/>
            <a:rect l="l" t="t" r="r" b="b"/>
            <a:pathLst>
              <a:path w="8884858" h="8229600">
                <a:moveTo>
                  <a:pt x="0" y="0"/>
                </a:moveTo>
                <a:lnTo>
                  <a:pt x="8884859" y="0"/>
                </a:lnTo>
                <a:lnTo>
                  <a:pt x="88848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3047017" y="3316288"/>
            <a:ext cx="9160432" cy="424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Immagina qualcosa che ti dà calma: un luogo, un ricordo, una sensazione.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è cambiato nel tuo corpo?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respirazione? La tensione? La postura?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pensieri possono attivare o calmare il corpo.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Possiamo scegliere pensieri che ci aiutano nei momenti di stress.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 tratta di evitare i problemi, ma di regolarci per poter pensare con chiarezza.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278484" y="1798101"/>
            <a:ext cx="257615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forza dei pensieri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9956" y="1333500"/>
            <a:ext cx="16119344" cy="7924800"/>
          </a:xfrm>
          <a:custGeom>
            <a:avLst/>
            <a:gdLst/>
            <a:ahLst/>
            <a:cxnLst/>
            <a:rect l="l" t="t" r="r" b="b"/>
            <a:pathLst>
              <a:path w="16119344" h="7924800">
                <a:moveTo>
                  <a:pt x="0" y="0"/>
                </a:moveTo>
                <a:lnTo>
                  <a:pt x="16119344" y="0"/>
                </a:lnTo>
                <a:lnTo>
                  <a:pt x="16119344" y="7924800"/>
                </a:lnTo>
                <a:lnTo>
                  <a:pt x="0" y="792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9618" b="-22256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047017" y="3714160"/>
            <a:ext cx="9160432" cy="3892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nostra espressione facciale è collegata al sistema nervoso.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attiviamo i muscoli del sorriso, anche solo leggermente, inviamo segnali al cervello che indicano che siamo al sicuro.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fate un sorriso molto piccolo, quasi impercettibile.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Notate un cambiamento nel corpo?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si tratta di sorridere per nascondere le emozioni,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di utilizzare una strategia corporea per ridurre l’attivazione del sistema di emergenza.</a:t>
            </a:r>
          </a:p>
        </p:txBody>
      </p:sp>
      <p:sp>
        <p:nvSpPr>
          <p:cNvPr id="4" name="Freeform 4"/>
          <p:cNvSpPr/>
          <p:nvPr/>
        </p:nvSpPr>
        <p:spPr>
          <a:xfrm>
            <a:off x="13169563" y="3971797"/>
            <a:ext cx="5431943" cy="6505321"/>
          </a:xfrm>
          <a:custGeom>
            <a:avLst/>
            <a:gdLst/>
            <a:ahLst/>
            <a:cxnLst/>
            <a:rect l="l" t="t" r="r" b="b"/>
            <a:pathLst>
              <a:path w="5431943" h="6505321">
                <a:moveTo>
                  <a:pt x="0" y="0"/>
                </a:moveTo>
                <a:lnTo>
                  <a:pt x="5431943" y="0"/>
                </a:lnTo>
                <a:lnTo>
                  <a:pt x="5431943" y="6505320"/>
                </a:lnTo>
                <a:lnTo>
                  <a:pt x="0" y="65053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5249733" y="2073808"/>
            <a:ext cx="475499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Allenamento del muscolo del sorriso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54756"/>
            <a:ext cx="6918486" cy="2113830"/>
            <a:chOff x="0" y="0"/>
            <a:chExt cx="1822153" cy="556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2153" cy="556729"/>
            </a:xfrm>
            <a:custGeom>
              <a:avLst/>
              <a:gdLst/>
              <a:ahLst/>
              <a:cxnLst/>
              <a:rect l="l" t="t" r="r" b="b"/>
              <a:pathLst>
                <a:path w="1822153" h="556729">
                  <a:moveTo>
                    <a:pt x="33571" y="0"/>
                  </a:moveTo>
                  <a:lnTo>
                    <a:pt x="1788582" y="0"/>
                  </a:lnTo>
                  <a:cubicBezTo>
                    <a:pt x="1797486" y="0"/>
                    <a:pt x="1806024" y="3537"/>
                    <a:pt x="1812320" y="9833"/>
                  </a:cubicBezTo>
                  <a:cubicBezTo>
                    <a:pt x="1818616" y="16128"/>
                    <a:pt x="1822153" y="24667"/>
                    <a:pt x="1822153" y="33571"/>
                  </a:cubicBezTo>
                  <a:lnTo>
                    <a:pt x="1822153" y="523158"/>
                  </a:lnTo>
                  <a:cubicBezTo>
                    <a:pt x="1822153" y="532062"/>
                    <a:pt x="1818616" y="540601"/>
                    <a:pt x="1812320" y="546896"/>
                  </a:cubicBezTo>
                  <a:cubicBezTo>
                    <a:pt x="1806024" y="553192"/>
                    <a:pt x="1797486" y="556729"/>
                    <a:pt x="1788582" y="556729"/>
                  </a:cubicBezTo>
                  <a:lnTo>
                    <a:pt x="33571" y="556729"/>
                  </a:lnTo>
                  <a:cubicBezTo>
                    <a:pt x="24667" y="556729"/>
                    <a:pt x="16128" y="553192"/>
                    <a:pt x="9833" y="546896"/>
                  </a:cubicBezTo>
                  <a:cubicBezTo>
                    <a:pt x="3537" y="540601"/>
                    <a:pt x="0" y="532062"/>
                    <a:pt x="0" y="523158"/>
                  </a:cubicBezTo>
                  <a:lnTo>
                    <a:pt x="0" y="33571"/>
                  </a:lnTo>
                  <a:cubicBezTo>
                    <a:pt x="0" y="24667"/>
                    <a:pt x="3537" y="16128"/>
                    <a:pt x="9833" y="9833"/>
                  </a:cubicBezTo>
                  <a:cubicBezTo>
                    <a:pt x="16128" y="3537"/>
                    <a:pt x="24667" y="0"/>
                    <a:pt x="33571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822153" cy="642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esercizio vi è risultato più facile: pensieri o sorriso?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37891" y="4387313"/>
            <a:ext cx="6918486" cy="2113830"/>
            <a:chOff x="0" y="0"/>
            <a:chExt cx="1822153" cy="55672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2153" cy="556729"/>
            </a:xfrm>
            <a:custGeom>
              <a:avLst/>
              <a:gdLst/>
              <a:ahLst/>
              <a:cxnLst/>
              <a:rect l="l" t="t" r="r" b="b"/>
              <a:pathLst>
                <a:path w="1822153" h="556729">
                  <a:moveTo>
                    <a:pt x="33571" y="0"/>
                  </a:moveTo>
                  <a:lnTo>
                    <a:pt x="1788582" y="0"/>
                  </a:lnTo>
                  <a:cubicBezTo>
                    <a:pt x="1797486" y="0"/>
                    <a:pt x="1806024" y="3537"/>
                    <a:pt x="1812320" y="9833"/>
                  </a:cubicBezTo>
                  <a:cubicBezTo>
                    <a:pt x="1818616" y="16128"/>
                    <a:pt x="1822153" y="24667"/>
                    <a:pt x="1822153" y="33571"/>
                  </a:cubicBezTo>
                  <a:lnTo>
                    <a:pt x="1822153" y="523158"/>
                  </a:lnTo>
                  <a:cubicBezTo>
                    <a:pt x="1822153" y="532062"/>
                    <a:pt x="1818616" y="540601"/>
                    <a:pt x="1812320" y="546896"/>
                  </a:cubicBezTo>
                  <a:cubicBezTo>
                    <a:pt x="1806024" y="553192"/>
                    <a:pt x="1797486" y="556729"/>
                    <a:pt x="1788582" y="556729"/>
                  </a:cubicBezTo>
                  <a:lnTo>
                    <a:pt x="33571" y="556729"/>
                  </a:lnTo>
                  <a:cubicBezTo>
                    <a:pt x="24667" y="556729"/>
                    <a:pt x="16128" y="553192"/>
                    <a:pt x="9833" y="546896"/>
                  </a:cubicBezTo>
                  <a:cubicBezTo>
                    <a:pt x="3537" y="540601"/>
                    <a:pt x="0" y="532062"/>
                    <a:pt x="0" y="523158"/>
                  </a:cubicBezTo>
                  <a:lnTo>
                    <a:pt x="0" y="33571"/>
                  </a:lnTo>
                  <a:cubicBezTo>
                    <a:pt x="0" y="24667"/>
                    <a:pt x="3537" y="16128"/>
                    <a:pt x="9833" y="9833"/>
                  </a:cubicBezTo>
                  <a:cubicBezTo>
                    <a:pt x="16128" y="3537"/>
                    <a:pt x="24667" y="0"/>
                    <a:pt x="3357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822153" cy="642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Avete notato reali cambiamenti nel corpo?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089066" y="1254756"/>
            <a:ext cx="6918486" cy="2113830"/>
            <a:chOff x="0" y="0"/>
            <a:chExt cx="1822153" cy="55672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22153" cy="556729"/>
            </a:xfrm>
            <a:custGeom>
              <a:avLst/>
              <a:gdLst/>
              <a:ahLst/>
              <a:cxnLst/>
              <a:rect l="l" t="t" r="r" b="b"/>
              <a:pathLst>
                <a:path w="1822153" h="556729">
                  <a:moveTo>
                    <a:pt x="33571" y="0"/>
                  </a:moveTo>
                  <a:lnTo>
                    <a:pt x="1788582" y="0"/>
                  </a:lnTo>
                  <a:cubicBezTo>
                    <a:pt x="1797486" y="0"/>
                    <a:pt x="1806024" y="3537"/>
                    <a:pt x="1812320" y="9833"/>
                  </a:cubicBezTo>
                  <a:cubicBezTo>
                    <a:pt x="1818616" y="16128"/>
                    <a:pt x="1822153" y="24667"/>
                    <a:pt x="1822153" y="33571"/>
                  </a:cubicBezTo>
                  <a:lnTo>
                    <a:pt x="1822153" y="523158"/>
                  </a:lnTo>
                  <a:cubicBezTo>
                    <a:pt x="1822153" y="532062"/>
                    <a:pt x="1818616" y="540601"/>
                    <a:pt x="1812320" y="546896"/>
                  </a:cubicBezTo>
                  <a:cubicBezTo>
                    <a:pt x="1806024" y="553192"/>
                    <a:pt x="1797486" y="556729"/>
                    <a:pt x="1788582" y="556729"/>
                  </a:cubicBezTo>
                  <a:lnTo>
                    <a:pt x="33571" y="556729"/>
                  </a:lnTo>
                  <a:cubicBezTo>
                    <a:pt x="24667" y="556729"/>
                    <a:pt x="16128" y="553192"/>
                    <a:pt x="9833" y="546896"/>
                  </a:cubicBezTo>
                  <a:cubicBezTo>
                    <a:pt x="3537" y="540601"/>
                    <a:pt x="0" y="532062"/>
                    <a:pt x="0" y="523158"/>
                  </a:cubicBezTo>
                  <a:lnTo>
                    <a:pt x="0" y="33571"/>
                  </a:lnTo>
                  <a:cubicBezTo>
                    <a:pt x="0" y="24667"/>
                    <a:pt x="3537" y="16128"/>
                    <a:pt x="9833" y="9833"/>
                  </a:cubicBezTo>
                  <a:cubicBezTo>
                    <a:pt x="16128" y="3537"/>
                    <a:pt x="24667" y="0"/>
                    <a:pt x="33571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822153" cy="642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quale situazione riuscireste a immaginare di applicarlo?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198257" y="4387313"/>
            <a:ext cx="6918486" cy="2113830"/>
            <a:chOff x="0" y="0"/>
            <a:chExt cx="1822153" cy="55672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22153" cy="556729"/>
            </a:xfrm>
            <a:custGeom>
              <a:avLst/>
              <a:gdLst/>
              <a:ahLst/>
              <a:cxnLst/>
              <a:rect l="l" t="t" r="r" b="b"/>
              <a:pathLst>
                <a:path w="1822153" h="556729">
                  <a:moveTo>
                    <a:pt x="33571" y="0"/>
                  </a:moveTo>
                  <a:lnTo>
                    <a:pt x="1788582" y="0"/>
                  </a:lnTo>
                  <a:cubicBezTo>
                    <a:pt x="1797486" y="0"/>
                    <a:pt x="1806024" y="3537"/>
                    <a:pt x="1812320" y="9833"/>
                  </a:cubicBezTo>
                  <a:cubicBezTo>
                    <a:pt x="1818616" y="16128"/>
                    <a:pt x="1822153" y="24667"/>
                    <a:pt x="1822153" y="33571"/>
                  </a:cubicBezTo>
                  <a:lnTo>
                    <a:pt x="1822153" y="523158"/>
                  </a:lnTo>
                  <a:cubicBezTo>
                    <a:pt x="1822153" y="532062"/>
                    <a:pt x="1818616" y="540601"/>
                    <a:pt x="1812320" y="546896"/>
                  </a:cubicBezTo>
                  <a:cubicBezTo>
                    <a:pt x="1806024" y="553192"/>
                    <a:pt x="1797486" y="556729"/>
                    <a:pt x="1788582" y="556729"/>
                  </a:cubicBezTo>
                  <a:lnTo>
                    <a:pt x="33571" y="556729"/>
                  </a:lnTo>
                  <a:cubicBezTo>
                    <a:pt x="24667" y="556729"/>
                    <a:pt x="16128" y="553192"/>
                    <a:pt x="9833" y="546896"/>
                  </a:cubicBezTo>
                  <a:cubicBezTo>
                    <a:pt x="3537" y="540601"/>
                    <a:pt x="0" y="532062"/>
                    <a:pt x="0" y="523158"/>
                  </a:cubicBezTo>
                  <a:lnTo>
                    <a:pt x="0" y="33571"/>
                  </a:lnTo>
                  <a:cubicBezTo>
                    <a:pt x="0" y="24667"/>
                    <a:pt x="3537" y="16128"/>
                    <a:pt x="9833" y="9833"/>
                  </a:cubicBezTo>
                  <a:cubicBezTo>
                    <a:pt x="16128" y="3537"/>
                    <a:pt x="24667" y="0"/>
                    <a:pt x="3357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1822153" cy="6424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Pensate che qualcosa di così piccolo possa fare la differenza?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751779" y="7358393"/>
            <a:ext cx="8522137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Corpo e mente sono collegati.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volte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regolare il corpo è il modo più rapido per calmare lo stress.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88632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525615" y="6745657"/>
            <a:ext cx="1123677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del Giorno 1 — integrazione e calma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53306" y="4485578"/>
            <a:ext cx="9768071" cy="8229600"/>
          </a:xfrm>
          <a:custGeom>
            <a:avLst/>
            <a:gdLst/>
            <a:ahLst/>
            <a:cxnLst/>
            <a:rect l="l" t="t" r="r" b="b"/>
            <a:pathLst>
              <a:path w="9768071" h="8229600">
                <a:moveTo>
                  <a:pt x="0" y="0"/>
                </a:moveTo>
                <a:lnTo>
                  <a:pt x="9768071" y="0"/>
                </a:lnTo>
                <a:lnTo>
                  <a:pt x="97680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527145" y="2387755"/>
            <a:ext cx="13233710" cy="1260088"/>
            <a:chOff x="0" y="0"/>
            <a:chExt cx="3485421" cy="3318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5421" cy="331875"/>
            </a:xfrm>
            <a:custGeom>
              <a:avLst/>
              <a:gdLst/>
              <a:ahLst/>
              <a:cxnLst/>
              <a:rect l="l" t="t" r="r" b="b"/>
              <a:pathLst>
                <a:path w="3485421" h="331875">
                  <a:moveTo>
                    <a:pt x="17550" y="0"/>
                  </a:moveTo>
                  <a:lnTo>
                    <a:pt x="3467871" y="0"/>
                  </a:lnTo>
                  <a:cubicBezTo>
                    <a:pt x="3477564" y="0"/>
                    <a:pt x="3485421" y="7858"/>
                    <a:pt x="3485421" y="17550"/>
                  </a:cubicBezTo>
                  <a:lnTo>
                    <a:pt x="3485421" y="314325"/>
                  </a:lnTo>
                  <a:cubicBezTo>
                    <a:pt x="3485421" y="324017"/>
                    <a:pt x="3477564" y="331875"/>
                    <a:pt x="3467871" y="331875"/>
                  </a:cubicBezTo>
                  <a:lnTo>
                    <a:pt x="17550" y="331875"/>
                  </a:lnTo>
                  <a:cubicBezTo>
                    <a:pt x="7858" y="331875"/>
                    <a:pt x="0" y="324017"/>
                    <a:pt x="0" y="314325"/>
                  </a:cubicBezTo>
                  <a:lnTo>
                    <a:pt x="0" y="17550"/>
                  </a:lnTo>
                  <a:cubicBezTo>
                    <a:pt x="0" y="7858"/>
                    <a:pt x="7858" y="0"/>
                    <a:pt x="1755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485421" cy="417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una parola o in una breve frase: quale idea portate con voi oggi?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827505" y="4352693"/>
            <a:ext cx="14632989" cy="5934307"/>
            <a:chOff x="0" y="0"/>
            <a:chExt cx="3853956" cy="15629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53956" cy="1562945"/>
            </a:xfrm>
            <a:custGeom>
              <a:avLst/>
              <a:gdLst/>
              <a:ahLst/>
              <a:cxnLst/>
              <a:rect l="l" t="t" r="r" b="b"/>
              <a:pathLst>
                <a:path w="3853956" h="1562945">
                  <a:moveTo>
                    <a:pt x="0" y="0"/>
                  </a:moveTo>
                  <a:lnTo>
                    <a:pt x="3853956" y="0"/>
                  </a:lnTo>
                  <a:lnTo>
                    <a:pt x="3853956" y="1562945"/>
                  </a:lnTo>
                  <a:lnTo>
                    <a:pt x="0" y="1562945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3853956" cy="1629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776170" y="7480300"/>
            <a:ext cx="12735659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abbiamo visto che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 stress può avere molte forme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che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corpo reagisce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rapidamente e che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esistono tecniche semplici per iniziare a regolarlo.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Domani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impareremo strategie più pratiche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gestire meglio lo stress nella vita quotidiana.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76170" y="962025"/>
            <a:ext cx="1273565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Chiudiamo la sessione di oggi condividendo una breve idea su ciò che abbiamo capito sullo stress.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687904" y="1849088"/>
            <a:ext cx="1330081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2: Imparare a regolarsi e a prendersi cura di sé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70602" y="6732654"/>
            <a:ext cx="12746796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Accoglienza e revisione del Giorno 1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37039" y="1168090"/>
            <a:ext cx="5311950" cy="9258300"/>
          </a:xfrm>
          <a:custGeom>
            <a:avLst/>
            <a:gdLst/>
            <a:ahLst/>
            <a:cxnLst/>
            <a:rect l="l" t="t" r="r" b="b"/>
            <a:pathLst>
              <a:path w="5311950" h="9258300">
                <a:moveTo>
                  <a:pt x="0" y="0"/>
                </a:moveTo>
                <a:lnTo>
                  <a:pt x="5311949" y="0"/>
                </a:lnTo>
                <a:lnTo>
                  <a:pt x="5311949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64285"/>
            <a:ext cx="6897355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cerchio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(opzionale)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4706440"/>
            <a:ext cx="568466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Torneremo in cerchio per ricordare gli aspetti più importanti del giorno precedente e prepararci al lavoro di oggi.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54102" y="2115744"/>
            <a:ext cx="9093439" cy="457200"/>
            <a:chOff x="0" y="0"/>
            <a:chExt cx="12124585" cy="609600"/>
          </a:xfrm>
        </p:grpSpPr>
        <p:sp>
          <p:nvSpPr>
            <p:cNvPr id="3" name="TextBox 3"/>
            <p:cNvSpPr txBox="1"/>
            <p:nvPr/>
          </p:nvSpPr>
          <p:spPr>
            <a:xfrm>
              <a:off x="706068" y="37042"/>
              <a:ext cx="1141851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Ieri abbiamo visto che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lo stress può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avere molte forme.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16945" y="2902005"/>
            <a:ext cx="6286182" cy="457200"/>
            <a:chOff x="0" y="0"/>
            <a:chExt cx="8381576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755611" y="37042"/>
              <a:ext cx="762596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Abbiamo imparato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come reagisce il corpo.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510496" y="3688266"/>
            <a:ext cx="9080415" cy="457200"/>
            <a:chOff x="0" y="0"/>
            <a:chExt cx="12107219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764210" y="37042"/>
              <a:ext cx="1134300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Abbiamo provato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tecniche rapide per ridurre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l’attivazione.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54102" y="4478841"/>
            <a:ext cx="7514554" cy="457200"/>
            <a:chOff x="0" y="0"/>
            <a:chExt cx="10019405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888092" y="37042"/>
              <a:ext cx="91313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esistono risposte “sbagliate”.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6650502"/>
            <a:ext cx="9634654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Oggi impareremo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strumenti pratici per gestire lo stress,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capire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programma di emergenza del cervello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imparare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 riempire il nostro serbatoio emotivo.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737039" y="1168090"/>
            <a:ext cx="5311950" cy="9258300"/>
          </a:xfrm>
          <a:custGeom>
            <a:avLst/>
            <a:gdLst/>
            <a:ahLst/>
            <a:cxnLst/>
            <a:rect l="l" t="t" r="r" b="b"/>
            <a:pathLst>
              <a:path w="5311950" h="9258300">
                <a:moveTo>
                  <a:pt x="0" y="0"/>
                </a:moveTo>
                <a:lnTo>
                  <a:pt x="5311949" y="0"/>
                </a:lnTo>
                <a:lnTo>
                  <a:pt x="5311949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0602" y="6425995"/>
            <a:ext cx="12746796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programma di emergenza del cervello — come e perché ci blocchiamo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461234"/>
            <a:ext cx="8223830" cy="7185572"/>
          </a:xfrm>
          <a:custGeom>
            <a:avLst/>
            <a:gdLst/>
            <a:ahLst/>
            <a:cxnLst/>
            <a:rect l="l" t="t" r="r" b="b"/>
            <a:pathLst>
              <a:path w="8223830" h="7185572">
                <a:moveTo>
                  <a:pt x="0" y="0"/>
                </a:moveTo>
                <a:lnTo>
                  <a:pt x="8223830" y="0"/>
                </a:lnTo>
                <a:lnTo>
                  <a:pt x="8223830" y="7185572"/>
                </a:lnTo>
                <a:lnTo>
                  <a:pt x="0" y="71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64285"/>
            <a:ext cx="6897355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flipchart con un cervello diviso in tre livelli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 per disegnare i livelli: Sopravvivenza – Emozione – Pensiero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4706440"/>
            <a:ext cx="568466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Capiremo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funziona il cervello quando lo stress aumenta troppo e perché a volte è difficile pensare, concentrarsi o ricordare.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86022" y="1257300"/>
            <a:ext cx="14007830" cy="8229600"/>
          </a:xfrm>
          <a:custGeom>
            <a:avLst/>
            <a:gdLst/>
            <a:ahLst/>
            <a:cxnLst/>
            <a:rect l="l" t="t" r="r" b="b"/>
            <a:pathLst>
              <a:path w="14007830" h="8229600">
                <a:moveTo>
                  <a:pt x="0" y="0"/>
                </a:moveTo>
                <a:lnTo>
                  <a:pt x="14007830" y="0"/>
                </a:lnTo>
                <a:lnTo>
                  <a:pt x="1400783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536246" y="1859653"/>
            <a:ext cx="4864554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faremo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in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questo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modulo?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0163" y="3342378"/>
            <a:ext cx="8449051" cy="457200"/>
            <a:chOff x="0" y="0"/>
            <a:chExt cx="11265402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706068" y="37042"/>
              <a:ext cx="1055933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Capire come funziona il tuo corpo quando prova stress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03006" y="4128639"/>
            <a:ext cx="7392383" cy="457200"/>
            <a:chOff x="0" y="0"/>
            <a:chExt cx="9856510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55611" y="37042"/>
              <a:ext cx="910089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Riconoscere quali cose ti attivano di più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96557" y="4914900"/>
            <a:ext cx="8041651" cy="457200"/>
            <a:chOff x="0" y="0"/>
            <a:chExt cx="10722201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64210" y="37042"/>
              <a:ext cx="995799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strumenti rapidi per calmarti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63198" y="7277997"/>
            <a:ext cx="8167029" cy="457200"/>
            <a:chOff x="0" y="0"/>
            <a:chExt cx="10889371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818140" y="37042"/>
              <a:ext cx="1007123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Partecipare a giochi, dinamiche e brevi riflessioni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692501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03645" y="5701161"/>
            <a:ext cx="7514554" cy="457200"/>
            <a:chOff x="0" y="0"/>
            <a:chExt cx="10019405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888092" y="37042"/>
              <a:ext cx="91313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Imparare a riempire il tuo “serbatoio” emotivo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72675" y="6487422"/>
            <a:ext cx="6595455" cy="457200"/>
            <a:chOff x="0" y="0"/>
            <a:chExt cx="8793940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929386" y="37042"/>
              <a:ext cx="786455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Sviluppare strategie personali contro lo stress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461234"/>
            <a:ext cx="8223830" cy="7185572"/>
          </a:xfrm>
          <a:custGeom>
            <a:avLst/>
            <a:gdLst/>
            <a:ahLst/>
            <a:cxnLst/>
            <a:rect l="l" t="t" r="r" b="b"/>
            <a:pathLst>
              <a:path w="8223830" h="7185572">
                <a:moveTo>
                  <a:pt x="0" y="0"/>
                </a:moveTo>
                <a:lnTo>
                  <a:pt x="8223830" y="0"/>
                </a:lnTo>
                <a:lnTo>
                  <a:pt x="8223830" y="7185572"/>
                </a:lnTo>
                <a:lnTo>
                  <a:pt x="0" y="71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421780" y="4732498"/>
            <a:ext cx="6389649" cy="1664320"/>
            <a:chOff x="0" y="0"/>
            <a:chExt cx="1682870" cy="4383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82871" cy="438339"/>
            </a:xfrm>
            <a:custGeom>
              <a:avLst/>
              <a:gdLst/>
              <a:ahLst/>
              <a:cxnLst/>
              <a:rect l="l" t="t" r="r" b="b"/>
              <a:pathLst>
                <a:path w="1682871" h="438339">
                  <a:moveTo>
                    <a:pt x="36349" y="0"/>
                  </a:moveTo>
                  <a:lnTo>
                    <a:pt x="1646522" y="0"/>
                  </a:lnTo>
                  <a:cubicBezTo>
                    <a:pt x="1656162" y="0"/>
                    <a:pt x="1665407" y="3830"/>
                    <a:pt x="1672224" y="10646"/>
                  </a:cubicBezTo>
                  <a:cubicBezTo>
                    <a:pt x="1679041" y="17463"/>
                    <a:pt x="1682871" y="26709"/>
                    <a:pt x="1682871" y="36349"/>
                  </a:cubicBezTo>
                  <a:lnTo>
                    <a:pt x="1682871" y="401990"/>
                  </a:lnTo>
                  <a:cubicBezTo>
                    <a:pt x="1682871" y="411631"/>
                    <a:pt x="1679041" y="420876"/>
                    <a:pt x="1672224" y="427693"/>
                  </a:cubicBezTo>
                  <a:cubicBezTo>
                    <a:pt x="1665407" y="434510"/>
                    <a:pt x="1656162" y="438339"/>
                    <a:pt x="1646522" y="438339"/>
                  </a:cubicBezTo>
                  <a:lnTo>
                    <a:pt x="36349" y="438339"/>
                  </a:lnTo>
                  <a:cubicBezTo>
                    <a:pt x="26709" y="438339"/>
                    <a:pt x="17463" y="434510"/>
                    <a:pt x="10646" y="427693"/>
                  </a:cubicBezTo>
                  <a:cubicBezTo>
                    <a:pt x="3830" y="420876"/>
                    <a:pt x="0" y="411631"/>
                    <a:pt x="0" y="401990"/>
                  </a:cubicBezTo>
                  <a:lnTo>
                    <a:pt x="0" y="36349"/>
                  </a:lnTo>
                  <a:cubicBezTo>
                    <a:pt x="0" y="26709"/>
                    <a:pt x="3830" y="17463"/>
                    <a:pt x="10646" y="10646"/>
                  </a:cubicBezTo>
                  <a:cubicBezTo>
                    <a:pt x="17463" y="3830"/>
                    <a:pt x="26709" y="0"/>
                    <a:pt x="3634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682870" cy="4669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Sapete dove si trovano?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21780" y="1167393"/>
            <a:ext cx="267616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tre livelli del cervello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95193" y="2170306"/>
            <a:ext cx="6624103" cy="457200"/>
            <a:chOff x="0" y="0"/>
            <a:chExt cx="8832138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942898" y="47625"/>
              <a:ext cx="788924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Sopravvivenza: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impulsi, lotta / fuga / blocco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7672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95193" y="2838915"/>
            <a:ext cx="7134510" cy="457200"/>
            <a:chOff x="0" y="0"/>
            <a:chExt cx="9512680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8575"/>
              <a:ext cx="7672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42898" y="73025"/>
              <a:ext cx="8569782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Emozione: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valuta se qualcosa è sicuro oppure no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95193" y="3524715"/>
            <a:ext cx="7557311" cy="457200"/>
            <a:chOff x="0" y="0"/>
            <a:chExt cx="10076415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28575"/>
              <a:ext cx="7672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942898" y="73025"/>
              <a:ext cx="9133517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Pensiero: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memoria, attenzione, decisioni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495193" y="7034992"/>
            <a:ext cx="7844067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lo stress aumenta: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livello del pensiero si disattiva, il corpo agisce automaticamente, e diventa difficile pensare con chiarezza.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461234"/>
            <a:ext cx="8223830" cy="7185572"/>
          </a:xfrm>
          <a:custGeom>
            <a:avLst/>
            <a:gdLst/>
            <a:ahLst/>
            <a:cxnLst/>
            <a:rect l="l" t="t" r="r" b="b"/>
            <a:pathLst>
              <a:path w="8223830" h="7185572">
                <a:moveTo>
                  <a:pt x="0" y="0"/>
                </a:moveTo>
                <a:lnTo>
                  <a:pt x="8223830" y="0"/>
                </a:lnTo>
                <a:lnTo>
                  <a:pt x="8223830" y="7185572"/>
                </a:lnTo>
                <a:lnTo>
                  <a:pt x="0" y="71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421780" y="1167393"/>
            <a:ext cx="267616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tre livelli del cervello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383680" y="2170306"/>
            <a:ext cx="6847128" cy="457200"/>
            <a:chOff x="0" y="0"/>
            <a:chExt cx="9129504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974644" y="47625"/>
              <a:ext cx="81548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Sopravvivenza: impulsi, lotta / fuga / blocco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793031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sp>
        <p:nvSpPr>
          <p:cNvPr id="7" name="AutoShape 7"/>
          <p:cNvSpPr/>
          <p:nvPr/>
        </p:nvSpPr>
        <p:spPr>
          <a:xfrm>
            <a:off x="8230808" y="2398906"/>
            <a:ext cx="4870202" cy="324639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Box 8"/>
          <p:cNvSpPr txBox="1"/>
          <p:nvPr/>
        </p:nvSpPr>
        <p:spPr>
          <a:xfrm>
            <a:off x="2066444" y="3669680"/>
            <a:ext cx="5456714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Attiva lotta, fuga o blocco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Reazione automatica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Priorità: restare al sicuro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permette un pensiero consapevole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106409" y="5464330"/>
            <a:ext cx="491414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È il pilota automatico della paura.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06409" y="2745755"/>
            <a:ext cx="660412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51B264"/>
                </a:solidFill>
                <a:latin typeface="Poppins"/>
                <a:ea typeface="Poppins"/>
                <a:cs typeface="Poppins"/>
                <a:sym typeface="Poppins"/>
              </a:rPr>
              <a:t>(cervello rettiliano o tronco encefalico)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461234"/>
            <a:ext cx="8223830" cy="7185572"/>
          </a:xfrm>
          <a:custGeom>
            <a:avLst/>
            <a:gdLst/>
            <a:ahLst/>
            <a:cxnLst/>
            <a:rect l="l" t="t" r="r" b="b"/>
            <a:pathLst>
              <a:path w="8223830" h="7185572">
                <a:moveTo>
                  <a:pt x="0" y="0"/>
                </a:moveTo>
                <a:lnTo>
                  <a:pt x="8223830" y="0"/>
                </a:lnTo>
                <a:lnTo>
                  <a:pt x="8223830" y="7185572"/>
                </a:lnTo>
                <a:lnTo>
                  <a:pt x="0" y="71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421780" y="1167393"/>
            <a:ext cx="267616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tre livelli del cervello</a:t>
            </a:r>
          </a:p>
        </p:txBody>
      </p:sp>
      <p:sp>
        <p:nvSpPr>
          <p:cNvPr id="4" name="AutoShape 4"/>
          <p:cNvSpPr/>
          <p:nvPr/>
        </p:nvSpPr>
        <p:spPr>
          <a:xfrm>
            <a:off x="8618873" y="2270667"/>
            <a:ext cx="4022150" cy="142758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2066444" y="3669680"/>
            <a:ext cx="5373053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Attiva emozioni intense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Interpreta le minacce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Decide se qualcosa è sicuro oppure no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Può esagerare i pericoli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06409" y="5464330"/>
            <a:ext cx="664286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L’emozione decide se rimaniamo in modalità di emergenza.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62422" y="2545498"/>
            <a:ext cx="552746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71C7D6"/>
                </a:solidFill>
                <a:latin typeface="Poppins"/>
                <a:ea typeface="Poppins"/>
                <a:cs typeface="Poppins"/>
                <a:sym typeface="Poppins"/>
              </a:rPr>
              <a:t>(cervello medio / sistema limbico)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47676" y="2042067"/>
            <a:ext cx="6971197" cy="457200"/>
            <a:chOff x="0" y="0"/>
            <a:chExt cx="9294930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80633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90989" y="73025"/>
              <a:ext cx="830394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Emozione: valuta se qualcosa è sicuro oppure no</a:t>
              </a:r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461234"/>
            <a:ext cx="8223830" cy="7185572"/>
          </a:xfrm>
          <a:custGeom>
            <a:avLst/>
            <a:gdLst/>
            <a:ahLst/>
            <a:cxnLst/>
            <a:rect l="l" t="t" r="r" b="b"/>
            <a:pathLst>
              <a:path w="8223830" h="7185572">
                <a:moveTo>
                  <a:pt x="0" y="0"/>
                </a:moveTo>
                <a:lnTo>
                  <a:pt x="8223830" y="0"/>
                </a:lnTo>
                <a:lnTo>
                  <a:pt x="8223830" y="7185572"/>
                </a:lnTo>
                <a:lnTo>
                  <a:pt x="0" y="71855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421780" y="1167393"/>
            <a:ext cx="2676168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tre livelli del cervello</a:t>
            </a:r>
          </a:p>
        </p:txBody>
      </p:sp>
      <p:sp>
        <p:nvSpPr>
          <p:cNvPr id="4" name="AutoShape 4"/>
          <p:cNvSpPr/>
          <p:nvPr/>
        </p:nvSpPr>
        <p:spPr>
          <a:xfrm>
            <a:off x="7966813" y="2264627"/>
            <a:ext cx="4897234" cy="11430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2066444" y="3331833"/>
            <a:ext cx="342459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Pianifica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Organizza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Memorizza informazioni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 concentra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Prende decisioni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06409" y="5464330"/>
            <a:ext cx="491414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lo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stress aumenta troppo, questo livello si disattiva!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06409" y="2418537"/>
            <a:ext cx="552746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E4829D"/>
                </a:solidFill>
                <a:latin typeface="Poppins"/>
                <a:ea typeface="Poppins"/>
                <a:cs typeface="Poppins"/>
                <a:sym typeface="Poppins"/>
              </a:rPr>
              <a:t>(cervello superiore / corteccia)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413242" y="1921727"/>
            <a:ext cx="7797034" cy="457200"/>
            <a:chOff x="0" y="0"/>
            <a:chExt cx="10396046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0" y="-28575"/>
              <a:ext cx="78688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967084" y="73025"/>
              <a:ext cx="9428962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Pensiero: memoria, attenzione, decisioni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21780" y="7094231"/>
            <a:ext cx="10350772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che non vuoi concentrarti…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il tuo cervello è in modalità di emergenza.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tornare a pensare con chiarezza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prima deve calmarsi il corpo.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77751" y="2220772"/>
            <a:ext cx="6690079" cy="5845457"/>
          </a:xfrm>
          <a:custGeom>
            <a:avLst/>
            <a:gdLst/>
            <a:ahLst/>
            <a:cxnLst/>
            <a:rect l="l" t="t" r="r" b="b"/>
            <a:pathLst>
              <a:path w="6690079" h="5845457">
                <a:moveTo>
                  <a:pt x="0" y="0"/>
                </a:moveTo>
                <a:lnTo>
                  <a:pt x="6690079" y="0"/>
                </a:lnTo>
                <a:lnTo>
                  <a:pt x="6690079" y="5845456"/>
                </a:lnTo>
                <a:lnTo>
                  <a:pt x="0" y="5845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467779" y="1669603"/>
            <a:ext cx="8243539" cy="1455234"/>
            <a:chOff x="0" y="0"/>
            <a:chExt cx="2171138" cy="3832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71138" cy="383272"/>
            </a:xfrm>
            <a:custGeom>
              <a:avLst/>
              <a:gdLst/>
              <a:ahLst/>
              <a:cxnLst/>
              <a:rect l="l" t="t" r="r" b="b"/>
              <a:pathLst>
                <a:path w="2171138" h="383272">
                  <a:moveTo>
                    <a:pt x="28175" y="0"/>
                  </a:moveTo>
                  <a:lnTo>
                    <a:pt x="2142963" y="0"/>
                  </a:lnTo>
                  <a:cubicBezTo>
                    <a:pt x="2158524" y="0"/>
                    <a:pt x="2171138" y="12614"/>
                    <a:pt x="2171138" y="28175"/>
                  </a:cubicBezTo>
                  <a:lnTo>
                    <a:pt x="2171138" y="355097"/>
                  </a:lnTo>
                  <a:cubicBezTo>
                    <a:pt x="2171138" y="362569"/>
                    <a:pt x="2168169" y="369736"/>
                    <a:pt x="2162886" y="375019"/>
                  </a:cubicBezTo>
                  <a:cubicBezTo>
                    <a:pt x="2157602" y="380303"/>
                    <a:pt x="2150436" y="383272"/>
                    <a:pt x="2142963" y="383272"/>
                  </a:cubicBezTo>
                  <a:lnTo>
                    <a:pt x="28175" y="383272"/>
                  </a:lnTo>
                  <a:cubicBezTo>
                    <a:pt x="12614" y="383272"/>
                    <a:pt x="0" y="370657"/>
                    <a:pt x="0" y="355097"/>
                  </a:cubicBezTo>
                  <a:lnTo>
                    <a:pt x="0" y="28175"/>
                  </a:lnTo>
                  <a:cubicBezTo>
                    <a:pt x="0" y="20702"/>
                    <a:pt x="2968" y="13536"/>
                    <a:pt x="8252" y="8252"/>
                  </a:cubicBezTo>
                  <a:cubicBezTo>
                    <a:pt x="13536" y="2968"/>
                    <a:pt x="20702" y="0"/>
                    <a:pt x="2817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171138" cy="4118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Vi è mai capitato di sapere la risposta, ma che lo stress vi abbia bloccato?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67779" y="3990016"/>
            <a:ext cx="8243539" cy="1455234"/>
            <a:chOff x="0" y="0"/>
            <a:chExt cx="2171138" cy="3832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71138" cy="383272"/>
            </a:xfrm>
            <a:custGeom>
              <a:avLst/>
              <a:gdLst/>
              <a:ahLst/>
              <a:cxnLst/>
              <a:rect l="l" t="t" r="r" b="b"/>
              <a:pathLst>
                <a:path w="2171138" h="383272">
                  <a:moveTo>
                    <a:pt x="28175" y="0"/>
                  </a:moveTo>
                  <a:lnTo>
                    <a:pt x="2142963" y="0"/>
                  </a:lnTo>
                  <a:cubicBezTo>
                    <a:pt x="2158524" y="0"/>
                    <a:pt x="2171138" y="12614"/>
                    <a:pt x="2171138" y="28175"/>
                  </a:cubicBezTo>
                  <a:lnTo>
                    <a:pt x="2171138" y="355097"/>
                  </a:lnTo>
                  <a:cubicBezTo>
                    <a:pt x="2171138" y="362569"/>
                    <a:pt x="2168169" y="369736"/>
                    <a:pt x="2162886" y="375019"/>
                  </a:cubicBezTo>
                  <a:cubicBezTo>
                    <a:pt x="2157602" y="380303"/>
                    <a:pt x="2150436" y="383272"/>
                    <a:pt x="2142963" y="383272"/>
                  </a:cubicBezTo>
                  <a:lnTo>
                    <a:pt x="28175" y="383272"/>
                  </a:lnTo>
                  <a:cubicBezTo>
                    <a:pt x="12614" y="383272"/>
                    <a:pt x="0" y="370657"/>
                    <a:pt x="0" y="355097"/>
                  </a:cubicBezTo>
                  <a:lnTo>
                    <a:pt x="0" y="28175"/>
                  </a:lnTo>
                  <a:cubicBezTo>
                    <a:pt x="0" y="20702"/>
                    <a:pt x="2968" y="13536"/>
                    <a:pt x="8252" y="8252"/>
                  </a:cubicBezTo>
                  <a:cubicBezTo>
                    <a:pt x="13536" y="2968"/>
                    <a:pt x="20702" y="0"/>
                    <a:pt x="2817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171138" cy="4118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segnali vi indicano che il vostro cervello entra in “modalità di emergenza”?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67779" y="6310429"/>
            <a:ext cx="8243539" cy="1776222"/>
            <a:chOff x="0" y="0"/>
            <a:chExt cx="2171138" cy="46781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71138" cy="467812"/>
            </a:xfrm>
            <a:custGeom>
              <a:avLst/>
              <a:gdLst/>
              <a:ahLst/>
              <a:cxnLst/>
              <a:rect l="l" t="t" r="r" b="b"/>
              <a:pathLst>
                <a:path w="2171138" h="467812">
                  <a:moveTo>
                    <a:pt x="28175" y="0"/>
                  </a:moveTo>
                  <a:lnTo>
                    <a:pt x="2142963" y="0"/>
                  </a:lnTo>
                  <a:cubicBezTo>
                    <a:pt x="2158524" y="0"/>
                    <a:pt x="2171138" y="12614"/>
                    <a:pt x="2171138" y="28175"/>
                  </a:cubicBezTo>
                  <a:lnTo>
                    <a:pt x="2171138" y="439637"/>
                  </a:lnTo>
                  <a:cubicBezTo>
                    <a:pt x="2171138" y="447109"/>
                    <a:pt x="2168169" y="454276"/>
                    <a:pt x="2162886" y="459559"/>
                  </a:cubicBezTo>
                  <a:cubicBezTo>
                    <a:pt x="2157602" y="464843"/>
                    <a:pt x="2150436" y="467812"/>
                    <a:pt x="2142963" y="467812"/>
                  </a:cubicBezTo>
                  <a:lnTo>
                    <a:pt x="28175" y="467812"/>
                  </a:lnTo>
                  <a:cubicBezTo>
                    <a:pt x="20702" y="467812"/>
                    <a:pt x="13536" y="464843"/>
                    <a:pt x="8252" y="459559"/>
                  </a:cubicBezTo>
                  <a:cubicBezTo>
                    <a:pt x="2968" y="454276"/>
                    <a:pt x="0" y="447109"/>
                    <a:pt x="0" y="439637"/>
                  </a:cubicBezTo>
                  <a:lnTo>
                    <a:pt x="0" y="28175"/>
                  </a:lnTo>
                  <a:cubicBezTo>
                    <a:pt x="0" y="20702"/>
                    <a:pt x="2968" y="13536"/>
                    <a:pt x="8252" y="8252"/>
                  </a:cubicBezTo>
                  <a:cubicBezTo>
                    <a:pt x="13536" y="2968"/>
                    <a:pt x="20702" y="0"/>
                    <a:pt x="2817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171138" cy="49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pensate che sia più utile regolare il corpo piuttosto che cercare di pensare quando lo stress è molto alto?</a:t>
              </a: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0602" y="6425995"/>
            <a:ext cx="1274679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 di coping — strategie per gestire lo stress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19682" y="3278709"/>
            <a:ext cx="3086100" cy="1709383"/>
            <a:chOff x="0" y="0"/>
            <a:chExt cx="812800" cy="4502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0208"/>
            </a:xfrm>
            <a:custGeom>
              <a:avLst/>
              <a:gdLst/>
              <a:ahLst/>
              <a:cxnLst/>
              <a:rect l="l" t="t" r="r" b="b"/>
              <a:pathLst>
                <a:path w="812800" h="450208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74949"/>
                  </a:lnTo>
                  <a:cubicBezTo>
                    <a:pt x="812800" y="416513"/>
                    <a:pt x="779105" y="450208"/>
                    <a:pt x="737541" y="450208"/>
                  </a:cubicBezTo>
                  <a:lnTo>
                    <a:pt x="75259" y="450208"/>
                  </a:lnTo>
                  <a:cubicBezTo>
                    <a:pt x="33695" y="450208"/>
                    <a:pt x="0" y="416513"/>
                    <a:pt x="0" y="374949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812800" cy="478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Andare a dormire prima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517816" y="2010258"/>
            <a:ext cx="3086100" cy="1709383"/>
            <a:chOff x="0" y="0"/>
            <a:chExt cx="812800" cy="45020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0208"/>
            </a:xfrm>
            <a:custGeom>
              <a:avLst/>
              <a:gdLst/>
              <a:ahLst/>
              <a:cxnLst/>
              <a:rect l="l" t="t" r="r" b="b"/>
              <a:pathLst>
                <a:path w="812800" h="450208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74949"/>
                  </a:lnTo>
                  <a:cubicBezTo>
                    <a:pt x="812800" y="416513"/>
                    <a:pt x="779105" y="450208"/>
                    <a:pt x="737541" y="450208"/>
                  </a:cubicBezTo>
                  <a:lnTo>
                    <a:pt x="75259" y="450208"/>
                  </a:lnTo>
                  <a:cubicBezTo>
                    <a:pt x="33695" y="450208"/>
                    <a:pt x="0" y="416513"/>
                    <a:pt x="0" y="374949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812800" cy="478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Lamentarsi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 rot="-1723609">
            <a:off x="11364487" y="4579449"/>
            <a:ext cx="3086100" cy="1709383"/>
            <a:chOff x="0" y="0"/>
            <a:chExt cx="812800" cy="4502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450208"/>
            </a:xfrm>
            <a:custGeom>
              <a:avLst/>
              <a:gdLst/>
              <a:ahLst/>
              <a:cxnLst/>
              <a:rect l="l" t="t" r="r" b="b"/>
              <a:pathLst>
                <a:path w="812800" h="450208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74949"/>
                  </a:lnTo>
                  <a:cubicBezTo>
                    <a:pt x="812800" y="416513"/>
                    <a:pt x="779105" y="450208"/>
                    <a:pt x="737541" y="450208"/>
                  </a:cubicBezTo>
                  <a:lnTo>
                    <a:pt x="75259" y="450208"/>
                  </a:lnTo>
                  <a:cubicBezTo>
                    <a:pt x="33695" y="450208"/>
                    <a:pt x="0" y="416513"/>
                    <a:pt x="0" y="374949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478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Meditare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 rot="1261694">
            <a:off x="9617511" y="6070589"/>
            <a:ext cx="3086100" cy="1709383"/>
            <a:chOff x="0" y="0"/>
            <a:chExt cx="812800" cy="45020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450208"/>
            </a:xfrm>
            <a:custGeom>
              <a:avLst/>
              <a:gdLst/>
              <a:ahLst/>
              <a:cxnLst/>
              <a:rect l="l" t="t" r="r" b="b"/>
              <a:pathLst>
                <a:path w="812800" h="450208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74949"/>
                  </a:lnTo>
                  <a:cubicBezTo>
                    <a:pt x="812800" y="416513"/>
                    <a:pt x="779105" y="450208"/>
                    <a:pt x="737541" y="450208"/>
                  </a:cubicBezTo>
                  <a:lnTo>
                    <a:pt x="75259" y="450208"/>
                  </a:lnTo>
                  <a:cubicBezTo>
                    <a:pt x="33695" y="450208"/>
                    <a:pt x="0" y="416513"/>
                    <a:pt x="0" y="374949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812800" cy="478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Fare sport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 rot="1261694">
            <a:off x="13394986" y="3491869"/>
            <a:ext cx="3086100" cy="1709383"/>
            <a:chOff x="0" y="0"/>
            <a:chExt cx="812800" cy="45020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450208"/>
            </a:xfrm>
            <a:custGeom>
              <a:avLst/>
              <a:gdLst/>
              <a:ahLst/>
              <a:cxnLst/>
              <a:rect l="l" t="t" r="r" b="b"/>
              <a:pathLst>
                <a:path w="812800" h="450208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74949"/>
                  </a:lnTo>
                  <a:cubicBezTo>
                    <a:pt x="812800" y="416513"/>
                    <a:pt x="779105" y="450208"/>
                    <a:pt x="737541" y="450208"/>
                  </a:cubicBezTo>
                  <a:lnTo>
                    <a:pt x="75259" y="450208"/>
                  </a:lnTo>
                  <a:cubicBezTo>
                    <a:pt x="33695" y="450208"/>
                    <a:pt x="0" y="416513"/>
                    <a:pt x="0" y="374949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812800" cy="4787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Lavorare di più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722120" y="1304919"/>
            <a:ext cx="689735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delle strategie (stampate o proiettate)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22120" y="3200555"/>
            <a:ext cx="568466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Esploreremo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strumenti pratici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per gestire meglio lo stress nella vita quotidiana.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Organizzeremo le strategie in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tre tipi: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19" name="Group 19"/>
          <p:cNvGrpSpPr/>
          <p:nvPr/>
        </p:nvGrpSpPr>
        <p:grpSpPr>
          <a:xfrm>
            <a:off x="1495193" y="6616855"/>
            <a:ext cx="6624103" cy="457200"/>
            <a:chOff x="0" y="0"/>
            <a:chExt cx="8832138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942898" y="47625"/>
              <a:ext cx="788924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Strategie basate sul corpo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672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95193" y="7285463"/>
            <a:ext cx="6012479" cy="457200"/>
            <a:chOff x="0" y="0"/>
            <a:chExt cx="8016639" cy="609600"/>
          </a:xfrm>
        </p:grpSpPr>
        <p:sp>
          <p:nvSpPr>
            <p:cNvPr id="23" name="TextBox 23"/>
            <p:cNvSpPr txBox="1"/>
            <p:nvPr/>
          </p:nvSpPr>
          <p:spPr>
            <a:xfrm>
              <a:off x="0" y="-28575"/>
              <a:ext cx="7672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42898" y="73025"/>
              <a:ext cx="7073741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Strategie basate sul pensiero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95193" y="7971263"/>
            <a:ext cx="6389669" cy="457200"/>
            <a:chOff x="0" y="0"/>
            <a:chExt cx="8519559" cy="609600"/>
          </a:xfrm>
        </p:grpSpPr>
        <p:sp>
          <p:nvSpPr>
            <p:cNvPr id="26" name="TextBox 26"/>
            <p:cNvSpPr txBox="1"/>
            <p:nvPr/>
          </p:nvSpPr>
          <p:spPr>
            <a:xfrm>
              <a:off x="0" y="-28575"/>
              <a:ext cx="767200" cy="638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600"/>
                </a:lnSpc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42898" y="73025"/>
              <a:ext cx="7576662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Strategie basate sulle azioni</a:t>
              </a:r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12522" y="1348601"/>
            <a:ext cx="3073369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 basate sul corpo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448524" y="1348601"/>
            <a:ext cx="34079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 emotive / basate sulle emozioni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219062" y="1348601"/>
            <a:ext cx="319882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 cognitive</a:t>
            </a:r>
          </a:p>
        </p:txBody>
      </p:sp>
      <p:sp>
        <p:nvSpPr>
          <p:cNvPr id="5" name="AutoShape 5"/>
          <p:cNvSpPr/>
          <p:nvPr/>
        </p:nvSpPr>
        <p:spPr>
          <a:xfrm>
            <a:off x="6678465" y="1377176"/>
            <a:ext cx="0" cy="449129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>
            <a:off x="11537746" y="1377176"/>
            <a:ext cx="0" cy="449129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3061585" y="2390310"/>
            <a:ext cx="2975244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ridurre l’attivazione fisiologica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12522" y="3599985"/>
            <a:ext cx="35839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Respirazione lenta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Stretching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una passeggiata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Bere acqua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Rilassamento muscolare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13127" y="3599985"/>
            <a:ext cx="3952399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Parlare con qualcuno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 ciò che sento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Ascoltare musica rilassante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brevi pause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19062" y="3599985"/>
            <a:ext cx="417531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Suddividere i compiti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 un piano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Ricordarmi che è temporaneo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Mettere in discussione i pensieri catastrofici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Stabilire priorità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48524" y="2390310"/>
            <a:ext cx="34079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regolare o nominare le emozioni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14519" y="2390310"/>
            <a:ext cx="3407906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interpretare la situazione in modo diverso o trovare soluzioni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00578" y="6861949"/>
            <a:ext cx="11601927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necessario scegliere “la migliore” strategia; ogni persona ne ha bisogno di più di una.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condividiamo situazioni personali — parliamo in generale.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Più strategie conosci, più sarà facile sceglierne una quando lo stress aumenta..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0602" y="6844166"/>
            <a:ext cx="1274679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“Modello del serbatoio” — il modello del serbatoio emotivo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79615" y="1028700"/>
            <a:ext cx="6367653" cy="8229600"/>
          </a:xfrm>
          <a:custGeom>
            <a:avLst/>
            <a:gdLst/>
            <a:ahLst/>
            <a:cxnLst/>
            <a:rect l="l" t="t" r="r" b="b"/>
            <a:pathLst>
              <a:path w="6367653" h="8229600">
                <a:moveTo>
                  <a:pt x="0" y="0"/>
                </a:moveTo>
                <a:lnTo>
                  <a:pt x="6367653" y="0"/>
                </a:lnTo>
                <a:lnTo>
                  <a:pt x="636765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Cartoncino o lavagna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Disegneremo un grande serbatoio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Scriveremo cosa lo riempie e cosa lo svuota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208133" y="1849088"/>
            <a:ext cx="14260354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1: Riconoscere lo stress e i suoi segnali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70602" y="6732654"/>
            <a:ext cx="1274679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Introduzione e prima attivazione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“Quando penso allo stress…”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7780" y="656719"/>
            <a:ext cx="6483667" cy="1395222"/>
            <a:chOff x="0" y="0"/>
            <a:chExt cx="1707632" cy="367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07632" cy="367466"/>
            </a:xfrm>
            <a:custGeom>
              <a:avLst/>
              <a:gdLst/>
              <a:ahLst/>
              <a:cxnLst/>
              <a:rect l="l" t="t" r="r" b="b"/>
              <a:pathLst>
                <a:path w="1707632" h="367466">
                  <a:moveTo>
                    <a:pt x="35822" y="0"/>
                  </a:moveTo>
                  <a:lnTo>
                    <a:pt x="1671810" y="0"/>
                  </a:lnTo>
                  <a:cubicBezTo>
                    <a:pt x="1691594" y="0"/>
                    <a:pt x="1707632" y="16038"/>
                    <a:pt x="1707632" y="35822"/>
                  </a:cubicBezTo>
                  <a:lnTo>
                    <a:pt x="1707632" y="331644"/>
                  </a:lnTo>
                  <a:cubicBezTo>
                    <a:pt x="1707632" y="351428"/>
                    <a:pt x="1691594" y="367466"/>
                    <a:pt x="1671810" y="367466"/>
                  </a:cubicBezTo>
                  <a:lnTo>
                    <a:pt x="35822" y="367466"/>
                  </a:lnTo>
                  <a:cubicBezTo>
                    <a:pt x="16038" y="367466"/>
                    <a:pt x="0" y="351428"/>
                    <a:pt x="0" y="331644"/>
                  </a:cubicBezTo>
                  <a:lnTo>
                    <a:pt x="0" y="35822"/>
                  </a:lnTo>
                  <a:cubicBezTo>
                    <a:pt x="0" y="16038"/>
                    <a:pt x="16038" y="0"/>
                    <a:pt x="358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707632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riempie il vostro serbatoio?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064900" y="2816893"/>
            <a:ext cx="2066830" cy="654157"/>
            <a:chOff x="0" y="0"/>
            <a:chExt cx="544350" cy="1722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Amici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70852" y="2974064"/>
            <a:ext cx="1985632" cy="654157"/>
            <a:chOff x="0" y="0"/>
            <a:chExt cx="522965" cy="17228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Giocare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060138" y="3889809"/>
            <a:ext cx="2066830" cy="654157"/>
            <a:chOff x="0" y="0"/>
            <a:chExt cx="544350" cy="17228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Musica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866276" y="4046980"/>
            <a:ext cx="1985632" cy="654157"/>
            <a:chOff x="0" y="0"/>
            <a:chExt cx="522965" cy="17228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Supporto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064900" y="5000471"/>
            <a:ext cx="2066830" cy="654157"/>
            <a:chOff x="0" y="0"/>
            <a:chExt cx="544350" cy="17228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Natura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86905" y="5315053"/>
            <a:ext cx="1985632" cy="654157"/>
            <a:chOff x="0" y="0"/>
            <a:chExt cx="522965" cy="17228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Famiglia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3060138" y="6111829"/>
            <a:ext cx="2066830" cy="654157"/>
            <a:chOff x="0" y="0"/>
            <a:chExt cx="544350" cy="172288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Tempo libero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866276" y="6269000"/>
            <a:ext cx="1985632" cy="654157"/>
            <a:chOff x="0" y="0"/>
            <a:chExt cx="522965" cy="172288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Dormire bene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3060138" y="7185086"/>
            <a:ext cx="2066830" cy="961898"/>
            <a:chOff x="0" y="0"/>
            <a:chExt cx="544350" cy="25333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44350" cy="253339"/>
            </a:xfrm>
            <a:custGeom>
              <a:avLst/>
              <a:gdLst/>
              <a:ahLst/>
              <a:cxnLst/>
              <a:rect l="l" t="t" r="r" b="b"/>
              <a:pathLst>
                <a:path w="544350" h="253339">
                  <a:moveTo>
                    <a:pt x="112374" y="0"/>
                  </a:moveTo>
                  <a:lnTo>
                    <a:pt x="431976" y="0"/>
                  </a:lnTo>
                  <a:cubicBezTo>
                    <a:pt x="494039" y="0"/>
                    <a:pt x="544350" y="50311"/>
                    <a:pt x="544350" y="112374"/>
                  </a:cubicBezTo>
                  <a:lnTo>
                    <a:pt x="544350" y="140966"/>
                  </a:lnTo>
                  <a:cubicBezTo>
                    <a:pt x="544350" y="170769"/>
                    <a:pt x="532511" y="199352"/>
                    <a:pt x="511437" y="220426"/>
                  </a:cubicBezTo>
                  <a:cubicBezTo>
                    <a:pt x="490363" y="241500"/>
                    <a:pt x="461780" y="253339"/>
                    <a:pt x="431976" y="253339"/>
                  </a:cubicBezTo>
                  <a:lnTo>
                    <a:pt x="112374" y="253339"/>
                  </a:lnTo>
                  <a:cubicBezTo>
                    <a:pt x="82570" y="253339"/>
                    <a:pt x="53988" y="241500"/>
                    <a:pt x="32914" y="220426"/>
                  </a:cubicBezTo>
                  <a:cubicBezTo>
                    <a:pt x="11839" y="199352"/>
                    <a:pt x="0" y="170769"/>
                    <a:pt x="0" y="140966"/>
                  </a:cubicBezTo>
                  <a:lnTo>
                    <a:pt x="0" y="112374"/>
                  </a:lnTo>
                  <a:cubicBezTo>
                    <a:pt x="0" y="82570"/>
                    <a:pt x="11839" y="53988"/>
                    <a:pt x="32914" y="32914"/>
                  </a:cubicBezTo>
                  <a:cubicBezTo>
                    <a:pt x="53988" y="11839"/>
                    <a:pt x="82570" y="0"/>
                    <a:pt x="11237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66675"/>
              <a:ext cx="544350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Sentirsi compresi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866276" y="7342257"/>
            <a:ext cx="1985632" cy="654157"/>
            <a:chOff x="0" y="0"/>
            <a:chExt cx="522965" cy="172288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Ridere</a:t>
              </a:r>
            </a:p>
          </p:txBody>
        </p:sp>
      </p:grpSp>
      <p:sp>
        <p:nvSpPr>
          <p:cNvPr id="35" name="Freeform 35"/>
          <p:cNvSpPr/>
          <p:nvPr/>
        </p:nvSpPr>
        <p:spPr>
          <a:xfrm>
            <a:off x="6846957" y="2816893"/>
            <a:ext cx="4594087" cy="5937431"/>
          </a:xfrm>
          <a:custGeom>
            <a:avLst/>
            <a:gdLst/>
            <a:ahLst/>
            <a:cxnLst/>
            <a:rect l="l" t="t" r="r" b="b"/>
            <a:pathLst>
              <a:path w="4594087" h="5937431">
                <a:moveTo>
                  <a:pt x="0" y="0"/>
                </a:moveTo>
                <a:lnTo>
                  <a:pt x="4594086" y="0"/>
                </a:lnTo>
                <a:lnTo>
                  <a:pt x="4594086" y="5937431"/>
                </a:lnTo>
                <a:lnTo>
                  <a:pt x="0" y="59374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6" name="AutoShape 36"/>
          <p:cNvSpPr/>
          <p:nvPr/>
        </p:nvSpPr>
        <p:spPr>
          <a:xfrm>
            <a:off x="5131730" y="3143972"/>
            <a:ext cx="2475361" cy="142915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7" name="AutoShape 37"/>
          <p:cNvSpPr/>
          <p:nvPr/>
        </p:nvSpPr>
        <p:spPr>
          <a:xfrm flipH="1">
            <a:off x="10252421" y="3301143"/>
            <a:ext cx="2618431" cy="142093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8" name="AutoShape 38"/>
          <p:cNvSpPr/>
          <p:nvPr/>
        </p:nvSpPr>
        <p:spPr>
          <a:xfrm>
            <a:off x="5126968" y="4216888"/>
            <a:ext cx="2480124" cy="92661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9" name="AutoShape 39"/>
          <p:cNvSpPr/>
          <p:nvPr/>
        </p:nvSpPr>
        <p:spPr>
          <a:xfrm flipH="1">
            <a:off x="10467004" y="4374059"/>
            <a:ext cx="2399272" cy="95349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0" name="AutoShape 40"/>
          <p:cNvSpPr/>
          <p:nvPr/>
        </p:nvSpPr>
        <p:spPr>
          <a:xfrm>
            <a:off x="5131730" y="5327550"/>
            <a:ext cx="2475361" cy="15768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1" name="AutoShape 41"/>
          <p:cNvSpPr/>
          <p:nvPr/>
        </p:nvSpPr>
        <p:spPr>
          <a:xfrm flipH="1">
            <a:off x="10897641" y="5642131"/>
            <a:ext cx="2189264" cy="46969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2" name="AutoShape 42"/>
          <p:cNvSpPr/>
          <p:nvPr/>
        </p:nvSpPr>
        <p:spPr>
          <a:xfrm flipV="1">
            <a:off x="5126968" y="6278650"/>
            <a:ext cx="2480124" cy="16025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3" name="AutoShape 43"/>
          <p:cNvSpPr/>
          <p:nvPr/>
        </p:nvSpPr>
        <p:spPr>
          <a:xfrm flipH="1">
            <a:off x="10699469" y="6596079"/>
            <a:ext cx="2166807" cy="3480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4" name="AutoShape 44"/>
          <p:cNvSpPr/>
          <p:nvPr/>
        </p:nvSpPr>
        <p:spPr>
          <a:xfrm flipV="1">
            <a:off x="5126968" y="7351907"/>
            <a:ext cx="2480124" cy="31412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5" name="AutoShape 45"/>
          <p:cNvSpPr/>
          <p:nvPr/>
        </p:nvSpPr>
        <p:spPr>
          <a:xfrm flipH="1" flipV="1">
            <a:off x="10699469" y="7351907"/>
            <a:ext cx="2166807" cy="31742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6" name="TextBox 46"/>
          <p:cNvSpPr txBox="1"/>
          <p:nvPr/>
        </p:nvSpPr>
        <p:spPr>
          <a:xfrm>
            <a:off x="7066448" y="2036157"/>
            <a:ext cx="375654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Ciò che vi nutre vi dà energia.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46957" y="2816893"/>
            <a:ext cx="4594087" cy="5937431"/>
          </a:xfrm>
          <a:custGeom>
            <a:avLst/>
            <a:gdLst/>
            <a:ahLst/>
            <a:cxnLst/>
            <a:rect l="l" t="t" r="r" b="b"/>
            <a:pathLst>
              <a:path w="4594087" h="5937431">
                <a:moveTo>
                  <a:pt x="0" y="0"/>
                </a:moveTo>
                <a:lnTo>
                  <a:pt x="4594086" y="0"/>
                </a:lnTo>
                <a:lnTo>
                  <a:pt x="4594086" y="5937431"/>
                </a:lnTo>
                <a:lnTo>
                  <a:pt x="0" y="59374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657780" y="866775"/>
            <a:ext cx="6483667" cy="1074132"/>
            <a:chOff x="0" y="0"/>
            <a:chExt cx="1707632" cy="2828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7632" cy="282899"/>
            </a:xfrm>
            <a:custGeom>
              <a:avLst/>
              <a:gdLst/>
              <a:ahLst/>
              <a:cxnLst/>
              <a:rect l="l" t="t" r="r" b="b"/>
              <a:pathLst>
                <a:path w="1707632" h="282899">
                  <a:moveTo>
                    <a:pt x="35822" y="0"/>
                  </a:moveTo>
                  <a:lnTo>
                    <a:pt x="1671810" y="0"/>
                  </a:lnTo>
                  <a:cubicBezTo>
                    <a:pt x="1691594" y="0"/>
                    <a:pt x="1707632" y="16038"/>
                    <a:pt x="1707632" y="35822"/>
                  </a:cubicBezTo>
                  <a:lnTo>
                    <a:pt x="1707632" y="247077"/>
                  </a:lnTo>
                  <a:cubicBezTo>
                    <a:pt x="1707632" y="266861"/>
                    <a:pt x="1691594" y="282899"/>
                    <a:pt x="1671810" y="282899"/>
                  </a:cubicBezTo>
                  <a:lnTo>
                    <a:pt x="35822" y="282899"/>
                  </a:lnTo>
                  <a:cubicBezTo>
                    <a:pt x="16038" y="282899"/>
                    <a:pt x="0" y="266861"/>
                    <a:pt x="0" y="247077"/>
                  </a:cubicBezTo>
                  <a:lnTo>
                    <a:pt x="0" y="35822"/>
                  </a:lnTo>
                  <a:cubicBezTo>
                    <a:pt x="0" y="16038"/>
                    <a:pt x="16038" y="0"/>
                    <a:pt x="3582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707632" cy="368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vi toglie energia?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19096" y="2816893"/>
            <a:ext cx="2066830" cy="654157"/>
            <a:chOff x="0" y="0"/>
            <a:chExt cx="544350" cy="1722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Litigi con amici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055375" y="4216888"/>
            <a:ext cx="2066830" cy="654157"/>
            <a:chOff x="0" y="0"/>
            <a:chExt cx="544350" cy="1722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Essere stanchi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165068" y="4006326"/>
            <a:ext cx="1985632" cy="961898"/>
            <a:chOff x="0" y="0"/>
            <a:chExt cx="522965" cy="2533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2965" cy="253339"/>
            </a:xfrm>
            <a:custGeom>
              <a:avLst/>
              <a:gdLst/>
              <a:ahLst/>
              <a:cxnLst/>
              <a:rect l="l" t="t" r="r" b="b"/>
              <a:pathLst>
                <a:path w="522965" h="253339">
                  <a:moveTo>
                    <a:pt x="116969" y="0"/>
                  </a:moveTo>
                  <a:lnTo>
                    <a:pt x="405996" y="0"/>
                  </a:lnTo>
                  <a:cubicBezTo>
                    <a:pt x="470596" y="0"/>
                    <a:pt x="522965" y="52369"/>
                    <a:pt x="522965" y="116969"/>
                  </a:cubicBezTo>
                  <a:lnTo>
                    <a:pt x="522965" y="136370"/>
                  </a:lnTo>
                  <a:cubicBezTo>
                    <a:pt x="522965" y="200971"/>
                    <a:pt x="470596" y="253339"/>
                    <a:pt x="405996" y="253339"/>
                  </a:cubicBezTo>
                  <a:lnTo>
                    <a:pt x="116969" y="253339"/>
                  </a:lnTo>
                  <a:cubicBezTo>
                    <a:pt x="52369" y="253339"/>
                    <a:pt x="0" y="200971"/>
                    <a:pt x="0" y="136370"/>
                  </a:cubicBezTo>
                  <a:lnTo>
                    <a:pt x="0" y="116969"/>
                  </a:lnTo>
                  <a:cubicBezTo>
                    <a:pt x="0" y="52369"/>
                    <a:pt x="52369" y="0"/>
                    <a:pt x="11696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522965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Pressione scolastica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060138" y="5143500"/>
            <a:ext cx="2066830" cy="654157"/>
            <a:chOff x="0" y="0"/>
            <a:chExt cx="544350" cy="1722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Troppi compiti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165068" y="5359604"/>
            <a:ext cx="1985632" cy="654157"/>
            <a:chOff x="0" y="0"/>
            <a:chExt cx="522965" cy="1722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Brutti voti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752092" y="6278650"/>
            <a:ext cx="2370114" cy="961898"/>
            <a:chOff x="0" y="0"/>
            <a:chExt cx="624227" cy="25333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24227" cy="253339"/>
            </a:xfrm>
            <a:custGeom>
              <a:avLst/>
              <a:gdLst/>
              <a:ahLst/>
              <a:cxnLst/>
              <a:rect l="l" t="t" r="r" b="b"/>
              <a:pathLst>
                <a:path w="624227" h="253339">
                  <a:moveTo>
                    <a:pt x="97994" y="0"/>
                  </a:moveTo>
                  <a:lnTo>
                    <a:pt x="526233" y="0"/>
                  </a:lnTo>
                  <a:cubicBezTo>
                    <a:pt x="580354" y="0"/>
                    <a:pt x="624227" y="43874"/>
                    <a:pt x="624227" y="97994"/>
                  </a:cubicBezTo>
                  <a:lnTo>
                    <a:pt x="624227" y="155345"/>
                  </a:lnTo>
                  <a:cubicBezTo>
                    <a:pt x="624227" y="209466"/>
                    <a:pt x="580354" y="253339"/>
                    <a:pt x="526233" y="253339"/>
                  </a:cubicBezTo>
                  <a:lnTo>
                    <a:pt x="97994" y="253339"/>
                  </a:lnTo>
                  <a:cubicBezTo>
                    <a:pt x="43874" y="253339"/>
                    <a:pt x="0" y="209466"/>
                    <a:pt x="0" y="155345"/>
                  </a:cubicBezTo>
                  <a:lnTo>
                    <a:pt x="0" y="97994"/>
                  </a:lnTo>
                  <a:cubicBezTo>
                    <a:pt x="0" y="43874"/>
                    <a:pt x="43874" y="0"/>
                    <a:pt x="9799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624227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Cambiamenti improvvisi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165068" y="6588812"/>
            <a:ext cx="1985632" cy="654157"/>
            <a:chOff x="0" y="0"/>
            <a:chExt cx="522965" cy="1722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Litigi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876556" y="7512165"/>
            <a:ext cx="2245649" cy="961898"/>
            <a:chOff x="0" y="0"/>
            <a:chExt cx="591447" cy="25333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91447" cy="253339"/>
            </a:xfrm>
            <a:custGeom>
              <a:avLst/>
              <a:gdLst/>
              <a:ahLst/>
              <a:cxnLst/>
              <a:rect l="l" t="t" r="r" b="b"/>
              <a:pathLst>
                <a:path w="591447" h="253339">
                  <a:moveTo>
                    <a:pt x="103426" y="0"/>
                  </a:moveTo>
                  <a:lnTo>
                    <a:pt x="488021" y="0"/>
                  </a:lnTo>
                  <a:cubicBezTo>
                    <a:pt x="515451" y="0"/>
                    <a:pt x="541758" y="10897"/>
                    <a:pt x="561154" y="30293"/>
                  </a:cubicBezTo>
                  <a:cubicBezTo>
                    <a:pt x="580550" y="49689"/>
                    <a:pt x="591447" y="75995"/>
                    <a:pt x="591447" y="103426"/>
                  </a:cubicBezTo>
                  <a:lnTo>
                    <a:pt x="591447" y="149914"/>
                  </a:lnTo>
                  <a:cubicBezTo>
                    <a:pt x="591447" y="177344"/>
                    <a:pt x="580550" y="203651"/>
                    <a:pt x="561154" y="223047"/>
                  </a:cubicBezTo>
                  <a:cubicBezTo>
                    <a:pt x="541758" y="242443"/>
                    <a:pt x="515451" y="253339"/>
                    <a:pt x="488021" y="253339"/>
                  </a:cubicBezTo>
                  <a:lnTo>
                    <a:pt x="103426" y="253339"/>
                  </a:lnTo>
                  <a:cubicBezTo>
                    <a:pt x="75995" y="253339"/>
                    <a:pt x="49689" y="242443"/>
                    <a:pt x="30293" y="223047"/>
                  </a:cubicBezTo>
                  <a:cubicBezTo>
                    <a:pt x="10897" y="203651"/>
                    <a:pt x="0" y="177344"/>
                    <a:pt x="0" y="149914"/>
                  </a:cubicBezTo>
                  <a:lnTo>
                    <a:pt x="0" y="103426"/>
                  </a:lnTo>
                  <a:cubicBezTo>
                    <a:pt x="0" y="75995"/>
                    <a:pt x="10897" y="49689"/>
                    <a:pt x="30293" y="30293"/>
                  </a:cubicBezTo>
                  <a:cubicBezTo>
                    <a:pt x="49689" y="10897"/>
                    <a:pt x="75995" y="0"/>
                    <a:pt x="1034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591447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Problemi in famiglia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165068" y="7662070"/>
            <a:ext cx="1985632" cy="654157"/>
            <a:chOff x="0" y="0"/>
            <a:chExt cx="522965" cy="17228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Sentirsi soli</a:t>
              </a:r>
            </a:p>
          </p:txBody>
        </p:sp>
      </p:grpSp>
      <p:sp>
        <p:nvSpPr>
          <p:cNvPr id="33" name="AutoShape 33"/>
          <p:cNvSpPr/>
          <p:nvPr/>
        </p:nvSpPr>
        <p:spPr>
          <a:xfrm flipH="1">
            <a:off x="10173311" y="3143972"/>
            <a:ext cx="2645785" cy="155710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4" name="AutoShape 34"/>
          <p:cNvSpPr/>
          <p:nvPr/>
        </p:nvSpPr>
        <p:spPr>
          <a:xfrm>
            <a:off x="5122205" y="4543966"/>
            <a:ext cx="2484886" cy="59953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5" name="AutoShape 35"/>
          <p:cNvSpPr/>
          <p:nvPr/>
        </p:nvSpPr>
        <p:spPr>
          <a:xfrm flipH="1">
            <a:off x="10467004" y="4487276"/>
            <a:ext cx="2698064" cy="4904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6" name="AutoShape 36"/>
          <p:cNvSpPr/>
          <p:nvPr/>
        </p:nvSpPr>
        <p:spPr>
          <a:xfrm>
            <a:off x="5126968" y="5470579"/>
            <a:ext cx="2480124" cy="1466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7" name="AutoShape 37"/>
          <p:cNvSpPr/>
          <p:nvPr/>
        </p:nvSpPr>
        <p:spPr>
          <a:xfrm flipH="1">
            <a:off x="10897641" y="5686683"/>
            <a:ext cx="2267427" cy="7534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8" name="AutoShape 38"/>
          <p:cNvSpPr/>
          <p:nvPr/>
        </p:nvSpPr>
        <p:spPr>
          <a:xfrm flipV="1">
            <a:off x="5122205" y="6278650"/>
            <a:ext cx="2484886" cy="48094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9" name="AutoShape 39"/>
          <p:cNvSpPr/>
          <p:nvPr/>
        </p:nvSpPr>
        <p:spPr>
          <a:xfrm flipH="1" flipV="1">
            <a:off x="10699469" y="6594299"/>
            <a:ext cx="2465599" cy="32159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0" name="AutoShape 40"/>
          <p:cNvSpPr/>
          <p:nvPr/>
        </p:nvSpPr>
        <p:spPr>
          <a:xfrm flipV="1">
            <a:off x="5122205" y="7351907"/>
            <a:ext cx="2484886" cy="64120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1" name="AutoShape 41"/>
          <p:cNvSpPr/>
          <p:nvPr/>
        </p:nvSpPr>
        <p:spPr>
          <a:xfrm flipH="1" flipV="1">
            <a:off x="10699469" y="7002107"/>
            <a:ext cx="2465599" cy="98704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2" name="TextBox 42"/>
          <p:cNvSpPr txBox="1"/>
          <p:nvPr/>
        </p:nvSpPr>
        <p:spPr>
          <a:xfrm>
            <a:off x="6786294" y="2112357"/>
            <a:ext cx="431684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Ciò che vi svuota vi toglie energia.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75988" y="2839784"/>
            <a:ext cx="4594087" cy="5937431"/>
          </a:xfrm>
          <a:custGeom>
            <a:avLst/>
            <a:gdLst/>
            <a:ahLst/>
            <a:cxnLst/>
            <a:rect l="l" t="t" r="r" b="b"/>
            <a:pathLst>
              <a:path w="4594087" h="5937431">
                <a:moveTo>
                  <a:pt x="0" y="0"/>
                </a:moveTo>
                <a:lnTo>
                  <a:pt x="4594087" y="0"/>
                </a:lnTo>
                <a:lnTo>
                  <a:pt x="4594087" y="5937430"/>
                </a:lnTo>
                <a:lnTo>
                  <a:pt x="0" y="5937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4435489" y="1027320"/>
            <a:ext cx="9417022" cy="1074132"/>
            <a:chOff x="0" y="0"/>
            <a:chExt cx="2480203" cy="2828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80203" cy="282899"/>
            </a:xfrm>
            <a:custGeom>
              <a:avLst/>
              <a:gdLst/>
              <a:ahLst/>
              <a:cxnLst/>
              <a:rect l="l" t="t" r="r" b="b"/>
              <a:pathLst>
                <a:path w="2480203" h="282899">
                  <a:moveTo>
                    <a:pt x="24664" y="0"/>
                  </a:moveTo>
                  <a:lnTo>
                    <a:pt x="2455540" y="0"/>
                  </a:lnTo>
                  <a:cubicBezTo>
                    <a:pt x="2469161" y="0"/>
                    <a:pt x="2480203" y="11042"/>
                    <a:pt x="2480203" y="24664"/>
                  </a:cubicBezTo>
                  <a:lnTo>
                    <a:pt x="2480203" y="258235"/>
                  </a:lnTo>
                  <a:cubicBezTo>
                    <a:pt x="2480203" y="264777"/>
                    <a:pt x="2477605" y="271050"/>
                    <a:pt x="2472979" y="275675"/>
                  </a:cubicBezTo>
                  <a:cubicBezTo>
                    <a:pt x="2468354" y="280300"/>
                    <a:pt x="2462081" y="282899"/>
                    <a:pt x="2455540" y="282899"/>
                  </a:cubicBezTo>
                  <a:lnTo>
                    <a:pt x="24664" y="282899"/>
                  </a:lnTo>
                  <a:cubicBezTo>
                    <a:pt x="11042" y="282899"/>
                    <a:pt x="0" y="271857"/>
                    <a:pt x="0" y="258235"/>
                  </a:cubicBezTo>
                  <a:lnTo>
                    <a:pt x="0" y="24664"/>
                  </a:lnTo>
                  <a:cubicBezTo>
                    <a:pt x="0" y="11042"/>
                    <a:pt x="11042" y="0"/>
                    <a:pt x="24664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2480203" cy="368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possono essere i “buchi”?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19096" y="3254989"/>
            <a:ext cx="2066830" cy="961898"/>
            <a:chOff x="0" y="0"/>
            <a:chExt cx="544350" cy="2533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4350" cy="253339"/>
            </a:xfrm>
            <a:custGeom>
              <a:avLst/>
              <a:gdLst/>
              <a:ahLst/>
              <a:cxnLst/>
              <a:rect l="l" t="t" r="r" b="b"/>
              <a:pathLst>
                <a:path w="544350" h="253339">
                  <a:moveTo>
                    <a:pt x="112374" y="0"/>
                  </a:moveTo>
                  <a:lnTo>
                    <a:pt x="431976" y="0"/>
                  </a:lnTo>
                  <a:cubicBezTo>
                    <a:pt x="494039" y="0"/>
                    <a:pt x="544350" y="50311"/>
                    <a:pt x="544350" y="112374"/>
                  </a:cubicBezTo>
                  <a:lnTo>
                    <a:pt x="544350" y="140966"/>
                  </a:lnTo>
                  <a:cubicBezTo>
                    <a:pt x="544350" y="170769"/>
                    <a:pt x="532511" y="199352"/>
                    <a:pt x="511437" y="220426"/>
                  </a:cubicBezTo>
                  <a:cubicBezTo>
                    <a:pt x="490363" y="241500"/>
                    <a:pt x="461780" y="253339"/>
                    <a:pt x="431976" y="253339"/>
                  </a:cubicBezTo>
                  <a:lnTo>
                    <a:pt x="112374" y="253339"/>
                  </a:lnTo>
                  <a:cubicBezTo>
                    <a:pt x="82570" y="253339"/>
                    <a:pt x="53988" y="241500"/>
                    <a:pt x="32914" y="220426"/>
                  </a:cubicBezTo>
                  <a:cubicBezTo>
                    <a:pt x="11839" y="199352"/>
                    <a:pt x="0" y="170769"/>
                    <a:pt x="0" y="140966"/>
                  </a:cubicBezTo>
                  <a:lnTo>
                    <a:pt x="0" y="112374"/>
                  </a:lnTo>
                  <a:cubicBezTo>
                    <a:pt x="0" y="82570"/>
                    <a:pt x="11839" y="53988"/>
                    <a:pt x="32914" y="32914"/>
                  </a:cubicBezTo>
                  <a:cubicBezTo>
                    <a:pt x="53988" y="11839"/>
                    <a:pt x="82570" y="0"/>
                    <a:pt x="11237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44350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mettere limiti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236509" y="4167230"/>
            <a:ext cx="2885696" cy="961898"/>
            <a:chOff x="0" y="0"/>
            <a:chExt cx="760019" cy="25333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60019" cy="253339"/>
            </a:xfrm>
            <a:custGeom>
              <a:avLst/>
              <a:gdLst/>
              <a:ahLst/>
              <a:cxnLst/>
              <a:rect l="l" t="t" r="r" b="b"/>
              <a:pathLst>
                <a:path w="760019" h="253339">
                  <a:moveTo>
                    <a:pt x="80486" y="0"/>
                  </a:moveTo>
                  <a:lnTo>
                    <a:pt x="679533" y="0"/>
                  </a:lnTo>
                  <a:cubicBezTo>
                    <a:pt x="700879" y="0"/>
                    <a:pt x="721351" y="8480"/>
                    <a:pt x="736445" y="23574"/>
                  </a:cubicBezTo>
                  <a:cubicBezTo>
                    <a:pt x="751539" y="38668"/>
                    <a:pt x="760019" y="59140"/>
                    <a:pt x="760019" y="80486"/>
                  </a:cubicBezTo>
                  <a:lnTo>
                    <a:pt x="760019" y="172854"/>
                  </a:lnTo>
                  <a:cubicBezTo>
                    <a:pt x="760019" y="217305"/>
                    <a:pt x="723984" y="253339"/>
                    <a:pt x="679533" y="253339"/>
                  </a:cubicBezTo>
                  <a:lnTo>
                    <a:pt x="80486" y="253339"/>
                  </a:lnTo>
                  <a:cubicBezTo>
                    <a:pt x="59140" y="253339"/>
                    <a:pt x="38668" y="244860"/>
                    <a:pt x="23574" y="229766"/>
                  </a:cubicBezTo>
                  <a:cubicBezTo>
                    <a:pt x="8480" y="214672"/>
                    <a:pt x="0" y="194200"/>
                    <a:pt x="0" y="172854"/>
                  </a:cubicBezTo>
                  <a:lnTo>
                    <a:pt x="0" y="80486"/>
                  </a:lnTo>
                  <a:cubicBezTo>
                    <a:pt x="0" y="36035"/>
                    <a:pt x="36035" y="0"/>
                    <a:pt x="8048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760019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Pretese troppo alte verso se stessi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165068" y="4648179"/>
            <a:ext cx="1985632" cy="961898"/>
            <a:chOff x="0" y="0"/>
            <a:chExt cx="522965" cy="2533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22965" cy="253339"/>
            </a:xfrm>
            <a:custGeom>
              <a:avLst/>
              <a:gdLst/>
              <a:ahLst/>
              <a:cxnLst/>
              <a:rect l="l" t="t" r="r" b="b"/>
              <a:pathLst>
                <a:path w="522965" h="253339">
                  <a:moveTo>
                    <a:pt x="116969" y="0"/>
                  </a:moveTo>
                  <a:lnTo>
                    <a:pt x="405996" y="0"/>
                  </a:lnTo>
                  <a:cubicBezTo>
                    <a:pt x="470596" y="0"/>
                    <a:pt x="522965" y="52369"/>
                    <a:pt x="522965" y="116969"/>
                  </a:cubicBezTo>
                  <a:lnTo>
                    <a:pt x="522965" y="136370"/>
                  </a:lnTo>
                  <a:cubicBezTo>
                    <a:pt x="522965" y="200971"/>
                    <a:pt x="470596" y="253339"/>
                    <a:pt x="405996" y="253339"/>
                  </a:cubicBezTo>
                  <a:lnTo>
                    <a:pt x="116969" y="253339"/>
                  </a:lnTo>
                  <a:cubicBezTo>
                    <a:pt x="52369" y="253339"/>
                    <a:pt x="0" y="200971"/>
                    <a:pt x="0" y="136370"/>
                  </a:cubicBezTo>
                  <a:lnTo>
                    <a:pt x="0" y="116969"/>
                  </a:lnTo>
                  <a:cubicBezTo>
                    <a:pt x="0" y="52369"/>
                    <a:pt x="52369" y="0"/>
                    <a:pt x="11696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522965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Ansia costante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711662" y="5481420"/>
            <a:ext cx="2415306" cy="654157"/>
            <a:chOff x="0" y="0"/>
            <a:chExt cx="636130" cy="1722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6130" cy="172288"/>
            </a:xfrm>
            <a:custGeom>
              <a:avLst/>
              <a:gdLst/>
              <a:ahLst/>
              <a:cxnLst/>
              <a:rect l="l" t="t" r="r" b="b"/>
              <a:pathLst>
                <a:path w="636130" h="172288">
                  <a:moveTo>
                    <a:pt x="86144" y="0"/>
                  </a:moveTo>
                  <a:lnTo>
                    <a:pt x="549986" y="0"/>
                  </a:lnTo>
                  <a:cubicBezTo>
                    <a:pt x="572833" y="0"/>
                    <a:pt x="594744" y="9076"/>
                    <a:pt x="610899" y="25231"/>
                  </a:cubicBezTo>
                  <a:cubicBezTo>
                    <a:pt x="627054" y="41386"/>
                    <a:pt x="636130" y="63297"/>
                    <a:pt x="636130" y="86144"/>
                  </a:cubicBezTo>
                  <a:lnTo>
                    <a:pt x="636130" y="86144"/>
                  </a:lnTo>
                  <a:cubicBezTo>
                    <a:pt x="636130" y="108991"/>
                    <a:pt x="627054" y="130902"/>
                    <a:pt x="610899" y="147057"/>
                  </a:cubicBezTo>
                  <a:cubicBezTo>
                    <a:pt x="594744" y="163213"/>
                    <a:pt x="572833" y="172288"/>
                    <a:pt x="54998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63613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Perfezionismo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385698" y="6226832"/>
            <a:ext cx="2487437" cy="961898"/>
            <a:chOff x="0" y="0"/>
            <a:chExt cx="655127" cy="25333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55127" cy="253339"/>
            </a:xfrm>
            <a:custGeom>
              <a:avLst/>
              <a:gdLst/>
              <a:ahLst/>
              <a:cxnLst/>
              <a:rect l="l" t="t" r="r" b="b"/>
              <a:pathLst>
                <a:path w="655127" h="253339">
                  <a:moveTo>
                    <a:pt x="93372" y="0"/>
                  </a:moveTo>
                  <a:lnTo>
                    <a:pt x="561755" y="0"/>
                  </a:lnTo>
                  <a:cubicBezTo>
                    <a:pt x="586519" y="0"/>
                    <a:pt x="610269" y="9837"/>
                    <a:pt x="627779" y="27348"/>
                  </a:cubicBezTo>
                  <a:cubicBezTo>
                    <a:pt x="645290" y="44859"/>
                    <a:pt x="655127" y="68608"/>
                    <a:pt x="655127" y="93372"/>
                  </a:cubicBezTo>
                  <a:lnTo>
                    <a:pt x="655127" y="159967"/>
                  </a:lnTo>
                  <a:cubicBezTo>
                    <a:pt x="655127" y="184731"/>
                    <a:pt x="645290" y="208481"/>
                    <a:pt x="627779" y="225991"/>
                  </a:cubicBezTo>
                  <a:cubicBezTo>
                    <a:pt x="610269" y="243502"/>
                    <a:pt x="586519" y="253339"/>
                    <a:pt x="561755" y="253339"/>
                  </a:cubicBezTo>
                  <a:lnTo>
                    <a:pt x="93372" y="253339"/>
                  </a:lnTo>
                  <a:cubicBezTo>
                    <a:pt x="68608" y="253339"/>
                    <a:pt x="44859" y="243502"/>
                    <a:pt x="27348" y="225991"/>
                  </a:cubicBezTo>
                  <a:cubicBezTo>
                    <a:pt x="9837" y="208481"/>
                    <a:pt x="0" y="184731"/>
                    <a:pt x="0" y="159967"/>
                  </a:cubicBezTo>
                  <a:lnTo>
                    <a:pt x="0" y="93372"/>
                  </a:lnTo>
                  <a:cubicBezTo>
                    <a:pt x="0" y="68608"/>
                    <a:pt x="9837" y="44859"/>
                    <a:pt x="27348" y="27348"/>
                  </a:cubicBezTo>
                  <a:cubicBezTo>
                    <a:pt x="44859" y="9837"/>
                    <a:pt x="68608" y="0"/>
                    <a:pt x="9337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655127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chiedere aiuto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3055375" y="6438907"/>
            <a:ext cx="2066830" cy="961898"/>
            <a:chOff x="0" y="0"/>
            <a:chExt cx="544350" cy="25333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44350" cy="253339"/>
            </a:xfrm>
            <a:custGeom>
              <a:avLst/>
              <a:gdLst/>
              <a:ahLst/>
              <a:cxnLst/>
              <a:rect l="l" t="t" r="r" b="b"/>
              <a:pathLst>
                <a:path w="544350" h="253339">
                  <a:moveTo>
                    <a:pt x="112374" y="0"/>
                  </a:moveTo>
                  <a:lnTo>
                    <a:pt x="431976" y="0"/>
                  </a:lnTo>
                  <a:cubicBezTo>
                    <a:pt x="494039" y="0"/>
                    <a:pt x="544350" y="50311"/>
                    <a:pt x="544350" y="112374"/>
                  </a:cubicBezTo>
                  <a:lnTo>
                    <a:pt x="544350" y="140966"/>
                  </a:lnTo>
                  <a:cubicBezTo>
                    <a:pt x="544350" y="170769"/>
                    <a:pt x="532511" y="199352"/>
                    <a:pt x="511437" y="220426"/>
                  </a:cubicBezTo>
                  <a:cubicBezTo>
                    <a:pt x="490363" y="241500"/>
                    <a:pt x="461780" y="253339"/>
                    <a:pt x="431976" y="253339"/>
                  </a:cubicBezTo>
                  <a:lnTo>
                    <a:pt x="112374" y="253339"/>
                  </a:lnTo>
                  <a:cubicBezTo>
                    <a:pt x="82570" y="253339"/>
                    <a:pt x="53988" y="241500"/>
                    <a:pt x="32914" y="220426"/>
                  </a:cubicBezTo>
                  <a:cubicBezTo>
                    <a:pt x="11839" y="199352"/>
                    <a:pt x="0" y="170769"/>
                    <a:pt x="0" y="140966"/>
                  </a:cubicBezTo>
                  <a:lnTo>
                    <a:pt x="0" y="112374"/>
                  </a:lnTo>
                  <a:cubicBezTo>
                    <a:pt x="0" y="82570"/>
                    <a:pt x="11839" y="53988"/>
                    <a:pt x="32914" y="32914"/>
                  </a:cubicBezTo>
                  <a:cubicBezTo>
                    <a:pt x="53988" y="11839"/>
                    <a:pt x="82570" y="0"/>
                    <a:pt x="11237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44350" cy="320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Rimuginare troppo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471727" y="7500114"/>
            <a:ext cx="1985632" cy="1314323"/>
            <a:chOff x="0" y="0"/>
            <a:chExt cx="522965" cy="34615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22965" cy="346159"/>
            </a:xfrm>
            <a:custGeom>
              <a:avLst/>
              <a:gdLst/>
              <a:ahLst/>
              <a:cxnLst/>
              <a:rect l="l" t="t" r="r" b="b"/>
              <a:pathLst>
                <a:path w="522965" h="346159">
                  <a:moveTo>
                    <a:pt x="116969" y="0"/>
                  </a:moveTo>
                  <a:lnTo>
                    <a:pt x="405996" y="0"/>
                  </a:lnTo>
                  <a:cubicBezTo>
                    <a:pt x="470596" y="0"/>
                    <a:pt x="522965" y="52369"/>
                    <a:pt x="522965" y="116969"/>
                  </a:cubicBezTo>
                  <a:lnTo>
                    <a:pt x="522965" y="229190"/>
                  </a:lnTo>
                  <a:cubicBezTo>
                    <a:pt x="522965" y="293790"/>
                    <a:pt x="470596" y="346159"/>
                    <a:pt x="405996" y="346159"/>
                  </a:cubicBezTo>
                  <a:lnTo>
                    <a:pt x="116969" y="346159"/>
                  </a:lnTo>
                  <a:cubicBezTo>
                    <a:pt x="52369" y="346159"/>
                    <a:pt x="0" y="293790"/>
                    <a:pt x="0" y="229190"/>
                  </a:cubicBezTo>
                  <a:lnTo>
                    <a:pt x="0" y="116969"/>
                  </a:lnTo>
                  <a:cubicBezTo>
                    <a:pt x="0" y="52369"/>
                    <a:pt x="52369" y="0"/>
                    <a:pt x="116969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522965" cy="41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Paura di deludere gli altri</a:t>
              </a:r>
            </a:p>
          </p:txBody>
        </p:sp>
      </p:grpSp>
      <p:sp>
        <p:nvSpPr>
          <p:cNvPr id="27" name="AutoShape 27"/>
          <p:cNvSpPr/>
          <p:nvPr/>
        </p:nvSpPr>
        <p:spPr>
          <a:xfrm flipH="1">
            <a:off x="10173311" y="3735939"/>
            <a:ext cx="2645785" cy="96513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28" name="AutoShape 28"/>
          <p:cNvSpPr/>
          <p:nvPr/>
        </p:nvSpPr>
        <p:spPr>
          <a:xfrm>
            <a:off x="5122205" y="4648179"/>
            <a:ext cx="2484886" cy="4953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29" name="AutoShape 29"/>
          <p:cNvSpPr/>
          <p:nvPr/>
        </p:nvSpPr>
        <p:spPr>
          <a:xfrm flipH="1">
            <a:off x="10173311" y="5129128"/>
            <a:ext cx="2991757" cy="19709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0" name="AutoShape 30"/>
          <p:cNvSpPr/>
          <p:nvPr/>
        </p:nvSpPr>
        <p:spPr>
          <a:xfrm>
            <a:off x="5126968" y="5808499"/>
            <a:ext cx="2480124" cy="32707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1" name="AutoShape 31"/>
          <p:cNvSpPr/>
          <p:nvPr/>
        </p:nvSpPr>
        <p:spPr>
          <a:xfrm flipH="1" flipV="1">
            <a:off x="10173311" y="6226832"/>
            <a:ext cx="3212387" cy="48094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2" name="AutoShape 32"/>
          <p:cNvSpPr/>
          <p:nvPr/>
        </p:nvSpPr>
        <p:spPr>
          <a:xfrm>
            <a:off x="5122205" y="6919857"/>
            <a:ext cx="248488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3" name="AutoShape 33"/>
          <p:cNvSpPr/>
          <p:nvPr/>
        </p:nvSpPr>
        <p:spPr>
          <a:xfrm flipH="1" flipV="1">
            <a:off x="10173311" y="7400806"/>
            <a:ext cx="3298416" cy="75647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4" name="TextBox 34"/>
          <p:cNvSpPr txBox="1"/>
          <p:nvPr/>
        </p:nvSpPr>
        <p:spPr>
          <a:xfrm>
            <a:off x="3324540" y="2210468"/>
            <a:ext cx="1163892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 il serbatoio ha dei buchi, si svuota rapidamente — anche se provate a riempirlo.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8310" y="1659954"/>
            <a:ext cx="5334567" cy="6894432"/>
          </a:xfrm>
          <a:custGeom>
            <a:avLst/>
            <a:gdLst/>
            <a:ahLst/>
            <a:cxnLst/>
            <a:rect l="l" t="t" r="r" b="b"/>
            <a:pathLst>
              <a:path w="5334567" h="6894432">
                <a:moveTo>
                  <a:pt x="0" y="0"/>
                </a:moveTo>
                <a:lnTo>
                  <a:pt x="5334567" y="0"/>
                </a:lnTo>
                <a:lnTo>
                  <a:pt x="5334567" y="6894432"/>
                </a:lnTo>
                <a:lnTo>
                  <a:pt x="0" y="68944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210668" y="4187322"/>
            <a:ext cx="7407198" cy="1497051"/>
            <a:chOff x="0" y="0"/>
            <a:chExt cx="1950867" cy="39428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50867" cy="394285"/>
            </a:xfrm>
            <a:custGeom>
              <a:avLst/>
              <a:gdLst/>
              <a:ahLst/>
              <a:cxnLst/>
              <a:rect l="l" t="t" r="r" b="b"/>
              <a:pathLst>
                <a:path w="1950867" h="394285">
                  <a:moveTo>
                    <a:pt x="31356" y="0"/>
                  </a:moveTo>
                  <a:lnTo>
                    <a:pt x="1919511" y="0"/>
                  </a:lnTo>
                  <a:cubicBezTo>
                    <a:pt x="1927827" y="0"/>
                    <a:pt x="1935803" y="3304"/>
                    <a:pt x="1941683" y="9184"/>
                  </a:cubicBezTo>
                  <a:cubicBezTo>
                    <a:pt x="1947563" y="15064"/>
                    <a:pt x="1950867" y="23040"/>
                    <a:pt x="1950867" y="31356"/>
                  </a:cubicBezTo>
                  <a:lnTo>
                    <a:pt x="1950867" y="362929"/>
                  </a:lnTo>
                  <a:cubicBezTo>
                    <a:pt x="1950867" y="371245"/>
                    <a:pt x="1947563" y="379221"/>
                    <a:pt x="1941683" y="385101"/>
                  </a:cubicBezTo>
                  <a:cubicBezTo>
                    <a:pt x="1935803" y="390982"/>
                    <a:pt x="1927827" y="394285"/>
                    <a:pt x="1919511" y="394285"/>
                  </a:cubicBezTo>
                  <a:lnTo>
                    <a:pt x="31356" y="394285"/>
                  </a:lnTo>
                  <a:cubicBezTo>
                    <a:pt x="23040" y="394285"/>
                    <a:pt x="15064" y="390982"/>
                    <a:pt x="9184" y="385101"/>
                  </a:cubicBezTo>
                  <a:cubicBezTo>
                    <a:pt x="3304" y="379221"/>
                    <a:pt x="0" y="371245"/>
                    <a:pt x="0" y="362929"/>
                  </a:cubicBezTo>
                  <a:lnTo>
                    <a:pt x="0" y="31356"/>
                  </a:lnTo>
                  <a:cubicBezTo>
                    <a:pt x="0" y="23040"/>
                    <a:pt x="3304" y="15064"/>
                    <a:pt x="9184" y="9184"/>
                  </a:cubicBezTo>
                  <a:cubicBezTo>
                    <a:pt x="15064" y="3304"/>
                    <a:pt x="23040" y="0"/>
                    <a:pt x="31356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1950867" cy="460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pensate svuoti di più il serbatoio degli adolescenti oggi?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10668" y="5887883"/>
            <a:ext cx="7407198" cy="1497051"/>
            <a:chOff x="0" y="0"/>
            <a:chExt cx="1950867" cy="3942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50867" cy="394285"/>
            </a:xfrm>
            <a:custGeom>
              <a:avLst/>
              <a:gdLst/>
              <a:ahLst/>
              <a:cxnLst/>
              <a:rect l="l" t="t" r="r" b="b"/>
              <a:pathLst>
                <a:path w="1950867" h="394285">
                  <a:moveTo>
                    <a:pt x="31356" y="0"/>
                  </a:moveTo>
                  <a:lnTo>
                    <a:pt x="1919511" y="0"/>
                  </a:lnTo>
                  <a:cubicBezTo>
                    <a:pt x="1927827" y="0"/>
                    <a:pt x="1935803" y="3304"/>
                    <a:pt x="1941683" y="9184"/>
                  </a:cubicBezTo>
                  <a:cubicBezTo>
                    <a:pt x="1947563" y="15064"/>
                    <a:pt x="1950867" y="23040"/>
                    <a:pt x="1950867" y="31356"/>
                  </a:cubicBezTo>
                  <a:lnTo>
                    <a:pt x="1950867" y="362929"/>
                  </a:lnTo>
                  <a:cubicBezTo>
                    <a:pt x="1950867" y="371245"/>
                    <a:pt x="1947563" y="379221"/>
                    <a:pt x="1941683" y="385101"/>
                  </a:cubicBezTo>
                  <a:cubicBezTo>
                    <a:pt x="1935803" y="390982"/>
                    <a:pt x="1927827" y="394285"/>
                    <a:pt x="1919511" y="394285"/>
                  </a:cubicBezTo>
                  <a:lnTo>
                    <a:pt x="31356" y="394285"/>
                  </a:lnTo>
                  <a:cubicBezTo>
                    <a:pt x="23040" y="394285"/>
                    <a:pt x="15064" y="390982"/>
                    <a:pt x="9184" y="385101"/>
                  </a:cubicBezTo>
                  <a:cubicBezTo>
                    <a:pt x="3304" y="379221"/>
                    <a:pt x="0" y="371245"/>
                    <a:pt x="0" y="362929"/>
                  </a:cubicBezTo>
                  <a:lnTo>
                    <a:pt x="0" y="31356"/>
                  </a:lnTo>
                  <a:cubicBezTo>
                    <a:pt x="0" y="23040"/>
                    <a:pt x="3304" y="15064"/>
                    <a:pt x="9184" y="9184"/>
                  </a:cubicBezTo>
                  <a:cubicBezTo>
                    <a:pt x="15064" y="3304"/>
                    <a:pt x="23040" y="0"/>
                    <a:pt x="3135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1950867" cy="460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 è la differenza tra qualcosa che “svuota” il serbatoio e un “buco” nel serbatoio?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210668" y="7584959"/>
            <a:ext cx="7407198" cy="1497051"/>
            <a:chOff x="0" y="0"/>
            <a:chExt cx="1950867" cy="39428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50867" cy="394285"/>
            </a:xfrm>
            <a:custGeom>
              <a:avLst/>
              <a:gdLst/>
              <a:ahLst/>
              <a:cxnLst/>
              <a:rect l="l" t="t" r="r" b="b"/>
              <a:pathLst>
                <a:path w="1950867" h="394285">
                  <a:moveTo>
                    <a:pt x="31356" y="0"/>
                  </a:moveTo>
                  <a:lnTo>
                    <a:pt x="1919511" y="0"/>
                  </a:lnTo>
                  <a:cubicBezTo>
                    <a:pt x="1927827" y="0"/>
                    <a:pt x="1935803" y="3304"/>
                    <a:pt x="1941683" y="9184"/>
                  </a:cubicBezTo>
                  <a:cubicBezTo>
                    <a:pt x="1947563" y="15064"/>
                    <a:pt x="1950867" y="23040"/>
                    <a:pt x="1950867" y="31356"/>
                  </a:cubicBezTo>
                  <a:lnTo>
                    <a:pt x="1950867" y="362929"/>
                  </a:lnTo>
                  <a:cubicBezTo>
                    <a:pt x="1950867" y="371245"/>
                    <a:pt x="1947563" y="379221"/>
                    <a:pt x="1941683" y="385101"/>
                  </a:cubicBezTo>
                  <a:cubicBezTo>
                    <a:pt x="1935803" y="390982"/>
                    <a:pt x="1927827" y="394285"/>
                    <a:pt x="1919511" y="394285"/>
                  </a:cubicBezTo>
                  <a:lnTo>
                    <a:pt x="31356" y="394285"/>
                  </a:lnTo>
                  <a:cubicBezTo>
                    <a:pt x="23040" y="394285"/>
                    <a:pt x="15064" y="390982"/>
                    <a:pt x="9184" y="385101"/>
                  </a:cubicBezTo>
                  <a:cubicBezTo>
                    <a:pt x="3304" y="379221"/>
                    <a:pt x="0" y="371245"/>
                    <a:pt x="0" y="362929"/>
                  </a:cubicBezTo>
                  <a:lnTo>
                    <a:pt x="0" y="31356"/>
                  </a:lnTo>
                  <a:cubicBezTo>
                    <a:pt x="0" y="23040"/>
                    <a:pt x="3304" y="15064"/>
                    <a:pt x="9184" y="9184"/>
                  </a:cubicBezTo>
                  <a:cubicBezTo>
                    <a:pt x="15064" y="3304"/>
                    <a:pt x="23040" y="0"/>
                    <a:pt x="31356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1950867" cy="460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se non riempissimo mai il serbatoio?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210668" y="1580647"/>
            <a:ext cx="825702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il serbatoio è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pieno, è più facile regolare lo stress.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Quando è vuoto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, tutto diventa più difficile.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Saperlo ti aiuta a decidere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di cosa hai bisogno in questo momento.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10668" y="800061"/>
            <a:ext cx="789622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serbatoio può essere ogni giorno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molto vuoto o molto pieno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0602" y="6425995"/>
            <a:ext cx="12746796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“Sistema di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” +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rilassamento</a:t>
            </a: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guidato</a:t>
            </a: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6000"/>
              </a:lnSpc>
            </a:pPr>
            <a:r>
              <a:rPr lang="en-US" sz="5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(Viaggio </a:t>
            </a:r>
            <a:r>
              <a:rPr lang="en-US" sz="5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immaginativo</a:t>
            </a:r>
            <a:r>
              <a:rPr lang="en-US" sz="5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/ body scan / </a:t>
            </a:r>
            <a:r>
              <a:rPr lang="en-US" sz="5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rilassamento</a:t>
            </a:r>
            <a:r>
              <a:rPr lang="en-US" sz="5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muscolare</a:t>
            </a:r>
            <a:r>
              <a:rPr lang="en-US" sz="5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progressivo</a:t>
            </a:r>
            <a:r>
              <a:rPr lang="en-US" sz="5000" dirty="0">
                <a:solidFill>
                  <a:srgbClr val="000000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)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79992" y="1254457"/>
            <a:ext cx="3124866" cy="2869328"/>
          </a:xfrm>
          <a:custGeom>
            <a:avLst/>
            <a:gdLst/>
            <a:ahLst/>
            <a:cxnLst/>
            <a:rect l="l" t="t" r="r" b="b"/>
            <a:pathLst>
              <a:path w="3124866" h="2869328">
                <a:moveTo>
                  <a:pt x="0" y="0"/>
                </a:moveTo>
                <a:lnTo>
                  <a:pt x="3124866" y="0"/>
                </a:lnTo>
                <a:lnTo>
                  <a:pt x="3124866" y="2869327"/>
                </a:lnTo>
                <a:lnTo>
                  <a:pt x="0" y="28693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05702" y="4481825"/>
            <a:ext cx="4745920" cy="4478422"/>
          </a:xfrm>
          <a:custGeom>
            <a:avLst/>
            <a:gdLst/>
            <a:ahLst/>
            <a:cxnLst/>
            <a:rect l="l" t="t" r="r" b="b"/>
            <a:pathLst>
              <a:path w="4745920" h="4478422">
                <a:moveTo>
                  <a:pt x="0" y="0"/>
                </a:moveTo>
                <a:lnTo>
                  <a:pt x="4745920" y="0"/>
                </a:lnTo>
                <a:lnTo>
                  <a:pt x="4745920" y="4478422"/>
                </a:lnTo>
                <a:lnTo>
                  <a:pt x="0" y="44784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2351400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tranquillo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comode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Musica rilassante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per rilassarsi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il proprio sistema di supporto (“Help System”)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Svolgere un rilassamento guidato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14950" y="2532412"/>
            <a:ext cx="7658100" cy="1395222"/>
            <a:chOff x="0" y="0"/>
            <a:chExt cx="2016948" cy="367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6948" cy="367466"/>
            </a:xfrm>
            <a:custGeom>
              <a:avLst/>
              <a:gdLst/>
              <a:ahLst/>
              <a:cxnLst/>
              <a:rect l="l" t="t" r="r" b="b"/>
              <a:pathLst>
                <a:path w="2016948" h="367466">
                  <a:moveTo>
                    <a:pt x="30328" y="0"/>
                  </a:moveTo>
                  <a:lnTo>
                    <a:pt x="1986620" y="0"/>
                  </a:lnTo>
                  <a:cubicBezTo>
                    <a:pt x="1994664" y="0"/>
                    <a:pt x="2002378" y="3195"/>
                    <a:pt x="2008065" y="8883"/>
                  </a:cubicBezTo>
                  <a:cubicBezTo>
                    <a:pt x="2013753" y="14571"/>
                    <a:pt x="2016948" y="22285"/>
                    <a:pt x="2016948" y="30328"/>
                  </a:cubicBezTo>
                  <a:lnTo>
                    <a:pt x="2016948" y="337138"/>
                  </a:lnTo>
                  <a:cubicBezTo>
                    <a:pt x="2016948" y="345181"/>
                    <a:pt x="2013753" y="352895"/>
                    <a:pt x="2008065" y="358583"/>
                  </a:cubicBezTo>
                  <a:cubicBezTo>
                    <a:pt x="2002378" y="364271"/>
                    <a:pt x="1994664" y="367466"/>
                    <a:pt x="1986620" y="367466"/>
                  </a:cubicBezTo>
                  <a:lnTo>
                    <a:pt x="30328" y="367466"/>
                  </a:lnTo>
                  <a:cubicBezTo>
                    <a:pt x="22285" y="367466"/>
                    <a:pt x="14571" y="364271"/>
                    <a:pt x="8883" y="358583"/>
                  </a:cubicBezTo>
                  <a:cubicBezTo>
                    <a:pt x="3195" y="352895"/>
                    <a:pt x="0" y="345181"/>
                    <a:pt x="0" y="337138"/>
                  </a:cubicBezTo>
                  <a:lnTo>
                    <a:pt x="0" y="30328"/>
                  </a:lnTo>
                  <a:cubicBezTo>
                    <a:pt x="0" y="22285"/>
                    <a:pt x="3195" y="14571"/>
                    <a:pt x="8883" y="8883"/>
                  </a:cubicBezTo>
                  <a:cubicBezTo>
                    <a:pt x="14571" y="3195"/>
                    <a:pt x="22285" y="0"/>
                    <a:pt x="3032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016948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chi posso rivolgermi quando sono stressato/a?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7407755" y="4577809"/>
            <a:ext cx="3472490" cy="3176779"/>
          </a:xfrm>
          <a:custGeom>
            <a:avLst/>
            <a:gdLst/>
            <a:ahLst/>
            <a:cxnLst/>
            <a:rect l="l" t="t" r="r" b="b"/>
            <a:pathLst>
              <a:path w="3472490" h="3176779">
                <a:moveTo>
                  <a:pt x="0" y="0"/>
                </a:moveTo>
                <a:lnTo>
                  <a:pt x="3472490" y="0"/>
                </a:lnTo>
                <a:lnTo>
                  <a:pt x="3472490" y="3176779"/>
                </a:lnTo>
                <a:lnTo>
                  <a:pt x="0" y="31767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4467022" y="5040817"/>
            <a:ext cx="269110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Qualcuno con cui ti senti al sicuro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950065" y="5040817"/>
            <a:ext cx="3380451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Qualcuno che può consigliarti o accompagnarti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445527" y="7034097"/>
            <a:ext cx="2371679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Qualcuno che non giudica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411931" y="7034097"/>
            <a:ext cx="279606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Qualcuno che ascolta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72401" y="962025"/>
            <a:ext cx="274320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Sistema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14950" y="1966823"/>
            <a:ext cx="7658100" cy="1395222"/>
            <a:chOff x="0" y="0"/>
            <a:chExt cx="2016948" cy="3674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6948" cy="367466"/>
            </a:xfrm>
            <a:custGeom>
              <a:avLst/>
              <a:gdLst/>
              <a:ahLst/>
              <a:cxnLst/>
              <a:rect l="l" t="t" r="r" b="b"/>
              <a:pathLst>
                <a:path w="2016948" h="367466">
                  <a:moveTo>
                    <a:pt x="30328" y="0"/>
                  </a:moveTo>
                  <a:lnTo>
                    <a:pt x="1986620" y="0"/>
                  </a:lnTo>
                  <a:cubicBezTo>
                    <a:pt x="1994664" y="0"/>
                    <a:pt x="2002378" y="3195"/>
                    <a:pt x="2008065" y="8883"/>
                  </a:cubicBezTo>
                  <a:cubicBezTo>
                    <a:pt x="2013753" y="14571"/>
                    <a:pt x="2016948" y="22285"/>
                    <a:pt x="2016948" y="30328"/>
                  </a:cubicBezTo>
                  <a:lnTo>
                    <a:pt x="2016948" y="337138"/>
                  </a:lnTo>
                  <a:cubicBezTo>
                    <a:pt x="2016948" y="345181"/>
                    <a:pt x="2013753" y="352895"/>
                    <a:pt x="2008065" y="358583"/>
                  </a:cubicBezTo>
                  <a:cubicBezTo>
                    <a:pt x="2002378" y="364271"/>
                    <a:pt x="1994664" y="367466"/>
                    <a:pt x="1986620" y="367466"/>
                  </a:cubicBezTo>
                  <a:lnTo>
                    <a:pt x="30328" y="367466"/>
                  </a:lnTo>
                  <a:cubicBezTo>
                    <a:pt x="22285" y="367466"/>
                    <a:pt x="14571" y="364271"/>
                    <a:pt x="8883" y="358583"/>
                  </a:cubicBezTo>
                  <a:cubicBezTo>
                    <a:pt x="3195" y="352895"/>
                    <a:pt x="0" y="345181"/>
                    <a:pt x="0" y="337138"/>
                  </a:cubicBezTo>
                  <a:lnTo>
                    <a:pt x="0" y="30328"/>
                  </a:lnTo>
                  <a:cubicBezTo>
                    <a:pt x="0" y="22285"/>
                    <a:pt x="3195" y="14571"/>
                    <a:pt x="8883" y="8883"/>
                  </a:cubicBezTo>
                  <a:cubicBezTo>
                    <a:pt x="14571" y="3195"/>
                    <a:pt x="22285" y="0"/>
                    <a:pt x="3032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016948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o cosa fa parte della tua rete di supporto?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246056" y="3789227"/>
            <a:ext cx="13795887" cy="4883375"/>
            <a:chOff x="0" y="0"/>
            <a:chExt cx="18394517" cy="6511167"/>
          </a:xfrm>
        </p:grpSpPr>
        <p:sp>
          <p:nvSpPr>
            <p:cNvPr id="6" name="Freeform 6"/>
            <p:cNvSpPr/>
            <p:nvPr/>
          </p:nvSpPr>
          <p:spPr>
            <a:xfrm>
              <a:off x="0" y="402167"/>
              <a:ext cx="14505724" cy="5639100"/>
            </a:xfrm>
            <a:custGeom>
              <a:avLst/>
              <a:gdLst/>
              <a:ahLst/>
              <a:cxnLst/>
              <a:rect l="l" t="t" r="r" b="b"/>
              <a:pathLst>
                <a:path w="14505724" h="5639100">
                  <a:moveTo>
                    <a:pt x="0" y="0"/>
                  </a:moveTo>
                  <a:lnTo>
                    <a:pt x="14505724" y="0"/>
                  </a:lnTo>
                  <a:lnTo>
                    <a:pt x="14505724" y="5639100"/>
                  </a:lnTo>
                  <a:lnTo>
                    <a:pt x="0" y="56391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66866" y="5572425"/>
              <a:ext cx="3423603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Attività che aiutano a calmarsi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3651030" y="963255"/>
              <a:ext cx="360183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Tutorə / insegnantə di classe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72166" y="3305011"/>
              <a:ext cx="319436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Coach / allenatorə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3346108" y="-66675"/>
              <a:ext cx="5048409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Servizio di consulenza della scuola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4728749" y="3961642"/>
              <a:ext cx="3002048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Spazio comunitario / spazio di fiducia nella scuola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7620001" y="962025"/>
            <a:ext cx="304800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Sistema di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aiuto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466653"/>
            <a:ext cx="16403468" cy="7791647"/>
          </a:xfrm>
          <a:custGeom>
            <a:avLst/>
            <a:gdLst/>
            <a:ahLst/>
            <a:cxnLst/>
            <a:rect l="l" t="t" r="r" b="b"/>
            <a:pathLst>
              <a:path w="16403468" h="7791647">
                <a:moveTo>
                  <a:pt x="0" y="0"/>
                </a:moveTo>
                <a:lnTo>
                  <a:pt x="16403468" y="0"/>
                </a:lnTo>
                <a:lnTo>
                  <a:pt x="16403468" y="7791647"/>
                </a:lnTo>
                <a:lnTo>
                  <a:pt x="0" y="77916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7162800" y="660400"/>
            <a:ext cx="396240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Geführte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Entspannung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1851800" y="1729618"/>
            <a:ext cx="7699700" cy="7265717"/>
          </a:xfrm>
          <a:custGeom>
            <a:avLst/>
            <a:gdLst/>
            <a:ahLst/>
            <a:cxnLst/>
            <a:rect l="l" t="t" r="r" b="b"/>
            <a:pathLst>
              <a:path w="7699700" h="7265717">
                <a:moveTo>
                  <a:pt x="0" y="0"/>
                </a:moveTo>
                <a:lnTo>
                  <a:pt x="7699700" y="0"/>
                </a:lnTo>
                <a:lnTo>
                  <a:pt x="7699700" y="7265717"/>
                </a:lnTo>
                <a:lnTo>
                  <a:pt x="0" y="72657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1418993" y="2811463"/>
            <a:ext cx="10075151" cy="635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Iniziamo con il respiro…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Respira dolcemente… ed espira lentamente.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Senti i piedi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sul pavimento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… rilassati.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le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gambe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…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pancia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… le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spalle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…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mascella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… la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fronte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…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(Pausa breve)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Ora immaginate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 luogo in cui il vostro corpo può calmarsi: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bosco, il mare, la vostra stanza, un luogo tranquillo…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questo luogo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c’è fretta.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Potete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lasciare andare il peso della giornata.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Respirate lì per qualche secondo…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(Pausa finale)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Poco a poco tornate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 nuovo nella stanza…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muovete le dita… allungatevi dolcemente…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aprite gli occhi quando siete prontə.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31688" y="1028700"/>
            <a:ext cx="13024624" cy="1636441"/>
            <a:chOff x="0" y="0"/>
            <a:chExt cx="3430354" cy="43099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30354" cy="430997"/>
            </a:xfrm>
            <a:custGeom>
              <a:avLst/>
              <a:gdLst/>
              <a:ahLst/>
              <a:cxnLst/>
              <a:rect l="l" t="t" r="r" b="b"/>
              <a:pathLst>
                <a:path w="3430354" h="430997">
                  <a:moveTo>
                    <a:pt x="17832" y="0"/>
                  </a:moveTo>
                  <a:lnTo>
                    <a:pt x="3412522" y="0"/>
                  </a:lnTo>
                  <a:cubicBezTo>
                    <a:pt x="3422370" y="0"/>
                    <a:pt x="3430354" y="7984"/>
                    <a:pt x="3430354" y="17832"/>
                  </a:cubicBezTo>
                  <a:lnTo>
                    <a:pt x="3430354" y="413165"/>
                  </a:lnTo>
                  <a:cubicBezTo>
                    <a:pt x="3430354" y="417894"/>
                    <a:pt x="3428475" y="422430"/>
                    <a:pt x="3425131" y="425774"/>
                  </a:cubicBezTo>
                  <a:cubicBezTo>
                    <a:pt x="3421787" y="429118"/>
                    <a:pt x="3417251" y="430997"/>
                    <a:pt x="3412522" y="430997"/>
                  </a:cubicBezTo>
                  <a:lnTo>
                    <a:pt x="17832" y="430997"/>
                  </a:lnTo>
                  <a:cubicBezTo>
                    <a:pt x="7984" y="430997"/>
                    <a:pt x="0" y="423013"/>
                    <a:pt x="0" y="413165"/>
                  </a:cubicBezTo>
                  <a:lnTo>
                    <a:pt x="0" y="17832"/>
                  </a:lnTo>
                  <a:cubicBezTo>
                    <a:pt x="0" y="7984"/>
                    <a:pt x="7984" y="0"/>
                    <a:pt x="1783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3430354" cy="516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vi ha aiutato di più nel rilassamento: il respiro, il body scan o l’immaginare un luogo?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631688" y="3105615"/>
            <a:ext cx="13024624" cy="1636441"/>
            <a:chOff x="0" y="0"/>
            <a:chExt cx="3430354" cy="4309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30354" cy="430997"/>
            </a:xfrm>
            <a:custGeom>
              <a:avLst/>
              <a:gdLst/>
              <a:ahLst/>
              <a:cxnLst/>
              <a:rect l="l" t="t" r="r" b="b"/>
              <a:pathLst>
                <a:path w="3430354" h="430997">
                  <a:moveTo>
                    <a:pt x="17832" y="0"/>
                  </a:moveTo>
                  <a:lnTo>
                    <a:pt x="3412522" y="0"/>
                  </a:lnTo>
                  <a:cubicBezTo>
                    <a:pt x="3422370" y="0"/>
                    <a:pt x="3430354" y="7984"/>
                    <a:pt x="3430354" y="17832"/>
                  </a:cubicBezTo>
                  <a:lnTo>
                    <a:pt x="3430354" y="413165"/>
                  </a:lnTo>
                  <a:cubicBezTo>
                    <a:pt x="3430354" y="417894"/>
                    <a:pt x="3428475" y="422430"/>
                    <a:pt x="3425131" y="425774"/>
                  </a:cubicBezTo>
                  <a:cubicBezTo>
                    <a:pt x="3421787" y="429118"/>
                    <a:pt x="3417251" y="430997"/>
                    <a:pt x="3412522" y="430997"/>
                  </a:cubicBezTo>
                  <a:lnTo>
                    <a:pt x="17832" y="430997"/>
                  </a:lnTo>
                  <a:cubicBezTo>
                    <a:pt x="7984" y="430997"/>
                    <a:pt x="0" y="423013"/>
                    <a:pt x="0" y="413165"/>
                  </a:cubicBezTo>
                  <a:lnTo>
                    <a:pt x="0" y="17832"/>
                  </a:lnTo>
                  <a:cubicBezTo>
                    <a:pt x="0" y="7984"/>
                    <a:pt x="7984" y="0"/>
                    <a:pt x="1783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3430354" cy="516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caratteristiche dovrebbe avere una persona che fa parte del vostro “Help System”?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31688" y="5180206"/>
            <a:ext cx="13024624" cy="1636441"/>
            <a:chOff x="0" y="0"/>
            <a:chExt cx="3430354" cy="43099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30354" cy="430997"/>
            </a:xfrm>
            <a:custGeom>
              <a:avLst/>
              <a:gdLst/>
              <a:ahLst/>
              <a:cxnLst/>
              <a:rect l="l" t="t" r="r" b="b"/>
              <a:pathLst>
                <a:path w="3430354" h="430997">
                  <a:moveTo>
                    <a:pt x="17832" y="0"/>
                  </a:moveTo>
                  <a:lnTo>
                    <a:pt x="3412522" y="0"/>
                  </a:lnTo>
                  <a:cubicBezTo>
                    <a:pt x="3422370" y="0"/>
                    <a:pt x="3430354" y="7984"/>
                    <a:pt x="3430354" y="17832"/>
                  </a:cubicBezTo>
                  <a:lnTo>
                    <a:pt x="3430354" y="413165"/>
                  </a:lnTo>
                  <a:cubicBezTo>
                    <a:pt x="3430354" y="417894"/>
                    <a:pt x="3428475" y="422430"/>
                    <a:pt x="3425131" y="425774"/>
                  </a:cubicBezTo>
                  <a:cubicBezTo>
                    <a:pt x="3421787" y="429118"/>
                    <a:pt x="3417251" y="430997"/>
                    <a:pt x="3412522" y="430997"/>
                  </a:cubicBezTo>
                  <a:lnTo>
                    <a:pt x="17832" y="430997"/>
                  </a:lnTo>
                  <a:cubicBezTo>
                    <a:pt x="7984" y="430997"/>
                    <a:pt x="0" y="423013"/>
                    <a:pt x="0" y="413165"/>
                  </a:cubicBezTo>
                  <a:lnTo>
                    <a:pt x="0" y="17832"/>
                  </a:lnTo>
                  <a:cubicBezTo>
                    <a:pt x="0" y="7984"/>
                    <a:pt x="7984" y="0"/>
                    <a:pt x="1783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3430354" cy="516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strategia volete ricordare per il futuro?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1967140" y="3760749"/>
            <a:ext cx="6703695" cy="8229600"/>
          </a:xfrm>
          <a:custGeom>
            <a:avLst/>
            <a:gdLst/>
            <a:ahLst/>
            <a:cxnLst/>
            <a:rect l="l" t="t" r="r" b="b"/>
            <a:pathLst>
              <a:path w="6703695" h="8229600">
                <a:moveTo>
                  <a:pt x="0" y="0"/>
                </a:moveTo>
                <a:lnTo>
                  <a:pt x="6703695" y="0"/>
                </a:lnTo>
                <a:lnTo>
                  <a:pt x="670369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TextBox 12"/>
          <p:cNvSpPr txBox="1"/>
          <p:nvPr/>
        </p:nvSpPr>
        <p:spPr>
          <a:xfrm>
            <a:off x="2631688" y="7389270"/>
            <a:ext cx="6988731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aiuto è anche un modo per regolare lo stress.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devi fare tutto da solə.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77546" y="1028700"/>
            <a:ext cx="11819892" cy="8229600"/>
          </a:xfrm>
          <a:custGeom>
            <a:avLst/>
            <a:gdLst/>
            <a:ahLst/>
            <a:cxnLst/>
            <a:rect l="l" t="t" r="r" b="b"/>
            <a:pathLst>
              <a:path w="11819892" h="8229600">
                <a:moveTo>
                  <a:pt x="0" y="0"/>
                </a:moveTo>
                <a:lnTo>
                  <a:pt x="11819892" y="0"/>
                </a:lnTo>
                <a:lnTo>
                  <a:pt x="1181989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214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817278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in cerchio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(opzionale)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di ciò che ci viene in mente quando sentiamo la parola stress.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0602" y="6425995"/>
            <a:ext cx="1274679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Gioco “1–7” — stress improvviso e presa di decisioni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5689" y="5337496"/>
            <a:ext cx="5079631" cy="3599739"/>
          </a:xfrm>
          <a:custGeom>
            <a:avLst/>
            <a:gdLst/>
            <a:ahLst/>
            <a:cxnLst/>
            <a:rect l="l" t="t" r="r" b="b"/>
            <a:pathLst>
              <a:path w="5079631" h="3599739">
                <a:moveTo>
                  <a:pt x="0" y="0"/>
                </a:moveTo>
                <a:lnTo>
                  <a:pt x="5079631" y="0"/>
                </a:lnTo>
                <a:lnTo>
                  <a:pt x="5079631" y="3599738"/>
                </a:lnTo>
                <a:lnTo>
                  <a:pt x="0" y="35997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20562" y="6635853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0" y="0"/>
                </a:moveTo>
                <a:lnTo>
                  <a:pt x="829548" y="0"/>
                </a:lnTo>
                <a:lnTo>
                  <a:pt x="829548" y="144134"/>
                </a:lnTo>
                <a:lnTo>
                  <a:pt x="0" y="144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789788" y="997240"/>
            <a:ext cx="4891097" cy="4146260"/>
          </a:xfrm>
          <a:custGeom>
            <a:avLst/>
            <a:gdLst/>
            <a:ahLst/>
            <a:cxnLst/>
            <a:rect l="l" t="t" r="r" b="b"/>
            <a:pathLst>
              <a:path w="4891097" h="4146260">
                <a:moveTo>
                  <a:pt x="0" y="0"/>
                </a:moveTo>
                <a:lnTo>
                  <a:pt x="4891097" y="0"/>
                </a:lnTo>
                <a:lnTo>
                  <a:pt x="4891097" y="4146260"/>
                </a:lnTo>
                <a:lnTo>
                  <a:pt x="0" y="41462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13000730" y="2245481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829549" y="0"/>
                </a:moveTo>
                <a:lnTo>
                  <a:pt x="0" y="0"/>
                </a:lnTo>
                <a:lnTo>
                  <a:pt x="0" y="144134"/>
                </a:lnTo>
                <a:lnTo>
                  <a:pt x="829549" y="144134"/>
                </a:lnTo>
                <a:lnTo>
                  <a:pt x="8295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722120" y="2351400"/>
            <a:ext cx="5562600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sufficiente per stare in cerchio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Giocheremo a un gioco rapido di segnali, in cui dovrete reagire a un ritmo.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79669" y="5658561"/>
            <a:ext cx="5079631" cy="3599739"/>
          </a:xfrm>
          <a:custGeom>
            <a:avLst/>
            <a:gdLst/>
            <a:ahLst/>
            <a:cxnLst/>
            <a:rect l="l" t="t" r="r" b="b"/>
            <a:pathLst>
              <a:path w="5079631" h="3599739">
                <a:moveTo>
                  <a:pt x="0" y="0"/>
                </a:moveTo>
                <a:lnTo>
                  <a:pt x="5079631" y="0"/>
                </a:lnTo>
                <a:lnTo>
                  <a:pt x="5079631" y="3599739"/>
                </a:lnTo>
                <a:lnTo>
                  <a:pt x="0" y="35997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4124542" y="6956919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0" y="0"/>
                </a:moveTo>
                <a:lnTo>
                  <a:pt x="829548" y="0"/>
                </a:lnTo>
                <a:lnTo>
                  <a:pt x="829548" y="144134"/>
                </a:lnTo>
                <a:lnTo>
                  <a:pt x="0" y="144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028700" y="5385301"/>
            <a:ext cx="4891097" cy="4146260"/>
          </a:xfrm>
          <a:custGeom>
            <a:avLst/>
            <a:gdLst/>
            <a:ahLst/>
            <a:cxnLst/>
            <a:rect l="l" t="t" r="r" b="b"/>
            <a:pathLst>
              <a:path w="4891097" h="4146260">
                <a:moveTo>
                  <a:pt x="0" y="0"/>
                </a:moveTo>
                <a:lnTo>
                  <a:pt x="4891097" y="0"/>
                </a:lnTo>
                <a:lnTo>
                  <a:pt x="4891097" y="4146260"/>
                </a:lnTo>
                <a:lnTo>
                  <a:pt x="0" y="41462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3239642" y="6360281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829549" y="0"/>
                </a:moveTo>
                <a:lnTo>
                  <a:pt x="0" y="0"/>
                </a:lnTo>
                <a:lnTo>
                  <a:pt x="0" y="144134"/>
                </a:lnTo>
                <a:lnTo>
                  <a:pt x="829549" y="144134"/>
                </a:lnTo>
                <a:lnTo>
                  <a:pt x="8295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864635" y="2849098"/>
            <a:ext cx="357956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Mano sinistra sulla spalla destra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856638" y="4598949"/>
            <a:ext cx="159555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1, 2, 3, 4, 5, 6…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01075" y="2849098"/>
            <a:ext cx="307648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Mano destra sulla spalla sinistra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741538" y="4749800"/>
            <a:ext cx="1595557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1, 2, 3, 4, 5, 6…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149036" y="3725824"/>
            <a:ext cx="301076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segnale continua verso destra.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26345" y="3725824"/>
            <a:ext cx="2825943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segnale continua verso sinistra.</a:t>
            </a:r>
          </a:p>
        </p:txBody>
      </p:sp>
      <p:sp>
        <p:nvSpPr>
          <p:cNvPr id="12" name="Freeform 12"/>
          <p:cNvSpPr/>
          <p:nvPr/>
        </p:nvSpPr>
        <p:spPr>
          <a:xfrm>
            <a:off x="6682523" y="3755542"/>
            <a:ext cx="4608048" cy="5502758"/>
          </a:xfrm>
          <a:custGeom>
            <a:avLst/>
            <a:gdLst/>
            <a:ahLst/>
            <a:cxnLst/>
            <a:rect l="l" t="t" r="r" b="b"/>
            <a:pathLst>
              <a:path w="4608048" h="5502758">
                <a:moveTo>
                  <a:pt x="0" y="0"/>
                </a:moveTo>
                <a:lnTo>
                  <a:pt x="4608048" y="0"/>
                </a:lnTo>
                <a:lnTo>
                  <a:pt x="4608048" y="5502758"/>
                </a:lnTo>
                <a:lnTo>
                  <a:pt x="0" y="55027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9310385" y="3088298"/>
            <a:ext cx="13870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41084" y="1816255"/>
            <a:ext cx="5706637" cy="1943100"/>
            <a:chOff x="0" y="0"/>
            <a:chExt cx="1502982" cy="5117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02982" cy="511763"/>
            </a:xfrm>
            <a:custGeom>
              <a:avLst/>
              <a:gdLst/>
              <a:ahLst/>
              <a:cxnLst/>
              <a:rect l="l" t="t" r="r" b="b"/>
              <a:pathLst>
                <a:path w="1502982" h="511763">
                  <a:moveTo>
                    <a:pt x="40700" y="0"/>
                  </a:moveTo>
                  <a:lnTo>
                    <a:pt x="1462283" y="0"/>
                  </a:lnTo>
                  <a:cubicBezTo>
                    <a:pt x="1484761" y="0"/>
                    <a:pt x="1502982" y="18222"/>
                    <a:pt x="1502982" y="40700"/>
                  </a:cubicBezTo>
                  <a:lnTo>
                    <a:pt x="1502982" y="471063"/>
                  </a:lnTo>
                  <a:cubicBezTo>
                    <a:pt x="1502982" y="481858"/>
                    <a:pt x="1498694" y="492210"/>
                    <a:pt x="1491062" y="499842"/>
                  </a:cubicBezTo>
                  <a:cubicBezTo>
                    <a:pt x="1483429" y="507475"/>
                    <a:pt x="1473077" y="511763"/>
                    <a:pt x="1462283" y="511763"/>
                  </a:cubicBezTo>
                  <a:lnTo>
                    <a:pt x="40700" y="511763"/>
                  </a:lnTo>
                  <a:cubicBezTo>
                    <a:pt x="18222" y="511763"/>
                    <a:pt x="0" y="493541"/>
                    <a:pt x="0" y="471063"/>
                  </a:cubicBezTo>
                  <a:lnTo>
                    <a:pt x="0" y="40700"/>
                  </a:lnTo>
                  <a:cubicBezTo>
                    <a:pt x="0" y="18222"/>
                    <a:pt x="18222" y="0"/>
                    <a:pt x="4070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502982" cy="597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è successo quando abbiamo cercato di essere veloci?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541084" y="4673755"/>
            <a:ext cx="5706637" cy="1943100"/>
            <a:chOff x="0" y="0"/>
            <a:chExt cx="1502982" cy="51176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02982" cy="511763"/>
            </a:xfrm>
            <a:custGeom>
              <a:avLst/>
              <a:gdLst/>
              <a:ahLst/>
              <a:cxnLst/>
              <a:rect l="l" t="t" r="r" b="b"/>
              <a:pathLst>
                <a:path w="1502982" h="511763">
                  <a:moveTo>
                    <a:pt x="40700" y="0"/>
                  </a:moveTo>
                  <a:lnTo>
                    <a:pt x="1462283" y="0"/>
                  </a:lnTo>
                  <a:cubicBezTo>
                    <a:pt x="1484761" y="0"/>
                    <a:pt x="1502982" y="18222"/>
                    <a:pt x="1502982" y="40700"/>
                  </a:cubicBezTo>
                  <a:lnTo>
                    <a:pt x="1502982" y="471063"/>
                  </a:lnTo>
                  <a:cubicBezTo>
                    <a:pt x="1502982" y="481858"/>
                    <a:pt x="1498694" y="492210"/>
                    <a:pt x="1491062" y="499842"/>
                  </a:cubicBezTo>
                  <a:cubicBezTo>
                    <a:pt x="1483429" y="507475"/>
                    <a:pt x="1473077" y="511763"/>
                    <a:pt x="1462283" y="511763"/>
                  </a:cubicBezTo>
                  <a:lnTo>
                    <a:pt x="40700" y="511763"/>
                  </a:lnTo>
                  <a:cubicBezTo>
                    <a:pt x="18222" y="511763"/>
                    <a:pt x="0" y="493541"/>
                    <a:pt x="0" y="471063"/>
                  </a:cubicBezTo>
                  <a:lnTo>
                    <a:pt x="0" y="40700"/>
                  </a:lnTo>
                  <a:cubicBezTo>
                    <a:pt x="0" y="18222"/>
                    <a:pt x="18222" y="0"/>
                    <a:pt x="4070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502982" cy="597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strategie avete usato per concentrarvi?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482718" y="1816255"/>
            <a:ext cx="5706637" cy="1943100"/>
            <a:chOff x="0" y="0"/>
            <a:chExt cx="1502982" cy="5117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02982" cy="511763"/>
            </a:xfrm>
            <a:custGeom>
              <a:avLst/>
              <a:gdLst/>
              <a:ahLst/>
              <a:cxnLst/>
              <a:rect l="l" t="t" r="r" b="b"/>
              <a:pathLst>
                <a:path w="1502982" h="511763">
                  <a:moveTo>
                    <a:pt x="40700" y="0"/>
                  </a:moveTo>
                  <a:lnTo>
                    <a:pt x="1462283" y="0"/>
                  </a:lnTo>
                  <a:cubicBezTo>
                    <a:pt x="1484761" y="0"/>
                    <a:pt x="1502982" y="18222"/>
                    <a:pt x="1502982" y="40700"/>
                  </a:cubicBezTo>
                  <a:lnTo>
                    <a:pt x="1502982" y="471063"/>
                  </a:lnTo>
                  <a:cubicBezTo>
                    <a:pt x="1502982" y="481858"/>
                    <a:pt x="1498694" y="492210"/>
                    <a:pt x="1491062" y="499842"/>
                  </a:cubicBezTo>
                  <a:cubicBezTo>
                    <a:pt x="1483429" y="507475"/>
                    <a:pt x="1473077" y="511763"/>
                    <a:pt x="1462283" y="511763"/>
                  </a:cubicBezTo>
                  <a:lnTo>
                    <a:pt x="40700" y="511763"/>
                  </a:lnTo>
                  <a:cubicBezTo>
                    <a:pt x="18222" y="511763"/>
                    <a:pt x="0" y="493541"/>
                    <a:pt x="0" y="471063"/>
                  </a:cubicBezTo>
                  <a:lnTo>
                    <a:pt x="0" y="40700"/>
                  </a:lnTo>
                  <a:cubicBezTo>
                    <a:pt x="0" y="18222"/>
                    <a:pt x="18222" y="0"/>
                    <a:pt x="4070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502982" cy="5974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stato più difficile pensare quando è comparso il “7”?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9758948" y="4443761"/>
            <a:ext cx="7272909" cy="8229600"/>
          </a:xfrm>
          <a:custGeom>
            <a:avLst/>
            <a:gdLst/>
            <a:ahLst/>
            <a:cxnLst/>
            <a:rect l="l" t="t" r="r" b="b"/>
            <a:pathLst>
              <a:path w="7272909" h="8229600">
                <a:moveTo>
                  <a:pt x="0" y="0"/>
                </a:moveTo>
                <a:lnTo>
                  <a:pt x="7272909" y="0"/>
                </a:lnTo>
                <a:lnTo>
                  <a:pt x="72729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70602" y="6425995"/>
            <a:ext cx="1274679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Conclusione del modulo — integrazione e riflessione finale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73160" y="4770863"/>
            <a:ext cx="9768071" cy="8229600"/>
          </a:xfrm>
          <a:custGeom>
            <a:avLst/>
            <a:gdLst/>
            <a:ahLst/>
            <a:cxnLst/>
            <a:rect l="l" t="t" r="r" b="b"/>
            <a:pathLst>
              <a:path w="9768071" h="8229600">
                <a:moveTo>
                  <a:pt x="0" y="0"/>
                </a:moveTo>
                <a:lnTo>
                  <a:pt x="9768071" y="0"/>
                </a:lnTo>
                <a:lnTo>
                  <a:pt x="97680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422900" y="2066147"/>
            <a:ext cx="13233710" cy="1395222"/>
            <a:chOff x="0" y="0"/>
            <a:chExt cx="3485421" cy="36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5421" cy="367466"/>
            </a:xfrm>
            <a:custGeom>
              <a:avLst/>
              <a:gdLst/>
              <a:ahLst/>
              <a:cxnLst/>
              <a:rect l="l" t="t" r="r" b="b"/>
              <a:pathLst>
                <a:path w="3485421" h="367466">
                  <a:moveTo>
                    <a:pt x="17550" y="0"/>
                  </a:moveTo>
                  <a:lnTo>
                    <a:pt x="3467871" y="0"/>
                  </a:lnTo>
                  <a:cubicBezTo>
                    <a:pt x="3477564" y="0"/>
                    <a:pt x="3485421" y="7858"/>
                    <a:pt x="3485421" y="17550"/>
                  </a:cubicBezTo>
                  <a:lnTo>
                    <a:pt x="3485421" y="349915"/>
                  </a:lnTo>
                  <a:cubicBezTo>
                    <a:pt x="3485421" y="359608"/>
                    <a:pt x="3477564" y="367466"/>
                    <a:pt x="3467871" y="367466"/>
                  </a:cubicBezTo>
                  <a:lnTo>
                    <a:pt x="17550" y="367466"/>
                  </a:lnTo>
                  <a:cubicBezTo>
                    <a:pt x="7858" y="367466"/>
                    <a:pt x="0" y="359608"/>
                    <a:pt x="0" y="349915"/>
                  </a:cubicBezTo>
                  <a:lnTo>
                    <a:pt x="0" y="17550"/>
                  </a:lnTo>
                  <a:cubicBezTo>
                    <a:pt x="0" y="7858"/>
                    <a:pt x="7858" y="0"/>
                    <a:pt x="1755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485421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una parola o in una breve frase: quale idea portate con voi da questi moduli?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4252896" y="5633224"/>
            <a:ext cx="14632989" cy="5934307"/>
            <a:chOff x="0" y="0"/>
            <a:chExt cx="3853956" cy="15629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53956" cy="1562945"/>
            </a:xfrm>
            <a:custGeom>
              <a:avLst/>
              <a:gdLst/>
              <a:ahLst/>
              <a:cxnLst/>
              <a:rect l="l" t="t" r="r" b="b"/>
              <a:pathLst>
                <a:path w="3853956" h="1562945">
                  <a:moveTo>
                    <a:pt x="0" y="0"/>
                  </a:moveTo>
                  <a:lnTo>
                    <a:pt x="3853956" y="0"/>
                  </a:lnTo>
                  <a:lnTo>
                    <a:pt x="3853956" y="1562945"/>
                  </a:lnTo>
                  <a:lnTo>
                    <a:pt x="0" y="1562945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3853956" cy="1629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4252896" y="4922334"/>
            <a:ext cx="14632989" cy="5934307"/>
            <a:chOff x="0" y="0"/>
            <a:chExt cx="3853956" cy="15629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53956" cy="1562945"/>
            </a:xfrm>
            <a:custGeom>
              <a:avLst/>
              <a:gdLst/>
              <a:ahLst/>
              <a:cxnLst/>
              <a:rect l="l" t="t" r="r" b="b"/>
              <a:pathLst>
                <a:path w="3853956" h="1562945">
                  <a:moveTo>
                    <a:pt x="0" y="0"/>
                  </a:moveTo>
                  <a:lnTo>
                    <a:pt x="3853956" y="0"/>
                  </a:lnTo>
                  <a:lnTo>
                    <a:pt x="3853956" y="1562945"/>
                  </a:lnTo>
                  <a:lnTo>
                    <a:pt x="0" y="1562945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3853956" cy="1629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422900" y="966207"/>
            <a:ext cx="13233710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Chiudiamo il modulo condividendo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breve idea su ciò che abbiamo imparato in queste due sessioni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422900" y="3594719"/>
            <a:ext cx="577643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questi giorni abbiamo visto: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422900" y="4291864"/>
            <a:ext cx="3123968" cy="457200"/>
            <a:chOff x="0" y="0"/>
            <a:chExt cx="4165290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85725"/>
              <a:ext cx="862496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62496" y="37042"/>
              <a:ext cx="330279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cos’è lo stress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422900" y="6467494"/>
            <a:ext cx="5529851" cy="457200"/>
            <a:chOff x="0" y="0"/>
            <a:chExt cx="7373134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85725"/>
              <a:ext cx="862496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862496" y="37042"/>
              <a:ext cx="6510638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riempire il serbatoio emotivo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422900" y="4962544"/>
            <a:ext cx="6152689" cy="457200"/>
            <a:chOff x="0" y="0"/>
            <a:chExt cx="8203585" cy="609600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85725"/>
              <a:ext cx="862496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62496" y="37042"/>
              <a:ext cx="7341089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reagiscono il corpo e il cervello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422900" y="7138174"/>
            <a:ext cx="6956293" cy="457200"/>
            <a:chOff x="0" y="0"/>
            <a:chExt cx="9275057" cy="609600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85725"/>
              <a:ext cx="862496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62496" y="37042"/>
              <a:ext cx="841256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usare strategie per regolarsi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422900" y="5715019"/>
            <a:ext cx="4661288" cy="457200"/>
            <a:chOff x="0" y="0"/>
            <a:chExt cx="6215050" cy="609600"/>
          </a:xfrm>
        </p:grpSpPr>
        <p:sp>
          <p:nvSpPr>
            <p:cNvPr id="27" name="TextBox 27"/>
            <p:cNvSpPr txBox="1"/>
            <p:nvPr/>
          </p:nvSpPr>
          <p:spPr>
            <a:xfrm>
              <a:off x="0" y="-85725"/>
              <a:ext cx="862496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62496" y="37042"/>
              <a:ext cx="535255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ci attivano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422900" y="7890649"/>
            <a:ext cx="5682502" cy="654050"/>
            <a:chOff x="0" y="0"/>
            <a:chExt cx="7576669" cy="872067"/>
          </a:xfrm>
        </p:grpSpPr>
        <p:sp>
          <p:nvSpPr>
            <p:cNvPr id="30" name="TextBox 30"/>
            <p:cNvSpPr txBox="1"/>
            <p:nvPr/>
          </p:nvSpPr>
          <p:spPr>
            <a:xfrm>
              <a:off x="0" y="-85725"/>
              <a:ext cx="862496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862496" y="-66675"/>
              <a:ext cx="671417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può aiutarci e come proteggere il nostro benessere</a:t>
              </a:r>
            </a:p>
          </p:txBody>
        </p:sp>
      </p:grp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73160" y="4770863"/>
            <a:ext cx="9768071" cy="8229600"/>
          </a:xfrm>
          <a:custGeom>
            <a:avLst/>
            <a:gdLst/>
            <a:ahLst/>
            <a:cxnLst/>
            <a:rect l="l" t="t" r="r" b="b"/>
            <a:pathLst>
              <a:path w="9768071" h="8229600">
                <a:moveTo>
                  <a:pt x="0" y="0"/>
                </a:moveTo>
                <a:lnTo>
                  <a:pt x="9768071" y="0"/>
                </a:lnTo>
                <a:lnTo>
                  <a:pt x="97680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527145" y="2307668"/>
            <a:ext cx="13233710" cy="1395222"/>
            <a:chOff x="0" y="0"/>
            <a:chExt cx="3485421" cy="3674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5421" cy="367466"/>
            </a:xfrm>
            <a:custGeom>
              <a:avLst/>
              <a:gdLst/>
              <a:ahLst/>
              <a:cxnLst/>
              <a:rect l="l" t="t" r="r" b="b"/>
              <a:pathLst>
                <a:path w="3485421" h="367466">
                  <a:moveTo>
                    <a:pt x="17550" y="0"/>
                  </a:moveTo>
                  <a:lnTo>
                    <a:pt x="3467871" y="0"/>
                  </a:lnTo>
                  <a:cubicBezTo>
                    <a:pt x="3477564" y="0"/>
                    <a:pt x="3485421" y="7858"/>
                    <a:pt x="3485421" y="17550"/>
                  </a:cubicBezTo>
                  <a:lnTo>
                    <a:pt x="3485421" y="349915"/>
                  </a:lnTo>
                  <a:cubicBezTo>
                    <a:pt x="3485421" y="359608"/>
                    <a:pt x="3477564" y="367466"/>
                    <a:pt x="3467871" y="367466"/>
                  </a:cubicBezTo>
                  <a:lnTo>
                    <a:pt x="17550" y="367466"/>
                  </a:lnTo>
                  <a:cubicBezTo>
                    <a:pt x="7858" y="367466"/>
                    <a:pt x="0" y="359608"/>
                    <a:pt x="0" y="349915"/>
                  </a:cubicBezTo>
                  <a:lnTo>
                    <a:pt x="0" y="17550"/>
                  </a:lnTo>
                  <a:cubicBezTo>
                    <a:pt x="0" y="7858"/>
                    <a:pt x="7858" y="0"/>
                    <a:pt x="1755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485421" cy="4531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una parola o in una breve frase: quale idea portate con voi da questi moduli?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4252896" y="5633224"/>
            <a:ext cx="14632989" cy="5934307"/>
            <a:chOff x="0" y="0"/>
            <a:chExt cx="3853956" cy="15629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853956" cy="1562945"/>
            </a:xfrm>
            <a:custGeom>
              <a:avLst/>
              <a:gdLst/>
              <a:ahLst/>
              <a:cxnLst/>
              <a:rect l="l" t="t" r="r" b="b"/>
              <a:pathLst>
                <a:path w="3853956" h="1562945">
                  <a:moveTo>
                    <a:pt x="0" y="0"/>
                  </a:moveTo>
                  <a:lnTo>
                    <a:pt x="3853956" y="0"/>
                  </a:lnTo>
                  <a:lnTo>
                    <a:pt x="3853956" y="1562945"/>
                  </a:lnTo>
                  <a:lnTo>
                    <a:pt x="0" y="1562945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3853956" cy="1629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800000">
            <a:off x="4252896" y="4922334"/>
            <a:ext cx="14632989" cy="5934307"/>
            <a:chOff x="0" y="0"/>
            <a:chExt cx="3853956" cy="15629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53956" cy="1562945"/>
            </a:xfrm>
            <a:custGeom>
              <a:avLst/>
              <a:gdLst/>
              <a:ahLst/>
              <a:cxnLst/>
              <a:rect l="l" t="t" r="r" b="b"/>
              <a:pathLst>
                <a:path w="3853956" h="1562945">
                  <a:moveTo>
                    <a:pt x="0" y="0"/>
                  </a:moveTo>
                  <a:lnTo>
                    <a:pt x="3853956" y="0"/>
                  </a:lnTo>
                  <a:lnTo>
                    <a:pt x="3853956" y="1562945"/>
                  </a:lnTo>
                  <a:lnTo>
                    <a:pt x="0" y="1562945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50000">
                  <a:srgbClr val="FFFFFF">
                    <a:alpha val="7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3853956" cy="1629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27145" y="6950617"/>
            <a:ext cx="12735659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 parte della vita.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importante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imparare a riconoscerlo e sapere di cosa hai bisogno quando compare.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Non sei solə: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hai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strumenti e supporto.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527145" y="966207"/>
            <a:ext cx="13099600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Chiudiamo il modulo condividendo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una breve idea su ciò che abbiamo imparato in queste due sessioni.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677535" y="1849088"/>
            <a:ext cx="732155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complementari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004206" y="6509629"/>
            <a:ext cx="10279589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semaforo dello stress — riconoscimento rapido del livello di attivazione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1907148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Cartoncini rossi, gialli e verdi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del semaforo (opzionale)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125477"/>
            <a:ext cx="8036729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Conosceremo i tre livelli di stress: verde, giallo e rosso.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Riconosceremo cosa proviamo in ogni livello.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Definiremo strategie concrete per regolare ogni livello.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un mini semaforo personale (opzionale) da usare durante tutto l’anno.</a:t>
            </a:r>
          </a:p>
        </p:txBody>
      </p:sp>
      <p:sp>
        <p:nvSpPr>
          <p:cNvPr id="4" name="Freeform 4"/>
          <p:cNvSpPr/>
          <p:nvPr/>
        </p:nvSpPr>
        <p:spPr>
          <a:xfrm>
            <a:off x="11502475" y="736592"/>
            <a:ext cx="4335419" cy="8521708"/>
          </a:xfrm>
          <a:custGeom>
            <a:avLst/>
            <a:gdLst/>
            <a:ahLst/>
            <a:cxnLst/>
            <a:rect l="l" t="t" r="r" b="b"/>
            <a:pathLst>
              <a:path w="4335419" h="8521708">
                <a:moveTo>
                  <a:pt x="0" y="0"/>
                </a:moveTo>
                <a:lnTo>
                  <a:pt x="4335419" y="0"/>
                </a:lnTo>
                <a:lnTo>
                  <a:pt x="4335419" y="8521708"/>
                </a:lnTo>
                <a:lnTo>
                  <a:pt x="0" y="8521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151EEF8-DEF6-AF11-5B90-D2318D6BF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9914"/>
            <a:ext cx="14508600" cy="9107171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-7195408">
            <a:off x="9056590" y="-654253"/>
            <a:ext cx="1886896" cy="2818015"/>
          </a:xfrm>
          <a:custGeom>
            <a:avLst/>
            <a:gdLst/>
            <a:ahLst/>
            <a:cxnLst/>
            <a:rect l="l" t="t" r="r" b="b"/>
            <a:pathLst>
              <a:path w="1886896" h="2818015">
                <a:moveTo>
                  <a:pt x="0" y="0"/>
                </a:moveTo>
                <a:lnTo>
                  <a:pt x="1886896" y="0"/>
                </a:lnTo>
                <a:lnTo>
                  <a:pt x="1886896" y="2818015"/>
                </a:lnTo>
                <a:lnTo>
                  <a:pt x="0" y="2818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1560763" y="356267"/>
            <a:ext cx="3086100" cy="1056596"/>
            <a:chOff x="0" y="0"/>
            <a:chExt cx="812800" cy="2782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78280"/>
            </a:xfrm>
            <a:custGeom>
              <a:avLst/>
              <a:gdLst/>
              <a:ahLst/>
              <a:cxnLst/>
              <a:rect l="l" t="t" r="r" b="b"/>
              <a:pathLst>
                <a:path w="812800" h="27828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03021"/>
                  </a:lnTo>
                  <a:cubicBezTo>
                    <a:pt x="812800" y="244586"/>
                    <a:pt x="779105" y="278280"/>
                    <a:pt x="737541" y="278280"/>
                  </a:cubicBezTo>
                  <a:lnTo>
                    <a:pt x="75259" y="278280"/>
                  </a:lnTo>
                  <a:cubicBezTo>
                    <a:pt x="33695" y="278280"/>
                    <a:pt x="0" y="244586"/>
                    <a:pt x="0" y="20302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812800" cy="344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Esempi per ogni livello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3655868" flipH="1">
            <a:off x="12554834" y="7560245"/>
            <a:ext cx="1097957" cy="1639761"/>
          </a:xfrm>
          <a:custGeom>
            <a:avLst/>
            <a:gdLst/>
            <a:ahLst/>
            <a:cxnLst/>
            <a:rect l="l" t="t" r="r" b="b"/>
            <a:pathLst>
              <a:path w="1097957" h="1639761">
                <a:moveTo>
                  <a:pt x="1097957" y="0"/>
                </a:moveTo>
                <a:lnTo>
                  <a:pt x="0" y="0"/>
                </a:lnTo>
                <a:lnTo>
                  <a:pt x="0" y="1639761"/>
                </a:lnTo>
                <a:lnTo>
                  <a:pt x="1097957" y="1639761"/>
                </a:lnTo>
                <a:lnTo>
                  <a:pt x="109795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035345" y="7715250"/>
            <a:ext cx="3086100" cy="1543050"/>
            <a:chOff x="0" y="0"/>
            <a:chExt cx="81280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1141"/>
                  </a:lnTo>
                  <a:cubicBezTo>
                    <a:pt x="812800" y="372705"/>
                    <a:pt x="779105" y="406400"/>
                    <a:pt x="737541" y="406400"/>
                  </a:cubicBezTo>
                  <a:lnTo>
                    <a:pt x="75259" y="406400"/>
                  </a:lnTo>
                  <a:cubicBezTo>
                    <a:pt x="33695" y="406400"/>
                    <a:pt x="0" y="372705"/>
                    <a:pt x="0" y="33114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812800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posso fare quando sono in ogni colore?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77546" y="1028700"/>
            <a:ext cx="11819892" cy="8229600"/>
          </a:xfrm>
          <a:custGeom>
            <a:avLst/>
            <a:gdLst/>
            <a:ahLst/>
            <a:cxnLst/>
            <a:rect l="l" t="t" r="r" b="b"/>
            <a:pathLst>
              <a:path w="11819892" h="8229600">
                <a:moveTo>
                  <a:pt x="0" y="0"/>
                </a:moveTo>
                <a:lnTo>
                  <a:pt x="11819892" y="0"/>
                </a:lnTo>
                <a:lnTo>
                  <a:pt x="1181989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214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52600" y="1454556"/>
            <a:ext cx="531538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“Quando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penso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allo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stress,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penso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a…”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30605" y="2155639"/>
            <a:ext cx="406146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Pressione</a:t>
            </a:r>
          </a:p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Stanchezza</a:t>
            </a:r>
          </a:p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Verifiche</a:t>
            </a:r>
          </a:p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Rumore</a:t>
            </a:r>
          </a:p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Blocco</a:t>
            </a:r>
          </a:p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Tensione</a:t>
            </a:r>
          </a:p>
          <a:p>
            <a:pPr marL="431801" lvl="1" indent="-215900" algn="just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riuscire a finire in tempo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30605" y="7826697"/>
            <a:ext cx="7592151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esistono risposte giuste o sbagliate.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cosa più importante è condividere e riflettere insieme.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30605" y="4932791"/>
            <a:ext cx="7454408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parlare di casi personali concreti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solo singole parole, emozioni o immagini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 può anche passare il turno se non si vuole parlare</a:t>
            </a:r>
          </a:p>
          <a:p>
            <a:pPr marL="431801" lvl="1" indent="-215900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parole più frequenti possono essere annotate alla lavagna (opzionale)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94501" y="882646"/>
            <a:ext cx="4335419" cy="8521708"/>
          </a:xfrm>
          <a:custGeom>
            <a:avLst/>
            <a:gdLst/>
            <a:ahLst/>
            <a:cxnLst/>
            <a:rect l="l" t="t" r="r" b="b"/>
            <a:pathLst>
              <a:path w="4335419" h="8521708">
                <a:moveTo>
                  <a:pt x="0" y="0"/>
                </a:moveTo>
                <a:lnTo>
                  <a:pt x="4335420" y="0"/>
                </a:lnTo>
                <a:lnTo>
                  <a:pt x="4335420" y="8521708"/>
                </a:lnTo>
                <a:lnTo>
                  <a:pt x="0" y="8521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271633" y="1028700"/>
            <a:ext cx="7121865" cy="1406135"/>
            <a:chOff x="0" y="0"/>
            <a:chExt cx="1875718" cy="3703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75718" cy="370340"/>
            </a:xfrm>
            <a:custGeom>
              <a:avLst/>
              <a:gdLst/>
              <a:ahLst/>
              <a:cxnLst/>
              <a:rect l="l" t="t" r="r" b="b"/>
              <a:pathLst>
                <a:path w="1875718" h="370340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37728"/>
                  </a:lnTo>
                  <a:cubicBezTo>
                    <a:pt x="1875718" y="346377"/>
                    <a:pt x="1872282" y="354672"/>
                    <a:pt x="1866166" y="360788"/>
                  </a:cubicBezTo>
                  <a:cubicBezTo>
                    <a:pt x="1860050" y="366904"/>
                    <a:pt x="1851755" y="370340"/>
                    <a:pt x="1843106" y="370340"/>
                  </a:cubicBezTo>
                  <a:lnTo>
                    <a:pt x="32612" y="370340"/>
                  </a:lnTo>
                  <a:cubicBezTo>
                    <a:pt x="23963" y="370340"/>
                    <a:pt x="15668" y="366904"/>
                    <a:pt x="9552" y="360788"/>
                  </a:cubicBezTo>
                  <a:cubicBezTo>
                    <a:pt x="3436" y="354672"/>
                    <a:pt x="0" y="346377"/>
                    <a:pt x="0" y="337728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75718" cy="456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quale colore ti trovi in questo momento?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71633" y="2640729"/>
            <a:ext cx="7121865" cy="1604319"/>
            <a:chOff x="0" y="0"/>
            <a:chExt cx="1875718" cy="4225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5718" cy="422537"/>
            </a:xfrm>
            <a:custGeom>
              <a:avLst/>
              <a:gdLst/>
              <a:ahLst/>
              <a:cxnLst/>
              <a:rect l="l" t="t" r="r" b="b"/>
              <a:pathLst>
                <a:path w="1875718" h="422537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89925"/>
                  </a:lnTo>
                  <a:cubicBezTo>
                    <a:pt x="1875718" y="398574"/>
                    <a:pt x="1872282" y="406869"/>
                    <a:pt x="1866166" y="412985"/>
                  </a:cubicBezTo>
                  <a:cubicBezTo>
                    <a:pt x="1860050" y="419101"/>
                    <a:pt x="1851755" y="422537"/>
                    <a:pt x="1843106" y="422537"/>
                  </a:cubicBezTo>
                  <a:lnTo>
                    <a:pt x="32612" y="422537"/>
                  </a:lnTo>
                  <a:cubicBezTo>
                    <a:pt x="23963" y="422537"/>
                    <a:pt x="15668" y="419101"/>
                    <a:pt x="9552" y="412985"/>
                  </a:cubicBezTo>
                  <a:cubicBezTo>
                    <a:pt x="3436" y="406869"/>
                    <a:pt x="0" y="398574"/>
                    <a:pt x="0" y="389925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75718" cy="508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segnali ti indicano che sei nel giallo?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271633" y="4454599"/>
            <a:ext cx="7121865" cy="1478202"/>
            <a:chOff x="0" y="0"/>
            <a:chExt cx="1875718" cy="3893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75718" cy="389321"/>
            </a:xfrm>
            <a:custGeom>
              <a:avLst/>
              <a:gdLst/>
              <a:ahLst/>
              <a:cxnLst/>
              <a:rect l="l" t="t" r="r" b="b"/>
              <a:pathLst>
                <a:path w="1875718" h="389321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56709"/>
                  </a:lnTo>
                  <a:cubicBezTo>
                    <a:pt x="1875718" y="365358"/>
                    <a:pt x="1872282" y="373653"/>
                    <a:pt x="1866166" y="379769"/>
                  </a:cubicBezTo>
                  <a:cubicBezTo>
                    <a:pt x="1860050" y="385885"/>
                    <a:pt x="1851755" y="389321"/>
                    <a:pt x="1843106" y="389321"/>
                  </a:cubicBezTo>
                  <a:lnTo>
                    <a:pt x="32612" y="389321"/>
                  </a:lnTo>
                  <a:cubicBezTo>
                    <a:pt x="23963" y="389321"/>
                    <a:pt x="15668" y="385885"/>
                    <a:pt x="9552" y="379769"/>
                  </a:cubicBezTo>
                  <a:cubicBezTo>
                    <a:pt x="3436" y="373653"/>
                    <a:pt x="0" y="365358"/>
                    <a:pt x="0" y="356709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875718" cy="475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fai quando sei nel rosso?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271633" y="6142351"/>
            <a:ext cx="7121865" cy="1478202"/>
            <a:chOff x="0" y="0"/>
            <a:chExt cx="1875718" cy="3893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75718" cy="389321"/>
            </a:xfrm>
            <a:custGeom>
              <a:avLst/>
              <a:gdLst/>
              <a:ahLst/>
              <a:cxnLst/>
              <a:rect l="l" t="t" r="r" b="b"/>
              <a:pathLst>
                <a:path w="1875718" h="389321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56709"/>
                  </a:lnTo>
                  <a:cubicBezTo>
                    <a:pt x="1875718" y="365358"/>
                    <a:pt x="1872282" y="373653"/>
                    <a:pt x="1866166" y="379769"/>
                  </a:cubicBezTo>
                  <a:cubicBezTo>
                    <a:pt x="1860050" y="385885"/>
                    <a:pt x="1851755" y="389321"/>
                    <a:pt x="1843106" y="389321"/>
                  </a:cubicBezTo>
                  <a:lnTo>
                    <a:pt x="32612" y="389321"/>
                  </a:lnTo>
                  <a:cubicBezTo>
                    <a:pt x="23963" y="389321"/>
                    <a:pt x="15668" y="385885"/>
                    <a:pt x="9552" y="379769"/>
                  </a:cubicBezTo>
                  <a:cubicBezTo>
                    <a:pt x="3436" y="373653"/>
                    <a:pt x="0" y="365358"/>
                    <a:pt x="0" y="356709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1875718" cy="475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aiuta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a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tornare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nel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verde</a:t>
              </a: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783768" y="8185150"/>
            <a:ext cx="8775351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il colore in cui ti trovi è il primo passo per regolarti.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64307" y="6685426"/>
            <a:ext cx="10559387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Kit di primo soccorso emotivo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2373" y="2097004"/>
            <a:ext cx="6839072" cy="6092991"/>
          </a:xfrm>
          <a:custGeom>
            <a:avLst/>
            <a:gdLst/>
            <a:ahLst/>
            <a:cxnLst/>
            <a:rect l="l" t="t" r="r" b="b"/>
            <a:pathLst>
              <a:path w="6839072" h="6092991">
                <a:moveTo>
                  <a:pt x="0" y="0"/>
                </a:moveTo>
                <a:lnTo>
                  <a:pt x="6839071" y="0"/>
                </a:lnTo>
                <a:lnTo>
                  <a:pt x="6839071" y="6092992"/>
                </a:lnTo>
                <a:lnTo>
                  <a:pt x="0" y="6092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907148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Piccola scatola o busta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Strisce di carta o cartoncini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Decorazioni opzionali (adesivi, colori)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125477"/>
            <a:ext cx="630801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Creeremo una piccola “scatola di emergenza emotiva”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Scriveremo strumenti rapidi per calmarsi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Trasformeremo strategie astratte in promemoria concreti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2373" y="3240114"/>
            <a:ext cx="6839072" cy="6092991"/>
          </a:xfrm>
          <a:custGeom>
            <a:avLst/>
            <a:gdLst/>
            <a:ahLst/>
            <a:cxnLst/>
            <a:rect l="l" t="t" r="r" b="b"/>
            <a:pathLst>
              <a:path w="6839072" h="6092991">
                <a:moveTo>
                  <a:pt x="0" y="0"/>
                </a:moveTo>
                <a:lnTo>
                  <a:pt x="6839071" y="0"/>
                </a:lnTo>
                <a:lnTo>
                  <a:pt x="6839071" y="6092991"/>
                </a:lnTo>
                <a:lnTo>
                  <a:pt x="0" y="60929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51187" y="3240114"/>
            <a:ext cx="6919394" cy="1770873"/>
            <a:chOff x="0" y="0"/>
            <a:chExt cx="1822392" cy="4664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ti aiuta a calmarti quando sei molto stressatə?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51187" y="5216509"/>
            <a:ext cx="6919394" cy="1770873"/>
            <a:chOff x="0" y="0"/>
            <a:chExt cx="1822392" cy="4664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frase vorresti ricordare in un momento difficile?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51187" y="7350653"/>
            <a:ext cx="6919394" cy="1770873"/>
            <a:chOff x="0" y="0"/>
            <a:chExt cx="1822392" cy="4664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ti piacerebbe trovare nella tua scatola quando stai male?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51187" y="1350879"/>
            <a:ext cx="7116528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esistono cassette di primo soccorso per le ferite,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 creiamo una anche per lo stress.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scatola ti aiuta quando ti senti sopraffattə.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personale: non devi condividerla con gli altri.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45704" y="1350879"/>
            <a:ext cx="7513596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volte i promemoria fisici aiutano più che cercare di ricordare tutto.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57181" y="5516111"/>
            <a:ext cx="7438858" cy="7851038"/>
          </a:xfrm>
          <a:custGeom>
            <a:avLst/>
            <a:gdLst/>
            <a:ahLst/>
            <a:cxnLst/>
            <a:rect l="l" t="t" r="r" b="b"/>
            <a:pathLst>
              <a:path w="7438858" h="7851038">
                <a:moveTo>
                  <a:pt x="0" y="0"/>
                </a:moveTo>
                <a:lnTo>
                  <a:pt x="7438858" y="0"/>
                </a:lnTo>
                <a:lnTo>
                  <a:pt x="7438858" y="7851037"/>
                </a:lnTo>
                <a:lnTo>
                  <a:pt x="0" y="78510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68921" y="836574"/>
            <a:ext cx="1095015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 stress fa parte della vita, ma hai strumenti per affrontarlo.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volta che usi una strategia, respiri, chiedi aiuto o ascolti il tuo corpo, ti prendi cura di te stessə e diventi più fortə.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894788" y="2477629"/>
            <a:ext cx="2524811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sapete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già</a:t>
            </a:r>
            <a:endParaRPr lang="en-US" sz="2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2226613" y="3217079"/>
            <a:ext cx="5433458" cy="457200"/>
            <a:chOff x="0" y="0"/>
            <a:chExt cx="7244610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787700" y="43392"/>
              <a:ext cx="6456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vi stressa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52298" y="4061045"/>
            <a:ext cx="7657499" cy="457200"/>
            <a:chOff x="0" y="0"/>
            <a:chExt cx="10209998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886786" y="43392"/>
              <a:ext cx="932321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funziona nel vostro corpo e nel vostro cervello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139400" y="4905011"/>
            <a:ext cx="6177320" cy="457200"/>
            <a:chOff x="0" y="0"/>
            <a:chExt cx="8236427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903984" y="43392"/>
              <a:ext cx="733244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cose provocano stress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139400" y="8280874"/>
            <a:ext cx="6556425" cy="457200"/>
            <a:chOff x="0" y="0"/>
            <a:chExt cx="8741900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903984" y="43392"/>
              <a:ext cx="783791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prendervi cura del vostro benessere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07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015518" y="5748977"/>
            <a:ext cx="7795389" cy="457200"/>
            <a:chOff x="0" y="0"/>
            <a:chExt cx="10393852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1027866" y="43392"/>
              <a:ext cx="936598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si riempie o si svuota il vostro serbatoio emotivo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015518" y="6592943"/>
            <a:ext cx="7812083" cy="457200"/>
            <a:chOff x="0" y="0"/>
            <a:chExt cx="10416111" cy="609600"/>
          </a:xfrm>
        </p:grpSpPr>
        <p:sp>
          <p:nvSpPr>
            <p:cNvPr id="21" name="TextBox 21"/>
            <p:cNvSpPr txBox="1"/>
            <p:nvPr/>
          </p:nvSpPr>
          <p:spPr>
            <a:xfrm>
              <a:off x="1069160" y="37042"/>
              <a:ext cx="934695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usare strategie per regolarvi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015518" y="7436908"/>
            <a:ext cx="6507964" cy="457200"/>
            <a:chOff x="0" y="0"/>
            <a:chExt cx="8677285" cy="609600"/>
          </a:xfrm>
        </p:grpSpPr>
        <p:sp>
          <p:nvSpPr>
            <p:cNvPr id="24" name="TextBox 24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può aiutarvi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0729270" y="2973682"/>
            <a:ext cx="569468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puoi evitare tutto lo stress…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 puoi imparare ad affrontarlo.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Fermati. Respira. Scegli di cosa hai bisogno.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9C2BFC-FF2E-5B66-8CB8-716BA7AB1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Scala dello stress 1–10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4273</Words>
  <Application>Microsoft Office PowerPoint</Application>
  <PresentationFormat>Custom</PresentationFormat>
  <Paragraphs>706</Paragraphs>
  <Slides>85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0" baseType="lpstr">
      <vt:lpstr>Calibri</vt:lpstr>
      <vt:lpstr>Arial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M2_ Stress e strategie di gestione dello stress_ESO</dc:title>
  <cp:lastModifiedBy>Itzel Gn</cp:lastModifiedBy>
  <cp:revision>2</cp:revision>
  <dcterms:created xsi:type="dcterms:W3CDTF">2006-08-16T00:00:00Z</dcterms:created>
  <dcterms:modified xsi:type="dcterms:W3CDTF">2026-04-07T12:22:33Z</dcterms:modified>
  <dc:identifier>DAHENpLETpM</dc:identifier>
</cp:coreProperties>
</file>