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44" r:id="rId13"/>
    <p:sldId id="267" r:id="rId14"/>
    <p:sldId id="345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</p:sldIdLst>
  <p:sldSz cx="18288000" cy="10287000"/>
  <p:notesSz cx="6858000" cy="9144000"/>
  <p:embeddedFontLst>
    <p:embeddedFont>
      <p:font typeface="Poppins" panose="00000500000000000000" pitchFamily="2" charset="0"/>
      <p:regular r:id="rId92"/>
      <p:bold r:id="rId93"/>
      <p:italic r:id="rId94"/>
      <p:boldItalic r:id="rId95"/>
    </p:embeddedFont>
    <p:embeddedFont>
      <p:font typeface="Poppins Bold" panose="00000800000000000000" charset="0"/>
      <p:regular r:id="rId96"/>
    </p:embeddedFont>
    <p:embeddedFont>
      <p:font typeface="Poppins Bold Italics" panose="020B0604020202020204" charset="0"/>
      <p:regular r:id="rId97"/>
    </p:embeddedFont>
    <p:embeddedFont>
      <p:font typeface="Poppins Italics" panose="020B0604020202020204" charset="0"/>
      <p:regular r:id="rId9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font" Target="fonts/font4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3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2.fntdata"/><Relationship Id="rId98" Type="http://schemas.openxmlformats.org/officeDocument/2006/relationships/font" Target="fonts/font7.fntdata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sv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sv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sv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9686" y="660785"/>
            <a:ext cx="10015944" cy="8965430"/>
          </a:xfrm>
          <a:custGeom>
            <a:avLst/>
            <a:gdLst/>
            <a:ahLst/>
            <a:cxnLst/>
            <a:rect l="l" t="t" r="r" b="b"/>
            <a:pathLst>
              <a:path w="10015944" h="8965430">
                <a:moveTo>
                  <a:pt x="0" y="0"/>
                </a:moveTo>
                <a:lnTo>
                  <a:pt x="10015944" y="0"/>
                </a:lnTo>
                <a:lnTo>
                  <a:pt x="10015944" y="8965430"/>
                </a:lnTo>
                <a:lnTo>
                  <a:pt x="0" y="89654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81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1462445"/>
            <a:ext cx="7780622" cy="3242920"/>
            <a:chOff x="0" y="0"/>
            <a:chExt cx="10374162" cy="43238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4323893"/>
            </a:xfrm>
            <a:custGeom>
              <a:avLst/>
              <a:gdLst/>
              <a:ahLst/>
              <a:cxnLst/>
              <a:rect l="l" t="t" r="r" b="b"/>
              <a:pathLst>
                <a:path w="10374162" h="4323893">
                  <a:moveTo>
                    <a:pt x="0" y="0"/>
                  </a:moveTo>
                  <a:lnTo>
                    <a:pt x="10374162" y="0"/>
                  </a:lnTo>
                  <a:lnTo>
                    <a:pt x="10374162" y="4323893"/>
                  </a:lnTo>
                  <a:lnTo>
                    <a:pt x="0" y="432389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7193" r="-76284" b="-37631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61925"/>
              <a:ext cx="10374162" cy="448581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7559"/>
                </a:lnSpc>
              </a:pPr>
              <a:r>
                <a:rPr lang="en-US" sz="5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2</a:t>
              </a:r>
            </a:p>
            <a:p>
              <a:pPr algn="ctr">
                <a:lnSpc>
                  <a:spcPts val="7559"/>
                </a:lnSpc>
              </a:pPr>
              <a:r>
                <a:rPr lang="en-US" sz="5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Stress e strategie</a:t>
              </a:r>
            </a:p>
            <a:p>
              <a:pPr algn="ctr">
                <a:lnSpc>
                  <a:spcPts val="7559"/>
                </a:lnSpc>
              </a:pPr>
              <a:r>
                <a:rPr lang="en-US" sz="5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 affrontarlo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492267" y="8148617"/>
            <a:ext cx="375344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per la scuola primaria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49189" y="756140"/>
            <a:ext cx="7699816" cy="8774719"/>
          </a:xfrm>
          <a:custGeom>
            <a:avLst/>
            <a:gdLst/>
            <a:ahLst/>
            <a:cxnLst/>
            <a:rect l="l" t="t" r="r" b="b"/>
            <a:pathLst>
              <a:path w="7699816" h="8774719">
                <a:moveTo>
                  <a:pt x="0" y="0"/>
                </a:moveTo>
                <a:lnTo>
                  <a:pt x="7699816" y="0"/>
                </a:lnTo>
                <a:lnTo>
                  <a:pt x="7699816" y="8774720"/>
                </a:lnTo>
                <a:lnTo>
                  <a:pt x="0" y="8774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144444" y="1903966"/>
            <a:ext cx="653957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emozioni possono essere espresse attraverso gesti, posture del corpo e movimenti.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44444" y="3191465"/>
            <a:ext cx="653957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è simbolico e molto utile per capire come ci sentiamo.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4444" y="4483690"/>
            <a:ext cx="653957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emozione si manifesta nel corpo in modo diverso.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4444" y="7469973"/>
            <a:ext cx="6539572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Esploriamo insieme le emozioni.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87033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9790542" y="3148226"/>
            <a:ext cx="6110074" cy="6110074"/>
          </a:xfrm>
          <a:custGeom>
            <a:avLst/>
            <a:gdLst/>
            <a:ahLst/>
            <a:cxnLst/>
            <a:rect l="l" t="t" r="r" b="b"/>
            <a:pathLst>
              <a:path w="6110074" h="6110074">
                <a:moveTo>
                  <a:pt x="0" y="0"/>
                </a:moveTo>
                <a:lnTo>
                  <a:pt x="6110073" y="0"/>
                </a:lnTo>
                <a:lnTo>
                  <a:pt x="6110073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909602" y="2709601"/>
            <a:ext cx="6930715" cy="6161792"/>
            <a:chOff x="0" y="0"/>
            <a:chExt cx="1825374" cy="16228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25373" cy="1622859"/>
            </a:xfrm>
            <a:custGeom>
              <a:avLst/>
              <a:gdLst/>
              <a:ahLst/>
              <a:cxnLst/>
              <a:rect l="l" t="t" r="r" b="b"/>
              <a:pathLst>
                <a:path w="1825373" h="1622859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589347"/>
                  </a:lnTo>
                  <a:cubicBezTo>
                    <a:pt x="1825373" y="1607855"/>
                    <a:pt x="1810370" y="1622859"/>
                    <a:pt x="1791862" y="1622859"/>
                  </a:cubicBezTo>
                  <a:lnTo>
                    <a:pt x="33511" y="1622859"/>
                  </a:lnTo>
                  <a:cubicBezTo>
                    <a:pt x="15004" y="1622859"/>
                    <a:pt x="0" y="1607855"/>
                    <a:pt x="0" y="1589347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42875"/>
              <a:ext cx="1825374" cy="17657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Paura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14317" y="2709601"/>
            <a:ext cx="6930715" cy="6161792"/>
            <a:chOff x="0" y="0"/>
            <a:chExt cx="1825374" cy="16228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25373" cy="1622859"/>
            </a:xfrm>
            <a:custGeom>
              <a:avLst/>
              <a:gdLst/>
              <a:ahLst/>
              <a:cxnLst/>
              <a:rect l="l" t="t" r="r" b="b"/>
              <a:pathLst>
                <a:path w="1825373" h="1622859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589347"/>
                  </a:lnTo>
                  <a:cubicBezTo>
                    <a:pt x="1825373" y="1607855"/>
                    <a:pt x="1810370" y="1622859"/>
                    <a:pt x="1791862" y="1622859"/>
                  </a:cubicBezTo>
                  <a:lnTo>
                    <a:pt x="33511" y="1622859"/>
                  </a:lnTo>
                  <a:cubicBezTo>
                    <a:pt x="15004" y="1622859"/>
                    <a:pt x="0" y="1607855"/>
                    <a:pt x="0" y="1589347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42875"/>
              <a:ext cx="1825374" cy="17657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Vergogna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percepisce questa emozione nel corpo?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 che le emozioni possano cambiare rapidamente?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95319-A381-A383-77E0-30C40D518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618B5D-4073-DF62-9736-3C583E8C8874}"/>
              </a:ext>
            </a:extLst>
          </p:cNvPr>
          <p:cNvSpPr/>
          <p:nvPr/>
        </p:nvSpPr>
        <p:spPr>
          <a:xfrm>
            <a:off x="1887033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011F495-4EB9-CBA8-4768-F237925069C1}"/>
              </a:ext>
            </a:extLst>
          </p:cNvPr>
          <p:cNvSpPr/>
          <p:nvPr/>
        </p:nvSpPr>
        <p:spPr>
          <a:xfrm>
            <a:off x="9790542" y="3148226"/>
            <a:ext cx="6110074" cy="6110074"/>
          </a:xfrm>
          <a:custGeom>
            <a:avLst/>
            <a:gdLst/>
            <a:ahLst/>
            <a:cxnLst/>
            <a:rect l="l" t="t" r="r" b="b"/>
            <a:pathLst>
              <a:path w="6110074" h="6110074">
                <a:moveTo>
                  <a:pt x="0" y="0"/>
                </a:moveTo>
                <a:lnTo>
                  <a:pt x="6110073" y="0"/>
                </a:lnTo>
                <a:lnTo>
                  <a:pt x="6110073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B58C7901-0FDE-42FB-D344-A6B210E83256}"/>
              </a:ext>
            </a:extLst>
          </p:cNvPr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B084E08-BDBA-8211-227C-CEF435CE1C3A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2A7B60F-BBFA-FE7B-0DBA-4D4C884610D0}"/>
                </a:ext>
              </a:extLst>
            </p:cNvPr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percepisce questa emozione nel corpo?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AF85E20-A564-353C-C243-6C627D7947E0}"/>
              </a:ext>
            </a:extLst>
          </p:cNvPr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AD929DA-B524-27DC-0B4E-34DD197235C0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4063056C-92B4-80DE-3CD1-3D572C105080}"/>
                </a:ext>
              </a:extLst>
            </p:cNvPr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 che le emozioni possano cambiare rapidamente?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210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23422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1" r="-411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264923" y="3308646"/>
            <a:ext cx="5949654" cy="5949654"/>
          </a:xfrm>
          <a:custGeom>
            <a:avLst/>
            <a:gdLst/>
            <a:ahLst/>
            <a:cxnLst/>
            <a:rect l="l" t="t" r="r" b="b"/>
            <a:pathLst>
              <a:path w="5949654" h="5949654">
                <a:moveTo>
                  <a:pt x="0" y="0"/>
                </a:moveTo>
                <a:lnTo>
                  <a:pt x="5949654" y="0"/>
                </a:lnTo>
                <a:lnTo>
                  <a:pt x="5949654" y="5949654"/>
                </a:lnTo>
                <a:lnTo>
                  <a:pt x="0" y="5949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845" b="-6512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823698" y="2655956"/>
            <a:ext cx="6930715" cy="6215438"/>
            <a:chOff x="0" y="0"/>
            <a:chExt cx="1825374" cy="16369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25373" cy="1636988"/>
            </a:xfrm>
            <a:custGeom>
              <a:avLst/>
              <a:gdLst/>
              <a:ahLst/>
              <a:cxnLst/>
              <a:rect l="l" t="t" r="r" b="b"/>
              <a:pathLst>
                <a:path w="1825373" h="1636988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603476"/>
                  </a:lnTo>
                  <a:cubicBezTo>
                    <a:pt x="1825373" y="1621984"/>
                    <a:pt x="1810370" y="1636988"/>
                    <a:pt x="1791862" y="1636988"/>
                  </a:cubicBezTo>
                  <a:lnTo>
                    <a:pt x="33511" y="1636988"/>
                  </a:lnTo>
                  <a:cubicBezTo>
                    <a:pt x="15004" y="1636988"/>
                    <a:pt x="0" y="1621984"/>
                    <a:pt x="0" y="1603476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42875"/>
              <a:ext cx="1825374" cy="17798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Rabbia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793442" y="2655956"/>
            <a:ext cx="6930715" cy="6215438"/>
            <a:chOff x="0" y="0"/>
            <a:chExt cx="1825374" cy="16369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25373" cy="1636988"/>
            </a:xfrm>
            <a:custGeom>
              <a:avLst/>
              <a:gdLst/>
              <a:ahLst/>
              <a:cxnLst/>
              <a:rect l="l" t="t" r="r" b="b"/>
              <a:pathLst>
                <a:path w="1825373" h="1636988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603476"/>
                  </a:lnTo>
                  <a:cubicBezTo>
                    <a:pt x="1825373" y="1621984"/>
                    <a:pt x="1810370" y="1636988"/>
                    <a:pt x="1791862" y="1636988"/>
                  </a:cubicBezTo>
                  <a:lnTo>
                    <a:pt x="33511" y="1636988"/>
                  </a:lnTo>
                  <a:cubicBezTo>
                    <a:pt x="15004" y="1636988"/>
                    <a:pt x="0" y="1621984"/>
                    <a:pt x="0" y="1603476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42875"/>
              <a:ext cx="1825374" cy="17798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Stanchezza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percepisce questa emozione nel corpo?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 che le emozioni possano cambiare rapidamente?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BE5FE-F457-7E10-83DD-BF7F55837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5F83FF9-D7EA-3B4D-397A-9B880AC4A683}"/>
              </a:ext>
            </a:extLst>
          </p:cNvPr>
          <p:cNvSpPr/>
          <p:nvPr/>
        </p:nvSpPr>
        <p:spPr>
          <a:xfrm>
            <a:off x="1923422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1" r="-411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EFD88AC-2AE2-E2FD-1E77-C09B27F52735}"/>
              </a:ext>
            </a:extLst>
          </p:cNvPr>
          <p:cNvSpPr/>
          <p:nvPr/>
        </p:nvSpPr>
        <p:spPr>
          <a:xfrm>
            <a:off x="10264923" y="3308646"/>
            <a:ext cx="5949654" cy="5949654"/>
          </a:xfrm>
          <a:custGeom>
            <a:avLst/>
            <a:gdLst/>
            <a:ahLst/>
            <a:cxnLst/>
            <a:rect l="l" t="t" r="r" b="b"/>
            <a:pathLst>
              <a:path w="5949654" h="5949654">
                <a:moveTo>
                  <a:pt x="0" y="0"/>
                </a:moveTo>
                <a:lnTo>
                  <a:pt x="5949654" y="0"/>
                </a:lnTo>
                <a:lnTo>
                  <a:pt x="5949654" y="5949654"/>
                </a:lnTo>
                <a:lnTo>
                  <a:pt x="0" y="5949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845" b="-6512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945EFB9-5472-78E4-F1A9-4ACFF3EF11FC}"/>
              </a:ext>
            </a:extLst>
          </p:cNvPr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4B0010A-9767-9F5C-19B8-B976D1E4AE7D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C44A62C0-94EA-219E-8217-84F6B9AA6E0A}"/>
                </a:ext>
              </a:extLst>
            </p:cNvPr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percepisce questa emozione nel corpo?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F0BF3C9-185B-8F5C-A520-1BF97951CFA5}"/>
              </a:ext>
            </a:extLst>
          </p:cNvPr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F163895-CA65-BC44-FC36-935AD43AD539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288046C-0312-E729-7FA2-B09B316BB3B1}"/>
                </a:ext>
              </a:extLst>
            </p:cNvPr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 che le emozioni possano cambiare rapidamente?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4925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 “Tutte e tutti quelli che…”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13186" y="3330396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2" y="0"/>
                </a:lnTo>
                <a:lnTo>
                  <a:pt x="3990752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8203577" y="3330396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2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2" y="5216669"/>
                </a:lnTo>
                <a:lnTo>
                  <a:pt x="399075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722120" y="1779178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 (una sedia in meno rispetto alle persone partecipanti)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libero per muoversi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2120" y="5359365"/>
            <a:ext cx="5870327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Faremo un gioco di movimento per riconoscere emozioni frequenti.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Cambieremo posto quando ci sentiremo coinvolti.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Osserveremo quante esperienze condividiamo senza parlare di casi personali.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3429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1" y="0"/>
                </a:lnTo>
                <a:lnTo>
                  <a:pt x="3990751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4693820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1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1" y="5216669"/>
                </a:lnTo>
                <a:lnTo>
                  <a:pt x="399075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4626649" y="1853843"/>
            <a:ext cx="905440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quelli che questa settimana erano nervosi per una verifica…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242449" y="2468491"/>
            <a:ext cx="982280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quelli che dormono peggio quando hanno tante preoccupazioni…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31721" y="3083139"/>
            <a:ext cx="1004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quelli che avrebbero voluto fare una pausa, ma non hanno potuto…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87304" y="962025"/>
            <a:ext cx="3333096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Cambiamo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posto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…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3429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1" y="0"/>
                </a:lnTo>
                <a:lnTo>
                  <a:pt x="3990751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4693820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1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1" y="5216669"/>
                </a:lnTo>
                <a:lnTo>
                  <a:pt x="399075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3555682" y="1853843"/>
            <a:ext cx="11196340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quelli che si sono arrabbiati perché qualcosa non è andato come volevano…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82274" y="2468491"/>
            <a:ext cx="834315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quelli che hanno sentito pressione per finire i compiti…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53904" y="962025"/>
            <a:ext cx="4399896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Cambiamo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posto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3429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1" y="0"/>
                </a:lnTo>
                <a:lnTo>
                  <a:pt x="3990751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4693820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1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1" y="5216669"/>
                </a:lnTo>
                <a:lnTo>
                  <a:pt x="399075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2853446" y="1028700"/>
            <a:ext cx="5893563" cy="2174122"/>
            <a:chOff x="0" y="0"/>
            <a:chExt cx="1552214" cy="5726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2214" cy="572608"/>
            </a:xfrm>
            <a:custGeom>
              <a:avLst/>
              <a:gdLst/>
              <a:ahLst/>
              <a:cxnLst/>
              <a:rect l="l" t="t" r="r" b="b"/>
              <a:pathLst>
                <a:path w="1552214" h="572608">
                  <a:moveTo>
                    <a:pt x="39409" y="0"/>
                  </a:moveTo>
                  <a:lnTo>
                    <a:pt x="1512806" y="0"/>
                  </a:lnTo>
                  <a:cubicBezTo>
                    <a:pt x="1534570" y="0"/>
                    <a:pt x="1552214" y="17644"/>
                    <a:pt x="1552214" y="39409"/>
                  </a:cubicBezTo>
                  <a:lnTo>
                    <a:pt x="1552214" y="533199"/>
                  </a:lnTo>
                  <a:cubicBezTo>
                    <a:pt x="1552214" y="543651"/>
                    <a:pt x="1548062" y="553675"/>
                    <a:pt x="1540672" y="561066"/>
                  </a:cubicBezTo>
                  <a:cubicBezTo>
                    <a:pt x="1533281" y="568456"/>
                    <a:pt x="1523257" y="572608"/>
                    <a:pt x="1512806" y="572608"/>
                  </a:cubicBezTo>
                  <a:lnTo>
                    <a:pt x="39409" y="572608"/>
                  </a:lnTo>
                  <a:cubicBezTo>
                    <a:pt x="28957" y="572608"/>
                    <a:pt x="18933" y="568456"/>
                    <a:pt x="11543" y="561066"/>
                  </a:cubicBezTo>
                  <a:cubicBezTo>
                    <a:pt x="4152" y="553675"/>
                    <a:pt x="0" y="543651"/>
                    <a:pt x="0" y="533199"/>
                  </a:cubicBezTo>
                  <a:lnTo>
                    <a:pt x="0" y="39409"/>
                  </a:lnTo>
                  <a:cubicBezTo>
                    <a:pt x="0" y="28957"/>
                    <a:pt x="4152" y="18933"/>
                    <a:pt x="11543" y="11543"/>
                  </a:cubicBezTo>
                  <a:cubicBezTo>
                    <a:pt x="18933" y="4152"/>
                    <a:pt x="28957" y="0"/>
                    <a:pt x="3940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1552214" cy="658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Avete notato quante cose abbiamo in comune?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40991" y="1028700"/>
            <a:ext cx="5893563" cy="2174122"/>
            <a:chOff x="0" y="0"/>
            <a:chExt cx="1552214" cy="57260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52214" cy="572608"/>
            </a:xfrm>
            <a:custGeom>
              <a:avLst/>
              <a:gdLst/>
              <a:ahLst/>
              <a:cxnLst/>
              <a:rect l="l" t="t" r="r" b="b"/>
              <a:pathLst>
                <a:path w="1552214" h="572608">
                  <a:moveTo>
                    <a:pt x="39409" y="0"/>
                  </a:moveTo>
                  <a:lnTo>
                    <a:pt x="1512806" y="0"/>
                  </a:lnTo>
                  <a:cubicBezTo>
                    <a:pt x="1534570" y="0"/>
                    <a:pt x="1552214" y="17644"/>
                    <a:pt x="1552214" y="39409"/>
                  </a:cubicBezTo>
                  <a:lnTo>
                    <a:pt x="1552214" y="533199"/>
                  </a:lnTo>
                  <a:cubicBezTo>
                    <a:pt x="1552214" y="543651"/>
                    <a:pt x="1548062" y="553675"/>
                    <a:pt x="1540672" y="561066"/>
                  </a:cubicBezTo>
                  <a:cubicBezTo>
                    <a:pt x="1533281" y="568456"/>
                    <a:pt x="1523257" y="572608"/>
                    <a:pt x="1512806" y="572608"/>
                  </a:cubicBezTo>
                  <a:lnTo>
                    <a:pt x="39409" y="572608"/>
                  </a:lnTo>
                  <a:cubicBezTo>
                    <a:pt x="28957" y="572608"/>
                    <a:pt x="18933" y="568456"/>
                    <a:pt x="11543" y="561066"/>
                  </a:cubicBezTo>
                  <a:cubicBezTo>
                    <a:pt x="4152" y="553675"/>
                    <a:pt x="0" y="543651"/>
                    <a:pt x="0" y="533199"/>
                  </a:cubicBezTo>
                  <a:lnTo>
                    <a:pt x="0" y="39409"/>
                  </a:lnTo>
                  <a:cubicBezTo>
                    <a:pt x="0" y="28957"/>
                    <a:pt x="4152" y="18933"/>
                    <a:pt x="11543" y="11543"/>
                  </a:cubicBezTo>
                  <a:cubicBezTo>
                    <a:pt x="18933" y="4152"/>
                    <a:pt x="28957" y="0"/>
                    <a:pt x="3940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1552214" cy="658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vi ha sorpreso di questo gioco?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26166" y="2079640"/>
            <a:ext cx="7133793" cy="7178660"/>
          </a:xfrm>
          <a:custGeom>
            <a:avLst/>
            <a:gdLst/>
            <a:ahLst/>
            <a:cxnLst/>
            <a:rect l="l" t="t" r="r" b="b"/>
            <a:pathLst>
              <a:path w="7133793" h="7178660">
                <a:moveTo>
                  <a:pt x="0" y="0"/>
                </a:moveTo>
                <a:lnTo>
                  <a:pt x="7133794" y="0"/>
                </a:lnTo>
                <a:lnTo>
                  <a:pt x="7133794" y="7178660"/>
                </a:lnTo>
                <a:lnTo>
                  <a:pt x="0" y="717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916410" y="5575492"/>
            <a:ext cx="7456190" cy="2311207"/>
            <a:chOff x="0" y="-36319"/>
            <a:chExt cx="1963770" cy="6087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63770" cy="522988"/>
            </a:xfrm>
            <a:custGeom>
              <a:avLst/>
              <a:gdLst/>
              <a:ahLst/>
              <a:cxnLst/>
              <a:rect l="l" t="t" r="r" b="b"/>
              <a:pathLst>
                <a:path w="1963770" h="522988">
                  <a:moveTo>
                    <a:pt x="31150" y="0"/>
                  </a:moveTo>
                  <a:lnTo>
                    <a:pt x="1932621" y="0"/>
                  </a:lnTo>
                  <a:cubicBezTo>
                    <a:pt x="1940882" y="0"/>
                    <a:pt x="1948805" y="3282"/>
                    <a:pt x="1954647" y="9124"/>
                  </a:cubicBezTo>
                  <a:cubicBezTo>
                    <a:pt x="1960488" y="14965"/>
                    <a:pt x="1963770" y="22888"/>
                    <a:pt x="1963770" y="31150"/>
                  </a:cubicBezTo>
                  <a:lnTo>
                    <a:pt x="1963770" y="491838"/>
                  </a:lnTo>
                  <a:cubicBezTo>
                    <a:pt x="1963770" y="500100"/>
                    <a:pt x="1960488" y="508023"/>
                    <a:pt x="1954647" y="513865"/>
                  </a:cubicBezTo>
                  <a:cubicBezTo>
                    <a:pt x="1948805" y="519706"/>
                    <a:pt x="1940882" y="522988"/>
                    <a:pt x="1932621" y="522988"/>
                  </a:cubicBezTo>
                  <a:lnTo>
                    <a:pt x="31150" y="522988"/>
                  </a:lnTo>
                  <a:cubicBezTo>
                    <a:pt x="13946" y="522988"/>
                    <a:pt x="0" y="509042"/>
                    <a:pt x="0" y="491838"/>
                  </a:cubicBezTo>
                  <a:lnTo>
                    <a:pt x="0" y="31150"/>
                  </a:lnTo>
                  <a:cubicBezTo>
                    <a:pt x="0" y="22888"/>
                    <a:pt x="3282" y="14965"/>
                    <a:pt x="9124" y="9124"/>
                  </a:cubicBezTo>
                  <a:cubicBezTo>
                    <a:pt x="14965" y="3282"/>
                    <a:pt x="22888" y="0"/>
                    <a:pt x="31150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6319"/>
              <a:ext cx="1963770" cy="608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vi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di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più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durante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la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settimana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16963" y="1038225"/>
            <a:ext cx="8489038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 ne parliamo in questo modulo?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83484" y="1742848"/>
            <a:ext cx="6755996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è una sensazione frequente: verifiche, compiti a casa, discussioni, cambiamenti, responsabilità…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volte ci attiva e ci aiuta, ma quando dura troppo a lungo può bloccarci.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9302" y="3674770"/>
            <a:ext cx="6224361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questo modulo impareremo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cos’è lo stress, come funziona e cosa possiamo fare per sentirci meglio.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“Head Picture” – Che cosa mi stressa?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68879" y="1845853"/>
            <a:ext cx="6374356" cy="6995178"/>
          </a:xfrm>
          <a:custGeom>
            <a:avLst/>
            <a:gdLst/>
            <a:ahLst/>
            <a:cxnLst/>
            <a:rect l="l" t="t" r="r" b="b"/>
            <a:pathLst>
              <a:path w="6374356" h="6995178">
                <a:moveTo>
                  <a:pt x="0" y="0"/>
                </a:moveTo>
                <a:lnTo>
                  <a:pt x="6374356" y="0"/>
                </a:lnTo>
                <a:lnTo>
                  <a:pt x="6374356" y="6995179"/>
                </a:lnTo>
                <a:lnTo>
                  <a:pt x="0" y="6995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779178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Grande foglio per poster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Disegno di una testa (oppure disegnarla direttamente sulla lavagna)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6166300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Disegnare una grande “testa / cervello” su un poster.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Riempirla con situazioni che provocano stress.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una panoramica visiva dello stress comune del gruppo.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34440" y="3664109"/>
            <a:ext cx="3638732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parleremo di storie personali,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di situazioni generali che molte persone vivono.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possono partecipare: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esistono risposte giuste o sbagliate.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8500" y="3634046"/>
            <a:ext cx="6374356" cy="6995178"/>
          </a:xfrm>
          <a:custGeom>
            <a:avLst/>
            <a:gdLst/>
            <a:ahLst/>
            <a:cxnLst/>
            <a:rect l="l" t="t" r="r" b="b"/>
            <a:pathLst>
              <a:path w="6374356" h="6995178">
                <a:moveTo>
                  <a:pt x="0" y="0"/>
                </a:moveTo>
                <a:lnTo>
                  <a:pt x="6374356" y="0"/>
                </a:lnTo>
                <a:lnTo>
                  <a:pt x="6374356" y="6995179"/>
                </a:lnTo>
                <a:lnTo>
                  <a:pt x="0" y="6995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139408" y="1178343"/>
            <a:ext cx="12009183" cy="1395222"/>
            <a:chOff x="0" y="0"/>
            <a:chExt cx="3162912" cy="36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62913" cy="367466"/>
            </a:xfrm>
            <a:custGeom>
              <a:avLst/>
              <a:gdLst/>
              <a:ahLst/>
              <a:cxnLst/>
              <a:rect l="l" t="t" r="r" b="b"/>
              <a:pathLst>
                <a:path w="3162913" h="367466">
                  <a:moveTo>
                    <a:pt x="19340" y="0"/>
                  </a:moveTo>
                  <a:lnTo>
                    <a:pt x="3143573" y="0"/>
                  </a:lnTo>
                  <a:cubicBezTo>
                    <a:pt x="3148702" y="0"/>
                    <a:pt x="3153621" y="2038"/>
                    <a:pt x="3157248" y="5665"/>
                  </a:cubicBezTo>
                  <a:cubicBezTo>
                    <a:pt x="3160875" y="9292"/>
                    <a:pt x="3162913" y="14211"/>
                    <a:pt x="3162913" y="19340"/>
                  </a:cubicBezTo>
                  <a:lnTo>
                    <a:pt x="3162913" y="348126"/>
                  </a:lnTo>
                  <a:cubicBezTo>
                    <a:pt x="3162913" y="353255"/>
                    <a:pt x="3160875" y="358174"/>
                    <a:pt x="3157248" y="361801"/>
                  </a:cubicBezTo>
                  <a:cubicBezTo>
                    <a:pt x="3153621" y="365428"/>
                    <a:pt x="3148702" y="367466"/>
                    <a:pt x="3143573" y="367466"/>
                  </a:cubicBezTo>
                  <a:lnTo>
                    <a:pt x="19340" y="367466"/>
                  </a:lnTo>
                  <a:cubicBezTo>
                    <a:pt x="14211" y="367466"/>
                    <a:pt x="9292" y="365428"/>
                    <a:pt x="5665" y="361801"/>
                  </a:cubicBezTo>
                  <a:cubicBezTo>
                    <a:pt x="2038" y="358174"/>
                    <a:pt x="0" y="353255"/>
                    <a:pt x="0" y="348126"/>
                  </a:cubicBezTo>
                  <a:lnTo>
                    <a:pt x="0" y="19340"/>
                  </a:lnTo>
                  <a:cubicBezTo>
                    <a:pt x="0" y="14211"/>
                    <a:pt x="2038" y="9292"/>
                    <a:pt x="5665" y="5665"/>
                  </a:cubicBezTo>
                  <a:cubicBezTo>
                    <a:pt x="9292" y="2038"/>
                    <a:pt x="14211" y="0"/>
                    <a:pt x="1934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162912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stressano spesso i bambini e le bambine della vostra età?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87727" y="3010312"/>
            <a:ext cx="1902737" cy="961898"/>
            <a:chOff x="0" y="0"/>
            <a:chExt cx="501132" cy="2533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1132" cy="253339"/>
            </a:xfrm>
            <a:custGeom>
              <a:avLst/>
              <a:gdLst/>
              <a:ahLst/>
              <a:cxnLst/>
              <a:rect l="l" t="t" r="r" b="b"/>
              <a:pathLst>
                <a:path w="501132" h="253339">
                  <a:moveTo>
                    <a:pt x="122065" y="0"/>
                  </a:moveTo>
                  <a:lnTo>
                    <a:pt x="379067" y="0"/>
                  </a:lnTo>
                  <a:cubicBezTo>
                    <a:pt x="446482" y="0"/>
                    <a:pt x="501132" y="54650"/>
                    <a:pt x="501132" y="122065"/>
                  </a:cubicBezTo>
                  <a:lnTo>
                    <a:pt x="501132" y="131274"/>
                  </a:lnTo>
                  <a:cubicBezTo>
                    <a:pt x="501132" y="198689"/>
                    <a:pt x="446482" y="253339"/>
                    <a:pt x="379067" y="253339"/>
                  </a:cubicBezTo>
                  <a:lnTo>
                    <a:pt x="122065" y="253339"/>
                  </a:lnTo>
                  <a:cubicBezTo>
                    <a:pt x="54650" y="253339"/>
                    <a:pt x="0" y="198689"/>
                    <a:pt x="0" y="131274"/>
                  </a:cubicBezTo>
                  <a:lnTo>
                    <a:pt x="0" y="122065"/>
                  </a:lnTo>
                  <a:cubicBezTo>
                    <a:pt x="0" y="54650"/>
                    <a:pt x="54650" y="0"/>
                    <a:pt x="12206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01132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Scuola / studio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058181" y="2657887"/>
            <a:ext cx="3422701" cy="961898"/>
            <a:chOff x="0" y="0"/>
            <a:chExt cx="901452" cy="25333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01452" cy="253339"/>
            </a:xfrm>
            <a:custGeom>
              <a:avLst/>
              <a:gdLst/>
              <a:ahLst/>
              <a:cxnLst/>
              <a:rect l="l" t="t" r="r" b="b"/>
              <a:pathLst>
                <a:path w="901452" h="253339">
                  <a:moveTo>
                    <a:pt x="67858" y="0"/>
                  </a:moveTo>
                  <a:lnTo>
                    <a:pt x="833594" y="0"/>
                  </a:lnTo>
                  <a:cubicBezTo>
                    <a:pt x="851591" y="0"/>
                    <a:pt x="868851" y="7149"/>
                    <a:pt x="881577" y="19875"/>
                  </a:cubicBezTo>
                  <a:cubicBezTo>
                    <a:pt x="894303" y="32601"/>
                    <a:pt x="901452" y="49861"/>
                    <a:pt x="901452" y="67858"/>
                  </a:cubicBezTo>
                  <a:lnTo>
                    <a:pt x="901452" y="185481"/>
                  </a:lnTo>
                  <a:cubicBezTo>
                    <a:pt x="901452" y="222958"/>
                    <a:pt x="871071" y="253339"/>
                    <a:pt x="833594" y="253339"/>
                  </a:cubicBezTo>
                  <a:lnTo>
                    <a:pt x="67858" y="253339"/>
                  </a:lnTo>
                  <a:cubicBezTo>
                    <a:pt x="49861" y="253339"/>
                    <a:pt x="32601" y="246190"/>
                    <a:pt x="19875" y="233464"/>
                  </a:cubicBezTo>
                  <a:cubicBezTo>
                    <a:pt x="7149" y="220738"/>
                    <a:pt x="0" y="203478"/>
                    <a:pt x="0" y="185481"/>
                  </a:cubicBezTo>
                  <a:lnTo>
                    <a:pt x="0" y="67858"/>
                  </a:lnTo>
                  <a:cubicBezTo>
                    <a:pt x="0" y="49861"/>
                    <a:pt x="7149" y="32601"/>
                    <a:pt x="19875" y="19875"/>
                  </a:cubicBezTo>
                  <a:cubicBezTo>
                    <a:pt x="32601" y="7149"/>
                    <a:pt x="49861" y="0"/>
                    <a:pt x="6785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901452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Problemi con le amiche e gli amici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743981" y="4484641"/>
            <a:ext cx="3160947" cy="961898"/>
            <a:chOff x="0" y="0"/>
            <a:chExt cx="832513" cy="2533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32513" cy="253339"/>
            </a:xfrm>
            <a:custGeom>
              <a:avLst/>
              <a:gdLst/>
              <a:ahLst/>
              <a:cxnLst/>
              <a:rect l="l" t="t" r="r" b="b"/>
              <a:pathLst>
                <a:path w="832513" h="253339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79862"/>
                  </a:lnTo>
                  <a:cubicBezTo>
                    <a:pt x="832513" y="220443"/>
                    <a:pt x="799616" y="253339"/>
                    <a:pt x="759036" y="253339"/>
                  </a:cubicBezTo>
                  <a:lnTo>
                    <a:pt x="73477" y="253339"/>
                  </a:lnTo>
                  <a:cubicBezTo>
                    <a:pt x="53990" y="253339"/>
                    <a:pt x="35301" y="245598"/>
                    <a:pt x="21521" y="231818"/>
                  </a:cubicBezTo>
                  <a:cubicBezTo>
                    <a:pt x="7741" y="218039"/>
                    <a:pt x="0" y="199350"/>
                    <a:pt x="0" y="179862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32513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Rumore o ambienti molto caotici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743981" y="6056140"/>
            <a:ext cx="3160947" cy="961898"/>
            <a:chOff x="0" y="0"/>
            <a:chExt cx="832513" cy="25333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32513" cy="253339"/>
            </a:xfrm>
            <a:custGeom>
              <a:avLst/>
              <a:gdLst/>
              <a:ahLst/>
              <a:cxnLst/>
              <a:rect l="l" t="t" r="r" b="b"/>
              <a:pathLst>
                <a:path w="832513" h="253339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79862"/>
                  </a:lnTo>
                  <a:cubicBezTo>
                    <a:pt x="832513" y="220443"/>
                    <a:pt x="799616" y="253339"/>
                    <a:pt x="759036" y="253339"/>
                  </a:cubicBezTo>
                  <a:lnTo>
                    <a:pt x="73477" y="253339"/>
                  </a:lnTo>
                  <a:cubicBezTo>
                    <a:pt x="53990" y="253339"/>
                    <a:pt x="35301" y="245598"/>
                    <a:pt x="21521" y="231818"/>
                  </a:cubicBezTo>
                  <a:cubicBezTo>
                    <a:pt x="7741" y="218039"/>
                    <a:pt x="0" y="199350"/>
                    <a:pt x="0" y="179862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32513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Poco riposo o poco sonno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08213" y="4484641"/>
            <a:ext cx="1902737" cy="761449"/>
            <a:chOff x="0" y="0"/>
            <a:chExt cx="501132" cy="2005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Verifiche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08213" y="6199257"/>
            <a:ext cx="1902737" cy="761449"/>
            <a:chOff x="0" y="0"/>
            <a:chExt cx="501132" cy="2005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Litigi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4290464" y="3491261"/>
            <a:ext cx="2092309" cy="99338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25"/>
          <p:cNvSpPr/>
          <p:nvPr/>
        </p:nvSpPr>
        <p:spPr>
          <a:xfrm flipH="1">
            <a:off x="10298916" y="3138836"/>
            <a:ext cx="1759265" cy="1131223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AutoShape 26"/>
          <p:cNvSpPr/>
          <p:nvPr/>
        </p:nvSpPr>
        <p:spPr>
          <a:xfrm flipH="1">
            <a:off x="11098483" y="4965590"/>
            <a:ext cx="1645498" cy="28050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7" name="AutoShape 27"/>
          <p:cNvSpPr/>
          <p:nvPr/>
        </p:nvSpPr>
        <p:spPr>
          <a:xfrm flipH="1" flipV="1">
            <a:off x="11362856" y="6084429"/>
            <a:ext cx="1381125" cy="45265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8" name="AutoShape 28"/>
          <p:cNvSpPr/>
          <p:nvPr/>
        </p:nvSpPr>
        <p:spPr>
          <a:xfrm>
            <a:off x="3615363" y="4873807"/>
            <a:ext cx="2246225" cy="60187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9" name="AutoShape 29"/>
          <p:cNvSpPr/>
          <p:nvPr/>
        </p:nvSpPr>
        <p:spPr>
          <a:xfrm flipV="1">
            <a:off x="3615363" y="6017293"/>
            <a:ext cx="2246225" cy="57113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8500" y="3634046"/>
            <a:ext cx="6374356" cy="6995178"/>
          </a:xfrm>
          <a:custGeom>
            <a:avLst/>
            <a:gdLst/>
            <a:ahLst/>
            <a:cxnLst/>
            <a:rect l="l" t="t" r="r" b="b"/>
            <a:pathLst>
              <a:path w="6374356" h="6995178">
                <a:moveTo>
                  <a:pt x="0" y="0"/>
                </a:moveTo>
                <a:lnTo>
                  <a:pt x="6374356" y="0"/>
                </a:lnTo>
                <a:lnTo>
                  <a:pt x="6374356" y="6995179"/>
                </a:lnTo>
                <a:lnTo>
                  <a:pt x="0" y="6995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139408" y="1178343"/>
            <a:ext cx="12009183" cy="1119088"/>
            <a:chOff x="0" y="0"/>
            <a:chExt cx="3162912" cy="2947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62913" cy="294739"/>
            </a:xfrm>
            <a:custGeom>
              <a:avLst/>
              <a:gdLst/>
              <a:ahLst/>
              <a:cxnLst/>
              <a:rect l="l" t="t" r="r" b="b"/>
              <a:pathLst>
                <a:path w="3162913" h="294739">
                  <a:moveTo>
                    <a:pt x="19340" y="0"/>
                  </a:moveTo>
                  <a:lnTo>
                    <a:pt x="3143573" y="0"/>
                  </a:lnTo>
                  <a:cubicBezTo>
                    <a:pt x="3148702" y="0"/>
                    <a:pt x="3153621" y="2038"/>
                    <a:pt x="3157248" y="5665"/>
                  </a:cubicBezTo>
                  <a:cubicBezTo>
                    <a:pt x="3160875" y="9292"/>
                    <a:pt x="3162913" y="14211"/>
                    <a:pt x="3162913" y="19340"/>
                  </a:cubicBezTo>
                  <a:lnTo>
                    <a:pt x="3162913" y="275399"/>
                  </a:lnTo>
                  <a:cubicBezTo>
                    <a:pt x="3162913" y="280528"/>
                    <a:pt x="3160875" y="285448"/>
                    <a:pt x="3157248" y="289075"/>
                  </a:cubicBezTo>
                  <a:cubicBezTo>
                    <a:pt x="3153621" y="292702"/>
                    <a:pt x="3148702" y="294739"/>
                    <a:pt x="3143573" y="294739"/>
                  </a:cubicBezTo>
                  <a:lnTo>
                    <a:pt x="19340" y="294739"/>
                  </a:lnTo>
                  <a:cubicBezTo>
                    <a:pt x="14211" y="294739"/>
                    <a:pt x="9292" y="292702"/>
                    <a:pt x="5665" y="289075"/>
                  </a:cubicBezTo>
                  <a:cubicBezTo>
                    <a:pt x="2038" y="285448"/>
                    <a:pt x="0" y="280528"/>
                    <a:pt x="0" y="275399"/>
                  </a:cubicBezTo>
                  <a:lnTo>
                    <a:pt x="0" y="19340"/>
                  </a:lnTo>
                  <a:cubicBezTo>
                    <a:pt x="0" y="14211"/>
                    <a:pt x="2038" y="9292"/>
                    <a:pt x="5665" y="5665"/>
                  </a:cubicBezTo>
                  <a:cubicBezTo>
                    <a:pt x="9292" y="2038"/>
                    <a:pt x="14211" y="0"/>
                    <a:pt x="1934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162912" cy="380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Quante di queste cose capitano anche a voi?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87727" y="3010312"/>
            <a:ext cx="1902737" cy="961898"/>
            <a:chOff x="0" y="0"/>
            <a:chExt cx="501132" cy="2533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1132" cy="253339"/>
            </a:xfrm>
            <a:custGeom>
              <a:avLst/>
              <a:gdLst/>
              <a:ahLst/>
              <a:cxnLst/>
              <a:rect l="l" t="t" r="r" b="b"/>
              <a:pathLst>
                <a:path w="501132" h="253339">
                  <a:moveTo>
                    <a:pt x="122065" y="0"/>
                  </a:moveTo>
                  <a:lnTo>
                    <a:pt x="379067" y="0"/>
                  </a:lnTo>
                  <a:cubicBezTo>
                    <a:pt x="446482" y="0"/>
                    <a:pt x="501132" y="54650"/>
                    <a:pt x="501132" y="122065"/>
                  </a:cubicBezTo>
                  <a:lnTo>
                    <a:pt x="501132" y="131274"/>
                  </a:lnTo>
                  <a:cubicBezTo>
                    <a:pt x="501132" y="198689"/>
                    <a:pt x="446482" y="253339"/>
                    <a:pt x="379067" y="253339"/>
                  </a:cubicBezTo>
                  <a:lnTo>
                    <a:pt x="122065" y="253339"/>
                  </a:lnTo>
                  <a:cubicBezTo>
                    <a:pt x="54650" y="253339"/>
                    <a:pt x="0" y="198689"/>
                    <a:pt x="0" y="131274"/>
                  </a:cubicBezTo>
                  <a:lnTo>
                    <a:pt x="0" y="122065"/>
                  </a:lnTo>
                  <a:cubicBezTo>
                    <a:pt x="0" y="54650"/>
                    <a:pt x="54650" y="0"/>
                    <a:pt x="12206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01132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Scuola / studio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058181" y="2657887"/>
            <a:ext cx="3422701" cy="961898"/>
            <a:chOff x="0" y="0"/>
            <a:chExt cx="901452" cy="25333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01452" cy="253339"/>
            </a:xfrm>
            <a:custGeom>
              <a:avLst/>
              <a:gdLst/>
              <a:ahLst/>
              <a:cxnLst/>
              <a:rect l="l" t="t" r="r" b="b"/>
              <a:pathLst>
                <a:path w="901452" h="253339">
                  <a:moveTo>
                    <a:pt x="67858" y="0"/>
                  </a:moveTo>
                  <a:lnTo>
                    <a:pt x="833594" y="0"/>
                  </a:lnTo>
                  <a:cubicBezTo>
                    <a:pt x="851591" y="0"/>
                    <a:pt x="868851" y="7149"/>
                    <a:pt x="881577" y="19875"/>
                  </a:cubicBezTo>
                  <a:cubicBezTo>
                    <a:pt x="894303" y="32601"/>
                    <a:pt x="901452" y="49861"/>
                    <a:pt x="901452" y="67858"/>
                  </a:cubicBezTo>
                  <a:lnTo>
                    <a:pt x="901452" y="185481"/>
                  </a:lnTo>
                  <a:cubicBezTo>
                    <a:pt x="901452" y="222958"/>
                    <a:pt x="871071" y="253339"/>
                    <a:pt x="833594" y="253339"/>
                  </a:cubicBezTo>
                  <a:lnTo>
                    <a:pt x="67858" y="253339"/>
                  </a:lnTo>
                  <a:cubicBezTo>
                    <a:pt x="49861" y="253339"/>
                    <a:pt x="32601" y="246190"/>
                    <a:pt x="19875" y="233464"/>
                  </a:cubicBezTo>
                  <a:cubicBezTo>
                    <a:pt x="7149" y="220738"/>
                    <a:pt x="0" y="203478"/>
                    <a:pt x="0" y="185481"/>
                  </a:cubicBezTo>
                  <a:lnTo>
                    <a:pt x="0" y="67858"/>
                  </a:lnTo>
                  <a:cubicBezTo>
                    <a:pt x="0" y="49861"/>
                    <a:pt x="7149" y="32601"/>
                    <a:pt x="19875" y="19875"/>
                  </a:cubicBezTo>
                  <a:cubicBezTo>
                    <a:pt x="32601" y="7149"/>
                    <a:pt x="49861" y="0"/>
                    <a:pt x="6785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901452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Problemi con le amiche e gli amici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743981" y="4484641"/>
            <a:ext cx="3160947" cy="961898"/>
            <a:chOff x="0" y="0"/>
            <a:chExt cx="832513" cy="2533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32513" cy="253339"/>
            </a:xfrm>
            <a:custGeom>
              <a:avLst/>
              <a:gdLst/>
              <a:ahLst/>
              <a:cxnLst/>
              <a:rect l="l" t="t" r="r" b="b"/>
              <a:pathLst>
                <a:path w="832513" h="253339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79862"/>
                  </a:lnTo>
                  <a:cubicBezTo>
                    <a:pt x="832513" y="220443"/>
                    <a:pt x="799616" y="253339"/>
                    <a:pt x="759036" y="253339"/>
                  </a:cubicBezTo>
                  <a:lnTo>
                    <a:pt x="73477" y="253339"/>
                  </a:lnTo>
                  <a:cubicBezTo>
                    <a:pt x="53990" y="253339"/>
                    <a:pt x="35301" y="245598"/>
                    <a:pt x="21521" y="231818"/>
                  </a:cubicBezTo>
                  <a:cubicBezTo>
                    <a:pt x="7741" y="218039"/>
                    <a:pt x="0" y="199350"/>
                    <a:pt x="0" y="179862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32513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Rumore o ambienti molto caotici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743981" y="6056140"/>
            <a:ext cx="3160947" cy="961898"/>
            <a:chOff x="0" y="0"/>
            <a:chExt cx="832513" cy="25333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32513" cy="253339"/>
            </a:xfrm>
            <a:custGeom>
              <a:avLst/>
              <a:gdLst/>
              <a:ahLst/>
              <a:cxnLst/>
              <a:rect l="l" t="t" r="r" b="b"/>
              <a:pathLst>
                <a:path w="832513" h="253339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79862"/>
                  </a:lnTo>
                  <a:cubicBezTo>
                    <a:pt x="832513" y="220443"/>
                    <a:pt x="799616" y="253339"/>
                    <a:pt x="759036" y="253339"/>
                  </a:cubicBezTo>
                  <a:lnTo>
                    <a:pt x="73477" y="253339"/>
                  </a:lnTo>
                  <a:cubicBezTo>
                    <a:pt x="53990" y="253339"/>
                    <a:pt x="35301" y="245598"/>
                    <a:pt x="21521" y="231818"/>
                  </a:cubicBezTo>
                  <a:cubicBezTo>
                    <a:pt x="7741" y="218039"/>
                    <a:pt x="0" y="199350"/>
                    <a:pt x="0" y="179862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32513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Poco riposo o poco sonno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08213" y="4484641"/>
            <a:ext cx="1902737" cy="761449"/>
            <a:chOff x="0" y="0"/>
            <a:chExt cx="501132" cy="2005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Verifiche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08213" y="6199257"/>
            <a:ext cx="1902737" cy="761449"/>
            <a:chOff x="0" y="0"/>
            <a:chExt cx="501132" cy="2005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Litigi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4290464" y="3491261"/>
            <a:ext cx="2092309" cy="99338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25"/>
          <p:cNvSpPr/>
          <p:nvPr/>
        </p:nvSpPr>
        <p:spPr>
          <a:xfrm flipH="1">
            <a:off x="10298916" y="3138836"/>
            <a:ext cx="1759265" cy="1131223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AutoShape 26"/>
          <p:cNvSpPr/>
          <p:nvPr/>
        </p:nvSpPr>
        <p:spPr>
          <a:xfrm flipH="1">
            <a:off x="11098483" y="4965590"/>
            <a:ext cx="1645498" cy="28050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7" name="AutoShape 27"/>
          <p:cNvSpPr/>
          <p:nvPr/>
        </p:nvSpPr>
        <p:spPr>
          <a:xfrm flipH="1" flipV="1">
            <a:off x="11362856" y="6084429"/>
            <a:ext cx="1381125" cy="45265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8" name="AutoShape 28"/>
          <p:cNvSpPr/>
          <p:nvPr/>
        </p:nvSpPr>
        <p:spPr>
          <a:xfrm>
            <a:off x="3615363" y="4873807"/>
            <a:ext cx="2246225" cy="60187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9" name="AutoShape 29"/>
          <p:cNvSpPr/>
          <p:nvPr/>
        </p:nvSpPr>
        <p:spPr>
          <a:xfrm flipV="1">
            <a:off x="3615363" y="6017293"/>
            <a:ext cx="2246225" cy="57113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160432"/>
            <a:ext cx="8001000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“Body Picture” – Come sento lo stress nel mio corpo?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20364" y="2025089"/>
            <a:ext cx="3679215" cy="6236822"/>
          </a:xfrm>
          <a:custGeom>
            <a:avLst/>
            <a:gdLst/>
            <a:ahLst/>
            <a:cxnLst/>
            <a:rect l="l" t="t" r="r" b="b"/>
            <a:pathLst>
              <a:path w="3679215" h="6236822">
                <a:moveTo>
                  <a:pt x="0" y="0"/>
                </a:moveTo>
                <a:lnTo>
                  <a:pt x="3679215" y="0"/>
                </a:lnTo>
                <a:lnTo>
                  <a:pt x="3679215" y="6236822"/>
                </a:lnTo>
                <a:lnTo>
                  <a:pt x="0" y="6236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69766" y="1992807"/>
            <a:ext cx="3671028" cy="6301385"/>
          </a:xfrm>
          <a:custGeom>
            <a:avLst/>
            <a:gdLst/>
            <a:ahLst/>
            <a:cxnLst/>
            <a:rect l="l" t="t" r="r" b="b"/>
            <a:pathLst>
              <a:path w="3671028" h="6301385">
                <a:moveTo>
                  <a:pt x="0" y="0"/>
                </a:moveTo>
                <a:lnTo>
                  <a:pt x="3671028" y="0"/>
                </a:lnTo>
                <a:lnTo>
                  <a:pt x="3671028" y="6301386"/>
                </a:lnTo>
                <a:lnTo>
                  <a:pt x="0" y="6301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Grande sagoma del corpo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Post-it (opzionale)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2120" y="5359365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una sagoma del corpo segnare i punti in cui sentiamo lo stress nel corpo.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Dare un nome alle sensazioni fisiche: tensione, dolore, calore, respirazione…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6515" y="2025089"/>
            <a:ext cx="3679215" cy="6236822"/>
          </a:xfrm>
          <a:custGeom>
            <a:avLst/>
            <a:gdLst/>
            <a:ahLst/>
            <a:cxnLst/>
            <a:rect l="l" t="t" r="r" b="b"/>
            <a:pathLst>
              <a:path w="3679215" h="6236822">
                <a:moveTo>
                  <a:pt x="0" y="0"/>
                </a:moveTo>
                <a:lnTo>
                  <a:pt x="3679215" y="0"/>
                </a:lnTo>
                <a:lnTo>
                  <a:pt x="3679215" y="6236822"/>
                </a:lnTo>
                <a:lnTo>
                  <a:pt x="0" y="6236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69766" y="1992807"/>
            <a:ext cx="3671028" cy="6301385"/>
          </a:xfrm>
          <a:custGeom>
            <a:avLst/>
            <a:gdLst/>
            <a:ahLst/>
            <a:cxnLst/>
            <a:rect l="l" t="t" r="r" b="b"/>
            <a:pathLst>
              <a:path w="3671028" h="6301385">
                <a:moveTo>
                  <a:pt x="0" y="0"/>
                </a:moveTo>
                <a:lnTo>
                  <a:pt x="3671028" y="0"/>
                </a:lnTo>
                <a:lnTo>
                  <a:pt x="3671028" y="6301386"/>
                </a:lnTo>
                <a:lnTo>
                  <a:pt x="0" y="6301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5580292" y="1028700"/>
            <a:ext cx="7127416" cy="1423080"/>
            <a:chOff x="0" y="0"/>
            <a:chExt cx="1877180" cy="3748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77180" cy="374803"/>
            </a:xfrm>
            <a:custGeom>
              <a:avLst/>
              <a:gdLst/>
              <a:ahLst/>
              <a:cxnLst/>
              <a:rect l="l" t="t" r="r" b="b"/>
              <a:pathLst>
                <a:path w="1877180" h="374803">
                  <a:moveTo>
                    <a:pt x="32587" y="0"/>
                  </a:moveTo>
                  <a:lnTo>
                    <a:pt x="1844593" y="0"/>
                  </a:lnTo>
                  <a:cubicBezTo>
                    <a:pt x="1862590" y="0"/>
                    <a:pt x="1877180" y="14589"/>
                    <a:pt x="1877180" y="32587"/>
                  </a:cubicBezTo>
                  <a:lnTo>
                    <a:pt x="1877180" y="342217"/>
                  </a:lnTo>
                  <a:cubicBezTo>
                    <a:pt x="1877180" y="360214"/>
                    <a:pt x="1862590" y="374803"/>
                    <a:pt x="1844593" y="374803"/>
                  </a:cubicBezTo>
                  <a:lnTo>
                    <a:pt x="32587" y="374803"/>
                  </a:lnTo>
                  <a:cubicBezTo>
                    <a:pt x="14589" y="374803"/>
                    <a:pt x="0" y="360214"/>
                    <a:pt x="0" y="342217"/>
                  </a:cubicBezTo>
                  <a:lnTo>
                    <a:pt x="0" y="32587"/>
                  </a:lnTo>
                  <a:cubicBezTo>
                    <a:pt x="0" y="14589"/>
                    <a:pt x="14589" y="0"/>
                    <a:pt x="3258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1877180" cy="460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noti nel tuo corpo quando sei stressato o stressata?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445411" y="5766463"/>
            <a:ext cx="339717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 di pancia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26067" y="6440130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Mani fredde o sudate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26067" y="5076825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Battito cardiaco accelerato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79867" y="438467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Nodo alla gola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79867" y="369252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 di testa</a:t>
            </a:r>
          </a:p>
        </p:txBody>
      </p:sp>
      <p:sp>
        <p:nvSpPr>
          <p:cNvPr id="12" name="AutoShape 12"/>
          <p:cNvSpPr/>
          <p:nvPr/>
        </p:nvSpPr>
        <p:spPr>
          <a:xfrm>
            <a:off x="5428337" y="6116280"/>
            <a:ext cx="1897731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 flipH="1">
            <a:off x="10961933" y="6134763"/>
            <a:ext cx="2334454" cy="52285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>
            <a:off x="3976122" y="5833138"/>
            <a:ext cx="3469289" cy="15081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 flipV="1">
            <a:off x="10842589" y="5632851"/>
            <a:ext cx="3862691" cy="35109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>
            <a:off x="3976122" y="4752975"/>
            <a:ext cx="3349945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 flipH="1">
            <a:off x="10961933" y="4752975"/>
            <a:ext cx="3743348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>
            <a:off x="3976122" y="4231522"/>
            <a:ext cx="3603745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 flipH="1">
            <a:off x="10708133" y="4231522"/>
            <a:ext cx="3997148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>
            <a:off x="3976122" y="2451780"/>
            <a:ext cx="3603745" cy="145823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21"/>
          <p:cNvSpPr/>
          <p:nvPr/>
        </p:nvSpPr>
        <p:spPr>
          <a:xfrm flipH="1">
            <a:off x="10708133" y="2724395"/>
            <a:ext cx="3997148" cy="11856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6515" y="2025089"/>
            <a:ext cx="3679215" cy="6236822"/>
          </a:xfrm>
          <a:custGeom>
            <a:avLst/>
            <a:gdLst/>
            <a:ahLst/>
            <a:cxnLst/>
            <a:rect l="l" t="t" r="r" b="b"/>
            <a:pathLst>
              <a:path w="3679215" h="6236822">
                <a:moveTo>
                  <a:pt x="0" y="0"/>
                </a:moveTo>
                <a:lnTo>
                  <a:pt x="3679215" y="0"/>
                </a:lnTo>
                <a:lnTo>
                  <a:pt x="3679215" y="6236822"/>
                </a:lnTo>
                <a:lnTo>
                  <a:pt x="0" y="6236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69766" y="1992807"/>
            <a:ext cx="3671028" cy="6301385"/>
          </a:xfrm>
          <a:custGeom>
            <a:avLst/>
            <a:gdLst/>
            <a:ahLst/>
            <a:cxnLst/>
            <a:rect l="l" t="t" r="r" b="b"/>
            <a:pathLst>
              <a:path w="3671028" h="6301385">
                <a:moveTo>
                  <a:pt x="0" y="0"/>
                </a:moveTo>
                <a:lnTo>
                  <a:pt x="3671028" y="0"/>
                </a:lnTo>
                <a:lnTo>
                  <a:pt x="3671028" y="6301386"/>
                </a:lnTo>
                <a:lnTo>
                  <a:pt x="0" y="6301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5580292" y="1028700"/>
            <a:ext cx="7127416" cy="1423080"/>
            <a:chOff x="0" y="0"/>
            <a:chExt cx="1877180" cy="3748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77180" cy="374803"/>
            </a:xfrm>
            <a:custGeom>
              <a:avLst/>
              <a:gdLst/>
              <a:ahLst/>
              <a:cxnLst/>
              <a:rect l="l" t="t" r="r" b="b"/>
              <a:pathLst>
                <a:path w="1877180" h="374803">
                  <a:moveTo>
                    <a:pt x="32587" y="0"/>
                  </a:moveTo>
                  <a:lnTo>
                    <a:pt x="1844593" y="0"/>
                  </a:lnTo>
                  <a:cubicBezTo>
                    <a:pt x="1862590" y="0"/>
                    <a:pt x="1877180" y="14589"/>
                    <a:pt x="1877180" y="32587"/>
                  </a:cubicBezTo>
                  <a:lnTo>
                    <a:pt x="1877180" y="342217"/>
                  </a:lnTo>
                  <a:cubicBezTo>
                    <a:pt x="1877180" y="360214"/>
                    <a:pt x="1862590" y="374803"/>
                    <a:pt x="1844593" y="374803"/>
                  </a:cubicBezTo>
                  <a:lnTo>
                    <a:pt x="32587" y="374803"/>
                  </a:lnTo>
                  <a:cubicBezTo>
                    <a:pt x="14589" y="374803"/>
                    <a:pt x="0" y="360214"/>
                    <a:pt x="0" y="342217"/>
                  </a:cubicBezTo>
                  <a:lnTo>
                    <a:pt x="0" y="32587"/>
                  </a:lnTo>
                  <a:cubicBezTo>
                    <a:pt x="0" y="14589"/>
                    <a:pt x="14589" y="0"/>
                    <a:pt x="3258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1877180" cy="460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sono i segnali più frequenti durante la lezione?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297616" y="8309536"/>
            <a:ext cx="788370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corpo parla. A volte se ne accorge prima della mente.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Tutti i segnali vanno bene — ogni corpo è diverso.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45411" y="5766463"/>
            <a:ext cx="339717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 di pancia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26067" y="6440130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Mani fredde o sudate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26067" y="5076825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Battito cardiaco accelerato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79867" y="438467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Nodo alla gola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79867" y="369252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 di testa</a:t>
            </a:r>
          </a:p>
        </p:txBody>
      </p:sp>
      <p:sp>
        <p:nvSpPr>
          <p:cNvPr id="13" name="AutoShape 13"/>
          <p:cNvSpPr/>
          <p:nvPr/>
        </p:nvSpPr>
        <p:spPr>
          <a:xfrm>
            <a:off x="5428337" y="6116280"/>
            <a:ext cx="1897731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 flipH="1">
            <a:off x="10961933" y="6134763"/>
            <a:ext cx="2334454" cy="52285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>
            <a:off x="3976122" y="5833138"/>
            <a:ext cx="3469289" cy="15081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 flipV="1">
            <a:off x="10842589" y="5632851"/>
            <a:ext cx="3862691" cy="35109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>
            <a:off x="3976122" y="4752975"/>
            <a:ext cx="3349945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 flipH="1">
            <a:off x="10961933" y="4752975"/>
            <a:ext cx="3743348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>
            <a:off x="3976122" y="4231522"/>
            <a:ext cx="3603745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 flipH="1">
            <a:off x="10708133" y="4231522"/>
            <a:ext cx="3997148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21"/>
          <p:cNvSpPr/>
          <p:nvPr/>
        </p:nvSpPr>
        <p:spPr>
          <a:xfrm>
            <a:off x="3976122" y="2451780"/>
            <a:ext cx="3603745" cy="145823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2" name="AutoShape 22"/>
          <p:cNvSpPr/>
          <p:nvPr/>
        </p:nvSpPr>
        <p:spPr>
          <a:xfrm flipH="1">
            <a:off x="10708133" y="2724395"/>
            <a:ext cx="3997148" cy="11856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25362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Concetti chiave dello stress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71261" y="1590302"/>
            <a:ext cx="7020125" cy="1655546"/>
            <a:chOff x="0" y="0"/>
            <a:chExt cx="1848922" cy="4360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8922" cy="436028"/>
            </a:xfrm>
            <a:custGeom>
              <a:avLst/>
              <a:gdLst/>
              <a:ahLst/>
              <a:cxnLst/>
              <a:rect l="l" t="t" r="r" b="b"/>
              <a:pathLst>
                <a:path w="1848922" h="436028">
                  <a:moveTo>
                    <a:pt x="33085" y="0"/>
                  </a:moveTo>
                  <a:lnTo>
                    <a:pt x="1815837" y="0"/>
                  </a:lnTo>
                  <a:cubicBezTo>
                    <a:pt x="1834109" y="0"/>
                    <a:pt x="1848922" y="14812"/>
                    <a:pt x="1848922" y="33085"/>
                  </a:cubicBezTo>
                  <a:lnTo>
                    <a:pt x="1848922" y="402944"/>
                  </a:lnTo>
                  <a:cubicBezTo>
                    <a:pt x="1848922" y="411719"/>
                    <a:pt x="1845436" y="420134"/>
                    <a:pt x="1839232" y="426338"/>
                  </a:cubicBezTo>
                  <a:cubicBezTo>
                    <a:pt x="1833027" y="432543"/>
                    <a:pt x="1824612" y="436028"/>
                    <a:pt x="1815837" y="436028"/>
                  </a:cubicBezTo>
                  <a:lnTo>
                    <a:pt x="33085" y="436028"/>
                  </a:lnTo>
                  <a:cubicBezTo>
                    <a:pt x="24310" y="436028"/>
                    <a:pt x="15895" y="432543"/>
                    <a:pt x="9690" y="426338"/>
                  </a:cubicBezTo>
                  <a:cubicBezTo>
                    <a:pt x="3486" y="420134"/>
                    <a:pt x="0" y="411719"/>
                    <a:pt x="0" y="402944"/>
                  </a:cubicBezTo>
                  <a:lnTo>
                    <a:pt x="0" y="33085"/>
                  </a:lnTo>
                  <a:cubicBezTo>
                    <a:pt x="0" y="24310"/>
                    <a:pt x="3486" y="15895"/>
                    <a:pt x="9690" y="9690"/>
                  </a:cubicBezTo>
                  <a:cubicBezTo>
                    <a:pt x="15895" y="3486"/>
                    <a:pt x="24310" y="0"/>
                    <a:pt x="330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71C7D6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848922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Situazioni stressanti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71261" y="3770495"/>
            <a:ext cx="7020125" cy="1655546"/>
            <a:chOff x="0" y="0"/>
            <a:chExt cx="1848922" cy="4360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48922" cy="436028"/>
            </a:xfrm>
            <a:custGeom>
              <a:avLst/>
              <a:gdLst/>
              <a:ahLst/>
              <a:cxnLst/>
              <a:rect l="l" t="t" r="r" b="b"/>
              <a:pathLst>
                <a:path w="1848922" h="436028">
                  <a:moveTo>
                    <a:pt x="33085" y="0"/>
                  </a:moveTo>
                  <a:lnTo>
                    <a:pt x="1815837" y="0"/>
                  </a:lnTo>
                  <a:cubicBezTo>
                    <a:pt x="1834109" y="0"/>
                    <a:pt x="1848922" y="14812"/>
                    <a:pt x="1848922" y="33085"/>
                  </a:cubicBezTo>
                  <a:lnTo>
                    <a:pt x="1848922" y="402944"/>
                  </a:lnTo>
                  <a:cubicBezTo>
                    <a:pt x="1848922" y="411719"/>
                    <a:pt x="1845436" y="420134"/>
                    <a:pt x="1839232" y="426338"/>
                  </a:cubicBezTo>
                  <a:cubicBezTo>
                    <a:pt x="1833027" y="432543"/>
                    <a:pt x="1824612" y="436028"/>
                    <a:pt x="1815837" y="436028"/>
                  </a:cubicBezTo>
                  <a:lnTo>
                    <a:pt x="33085" y="436028"/>
                  </a:lnTo>
                  <a:cubicBezTo>
                    <a:pt x="24310" y="436028"/>
                    <a:pt x="15895" y="432543"/>
                    <a:pt x="9690" y="426338"/>
                  </a:cubicBezTo>
                  <a:cubicBezTo>
                    <a:pt x="3486" y="420134"/>
                    <a:pt x="0" y="411719"/>
                    <a:pt x="0" y="402944"/>
                  </a:cubicBezTo>
                  <a:lnTo>
                    <a:pt x="0" y="33085"/>
                  </a:lnTo>
                  <a:cubicBezTo>
                    <a:pt x="0" y="24310"/>
                    <a:pt x="3486" y="15895"/>
                    <a:pt x="9690" y="9690"/>
                  </a:cubicBezTo>
                  <a:cubicBezTo>
                    <a:pt x="15895" y="3486"/>
                    <a:pt x="24310" y="0"/>
                    <a:pt x="330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51B264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848922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Reazione allo stress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71261" y="5834244"/>
            <a:ext cx="7020125" cy="1655546"/>
            <a:chOff x="0" y="0"/>
            <a:chExt cx="1848922" cy="4360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48922" cy="436028"/>
            </a:xfrm>
            <a:custGeom>
              <a:avLst/>
              <a:gdLst/>
              <a:ahLst/>
              <a:cxnLst/>
              <a:rect l="l" t="t" r="r" b="b"/>
              <a:pathLst>
                <a:path w="1848922" h="436028">
                  <a:moveTo>
                    <a:pt x="33085" y="0"/>
                  </a:moveTo>
                  <a:lnTo>
                    <a:pt x="1815837" y="0"/>
                  </a:lnTo>
                  <a:cubicBezTo>
                    <a:pt x="1834109" y="0"/>
                    <a:pt x="1848922" y="14812"/>
                    <a:pt x="1848922" y="33085"/>
                  </a:cubicBezTo>
                  <a:lnTo>
                    <a:pt x="1848922" y="402944"/>
                  </a:lnTo>
                  <a:cubicBezTo>
                    <a:pt x="1848922" y="411719"/>
                    <a:pt x="1845436" y="420134"/>
                    <a:pt x="1839232" y="426338"/>
                  </a:cubicBezTo>
                  <a:cubicBezTo>
                    <a:pt x="1833027" y="432543"/>
                    <a:pt x="1824612" y="436028"/>
                    <a:pt x="1815837" y="436028"/>
                  </a:cubicBezTo>
                  <a:lnTo>
                    <a:pt x="33085" y="436028"/>
                  </a:lnTo>
                  <a:cubicBezTo>
                    <a:pt x="24310" y="436028"/>
                    <a:pt x="15895" y="432543"/>
                    <a:pt x="9690" y="426338"/>
                  </a:cubicBezTo>
                  <a:cubicBezTo>
                    <a:pt x="3486" y="420134"/>
                    <a:pt x="0" y="411719"/>
                    <a:pt x="0" y="402944"/>
                  </a:cubicBezTo>
                  <a:lnTo>
                    <a:pt x="0" y="33085"/>
                  </a:lnTo>
                  <a:cubicBezTo>
                    <a:pt x="0" y="24310"/>
                    <a:pt x="3486" y="15895"/>
                    <a:pt x="9690" y="9690"/>
                  </a:cubicBezTo>
                  <a:cubicBezTo>
                    <a:pt x="15895" y="3486"/>
                    <a:pt x="24310" y="0"/>
                    <a:pt x="330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E4829D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848922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Cose che aiutano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i tre concetti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spazio sul pavimento per disporle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22120" y="5359365"/>
            <a:ext cx="5091452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Esplorare tre idee fondamentali: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Situazioni che provocano stress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Reazioni del corpo allo stress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Cose che aiutano (anti-stress)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597039" y="7832690"/>
            <a:ext cx="6794347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non è sempre negativo: a volte ci aiuta a reagire.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persona si stressa per cose diverse.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68977" y="2264244"/>
            <a:ext cx="9667665" cy="8229600"/>
          </a:xfrm>
          <a:custGeom>
            <a:avLst/>
            <a:gdLst/>
            <a:ahLst/>
            <a:cxnLst/>
            <a:rect l="l" t="t" r="r" b="b"/>
            <a:pathLst>
              <a:path w="9667665" h="8229600">
                <a:moveTo>
                  <a:pt x="0" y="0"/>
                </a:moveTo>
                <a:lnTo>
                  <a:pt x="9667665" y="0"/>
                </a:lnTo>
                <a:lnTo>
                  <a:pt x="966766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395182" y="942975"/>
            <a:ext cx="5005618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Obiettivi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 modulo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0163" y="2035644"/>
            <a:ext cx="6954203" cy="457200"/>
            <a:chOff x="0" y="0"/>
            <a:chExt cx="9272270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706068" y="37042"/>
              <a:ext cx="856620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Comprendere che cos’è lo stress e come funziona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03006" y="2821905"/>
            <a:ext cx="8227197" cy="457200"/>
            <a:chOff x="0" y="0"/>
            <a:chExt cx="10969595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55611" y="37042"/>
              <a:ext cx="1021398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Riconoscere le situazioni che provocano tensione o stress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96557" y="3608166"/>
            <a:ext cx="6507243" cy="457200"/>
            <a:chOff x="0" y="0"/>
            <a:chExt cx="8676324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64210" y="37042"/>
              <a:ext cx="79121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Riconoscere i segnali del corpo e della mente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03645" y="4394427"/>
            <a:ext cx="8181778" cy="457200"/>
            <a:chOff x="0" y="0"/>
            <a:chExt cx="10909037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888092" y="37042"/>
              <a:ext cx="1002094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strategie pratiche di autoregolazione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03645" y="5971263"/>
            <a:ext cx="7514554" cy="457200"/>
            <a:chOff x="0" y="0"/>
            <a:chExt cx="10019405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888092" y="37042"/>
              <a:ext cx="91313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Sviluppare strumenti personali per la regolazione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72675" y="5180688"/>
            <a:ext cx="6055477" cy="457200"/>
            <a:chOff x="0" y="0"/>
            <a:chExt cx="8073969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929386" y="37042"/>
              <a:ext cx="714458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Sapere quando chiedere aiuto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3783495" cy="1655546"/>
            <a:chOff x="0" y="0"/>
            <a:chExt cx="996476" cy="4360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96476" cy="436028"/>
            </a:xfrm>
            <a:custGeom>
              <a:avLst/>
              <a:gdLst/>
              <a:ahLst/>
              <a:cxnLst/>
              <a:rect l="l" t="t" r="r" b="b"/>
              <a:pathLst>
                <a:path w="996476" h="436028">
                  <a:moveTo>
                    <a:pt x="61387" y="0"/>
                  </a:moveTo>
                  <a:lnTo>
                    <a:pt x="935089" y="0"/>
                  </a:lnTo>
                  <a:cubicBezTo>
                    <a:pt x="968992" y="0"/>
                    <a:pt x="996476" y="27484"/>
                    <a:pt x="996476" y="61387"/>
                  </a:cubicBezTo>
                  <a:lnTo>
                    <a:pt x="996476" y="374641"/>
                  </a:lnTo>
                  <a:cubicBezTo>
                    <a:pt x="996476" y="408545"/>
                    <a:pt x="968992" y="436028"/>
                    <a:pt x="935089" y="436028"/>
                  </a:cubicBezTo>
                  <a:lnTo>
                    <a:pt x="61387" y="436028"/>
                  </a:lnTo>
                  <a:cubicBezTo>
                    <a:pt x="27484" y="436028"/>
                    <a:pt x="0" y="408545"/>
                    <a:pt x="0" y="374641"/>
                  </a:cubicBezTo>
                  <a:lnTo>
                    <a:pt x="0" y="61387"/>
                  </a:lnTo>
                  <a:cubicBezTo>
                    <a:pt x="0" y="27484"/>
                    <a:pt x="27484" y="0"/>
                    <a:pt x="613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71C7D6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99647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Situazioni stressanti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977830"/>
            <a:ext cx="3783495" cy="1655546"/>
            <a:chOff x="0" y="0"/>
            <a:chExt cx="996476" cy="4360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96476" cy="436028"/>
            </a:xfrm>
            <a:custGeom>
              <a:avLst/>
              <a:gdLst/>
              <a:ahLst/>
              <a:cxnLst/>
              <a:rect l="l" t="t" r="r" b="b"/>
              <a:pathLst>
                <a:path w="996476" h="436028">
                  <a:moveTo>
                    <a:pt x="61387" y="0"/>
                  </a:moveTo>
                  <a:lnTo>
                    <a:pt x="935089" y="0"/>
                  </a:lnTo>
                  <a:cubicBezTo>
                    <a:pt x="968992" y="0"/>
                    <a:pt x="996476" y="27484"/>
                    <a:pt x="996476" y="61387"/>
                  </a:cubicBezTo>
                  <a:lnTo>
                    <a:pt x="996476" y="374641"/>
                  </a:lnTo>
                  <a:cubicBezTo>
                    <a:pt x="996476" y="408545"/>
                    <a:pt x="968992" y="436028"/>
                    <a:pt x="935089" y="436028"/>
                  </a:cubicBezTo>
                  <a:lnTo>
                    <a:pt x="61387" y="436028"/>
                  </a:lnTo>
                  <a:cubicBezTo>
                    <a:pt x="27484" y="436028"/>
                    <a:pt x="0" y="408545"/>
                    <a:pt x="0" y="374641"/>
                  </a:cubicBezTo>
                  <a:lnTo>
                    <a:pt x="0" y="61387"/>
                  </a:lnTo>
                  <a:cubicBezTo>
                    <a:pt x="0" y="27484"/>
                    <a:pt x="27484" y="0"/>
                    <a:pt x="6138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99647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vi stressa?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12653" y="2977830"/>
            <a:ext cx="4302071" cy="2462022"/>
            <a:chOff x="0" y="0"/>
            <a:chExt cx="1133056" cy="64843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3056" cy="648434"/>
            </a:xfrm>
            <a:custGeom>
              <a:avLst/>
              <a:gdLst/>
              <a:ahLst/>
              <a:cxnLst/>
              <a:rect l="l" t="t" r="r" b="b"/>
              <a:pathLst>
                <a:path w="1133056" h="648434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594446"/>
                  </a:lnTo>
                  <a:cubicBezTo>
                    <a:pt x="1133056" y="624263"/>
                    <a:pt x="1108885" y="648434"/>
                    <a:pt x="1079068" y="648434"/>
                  </a:cubicBezTo>
                  <a:lnTo>
                    <a:pt x="53987" y="648434"/>
                  </a:lnTo>
                  <a:cubicBezTo>
                    <a:pt x="39669" y="648434"/>
                    <a:pt x="25937" y="642746"/>
                    <a:pt x="15813" y="632621"/>
                  </a:cubicBezTo>
                  <a:cubicBezTo>
                    <a:pt x="5688" y="622497"/>
                    <a:pt x="0" y="608765"/>
                    <a:pt x="0" y="594446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133056" cy="734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noti nel tuo corpo quando qualcosa ti preoccupa?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714949" y="2977830"/>
            <a:ext cx="4302071" cy="1655546"/>
            <a:chOff x="0" y="0"/>
            <a:chExt cx="1133056" cy="43602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33056" cy="436028"/>
            </a:xfrm>
            <a:custGeom>
              <a:avLst/>
              <a:gdLst/>
              <a:ahLst/>
              <a:cxnLst/>
              <a:rect l="l" t="t" r="r" b="b"/>
              <a:pathLst>
                <a:path w="1133056" h="436028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382041"/>
                  </a:lnTo>
                  <a:cubicBezTo>
                    <a:pt x="1133056" y="411858"/>
                    <a:pt x="1108885" y="436028"/>
                    <a:pt x="1079068" y="436028"/>
                  </a:cubicBezTo>
                  <a:lnTo>
                    <a:pt x="53987" y="436028"/>
                  </a:lnTo>
                  <a:cubicBezTo>
                    <a:pt x="39669" y="436028"/>
                    <a:pt x="25937" y="430341"/>
                    <a:pt x="15813" y="420216"/>
                  </a:cubicBezTo>
                  <a:cubicBezTo>
                    <a:pt x="5688" y="410091"/>
                    <a:pt x="0" y="396359"/>
                    <a:pt x="0" y="382041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113305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di solito vi aiutano?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12653" y="1028700"/>
            <a:ext cx="4302071" cy="1655546"/>
            <a:chOff x="0" y="0"/>
            <a:chExt cx="1133056" cy="43602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33056" cy="436028"/>
            </a:xfrm>
            <a:custGeom>
              <a:avLst/>
              <a:gdLst/>
              <a:ahLst/>
              <a:cxnLst/>
              <a:rect l="l" t="t" r="r" b="b"/>
              <a:pathLst>
                <a:path w="1133056" h="436028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382041"/>
                  </a:lnTo>
                  <a:cubicBezTo>
                    <a:pt x="1133056" y="411858"/>
                    <a:pt x="1108885" y="436028"/>
                    <a:pt x="1079068" y="436028"/>
                  </a:cubicBezTo>
                  <a:lnTo>
                    <a:pt x="53987" y="436028"/>
                  </a:lnTo>
                  <a:cubicBezTo>
                    <a:pt x="39669" y="436028"/>
                    <a:pt x="25937" y="430341"/>
                    <a:pt x="15813" y="420216"/>
                  </a:cubicBezTo>
                  <a:cubicBezTo>
                    <a:pt x="5688" y="410091"/>
                    <a:pt x="0" y="396359"/>
                    <a:pt x="0" y="382041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51B264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113305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Reazione allo stress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715182" y="1028700"/>
            <a:ext cx="4302071" cy="1655546"/>
            <a:chOff x="0" y="0"/>
            <a:chExt cx="1133056" cy="43602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33056" cy="436028"/>
            </a:xfrm>
            <a:custGeom>
              <a:avLst/>
              <a:gdLst/>
              <a:ahLst/>
              <a:cxnLst/>
              <a:rect l="l" t="t" r="r" b="b"/>
              <a:pathLst>
                <a:path w="1133056" h="436028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382041"/>
                  </a:lnTo>
                  <a:cubicBezTo>
                    <a:pt x="1133056" y="411858"/>
                    <a:pt x="1108885" y="436028"/>
                    <a:pt x="1079068" y="436028"/>
                  </a:cubicBezTo>
                  <a:lnTo>
                    <a:pt x="53987" y="436028"/>
                  </a:lnTo>
                  <a:cubicBezTo>
                    <a:pt x="39669" y="436028"/>
                    <a:pt x="25937" y="430341"/>
                    <a:pt x="15813" y="420216"/>
                  </a:cubicBezTo>
                  <a:cubicBezTo>
                    <a:pt x="5688" y="410091"/>
                    <a:pt x="0" y="396359"/>
                    <a:pt x="0" y="382041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E4829D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113305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Cose che aiutano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5149298" y="3497291"/>
            <a:ext cx="1126253" cy="616624"/>
          </a:xfrm>
          <a:custGeom>
            <a:avLst/>
            <a:gdLst/>
            <a:ahLst/>
            <a:cxnLst/>
            <a:rect l="l" t="t" r="r" b="b"/>
            <a:pathLst>
              <a:path w="1126253" h="616624">
                <a:moveTo>
                  <a:pt x="0" y="0"/>
                </a:moveTo>
                <a:lnTo>
                  <a:pt x="1126253" y="0"/>
                </a:lnTo>
                <a:lnTo>
                  <a:pt x="1126253" y="616624"/>
                </a:lnTo>
                <a:lnTo>
                  <a:pt x="0" y="6166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11248099" y="3325518"/>
            <a:ext cx="1126253" cy="616624"/>
          </a:xfrm>
          <a:custGeom>
            <a:avLst/>
            <a:gdLst/>
            <a:ahLst/>
            <a:cxnLst/>
            <a:rect l="l" t="t" r="r" b="b"/>
            <a:pathLst>
              <a:path w="1126253" h="616624">
                <a:moveTo>
                  <a:pt x="0" y="0"/>
                </a:moveTo>
                <a:lnTo>
                  <a:pt x="1126253" y="0"/>
                </a:lnTo>
                <a:lnTo>
                  <a:pt x="1126253" y="616623"/>
                </a:lnTo>
                <a:lnTo>
                  <a:pt x="0" y="616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TextBox 22"/>
          <p:cNvSpPr txBox="1"/>
          <p:nvPr/>
        </p:nvSpPr>
        <p:spPr>
          <a:xfrm>
            <a:off x="840811" y="5219615"/>
            <a:ext cx="4159272" cy="389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verifica a sorpresa.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Avere troppi compiti.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Litigare con un’amica o un amico.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Dover parlare davanti alla classe.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Sentire pressione per prendere buoni voti.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Cambiare scuola o insegnante.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capire un compito.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12653" y="5668452"/>
            <a:ext cx="4159272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 di pancia o mal di testa.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Diventare nervosi o agitati.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Diventare rapidamente arrabbiati.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una verifica non ricordare improvvisamente nulla.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Difficoltà a concentrarsi.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Voler evitare la situazione.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714949" y="5219615"/>
            <a:ext cx="4302304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diversi respiri profondi.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un’amica o un amico, con un’insegnante o con la famiglia.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una piccola pausa.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Organizzare i compiti passo dopo passo.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Muoversi o fare sport.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Pensare: «Posso provarci passo dopo passo.»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25362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modello del “serbatoio emotivo”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79615" y="1028700"/>
            <a:ext cx="6367653" cy="8229600"/>
          </a:xfrm>
          <a:custGeom>
            <a:avLst/>
            <a:gdLst/>
            <a:ahLst/>
            <a:cxnLst/>
            <a:rect l="l" t="t" r="r" b="b"/>
            <a:pathLst>
              <a:path w="6367653" h="8229600">
                <a:moveTo>
                  <a:pt x="0" y="0"/>
                </a:moveTo>
                <a:lnTo>
                  <a:pt x="6367653" y="0"/>
                </a:lnTo>
                <a:lnTo>
                  <a:pt x="636765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Foglio grande per poster o lavagna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Disegnare un grande serbatoio.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 che cosa lo riempie e che cosa lo svuota.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58895" y="2995007"/>
            <a:ext cx="5081438" cy="6567286"/>
          </a:xfrm>
          <a:custGeom>
            <a:avLst/>
            <a:gdLst/>
            <a:ahLst/>
            <a:cxnLst/>
            <a:rect l="l" t="t" r="r" b="b"/>
            <a:pathLst>
              <a:path w="5081438" h="6567286">
                <a:moveTo>
                  <a:pt x="0" y="0"/>
                </a:moveTo>
                <a:lnTo>
                  <a:pt x="5081437" y="0"/>
                </a:lnTo>
                <a:lnTo>
                  <a:pt x="5081437" y="6567286"/>
                </a:lnTo>
                <a:lnTo>
                  <a:pt x="0" y="6567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657780" y="656719"/>
            <a:ext cx="6483667" cy="1395222"/>
            <a:chOff x="0" y="0"/>
            <a:chExt cx="1707632" cy="36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7632" cy="367466"/>
            </a:xfrm>
            <a:custGeom>
              <a:avLst/>
              <a:gdLst/>
              <a:ahLst/>
              <a:cxnLst/>
              <a:rect l="l" t="t" r="r" b="b"/>
              <a:pathLst>
                <a:path w="1707632" h="367466">
                  <a:moveTo>
                    <a:pt x="35822" y="0"/>
                  </a:moveTo>
                  <a:lnTo>
                    <a:pt x="1671810" y="0"/>
                  </a:lnTo>
                  <a:cubicBezTo>
                    <a:pt x="1691594" y="0"/>
                    <a:pt x="1707632" y="16038"/>
                    <a:pt x="1707632" y="35822"/>
                  </a:cubicBezTo>
                  <a:lnTo>
                    <a:pt x="1707632" y="331644"/>
                  </a:lnTo>
                  <a:cubicBezTo>
                    <a:pt x="1707632" y="351428"/>
                    <a:pt x="1691594" y="367466"/>
                    <a:pt x="1671810" y="367466"/>
                  </a:cubicBezTo>
                  <a:lnTo>
                    <a:pt x="35822" y="367466"/>
                  </a:lnTo>
                  <a:cubicBezTo>
                    <a:pt x="16038" y="367466"/>
                    <a:pt x="0" y="351428"/>
                    <a:pt x="0" y="331644"/>
                  </a:cubicBezTo>
                  <a:lnTo>
                    <a:pt x="0" y="35822"/>
                  </a:lnTo>
                  <a:cubicBezTo>
                    <a:pt x="0" y="16038"/>
                    <a:pt x="16038" y="0"/>
                    <a:pt x="3582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707632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riempie il vostro serbatoio?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64900" y="2816893"/>
            <a:ext cx="2066830" cy="961898"/>
            <a:chOff x="0" y="0"/>
            <a:chExt cx="544350" cy="2533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4350" cy="253339"/>
            </a:xfrm>
            <a:custGeom>
              <a:avLst/>
              <a:gdLst/>
              <a:ahLst/>
              <a:cxnLst/>
              <a:rect l="l" t="t" r="r" b="b"/>
              <a:pathLst>
                <a:path w="544350" h="253339">
                  <a:moveTo>
                    <a:pt x="112374" y="0"/>
                  </a:moveTo>
                  <a:lnTo>
                    <a:pt x="431976" y="0"/>
                  </a:lnTo>
                  <a:cubicBezTo>
                    <a:pt x="494039" y="0"/>
                    <a:pt x="544350" y="50311"/>
                    <a:pt x="544350" y="112374"/>
                  </a:cubicBezTo>
                  <a:lnTo>
                    <a:pt x="544350" y="140966"/>
                  </a:lnTo>
                  <a:cubicBezTo>
                    <a:pt x="544350" y="170769"/>
                    <a:pt x="532511" y="199352"/>
                    <a:pt x="511437" y="220426"/>
                  </a:cubicBezTo>
                  <a:cubicBezTo>
                    <a:pt x="490363" y="241500"/>
                    <a:pt x="461780" y="253339"/>
                    <a:pt x="431976" y="253339"/>
                  </a:cubicBezTo>
                  <a:lnTo>
                    <a:pt x="112374" y="253339"/>
                  </a:lnTo>
                  <a:cubicBezTo>
                    <a:pt x="82570" y="253339"/>
                    <a:pt x="53988" y="241500"/>
                    <a:pt x="32914" y="220426"/>
                  </a:cubicBezTo>
                  <a:cubicBezTo>
                    <a:pt x="11839" y="199352"/>
                    <a:pt x="0" y="170769"/>
                    <a:pt x="0" y="140966"/>
                  </a:cubicBezTo>
                  <a:lnTo>
                    <a:pt x="0" y="112374"/>
                  </a:lnTo>
                  <a:cubicBezTo>
                    <a:pt x="0" y="82570"/>
                    <a:pt x="11839" y="53988"/>
                    <a:pt x="32914" y="32914"/>
                  </a:cubicBezTo>
                  <a:cubicBezTo>
                    <a:pt x="53988" y="11839"/>
                    <a:pt x="82570" y="0"/>
                    <a:pt x="11237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44350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Amici e amiche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46022" y="2995007"/>
            <a:ext cx="1985632" cy="654157"/>
            <a:chOff x="0" y="0"/>
            <a:chExt cx="522965" cy="1722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Giocare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060138" y="3889809"/>
            <a:ext cx="2066830" cy="654157"/>
            <a:chOff x="0" y="0"/>
            <a:chExt cx="544350" cy="1722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Musica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141447" y="4067923"/>
            <a:ext cx="1985632" cy="961898"/>
            <a:chOff x="0" y="0"/>
            <a:chExt cx="522965" cy="25333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22965" cy="253339"/>
            </a:xfrm>
            <a:custGeom>
              <a:avLst/>
              <a:gdLst/>
              <a:ahLst/>
              <a:cxnLst/>
              <a:rect l="l" t="t" r="r" b="b"/>
              <a:pathLst>
                <a:path w="522965" h="253339">
                  <a:moveTo>
                    <a:pt x="116969" y="0"/>
                  </a:moveTo>
                  <a:lnTo>
                    <a:pt x="405996" y="0"/>
                  </a:lnTo>
                  <a:cubicBezTo>
                    <a:pt x="470596" y="0"/>
                    <a:pt x="522965" y="52369"/>
                    <a:pt x="522965" y="116969"/>
                  </a:cubicBezTo>
                  <a:lnTo>
                    <a:pt x="522965" y="136370"/>
                  </a:lnTo>
                  <a:cubicBezTo>
                    <a:pt x="522965" y="200971"/>
                    <a:pt x="470596" y="253339"/>
                    <a:pt x="405996" y="253339"/>
                  </a:cubicBezTo>
                  <a:lnTo>
                    <a:pt x="116969" y="253339"/>
                  </a:lnTo>
                  <a:cubicBezTo>
                    <a:pt x="52369" y="253339"/>
                    <a:pt x="0" y="200971"/>
                    <a:pt x="0" y="136370"/>
                  </a:cubicBezTo>
                  <a:lnTo>
                    <a:pt x="0" y="116969"/>
                  </a:lnTo>
                  <a:cubicBezTo>
                    <a:pt x="0" y="52369"/>
                    <a:pt x="52369" y="0"/>
                    <a:pt x="116969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522965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Supporto / sostegno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064900" y="5000471"/>
            <a:ext cx="2066830" cy="654157"/>
            <a:chOff x="0" y="0"/>
            <a:chExt cx="544350" cy="17228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Natura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362076" y="5335995"/>
            <a:ext cx="1985632" cy="654157"/>
            <a:chOff x="0" y="0"/>
            <a:chExt cx="522965" cy="17228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Famiglia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060138" y="6111829"/>
            <a:ext cx="2066830" cy="654157"/>
            <a:chOff x="0" y="0"/>
            <a:chExt cx="544350" cy="17228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Tempo libero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141447" y="6289942"/>
            <a:ext cx="1985632" cy="654157"/>
            <a:chOff x="0" y="0"/>
            <a:chExt cx="522965" cy="17228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Dormire bene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060138" y="7185086"/>
            <a:ext cx="2066830" cy="961898"/>
            <a:chOff x="0" y="0"/>
            <a:chExt cx="544350" cy="25333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544350" cy="253339"/>
            </a:xfrm>
            <a:custGeom>
              <a:avLst/>
              <a:gdLst/>
              <a:ahLst/>
              <a:cxnLst/>
              <a:rect l="l" t="t" r="r" b="b"/>
              <a:pathLst>
                <a:path w="544350" h="253339">
                  <a:moveTo>
                    <a:pt x="112374" y="0"/>
                  </a:moveTo>
                  <a:lnTo>
                    <a:pt x="431976" y="0"/>
                  </a:lnTo>
                  <a:cubicBezTo>
                    <a:pt x="494039" y="0"/>
                    <a:pt x="544350" y="50311"/>
                    <a:pt x="544350" y="112374"/>
                  </a:cubicBezTo>
                  <a:lnTo>
                    <a:pt x="544350" y="140966"/>
                  </a:lnTo>
                  <a:cubicBezTo>
                    <a:pt x="544350" y="170769"/>
                    <a:pt x="532511" y="199352"/>
                    <a:pt x="511437" y="220426"/>
                  </a:cubicBezTo>
                  <a:cubicBezTo>
                    <a:pt x="490363" y="241500"/>
                    <a:pt x="461780" y="253339"/>
                    <a:pt x="431976" y="253339"/>
                  </a:cubicBezTo>
                  <a:lnTo>
                    <a:pt x="112374" y="253339"/>
                  </a:lnTo>
                  <a:cubicBezTo>
                    <a:pt x="82570" y="253339"/>
                    <a:pt x="53988" y="241500"/>
                    <a:pt x="32914" y="220426"/>
                  </a:cubicBezTo>
                  <a:cubicBezTo>
                    <a:pt x="11839" y="199352"/>
                    <a:pt x="0" y="170769"/>
                    <a:pt x="0" y="140966"/>
                  </a:cubicBezTo>
                  <a:lnTo>
                    <a:pt x="0" y="112374"/>
                  </a:lnTo>
                  <a:cubicBezTo>
                    <a:pt x="0" y="82570"/>
                    <a:pt x="11839" y="53988"/>
                    <a:pt x="32914" y="32914"/>
                  </a:cubicBezTo>
                  <a:cubicBezTo>
                    <a:pt x="53988" y="11839"/>
                    <a:pt x="82570" y="0"/>
                    <a:pt x="11237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544350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Sentirsi compresi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141447" y="7363200"/>
            <a:ext cx="1985632" cy="654157"/>
            <a:chOff x="0" y="0"/>
            <a:chExt cx="522965" cy="172288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Ridire</a:t>
              </a:r>
            </a:p>
          </p:txBody>
        </p:sp>
      </p:grpSp>
      <p:sp>
        <p:nvSpPr>
          <p:cNvPr id="36" name="AutoShape 36"/>
          <p:cNvSpPr/>
          <p:nvPr/>
        </p:nvSpPr>
        <p:spPr>
          <a:xfrm>
            <a:off x="5131730" y="3297842"/>
            <a:ext cx="2475361" cy="127528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7" name="AutoShape 37"/>
          <p:cNvSpPr/>
          <p:nvPr/>
        </p:nvSpPr>
        <p:spPr>
          <a:xfrm flipH="1">
            <a:off x="10252421" y="3322085"/>
            <a:ext cx="1893601" cy="139999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8" name="AutoShape 38"/>
          <p:cNvSpPr/>
          <p:nvPr/>
        </p:nvSpPr>
        <p:spPr>
          <a:xfrm>
            <a:off x="5126968" y="4216888"/>
            <a:ext cx="2480124" cy="92661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9" name="AutoShape 39"/>
          <p:cNvSpPr/>
          <p:nvPr/>
        </p:nvSpPr>
        <p:spPr>
          <a:xfrm flipH="1">
            <a:off x="10467004" y="4548872"/>
            <a:ext cx="1674443" cy="77867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0" name="AutoShape 40"/>
          <p:cNvSpPr/>
          <p:nvPr/>
        </p:nvSpPr>
        <p:spPr>
          <a:xfrm>
            <a:off x="5131730" y="5327550"/>
            <a:ext cx="2475361" cy="15768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1" name="AutoShape 41"/>
          <p:cNvSpPr/>
          <p:nvPr/>
        </p:nvSpPr>
        <p:spPr>
          <a:xfrm flipH="1">
            <a:off x="10897641" y="5663074"/>
            <a:ext cx="1464435" cy="44875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2" name="AutoShape 42"/>
          <p:cNvSpPr/>
          <p:nvPr/>
        </p:nvSpPr>
        <p:spPr>
          <a:xfrm flipV="1">
            <a:off x="5126968" y="6278650"/>
            <a:ext cx="2480124" cy="16025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3" name="AutoShape 43"/>
          <p:cNvSpPr/>
          <p:nvPr/>
        </p:nvSpPr>
        <p:spPr>
          <a:xfrm flipH="1">
            <a:off x="10699469" y="6617021"/>
            <a:ext cx="1441978" cy="32707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4" name="AutoShape 44"/>
          <p:cNvSpPr/>
          <p:nvPr/>
        </p:nvSpPr>
        <p:spPr>
          <a:xfrm flipV="1">
            <a:off x="5126968" y="7351907"/>
            <a:ext cx="2480124" cy="31412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5" name="AutoShape 45"/>
          <p:cNvSpPr/>
          <p:nvPr/>
        </p:nvSpPr>
        <p:spPr>
          <a:xfrm flipH="1" flipV="1">
            <a:off x="10699469" y="7351907"/>
            <a:ext cx="1441978" cy="33837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6" name="TextBox 46"/>
          <p:cNvSpPr txBox="1"/>
          <p:nvPr/>
        </p:nvSpPr>
        <p:spPr>
          <a:xfrm>
            <a:off x="6695777" y="2036157"/>
            <a:ext cx="449788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Quello che lo riempie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 dà energia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58895" y="2995007"/>
            <a:ext cx="5081438" cy="6567286"/>
          </a:xfrm>
          <a:custGeom>
            <a:avLst/>
            <a:gdLst/>
            <a:ahLst/>
            <a:cxnLst/>
            <a:rect l="l" t="t" r="r" b="b"/>
            <a:pathLst>
              <a:path w="5081438" h="6567286">
                <a:moveTo>
                  <a:pt x="0" y="0"/>
                </a:moveTo>
                <a:lnTo>
                  <a:pt x="5081437" y="0"/>
                </a:lnTo>
                <a:lnTo>
                  <a:pt x="5081437" y="6567286"/>
                </a:lnTo>
                <a:lnTo>
                  <a:pt x="0" y="6567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657780" y="866775"/>
            <a:ext cx="6483667" cy="1074132"/>
            <a:chOff x="0" y="0"/>
            <a:chExt cx="1707632" cy="2828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7632" cy="282899"/>
            </a:xfrm>
            <a:custGeom>
              <a:avLst/>
              <a:gdLst/>
              <a:ahLst/>
              <a:cxnLst/>
              <a:rect l="l" t="t" r="r" b="b"/>
              <a:pathLst>
                <a:path w="1707632" h="282899">
                  <a:moveTo>
                    <a:pt x="35822" y="0"/>
                  </a:moveTo>
                  <a:lnTo>
                    <a:pt x="1671810" y="0"/>
                  </a:lnTo>
                  <a:cubicBezTo>
                    <a:pt x="1691594" y="0"/>
                    <a:pt x="1707632" y="16038"/>
                    <a:pt x="1707632" y="35822"/>
                  </a:cubicBezTo>
                  <a:lnTo>
                    <a:pt x="1707632" y="247077"/>
                  </a:lnTo>
                  <a:cubicBezTo>
                    <a:pt x="1707632" y="266861"/>
                    <a:pt x="1691594" y="282899"/>
                    <a:pt x="1671810" y="282899"/>
                  </a:cubicBezTo>
                  <a:lnTo>
                    <a:pt x="35822" y="282899"/>
                  </a:lnTo>
                  <a:cubicBezTo>
                    <a:pt x="16038" y="282899"/>
                    <a:pt x="0" y="266861"/>
                    <a:pt x="0" y="247077"/>
                  </a:cubicBezTo>
                  <a:lnTo>
                    <a:pt x="0" y="35822"/>
                  </a:lnTo>
                  <a:cubicBezTo>
                    <a:pt x="0" y="16038"/>
                    <a:pt x="16038" y="0"/>
                    <a:pt x="3582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707632" cy="3686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lo svuota?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049519" y="3389753"/>
            <a:ext cx="2066830" cy="1314323"/>
            <a:chOff x="0" y="0"/>
            <a:chExt cx="544350" cy="3461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4350" cy="346159"/>
            </a:xfrm>
            <a:custGeom>
              <a:avLst/>
              <a:gdLst/>
              <a:ahLst/>
              <a:cxnLst/>
              <a:rect l="l" t="t" r="r" b="b"/>
              <a:pathLst>
                <a:path w="544350" h="346159">
                  <a:moveTo>
                    <a:pt x="112374" y="0"/>
                  </a:moveTo>
                  <a:lnTo>
                    <a:pt x="431976" y="0"/>
                  </a:lnTo>
                  <a:cubicBezTo>
                    <a:pt x="494039" y="0"/>
                    <a:pt x="544350" y="50311"/>
                    <a:pt x="544350" y="112374"/>
                  </a:cubicBezTo>
                  <a:lnTo>
                    <a:pt x="544350" y="233785"/>
                  </a:lnTo>
                  <a:cubicBezTo>
                    <a:pt x="544350" y="263589"/>
                    <a:pt x="532511" y="292171"/>
                    <a:pt x="511437" y="313246"/>
                  </a:cubicBezTo>
                  <a:cubicBezTo>
                    <a:pt x="490363" y="334320"/>
                    <a:pt x="461780" y="346159"/>
                    <a:pt x="431976" y="346159"/>
                  </a:cubicBezTo>
                  <a:lnTo>
                    <a:pt x="112374" y="346159"/>
                  </a:lnTo>
                  <a:cubicBezTo>
                    <a:pt x="82570" y="346159"/>
                    <a:pt x="53988" y="334320"/>
                    <a:pt x="32914" y="313246"/>
                  </a:cubicBezTo>
                  <a:cubicBezTo>
                    <a:pt x="11839" y="292171"/>
                    <a:pt x="0" y="263589"/>
                    <a:pt x="0" y="233785"/>
                  </a:cubicBezTo>
                  <a:lnTo>
                    <a:pt x="0" y="112374"/>
                  </a:lnTo>
                  <a:cubicBezTo>
                    <a:pt x="0" y="82570"/>
                    <a:pt x="11839" y="53988"/>
                    <a:pt x="32914" y="32914"/>
                  </a:cubicBezTo>
                  <a:cubicBezTo>
                    <a:pt x="53988" y="11839"/>
                    <a:pt x="82570" y="0"/>
                    <a:pt x="11237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44350" cy="41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Litigi con le amiche o gli amici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055375" y="4046915"/>
            <a:ext cx="2066830" cy="654157"/>
            <a:chOff x="0" y="0"/>
            <a:chExt cx="544350" cy="1722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Stanchezza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582705" y="4893023"/>
            <a:ext cx="2206261" cy="1314323"/>
            <a:chOff x="0" y="0"/>
            <a:chExt cx="581073" cy="34615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81073" cy="346159"/>
            </a:xfrm>
            <a:custGeom>
              <a:avLst/>
              <a:gdLst/>
              <a:ahLst/>
              <a:cxnLst/>
              <a:rect l="l" t="t" r="r" b="b"/>
              <a:pathLst>
                <a:path w="581073" h="346159">
                  <a:moveTo>
                    <a:pt x="105272" y="0"/>
                  </a:moveTo>
                  <a:lnTo>
                    <a:pt x="475801" y="0"/>
                  </a:lnTo>
                  <a:cubicBezTo>
                    <a:pt x="533941" y="0"/>
                    <a:pt x="581073" y="47132"/>
                    <a:pt x="581073" y="105272"/>
                  </a:cubicBezTo>
                  <a:lnTo>
                    <a:pt x="581073" y="240887"/>
                  </a:lnTo>
                  <a:cubicBezTo>
                    <a:pt x="581073" y="299027"/>
                    <a:pt x="533941" y="346159"/>
                    <a:pt x="475801" y="346159"/>
                  </a:cubicBezTo>
                  <a:lnTo>
                    <a:pt x="105272" y="346159"/>
                  </a:lnTo>
                  <a:cubicBezTo>
                    <a:pt x="47132" y="346159"/>
                    <a:pt x="0" y="299027"/>
                    <a:pt x="0" y="240887"/>
                  </a:cubicBezTo>
                  <a:lnTo>
                    <a:pt x="0" y="105272"/>
                  </a:lnTo>
                  <a:cubicBezTo>
                    <a:pt x="0" y="47132"/>
                    <a:pt x="47132" y="0"/>
                    <a:pt x="105272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581073" cy="41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Pressione per il rendimento a scuola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965965" y="5089233"/>
            <a:ext cx="2066830" cy="654157"/>
            <a:chOff x="0" y="0"/>
            <a:chExt cx="544350" cy="1722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Troppi compiti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582705" y="6390009"/>
            <a:ext cx="2533643" cy="654157"/>
            <a:chOff x="0" y="0"/>
            <a:chExt cx="667297" cy="17228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67297" cy="172288"/>
            </a:xfrm>
            <a:custGeom>
              <a:avLst/>
              <a:gdLst/>
              <a:ahLst/>
              <a:cxnLst/>
              <a:rect l="l" t="t" r="r" b="b"/>
              <a:pathLst>
                <a:path w="667297" h="172288">
                  <a:moveTo>
                    <a:pt x="86144" y="0"/>
                  </a:moveTo>
                  <a:lnTo>
                    <a:pt x="581153" y="0"/>
                  </a:lnTo>
                  <a:cubicBezTo>
                    <a:pt x="604000" y="0"/>
                    <a:pt x="625911" y="9076"/>
                    <a:pt x="642066" y="25231"/>
                  </a:cubicBezTo>
                  <a:cubicBezTo>
                    <a:pt x="658221" y="41386"/>
                    <a:pt x="667297" y="63297"/>
                    <a:pt x="667297" y="86144"/>
                  </a:cubicBezTo>
                  <a:lnTo>
                    <a:pt x="667297" y="86144"/>
                  </a:lnTo>
                  <a:cubicBezTo>
                    <a:pt x="667297" y="108991"/>
                    <a:pt x="658221" y="130902"/>
                    <a:pt x="642066" y="147057"/>
                  </a:cubicBezTo>
                  <a:cubicBezTo>
                    <a:pt x="625911" y="163213"/>
                    <a:pt x="604000" y="172288"/>
                    <a:pt x="581153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667297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Brutti voti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214189" y="6390009"/>
            <a:ext cx="2503000" cy="961898"/>
            <a:chOff x="0" y="0"/>
            <a:chExt cx="659226" cy="25333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9226" cy="253339"/>
            </a:xfrm>
            <a:custGeom>
              <a:avLst/>
              <a:gdLst/>
              <a:ahLst/>
              <a:cxnLst/>
              <a:rect l="l" t="t" r="r" b="b"/>
              <a:pathLst>
                <a:path w="659226" h="253339">
                  <a:moveTo>
                    <a:pt x="92792" y="0"/>
                  </a:moveTo>
                  <a:lnTo>
                    <a:pt x="566435" y="0"/>
                  </a:lnTo>
                  <a:cubicBezTo>
                    <a:pt x="617682" y="0"/>
                    <a:pt x="659226" y="41544"/>
                    <a:pt x="659226" y="92792"/>
                  </a:cubicBezTo>
                  <a:lnTo>
                    <a:pt x="659226" y="160548"/>
                  </a:lnTo>
                  <a:cubicBezTo>
                    <a:pt x="659226" y="211795"/>
                    <a:pt x="617682" y="253339"/>
                    <a:pt x="566435" y="253339"/>
                  </a:cubicBezTo>
                  <a:lnTo>
                    <a:pt x="92792" y="253339"/>
                  </a:lnTo>
                  <a:cubicBezTo>
                    <a:pt x="68182" y="253339"/>
                    <a:pt x="44580" y="243563"/>
                    <a:pt x="27178" y="226161"/>
                  </a:cubicBezTo>
                  <a:cubicBezTo>
                    <a:pt x="9776" y="208760"/>
                    <a:pt x="0" y="185158"/>
                    <a:pt x="0" y="160548"/>
                  </a:cubicBezTo>
                  <a:lnTo>
                    <a:pt x="0" y="92792"/>
                  </a:lnTo>
                  <a:cubicBezTo>
                    <a:pt x="0" y="41544"/>
                    <a:pt x="41544" y="0"/>
                    <a:pt x="92792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659226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Cambiamenti improvvisi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362076" y="7370957"/>
            <a:ext cx="1985632" cy="654157"/>
            <a:chOff x="0" y="0"/>
            <a:chExt cx="522965" cy="17228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Litigi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876556" y="7512165"/>
            <a:ext cx="2245649" cy="961898"/>
            <a:chOff x="0" y="0"/>
            <a:chExt cx="591447" cy="25333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91447" cy="253339"/>
            </a:xfrm>
            <a:custGeom>
              <a:avLst/>
              <a:gdLst/>
              <a:ahLst/>
              <a:cxnLst/>
              <a:rect l="l" t="t" r="r" b="b"/>
              <a:pathLst>
                <a:path w="591447" h="253339">
                  <a:moveTo>
                    <a:pt x="103426" y="0"/>
                  </a:moveTo>
                  <a:lnTo>
                    <a:pt x="488021" y="0"/>
                  </a:lnTo>
                  <a:cubicBezTo>
                    <a:pt x="515451" y="0"/>
                    <a:pt x="541758" y="10897"/>
                    <a:pt x="561154" y="30293"/>
                  </a:cubicBezTo>
                  <a:cubicBezTo>
                    <a:pt x="580550" y="49689"/>
                    <a:pt x="591447" y="75995"/>
                    <a:pt x="591447" y="103426"/>
                  </a:cubicBezTo>
                  <a:lnTo>
                    <a:pt x="591447" y="149914"/>
                  </a:lnTo>
                  <a:cubicBezTo>
                    <a:pt x="591447" y="177344"/>
                    <a:pt x="580550" y="203651"/>
                    <a:pt x="561154" y="223047"/>
                  </a:cubicBezTo>
                  <a:cubicBezTo>
                    <a:pt x="541758" y="242443"/>
                    <a:pt x="515451" y="253339"/>
                    <a:pt x="488021" y="253339"/>
                  </a:cubicBezTo>
                  <a:lnTo>
                    <a:pt x="103426" y="253339"/>
                  </a:lnTo>
                  <a:cubicBezTo>
                    <a:pt x="75995" y="253339"/>
                    <a:pt x="49689" y="242443"/>
                    <a:pt x="30293" y="223047"/>
                  </a:cubicBezTo>
                  <a:cubicBezTo>
                    <a:pt x="10897" y="203651"/>
                    <a:pt x="0" y="177344"/>
                    <a:pt x="0" y="149914"/>
                  </a:cubicBezTo>
                  <a:lnTo>
                    <a:pt x="0" y="103426"/>
                  </a:lnTo>
                  <a:cubicBezTo>
                    <a:pt x="0" y="75995"/>
                    <a:pt x="10897" y="49689"/>
                    <a:pt x="30293" y="30293"/>
                  </a:cubicBezTo>
                  <a:cubicBezTo>
                    <a:pt x="49689" y="10897"/>
                    <a:pt x="75995" y="0"/>
                    <a:pt x="1034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591447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Preoccupazioni familiari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62076" y="8443579"/>
            <a:ext cx="2754273" cy="654157"/>
            <a:chOff x="0" y="0"/>
            <a:chExt cx="725405" cy="17228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25405" cy="172288"/>
            </a:xfrm>
            <a:custGeom>
              <a:avLst/>
              <a:gdLst/>
              <a:ahLst/>
              <a:cxnLst/>
              <a:rect l="l" t="t" r="r" b="b"/>
              <a:pathLst>
                <a:path w="725405" h="172288">
                  <a:moveTo>
                    <a:pt x="84326" y="0"/>
                  </a:moveTo>
                  <a:lnTo>
                    <a:pt x="641079" y="0"/>
                  </a:lnTo>
                  <a:cubicBezTo>
                    <a:pt x="687651" y="0"/>
                    <a:pt x="725405" y="37754"/>
                    <a:pt x="725405" y="84326"/>
                  </a:cubicBezTo>
                  <a:lnTo>
                    <a:pt x="725405" y="87962"/>
                  </a:lnTo>
                  <a:cubicBezTo>
                    <a:pt x="725405" y="134534"/>
                    <a:pt x="687651" y="172288"/>
                    <a:pt x="641079" y="172288"/>
                  </a:cubicBezTo>
                  <a:lnTo>
                    <a:pt x="84326" y="172288"/>
                  </a:lnTo>
                  <a:cubicBezTo>
                    <a:pt x="37754" y="172288"/>
                    <a:pt x="0" y="134534"/>
                    <a:pt x="0" y="87962"/>
                  </a:cubicBezTo>
                  <a:lnTo>
                    <a:pt x="0" y="84326"/>
                  </a:lnTo>
                  <a:cubicBezTo>
                    <a:pt x="0" y="37754"/>
                    <a:pt x="37754" y="0"/>
                    <a:pt x="843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72540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Sentirsi soli</a:t>
              </a:r>
            </a:p>
          </p:txBody>
        </p:sp>
      </p:grpSp>
      <p:sp>
        <p:nvSpPr>
          <p:cNvPr id="33" name="AutoShape 33"/>
          <p:cNvSpPr/>
          <p:nvPr/>
        </p:nvSpPr>
        <p:spPr>
          <a:xfrm flipH="1">
            <a:off x="10173311" y="4046915"/>
            <a:ext cx="2876208" cy="65415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4" name="AutoShape 34"/>
          <p:cNvSpPr/>
          <p:nvPr/>
        </p:nvSpPr>
        <p:spPr>
          <a:xfrm>
            <a:off x="5122205" y="4373994"/>
            <a:ext cx="2484886" cy="769506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5" name="AutoShape 35"/>
          <p:cNvSpPr/>
          <p:nvPr/>
        </p:nvSpPr>
        <p:spPr>
          <a:xfrm flipH="1" flipV="1">
            <a:off x="10467004" y="5327550"/>
            <a:ext cx="2115701" cy="2226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6" name="AutoShape 36"/>
          <p:cNvSpPr/>
          <p:nvPr/>
        </p:nvSpPr>
        <p:spPr>
          <a:xfrm>
            <a:off x="5032795" y="5416312"/>
            <a:ext cx="2574296" cy="6892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7" name="AutoShape 37"/>
          <p:cNvSpPr/>
          <p:nvPr/>
        </p:nvSpPr>
        <p:spPr>
          <a:xfrm flipH="1" flipV="1">
            <a:off x="10897641" y="6111829"/>
            <a:ext cx="1685064" cy="60525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8" name="AutoShape 38"/>
          <p:cNvSpPr/>
          <p:nvPr/>
        </p:nvSpPr>
        <p:spPr>
          <a:xfrm flipV="1">
            <a:off x="4717190" y="6278650"/>
            <a:ext cx="2889902" cy="59230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9" name="AutoShape 39"/>
          <p:cNvSpPr/>
          <p:nvPr/>
        </p:nvSpPr>
        <p:spPr>
          <a:xfrm flipH="1" flipV="1">
            <a:off x="10699469" y="6944100"/>
            <a:ext cx="1662607" cy="753936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0" name="AutoShape 40"/>
          <p:cNvSpPr/>
          <p:nvPr/>
        </p:nvSpPr>
        <p:spPr>
          <a:xfrm flipV="1">
            <a:off x="5122205" y="7351907"/>
            <a:ext cx="2484886" cy="64120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1" name="AutoShape 41"/>
          <p:cNvSpPr/>
          <p:nvPr/>
        </p:nvSpPr>
        <p:spPr>
          <a:xfrm flipH="1" flipV="1">
            <a:off x="10699469" y="7351907"/>
            <a:ext cx="1662607" cy="141875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2" name="TextBox 42"/>
          <p:cNvSpPr txBox="1"/>
          <p:nvPr/>
        </p:nvSpPr>
        <p:spPr>
          <a:xfrm>
            <a:off x="6115496" y="2112357"/>
            <a:ext cx="565844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Ciò che lo svuota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consuma il tuo benessere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83779" y="6625362"/>
            <a:ext cx="1172044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“Massaggio della pizza” – Strategia corporea per ridurre lo stress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19276" y="1111259"/>
            <a:ext cx="7283597" cy="6036281"/>
          </a:xfrm>
          <a:custGeom>
            <a:avLst/>
            <a:gdLst/>
            <a:ahLst/>
            <a:cxnLst/>
            <a:rect l="l" t="t" r="r" b="b"/>
            <a:pathLst>
              <a:path w="7283597" h="6036281">
                <a:moveTo>
                  <a:pt x="0" y="0"/>
                </a:moveTo>
                <a:lnTo>
                  <a:pt x="7283597" y="0"/>
                </a:lnTo>
                <a:lnTo>
                  <a:pt x="7283597" y="6036282"/>
                </a:lnTo>
                <a:lnTo>
                  <a:pt x="0" y="60362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a coppie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Musica tranquilla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Piccole palline o rulli (opzionale)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 un massaggio a coppie,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immaginando di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preparare una pizza.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Imparare a rilassare il corpo attraverso un contatto rispettoso.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32756" y="7775540"/>
            <a:ext cx="9255244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massaggio deve essere delicato e rispettare lo spazio dell’altra persona.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 non desideri il contatto, puoi anche fare un automassaggio.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76568" y="3138542"/>
            <a:ext cx="5676075" cy="6119758"/>
          </a:xfrm>
          <a:custGeom>
            <a:avLst/>
            <a:gdLst/>
            <a:ahLst/>
            <a:cxnLst/>
            <a:rect l="l" t="t" r="r" b="b"/>
            <a:pathLst>
              <a:path w="5676075" h="6119758">
                <a:moveTo>
                  <a:pt x="0" y="0"/>
                </a:moveTo>
                <a:lnTo>
                  <a:pt x="5676076" y="0"/>
                </a:lnTo>
                <a:lnTo>
                  <a:pt x="5676076" y="6119758"/>
                </a:lnTo>
                <a:lnTo>
                  <a:pt x="0" y="6119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921945" y="1365570"/>
            <a:ext cx="12699349" cy="654050"/>
            <a:chOff x="0" y="0"/>
            <a:chExt cx="16932466" cy="872067"/>
          </a:xfrm>
        </p:grpSpPr>
        <p:sp>
          <p:nvSpPr>
            <p:cNvPr id="4" name="TextBox 4"/>
            <p:cNvSpPr txBox="1"/>
            <p:nvPr/>
          </p:nvSpPr>
          <p:spPr>
            <a:xfrm>
              <a:off x="1191588" y="-66675"/>
              <a:ext cx="1574087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Immaginate che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la schiena sia la base di una pizza.</a:t>
              </a:r>
            </a:p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 prima cosa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“puliamo il tavolo”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facendo movimenti delicati con le mani.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1945" y="2595722"/>
            <a:ext cx="9842858" cy="682625"/>
            <a:chOff x="0" y="0"/>
            <a:chExt cx="13123810" cy="910167"/>
          </a:xfrm>
        </p:grpSpPr>
        <p:sp>
          <p:nvSpPr>
            <p:cNvPr id="7" name="TextBox 7"/>
            <p:cNvSpPr txBox="1"/>
            <p:nvPr/>
          </p:nvSpPr>
          <p:spPr>
            <a:xfrm>
              <a:off x="1191588" y="-28575"/>
              <a:ext cx="1193222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la punta delle dita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facciamo finta di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spargere la farina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così l’impasto non si attacca.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921945" y="3854450"/>
            <a:ext cx="8646146" cy="673100"/>
            <a:chOff x="0" y="0"/>
            <a:chExt cx="11528195" cy="897467"/>
          </a:xfrm>
        </p:grpSpPr>
        <p:sp>
          <p:nvSpPr>
            <p:cNvPr id="10" name="TextBox 10"/>
            <p:cNvSpPr txBox="1"/>
            <p:nvPr/>
          </p:nvSpPr>
          <p:spPr>
            <a:xfrm>
              <a:off x="1191588" y="-41275"/>
              <a:ext cx="10336607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Facciamo piccoli movimenti circolari o una pressione delicata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come se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stessimo impastando l’impasto.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921945" y="5103653"/>
            <a:ext cx="9554623" cy="692150"/>
            <a:chOff x="0" y="0"/>
            <a:chExt cx="12739498" cy="922867"/>
          </a:xfrm>
        </p:grpSpPr>
        <p:sp>
          <p:nvSpPr>
            <p:cNvPr id="13" name="TextBox 13"/>
            <p:cNvSpPr txBox="1"/>
            <p:nvPr/>
          </p:nvSpPr>
          <p:spPr>
            <a:xfrm>
              <a:off x="1191588" y="-15875"/>
              <a:ext cx="11547910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Spingiamo le mani verso l’esterno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dal centro verso i lati, come se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stessimo stendendo la pizza.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21945" y="6371905"/>
            <a:ext cx="9554623" cy="2549525"/>
            <a:chOff x="0" y="0"/>
            <a:chExt cx="12739498" cy="3399367"/>
          </a:xfrm>
        </p:grpSpPr>
        <p:sp>
          <p:nvSpPr>
            <p:cNvPr id="16" name="TextBox 16"/>
            <p:cNvSpPr txBox="1"/>
            <p:nvPr/>
          </p:nvSpPr>
          <p:spPr>
            <a:xfrm>
              <a:off x="1191588" y="-20108"/>
              <a:ext cx="115479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Ora aggiungiamo gli ingredienti: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91588" y="581025"/>
              <a:ext cx="11265982" cy="2818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Pomodoro: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colpetti delicati con i pugni chiusi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Salame: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premere delicatamente con il palmo della mano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Paprika: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brevi linee con un dito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Funghi: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pressione delicata con il pollice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Cipolle: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cerchi con le dita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Formaggio: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tocchi molto leggeri con la punta delle dita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83225" y="3138542"/>
            <a:ext cx="5676075" cy="6119758"/>
          </a:xfrm>
          <a:custGeom>
            <a:avLst/>
            <a:gdLst/>
            <a:ahLst/>
            <a:cxnLst/>
            <a:rect l="l" t="t" r="r" b="b"/>
            <a:pathLst>
              <a:path w="5676075" h="6119758">
                <a:moveTo>
                  <a:pt x="0" y="0"/>
                </a:moveTo>
                <a:lnTo>
                  <a:pt x="5676075" y="0"/>
                </a:lnTo>
                <a:lnTo>
                  <a:pt x="5676075" y="6119758"/>
                </a:lnTo>
                <a:lnTo>
                  <a:pt x="0" y="6119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35953" y="2101606"/>
            <a:ext cx="2984798" cy="4073393"/>
            <a:chOff x="0" y="0"/>
            <a:chExt cx="3979730" cy="5431191"/>
          </a:xfrm>
        </p:grpSpPr>
        <p:sp>
          <p:nvSpPr>
            <p:cNvPr id="4" name="TextBox 4"/>
            <p:cNvSpPr txBox="1"/>
            <p:nvPr/>
          </p:nvSpPr>
          <p:spPr>
            <a:xfrm>
              <a:off x="719526" y="-66675"/>
              <a:ext cx="2540678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Passo 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56261" y="1206138"/>
              <a:ext cx="326720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Mettere la pizza nel forno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612850"/>
              <a:ext cx="3979730" cy="2818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Facciamo scivolare lentamente le mani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dal basso verso l’alto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stessimo mettendo la pizza nel forno.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420656" y="2101606"/>
            <a:ext cx="3070622" cy="4768718"/>
            <a:chOff x="0" y="0"/>
            <a:chExt cx="4094162" cy="6358291"/>
          </a:xfrm>
        </p:grpSpPr>
        <p:sp>
          <p:nvSpPr>
            <p:cNvPr id="8" name="TextBox 8"/>
            <p:cNvSpPr txBox="1"/>
            <p:nvPr/>
          </p:nvSpPr>
          <p:spPr>
            <a:xfrm>
              <a:off x="868356" y="-66675"/>
              <a:ext cx="235745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Passo 2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206138"/>
              <a:ext cx="409416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Riscaldare la pizza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600150"/>
              <a:ext cx="4094162" cy="3758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Strofiniamo le mani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per scaldarle</a:t>
              </a:r>
            </a:p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 appoggiamo delicatamente sulle spalle o sulla parte alta della schiena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(non sulla colonna vertebrale).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91183" y="2101606"/>
            <a:ext cx="2637334" cy="3720968"/>
            <a:chOff x="0" y="0"/>
            <a:chExt cx="3516445" cy="4961291"/>
          </a:xfrm>
        </p:grpSpPr>
        <p:sp>
          <p:nvSpPr>
            <p:cNvPr id="12" name="TextBox 12"/>
            <p:cNvSpPr txBox="1"/>
            <p:nvPr/>
          </p:nvSpPr>
          <p:spPr>
            <a:xfrm>
              <a:off x="469892" y="-66675"/>
              <a:ext cx="257666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Passo 3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59424" y="1206138"/>
              <a:ext cx="2997597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Togliere la pizza dal forno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612850"/>
              <a:ext cx="3516445" cy="2348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Facciamo scivolare delicatamente la mano verso il basso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 concludere il massaggio.</a:t>
              </a: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83225" y="3138542"/>
            <a:ext cx="5676075" cy="6119758"/>
          </a:xfrm>
          <a:custGeom>
            <a:avLst/>
            <a:gdLst/>
            <a:ahLst/>
            <a:cxnLst/>
            <a:rect l="l" t="t" r="r" b="b"/>
            <a:pathLst>
              <a:path w="5676075" h="6119758">
                <a:moveTo>
                  <a:pt x="0" y="0"/>
                </a:moveTo>
                <a:lnTo>
                  <a:pt x="5676075" y="0"/>
                </a:lnTo>
                <a:lnTo>
                  <a:pt x="5676075" y="6119758"/>
                </a:lnTo>
                <a:lnTo>
                  <a:pt x="0" y="6119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649043" y="5619597"/>
            <a:ext cx="6126028" cy="1870129"/>
            <a:chOff x="0" y="0"/>
            <a:chExt cx="1613440" cy="4925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13440" cy="492544"/>
            </a:xfrm>
            <a:custGeom>
              <a:avLst/>
              <a:gdLst/>
              <a:ahLst/>
              <a:cxnLst/>
              <a:rect l="l" t="t" r="r" b="b"/>
              <a:pathLst>
                <a:path w="1613440" h="492544">
                  <a:moveTo>
                    <a:pt x="37913" y="0"/>
                  </a:moveTo>
                  <a:lnTo>
                    <a:pt x="1575526" y="0"/>
                  </a:lnTo>
                  <a:cubicBezTo>
                    <a:pt x="1585582" y="0"/>
                    <a:pt x="1595225" y="3994"/>
                    <a:pt x="1602335" y="11105"/>
                  </a:cubicBezTo>
                  <a:cubicBezTo>
                    <a:pt x="1609445" y="18215"/>
                    <a:pt x="1613440" y="27858"/>
                    <a:pt x="1613440" y="37913"/>
                  </a:cubicBezTo>
                  <a:lnTo>
                    <a:pt x="1613440" y="454631"/>
                  </a:lnTo>
                  <a:cubicBezTo>
                    <a:pt x="1613440" y="464686"/>
                    <a:pt x="1609445" y="474330"/>
                    <a:pt x="1602335" y="481440"/>
                  </a:cubicBezTo>
                  <a:cubicBezTo>
                    <a:pt x="1595225" y="488550"/>
                    <a:pt x="1585582" y="492544"/>
                    <a:pt x="1575526" y="492544"/>
                  </a:cubicBezTo>
                  <a:lnTo>
                    <a:pt x="37913" y="492544"/>
                  </a:lnTo>
                  <a:cubicBezTo>
                    <a:pt x="27858" y="492544"/>
                    <a:pt x="18215" y="488550"/>
                    <a:pt x="11105" y="481440"/>
                  </a:cubicBezTo>
                  <a:cubicBezTo>
                    <a:pt x="3994" y="474330"/>
                    <a:pt x="0" y="464686"/>
                    <a:pt x="0" y="454631"/>
                  </a:cubicBezTo>
                  <a:lnTo>
                    <a:pt x="0" y="37913"/>
                  </a:lnTo>
                  <a:cubicBezTo>
                    <a:pt x="0" y="27858"/>
                    <a:pt x="3994" y="18215"/>
                    <a:pt x="11105" y="11105"/>
                  </a:cubicBezTo>
                  <a:cubicBezTo>
                    <a:pt x="18215" y="3994"/>
                    <a:pt x="27858" y="0"/>
                    <a:pt x="37913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613440" cy="578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hai sentito prima e dopo?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649043" y="2797274"/>
            <a:ext cx="6126028" cy="1870129"/>
            <a:chOff x="0" y="0"/>
            <a:chExt cx="1613440" cy="49254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3440" cy="492544"/>
            </a:xfrm>
            <a:custGeom>
              <a:avLst/>
              <a:gdLst/>
              <a:ahLst/>
              <a:cxnLst/>
              <a:rect l="l" t="t" r="r" b="b"/>
              <a:pathLst>
                <a:path w="1613440" h="492544">
                  <a:moveTo>
                    <a:pt x="37913" y="0"/>
                  </a:moveTo>
                  <a:lnTo>
                    <a:pt x="1575526" y="0"/>
                  </a:lnTo>
                  <a:cubicBezTo>
                    <a:pt x="1585582" y="0"/>
                    <a:pt x="1595225" y="3994"/>
                    <a:pt x="1602335" y="11105"/>
                  </a:cubicBezTo>
                  <a:cubicBezTo>
                    <a:pt x="1609445" y="18215"/>
                    <a:pt x="1613440" y="27858"/>
                    <a:pt x="1613440" y="37913"/>
                  </a:cubicBezTo>
                  <a:lnTo>
                    <a:pt x="1613440" y="454631"/>
                  </a:lnTo>
                  <a:cubicBezTo>
                    <a:pt x="1613440" y="464686"/>
                    <a:pt x="1609445" y="474330"/>
                    <a:pt x="1602335" y="481440"/>
                  </a:cubicBezTo>
                  <a:cubicBezTo>
                    <a:pt x="1595225" y="488550"/>
                    <a:pt x="1585582" y="492544"/>
                    <a:pt x="1575526" y="492544"/>
                  </a:cubicBezTo>
                  <a:lnTo>
                    <a:pt x="37913" y="492544"/>
                  </a:lnTo>
                  <a:cubicBezTo>
                    <a:pt x="27858" y="492544"/>
                    <a:pt x="18215" y="488550"/>
                    <a:pt x="11105" y="481440"/>
                  </a:cubicBezTo>
                  <a:cubicBezTo>
                    <a:pt x="3994" y="474330"/>
                    <a:pt x="0" y="464686"/>
                    <a:pt x="0" y="454631"/>
                  </a:cubicBezTo>
                  <a:lnTo>
                    <a:pt x="0" y="37913"/>
                  </a:lnTo>
                  <a:cubicBezTo>
                    <a:pt x="0" y="27858"/>
                    <a:pt x="3994" y="18215"/>
                    <a:pt x="11105" y="11105"/>
                  </a:cubicBezTo>
                  <a:cubicBezTo>
                    <a:pt x="18215" y="3994"/>
                    <a:pt x="27858" y="0"/>
                    <a:pt x="37913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613440" cy="578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parte del massaggio ti ha rilassato di più?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66577" y="4029616"/>
            <a:ext cx="6453509" cy="1673427"/>
            <a:chOff x="0" y="0"/>
            <a:chExt cx="1699690" cy="4407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9689" cy="440738"/>
            </a:xfrm>
            <a:custGeom>
              <a:avLst/>
              <a:gdLst/>
              <a:ahLst/>
              <a:cxnLst/>
              <a:rect l="l" t="t" r="r" b="b"/>
              <a:pathLst>
                <a:path w="1699689" h="440738">
                  <a:moveTo>
                    <a:pt x="35989" y="0"/>
                  </a:moveTo>
                  <a:lnTo>
                    <a:pt x="1663700" y="0"/>
                  </a:lnTo>
                  <a:cubicBezTo>
                    <a:pt x="1673245" y="0"/>
                    <a:pt x="1682399" y="3792"/>
                    <a:pt x="1689148" y="10541"/>
                  </a:cubicBezTo>
                  <a:cubicBezTo>
                    <a:pt x="1695898" y="17290"/>
                    <a:pt x="1699689" y="26444"/>
                    <a:pt x="1699689" y="35989"/>
                  </a:cubicBezTo>
                  <a:lnTo>
                    <a:pt x="1699689" y="404749"/>
                  </a:lnTo>
                  <a:cubicBezTo>
                    <a:pt x="1699689" y="414294"/>
                    <a:pt x="1695898" y="423448"/>
                    <a:pt x="1689148" y="430197"/>
                  </a:cubicBezTo>
                  <a:cubicBezTo>
                    <a:pt x="1682399" y="436946"/>
                    <a:pt x="1673245" y="440738"/>
                    <a:pt x="1663700" y="440738"/>
                  </a:cubicBezTo>
                  <a:lnTo>
                    <a:pt x="35989" y="440738"/>
                  </a:lnTo>
                  <a:cubicBezTo>
                    <a:pt x="16113" y="440738"/>
                    <a:pt x="0" y="424625"/>
                    <a:pt x="0" y="404749"/>
                  </a:cubicBezTo>
                  <a:lnTo>
                    <a:pt x="0" y="35989"/>
                  </a:lnTo>
                  <a:cubicBezTo>
                    <a:pt x="0" y="16113"/>
                    <a:pt x="16113" y="0"/>
                    <a:pt x="3598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699690" cy="526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cos’è lo stress per voi?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66577" y="6036419"/>
            <a:ext cx="6453509" cy="1673427"/>
            <a:chOff x="0" y="0"/>
            <a:chExt cx="1699690" cy="44073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99689" cy="440738"/>
            </a:xfrm>
            <a:custGeom>
              <a:avLst/>
              <a:gdLst/>
              <a:ahLst/>
              <a:cxnLst/>
              <a:rect l="l" t="t" r="r" b="b"/>
              <a:pathLst>
                <a:path w="1699689" h="440738">
                  <a:moveTo>
                    <a:pt x="35989" y="0"/>
                  </a:moveTo>
                  <a:lnTo>
                    <a:pt x="1663700" y="0"/>
                  </a:lnTo>
                  <a:cubicBezTo>
                    <a:pt x="1673245" y="0"/>
                    <a:pt x="1682399" y="3792"/>
                    <a:pt x="1689148" y="10541"/>
                  </a:cubicBezTo>
                  <a:cubicBezTo>
                    <a:pt x="1695898" y="17290"/>
                    <a:pt x="1699689" y="26444"/>
                    <a:pt x="1699689" y="35989"/>
                  </a:cubicBezTo>
                  <a:lnTo>
                    <a:pt x="1699689" y="404749"/>
                  </a:lnTo>
                  <a:cubicBezTo>
                    <a:pt x="1699689" y="414294"/>
                    <a:pt x="1695898" y="423448"/>
                    <a:pt x="1689148" y="430197"/>
                  </a:cubicBezTo>
                  <a:cubicBezTo>
                    <a:pt x="1682399" y="436946"/>
                    <a:pt x="1673245" y="440738"/>
                    <a:pt x="1663700" y="440738"/>
                  </a:cubicBezTo>
                  <a:lnTo>
                    <a:pt x="35989" y="440738"/>
                  </a:lnTo>
                  <a:cubicBezTo>
                    <a:pt x="16113" y="440738"/>
                    <a:pt x="0" y="424625"/>
                    <a:pt x="0" y="404749"/>
                  </a:cubicBezTo>
                  <a:lnTo>
                    <a:pt x="0" y="35989"/>
                  </a:lnTo>
                  <a:cubicBezTo>
                    <a:pt x="0" y="16113"/>
                    <a:pt x="16113" y="0"/>
                    <a:pt x="3598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699690" cy="526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vi accorgete di essere stressati?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264575" y="3885091"/>
            <a:ext cx="4670770" cy="6958316"/>
          </a:xfrm>
          <a:custGeom>
            <a:avLst/>
            <a:gdLst/>
            <a:ahLst/>
            <a:cxnLst/>
            <a:rect l="l" t="t" r="r" b="b"/>
            <a:pathLst>
              <a:path w="4670770" h="6958316">
                <a:moveTo>
                  <a:pt x="0" y="0"/>
                </a:moveTo>
                <a:lnTo>
                  <a:pt x="4670770" y="0"/>
                </a:lnTo>
                <a:lnTo>
                  <a:pt x="4670770" y="6958316"/>
                </a:lnTo>
                <a:lnTo>
                  <a:pt x="0" y="6958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496061" y="3885091"/>
            <a:ext cx="4367538" cy="6732236"/>
          </a:xfrm>
          <a:custGeom>
            <a:avLst/>
            <a:gdLst/>
            <a:ahLst/>
            <a:cxnLst/>
            <a:rect l="l" t="t" r="r" b="b"/>
            <a:pathLst>
              <a:path w="4367538" h="6732236">
                <a:moveTo>
                  <a:pt x="0" y="0"/>
                </a:moveTo>
                <a:lnTo>
                  <a:pt x="4367538" y="0"/>
                </a:lnTo>
                <a:lnTo>
                  <a:pt x="4367538" y="6732236"/>
                </a:lnTo>
                <a:lnTo>
                  <a:pt x="0" y="67322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6376947" y="1066800"/>
            <a:ext cx="518160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cos’è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lo stress?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740993" y="2159469"/>
            <a:ext cx="6453509" cy="457200"/>
            <a:chOff x="0" y="0"/>
            <a:chExt cx="8604678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706068" y="37042"/>
              <a:ext cx="78986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Lo stress è una reazione normale del corpo.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416117" y="2881436"/>
            <a:ext cx="5103261" cy="521494"/>
            <a:chOff x="0" y="-85725"/>
            <a:chExt cx="6804348" cy="695325"/>
          </a:xfrm>
        </p:grpSpPr>
        <p:sp>
          <p:nvSpPr>
            <p:cNvPr id="15" name="TextBox 15"/>
            <p:cNvSpPr txBox="1"/>
            <p:nvPr/>
          </p:nvSpPr>
          <p:spPr>
            <a:xfrm>
              <a:off x="755611" y="37043"/>
              <a:ext cx="6048737" cy="4688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volte ci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aiuta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altre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volte ci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blocca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Viaggio guidato verso il tuo “luogo interiore di forza”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5808114" cy="8166065"/>
          </a:xfrm>
          <a:custGeom>
            <a:avLst/>
            <a:gdLst/>
            <a:ahLst/>
            <a:cxnLst/>
            <a:rect l="l" t="t" r="r" b="b"/>
            <a:pathLst>
              <a:path w="5808114" h="8166065">
                <a:moveTo>
                  <a:pt x="0" y="0"/>
                </a:moveTo>
                <a:lnTo>
                  <a:pt x="5808114" y="0"/>
                </a:lnTo>
                <a:lnTo>
                  <a:pt x="5808114" y="8166065"/>
                </a:lnTo>
                <a:lnTo>
                  <a:pt x="0" y="8166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Musica tranquilla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Ambiente calmo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Guidare una visualizzazione verso un luogo personale sicuro e rilassante.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9881" y="1028700"/>
            <a:ext cx="16409419" cy="8656097"/>
          </a:xfrm>
          <a:custGeom>
            <a:avLst/>
            <a:gdLst/>
            <a:ahLst/>
            <a:cxnLst/>
            <a:rect l="l" t="t" r="r" b="b"/>
            <a:pathLst>
              <a:path w="16409419" h="8656097">
                <a:moveTo>
                  <a:pt x="0" y="0"/>
                </a:moveTo>
                <a:lnTo>
                  <a:pt x="16409419" y="0"/>
                </a:lnTo>
                <a:lnTo>
                  <a:pt x="16409419" y="8656097"/>
                </a:lnTo>
                <a:lnTo>
                  <a:pt x="0" y="865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09" b="-1480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479886" y="1092235"/>
            <a:ext cx="5808114" cy="8166065"/>
          </a:xfrm>
          <a:custGeom>
            <a:avLst/>
            <a:gdLst/>
            <a:ahLst/>
            <a:cxnLst/>
            <a:rect l="l" t="t" r="r" b="b"/>
            <a:pathLst>
              <a:path w="5808114" h="8166065">
                <a:moveTo>
                  <a:pt x="0" y="0"/>
                </a:moveTo>
                <a:lnTo>
                  <a:pt x="5808114" y="0"/>
                </a:lnTo>
                <a:lnTo>
                  <a:pt x="5808114" y="8166065"/>
                </a:lnTo>
                <a:lnTo>
                  <a:pt x="0" y="8166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841839" y="2136431"/>
            <a:ext cx="11278283" cy="6711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Cerchiamo un luogo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 cui vi sentiate davvero bene.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 essere un luogo reale che conoscete — per esempio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 bosco, una casa, una spiaggia o la vostra stanza.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Oppure può essere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 luogo inventato che esiste solo nella vostra immaginazione.</a:t>
            </a:r>
          </a:p>
          <a:p>
            <a:pPr algn="just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Immaginate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 essere arrivati in questo luogo.</a:t>
            </a:r>
          </a:p>
          <a:p>
            <a:pPr algn="just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Potete camminare, volare, prendere un treno o una barca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— come preferite.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arrivate, guardatevi intorno: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 cosa vedete?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Quali colori ci sono?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C’è luce, ombra, sole o nuvole?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Ascoltate con attenzione: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Quali suoni ci sono nel vostro luogo?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silenzioso?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Sentite acqua, vento o musica?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Percepite la temperatura: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Fa caldo, fresco o è piacevole?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9881" y="1028700"/>
            <a:ext cx="16409419" cy="8656097"/>
          </a:xfrm>
          <a:custGeom>
            <a:avLst/>
            <a:gdLst/>
            <a:ahLst/>
            <a:cxnLst/>
            <a:rect l="l" t="t" r="r" b="b"/>
            <a:pathLst>
              <a:path w="16409419" h="8656097">
                <a:moveTo>
                  <a:pt x="0" y="0"/>
                </a:moveTo>
                <a:lnTo>
                  <a:pt x="16409419" y="0"/>
                </a:lnTo>
                <a:lnTo>
                  <a:pt x="16409419" y="8656097"/>
                </a:lnTo>
                <a:lnTo>
                  <a:pt x="0" y="865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09" b="-1480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479886" y="1092235"/>
            <a:ext cx="5808114" cy="8166065"/>
          </a:xfrm>
          <a:custGeom>
            <a:avLst/>
            <a:gdLst/>
            <a:ahLst/>
            <a:cxnLst/>
            <a:rect l="l" t="t" r="r" b="b"/>
            <a:pathLst>
              <a:path w="5808114" h="8166065">
                <a:moveTo>
                  <a:pt x="0" y="0"/>
                </a:moveTo>
                <a:lnTo>
                  <a:pt x="5808114" y="0"/>
                </a:lnTo>
                <a:lnTo>
                  <a:pt x="5808114" y="8166065"/>
                </a:lnTo>
                <a:lnTo>
                  <a:pt x="0" y="8166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841839" y="5175267"/>
            <a:ext cx="3783495" cy="1905893"/>
            <a:chOff x="0" y="0"/>
            <a:chExt cx="996476" cy="5019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96476" cy="501963"/>
            </a:xfrm>
            <a:custGeom>
              <a:avLst/>
              <a:gdLst/>
              <a:ahLst/>
              <a:cxnLst/>
              <a:rect l="l" t="t" r="r" b="b"/>
              <a:pathLst>
                <a:path w="996476" h="501963">
                  <a:moveTo>
                    <a:pt x="61387" y="0"/>
                  </a:moveTo>
                  <a:lnTo>
                    <a:pt x="935089" y="0"/>
                  </a:lnTo>
                  <a:cubicBezTo>
                    <a:pt x="968992" y="0"/>
                    <a:pt x="996476" y="27484"/>
                    <a:pt x="996476" y="61387"/>
                  </a:cubicBezTo>
                  <a:lnTo>
                    <a:pt x="996476" y="440576"/>
                  </a:lnTo>
                  <a:cubicBezTo>
                    <a:pt x="996476" y="474480"/>
                    <a:pt x="968992" y="501963"/>
                    <a:pt x="935089" y="501963"/>
                  </a:cubicBezTo>
                  <a:lnTo>
                    <a:pt x="61387" y="501963"/>
                  </a:lnTo>
                  <a:cubicBezTo>
                    <a:pt x="27484" y="501963"/>
                    <a:pt x="0" y="474480"/>
                    <a:pt x="0" y="440576"/>
                  </a:cubicBezTo>
                  <a:lnTo>
                    <a:pt x="0" y="61387"/>
                  </a:lnTo>
                  <a:cubicBezTo>
                    <a:pt x="0" y="27484"/>
                    <a:pt x="27484" y="0"/>
                    <a:pt x="613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996476" cy="5876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Come ti senti adesso?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00881" y="5143500"/>
            <a:ext cx="5303459" cy="1928622"/>
            <a:chOff x="0" y="0"/>
            <a:chExt cx="1396796" cy="5079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96796" cy="507950"/>
            </a:xfrm>
            <a:custGeom>
              <a:avLst/>
              <a:gdLst/>
              <a:ahLst/>
              <a:cxnLst/>
              <a:rect l="l" t="t" r="r" b="b"/>
              <a:pathLst>
                <a:path w="1396796" h="507950">
                  <a:moveTo>
                    <a:pt x="43794" y="0"/>
                  </a:moveTo>
                  <a:lnTo>
                    <a:pt x="1353002" y="0"/>
                  </a:lnTo>
                  <a:cubicBezTo>
                    <a:pt x="1364617" y="0"/>
                    <a:pt x="1375756" y="4614"/>
                    <a:pt x="1383969" y="12827"/>
                  </a:cubicBezTo>
                  <a:cubicBezTo>
                    <a:pt x="1392182" y="21040"/>
                    <a:pt x="1396796" y="32179"/>
                    <a:pt x="1396796" y="43794"/>
                  </a:cubicBezTo>
                  <a:lnTo>
                    <a:pt x="1396796" y="464156"/>
                  </a:lnTo>
                  <a:cubicBezTo>
                    <a:pt x="1396796" y="488343"/>
                    <a:pt x="1377189" y="507950"/>
                    <a:pt x="1353002" y="507950"/>
                  </a:cubicBezTo>
                  <a:lnTo>
                    <a:pt x="43794" y="507950"/>
                  </a:lnTo>
                  <a:cubicBezTo>
                    <a:pt x="32179" y="507950"/>
                    <a:pt x="21040" y="503336"/>
                    <a:pt x="12827" y="495123"/>
                  </a:cubicBezTo>
                  <a:cubicBezTo>
                    <a:pt x="4614" y="486910"/>
                    <a:pt x="0" y="475771"/>
                    <a:pt x="0" y="464156"/>
                  </a:cubicBezTo>
                  <a:lnTo>
                    <a:pt x="0" y="43794"/>
                  </a:lnTo>
                  <a:cubicBezTo>
                    <a:pt x="0" y="32179"/>
                    <a:pt x="4614" y="21040"/>
                    <a:pt x="12827" y="12827"/>
                  </a:cubicBezTo>
                  <a:cubicBezTo>
                    <a:pt x="21040" y="4614"/>
                    <a:pt x="32179" y="0"/>
                    <a:pt x="4379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1396796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Quale parte della visualizzazione ti ha calmato di più?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41839" y="1850320"/>
            <a:ext cx="10402069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Pensate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vi fa sentire bene in questo luogo.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 essere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 ricordo, un oggetto, un paesaggio o un profumo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— qualcosa che vi dà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sicurezza e tranquillità.</a:t>
            </a:r>
          </a:p>
          <a:p>
            <a:pPr algn="just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luogo appartiene solo a voi.</a:t>
            </a:r>
          </a:p>
          <a:p>
            <a:pPr algn="just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Nessuno può entrarci senza il vostro permesso.</a:t>
            </a:r>
          </a:p>
          <a:p>
            <a:pPr algn="just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Qui potete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riposare, riflettere, respirare o semplicemente essere.</a:t>
            </a:r>
          </a:p>
          <a:p>
            <a:pPr algn="just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 del giorno 1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57393" y="1533411"/>
            <a:ext cx="8969165" cy="7220178"/>
          </a:xfrm>
          <a:custGeom>
            <a:avLst/>
            <a:gdLst/>
            <a:ahLst/>
            <a:cxnLst/>
            <a:rect l="l" t="t" r="r" b="b"/>
            <a:pathLst>
              <a:path w="8969165" h="7220178">
                <a:moveTo>
                  <a:pt x="0" y="0"/>
                </a:moveTo>
                <a:lnTo>
                  <a:pt x="8969165" y="0"/>
                </a:lnTo>
                <a:lnTo>
                  <a:pt x="8969165" y="7220178"/>
                </a:lnTo>
                <a:lnTo>
                  <a:pt x="0" y="722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353813"/>
            <a:ext cx="5091452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Riassumere le scoperte più importanti della giornata.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Concludere la giornata con una sensazione di calma.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57393" y="1533411"/>
            <a:ext cx="8969165" cy="7220178"/>
          </a:xfrm>
          <a:custGeom>
            <a:avLst/>
            <a:gdLst/>
            <a:ahLst/>
            <a:cxnLst/>
            <a:rect l="l" t="t" r="r" b="b"/>
            <a:pathLst>
              <a:path w="8969165" h="7220178">
                <a:moveTo>
                  <a:pt x="0" y="0"/>
                </a:moveTo>
                <a:lnTo>
                  <a:pt x="8969165" y="0"/>
                </a:lnTo>
                <a:lnTo>
                  <a:pt x="8969165" y="7220178"/>
                </a:lnTo>
                <a:lnTo>
                  <a:pt x="0" y="722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93914" y="5031899"/>
            <a:ext cx="4675006" cy="2352941"/>
            <a:chOff x="0" y="0"/>
            <a:chExt cx="1231277" cy="6197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31277" cy="619705"/>
            </a:xfrm>
            <a:custGeom>
              <a:avLst/>
              <a:gdLst/>
              <a:ahLst/>
              <a:cxnLst/>
              <a:rect l="l" t="t" r="r" b="b"/>
              <a:pathLst>
                <a:path w="1231277" h="619705">
                  <a:moveTo>
                    <a:pt x="49681" y="0"/>
                  </a:moveTo>
                  <a:lnTo>
                    <a:pt x="1181597" y="0"/>
                  </a:lnTo>
                  <a:cubicBezTo>
                    <a:pt x="1194773" y="0"/>
                    <a:pt x="1207409" y="5234"/>
                    <a:pt x="1216726" y="14551"/>
                  </a:cubicBezTo>
                  <a:cubicBezTo>
                    <a:pt x="1226043" y="23868"/>
                    <a:pt x="1231277" y="36505"/>
                    <a:pt x="1231277" y="49681"/>
                  </a:cubicBezTo>
                  <a:lnTo>
                    <a:pt x="1231277" y="570024"/>
                  </a:lnTo>
                  <a:cubicBezTo>
                    <a:pt x="1231277" y="583200"/>
                    <a:pt x="1226043" y="595836"/>
                    <a:pt x="1216726" y="605153"/>
                  </a:cubicBezTo>
                  <a:cubicBezTo>
                    <a:pt x="1207409" y="614470"/>
                    <a:pt x="1194773" y="619705"/>
                    <a:pt x="1181597" y="619705"/>
                  </a:cubicBezTo>
                  <a:lnTo>
                    <a:pt x="49681" y="619705"/>
                  </a:lnTo>
                  <a:cubicBezTo>
                    <a:pt x="36505" y="619705"/>
                    <a:pt x="23868" y="614470"/>
                    <a:pt x="14551" y="605153"/>
                  </a:cubicBezTo>
                  <a:cubicBezTo>
                    <a:pt x="5234" y="595836"/>
                    <a:pt x="0" y="583200"/>
                    <a:pt x="0" y="570024"/>
                  </a:cubicBezTo>
                  <a:lnTo>
                    <a:pt x="0" y="49681"/>
                  </a:lnTo>
                  <a:cubicBezTo>
                    <a:pt x="0" y="36505"/>
                    <a:pt x="5234" y="23868"/>
                    <a:pt x="14551" y="14551"/>
                  </a:cubicBezTo>
                  <a:cubicBezTo>
                    <a:pt x="23868" y="5234"/>
                    <a:pt x="36505" y="0"/>
                    <a:pt x="4968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231277" cy="705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ha aiutato di più oggi?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46821" y="2228448"/>
            <a:ext cx="4169193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abbiamo scoperto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 cosa ci stressa, come il corpo percepisce lo stress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come possiamo rilassarci.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Ricordate: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tutti i sentimenti sono validi.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089589" y="1849088"/>
            <a:ext cx="1049744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2 – Che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posso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fare e chi mi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aiutare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Bentornate e bentornati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 ripasso del giorno 1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4630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Poster del giorno 1 visibile (opzionale)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616630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Tornare al cerchio iniziale.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 breve richiamo alla giornata precedente.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Ricollegarsi di nuovo al tema dello stress.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Preparare l’energia per il lavoro del giorno 2.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4630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07205" y="2302409"/>
            <a:ext cx="5196168" cy="1798601"/>
            <a:chOff x="0" y="0"/>
            <a:chExt cx="1368538" cy="4737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68538" cy="473706"/>
            </a:xfrm>
            <a:custGeom>
              <a:avLst/>
              <a:gdLst/>
              <a:ahLst/>
              <a:cxnLst/>
              <a:rect l="l" t="t" r="r" b="b"/>
              <a:pathLst>
                <a:path w="1368538" h="473706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29008"/>
                  </a:lnTo>
                  <a:cubicBezTo>
                    <a:pt x="1368538" y="440862"/>
                    <a:pt x="1363829" y="452231"/>
                    <a:pt x="1355446" y="460614"/>
                  </a:cubicBezTo>
                  <a:cubicBezTo>
                    <a:pt x="1347064" y="468996"/>
                    <a:pt x="1335695" y="473706"/>
                    <a:pt x="1323840" y="473706"/>
                  </a:cubicBezTo>
                  <a:lnTo>
                    <a:pt x="44698" y="473706"/>
                  </a:lnTo>
                  <a:cubicBezTo>
                    <a:pt x="32843" y="473706"/>
                    <a:pt x="21474" y="468996"/>
                    <a:pt x="13092" y="460614"/>
                  </a:cubicBezTo>
                  <a:cubicBezTo>
                    <a:pt x="4709" y="452231"/>
                    <a:pt x="0" y="440862"/>
                    <a:pt x="0" y="429008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368538" cy="559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vi ricordate dell’ultimo workshop?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30554" y="4674812"/>
            <a:ext cx="6221781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Abbiamo visto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ci stressa, come il corpo percepisce lo stress e che cosa possiamo fare per rilassarci.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30554" y="5969339"/>
            <a:ext cx="622178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impariamo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altri strumenti per affrontare lo stress.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30554" y="7263866"/>
            <a:ext cx="622178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persona impara al proprio ritmo — non esistono risposte sbagliate.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357777" y="1849088"/>
            <a:ext cx="996106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1. Che cosa mi stressa e </a:t>
            </a:r>
          </a:p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me ne accorgo?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07824" y="6732654"/>
            <a:ext cx="10472351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Introduzione al workshop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 giro di presentazione in cerchio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4630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07205" y="1961659"/>
            <a:ext cx="5196168" cy="1798601"/>
            <a:chOff x="0" y="0"/>
            <a:chExt cx="1368538" cy="4737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68538" cy="473706"/>
            </a:xfrm>
            <a:custGeom>
              <a:avLst/>
              <a:gdLst/>
              <a:ahLst/>
              <a:cxnLst/>
              <a:rect l="l" t="t" r="r" b="b"/>
              <a:pathLst>
                <a:path w="1368538" h="473706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29008"/>
                  </a:lnTo>
                  <a:cubicBezTo>
                    <a:pt x="1368538" y="440862"/>
                    <a:pt x="1363829" y="452231"/>
                    <a:pt x="1355446" y="460614"/>
                  </a:cubicBezTo>
                  <a:cubicBezTo>
                    <a:pt x="1347064" y="468996"/>
                    <a:pt x="1335695" y="473706"/>
                    <a:pt x="1323840" y="473706"/>
                  </a:cubicBezTo>
                  <a:lnTo>
                    <a:pt x="44698" y="473706"/>
                  </a:lnTo>
                  <a:cubicBezTo>
                    <a:pt x="32843" y="473706"/>
                    <a:pt x="21474" y="468996"/>
                    <a:pt x="13092" y="460614"/>
                  </a:cubicBezTo>
                  <a:cubicBezTo>
                    <a:pt x="4709" y="452231"/>
                    <a:pt x="0" y="440862"/>
                    <a:pt x="0" y="429008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368538" cy="559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vi stressano di più durante la settimana?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07205" y="4179018"/>
            <a:ext cx="5196168" cy="1928622"/>
            <a:chOff x="0" y="0"/>
            <a:chExt cx="1368538" cy="5079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68538" cy="507950"/>
            </a:xfrm>
            <a:custGeom>
              <a:avLst/>
              <a:gdLst/>
              <a:ahLst/>
              <a:cxnLst/>
              <a:rect l="l" t="t" r="r" b="b"/>
              <a:pathLst>
                <a:path w="1368538" h="507950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63252"/>
                  </a:lnTo>
                  <a:cubicBezTo>
                    <a:pt x="1368538" y="475107"/>
                    <a:pt x="1363829" y="486476"/>
                    <a:pt x="1355446" y="494858"/>
                  </a:cubicBezTo>
                  <a:cubicBezTo>
                    <a:pt x="1347064" y="503241"/>
                    <a:pt x="1335695" y="507950"/>
                    <a:pt x="1323840" y="507950"/>
                  </a:cubicBezTo>
                  <a:lnTo>
                    <a:pt x="44698" y="507950"/>
                  </a:lnTo>
                  <a:cubicBezTo>
                    <a:pt x="32843" y="507950"/>
                    <a:pt x="21474" y="503241"/>
                    <a:pt x="13092" y="494858"/>
                  </a:cubicBezTo>
                  <a:cubicBezTo>
                    <a:pt x="4709" y="486476"/>
                    <a:pt x="0" y="475107"/>
                    <a:pt x="0" y="463252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368538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segnali vi dà il vostro corpo quando inizia lo stress?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07205" y="6526740"/>
            <a:ext cx="5196168" cy="1798601"/>
            <a:chOff x="0" y="0"/>
            <a:chExt cx="1368538" cy="47370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68538" cy="473706"/>
            </a:xfrm>
            <a:custGeom>
              <a:avLst/>
              <a:gdLst/>
              <a:ahLst/>
              <a:cxnLst/>
              <a:rect l="l" t="t" r="r" b="b"/>
              <a:pathLst>
                <a:path w="1368538" h="473706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29008"/>
                  </a:lnTo>
                  <a:cubicBezTo>
                    <a:pt x="1368538" y="440862"/>
                    <a:pt x="1363829" y="452231"/>
                    <a:pt x="1355446" y="460614"/>
                  </a:cubicBezTo>
                  <a:cubicBezTo>
                    <a:pt x="1347064" y="468996"/>
                    <a:pt x="1335695" y="473706"/>
                    <a:pt x="1323840" y="473706"/>
                  </a:cubicBezTo>
                  <a:lnTo>
                    <a:pt x="44698" y="473706"/>
                  </a:lnTo>
                  <a:cubicBezTo>
                    <a:pt x="32843" y="473706"/>
                    <a:pt x="21474" y="468996"/>
                    <a:pt x="13092" y="460614"/>
                  </a:cubicBezTo>
                  <a:cubicBezTo>
                    <a:pt x="4709" y="452231"/>
                    <a:pt x="0" y="440862"/>
                    <a:pt x="0" y="429008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368538" cy="559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Vi ricordate il modello del serbatoio emotivo?</a:t>
              </a: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“Sollevare pesi” – Il peso dello stress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00597" y="1028700"/>
            <a:ext cx="5647563" cy="8229600"/>
          </a:xfrm>
          <a:custGeom>
            <a:avLst/>
            <a:gdLst/>
            <a:ahLst/>
            <a:cxnLst/>
            <a:rect l="l" t="t" r="r" b="b"/>
            <a:pathLst>
              <a:path w="5647563" h="8229600">
                <a:moveTo>
                  <a:pt x="0" y="0"/>
                </a:moveTo>
                <a:lnTo>
                  <a:pt x="5647563" y="0"/>
                </a:lnTo>
                <a:lnTo>
                  <a:pt x="56475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659905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Piccole bottiglie d’acqua (una per persona)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sufficiente per distendere le braccia in sicurezza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4667870"/>
            <a:ext cx="5091452" cy="389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Tenere un piccolo peso con il braccio disteso.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Percepire come la sensazione cambia con il tempo.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Collegare la stanchezza del braccio allo stress accumulato.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Capire che lo stress diventa pesante quando lo si trattiene troppo a lungo.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48838" y="123209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4" y="0"/>
                </a:lnTo>
                <a:lnTo>
                  <a:pt x="2953114" y="7822820"/>
                </a:lnTo>
                <a:lnTo>
                  <a:pt x="0" y="78228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046143" y="5256591"/>
            <a:ext cx="7097857" cy="2406407"/>
            <a:chOff x="0" y="0"/>
            <a:chExt cx="1869394" cy="6337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69394" cy="633786"/>
            </a:xfrm>
            <a:custGeom>
              <a:avLst/>
              <a:gdLst/>
              <a:ahLst/>
              <a:cxnLst/>
              <a:rect l="l" t="t" r="r" b="b"/>
              <a:pathLst>
                <a:path w="1869394" h="633786">
                  <a:moveTo>
                    <a:pt x="32722" y="0"/>
                  </a:moveTo>
                  <a:lnTo>
                    <a:pt x="1836672" y="0"/>
                  </a:lnTo>
                  <a:cubicBezTo>
                    <a:pt x="1845351" y="0"/>
                    <a:pt x="1853674" y="3448"/>
                    <a:pt x="1859810" y="9584"/>
                  </a:cubicBezTo>
                  <a:cubicBezTo>
                    <a:pt x="1865947" y="15721"/>
                    <a:pt x="1869394" y="24044"/>
                    <a:pt x="1869394" y="32722"/>
                  </a:cubicBezTo>
                  <a:lnTo>
                    <a:pt x="1869394" y="601064"/>
                  </a:lnTo>
                  <a:cubicBezTo>
                    <a:pt x="1869394" y="609742"/>
                    <a:pt x="1865947" y="618065"/>
                    <a:pt x="1859810" y="624202"/>
                  </a:cubicBezTo>
                  <a:cubicBezTo>
                    <a:pt x="1853674" y="630339"/>
                    <a:pt x="1845351" y="633786"/>
                    <a:pt x="1836672" y="633786"/>
                  </a:cubicBezTo>
                  <a:lnTo>
                    <a:pt x="32722" y="633786"/>
                  </a:lnTo>
                  <a:cubicBezTo>
                    <a:pt x="24044" y="633786"/>
                    <a:pt x="15721" y="630339"/>
                    <a:pt x="9584" y="624202"/>
                  </a:cubicBezTo>
                  <a:cubicBezTo>
                    <a:pt x="3448" y="618065"/>
                    <a:pt x="0" y="609742"/>
                    <a:pt x="0" y="601064"/>
                  </a:cubicBezTo>
                  <a:lnTo>
                    <a:pt x="0" y="32722"/>
                  </a:lnTo>
                  <a:cubicBezTo>
                    <a:pt x="0" y="24044"/>
                    <a:pt x="3448" y="15721"/>
                    <a:pt x="9584" y="9584"/>
                  </a:cubicBezTo>
                  <a:cubicBezTo>
                    <a:pt x="15721" y="3448"/>
                    <a:pt x="24044" y="0"/>
                    <a:pt x="3272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69394" cy="71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sente il tuo braccio adesso rispetto a un minuto fa?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046143" y="1641475"/>
            <a:ext cx="941586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Vediamo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succede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quando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teniamo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peso per un po’…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peso non cambia, ma il vostro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sforzo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sì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 lo stress è simile: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quando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lo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trattiene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lungo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sembra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più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pesante.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devi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portare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questo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peso da solo o da sola.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Puoi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lasciarlo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andare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11424" y="123209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4" y="0"/>
                </a:lnTo>
                <a:lnTo>
                  <a:pt x="2953114" y="7822820"/>
                </a:lnTo>
                <a:lnTo>
                  <a:pt x="0" y="78228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046143" y="2130619"/>
            <a:ext cx="7097857" cy="2406407"/>
            <a:chOff x="0" y="0"/>
            <a:chExt cx="1869394" cy="6337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69394" cy="633786"/>
            </a:xfrm>
            <a:custGeom>
              <a:avLst/>
              <a:gdLst/>
              <a:ahLst/>
              <a:cxnLst/>
              <a:rect l="l" t="t" r="r" b="b"/>
              <a:pathLst>
                <a:path w="1869394" h="633786">
                  <a:moveTo>
                    <a:pt x="32722" y="0"/>
                  </a:moveTo>
                  <a:lnTo>
                    <a:pt x="1836672" y="0"/>
                  </a:lnTo>
                  <a:cubicBezTo>
                    <a:pt x="1845351" y="0"/>
                    <a:pt x="1853674" y="3448"/>
                    <a:pt x="1859810" y="9584"/>
                  </a:cubicBezTo>
                  <a:cubicBezTo>
                    <a:pt x="1865947" y="15721"/>
                    <a:pt x="1869394" y="24044"/>
                    <a:pt x="1869394" y="32722"/>
                  </a:cubicBezTo>
                  <a:lnTo>
                    <a:pt x="1869394" y="601064"/>
                  </a:lnTo>
                  <a:cubicBezTo>
                    <a:pt x="1869394" y="609742"/>
                    <a:pt x="1865947" y="618065"/>
                    <a:pt x="1859810" y="624202"/>
                  </a:cubicBezTo>
                  <a:cubicBezTo>
                    <a:pt x="1853674" y="630339"/>
                    <a:pt x="1845351" y="633786"/>
                    <a:pt x="1836672" y="633786"/>
                  </a:cubicBezTo>
                  <a:lnTo>
                    <a:pt x="32722" y="633786"/>
                  </a:lnTo>
                  <a:cubicBezTo>
                    <a:pt x="24044" y="633786"/>
                    <a:pt x="15721" y="630339"/>
                    <a:pt x="9584" y="624202"/>
                  </a:cubicBezTo>
                  <a:cubicBezTo>
                    <a:pt x="3448" y="618065"/>
                    <a:pt x="0" y="609742"/>
                    <a:pt x="0" y="601064"/>
                  </a:cubicBezTo>
                  <a:lnTo>
                    <a:pt x="0" y="32722"/>
                  </a:lnTo>
                  <a:cubicBezTo>
                    <a:pt x="0" y="24044"/>
                    <a:pt x="3448" y="15721"/>
                    <a:pt x="9584" y="9584"/>
                  </a:cubicBezTo>
                  <a:cubicBezTo>
                    <a:pt x="15721" y="3448"/>
                    <a:pt x="24044" y="0"/>
                    <a:pt x="3272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69394" cy="71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nella vostra vita potrebbero assomigliare a questo peso che state tenendo?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46143" y="6085931"/>
            <a:ext cx="7097857" cy="2406407"/>
            <a:chOff x="0" y="0"/>
            <a:chExt cx="1869394" cy="6337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69394" cy="633786"/>
            </a:xfrm>
            <a:custGeom>
              <a:avLst/>
              <a:gdLst/>
              <a:ahLst/>
              <a:cxnLst/>
              <a:rect l="l" t="t" r="r" b="b"/>
              <a:pathLst>
                <a:path w="1869394" h="633786">
                  <a:moveTo>
                    <a:pt x="32722" y="0"/>
                  </a:moveTo>
                  <a:lnTo>
                    <a:pt x="1836672" y="0"/>
                  </a:lnTo>
                  <a:cubicBezTo>
                    <a:pt x="1845351" y="0"/>
                    <a:pt x="1853674" y="3448"/>
                    <a:pt x="1859810" y="9584"/>
                  </a:cubicBezTo>
                  <a:cubicBezTo>
                    <a:pt x="1865947" y="15721"/>
                    <a:pt x="1869394" y="24044"/>
                    <a:pt x="1869394" y="32722"/>
                  </a:cubicBezTo>
                  <a:lnTo>
                    <a:pt x="1869394" y="601064"/>
                  </a:lnTo>
                  <a:cubicBezTo>
                    <a:pt x="1869394" y="609742"/>
                    <a:pt x="1865947" y="618065"/>
                    <a:pt x="1859810" y="624202"/>
                  </a:cubicBezTo>
                  <a:cubicBezTo>
                    <a:pt x="1853674" y="630339"/>
                    <a:pt x="1845351" y="633786"/>
                    <a:pt x="1836672" y="633786"/>
                  </a:cubicBezTo>
                  <a:lnTo>
                    <a:pt x="32722" y="633786"/>
                  </a:lnTo>
                  <a:cubicBezTo>
                    <a:pt x="24044" y="633786"/>
                    <a:pt x="15721" y="630339"/>
                    <a:pt x="9584" y="624202"/>
                  </a:cubicBezTo>
                  <a:cubicBezTo>
                    <a:pt x="3448" y="618065"/>
                    <a:pt x="0" y="609742"/>
                    <a:pt x="0" y="601064"/>
                  </a:cubicBezTo>
                  <a:lnTo>
                    <a:pt x="0" y="32722"/>
                  </a:lnTo>
                  <a:cubicBezTo>
                    <a:pt x="0" y="24044"/>
                    <a:pt x="3448" y="15721"/>
                    <a:pt x="9584" y="9584"/>
                  </a:cubicBezTo>
                  <a:cubicBezTo>
                    <a:pt x="15721" y="3448"/>
                    <a:pt x="24044" y="0"/>
                    <a:pt x="32722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69394" cy="71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potrebbe aiutarvi a “lasciare andare” questo peso?</a:t>
              </a: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 per affrontare lo stress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52764" y="1258747"/>
            <a:ext cx="5212612" cy="1928622"/>
            <a:chOff x="0" y="0"/>
            <a:chExt cx="1372869" cy="5079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2869" cy="507950"/>
            </a:xfrm>
            <a:custGeom>
              <a:avLst/>
              <a:gdLst/>
              <a:ahLst/>
              <a:cxnLst/>
              <a:rect l="l" t="t" r="r" b="b"/>
              <a:pathLst>
                <a:path w="1372869" h="507950">
                  <a:moveTo>
                    <a:pt x="44557" y="0"/>
                  </a:moveTo>
                  <a:lnTo>
                    <a:pt x="1328312" y="0"/>
                  </a:lnTo>
                  <a:cubicBezTo>
                    <a:pt x="1340129" y="0"/>
                    <a:pt x="1351462" y="4694"/>
                    <a:pt x="1359819" y="13050"/>
                  </a:cubicBezTo>
                  <a:cubicBezTo>
                    <a:pt x="1368175" y="21406"/>
                    <a:pt x="1372869" y="32740"/>
                    <a:pt x="1372869" y="44557"/>
                  </a:cubicBezTo>
                  <a:lnTo>
                    <a:pt x="1372869" y="463393"/>
                  </a:lnTo>
                  <a:cubicBezTo>
                    <a:pt x="1372869" y="475210"/>
                    <a:pt x="1368175" y="486543"/>
                    <a:pt x="1359819" y="494899"/>
                  </a:cubicBezTo>
                  <a:cubicBezTo>
                    <a:pt x="1351462" y="503255"/>
                    <a:pt x="1340129" y="507950"/>
                    <a:pt x="1328312" y="507950"/>
                  </a:cubicBezTo>
                  <a:lnTo>
                    <a:pt x="44557" y="507950"/>
                  </a:lnTo>
                  <a:cubicBezTo>
                    <a:pt x="32740" y="507950"/>
                    <a:pt x="21406" y="503255"/>
                    <a:pt x="13050" y="494899"/>
                  </a:cubicBezTo>
                  <a:cubicBezTo>
                    <a:pt x="4694" y="486543"/>
                    <a:pt x="0" y="475210"/>
                    <a:pt x="0" y="463393"/>
                  </a:cubicBezTo>
                  <a:lnTo>
                    <a:pt x="0" y="44557"/>
                  </a:lnTo>
                  <a:cubicBezTo>
                    <a:pt x="0" y="32740"/>
                    <a:pt x="4694" y="21406"/>
                    <a:pt x="13050" y="13050"/>
                  </a:cubicBezTo>
                  <a:cubicBezTo>
                    <a:pt x="21406" y="4694"/>
                    <a:pt x="32740" y="0"/>
                    <a:pt x="4455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372869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posso lasciare andare il peso dello stress?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9388549" y="4031372"/>
            <a:ext cx="6741042" cy="6741042"/>
          </a:xfrm>
          <a:custGeom>
            <a:avLst/>
            <a:gdLst/>
            <a:ahLst/>
            <a:cxnLst/>
            <a:rect l="l" t="t" r="r" b="b"/>
            <a:pathLst>
              <a:path w="6741042" h="6741042">
                <a:moveTo>
                  <a:pt x="0" y="0"/>
                </a:moveTo>
                <a:lnTo>
                  <a:pt x="6741042" y="0"/>
                </a:lnTo>
                <a:lnTo>
                  <a:pt x="6741042" y="6741041"/>
                </a:lnTo>
                <a:lnTo>
                  <a:pt x="0" y="67410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722120" y="1659905"/>
            <a:ext cx="5562600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per il metodo delle tre dita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delle coping skills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di supporto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Carta “Che cosa mi aiuta?”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Pennarelli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2120" y="5475945"/>
            <a:ext cx="5091452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Esplorare strumenti pratici per lasciare andare lo stress.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Sviluppare una piccola guida mentale per le situazioni difficili.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Trovare strategie che funzionano per ogni persona.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56673" y="942975"/>
            <a:ext cx="437465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metodo delle tre dita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122631" y="2455579"/>
            <a:ext cx="5066084" cy="3698108"/>
            <a:chOff x="0" y="0"/>
            <a:chExt cx="6754778" cy="49308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00701" cy="3991011"/>
            </a:xfrm>
            <a:custGeom>
              <a:avLst/>
              <a:gdLst/>
              <a:ahLst/>
              <a:cxnLst/>
              <a:rect l="l" t="t" r="r" b="b"/>
              <a:pathLst>
                <a:path w="2300701" h="3991011">
                  <a:moveTo>
                    <a:pt x="0" y="0"/>
                  </a:moveTo>
                  <a:lnTo>
                    <a:pt x="2300701" y="0"/>
                  </a:lnTo>
                  <a:lnTo>
                    <a:pt x="2300701" y="3991011"/>
                  </a:lnTo>
                  <a:lnTo>
                    <a:pt x="0" y="3991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410761" y="168514"/>
              <a:ext cx="3725046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Dito 1 — STOP: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 è il problema?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020260" y="3052270"/>
              <a:ext cx="4734519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sta succedendo adesso?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mi preoccupa?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020260" y="1655993"/>
              <a:ext cx="450604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 prima cosa mi fermo un attimo e mi chiedo: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63191" y="2455579"/>
            <a:ext cx="5025348" cy="2993258"/>
            <a:chOff x="0" y="0"/>
            <a:chExt cx="6700465" cy="399101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94416" cy="3991011"/>
            </a:xfrm>
            <a:custGeom>
              <a:avLst/>
              <a:gdLst/>
              <a:ahLst/>
              <a:cxnLst/>
              <a:rect l="l" t="t" r="r" b="b"/>
              <a:pathLst>
                <a:path w="2194416" h="3991011">
                  <a:moveTo>
                    <a:pt x="0" y="0"/>
                  </a:moveTo>
                  <a:lnTo>
                    <a:pt x="2194416" y="0"/>
                  </a:lnTo>
                  <a:lnTo>
                    <a:pt x="2194416" y="3991011"/>
                  </a:lnTo>
                  <a:lnTo>
                    <a:pt x="0" y="3991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20401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194416" y="1705354"/>
              <a:ext cx="4506048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Penso 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più possibilità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Anche i piccoli passi contano.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194416" y="168514"/>
              <a:ext cx="3985380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Dito 2 — SOLUZIONI: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posso fare?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447895" y="2455579"/>
            <a:ext cx="4738680" cy="2993258"/>
            <a:chOff x="0" y="0"/>
            <a:chExt cx="6318239" cy="39910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72525" cy="3991011"/>
            </a:xfrm>
            <a:custGeom>
              <a:avLst/>
              <a:gdLst/>
              <a:ahLst/>
              <a:cxnLst/>
              <a:rect l="l" t="t" r="r" b="b"/>
              <a:pathLst>
                <a:path w="2072525" h="3991011">
                  <a:moveTo>
                    <a:pt x="0" y="0"/>
                  </a:moveTo>
                  <a:lnTo>
                    <a:pt x="2072525" y="0"/>
                  </a:lnTo>
                  <a:lnTo>
                    <a:pt x="2072525" y="3991011"/>
                  </a:lnTo>
                  <a:lnTo>
                    <a:pt x="0" y="3991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072525" y="1705354"/>
              <a:ext cx="4245714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Scelgo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una possibilità, la provo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 poi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mi chiedo se mi ha aiutato.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072525" y="168514"/>
              <a:ext cx="4245714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Dito 3 — PROVARE: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 funzionato?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650758" y="6248937"/>
            <a:ext cx="4537956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Esempi: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Domani ho una verifica.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 litigato con un’amica o un amico.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 troppi compiti.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56673" y="6248937"/>
            <a:ext cx="4748579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Esempi: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qualcosa all’insegnante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 a un compagno o a una compagna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una pausa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Dividere il compito in parti più piccole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660749" y="6248937"/>
            <a:ext cx="4312971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non funziona: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Cerco un’altra possibilità. Va bene aver bisogno di più di un tentativo.</a:t>
            </a:r>
          </a:p>
        </p:txBody>
      </p:sp>
      <p:sp>
        <p:nvSpPr>
          <p:cNvPr id="19" name="AutoShape 19"/>
          <p:cNvSpPr/>
          <p:nvPr/>
        </p:nvSpPr>
        <p:spPr>
          <a:xfrm flipV="1">
            <a:off x="6416264" y="2455579"/>
            <a:ext cx="0" cy="680272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 flipV="1">
            <a:off x="12162145" y="2455579"/>
            <a:ext cx="0" cy="680272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55239" y="5698341"/>
            <a:ext cx="3381010" cy="3279580"/>
          </a:xfrm>
          <a:custGeom>
            <a:avLst/>
            <a:gdLst/>
            <a:ahLst/>
            <a:cxnLst/>
            <a:rect l="l" t="t" r="r" b="b"/>
            <a:pathLst>
              <a:path w="3381010" h="3279580">
                <a:moveTo>
                  <a:pt x="0" y="0"/>
                </a:moveTo>
                <a:lnTo>
                  <a:pt x="3381010" y="0"/>
                </a:lnTo>
                <a:lnTo>
                  <a:pt x="3381010" y="3279579"/>
                </a:lnTo>
                <a:lnTo>
                  <a:pt x="0" y="32795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770045" y="5698341"/>
            <a:ext cx="4008877" cy="6179386"/>
          </a:xfrm>
          <a:custGeom>
            <a:avLst/>
            <a:gdLst/>
            <a:ahLst/>
            <a:cxnLst/>
            <a:rect l="l" t="t" r="r" b="b"/>
            <a:pathLst>
              <a:path w="4008877" h="6179386">
                <a:moveTo>
                  <a:pt x="0" y="0"/>
                </a:moveTo>
                <a:lnTo>
                  <a:pt x="4008877" y="0"/>
                </a:lnTo>
                <a:lnTo>
                  <a:pt x="4008877" y="6179386"/>
                </a:lnTo>
                <a:lnTo>
                  <a:pt x="0" y="6179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5334001" y="942975"/>
            <a:ext cx="762000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gestione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dello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stress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80146" y="2214122"/>
            <a:ext cx="4866740" cy="3243291"/>
            <a:chOff x="0" y="0"/>
            <a:chExt cx="6488987" cy="4324388"/>
          </a:xfrm>
        </p:grpSpPr>
        <p:sp>
          <p:nvSpPr>
            <p:cNvPr id="7" name="TextBox 7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54379"/>
              <a:ext cx="648898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Strategie di gestione dello stress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57414" y="1975946"/>
              <a:ext cx="5774158" cy="2348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Respirazione a triangolo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Fare 3 respiri profondi (inspirare ed espirare)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Fare una pausa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Bere acqua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712374" y="2214122"/>
            <a:ext cx="4866740" cy="2890866"/>
            <a:chOff x="0" y="0"/>
            <a:chExt cx="6488987" cy="385448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54379"/>
              <a:ext cx="648898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Distrazione sana / breve pausa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01285" y="1975946"/>
              <a:ext cx="4486417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Ascoltare musica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Disegnare o colorare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breve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Stirarsi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341114" y="2214122"/>
            <a:ext cx="4866740" cy="3243291"/>
            <a:chOff x="0" y="0"/>
            <a:chExt cx="6488987" cy="4324388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754379"/>
              <a:ext cx="648898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Pensiero positivo realistico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19724" y="1975946"/>
              <a:ext cx="5649538" cy="2348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 già superato situazioni più difficili.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Posso chiedere aiuto.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solo temporaneo.</a:t>
              </a:r>
            </a:p>
            <a:p>
              <a:pPr algn="l">
                <a:lnSpc>
                  <a:spcPts val="28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5A0DA9F3-3060-0501-DE31-3219FBB5F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036" y="6045500"/>
            <a:ext cx="3225964" cy="322999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29239" y="5330473"/>
            <a:ext cx="3597295" cy="3647448"/>
          </a:xfrm>
          <a:custGeom>
            <a:avLst/>
            <a:gdLst/>
            <a:ahLst/>
            <a:cxnLst/>
            <a:rect l="l" t="t" r="r" b="b"/>
            <a:pathLst>
              <a:path w="3597295" h="3647448">
                <a:moveTo>
                  <a:pt x="0" y="0"/>
                </a:moveTo>
                <a:lnTo>
                  <a:pt x="3597295" y="0"/>
                </a:lnTo>
                <a:lnTo>
                  <a:pt x="3597295" y="3647447"/>
                </a:lnTo>
                <a:lnTo>
                  <a:pt x="0" y="3647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114205" y="5143500"/>
            <a:ext cx="3691817" cy="3627210"/>
          </a:xfrm>
          <a:custGeom>
            <a:avLst/>
            <a:gdLst/>
            <a:ahLst/>
            <a:cxnLst/>
            <a:rect l="l" t="t" r="r" b="b"/>
            <a:pathLst>
              <a:path w="3691817" h="3627210">
                <a:moveTo>
                  <a:pt x="0" y="0"/>
                </a:moveTo>
                <a:lnTo>
                  <a:pt x="3691817" y="0"/>
                </a:lnTo>
                <a:lnTo>
                  <a:pt x="3691817" y="3627210"/>
                </a:lnTo>
                <a:lnTo>
                  <a:pt x="0" y="3627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5410201" y="942975"/>
            <a:ext cx="746760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gestione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dello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stress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894516" y="2149828"/>
            <a:ext cx="4866740" cy="2602735"/>
            <a:chOff x="0" y="-85725"/>
            <a:chExt cx="6488987" cy="3470313"/>
          </a:xfrm>
        </p:grpSpPr>
        <p:sp>
          <p:nvSpPr>
            <p:cNvPr id="6" name="TextBox 6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 dirty="0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4361" y="754379"/>
              <a:ext cx="5000266" cy="4688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Pianificazione</a:t>
              </a:r>
              <a:endPara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01285" y="1975945"/>
              <a:ext cx="4486418" cy="1408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Suddividere i compiti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Fare una lista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Organizzare il tempo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26744" y="2149828"/>
            <a:ext cx="4866740" cy="2821810"/>
            <a:chOff x="0" y="-85725"/>
            <a:chExt cx="6488987" cy="376241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 dirty="0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54379"/>
              <a:ext cx="6488987" cy="4688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Parlare con qualcuno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10505" y="1798145"/>
              <a:ext cx="5067978" cy="1878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Esprimere le proprie preoccupazioni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consiglio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supporto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6712227" cy="8014600"/>
          </a:xfrm>
          <a:custGeom>
            <a:avLst/>
            <a:gdLst/>
            <a:ahLst/>
            <a:cxnLst/>
            <a:rect l="l" t="t" r="r" b="b"/>
            <a:pathLst>
              <a:path w="6712227" h="8014600">
                <a:moveTo>
                  <a:pt x="0" y="0"/>
                </a:moveTo>
                <a:lnTo>
                  <a:pt x="6712227" y="0"/>
                </a:lnTo>
                <a:lnTo>
                  <a:pt x="6712227" y="8014600"/>
                </a:lnTo>
                <a:lnTo>
                  <a:pt x="0" y="8014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817278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libero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5091452" cy="307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sediamo in cerchio per poterci vedere tutte e tutti.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presentiamo dicendo il nostro nome e come ci sentiamo.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Facciamo un gesto che rappresenta un’emozione.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Iniziamo con un’introduzione al tema dello stress.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10092" y="1570373"/>
            <a:ext cx="9267815" cy="1235742"/>
            <a:chOff x="0" y="0"/>
            <a:chExt cx="2440906" cy="325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0906" cy="325463"/>
            </a:xfrm>
            <a:custGeom>
              <a:avLst/>
              <a:gdLst/>
              <a:ahLst/>
              <a:cxnLst/>
              <a:rect l="l" t="t" r="r" b="b"/>
              <a:pathLst>
                <a:path w="2440906" h="325463">
                  <a:moveTo>
                    <a:pt x="25061" y="0"/>
                  </a:moveTo>
                  <a:lnTo>
                    <a:pt x="2415845" y="0"/>
                  </a:lnTo>
                  <a:cubicBezTo>
                    <a:pt x="2429686" y="0"/>
                    <a:pt x="2440906" y="11220"/>
                    <a:pt x="2440906" y="25061"/>
                  </a:cubicBezTo>
                  <a:lnTo>
                    <a:pt x="2440906" y="300402"/>
                  </a:lnTo>
                  <a:cubicBezTo>
                    <a:pt x="2440906" y="314243"/>
                    <a:pt x="2429686" y="325463"/>
                    <a:pt x="2415845" y="325463"/>
                  </a:cubicBezTo>
                  <a:lnTo>
                    <a:pt x="25061" y="325463"/>
                  </a:lnTo>
                  <a:cubicBezTo>
                    <a:pt x="11220" y="325463"/>
                    <a:pt x="0" y="314243"/>
                    <a:pt x="0" y="300402"/>
                  </a:cubicBezTo>
                  <a:lnTo>
                    <a:pt x="0" y="25061"/>
                  </a:lnTo>
                  <a:cubicBezTo>
                    <a:pt x="0" y="11220"/>
                    <a:pt x="11220" y="0"/>
                    <a:pt x="2506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440906" cy="411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mi aiuta quando mi sento male?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162800" y="683869"/>
            <a:ext cx="396240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Carte di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aiuto</a:t>
            </a:r>
            <a:endParaRPr lang="en-US" sz="3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007267" y="3179998"/>
            <a:ext cx="1227346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 non è un segno di debolezza, ma di forza e intelligenza emotiva.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1CF2A1-0207-031F-AD25-3BF845582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178570" y="2454951"/>
            <a:ext cx="5930861" cy="8865321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1862FF-50C9-A6EA-74F2-78A39ED86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391643" y="-1534144"/>
            <a:ext cx="8839200" cy="13050487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74154" y="2011986"/>
            <a:ext cx="10939692" cy="1928622"/>
            <a:chOff x="0" y="0"/>
            <a:chExt cx="14586256" cy="257149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818269" cy="2571496"/>
              <a:chOff x="0" y="0"/>
              <a:chExt cx="1346819" cy="50795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346819" cy="507950"/>
              </a:xfrm>
              <a:custGeom>
                <a:avLst/>
                <a:gdLst/>
                <a:ahLst/>
                <a:cxnLst/>
                <a:rect l="l" t="t" r="r" b="b"/>
                <a:pathLst>
                  <a:path w="1346819" h="507950">
                    <a:moveTo>
                      <a:pt x="45419" y="0"/>
                    </a:moveTo>
                    <a:lnTo>
                      <a:pt x="1301400" y="0"/>
                    </a:lnTo>
                    <a:cubicBezTo>
                      <a:pt x="1313446" y="0"/>
                      <a:pt x="1324998" y="4785"/>
                      <a:pt x="1333516" y="13303"/>
                    </a:cubicBezTo>
                    <a:cubicBezTo>
                      <a:pt x="1342033" y="21820"/>
                      <a:pt x="1346819" y="33373"/>
                      <a:pt x="1346819" y="45419"/>
                    </a:cubicBezTo>
                    <a:lnTo>
                      <a:pt x="1346819" y="462531"/>
                    </a:lnTo>
                    <a:cubicBezTo>
                      <a:pt x="1346819" y="474577"/>
                      <a:pt x="1342033" y="486129"/>
                      <a:pt x="1333516" y="494647"/>
                    </a:cubicBezTo>
                    <a:cubicBezTo>
                      <a:pt x="1324998" y="503165"/>
                      <a:pt x="1313446" y="507950"/>
                      <a:pt x="1301400" y="507950"/>
                    </a:cubicBezTo>
                    <a:lnTo>
                      <a:pt x="45419" y="507950"/>
                    </a:lnTo>
                    <a:cubicBezTo>
                      <a:pt x="33373" y="507950"/>
                      <a:pt x="21820" y="503165"/>
                      <a:pt x="13303" y="494647"/>
                    </a:cubicBezTo>
                    <a:cubicBezTo>
                      <a:pt x="4785" y="486129"/>
                      <a:pt x="0" y="474577"/>
                      <a:pt x="0" y="462531"/>
                    </a:cubicBezTo>
                    <a:lnTo>
                      <a:pt x="0" y="45419"/>
                    </a:lnTo>
                    <a:cubicBezTo>
                      <a:pt x="0" y="33373"/>
                      <a:pt x="4785" y="21820"/>
                      <a:pt x="13303" y="13303"/>
                    </a:cubicBezTo>
                    <a:cubicBezTo>
                      <a:pt x="21820" y="4785"/>
                      <a:pt x="33373" y="0"/>
                      <a:pt x="45419" y="0"/>
                    </a:cubicBezTo>
                    <a:close/>
                  </a:path>
                </a:pathLst>
              </a:custGeom>
              <a:solidFill>
                <a:srgbClr val="51B264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85725"/>
                <a:ext cx="1346819" cy="5936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Quali strumenti vi aiutano di più?</a:t>
                </a: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7767986" y="0"/>
              <a:ext cx="6818269" cy="2352539"/>
              <a:chOff x="0" y="0"/>
              <a:chExt cx="1346819" cy="4646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346819" cy="464699"/>
              </a:xfrm>
              <a:custGeom>
                <a:avLst/>
                <a:gdLst/>
                <a:ahLst/>
                <a:cxnLst/>
                <a:rect l="l" t="t" r="r" b="b"/>
                <a:pathLst>
                  <a:path w="1346819" h="464699">
                    <a:moveTo>
                      <a:pt x="45419" y="0"/>
                    </a:moveTo>
                    <a:lnTo>
                      <a:pt x="1301400" y="0"/>
                    </a:lnTo>
                    <a:cubicBezTo>
                      <a:pt x="1313446" y="0"/>
                      <a:pt x="1324998" y="4785"/>
                      <a:pt x="1333516" y="13303"/>
                    </a:cubicBezTo>
                    <a:cubicBezTo>
                      <a:pt x="1342033" y="21820"/>
                      <a:pt x="1346819" y="33373"/>
                      <a:pt x="1346819" y="45419"/>
                    </a:cubicBezTo>
                    <a:lnTo>
                      <a:pt x="1346819" y="419280"/>
                    </a:lnTo>
                    <a:cubicBezTo>
                      <a:pt x="1346819" y="431326"/>
                      <a:pt x="1342033" y="442879"/>
                      <a:pt x="1333516" y="451396"/>
                    </a:cubicBezTo>
                    <a:cubicBezTo>
                      <a:pt x="1324998" y="459914"/>
                      <a:pt x="1313446" y="464699"/>
                      <a:pt x="1301400" y="464699"/>
                    </a:cubicBezTo>
                    <a:lnTo>
                      <a:pt x="45419" y="464699"/>
                    </a:lnTo>
                    <a:cubicBezTo>
                      <a:pt x="33373" y="464699"/>
                      <a:pt x="21820" y="459914"/>
                      <a:pt x="13303" y="451396"/>
                    </a:cubicBezTo>
                    <a:cubicBezTo>
                      <a:pt x="4785" y="442879"/>
                      <a:pt x="0" y="431326"/>
                      <a:pt x="0" y="419280"/>
                    </a:cubicBezTo>
                    <a:lnTo>
                      <a:pt x="0" y="45419"/>
                    </a:lnTo>
                    <a:cubicBezTo>
                      <a:pt x="0" y="33373"/>
                      <a:pt x="4785" y="21820"/>
                      <a:pt x="13303" y="13303"/>
                    </a:cubicBezTo>
                    <a:cubicBezTo>
                      <a:pt x="21820" y="4785"/>
                      <a:pt x="33373" y="0"/>
                      <a:pt x="45419" y="0"/>
                    </a:cubicBezTo>
                    <a:close/>
                  </a:path>
                </a:pathLst>
              </a:custGeom>
              <a:solidFill>
                <a:srgbClr val="71C7D6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85725"/>
                <a:ext cx="1346819" cy="5504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A chi puoi chiedere aiuto quando ne hai bisogno?</a:t>
                </a:r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4792346" y="4273983"/>
            <a:ext cx="8703308" cy="1764404"/>
            <a:chOff x="0" y="0"/>
            <a:chExt cx="2292229" cy="4646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92229" cy="464699"/>
            </a:xfrm>
            <a:custGeom>
              <a:avLst/>
              <a:gdLst/>
              <a:ahLst/>
              <a:cxnLst/>
              <a:rect l="l" t="t" r="r" b="b"/>
              <a:pathLst>
                <a:path w="2292229" h="464699">
                  <a:moveTo>
                    <a:pt x="26686" y="0"/>
                  </a:moveTo>
                  <a:lnTo>
                    <a:pt x="2265543" y="0"/>
                  </a:lnTo>
                  <a:cubicBezTo>
                    <a:pt x="2280282" y="0"/>
                    <a:pt x="2292229" y="11948"/>
                    <a:pt x="2292229" y="26686"/>
                  </a:cubicBezTo>
                  <a:lnTo>
                    <a:pt x="2292229" y="438013"/>
                  </a:lnTo>
                  <a:cubicBezTo>
                    <a:pt x="2292229" y="445090"/>
                    <a:pt x="2289418" y="451878"/>
                    <a:pt x="2284413" y="456883"/>
                  </a:cubicBezTo>
                  <a:cubicBezTo>
                    <a:pt x="2279409" y="461887"/>
                    <a:pt x="2272621" y="464699"/>
                    <a:pt x="2265543" y="464699"/>
                  </a:cubicBezTo>
                  <a:lnTo>
                    <a:pt x="26686" y="464699"/>
                  </a:lnTo>
                  <a:cubicBezTo>
                    <a:pt x="19609" y="464699"/>
                    <a:pt x="12821" y="461887"/>
                    <a:pt x="7816" y="456883"/>
                  </a:cubicBezTo>
                  <a:cubicBezTo>
                    <a:pt x="2812" y="451878"/>
                    <a:pt x="0" y="445090"/>
                    <a:pt x="0" y="438013"/>
                  </a:cubicBezTo>
                  <a:lnTo>
                    <a:pt x="0" y="26686"/>
                  </a:lnTo>
                  <a:cubicBezTo>
                    <a:pt x="0" y="19609"/>
                    <a:pt x="2812" y="12821"/>
                    <a:pt x="7816" y="7816"/>
                  </a:cubicBezTo>
                  <a:cubicBezTo>
                    <a:pt x="12821" y="2812"/>
                    <a:pt x="19609" y="0"/>
                    <a:pt x="26686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2292229" cy="5504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strategia puoi provare quando ti accorgi di essere stressato o stressata?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6657716" y="6496475"/>
            <a:ext cx="4972568" cy="4114800"/>
          </a:xfrm>
          <a:custGeom>
            <a:avLst/>
            <a:gdLst/>
            <a:ahLst/>
            <a:cxnLst/>
            <a:rect l="l" t="t" r="r" b="b"/>
            <a:pathLst>
              <a:path w="4972568" h="4114800">
                <a:moveTo>
                  <a:pt x="0" y="0"/>
                </a:moveTo>
                <a:lnTo>
                  <a:pt x="4972568" y="0"/>
                </a:lnTo>
                <a:lnTo>
                  <a:pt x="49725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5531853" y="962025"/>
            <a:ext cx="7214890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hanno bisogno di strumenti diversi.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importante capire che cosa aiuta ciascuno e ciascuna.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7181075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 “1–7”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99577" y="5489404"/>
            <a:ext cx="5271519" cy="3735722"/>
          </a:xfrm>
          <a:custGeom>
            <a:avLst/>
            <a:gdLst/>
            <a:ahLst/>
            <a:cxnLst/>
            <a:rect l="l" t="t" r="r" b="b"/>
            <a:pathLst>
              <a:path w="5271519" h="3735722">
                <a:moveTo>
                  <a:pt x="0" y="0"/>
                </a:moveTo>
                <a:lnTo>
                  <a:pt x="5271519" y="0"/>
                </a:lnTo>
                <a:lnTo>
                  <a:pt x="5271519" y="3735722"/>
                </a:lnTo>
                <a:lnTo>
                  <a:pt x="0" y="3735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622423" y="1028700"/>
            <a:ext cx="5248673" cy="4154418"/>
          </a:xfrm>
          <a:custGeom>
            <a:avLst/>
            <a:gdLst/>
            <a:ahLst/>
            <a:cxnLst/>
            <a:rect l="l" t="t" r="r" b="b"/>
            <a:pathLst>
              <a:path w="5248673" h="4154418">
                <a:moveTo>
                  <a:pt x="0" y="0"/>
                </a:moveTo>
                <a:lnTo>
                  <a:pt x="5248673" y="0"/>
                </a:lnTo>
                <a:lnTo>
                  <a:pt x="5248673" y="4154418"/>
                </a:lnTo>
                <a:lnTo>
                  <a:pt x="0" y="4154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3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2820562" y="6635853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0" y="0"/>
                </a:moveTo>
                <a:lnTo>
                  <a:pt x="829548" y="0"/>
                </a:lnTo>
                <a:lnTo>
                  <a:pt x="829548" y="144134"/>
                </a:lnTo>
                <a:lnTo>
                  <a:pt x="0" y="1441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13000730" y="2528021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829549" y="0"/>
                </a:moveTo>
                <a:lnTo>
                  <a:pt x="0" y="0"/>
                </a:lnTo>
                <a:lnTo>
                  <a:pt x="0" y="144134"/>
                </a:lnTo>
                <a:lnTo>
                  <a:pt x="829549" y="144134"/>
                </a:lnTo>
                <a:lnTo>
                  <a:pt x="8295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722120" y="2095464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ampio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Cerchio grande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necessario materiale aggiuntivo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22120" y="5475945"/>
            <a:ext cx="7149198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Seguire istruzioni di movimento rapide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Contare da 1 a 7 e reagire secondo le regole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Osservare come nasce uno stress improvviso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Allenare attenzione, reazione e autocontrollo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44552" y="5522578"/>
            <a:ext cx="5271519" cy="3735722"/>
          </a:xfrm>
          <a:custGeom>
            <a:avLst/>
            <a:gdLst/>
            <a:ahLst/>
            <a:cxnLst/>
            <a:rect l="l" t="t" r="r" b="b"/>
            <a:pathLst>
              <a:path w="5271519" h="3735722">
                <a:moveTo>
                  <a:pt x="0" y="0"/>
                </a:moveTo>
                <a:lnTo>
                  <a:pt x="5271519" y="0"/>
                </a:lnTo>
                <a:lnTo>
                  <a:pt x="5271519" y="3735722"/>
                </a:lnTo>
                <a:lnTo>
                  <a:pt x="0" y="3735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433851" y="5103882"/>
            <a:ext cx="5248673" cy="4154418"/>
          </a:xfrm>
          <a:custGeom>
            <a:avLst/>
            <a:gdLst/>
            <a:ahLst/>
            <a:cxnLst/>
            <a:rect l="l" t="t" r="r" b="b"/>
            <a:pathLst>
              <a:path w="5248673" h="4154418">
                <a:moveTo>
                  <a:pt x="0" y="0"/>
                </a:moveTo>
                <a:lnTo>
                  <a:pt x="5248672" y="0"/>
                </a:lnTo>
                <a:lnTo>
                  <a:pt x="5248672" y="4154418"/>
                </a:lnTo>
                <a:lnTo>
                  <a:pt x="0" y="4154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3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3865537" y="6669027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0" y="0"/>
                </a:moveTo>
                <a:lnTo>
                  <a:pt x="829548" y="0"/>
                </a:lnTo>
                <a:lnTo>
                  <a:pt x="829548" y="144134"/>
                </a:lnTo>
                <a:lnTo>
                  <a:pt x="0" y="1441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3812158" y="6603202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829548" y="0"/>
                </a:moveTo>
                <a:lnTo>
                  <a:pt x="0" y="0"/>
                </a:lnTo>
                <a:lnTo>
                  <a:pt x="0" y="144134"/>
                </a:lnTo>
                <a:lnTo>
                  <a:pt x="829548" y="144134"/>
                </a:lnTo>
                <a:lnTo>
                  <a:pt x="8295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6682523" y="3755542"/>
            <a:ext cx="4608048" cy="5502758"/>
          </a:xfrm>
          <a:custGeom>
            <a:avLst/>
            <a:gdLst/>
            <a:ahLst/>
            <a:cxnLst/>
            <a:rect l="l" t="t" r="r" b="b"/>
            <a:pathLst>
              <a:path w="4608048" h="5502758">
                <a:moveTo>
                  <a:pt x="0" y="0"/>
                </a:moveTo>
                <a:lnTo>
                  <a:pt x="4608048" y="0"/>
                </a:lnTo>
                <a:lnTo>
                  <a:pt x="4608048" y="5502758"/>
                </a:lnTo>
                <a:lnTo>
                  <a:pt x="0" y="55027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5648176" y="962025"/>
            <a:ext cx="6991648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è un gioco con uno stress leggero e controllato.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 errori fa parte del gioco.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Dai il tuo meglio — non deve essere perfetto.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29154" y="4421542"/>
            <a:ext cx="1595557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1, 2, 3, 4, 5, 6…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482493" y="4421542"/>
            <a:ext cx="159563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1, 2, 3, 4, 5, 6…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10385" y="3088298"/>
            <a:ext cx="13870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82799" y="6628039"/>
            <a:ext cx="3711590" cy="2630261"/>
          </a:xfrm>
          <a:custGeom>
            <a:avLst/>
            <a:gdLst/>
            <a:ahLst/>
            <a:cxnLst/>
            <a:rect l="l" t="t" r="r" b="b"/>
            <a:pathLst>
              <a:path w="3711590" h="2630261">
                <a:moveTo>
                  <a:pt x="0" y="0"/>
                </a:moveTo>
                <a:lnTo>
                  <a:pt x="3711590" y="0"/>
                </a:lnTo>
                <a:lnTo>
                  <a:pt x="3711590" y="2630261"/>
                </a:lnTo>
                <a:lnTo>
                  <a:pt x="0" y="26302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3693611" y="6333242"/>
            <a:ext cx="3695504" cy="2925058"/>
          </a:xfrm>
          <a:custGeom>
            <a:avLst/>
            <a:gdLst/>
            <a:ahLst/>
            <a:cxnLst/>
            <a:rect l="l" t="t" r="r" b="b"/>
            <a:pathLst>
              <a:path w="3695504" h="2925058">
                <a:moveTo>
                  <a:pt x="0" y="0"/>
                </a:moveTo>
                <a:lnTo>
                  <a:pt x="3695505" y="0"/>
                </a:lnTo>
                <a:lnTo>
                  <a:pt x="3695505" y="2925058"/>
                </a:lnTo>
                <a:lnTo>
                  <a:pt x="0" y="29250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3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2446558" y="7435235"/>
            <a:ext cx="584071" cy="101482"/>
          </a:xfrm>
          <a:custGeom>
            <a:avLst/>
            <a:gdLst/>
            <a:ahLst/>
            <a:cxnLst/>
            <a:rect l="l" t="t" r="r" b="b"/>
            <a:pathLst>
              <a:path w="584071" h="101482">
                <a:moveTo>
                  <a:pt x="0" y="0"/>
                </a:moveTo>
                <a:lnTo>
                  <a:pt x="584071" y="0"/>
                </a:lnTo>
                <a:lnTo>
                  <a:pt x="584071" y="101483"/>
                </a:lnTo>
                <a:lnTo>
                  <a:pt x="0" y="1014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5368138" y="7388889"/>
            <a:ext cx="584071" cy="101482"/>
          </a:xfrm>
          <a:custGeom>
            <a:avLst/>
            <a:gdLst/>
            <a:ahLst/>
            <a:cxnLst/>
            <a:rect l="l" t="t" r="r" b="b"/>
            <a:pathLst>
              <a:path w="584071" h="101482">
                <a:moveTo>
                  <a:pt x="584072" y="0"/>
                </a:moveTo>
                <a:lnTo>
                  <a:pt x="0" y="0"/>
                </a:lnTo>
                <a:lnTo>
                  <a:pt x="0" y="101483"/>
                </a:lnTo>
                <a:lnTo>
                  <a:pt x="584072" y="101483"/>
                </a:lnTo>
                <a:lnTo>
                  <a:pt x="5840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7153826" y="5383899"/>
            <a:ext cx="3244451" cy="3874401"/>
          </a:xfrm>
          <a:custGeom>
            <a:avLst/>
            <a:gdLst/>
            <a:ahLst/>
            <a:cxnLst/>
            <a:rect l="l" t="t" r="r" b="b"/>
            <a:pathLst>
              <a:path w="3244451" h="3874401">
                <a:moveTo>
                  <a:pt x="0" y="0"/>
                </a:moveTo>
                <a:lnTo>
                  <a:pt x="3244451" y="0"/>
                </a:lnTo>
                <a:lnTo>
                  <a:pt x="3244451" y="3874401"/>
                </a:lnTo>
                <a:lnTo>
                  <a:pt x="0" y="38744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028700" y="1168181"/>
            <a:ext cx="4810919" cy="1698806"/>
            <a:chOff x="0" y="0"/>
            <a:chExt cx="1267073" cy="4474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67073" cy="447422"/>
            </a:xfrm>
            <a:custGeom>
              <a:avLst/>
              <a:gdLst/>
              <a:ahLst/>
              <a:cxnLst/>
              <a:rect l="l" t="t" r="r" b="b"/>
              <a:pathLst>
                <a:path w="1267073" h="447422">
                  <a:moveTo>
                    <a:pt x="48277" y="0"/>
                  </a:moveTo>
                  <a:lnTo>
                    <a:pt x="1218796" y="0"/>
                  </a:lnTo>
                  <a:cubicBezTo>
                    <a:pt x="1231600" y="0"/>
                    <a:pt x="1243879" y="5086"/>
                    <a:pt x="1252933" y="14140"/>
                  </a:cubicBezTo>
                  <a:cubicBezTo>
                    <a:pt x="1261987" y="23194"/>
                    <a:pt x="1267073" y="35473"/>
                    <a:pt x="1267073" y="48277"/>
                  </a:cubicBezTo>
                  <a:lnTo>
                    <a:pt x="1267073" y="399145"/>
                  </a:lnTo>
                  <a:cubicBezTo>
                    <a:pt x="1267073" y="425808"/>
                    <a:pt x="1245459" y="447422"/>
                    <a:pt x="1218796" y="447422"/>
                  </a:cubicBezTo>
                  <a:lnTo>
                    <a:pt x="48277" y="447422"/>
                  </a:lnTo>
                  <a:cubicBezTo>
                    <a:pt x="35473" y="447422"/>
                    <a:pt x="23194" y="442336"/>
                    <a:pt x="14140" y="433282"/>
                  </a:cubicBezTo>
                  <a:cubicBezTo>
                    <a:pt x="5086" y="424228"/>
                    <a:pt x="0" y="411949"/>
                    <a:pt x="0" y="399145"/>
                  </a:cubicBezTo>
                  <a:lnTo>
                    <a:pt x="0" y="48277"/>
                  </a:lnTo>
                  <a:cubicBezTo>
                    <a:pt x="0" y="35473"/>
                    <a:pt x="5086" y="23194"/>
                    <a:pt x="14140" y="14140"/>
                  </a:cubicBezTo>
                  <a:cubicBezTo>
                    <a:pt x="23194" y="5086"/>
                    <a:pt x="35473" y="0"/>
                    <a:pt x="4827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1267073" cy="53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 sei sentito o sentita un po’ sotto pressione?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145474" y="1168181"/>
            <a:ext cx="4810919" cy="1928622"/>
            <a:chOff x="0" y="0"/>
            <a:chExt cx="1267073" cy="50795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7073" cy="507950"/>
            </a:xfrm>
            <a:custGeom>
              <a:avLst/>
              <a:gdLst/>
              <a:ahLst/>
              <a:cxnLst/>
              <a:rect l="l" t="t" r="r" b="b"/>
              <a:pathLst>
                <a:path w="1267073" h="507950">
                  <a:moveTo>
                    <a:pt x="48277" y="0"/>
                  </a:moveTo>
                  <a:lnTo>
                    <a:pt x="1218796" y="0"/>
                  </a:lnTo>
                  <a:cubicBezTo>
                    <a:pt x="1231600" y="0"/>
                    <a:pt x="1243879" y="5086"/>
                    <a:pt x="1252933" y="14140"/>
                  </a:cubicBezTo>
                  <a:cubicBezTo>
                    <a:pt x="1261987" y="23194"/>
                    <a:pt x="1267073" y="35473"/>
                    <a:pt x="1267073" y="48277"/>
                  </a:cubicBezTo>
                  <a:lnTo>
                    <a:pt x="1267073" y="459673"/>
                  </a:lnTo>
                  <a:cubicBezTo>
                    <a:pt x="1267073" y="486335"/>
                    <a:pt x="1245459" y="507950"/>
                    <a:pt x="1218796" y="507950"/>
                  </a:cubicBezTo>
                  <a:lnTo>
                    <a:pt x="48277" y="507950"/>
                  </a:lnTo>
                  <a:cubicBezTo>
                    <a:pt x="35473" y="507950"/>
                    <a:pt x="23194" y="502863"/>
                    <a:pt x="14140" y="493810"/>
                  </a:cubicBezTo>
                  <a:cubicBezTo>
                    <a:pt x="5086" y="484756"/>
                    <a:pt x="0" y="472477"/>
                    <a:pt x="0" y="459673"/>
                  </a:cubicBezTo>
                  <a:lnTo>
                    <a:pt x="0" y="48277"/>
                  </a:lnTo>
                  <a:cubicBezTo>
                    <a:pt x="0" y="35473"/>
                    <a:pt x="5086" y="23194"/>
                    <a:pt x="14140" y="14140"/>
                  </a:cubicBezTo>
                  <a:cubicBezTo>
                    <a:pt x="23194" y="5086"/>
                    <a:pt x="35473" y="0"/>
                    <a:pt x="4827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1267073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stato più difficile pensare quando andavate più veloci?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361810" y="3390948"/>
            <a:ext cx="8378247" cy="1698806"/>
            <a:chOff x="0" y="0"/>
            <a:chExt cx="2206616" cy="44742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06616" cy="447422"/>
            </a:xfrm>
            <a:custGeom>
              <a:avLst/>
              <a:gdLst/>
              <a:ahLst/>
              <a:cxnLst/>
              <a:rect l="l" t="t" r="r" b="b"/>
              <a:pathLst>
                <a:path w="2206616" h="447422">
                  <a:moveTo>
                    <a:pt x="27722" y="0"/>
                  </a:moveTo>
                  <a:lnTo>
                    <a:pt x="2178895" y="0"/>
                  </a:lnTo>
                  <a:cubicBezTo>
                    <a:pt x="2194205" y="0"/>
                    <a:pt x="2206616" y="12411"/>
                    <a:pt x="2206616" y="27722"/>
                  </a:cubicBezTo>
                  <a:lnTo>
                    <a:pt x="2206616" y="419701"/>
                  </a:lnTo>
                  <a:cubicBezTo>
                    <a:pt x="2206616" y="435011"/>
                    <a:pt x="2194205" y="447422"/>
                    <a:pt x="2178895" y="447422"/>
                  </a:cubicBezTo>
                  <a:lnTo>
                    <a:pt x="27722" y="447422"/>
                  </a:lnTo>
                  <a:cubicBezTo>
                    <a:pt x="12411" y="447422"/>
                    <a:pt x="0" y="435011"/>
                    <a:pt x="0" y="419701"/>
                  </a:cubicBezTo>
                  <a:lnTo>
                    <a:pt x="0" y="27722"/>
                  </a:lnTo>
                  <a:cubicBezTo>
                    <a:pt x="0" y="12411"/>
                    <a:pt x="12411" y="0"/>
                    <a:pt x="2772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206616" cy="53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puoi aiutarti nelle situazioni di stress improvviso?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290571" y="1168181"/>
            <a:ext cx="5968729" cy="1928622"/>
            <a:chOff x="0" y="0"/>
            <a:chExt cx="1572011" cy="50795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72011" cy="507950"/>
            </a:xfrm>
            <a:custGeom>
              <a:avLst/>
              <a:gdLst/>
              <a:ahLst/>
              <a:cxnLst/>
              <a:rect l="l" t="t" r="r" b="b"/>
              <a:pathLst>
                <a:path w="1572011" h="507950">
                  <a:moveTo>
                    <a:pt x="38912" y="0"/>
                  </a:moveTo>
                  <a:lnTo>
                    <a:pt x="1533098" y="0"/>
                  </a:lnTo>
                  <a:cubicBezTo>
                    <a:pt x="1543419" y="0"/>
                    <a:pt x="1553316" y="4100"/>
                    <a:pt x="1560614" y="11397"/>
                  </a:cubicBezTo>
                  <a:cubicBezTo>
                    <a:pt x="1567911" y="18695"/>
                    <a:pt x="1572011" y="28592"/>
                    <a:pt x="1572011" y="38912"/>
                  </a:cubicBezTo>
                  <a:lnTo>
                    <a:pt x="1572011" y="469037"/>
                  </a:lnTo>
                  <a:cubicBezTo>
                    <a:pt x="1572011" y="490528"/>
                    <a:pt x="1554589" y="507950"/>
                    <a:pt x="1533098" y="507950"/>
                  </a:cubicBezTo>
                  <a:lnTo>
                    <a:pt x="38912" y="507950"/>
                  </a:lnTo>
                  <a:cubicBezTo>
                    <a:pt x="28592" y="507950"/>
                    <a:pt x="18695" y="503850"/>
                    <a:pt x="11397" y="496553"/>
                  </a:cubicBezTo>
                  <a:cubicBezTo>
                    <a:pt x="4100" y="489255"/>
                    <a:pt x="0" y="479358"/>
                    <a:pt x="0" y="469037"/>
                  </a:cubicBezTo>
                  <a:lnTo>
                    <a:pt x="0" y="38912"/>
                  </a:lnTo>
                  <a:cubicBezTo>
                    <a:pt x="0" y="28592"/>
                    <a:pt x="4100" y="18695"/>
                    <a:pt x="11397" y="11397"/>
                  </a:cubicBezTo>
                  <a:cubicBezTo>
                    <a:pt x="18695" y="4100"/>
                    <a:pt x="28592" y="0"/>
                    <a:pt x="3891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1572011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succede quando abbiamo fretta e non abbiamo un piano?</a:t>
              </a: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550487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Costruzione della “scatola dei tesori delle emozioni”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9969" y="2033624"/>
            <a:ext cx="8505292" cy="5794230"/>
          </a:xfrm>
          <a:custGeom>
            <a:avLst/>
            <a:gdLst/>
            <a:ahLst/>
            <a:cxnLst/>
            <a:rect l="l" t="t" r="r" b="b"/>
            <a:pathLst>
              <a:path w="8505292" h="5794230">
                <a:moveTo>
                  <a:pt x="0" y="0"/>
                </a:moveTo>
                <a:lnTo>
                  <a:pt x="8505291" y="0"/>
                </a:lnTo>
                <a:lnTo>
                  <a:pt x="8505291" y="5794230"/>
                </a:lnTo>
                <a:lnTo>
                  <a:pt x="0" y="57942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095464"/>
            <a:ext cx="556260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per la scatola del tesoro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Forbici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 / colori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Adesivi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475945"/>
            <a:ext cx="6308013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Costruire una scatola del tesoro di carta.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 i “tesori” che aiutano: persone, attività, frasi, luoghi, strategie.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Conservare nella scatola risorse personali per i momenti difficili.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9969" y="2033624"/>
            <a:ext cx="8505292" cy="5794230"/>
          </a:xfrm>
          <a:custGeom>
            <a:avLst/>
            <a:gdLst/>
            <a:ahLst/>
            <a:cxnLst/>
            <a:rect l="l" t="t" r="r" b="b"/>
            <a:pathLst>
              <a:path w="8505292" h="5794230">
                <a:moveTo>
                  <a:pt x="0" y="0"/>
                </a:moveTo>
                <a:lnTo>
                  <a:pt x="8505291" y="0"/>
                </a:lnTo>
                <a:lnTo>
                  <a:pt x="8505291" y="5794230"/>
                </a:lnTo>
                <a:lnTo>
                  <a:pt x="0" y="57942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65319" y="4773846"/>
            <a:ext cx="3086100" cy="1554671"/>
            <a:chOff x="0" y="0"/>
            <a:chExt cx="812800" cy="4094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409461"/>
            </a:xfrm>
            <a:custGeom>
              <a:avLst/>
              <a:gdLst/>
              <a:ahLst/>
              <a:cxnLst/>
              <a:rect l="l" t="t" r="r" b="b"/>
              <a:pathLst>
                <a:path w="812800" h="40946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4201"/>
                  </a:lnTo>
                  <a:cubicBezTo>
                    <a:pt x="812800" y="375766"/>
                    <a:pt x="779105" y="409461"/>
                    <a:pt x="737541" y="409461"/>
                  </a:cubicBezTo>
                  <a:lnTo>
                    <a:pt x="75259" y="409461"/>
                  </a:lnTo>
                  <a:cubicBezTo>
                    <a:pt x="33695" y="409461"/>
                    <a:pt x="0" y="375766"/>
                    <a:pt x="0" y="33420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812800" cy="4761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ti aiutano quando sei stressato o stressata?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65319" y="6795242"/>
            <a:ext cx="3086100" cy="1554671"/>
            <a:chOff x="0" y="0"/>
            <a:chExt cx="812800" cy="4094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409461"/>
            </a:xfrm>
            <a:custGeom>
              <a:avLst/>
              <a:gdLst/>
              <a:ahLst/>
              <a:cxnLst/>
              <a:rect l="l" t="t" r="r" b="b"/>
              <a:pathLst>
                <a:path w="812800" h="40946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4201"/>
                  </a:lnTo>
                  <a:cubicBezTo>
                    <a:pt x="812800" y="375766"/>
                    <a:pt x="779105" y="409461"/>
                    <a:pt x="737541" y="409461"/>
                  </a:cubicBezTo>
                  <a:lnTo>
                    <a:pt x="75259" y="409461"/>
                  </a:lnTo>
                  <a:cubicBezTo>
                    <a:pt x="33695" y="409461"/>
                    <a:pt x="0" y="375766"/>
                    <a:pt x="0" y="33420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812800" cy="4761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frase vuoi ricordare quando sei nervoso o nervosa?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14630" y="4773846"/>
            <a:ext cx="3086100" cy="1554671"/>
            <a:chOff x="0" y="0"/>
            <a:chExt cx="812800" cy="4094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409461"/>
            </a:xfrm>
            <a:custGeom>
              <a:avLst/>
              <a:gdLst/>
              <a:ahLst/>
              <a:cxnLst/>
              <a:rect l="l" t="t" r="r" b="b"/>
              <a:pathLst>
                <a:path w="812800" h="40946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4201"/>
                  </a:lnTo>
                  <a:cubicBezTo>
                    <a:pt x="812800" y="375766"/>
                    <a:pt x="779105" y="409461"/>
                    <a:pt x="737541" y="409461"/>
                  </a:cubicBezTo>
                  <a:lnTo>
                    <a:pt x="75259" y="409461"/>
                  </a:lnTo>
                  <a:cubicBezTo>
                    <a:pt x="33695" y="409461"/>
                    <a:pt x="0" y="375766"/>
                    <a:pt x="0" y="33420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812800" cy="4761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persona ti dà un senso di sicurezza?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14630" y="6795242"/>
            <a:ext cx="3086100" cy="1666748"/>
            <a:chOff x="0" y="0"/>
            <a:chExt cx="812800" cy="4389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438979"/>
            </a:xfrm>
            <a:custGeom>
              <a:avLst/>
              <a:gdLst/>
              <a:ahLst/>
              <a:cxnLst/>
              <a:rect l="l" t="t" r="r" b="b"/>
              <a:pathLst>
                <a:path w="812800" h="43897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63720"/>
                  </a:lnTo>
                  <a:cubicBezTo>
                    <a:pt x="812800" y="405284"/>
                    <a:pt x="779105" y="438979"/>
                    <a:pt x="737541" y="438979"/>
                  </a:cubicBezTo>
                  <a:lnTo>
                    <a:pt x="75259" y="438979"/>
                  </a:lnTo>
                  <a:cubicBezTo>
                    <a:pt x="33695" y="438979"/>
                    <a:pt x="0" y="405284"/>
                    <a:pt x="0" y="36372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12800" cy="505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vuoi mettere nella scatola che ti aiuta davvero?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414252" y="1701004"/>
            <a:ext cx="4903764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scatola conserva cose che ti aiutano quando non ti senti bene.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14252" y="2818046"/>
            <a:ext cx="490376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 tuoi tesori sono personali.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14252" y="3586396"/>
            <a:ext cx="4903764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devi condividere nulla se non vuoi.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2201" y="3919069"/>
            <a:ext cx="5333143" cy="6367931"/>
          </a:xfrm>
          <a:custGeom>
            <a:avLst/>
            <a:gdLst/>
            <a:ahLst/>
            <a:cxnLst/>
            <a:rect l="l" t="t" r="r" b="b"/>
            <a:pathLst>
              <a:path w="5333143" h="6367931">
                <a:moveTo>
                  <a:pt x="0" y="0"/>
                </a:moveTo>
                <a:lnTo>
                  <a:pt x="5333143" y="0"/>
                </a:lnTo>
                <a:lnTo>
                  <a:pt x="5333143" y="6367931"/>
                </a:lnTo>
                <a:lnTo>
                  <a:pt x="0" y="6367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740483" y="4551440"/>
            <a:ext cx="6954012" cy="8229600"/>
          </a:xfrm>
          <a:custGeom>
            <a:avLst/>
            <a:gdLst/>
            <a:ahLst/>
            <a:cxnLst/>
            <a:rect l="l" t="t" r="r" b="b"/>
            <a:pathLst>
              <a:path w="6954012" h="8229600">
                <a:moveTo>
                  <a:pt x="0" y="0"/>
                </a:moveTo>
                <a:lnTo>
                  <a:pt x="6954012" y="0"/>
                </a:lnTo>
                <a:lnTo>
                  <a:pt x="695401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7019787" y="4907504"/>
            <a:ext cx="4248425" cy="2013184"/>
            <a:chOff x="0" y="0"/>
            <a:chExt cx="1118927" cy="5302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927" cy="530221"/>
            </a:xfrm>
            <a:custGeom>
              <a:avLst/>
              <a:gdLst/>
              <a:ahLst/>
              <a:cxnLst/>
              <a:rect l="l" t="t" r="r" b="b"/>
              <a:pathLst>
                <a:path w="1118927" h="530221">
                  <a:moveTo>
                    <a:pt x="54669" y="0"/>
                  </a:moveTo>
                  <a:lnTo>
                    <a:pt x="1064258" y="0"/>
                  </a:lnTo>
                  <a:cubicBezTo>
                    <a:pt x="1078757" y="0"/>
                    <a:pt x="1092662" y="5760"/>
                    <a:pt x="1102915" y="16012"/>
                  </a:cubicBezTo>
                  <a:cubicBezTo>
                    <a:pt x="1113167" y="26265"/>
                    <a:pt x="1118927" y="40170"/>
                    <a:pt x="1118927" y="54669"/>
                  </a:cubicBezTo>
                  <a:lnTo>
                    <a:pt x="1118927" y="475552"/>
                  </a:lnTo>
                  <a:cubicBezTo>
                    <a:pt x="1118927" y="490051"/>
                    <a:pt x="1113167" y="503957"/>
                    <a:pt x="1102915" y="514209"/>
                  </a:cubicBezTo>
                  <a:cubicBezTo>
                    <a:pt x="1092662" y="524462"/>
                    <a:pt x="1078757" y="530221"/>
                    <a:pt x="1064258" y="530221"/>
                  </a:cubicBezTo>
                  <a:lnTo>
                    <a:pt x="54669" y="530221"/>
                  </a:lnTo>
                  <a:cubicBezTo>
                    <a:pt x="40170" y="530221"/>
                    <a:pt x="26265" y="524462"/>
                    <a:pt x="16012" y="514209"/>
                  </a:cubicBezTo>
                  <a:cubicBezTo>
                    <a:pt x="5760" y="503957"/>
                    <a:pt x="0" y="490051"/>
                    <a:pt x="0" y="475552"/>
                  </a:cubicBezTo>
                  <a:lnTo>
                    <a:pt x="0" y="54669"/>
                  </a:lnTo>
                  <a:cubicBezTo>
                    <a:pt x="0" y="40170"/>
                    <a:pt x="5760" y="26265"/>
                    <a:pt x="16012" y="16012"/>
                  </a:cubicBezTo>
                  <a:cubicBezTo>
                    <a:pt x="26265" y="5760"/>
                    <a:pt x="40170" y="0"/>
                    <a:pt x="5466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118927" cy="5587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porti oggi nel workshop?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019787" y="7285380"/>
            <a:ext cx="4248425" cy="2233422"/>
            <a:chOff x="0" y="0"/>
            <a:chExt cx="1118927" cy="5882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18927" cy="588226"/>
            </a:xfrm>
            <a:custGeom>
              <a:avLst/>
              <a:gdLst/>
              <a:ahLst/>
              <a:cxnLst/>
              <a:rect l="l" t="t" r="r" b="b"/>
              <a:pathLst>
                <a:path w="1118927" h="588226">
                  <a:moveTo>
                    <a:pt x="54669" y="0"/>
                  </a:moveTo>
                  <a:lnTo>
                    <a:pt x="1064258" y="0"/>
                  </a:lnTo>
                  <a:cubicBezTo>
                    <a:pt x="1078757" y="0"/>
                    <a:pt x="1092662" y="5760"/>
                    <a:pt x="1102915" y="16012"/>
                  </a:cubicBezTo>
                  <a:cubicBezTo>
                    <a:pt x="1113167" y="26265"/>
                    <a:pt x="1118927" y="40170"/>
                    <a:pt x="1118927" y="54669"/>
                  </a:cubicBezTo>
                  <a:lnTo>
                    <a:pt x="1118927" y="533557"/>
                  </a:lnTo>
                  <a:cubicBezTo>
                    <a:pt x="1118927" y="548056"/>
                    <a:pt x="1113167" y="561962"/>
                    <a:pt x="1102915" y="572214"/>
                  </a:cubicBezTo>
                  <a:cubicBezTo>
                    <a:pt x="1092662" y="582467"/>
                    <a:pt x="1078757" y="588226"/>
                    <a:pt x="1064258" y="588226"/>
                  </a:cubicBezTo>
                  <a:lnTo>
                    <a:pt x="54669" y="588226"/>
                  </a:lnTo>
                  <a:cubicBezTo>
                    <a:pt x="40170" y="588226"/>
                    <a:pt x="26265" y="582467"/>
                    <a:pt x="16012" y="572214"/>
                  </a:cubicBezTo>
                  <a:cubicBezTo>
                    <a:pt x="5760" y="561962"/>
                    <a:pt x="0" y="548056"/>
                    <a:pt x="0" y="533557"/>
                  </a:cubicBezTo>
                  <a:lnTo>
                    <a:pt x="0" y="54669"/>
                  </a:lnTo>
                  <a:cubicBezTo>
                    <a:pt x="0" y="40170"/>
                    <a:pt x="5760" y="26265"/>
                    <a:pt x="16012" y="16012"/>
                  </a:cubicBezTo>
                  <a:cubicBezTo>
                    <a:pt x="26265" y="5760"/>
                    <a:pt x="40170" y="0"/>
                    <a:pt x="5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118927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 che le emozioni possano cambiare nel corso della giornata?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335963" y="1000125"/>
            <a:ext cx="1561607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parleremo di qualcosa che tutte e tutti abbiamo già provato almeno una volta: lo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stress.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75021" y="1769494"/>
            <a:ext cx="7337959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emozione che provate è valida.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92992" y="3236344"/>
            <a:ext cx="440908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“Mi chiamo ___ e oggi mi sento ___.”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93393" y="3890494"/>
            <a:ext cx="284819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“Ciao ___, ti senti ___.”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7002235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mio poster sullo stress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FCC252-227B-400E-AC43-95E2B3D65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1" y="1333500"/>
            <a:ext cx="10106046" cy="1037352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22120" y="1826072"/>
            <a:ext cx="556260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per il poster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Colori, forbici, colla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scatola del tesoro accanto come ispirazione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2120" y="5206553"/>
            <a:ext cx="6308013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un poster diviso in 4 parti: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 cosa mi stressa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me ne accorgo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 cosa mi aiuta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 mi aiuta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poster sarà uno strumento personale per tutto il corso.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99E63D3-0466-84BC-E953-700EC51FA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417" y="266700"/>
            <a:ext cx="11577588" cy="1188401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141186" y="1150164"/>
            <a:ext cx="4613206" cy="3086100"/>
            <a:chOff x="0" y="0"/>
            <a:chExt cx="1215001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5001" cy="812800"/>
            </a:xfrm>
            <a:custGeom>
              <a:avLst/>
              <a:gdLst/>
              <a:ahLst/>
              <a:cxnLst/>
              <a:rect l="l" t="t" r="r" b="b"/>
              <a:pathLst>
                <a:path w="1215001" h="812800">
                  <a:moveTo>
                    <a:pt x="50346" y="0"/>
                  </a:moveTo>
                  <a:lnTo>
                    <a:pt x="1164654" y="0"/>
                  </a:lnTo>
                  <a:cubicBezTo>
                    <a:pt x="1192460" y="0"/>
                    <a:pt x="1215001" y="22541"/>
                    <a:pt x="1215001" y="50346"/>
                  </a:cubicBezTo>
                  <a:lnTo>
                    <a:pt x="1215001" y="762454"/>
                  </a:lnTo>
                  <a:cubicBezTo>
                    <a:pt x="1215001" y="775806"/>
                    <a:pt x="1209696" y="788612"/>
                    <a:pt x="1200255" y="798054"/>
                  </a:cubicBezTo>
                  <a:cubicBezTo>
                    <a:pt x="1190813" y="807496"/>
                    <a:pt x="1178007" y="812800"/>
                    <a:pt x="1164654" y="812800"/>
                  </a:cubicBezTo>
                  <a:lnTo>
                    <a:pt x="50346" y="812800"/>
                  </a:lnTo>
                  <a:cubicBezTo>
                    <a:pt x="22541" y="812800"/>
                    <a:pt x="0" y="790259"/>
                    <a:pt x="0" y="762454"/>
                  </a:cubicBezTo>
                  <a:lnTo>
                    <a:pt x="0" y="50346"/>
                  </a:lnTo>
                  <a:cubicBezTo>
                    <a:pt x="0" y="22541"/>
                    <a:pt x="22541" y="0"/>
                    <a:pt x="5034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215001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deve essere bello — </a:t>
              </a:r>
              <a:r>
                <a:rPr lang="en-US" sz="18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deve essere utile.</a:t>
              </a:r>
            </a:p>
            <a:p>
              <a:pPr algn="ctr">
                <a:lnSpc>
                  <a:spcPts val="2659"/>
                </a:lnSpc>
              </a:pPr>
              <a:endParaRPr lang="en-US" sz="1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Questo poster ti ricorda le tue risorse.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Ciò che aiuta te potrebbe non aiutare altre persone — ed è normale.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72432" y="3262165"/>
            <a:ext cx="336604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ti stressa di più?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08052" y="8360922"/>
            <a:ext cx="269480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chi puoi chiedere aiuto?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27806" y="3109765"/>
            <a:ext cx="255465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segnali manda il tuo corpo?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53946" y="8208522"/>
            <a:ext cx="330237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Quale strategia funziona meglio per te?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4B68757-19BD-4F8E-F344-0E0863FFD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64005"/>
            <a:ext cx="11577588" cy="1188401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825780" y="3262165"/>
            <a:ext cx="474240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Verifiche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Conflitti con le amiche e gli amici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Troppi compiti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Pressione per fare tutto perfetto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Cambiamenti improvvisi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025860" y="7400925"/>
            <a:ext cx="4685537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Famiglia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Insegnante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Un’amica, un amico o una persona di fiducia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Consulente scolastico / supporto scolastico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Allenatrice / allenatore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98442" y="3109765"/>
            <a:ext cx="321338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Battito cardiaco accelerato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Spalle tese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Mal di pancia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Voglia di piangere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Respirazione veloce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476058" y="7515225"/>
            <a:ext cx="397930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Respirare profondamente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 una passeggiata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Ascoltare musica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 una lista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Andare in un luogo tranquillo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141186" y="1150164"/>
            <a:ext cx="4613206" cy="3086100"/>
            <a:chOff x="0" y="0"/>
            <a:chExt cx="1215001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15001" cy="812800"/>
            </a:xfrm>
            <a:custGeom>
              <a:avLst/>
              <a:gdLst/>
              <a:ahLst/>
              <a:cxnLst/>
              <a:rect l="l" t="t" r="r" b="b"/>
              <a:pathLst>
                <a:path w="1215001" h="812800">
                  <a:moveTo>
                    <a:pt x="50346" y="0"/>
                  </a:moveTo>
                  <a:lnTo>
                    <a:pt x="1164654" y="0"/>
                  </a:lnTo>
                  <a:cubicBezTo>
                    <a:pt x="1192460" y="0"/>
                    <a:pt x="1215001" y="22541"/>
                    <a:pt x="1215001" y="50346"/>
                  </a:cubicBezTo>
                  <a:lnTo>
                    <a:pt x="1215001" y="762454"/>
                  </a:lnTo>
                  <a:cubicBezTo>
                    <a:pt x="1215001" y="775806"/>
                    <a:pt x="1209696" y="788612"/>
                    <a:pt x="1200255" y="798054"/>
                  </a:cubicBezTo>
                  <a:cubicBezTo>
                    <a:pt x="1190813" y="807496"/>
                    <a:pt x="1178007" y="812800"/>
                    <a:pt x="1164654" y="812800"/>
                  </a:cubicBezTo>
                  <a:lnTo>
                    <a:pt x="50346" y="812800"/>
                  </a:lnTo>
                  <a:cubicBezTo>
                    <a:pt x="22541" y="812800"/>
                    <a:pt x="0" y="790259"/>
                    <a:pt x="0" y="762454"/>
                  </a:cubicBezTo>
                  <a:lnTo>
                    <a:pt x="0" y="50346"/>
                  </a:lnTo>
                  <a:cubicBezTo>
                    <a:pt x="0" y="22541"/>
                    <a:pt x="22541" y="0"/>
                    <a:pt x="5034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215001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deve essere bello — </a:t>
              </a:r>
              <a:r>
                <a:rPr lang="en-US" sz="18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deve essere utile.</a:t>
              </a:r>
            </a:p>
            <a:p>
              <a:pPr algn="ctr">
                <a:lnSpc>
                  <a:spcPts val="2659"/>
                </a:lnSpc>
              </a:pPr>
              <a:endParaRPr lang="en-US" sz="1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Questo poster ti ricorda le tue risorse.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Ciò che aiuta te potrebbe non aiutare altre persone — ed è normale.</a:t>
              </a:r>
            </a:p>
          </p:txBody>
        </p: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91000" y="6550487"/>
            <a:ext cx="9906000" cy="2333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“Il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pianeta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” —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esercizio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anti-stress e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visualizzazione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creativa</a:t>
            </a:r>
            <a:endParaRPr lang="en-US" sz="5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53088" y="1451075"/>
            <a:ext cx="7384851" cy="7384851"/>
          </a:xfrm>
          <a:custGeom>
            <a:avLst/>
            <a:gdLst/>
            <a:ahLst/>
            <a:cxnLst/>
            <a:rect l="l" t="t" r="r" b="b"/>
            <a:pathLst>
              <a:path w="7384851" h="7384851">
                <a:moveTo>
                  <a:pt x="0" y="0"/>
                </a:moveTo>
                <a:lnTo>
                  <a:pt x="7384850" y="0"/>
                </a:lnTo>
                <a:lnTo>
                  <a:pt x="7384850" y="7384850"/>
                </a:lnTo>
                <a:lnTo>
                  <a:pt x="0" y="73848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690879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Musica tranquilla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Adesivi o un punto colorato (opzionale)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206553"/>
            <a:ext cx="6619563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Immaginare un pianeta personale, in cui decidere che cosa rimane e che cosa se ne va.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Collegare la visualizzazione alla regolazione dello stress.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Scegliere un simbolo o una parola ancora.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4816" y="735988"/>
            <a:ext cx="15742369" cy="8815727"/>
          </a:xfrm>
          <a:custGeom>
            <a:avLst/>
            <a:gdLst/>
            <a:ahLst/>
            <a:cxnLst/>
            <a:rect l="l" t="t" r="r" b="b"/>
            <a:pathLst>
              <a:path w="15742369" h="8815727">
                <a:moveTo>
                  <a:pt x="0" y="0"/>
                </a:moveTo>
                <a:lnTo>
                  <a:pt x="15742369" y="0"/>
                </a:lnTo>
                <a:lnTo>
                  <a:pt x="15742369" y="8815727"/>
                </a:lnTo>
                <a:lnTo>
                  <a:pt x="0" y="881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720668" y="1028700"/>
            <a:ext cx="8323236" cy="8229600"/>
          </a:xfrm>
          <a:custGeom>
            <a:avLst/>
            <a:gdLst/>
            <a:ahLst/>
            <a:cxnLst/>
            <a:rect l="l" t="t" r="r" b="b"/>
            <a:pathLst>
              <a:path w="8323236" h="8229600">
                <a:moveTo>
                  <a:pt x="0" y="0"/>
                </a:moveTo>
                <a:lnTo>
                  <a:pt x="8323237" y="0"/>
                </a:lnTo>
                <a:lnTo>
                  <a:pt x="83232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316969" y="1254910"/>
            <a:ext cx="12913730" cy="368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Immagina di avere il tuo pianeta. Puoi dargli il nome che preferisci.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pianeta appartiene solo a te e sei tu a decidere com’è.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Guardati intorno: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Com’è la superficie?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sono montagne, acqua, boschi, città, nuvole o luci?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Quali colori vedi?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ascolta: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Quali suoni ci sono sul tuo pianeta?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C’è silenzio?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 il vento, la musica o voci dolci?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16969" y="5267325"/>
            <a:ext cx="10639414" cy="399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Decisioni importanti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Sul tuo pianeta possono apparire cose che ti piacciono.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a volte possono comparire anche cose che ti stressano: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emozioni, pensieri, situazioni o emozioni difficili.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Ricorda: “Sei tu a decidere che cosa lasci entrare e che cosa no.”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compare qualcosa che non ti piace, puoi dire: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“Grazie per avermi fatto notare questa cosa, ma qui non ho bisogno di te. Puoi andare.”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4816" y="735988"/>
            <a:ext cx="15742369" cy="8815727"/>
          </a:xfrm>
          <a:custGeom>
            <a:avLst/>
            <a:gdLst/>
            <a:ahLst/>
            <a:cxnLst/>
            <a:rect l="l" t="t" r="r" b="b"/>
            <a:pathLst>
              <a:path w="15742369" h="8815727">
                <a:moveTo>
                  <a:pt x="0" y="0"/>
                </a:moveTo>
                <a:lnTo>
                  <a:pt x="15742369" y="0"/>
                </a:lnTo>
                <a:lnTo>
                  <a:pt x="15742369" y="8815727"/>
                </a:lnTo>
                <a:lnTo>
                  <a:pt x="0" y="881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720668" y="1028700"/>
            <a:ext cx="8323236" cy="8229600"/>
          </a:xfrm>
          <a:custGeom>
            <a:avLst/>
            <a:gdLst/>
            <a:ahLst/>
            <a:cxnLst/>
            <a:rect l="l" t="t" r="r" b="b"/>
            <a:pathLst>
              <a:path w="8323236" h="8229600">
                <a:moveTo>
                  <a:pt x="0" y="0"/>
                </a:moveTo>
                <a:lnTo>
                  <a:pt x="8323237" y="0"/>
                </a:lnTo>
                <a:lnTo>
                  <a:pt x="83232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316969" y="1407482"/>
            <a:ext cx="12265125" cy="490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poi lo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spingi delicatamente fuori dal tuo pianeta.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“Tutto ciò che ti fa bene può restare. Tutto ciò che ti fa male può andare.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devi arrabbiarti — sei tu a decidere, semplicemente.”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Ricordo o “ancora” del pianeta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“Per ricordarti di questo pianeta quando sei stressato o stressata, pensa a un piccolo simbolo o a una parola che lo rappresenta.</a:t>
            </a:r>
            <a:r>
              <a:rPr lang="en-US" sz="2000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Può essere</a:t>
            </a: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: una stella, un colore, una breve frase o il nome del tuo pianeta.”</a:t>
            </a:r>
          </a:p>
          <a:p>
            <a:pPr algn="l">
              <a:lnSpc>
                <a:spcPts val="2400"/>
              </a:lnSpc>
            </a:pPr>
            <a:endParaRPr lang="en-US" sz="2000" i="1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Ritorno dolce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Fai un respiro profondo. </a:t>
            </a: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Percepisci il tuo corpo</a:t>
            </a:r>
            <a:r>
              <a:rPr lang="en-US" sz="2000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, come sei seduto o seduta qui.</a:t>
            </a:r>
          </a:p>
          <a:p>
            <a:pPr algn="l">
              <a:lnSpc>
                <a:spcPts val="2400"/>
              </a:lnSpc>
            </a:pP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E quando sei pronto o pronta</a:t>
            </a:r>
            <a:r>
              <a:rPr lang="en-US" sz="2000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, apri lentamente gli occhi.</a:t>
            </a:r>
          </a:p>
          <a:p>
            <a:pPr algn="l">
              <a:lnSpc>
                <a:spcPts val="2400"/>
              </a:lnSpc>
            </a:pPr>
            <a:endParaRPr lang="en-US" sz="2000" b="1" i="1">
              <a:solidFill>
                <a:srgbClr val="000000"/>
              </a:solidFill>
              <a:latin typeface="Poppins Bold Italics"/>
              <a:ea typeface="Poppins Bold Italics"/>
              <a:cs typeface="Poppins Bold Italics"/>
              <a:sym typeface="Poppins Bold Italics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7054957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 del modulo 2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2857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690879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Poster e scatole del tesoro visibili nella stanza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206553"/>
            <a:ext cx="6308013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una parola o una frase di chiusura.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Riassumere ciò che abbiamo imparato.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Rafforzare gli strumenti personali.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Mostri delle emozioni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2857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392303" y="2879778"/>
            <a:ext cx="6581361" cy="1795285"/>
            <a:chOff x="0" y="0"/>
            <a:chExt cx="1733363" cy="4728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33363" cy="472832"/>
            </a:xfrm>
            <a:custGeom>
              <a:avLst/>
              <a:gdLst/>
              <a:ahLst/>
              <a:cxnLst/>
              <a:rect l="l" t="t" r="r" b="b"/>
              <a:pathLst>
                <a:path w="1733363" h="472832">
                  <a:moveTo>
                    <a:pt x="35290" y="0"/>
                  </a:moveTo>
                  <a:lnTo>
                    <a:pt x="1698072" y="0"/>
                  </a:lnTo>
                  <a:cubicBezTo>
                    <a:pt x="1707432" y="0"/>
                    <a:pt x="1716408" y="3718"/>
                    <a:pt x="1723026" y="10336"/>
                  </a:cubicBezTo>
                  <a:cubicBezTo>
                    <a:pt x="1729645" y="16954"/>
                    <a:pt x="1733363" y="25931"/>
                    <a:pt x="1733363" y="35290"/>
                  </a:cubicBezTo>
                  <a:lnTo>
                    <a:pt x="1733363" y="437542"/>
                  </a:lnTo>
                  <a:cubicBezTo>
                    <a:pt x="1733363" y="446902"/>
                    <a:pt x="1729645" y="455878"/>
                    <a:pt x="1723026" y="462496"/>
                  </a:cubicBezTo>
                  <a:cubicBezTo>
                    <a:pt x="1716408" y="469114"/>
                    <a:pt x="1707432" y="472832"/>
                    <a:pt x="1698072" y="472832"/>
                  </a:cubicBezTo>
                  <a:lnTo>
                    <a:pt x="35290" y="472832"/>
                  </a:lnTo>
                  <a:cubicBezTo>
                    <a:pt x="25931" y="472832"/>
                    <a:pt x="16954" y="469114"/>
                    <a:pt x="10336" y="462496"/>
                  </a:cubicBezTo>
                  <a:cubicBezTo>
                    <a:pt x="3718" y="455878"/>
                    <a:pt x="0" y="446902"/>
                    <a:pt x="0" y="437542"/>
                  </a:cubicBezTo>
                  <a:lnTo>
                    <a:pt x="0" y="35290"/>
                  </a:lnTo>
                  <a:cubicBezTo>
                    <a:pt x="0" y="25931"/>
                    <a:pt x="3718" y="16954"/>
                    <a:pt x="10336" y="10336"/>
                  </a:cubicBezTo>
                  <a:cubicBezTo>
                    <a:pt x="16954" y="3718"/>
                    <a:pt x="25931" y="0"/>
                    <a:pt x="3529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733363" cy="501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puoi fare per prima cosa quando ti accorgi di essere stressato o stressata?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2303" y="5005761"/>
            <a:ext cx="6581361" cy="1795285"/>
            <a:chOff x="0" y="0"/>
            <a:chExt cx="1733363" cy="4728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33363" cy="472832"/>
            </a:xfrm>
            <a:custGeom>
              <a:avLst/>
              <a:gdLst/>
              <a:ahLst/>
              <a:cxnLst/>
              <a:rect l="l" t="t" r="r" b="b"/>
              <a:pathLst>
                <a:path w="1733363" h="472832">
                  <a:moveTo>
                    <a:pt x="35290" y="0"/>
                  </a:moveTo>
                  <a:lnTo>
                    <a:pt x="1698072" y="0"/>
                  </a:lnTo>
                  <a:cubicBezTo>
                    <a:pt x="1707432" y="0"/>
                    <a:pt x="1716408" y="3718"/>
                    <a:pt x="1723026" y="10336"/>
                  </a:cubicBezTo>
                  <a:cubicBezTo>
                    <a:pt x="1729645" y="16954"/>
                    <a:pt x="1733363" y="25931"/>
                    <a:pt x="1733363" y="35290"/>
                  </a:cubicBezTo>
                  <a:lnTo>
                    <a:pt x="1733363" y="437542"/>
                  </a:lnTo>
                  <a:cubicBezTo>
                    <a:pt x="1733363" y="446902"/>
                    <a:pt x="1729645" y="455878"/>
                    <a:pt x="1723026" y="462496"/>
                  </a:cubicBezTo>
                  <a:cubicBezTo>
                    <a:pt x="1716408" y="469114"/>
                    <a:pt x="1707432" y="472832"/>
                    <a:pt x="1698072" y="472832"/>
                  </a:cubicBezTo>
                  <a:lnTo>
                    <a:pt x="35290" y="472832"/>
                  </a:lnTo>
                  <a:cubicBezTo>
                    <a:pt x="25931" y="472832"/>
                    <a:pt x="16954" y="469114"/>
                    <a:pt x="10336" y="462496"/>
                  </a:cubicBezTo>
                  <a:cubicBezTo>
                    <a:pt x="3718" y="455878"/>
                    <a:pt x="0" y="446902"/>
                    <a:pt x="0" y="437542"/>
                  </a:cubicBezTo>
                  <a:lnTo>
                    <a:pt x="0" y="35290"/>
                  </a:lnTo>
                  <a:cubicBezTo>
                    <a:pt x="0" y="25931"/>
                    <a:pt x="3718" y="16954"/>
                    <a:pt x="10336" y="10336"/>
                  </a:cubicBezTo>
                  <a:cubicBezTo>
                    <a:pt x="16954" y="3718"/>
                    <a:pt x="25931" y="0"/>
                    <a:pt x="3529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733363" cy="501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strumento userai probabilmente più spesso?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92303" y="7134421"/>
            <a:ext cx="6581361" cy="1795285"/>
            <a:chOff x="0" y="0"/>
            <a:chExt cx="1733363" cy="47283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33363" cy="472832"/>
            </a:xfrm>
            <a:custGeom>
              <a:avLst/>
              <a:gdLst/>
              <a:ahLst/>
              <a:cxnLst/>
              <a:rect l="l" t="t" r="r" b="b"/>
              <a:pathLst>
                <a:path w="1733363" h="472832">
                  <a:moveTo>
                    <a:pt x="35290" y="0"/>
                  </a:moveTo>
                  <a:lnTo>
                    <a:pt x="1698072" y="0"/>
                  </a:lnTo>
                  <a:cubicBezTo>
                    <a:pt x="1707432" y="0"/>
                    <a:pt x="1716408" y="3718"/>
                    <a:pt x="1723026" y="10336"/>
                  </a:cubicBezTo>
                  <a:cubicBezTo>
                    <a:pt x="1729645" y="16954"/>
                    <a:pt x="1733363" y="25931"/>
                    <a:pt x="1733363" y="35290"/>
                  </a:cubicBezTo>
                  <a:lnTo>
                    <a:pt x="1733363" y="437542"/>
                  </a:lnTo>
                  <a:cubicBezTo>
                    <a:pt x="1733363" y="446902"/>
                    <a:pt x="1729645" y="455878"/>
                    <a:pt x="1723026" y="462496"/>
                  </a:cubicBezTo>
                  <a:cubicBezTo>
                    <a:pt x="1716408" y="469114"/>
                    <a:pt x="1707432" y="472832"/>
                    <a:pt x="1698072" y="472832"/>
                  </a:cubicBezTo>
                  <a:lnTo>
                    <a:pt x="35290" y="472832"/>
                  </a:lnTo>
                  <a:cubicBezTo>
                    <a:pt x="25931" y="472832"/>
                    <a:pt x="16954" y="469114"/>
                    <a:pt x="10336" y="462496"/>
                  </a:cubicBezTo>
                  <a:cubicBezTo>
                    <a:pt x="3718" y="455878"/>
                    <a:pt x="0" y="446902"/>
                    <a:pt x="0" y="437542"/>
                  </a:cubicBezTo>
                  <a:lnTo>
                    <a:pt x="0" y="35290"/>
                  </a:lnTo>
                  <a:cubicBezTo>
                    <a:pt x="0" y="25931"/>
                    <a:pt x="3718" y="16954"/>
                    <a:pt x="10336" y="10336"/>
                  </a:cubicBezTo>
                  <a:cubicBezTo>
                    <a:pt x="16954" y="3718"/>
                    <a:pt x="25931" y="0"/>
                    <a:pt x="3529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733363" cy="501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porti con te da questo modulo?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92303" y="1229096"/>
            <a:ext cx="8793758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Avete già molti strumenti per affrontare lo stress.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è normale. Imparare a gestirlo significa crescere.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siete soli: potete chiedere aiuto.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447100" y="1849088"/>
            <a:ext cx="5782419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aggiuntive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64307" y="6462401"/>
            <a:ext cx="10559387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“Il semaforo dello stress” — Uno strumento rapido per l’autoregolazione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1907148"/>
            <a:ext cx="593646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Carta / cartoncino rosso, giallo e verde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del semaforo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125477"/>
            <a:ext cx="7678834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Conoscere i tre livelli di stress: verde, giallo e rosso.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come ci si sente in ciascun livello.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Imparare strategie concrete per regolare ogni livello.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un piccolo semaforo personale (opzionale), da usare durante tutto l’anno.</a:t>
            </a:r>
          </a:p>
        </p:txBody>
      </p:sp>
      <p:sp>
        <p:nvSpPr>
          <p:cNvPr id="4" name="Freeform 4"/>
          <p:cNvSpPr/>
          <p:nvPr/>
        </p:nvSpPr>
        <p:spPr>
          <a:xfrm>
            <a:off x="11502475" y="736592"/>
            <a:ext cx="4335419" cy="8521708"/>
          </a:xfrm>
          <a:custGeom>
            <a:avLst/>
            <a:gdLst/>
            <a:ahLst/>
            <a:cxnLst/>
            <a:rect l="l" t="t" r="r" b="b"/>
            <a:pathLst>
              <a:path w="4335419" h="8521708">
                <a:moveTo>
                  <a:pt x="0" y="0"/>
                </a:moveTo>
                <a:lnTo>
                  <a:pt x="4335419" y="0"/>
                </a:lnTo>
                <a:lnTo>
                  <a:pt x="4335419" y="8521708"/>
                </a:lnTo>
                <a:lnTo>
                  <a:pt x="0" y="8521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12D423-64D7-FECE-3B82-76191BB82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973"/>
            <a:ext cx="13276773" cy="8768127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-7195408">
            <a:off x="9056590" y="-654253"/>
            <a:ext cx="1886896" cy="2818015"/>
          </a:xfrm>
          <a:custGeom>
            <a:avLst/>
            <a:gdLst/>
            <a:ahLst/>
            <a:cxnLst/>
            <a:rect l="l" t="t" r="r" b="b"/>
            <a:pathLst>
              <a:path w="1886896" h="2818015">
                <a:moveTo>
                  <a:pt x="0" y="0"/>
                </a:moveTo>
                <a:lnTo>
                  <a:pt x="1886896" y="0"/>
                </a:lnTo>
                <a:lnTo>
                  <a:pt x="1886896" y="2818015"/>
                </a:lnTo>
                <a:lnTo>
                  <a:pt x="0" y="2818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1560763" y="356267"/>
            <a:ext cx="3086100" cy="1056596"/>
            <a:chOff x="0" y="0"/>
            <a:chExt cx="812800" cy="2782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78280"/>
            </a:xfrm>
            <a:custGeom>
              <a:avLst/>
              <a:gdLst/>
              <a:ahLst/>
              <a:cxnLst/>
              <a:rect l="l" t="t" r="r" b="b"/>
              <a:pathLst>
                <a:path w="812800" h="27828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203021"/>
                  </a:lnTo>
                  <a:cubicBezTo>
                    <a:pt x="812800" y="244586"/>
                    <a:pt x="779105" y="278280"/>
                    <a:pt x="737541" y="278280"/>
                  </a:cubicBezTo>
                  <a:lnTo>
                    <a:pt x="75259" y="278280"/>
                  </a:lnTo>
                  <a:cubicBezTo>
                    <a:pt x="33695" y="278280"/>
                    <a:pt x="0" y="244586"/>
                    <a:pt x="0" y="20302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812800" cy="344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Esempi per ogni livello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3655868" flipH="1">
            <a:off x="12764640" y="8486198"/>
            <a:ext cx="1097957" cy="1639761"/>
          </a:xfrm>
          <a:custGeom>
            <a:avLst/>
            <a:gdLst/>
            <a:ahLst/>
            <a:cxnLst/>
            <a:rect l="l" t="t" r="r" b="b"/>
            <a:pathLst>
              <a:path w="1097957" h="1639761">
                <a:moveTo>
                  <a:pt x="1097957" y="0"/>
                </a:moveTo>
                <a:lnTo>
                  <a:pt x="0" y="0"/>
                </a:lnTo>
                <a:lnTo>
                  <a:pt x="0" y="1639761"/>
                </a:lnTo>
                <a:lnTo>
                  <a:pt x="1097957" y="1639761"/>
                </a:lnTo>
                <a:lnTo>
                  <a:pt x="109795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4035345" y="7715250"/>
            <a:ext cx="3086100" cy="1543050"/>
            <a:chOff x="0" y="0"/>
            <a:chExt cx="81280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1141"/>
                  </a:lnTo>
                  <a:cubicBezTo>
                    <a:pt x="812800" y="372705"/>
                    <a:pt x="779105" y="406400"/>
                    <a:pt x="737541" y="406400"/>
                  </a:cubicBezTo>
                  <a:lnTo>
                    <a:pt x="75259" y="406400"/>
                  </a:lnTo>
                  <a:cubicBezTo>
                    <a:pt x="33695" y="406400"/>
                    <a:pt x="0" y="372705"/>
                    <a:pt x="0" y="33114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812800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posso fare quando mi trovo in ciascun colore?</a:t>
              </a:r>
            </a:p>
          </p:txBody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94501" y="882646"/>
            <a:ext cx="4335419" cy="8521708"/>
          </a:xfrm>
          <a:custGeom>
            <a:avLst/>
            <a:gdLst/>
            <a:ahLst/>
            <a:cxnLst/>
            <a:rect l="l" t="t" r="r" b="b"/>
            <a:pathLst>
              <a:path w="4335419" h="8521708">
                <a:moveTo>
                  <a:pt x="0" y="0"/>
                </a:moveTo>
                <a:lnTo>
                  <a:pt x="4335420" y="0"/>
                </a:lnTo>
                <a:lnTo>
                  <a:pt x="4335420" y="8521708"/>
                </a:lnTo>
                <a:lnTo>
                  <a:pt x="0" y="8521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271633" y="1433058"/>
            <a:ext cx="7121865" cy="1406135"/>
            <a:chOff x="0" y="0"/>
            <a:chExt cx="1875718" cy="3703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75718" cy="370340"/>
            </a:xfrm>
            <a:custGeom>
              <a:avLst/>
              <a:gdLst/>
              <a:ahLst/>
              <a:cxnLst/>
              <a:rect l="l" t="t" r="r" b="b"/>
              <a:pathLst>
                <a:path w="1875718" h="370340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37728"/>
                  </a:lnTo>
                  <a:cubicBezTo>
                    <a:pt x="1875718" y="346377"/>
                    <a:pt x="1872282" y="354672"/>
                    <a:pt x="1866166" y="360788"/>
                  </a:cubicBezTo>
                  <a:cubicBezTo>
                    <a:pt x="1860050" y="366904"/>
                    <a:pt x="1851755" y="370340"/>
                    <a:pt x="1843106" y="370340"/>
                  </a:cubicBezTo>
                  <a:lnTo>
                    <a:pt x="32612" y="370340"/>
                  </a:lnTo>
                  <a:cubicBezTo>
                    <a:pt x="23963" y="370340"/>
                    <a:pt x="15668" y="366904"/>
                    <a:pt x="9552" y="360788"/>
                  </a:cubicBezTo>
                  <a:cubicBezTo>
                    <a:pt x="3436" y="354672"/>
                    <a:pt x="0" y="346377"/>
                    <a:pt x="0" y="337728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75718" cy="456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quale colore ti trovi adesso?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71633" y="3323868"/>
            <a:ext cx="7121865" cy="1604319"/>
            <a:chOff x="0" y="0"/>
            <a:chExt cx="1875718" cy="4225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5718" cy="422537"/>
            </a:xfrm>
            <a:custGeom>
              <a:avLst/>
              <a:gdLst/>
              <a:ahLst/>
              <a:cxnLst/>
              <a:rect l="l" t="t" r="r" b="b"/>
              <a:pathLst>
                <a:path w="1875718" h="422537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89925"/>
                  </a:lnTo>
                  <a:cubicBezTo>
                    <a:pt x="1875718" y="398574"/>
                    <a:pt x="1872282" y="406869"/>
                    <a:pt x="1866166" y="412985"/>
                  </a:cubicBezTo>
                  <a:cubicBezTo>
                    <a:pt x="1860050" y="419101"/>
                    <a:pt x="1851755" y="422537"/>
                    <a:pt x="1843106" y="422537"/>
                  </a:cubicBezTo>
                  <a:lnTo>
                    <a:pt x="32612" y="422537"/>
                  </a:lnTo>
                  <a:cubicBezTo>
                    <a:pt x="23963" y="422537"/>
                    <a:pt x="15668" y="419101"/>
                    <a:pt x="9552" y="412985"/>
                  </a:cubicBezTo>
                  <a:cubicBezTo>
                    <a:pt x="3436" y="406869"/>
                    <a:pt x="0" y="398574"/>
                    <a:pt x="0" y="389925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75718" cy="508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segnali ti indicano che sei nel giallo?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271633" y="5412863"/>
            <a:ext cx="7121865" cy="1478202"/>
            <a:chOff x="0" y="0"/>
            <a:chExt cx="1875718" cy="3893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75718" cy="389321"/>
            </a:xfrm>
            <a:custGeom>
              <a:avLst/>
              <a:gdLst/>
              <a:ahLst/>
              <a:cxnLst/>
              <a:rect l="l" t="t" r="r" b="b"/>
              <a:pathLst>
                <a:path w="1875718" h="389321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56709"/>
                  </a:lnTo>
                  <a:cubicBezTo>
                    <a:pt x="1875718" y="365358"/>
                    <a:pt x="1872282" y="373653"/>
                    <a:pt x="1866166" y="379769"/>
                  </a:cubicBezTo>
                  <a:cubicBezTo>
                    <a:pt x="1860050" y="385885"/>
                    <a:pt x="1851755" y="389321"/>
                    <a:pt x="1843106" y="389321"/>
                  </a:cubicBezTo>
                  <a:lnTo>
                    <a:pt x="32612" y="389321"/>
                  </a:lnTo>
                  <a:cubicBezTo>
                    <a:pt x="23963" y="389321"/>
                    <a:pt x="15668" y="385885"/>
                    <a:pt x="9552" y="379769"/>
                  </a:cubicBezTo>
                  <a:cubicBezTo>
                    <a:pt x="3436" y="373653"/>
                    <a:pt x="0" y="365358"/>
                    <a:pt x="0" y="356709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875718" cy="475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fai quando sei nel rosso?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271633" y="7375740"/>
            <a:ext cx="7121865" cy="1478202"/>
            <a:chOff x="0" y="0"/>
            <a:chExt cx="1875718" cy="3893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75718" cy="389321"/>
            </a:xfrm>
            <a:custGeom>
              <a:avLst/>
              <a:gdLst/>
              <a:ahLst/>
              <a:cxnLst/>
              <a:rect l="l" t="t" r="r" b="b"/>
              <a:pathLst>
                <a:path w="1875718" h="389321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56709"/>
                  </a:lnTo>
                  <a:cubicBezTo>
                    <a:pt x="1875718" y="365358"/>
                    <a:pt x="1872282" y="373653"/>
                    <a:pt x="1866166" y="379769"/>
                  </a:cubicBezTo>
                  <a:cubicBezTo>
                    <a:pt x="1860050" y="385885"/>
                    <a:pt x="1851755" y="389321"/>
                    <a:pt x="1843106" y="389321"/>
                  </a:cubicBezTo>
                  <a:lnTo>
                    <a:pt x="32612" y="389321"/>
                  </a:lnTo>
                  <a:cubicBezTo>
                    <a:pt x="23963" y="389321"/>
                    <a:pt x="15668" y="385885"/>
                    <a:pt x="9552" y="379769"/>
                  </a:cubicBezTo>
                  <a:cubicBezTo>
                    <a:pt x="3436" y="373653"/>
                    <a:pt x="0" y="365358"/>
                    <a:pt x="0" y="356709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1875718" cy="475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aiuta a tornare al verde?</a:t>
              </a:r>
            </a:p>
          </p:txBody>
        </p:sp>
      </p:grp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64307" y="6680487"/>
            <a:ext cx="10559387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Kit di primo soccorso emotivo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2373" y="2097004"/>
            <a:ext cx="6839072" cy="6092991"/>
          </a:xfrm>
          <a:custGeom>
            <a:avLst/>
            <a:gdLst/>
            <a:ahLst/>
            <a:cxnLst/>
            <a:rect l="l" t="t" r="r" b="b"/>
            <a:pathLst>
              <a:path w="6839072" h="6092991">
                <a:moveTo>
                  <a:pt x="0" y="0"/>
                </a:moveTo>
                <a:lnTo>
                  <a:pt x="6839071" y="0"/>
                </a:lnTo>
                <a:lnTo>
                  <a:pt x="6839071" y="6092992"/>
                </a:lnTo>
                <a:lnTo>
                  <a:pt x="0" y="6092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907148"/>
            <a:ext cx="556260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Piccola scatola o busta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Strisce di carta o cartoncini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Decorazioni opzionali (adesivi, colori)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2120" y="5125477"/>
            <a:ext cx="6308013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una piccola “scatola di pronto soccorso emotivo”.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 strategie rapide per calmarsi.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Trasformare strategie astratte in promemoria concreti.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2373" y="2097004"/>
            <a:ext cx="6839072" cy="6092991"/>
          </a:xfrm>
          <a:custGeom>
            <a:avLst/>
            <a:gdLst/>
            <a:ahLst/>
            <a:cxnLst/>
            <a:rect l="l" t="t" r="r" b="b"/>
            <a:pathLst>
              <a:path w="6839072" h="6092991">
                <a:moveTo>
                  <a:pt x="0" y="0"/>
                </a:moveTo>
                <a:lnTo>
                  <a:pt x="6839071" y="0"/>
                </a:lnTo>
                <a:lnTo>
                  <a:pt x="6839071" y="6092992"/>
                </a:lnTo>
                <a:lnTo>
                  <a:pt x="0" y="6092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51187" y="3240114"/>
            <a:ext cx="6919394" cy="1928622"/>
            <a:chOff x="0" y="0"/>
            <a:chExt cx="1822392" cy="5079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22392" cy="507950"/>
            </a:xfrm>
            <a:custGeom>
              <a:avLst/>
              <a:gdLst/>
              <a:ahLst/>
              <a:cxnLst/>
              <a:rect l="l" t="t" r="r" b="b"/>
              <a:pathLst>
                <a:path w="1822392" h="507950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74384"/>
                  </a:lnTo>
                  <a:cubicBezTo>
                    <a:pt x="1822392" y="492922"/>
                    <a:pt x="1807364" y="507950"/>
                    <a:pt x="1788826" y="507950"/>
                  </a:cubicBezTo>
                  <a:lnTo>
                    <a:pt x="33566" y="507950"/>
                  </a:lnTo>
                  <a:cubicBezTo>
                    <a:pt x="15028" y="507950"/>
                    <a:pt x="0" y="492922"/>
                    <a:pt x="0" y="474384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22392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aiuta a calmarti quando sei molto stressato o stressata?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51187" y="5359384"/>
            <a:ext cx="6919394" cy="1770873"/>
            <a:chOff x="0" y="0"/>
            <a:chExt cx="1822392" cy="4664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2392" cy="466403"/>
            </a:xfrm>
            <a:custGeom>
              <a:avLst/>
              <a:gdLst/>
              <a:ahLst/>
              <a:cxnLst/>
              <a:rect l="l" t="t" r="r" b="b"/>
              <a:pathLst>
                <a:path w="1822392" h="466403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32837"/>
                  </a:lnTo>
                  <a:cubicBezTo>
                    <a:pt x="1822392" y="451375"/>
                    <a:pt x="1807364" y="466403"/>
                    <a:pt x="1788826" y="466403"/>
                  </a:cubicBezTo>
                  <a:lnTo>
                    <a:pt x="33566" y="466403"/>
                  </a:lnTo>
                  <a:cubicBezTo>
                    <a:pt x="15028" y="466403"/>
                    <a:pt x="0" y="451375"/>
                    <a:pt x="0" y="432837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22392" cy="55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frase vuoi ricordare in un momento difficile?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51187" y="7350653"/>
            <a:ext cx="6919394" cy="1770873"/>
            <a:chOff x="0" y="0"/>
            <a:chExt cx="1822392" cy="4664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22392" cy="466403"/>
            </a:xfrm>
            <a:custGeom>
              <a:avLst/>
              <a:gdLst/>
              <a:ahLst/>
              <a:cxnLst/>
              <a:rect l="l" t="t" r="r" b="b"/>
              <a:pathLst>
                <a:path w="1822392" h="466403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32837"/>
                  </a:lnTo>
                  <a:cubicBezTo>
                    <a:pt x="1822392" y="451375"/>
                    <a:pt x="1807364" y="466403"/>
                    <a:pt x="1788826" y="466403"/>
                  </a:cubicBezTo>
                  <a:lnTo>
                    <a:pt x="33566" y="466403"/>
                  </a:lnTo>
                  <a:cubicBezTo>
                    <a:pt x="15028" y="466403"/>
                    <a:pt x="0" y="451375"/>
                    <a:pt x="0" y="432837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822392" cy="55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vorresti trovare nella tua scatola quando non ti senti bene?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51187" y="1174667"/>
            <a:ext cx="6919394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Così come esistono kit di pronto soccorso per le ferite fisiche, abbiamo bisogno anche di uno per lo stress.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scatola ti aiuta quando ti senti sopraffatto o sopraffatta.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personale — non devi condividerla con altre persone.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7981" y="2661397"/>
            <a:ext cx="7701319" cy="6064789"/>
          </a:xfrm>
          <a:custGeom>
            <a:avLst/>
            <a:gdLst/>
            <a:ahLst/>
            <a:cxnLst/>
            <a:rect l="l" t="t" r="r" b="b"/>
            <a:pathLst>
              <a:path w="7701319" h="6064789">
                <a:moveTo>
                  <a:pt x="0" y="0"/>
                </a:moveTo>
                <a:lnTo>
                  <a:pt x="7701319" y="0"/>
                </a:lnTo>
                <a:lnTo>
                  <a:pt x="7701319" y="6064789"/>
                </a:lnTo>
                <a:lnTo>
                  <a:pt x="0" y="60647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668921" y="962025"/>
            <a:ext cx="1095015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fa parte della vita, ma hai strumenti per affrontarlo.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volta che usi una strategia, respiri profondamente, chiedi aiuto o ascolti il tuo corpo, ti prendi cura di te stesso o te stessa e diventi più forte.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62131" y="2826104"/>
            <a:ext cx="589127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hai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imparato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questo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modulo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993259" y="3565555"/>
            <a:ext cx="5433458" cy="457200"/>
            <a:chOff x="0" y="0"/>
            <a:chExt cx="7244610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787700" y="43392"/>
              <a:ext cx="64569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stressa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18944" y="4515373"/>
            <a:ext cx="6444365" cy="457200"/>
            <a:chOff x="0" y="0"/>
            <a:chExt cx="8592486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886786" y="43392"/>
              <a:ext cx="770570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il tuo corpo percepisce lo stress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06046" y="5465191"/>
            <a:ext cx="6177320" cy="457200"/>
            <a:chOff x="0" y="0"/>
            <a:chExt cx="8236427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903984" y="43392"/>
              <a:ext cx="733244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Strategie per calmarti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782164" y="6415010"/>
            <a:ext cx="6177320" cy="457200"/>
            <a:chOff x="0" y="0"/>
            <a:chExt cx="8236427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1027866" y="43392"/>
              <a:ext cx="720856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Persone che possono aiutarti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782164" y="7364828"/>
            <a:ext cx="6507964" cy="731837"/>
            <a:chOff x="0" y="0"/>
            <a:chExt cx="8677285" cy="975783"/>
          </a:xfrm>
        </p:grpSpPr>
        <p:sp>
          <p:nvSpPr>
            <p:cNvPr id="18" name="TextBox 18"/>
            <p:cNvSpPr txBox="1"/>
            <p:nvPr/>
          </p:nvSpPr>
          <p:spPr>
            <a:xfrm>
              <a:off x="1069160" y="37042"/>
              <a:ext cx="7608125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tua scatola del tesoro e il tuo poster sullo stress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82164" y="8314646"/>
            <a:ext cx="6507964" cy="457200"/>
            <a:chOff x="0" y="0"/>
            <a:chExt cx="8677285" cy="609600"/>
          </a:xfrm>
        </p:grpSpPr>
        <p:sp>
          <p:nvSpPr>
            <p:cNvPr id="21" name="TextBox 21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tuo pianeta interiore per trovare calma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7981" y="2649552"/>
            <a:ext cx="7701319" cy="6064789"/>
          </a:xfrm>
          <a:custGeom>
            <a:avLst/>
            <a:gdLst/>
            <a:ahLst/>
            <a:cxnLst/>
            <a:rect l="l" t="t" r="r" b="b"/>
            <a:pathLst>
              <a:path w="7701319" h="6064789">
                <a:moveTo>
                  <a:pt x="0" y="0"/>
                </a:moveTo>
                <a:lnTo>
                  <a:pt x="7701319" y="0"/>
                </a:lnTo>
                <a:lnTo>
                  <a:pt x="7701319" y="6064789"/>
                </a:lnTo>
                <a:lnTo>
                  <a:pt x="0" y="60647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668921" y="962025"/>
            <a:ext cx="1095015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fa parte della vita, ma hai strumenti per affrontarlo.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volta che usi una strategia, respiri profondamente, chiedi aiuto o ascolti il tuo corpo, ti prendi cura di te stesso o te stessa e diventi più forte.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54231" y="2582877"/>
            <a:ext cx="171297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993259" y="3565555"/>
            <a:ext cx="5433458" cy="457200"/>
            <a:chOff x="0" y="0"/>
            <a:chExt cx="7244610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787700" y="43392"/>
              <a:ext cx="64569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sei solo o sola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18944" y="4515373"/>
            <a:ext cx="6444365" cy="457200"/>
            <a:chOff x="0" y="0"/>
            <a:chExt cx="8592486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886786" y="43392"/>
              <a:ext cx="770570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tue emozioni sono importanti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06046" y="5465191"/>
            <a:ext cx="6177320" cy="457200"/>
            <a:chOff x="0" y="0"/>
            <a:chExt cx="8236427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903984" y="43392"/>
              <a:ext cx="733244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Puoi chiedere aiuto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782164" y="6415010"/>
            <a:ext cx="6177320" cy="457200"/>
            <a:chOff x="0" y="0"/>
            <a:chExt cx="8236427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1027866" y="43392"/>
              <a:ext cx="720856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Puoi calmarti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782164" y="7364828"/>
            <a:ext cx="6507964" cy="457200"/>
            <a:chOff x="0" y="0"/>
            <a:chExt cx="8677285" cy="609600"/>
          </a:xfrm>
        </p:grpSpPr>
        <p:sp>
          <p:nvSpPr>
            <p:cNvPr id="18" name="TextBox 18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Puoi fare una pausa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82164" y="8314646"/>
            <a:ext cx="6507964" cy="457200"/>
            <a:chOff x="0" y="0"/>
            <a:chExt cx="8677285" cy="609600"/>
          </a:xfrm>
        </p:grpSpPr>
        <p:sp>
          <p:nvSpPr>
            <p:cNvPr id="21" name="TextBox 21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Puoi ricominciare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49189" y="756140"/>
            <a:ext cx="7699816" cy="8774719"/>
          </a:xfrm>
          <a:custGeom>
            <a:avLst/>
            <a:gdLst/>
            <a:ahLst/>
            <a:cxnLst/>
            <a:rect l="l" t="t" r="r" b="b"/>
            <a:pathLst>
              <a:path w="7699816" h="8774719">
                <a:moveTo>
                  <a:pt x="0" y="0"/>
                </a:moveTo>
                <a:lnTo>
                  <a:pt x="7699816" y="0"/>
                </a:lnTo>
                <a:lnTo>
                  <a:pt x="7699816" y="8774720"/>
                </a:lnTo>
                <a:lnTo>
                  <a:pt x="0" y="8774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779178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Cartoncini o fogli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 o matite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Lavagna, per raccogliere gli esempi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562600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Rappresentare o creare le emozioni come “mostri emotivi”.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Usare gesti, movimenti o disegni per esprimere un’emozione.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Osservare come il corpo e la postura cambiano a seconda dell’emozione.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D80DBC0-D09B-B571-88E2-9834B56A2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3913</Words>
  <Application>Microsoft Office PowerPoint</Application>
  <PresentationFormat>Custom</PresentationFormat>
  <Paragraphs>671</Paragraphs>
  <Slides>90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7" baseType="lpstr">
      <vt:lpstr>Poppins Italics</vt:lpstr>
      <vt:lpstr>Calibri</vt:lpstr>
      <vt:lpstr>Arial</vt:lpstr>
      <vt:lpstr>Poppins</vt:lpstr>
      <vt:lpstr>Poppins Bold</vt:lpstr>
      <vt:lpstr>Poppins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M2_ Stress e strategie di gestione dello stress_Scuola primaria</dc:title>
  <cp:lastModifiedBy>Itzel Gn</cp:lastModifiedBy>
  <cp:revision>2</cp:revision>
  <dcterms:created xsi:type="dcterms:W3CDTF">2006-08-16T00:00:00Z</dcterms:created>
  <dcterms:modified xsi:type="dcterms:W3CDTF">2026-04-07T12:29:47Z</dcterms:modified>
  <dc:identifier>DAHENiFL6gk</dc:identifier>
</cp:coreProperties>
</file>