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sldSz cx="18288000" cy="10287000"/>
  <p:notesSz cx="6858000" cy="9144000"/>
  <p:embeddedFontLst>
    <p:embeddedFont>
      <p:font typeface="Poppins" panose="00000500000000000000" pitchFamily="2" charset="0"/>
      <p:regular r:id="rId87"/>
    </p:embeddedFont>
    <p:embeddedFont>
      <p:font typeface="Poppins Bold" panose="00000800000000000000" charset="0"/>
      <p:regular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7" d="100"/>
          <a:sy n="77" d="100"/>
        </p:scale>
        <p:origin x="70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ideo" Target="https://www.youtube.com/embed/GFH8aqJawFI?feature=oembe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video" Target="https://www.youtube.com/embed/Db3G_FRS2yI?feature=oembed"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7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sv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78678" y="1462445"/>
            <a:ext cx="7780622" cy="3242920"/>
            <a:chOff x="0" y="0"/>
            <a:chExt cx="10374162" cy="4323893"/>
          </a:xfrm>
        </p:grpSpPr>
        <p:sp>
          <p:nvSpPr>
            <p:cNvPr id="3" name="Freeform 3"/>
            <p:cNvSpPr/>
            <p:nvPr/>
          </p:nvSpPr>
          <p:spPr>
            <a:xfrm>
              <a:off x="0" y="0"/>
              <a:ext cx="10374162" cy="4323893"/>
            </a:xfrm>
            <a:custGeom>
              <a:avLst/>
              <a:gdLst/>
              <a:ahLst/>
              <a:cxnLst/>
              <a:rect l="l" t="t" r="r" b="b"/>
              <a:pathLst>
                <a:path w="10374162" h="4323893">
                  <a:moveTo>
                    <a:pt x="0" y="0"/>
                  </a:moveTo>
                  <a:lnTo>
                    <a:pt x="10374162" y="0"/>
                  </a:lnTo>
                  <a:lnTo>
                    <a:pt x="10374162" y="4323893"/>
                  </a:lnTo>
                  <a:lnTo>
                    <a:pt x="0" y="4323893"/>
                  </a:lnTo>
                  <a:close/>
                </a:path>
              </a:pathLst>
            </a:custGeom>
            <a:blipFill>
              <a:blip r:embed="rId2">
                <a:alphaModFix amt="0"/>
              </a:blip>
              <a:stretch>
                <a:fillRect t="-27193" r="-76284" b="-37631"/>
              </a:stretch>
            </a:blipFill>
          </p:spPr>
          <p:txBody>
            <a:bodyPr/>
            <a:lstStyle/>
            <a:p>
              <a:endParaRPr lang="es-ES"/>
            </a:p>
          </p:txBody>
        </p:sp>
        <p:sp>
          <p:nvSpPr>
            <p:cNvPr id="4" name="TextBox 4"/>
            <p:cNvSpPr txBox="1"/>
            <p:nvPr/>
          </p:nvSpPr>
          <p:spPr>
            <a:xfrm>
              <a:off x="0" y="-161925"/>
              <a:ext cx="10374162" cy="4485818"/>
            </a:xfrm>
            <a:prstGeom prst="rect">
              <a:avLst/>
            </a:prstGeom>
          </p:spPr>
          <p:txBody>
            <a:bodyPr lIns="0" tIns="0" rIns="0" bIns="0" rtlCol="0" anchor="b"/>
            <a:lstStyle/>
            <a:p>
              <a:pPr algn="ctr">
                <a:lnSpc>
                  <a:spcPts val="7559"/>
                </a:lnSpc>
              </a:pPr>
              <a:r>
                <a:rPr lang="en-US" sz="5400">
                  <a:solidFill>
                    <a:srgbClr val="000000"/>
                  </a:solidFill>
                  <a:latin typeface="Poppins"/>
                  <a:ea typeface="Poppins"/>
                  <a:cs typeface="Poppins"/>
                  <a:sym typeface="Poppins"/>
                </a:rPr>
                <a:t>Modul 2</a:t>
              </a:r>
            </a:p>
            <a:p>
              <a:pPr algn="ctr">
                <a:lnSpc>
                  <a:spcPts val="7559"/>
                </a:lnSpc>
              </a:pPr>
              <a:r>
                <a:rPr lang="en-US" sz="5400" b="1">
                  <a:solidFill>
                    <a:srgbClr val="000000"/>
                  </a:solidFill>
                  <a:latin typeface="Poppins Bold"/>
                  <a:ea typeface="Poppins Bold"/>
                  <a:cs typeface="Poppins Bold"/>
                  <a:sym typeface="Poppins Bold"/>
                </a:rPr>
                <a:t>Stress und Strategien zu seinem Umgang</a:t>
              </a:r>
            </a:p>
          </p:txBody>
        </p:sp>
      </p:grpSp>
      <p:sp>
        <p:nvSpPr>
          <p:cNvPr id="5" name="Freeform 5"/>
          <p:cNvSpPr/>
          <p:nvPr/>
        </p:nvSpPr>
        <p:spPr>
          <a:xfrm>
            <a:off x="1028700" y="1156036"/>
            <a:ext cx="7865573" cy="7974927"/>
          </a:xfrm>
          <a:custGeom>
            <a:avLst/>
            <a:gdLst/>
            <a:ahLst/>
            <a:cxnLst/>
            <a:rect l="l" t="t" r="r" b="b"/>
            <a:pathLst>
              <a:path w="7865573" h="7974927">
                <a:moveTo>
                  <a:pt x="0" y="0"/>
                </a:moveTo>
                <a:lnTo>
                  <a:pt x="7865573" y="0"/>
                </a:lnTo>
                <a:lnTo>
                  <a:pt x="7865573" y="7974928"/>
                </a:lnTo>
                <a:lnTo>
                  <a:pt x="0" y="7974928"/>
                </a:lnTo>
                <a:lnTo>
                  <a:pt x="0" y="0"/>
                </a:lnTo>
                <a:close/>
              </a:path>
            </a:pathLst>
          </a:custGeom>
          <a:blipFill>
            <a:blip r:embed="rId3"/>
            <a:stretch>
              <a:fillRect l="-9062" r="-8321"/>
            </a:stretch>
          </a:blipFill>
        </p:spPr>
        <p:txBody>
          <a:bodyPr/>
          <a:lstStyle/>
          <a:p>
            <a:endParaRPr lang="es-ES"/>
          </a:p>
        </p:txBody>
      </p:sp>
      <p:sp>
        <p:nvSpPr>
          <p:cNvPr id="6" name="TextBox 6"/>
          <p:cNvSpPr txBox="1"/>
          <p:nvPr/>
        </p:nvSpPr>
        <p:spPr>
          <a:xfrm>
            <a:off x="12389224" y="8961120"/>
            <a:ext cx="1959531" cy="297180"/>
          </a:xfrm>
          <a:prstGeom prst="rect">
            <a:avLst/>
          </a:prstGeom>
        </p:spPr>
        <p:txBody>
          <a:bodyPr lIns="0" tIns="0" rIns="0" bIns="0" rtlCol="0" anchor="t">
            <a:spAutoFit/>
          </a:bodyPr>
          <a:lstStyle/>
          <a:p>
            <a:pPr algn="ctr">
              <a:lnSpc>
                <a:spcPts val="2160"/>
              </a:lnSpc>
              <a:spcBef>
                <a:spcPct val="0"/>
              </a:spcBef>
            </a:pPr>
            <a:r>
              <a:rPr lang="en-US" sz="2000">
                <a:solidFill>
                  <a:srgbClr val="000000"/>
                </a:solidFill>
                <a:latin typeface="Poppins"/>
                <a:ea typeface="Poppins"/>
                <a:cs typeface="Poppins"/>
                <a:sym typeface="Poppins"/>
              </a:rPr>
              <a:t>Sekundarstufe 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60106" y="1028700"/>
            <a:ext cx="5940275" cy="8229600"/>
          </a:xfrm>
          <a:custGeom>
            <a:avLst/>
            <a:gdLst/>
            <a:ahLst/>
            <a:cxnLst/>
            <a:rect l="l" t="t" r="r" b="b"/>
            <a:pathLst>
              <a:path w="5940275" h="8229600">
                <a:moveTo>
                  <a:pt x="0" y="0"/>
                </a:moveTo>
                <a:lnTo>
                  <a:pt x="5940275" y="0"/>
                </a:lnTo>
                <a:lnTo>
                  <a:pt x="5940275" y="8229600"/>
                </a:lnTo>
                <a:lnTo>
                  <a:pt x="0" y="82296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190306" y="2942873"/>
            <a:ext cx="9265563" cy="445770"/>
          </a:xfrm>
          <a:prstGeom prst="rect">
            <a:avLst/>
          </a:prstGeom>
        </p:spPr>
        <p:txBody>
          <a:bodyPr lIns="0" tIns="0" rIns="0" bIns="0" rtlCol="0" anchor="t">
            <a:spAutoFit/>
          </a:bodyPr>
          <a:lstStyle/>
          <a:p>
            <a:pPr algn="ctr">
              <a:lnSpc>
                <a:spcPts val="3240"/>
              </a:lnSpc>
              <a:spcBef>
                <a:spcPct val="0"/>
              </a:spcBef>
            </a:pPr>
            <a:r>
              <a:rPr lang="en-US" sz="3000" b="1">
                <a:solidFill>
                  <a:srgbClr val="000000"/>
                </a:solidFill>
                <a:latin typeface="Poppins Bold"/>
                <a:ea typeface="Poppins Bold"/>
                <a:cs typeface="Poppins Bold"/>
                <a:sym typeface="Poppins Bold"/>
              </a:rPr>
              <a:t>Warum sprechen wir in diesem Modul darüber?</a:t>
            </a:r>
          </a:p>
        </p:txBody>
      </p:sp>
      <p:sp>
        <p:nvSpPr>
          <p:cNvPr id="4" name="TextBox 4"/>
          <p:cNvSpPr txBox="1"/>
          <p:nvPr/>
        </p:nvSpPr>
        <p:spPr>
          <a:xfrm>
            <a:off x="2181637" y="4078932"/>
            <a:ext cx="7282901" cy="213042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Weil alle – wirklich alle – Stress empfinden.</a:t>
            </a:r>
          </a:p>
          <a:p>
            <a:pPr algn="ctr">
              <a:lnSpc>
                <a:spcPts val="2800"/>
              </a:lnSpc>
            </a:pPr>
            <a:r>
              <a:rPr lang="en-US" sz="2000">
                <a:solidFill>
                  <a:srgbClr val="000000"/>
                </a:solidFill>
                <a:latin typeface="Poppins"/>
                <a:ea typeface="Poppins"/>
                <a:cs typeface="Poppins"/>
                <a:sym typeface="Poppins"/>
              </a:rPr>
              <a:t> </a:t>
            </a:r>
          </a:p>
          <a:p>
            <a:pPr algn="ctr">
              <a:lnSpc>
                <a:spcPts val="2800"/>
              </a:lnSpc>
            </a:pPr>
            <a:r>
              <a:rPr lang="en-US" sz="2000">
                <a:solidFill>
                  <a:srgbClr val="000000"/>
                </a:solidFill>
                <a:latin typeface="Poppins"/>
                <a:ea typeface="Poppins"/>
                <a:cs typeface="Poppins"/>
                <a:sym typeface="Poppins"/>
              </a:rPr>
              <a:t>Prüfungen, Aufgaben, Stundenpläne.</a:t>
            </a:r>
          </a:p>
          <a:p>
            <a:pPr algn="ctr">
              <a:lnSpc>
                <a:spcPts val="2800"/>
              </a:lnSpc>
            </a:pPr>
            <a:r>
              <a:rPr lang="en-US" sz="2000">
                <a:solidFill>
                  <a:srgbClr val="000000"/>
                </a:solidFill>
                <a:latin typeface="Poppins"/>
                <a:ea typeface="Poppins"/>
                <a:cs typeface="Poppins"/>
                <a:sym typeface="Poppins"/>
              </a:rPr>
              <a:t> Freundschaften, Diskussionen, Erwartungen.</a:t>
            </a:r>
          </a:p>
          <a:p>
            <a:pPr algn="ctr">
              <a:lnSpc>
                <a:spcPts val="2800"/>
              </a:lnSpc>
            </a:pPr>
            <a:r>
              <a:rPr lang="en-US" sz="2000">
                <a:solidFill>
                  <a:srgbClr val="000000"/>
                </a:solidFill>
                <a:latin typeface="Poppins"/>
                <a:ea typeface="Poppins"/>
                <a:cs typeface="Poppins"/>
                <a:sym typeface="Poppins"/>
              </a:rPr>
              <a:t> Benachrichtigungen, soziale Netzwerke, sozialer Druck.</a:t>
            </a:r>
          </a:p>
          <a:p>
            <a:pPr algn="ctr">
              <a:lnSpc>
                <a:spcPts val="2800"/>
              </a:lnSpc>
            </a:pPr>
            <a:endParaRPr lang="en-US" sz="2000">
              <a:solidFill>
                <a:srgbClr val="000000"/>
              </a:solidFill>
              <a:latin typeface="Poppins"/>
              <a:ea typeface="Poppins"/>
              <a:cs typeface="Poppins"/>
              <a:sym typeface="Poppins"/>
            </a:endParaRPr>
          </a:p>
        </p:txBody>
      </p:sp>
      <p:sp>
        <p:nvSpPr>
          <p:cNvPr id="5" name="TextBox 5"/>
          <p:cNvSpPr txBox="1"/>
          <p:nvPr/>
        </p:nvSpPr>
        <p:spPr>
          <a:xfrm>
            <a:off x="1898595" y="6412228"/>
            <a:ext cx="7848986" cy="1073150"/>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Stress ist nichts „Schlechtes“ … </a:t>
            </a:r>
            <a:r>
              <a:rPr lang="en-US" sz="2000" b="1">
                <a:solidFill>
                  <a:srgbClr val="000000"/>
                </a:solidFill>
                <a:latin typeface="Poppins Bold"/>
                <a:ea typeface="Poppins Bold"/>
                <a:cs typeface="Poppins Bold"/>
                <a:sym typeface="Poppins Bold"/>
              </a:rPr>
              <a:t>er ist etwas Menschliches</a:t>
            </a:r>
            <a:r>
              <a:rPr lang="en-US" sz="2000">
                <a:solidFill>
                  <a:srgbClr val="000000"/>
                </a:solidFill>
                <a:latin typeface="Poppins"/>
                <a:ea typeface="Poppins"/>
                <a:cs typeface="Poppins"/>
                <a:sym typeface="Poppins"/>
              </a:rPr>
              <a:t>.</a:t>
            </a:r>
          </a:p>
          <a:p>
            <a:pPr algn="ctr">
              <a:lnSpc>
                <a:spcPts val="2800"/>
              </a:lnSpc>
            </a:pPr>
            <a:r>
              <a:rPr lang="en-US" sz="2000" b="1">
                <a:solidFill>
                  <a:srgbClr val="000000"/>
                </a:solidFill>
                <a:latin typeface="Poppins Bold"/>
                <a:ea typeface="Poppins Bold"/>
                <a:cs typeface="Poppins Bold"/>
                <a:sym typeface="Poppins Bold"/>
              </a:rPr>
              <a:t>Das Wichtigste ist, ihn zu verstehen, um ihn bewältigen zu können.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16805" y="1028700"/>
            <a:ext cx="7454390" cy="1292944"/>
            <a:chOff x="0" y="0"/>
            <a:chExt cx="1963296" cy="340528"/>
          </a:xfrm>
        </p:grpSpPr>
        <p:sp>
          <p:nvSpPr>
            <p:cNvPr id="3" name="Freeform 3"/>
            <p:cNvSpPr/>
            <p:nvPr/>
          </p:nvSpPr>
          <p:spPr>
            <a:xfrm>
              <a:off x="0" y="0"/>
              <a:ext cx="1963296" cy="340528"/>
            </a:xfrm>
            <a:custGeom>
              <a:avLst/>
              <a:gdLst/>
              <a:ahLst/>
              <a:cxnLst/>
              <a:rect l="l" t="t" r="r" b="b"/>
              <a:pathLst>
                <a:path w="1963296" h="340528">
                  <a:moveTo>
                    <a:pt x="31157" y="0"/>
                  </a:moveTo>
                  <a:lnTo>
                    <a:pt x="1932139" y="0"/>
                  </a:lnTo>
                  <a:cubicBezTo>
                    <a:pt x="1940402" y="0"/>
                    <a:pt x="1948327" y="3283"/>
                    <a:pt x="1954170" y="9126"/>
                  </a:cubicBezTo>
                  <a:cubicBezTo>
                    <a:pt x="1960014" y="14969"/>
                    <a:pt x="1963296" y="22894"/>
                    <a:pt x="1963296" y="31157"/>
                  </a:cubicBezTo>
                  <a:lnTo>
                    <a:pt x="1963296" y="309371"/>
                  </a:lnTo>
                  <a:cubicBezTo>
                    <a:pt x="1963296" y="317635"/>
                    <a:pt x="1960014" y="325560"/>
                    <a:pt x="1954170" y="331403"/>
                  </a:cubicBezTo>
                  <a:cubicBezTo>
                    <a:pt x="1948327" y="337246"/>
                    <a:pt x="1940402" y="340528"/>
                    <a:pt x="1932139" y="340528"/>
                  </a:cubicBezTo>
                  <a:lnTo>
                    <a:pt x="31157" y="340528"/>
                  </a:lnTo>
                  <a:cubicBezTo>
                    <a:pt x="22894" y="340528"/>
                    <a:pt x="14969" y="337246"/>
                    <a:pt x="9126" y="331403"/>
                  </a:cubicBezTo>
                  <a:cubicBezTo>
                    <a:pt x="3283" y="325560"/>
                    <a:pt x="0" y="317635"/>
                    <a:pt x="0" y="309371"/>
                  </a:cubicBezTo>
                  <a:lnTo>
                    <a:pt x="0" y="31157"/>
                  </a:lnTo>
                  <a:cubicBezTo>
                    <a:pt x="0" y="22894"/>
                    <a:pt x="3283" y="14969"/>
                    <a:pt x="9126" y="9126"/>
                  </a:cubicBezTo>
                  <a:cubicBezTo>
                    <a:pt x="14969" y="3283"/>
                    <a:pt x="22894" y="0"/>
                    <a:pt x="31157"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85725"/>
              <a:ext cx="1963296" cy="426253"/>
            </a:xfrm>
            <a:prstGeom prst="rect">
              <a:avLst/>
            </a:prstGeom>
          </p:spPr>
          <p:txBody>
            <a:bodyPr lIns="50800" tIns="50800" rIns="50800" bIns="50800" rtlCol="0" anchor="ctr"/>
            <a:lstStyle/>
            <a:p>
              <a:pPr algn="ctr">
                <a:lnSpc>
                  <a:spcPts val="4200"/>
                </a:lnSpc>
              </a:pPr>
              <a:r>
                <a:rPr lang="en-US" sz="3000" b="1">
                  <a:solidFill>
                    <a:srgbClr val="000000"/>
                  </a:solidFill>
                  <a:latin typeface="Poppins Bold"/>
                  <a:ea typeface="Poppins Bold"/>
                  <a:cs typeface="Poppins Bold"/>
                  <a:sym typeface="Poppins Bold"/>
                </a:rPr>
                <a:t>Was ist Stress eigentlich?</a:t>
              </a:r>
            </a:p>
          </p:txBody>
        </p:sp>
      </p:grpSp>
      <p:sp>
        <p:nvSpPr>
          <p:cNvPr id="5" name="AutoShape 5"/>
          <p:cNvSpPr/>
          <p:nvPr/>
        </p:nvSpPr>
        <p:spPr>
          <a:xfrm flipV="1">
            <a:off x="9144000" y="3406316"/>
            <a:ext cx="0" cy="301625"/>
          </a:xfrm>
          <a:prstGeom prst="line">
            <a:avLst/>
          </a:prstGeom>
          <a:ln w="19050" cap="flat">
            <a:solidFill>
              <a:srgbClr val="000000"/>
            </a:solidFill>
            <a:prstDash val="solid"/>
            <a:headEnd type="none" w="sm" len="sm"/>
            <a:tailEnd type="none" w="sm" len="sm"/>
          </a:ln>
        </p:spPr>
        <p:txBody>
          <a:bodyPr/>
          <a:lstStyle/>
          <a:p>
            <a:endParaRPr lang="es-ES"/>
          </a:p>
        </p:txBody>
      </p:sp>
      <p:sp>
        <p:nvSpPr>
          <p:cNvPr id="6" name="Freeform 6"/>
          <p:cNvSpPr/>
          <p:nvPr/>
        </p:nvSpPr>
        <p:spPr>
          <a:xfrm>
            <a:off x="932255" y="6220092"/>
            <a:ext cx="5227024" cy="3038208"/>
          </a:xfrm>
          <a:custGeom>
            <a:avLst/>
            <a:gdLst/>
            <a:ahLst/>
            <a:cxnLst/>
            <a:rect l="l" t="t" r="r" b="b"/>
            <a:pathLst>
              <a:path w="5227024" h="3038208">
                <a:moveTo>
                  <a:pt x="0" y="0"/>
                </a:moveTo>
                <a:lnTo>
                  <a:pt x="5227024" y="0"/>
                </a:lnTo>
                <a:lnTo>
                  <a:pt x="5227024" y="3038208"/>
                </a:lnTo>
                <a:lnTo>
                  <a:pt x="0" y="3038208"/>
                </a:lnTo>
                <a:lnTo>
                  <a:pt x="0" y="0"/>
                </a:lnTo>
                <a:close/>
              </a:path>
            </a:pathLst>
          </a:custGeom>
          <a:blipFill>
            <a:blip r:embed="rId2"/>
            <a:stretch>
              <a:fillRect/>
            </a:stretch>
          </a:blipFill>
        </p:spPr>
        <p:txBody>
          <a:bodyPr/>
          <a:lstStyle/>
          <a:p>
            <a:endParaRPr lang="es-ES"/>
          </a:p>
        </p:txBody>
      </p:sp>
      <p:sp>
        <p:nvSpPr>
          <p:cNvPr id="7" name="Freeform 7"/>
          <p:cNvSpPr/>
          <p:nvPr/>
        </p:nvSpPr>
        <p:spPr>
          <a:xfrm>
            <a:off x="12003091" y="5392818"/>
            <a:ext cx="5256209" cy="3918265"/>
          </a:xfrm>
          <a:custGeom>
            <a:avLst/>
            <a:gdLst/>
            <a:ahLst/>
            <a:cxnLst/>
            <a:rect l="l" t="t" r="r" b="b"/>
            <a:pathLst>
              <a:path w="5256209" h="3918265">
                <a:moveTo>
                  <a:pt x="0" y="0"/>
                </a:moveTo>
                <a:lnTo>
                  <a:pt x="5256209" y="0"/>
                </a:lnTo>
                <a:lnTo>
                  <a:pt x="5256209" y="3918265"/>
                </a:lnTo>
                <a:lnTo>
                  <a:pt x="0" y="3918265"/>
                </a:lnTo>
                <a:lnTo>
                  <a:pt x="0" y="0"/>
                </a:lnTo>
                <a:close/>
              </a:path>
            </a:pathLst>
          </a:custGeom>
          <a:blipFill>
            <a:blip r:embed="rId3"/>
            <a:stretch>
              <a:fillRect/>
            </a:stretch>
          </a:blipFill>
        </p:spPr>
        <p:txBody>
          <a:bodyPr/>
          <a:lstStyle/>
          <a:p>
            <a:endParaRPr lang="es-ES"/>
          </a:p>
        </p:txBody>
      </p:sp>
      <p:sp>
        <p:nvSpPr>
          <p:cNvPr id="8" name="TextBox 8"/>
          <p:cNvSpPr txBox="1"/>
          <p:nvPr/>
        </p:nvSpPr>
        <p:spPr>
          <a:xfrm>
            <a:off x="1153060" y="2647491"/>
            <a:ext cx="15981879"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Stress ist die Art und Weise, wie dein Körper und dein Geist reagieren, wenn sie Druck oder eine Herausforderung wahrnehmen.</a:t>
            </a:r>
          </a:p>
        </p:txBody>
      </p:sp>
      <p:sp>
        <p:nvSpPr>
          <p:cNvPr id="9" name="TextBox 9"/>
          <p:cNvSpPr txBox="1"/>
          <p:nvPr/>
        </p:nvSpPr>
        <p:spPr>
          <a:xfrm>
            <a:off x="9372600" y="3339641"/>
            <a:ext cx="6404015" cy="368300"/>
          </a:xfrm>
          <a:prstGeom prst="rect">
            <a:avLst/>
          </a:prstGeom>
        </p:spPr>
        <p:txBody>
          <a:bodyPr lIns="0" tIns="0" rIns="0" bIns="0" rtlCol="0" anchor="t">
            <a:spAutoFit/>
          </a:bodyPr>
          <a:lstStyle/>
          <a:p>
            <a:pPr algn="ctr">
              <a:lnSpc>
                <a:spcPts val="2800"/>
              </a:lnSpc>
              <a:spcBef>
                <a:spcPct val="0"/>
              </a:spcBef>
            </a:pPr>
            <a:r>
              <a:rPr lang="en-US" sz="2000" b="1" dirty="0" err="1">
                <a:solidFill>
                  <a:srgbClr val="000000"/>
                </a:solidFill>
                <a:latin typeface="Poppins Bold"/>
                <a:ea typeface="Poppins Bold"/>
                <a:cs typeface="Poppins Bold"/>
                <a:sym typeface="Poppins Bold"/>
              </a:rPr>
              <a:t>Manchmal</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überfordert</a:t>
            </a:r>
            <a:r>
              <a:rPr lang="en-US" sz="2000" b="1" dirty="0">
                <a:solidFill>
                  <a:srgbClr val="000000"/>
                </a:solidFill>
                <a:latin typeface="Poppins Bold"/>
                <a:ea typeface="Poppins Bold"/>
                <a:cs typeface="Poppins Bold"/>
                <a:sym typeface="Poppins Bold"/>
              </a:rPr>
              <a:t> er dich (er </a:t>
            </a:r>
            <a:r>
              <a:rPr lang="en-US" sz="2000" b="1" dirty="0" err="1">
                <a:solidFill>
                  <a:srgbClr val="000000"/>
                </a:solidFill>
                <a:latin typeface="Poppins Bold"/>
                <a:ea typeface="Poppins Bold"/>
                <a:cs typeface="Poppins Bold"/>
                <a:sym typeface="Poppins Bold"/>
              </a:rPr>
              <a:t>blockiert</a:t>
            </a:r>
            <a:r>
              <a:rPr lang="en-US" sz="2000" b="1" dirty="0">
                <a:solidFill>
                  <a:srgbClr val="000000"/>
                </a:solidFill>
                <a:latin typeface="Poppins Bold"/>
                <a:ea typeface="Poppins Bold"/>
                <a:cs typeface="Poppins Bold"/>
                <a:sym typeface="Poppins Bold"/>
              </a:rPr>
              <a:t> dich).</a:t>
            </a:r>
          </a:p>
        </p:txBody>
      </p:sp>
      <p:sp>
        <p:nvSpPr>
          <p:cNvPr id="10" name="TextBox 10"/>
          <p:cNvSpPr txBox="1"/>
          <p:nvPr/>
        </p:nvSpPr>
        <p:spPr>
          <a:xfrm>
            <a:off x="4144635" y="3339641"/>
            <a:ext cx="4770393" cy="368300"/>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Manchmal hilft er (er aktiviert dich)</a:t>
            </a:r>
          </a:p>
        </p:txBody>
      </p:sp>
      <p:sp>
        <p:nvSpPr>
          <p:cNvPr id="11" name="TextBox 11"/>
          <p:cNvSpPr txBox="1"/>
          <p:nvPr/>
        </p:nvSpPr>
        <p:spPr>
          <a:xfrm>
            <a:off x="6659160" y="4400200"/>
            <a:ext cx="5426881" cy="3187700"/>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Dein Körper unterscheidet nicht zwischen:</a:t>
            </a:r>
          </a:p>
          <a:p>
            <a:pPr algn="ctr">
              <a:lnSpc>
                <a:spcPts val="2800"/>
              </a:lnSpc>
              <a:spcBef>
                <a:spcPct val="0"/>
              </a:spcBef>
            </a:pPr>
            <a:endParaRPr lang="en-US" sz="2000">
              <a:solidFill>
                <a:srgbClr val="000000"/>
              </a:solidFill>
              <a:latin typeface="Poppins"/>
              <a:ea typeface="Poppins"/>
              <a:cs typeface="Poppins"/>
              <a:sym typeface="Poppins"/>
            </a:endParaRPr>
          </a:p>
          <a:p>
            <a:pPr marL="431801" lvl="1" indent="-215900" algn="l">
              <a:lnSpc>
                <a:spcPts val="2800"/>
              </a:lnSpc>
              <a:spcBef>
                <a:spcPct val="0"/>
              </a:spcBef>
              <a:buFont typeface="Arial"/>
              <a:buChar char="•"/>
            </a:pPr>
            <a:r>
              <a:rPr lang="en-US" sz="2000">
                <a:solidFill>
                  <a:srgbClr val="000000"/>
                </a:solidFill>
                <a:latin typeface="Poppins"/>
                <a:ea typeface="Poppins"/>
                <a:cs typeface="Poppins"/>
                <a:sym typeface="Poppins"/>
              </a:rPr>
              <a:t>einer Prüfung</a:t>
            </a:r>
          </a:p>
          <a:p>
            <a:pPr marL="431801" lvl="1" indent="-215900" algn="l">
              <a:lnSpc>
                <a:spcPts val="2800"/>
              </a:lnSpc>
              <a:spcBef>
                <a:spcPct val="0"/>
              </a:spcBef>
              <a:buFont typeface="Arial"/>
              <a:buChar char="•"/>
            </a:pPr>
            <a:r>
              <a:rPr lang="en-US" sz="2000">
                <a:solidFill>
                  <a:srgbClr val="000000"/>
                </a:solidFill>
                <a:latin typeface="Poppins"/>
                <a:ea typeface="Poppins"/>
                <a:cs typeface="Poppins"/>
                <a:sym typeface="Poppins"/>
              </a:rPr>
              <a:t>einer Diskussion</a:t>
            </a:r>
          </a:p>
          <a:p>
            <a:pPr marL="431801" lvl="1" indent="-215900" algn="l">
              <a:lnSpc>
                <a:spcPts val="2800"/>
              </a:lnSpc>
              <a:spcBef>
                <a:spcPct val="0"/>
              </a:spcBef>
              <a:buFont typeface="Arial"/>
              <a:buChar char="•"/>
            </a:pPr>
            <a:r>
              <a:rPr lang="en-US" sz="2000">
                <a:solidFill>
                  <a:srgbClr val="000000"/>
                </a:solidFill>
                <a:latin typeface="Poppins"/>
                <a:ea typeface="Poppins"/>
                <a:cs typeface="Poppins"/>
                <a:sym typeface="Poppins"/>
              </a:rPr>
              <a:t>zu vielen Aufgaben</a:t>
            </a:r>
          </a:p>
          <a:p>
            <a:pPr marL="431801" lvl="1" indent="-215900" algn="l">
              <a:lnSpc>
                <a:spcPts val="2800"/>
              </a:lnSpc>
              <a:spcBef>
                <a:spcPct val="0"/>
              </a:spcBef>
              <a:buFont typeface="Arial"/>
              <a:buChar char="•"/>
            </a:pPr>
            <a:r>
              <a:rPr lang="en-US" sz="2000">
                <a:solidFill>
                  <a:srgbClr val="000000"/>
                </a:solidFill>
                <a:latin typeface="Poppins"/>
                <a:ea typeface="Poppins"/>
                <a:cs typeface="Poppins"/>
                <a:sym typeface="Poppins"/>
              </a:rPr>
              <a:t>einer Nachricht, die dich beunruhigt</a:t>
            </a:r>
          </a:p>
          <a:p>
            <a:pPr marL="431801" lvl="1" indent="-215900" algn="l">
              <a:lnSpc>
                <a:spcPts val="2800"/>
              </a:lnSpc>
              <a:spcBef>
                <a:spcPct val="0"/>
              </a:spcBef>
              <a:buFont typeface="Arial"/>
              <a:buChar char="•"/>
            </a:pPr>
            <a:r>
              <a:rPr lang="en-US" sz="2000">
                <a:solidFill>
                  <a:srgbClr val="000000"/>
                </a:solidFill>
                <a:latin typeface="Poppins"/>
                <a:ea typeface="Poppins"/>
                <a:cs typeface="Poppins"/>
                <a:sym typeface="Poppins"/>
              </a:rPr>
              <a:t>oder … </a:t>
            </a:r>
            <a:r>
              <a:rPr lang="en-US" sz="2000" b="1">
                <a:solidFill>
                  <a:srgbClr val="000000"/>
                </a:solidFill>
                <a:latin typeface="Poppins Bold"/>
                <a:ea typeface="Poppins Bold"/>
                <a:cs typeface="Poppins Bold"/>
                <a:sym typeface="Poppins Bold"/>
              </a:rPr>
              <a:t>einem wütenden Bären, der dich angreift</a:t>
            </a:r>
          </a:p>
          <a:p>
            <a:pPr algn="l">
              <a:lnSpc>
                <a:spcPts val="2800"/>
              </a:lnSpc>
              <a:spcBef>
                <a:spcPct val="0"/>
              </a:spcBef>
            </a:pPr>
            <a:endParaRPr lang="en-US" sz="2000" b="1">
              <a:solidFill>
                <a:srgbClr val="000000"/>
              </a:solidFill>
              <a:latin typeface="Poppins Bold"/>
              <a:ea typeface="Poppins Bold"/>
              <a:cs typeface="Poppins Bold"/>
              <a:sym typeface="Poppins Bold"/>
            </a:endParaRPr>
          </a:p>
        </p:txBody>
      </p:sp>
      <p:sp>
        <p:nvSpPr>
          <p:cNvPr id="12" name="TextBox 12"/>
          <p:cNvSpPr txBox="1"/>
          <p:nvPr/>
        </p:nvSpPr>
        <p:spPr>
          <a:xfrm>
            <a:off x="6659160" y="7911750"/>
            <a:ext cx="4752702" cy="10731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Wir werden </a:t>
            </a:r>
            <a:r>
              <a:rPr lang="en-US" sz="2000" b="1">
                <a:solidFill>
                  <a:srgbClr val="000000"/>
                </a:solidFill>
                <a:latin typeface="Poppins Bold"/>
                <a:ea typeface="Poppins Bold"/>
                <a:cs typeface="Poppins Bold"/>
                <a:sym typeface="Poppins Bold"/>
              </a:rPr>
              <a:t>verstehen, wie Stress funktioniert, warum er entsteht und was du dagegen tun kannst.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70578" y="2077141"/>
            <a:ext cx="11254154" cy="8229600"/>
          </a:xfrm>
          <a:custGeom>
            <a:avLst/>
            <a:gdLst/>
            <a:ahLst/>
            <a:cxnLst/>
            <a:rect l="l" t="t" r="r" b="b"/>
            <a:pathLst>
              <a:path w="11254154" h="8229600">
                <a:moveTo>
                  <a:pt x="0" y="0"/>
                </a:moveTo>
                <a:lnTo>
                  <a:pt x="11254154" y="0"/>
                </a:lnTo>
                <a:lnTo>
                  <a:pt x="11254154" y="8229600"/>
                </a:lnTo>
                <a:lnTo>
                  <a:pt x="0" y="82296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536996" y="1859653"/>
            <a:ext cx="4863804" cy="341119"/>
          </a:xfrm>
          <a:prstGeom prst="rect">
            <a:avLst/>
          </a:prstGeom>
        </p:spPr>
        <p:txBody>
          <a:bodyPr wrap="square" lIns="0" tIns="0" rIns="0" bIns="0" rtlCol="0" anchor="t">
            <a:spAutoFit/>
          </a:bodyPr>
          <a:lstStyle/>
          <a:p>
            <a:pPr>
              <a:lnSpc>
                <a:spcPts val="2800"/>
              </a:lnSpc>
              <a:spcBef>
                <a:spcPct val="0"/>
              </a:spcBef>
            </a:pPr>
            <a:r>
              <a:rPr lang="en-US" sz="2000" b="1">
                <a:solidFill>
                  <a:srgbClr val="000000"/>
                </a:solidFill>
                <a:latin typeface="Poppins Bold"/>
                <a:ea typeface="Poppins Bold"/>
                <a:cs typeface="Poppins Bold"/>
                <a:sym typeface="Poppins Bold"/>
              </a:rPr>
              <a:t>Wichtige Dinge, bevor wir beginnen</a:t>
            </a:r>
          </a:p>
        </p:txBody>
      </p:sp>
      <p:grpSp>
        <p:nvGrpSpPr>
          <p:cNvPr id="4" name="Group 4"/>
          <p:cNvGrpSpPr/>
          <p:nvPr/>
        </p:nvGrpSpPr>
        <p:grpSpPr>
          <a:xfrm>
            <a:off x="1540163" y="3342378"/>
            <a:ext cx="6954203" cy="457200"/>
            <a:chOff x="0" y="0"/>
            <a:chExt cx="9272270" cy="609600"/>
          </a:xfrm>
        </p:grpSpPr>
        <p:sp>
          <p:nvSpPr>
            <p:cNvPr id="5" name="TextBox 5"/>
            <p:cNvSpPr txBox="1"/>
            <p:nvPr/>
          </p:nvSpPr>
          <p:spPr>
            <a:xfrm>
              <a:off x="706068" y="37042"/>
              <a:ext cx="8566202"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Respekt</a:t>
              </a:r>
            </a:p>
          </p:txBody>
        </p:sp>
        <p:sp>
          <p:nvSpPr>
            <p:cNvPr id="6" name="TextBox 6"/>
            <p:cNvSpPr txBox="1"/>
            <p:nvPr/>
          </p:nvSpPr>
          <p:spPr>
            <a:xfrm>
              <a:off x="0" y="-85725"/>
              <a:ext cx="522288" cy="695325"/>
            </a:xfrm>
            <a:prstGeom prst="rect">
              <a:avLst/>
            </a:prstGeom>
          </p:spPr>
          <p:txBody>
            <a:bodyPr lIns="0" tIns="0" rIns="0" bIns="0" rtlCol="0" anchor="t">
              <a:spAutoFit/>
            </a:bodyPr>
            <a:lstStyle/>
            <a:p>
              <a:pPr algn="ctr">
                <a:lnSpc>
                  <a:spcPts val="4200"/>
                </a:lnSpc>
                <a:spcBef>
                  <a:spcPct val="0"/>
                </a:spcBef>
              </a:pPr>
              <a:r>
                <a:rPr lang="en-US" sz="3000" b="1">
                  <a:solidFill>
                    <a:srgbClr val="71C7D6"/>
                  </a:solidFill>
                  <a:latin typeface="Poppins Bold"/>
                  <a:ea typeface="Poppins Bold"/>
                  <a:cs typeface="Poppins Bold"/>
                  <a:sym typeface="Poppins Bold"/>
                </a:rPr>
                <a:t>01</a:t>
              </a:r>
            </a:p>
          </p:txBody>
        </p:sp>
      </p:grpSp>
      <p:grpSp>
        <p:nvGrpSpPr>
          <p:cNvPr id="7" name="Group 7"/>
          <p:cNvGrpSpPr/>
          <p:nvPr/>
        </p:nvGrpSpPr>
        <p:grpSpPr>
          <a:xfrm>
            <a:off x="1503006" y="4128639"/>
            <a:ext cx="6286182" cy="457200"/>
            <a:chOff x="0" y="0"/>
            <a:chExt cx="8381576" cy="609600"/>
          </a:xfrm>
        </p:grpSpPr>
        <p:sp>
          <p:nvSpPr>
            <p:cNvPr id="8" name="TextBox 8"/>
            <p:cNvSpPr txBox="1"/>
            <p:nvPr/>
          </p:nvSpPr>
          <p:spPr>
            <a:xfrm>
              <a:off x="755611" y="37042"/>
              <a:ext cx="7625964"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teilen nur das, was wir teilen möchten</a:t>
              </a:r>
            </a:p>
          </p:txBody>
        </p:sp>
        <p:sp>
          <p:nvSpPr>
            <p:cNvPr id="9" name="TextBox 9"/>
            <p:cNvSpPr txBox="1"/>
            <p:nvPr/>
          </p:nvSpPr>
          <p:spPr>
            <a:xfrm>
              <a:off x="0" y="-85725"/>
              <a:ext cx="621374"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02</a:t>
              </a:r>
            </a:p>
          </p:txBody>
        </p:sp>
      </p:grpSp>
      <p:grpSp>
        <p:nvGrpSpPr>
          <p:cNvPr id="10" name="Group 10"/>
          <p:cNvGrpSpPr/>
          <p:nvPr/>
        </p:nvGrpSpPr>
        <p:grpSpPr>
          <a:xfrm>
            <a:off x="1496557" y="4914900"/>
            <a:ext cx="6507243" cy="457200"/>
            <a:chOff x="0" y="0"/>
            <a:chExt cx="8676324" cy="609600"/>
          </a:xfrm>
        </p:grpSpPr>
        <p:sp>
          <p:nvSpPr>
            <p:cNvPr id="11" name="TextBox 11"/>
            <p:cNvSpPr txBox="1"/>
            <p:nvPr/>
          </p:nvSpPr>
          <p:spPr>
            <a:xfrm>
              <a:off x="764210" y="37042"/>
              <a:ext cx="7912113"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sprechen über allgemeine Erfahrungen</a:t>
              </a:r>
            </a:p>
          </p:txBody>
        </p:sp>
        <p:sp>
          <p:nvSpPr>
            <p:cNvPr id="12" name="TextBox 12"/>
            <p:cNvSpPr txBox="1"/>
            <p:nvPr/>
          </p:nvSpPr>
          <p:spPr>
            <a:xfrm>
              <a:off x="0" y="-85725"/>
              <a:ext cx="638572" cy="695325"/>
            </a:xfrm>
            <a:prstGeom prst="rect">
              <a:avLst/>
            </a:prstGeom>
          </p:spPr>
          <p:txBody>
            <a:bodyPr lIns="0" tIns="0" rIns="0" bIns="0" rtlCol="0" anchor="t">
              <a:spAutoFit/>
            </a:bodyPr>
            <a:lstStyle/>
            <a:p>
              <a:pPr algn="ctr">
                <a:lnSpc>
                  <a:spcPts val="4200"/>
                </a:lnSpc>
                <a:spcBef>
                  <a:spcPct val="0"/>
                </a:spcBef>
              </a:pPr>
              <a:r>
                <a:rPr lang="en-US" sz="3000" b="1">
                  <a:solidFill>
                    <a:srgbClr val="51B264"/>
                  </a:solidFill>
                  <a:latin typeface="Poppins Bold"/>
                  <a:ea typeface="Poppins Bold"/>
                  <a:cs typeface="Poppins Bold"/>
                  <a:sym typeface="Poppins Bold"/>
                </a:rPr>
                <a:t>03</a:t>
              </a:r>
            </a:p>
          </p:txBody>
        </p:sp>
      </p:grpSp>
      <p:grpSp>
        <p:nvGrpSpPr>
          <p:cNvPr id="13" name="Group 13"/>
          <p:cNvGrpSpPr/>
          <p:nvPr/>
        </p:nvGrpSpPr>
        <p:grpSpPr>
          <a:xfrm>
            <a:off x="1403645" y="5701161"/>
            <a:ext cx="7514554" cy="457200"/>
            <a:chOff x="0" y="0"/>
            <a:chExt cx="10019405" cy="609600"/>
          </a:xfrm>
        </p:grpSpPr>
        <p:sp>
          <p:nvSpPr>
            <p:cNvPr id="14" name="TextBox 14"/>
            <p:cNvSpPr txBox="1"/>
            <p:nvPr/>
          </p:nvSpPr>
          <p:spPr>
            <a:xfrm>
              <a:off x="888092" y="37042"/>
              <a:ext cx="9131313"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gibt keine „falschen“ Antworten</a:t>
              </a:r>
            </a:p>
          </p:txBody>
        </p:sp>
        <p:sp>
          <p:nvSpPr>
            <p:cNvPr id="15" name="TextBox 15"/>
            <p:cNvSpPr txBox="1"/>
            <p:nvPr/>
          </p:nvSpPr>
          <p:spPr>
            <a:xfrm>
              <a:off x="0" y="-85725"/>
              <a:ext cx="762453" cy="695325"/>
            </a:xfrm>
            <a:prstGeom prst="rect">
              <a:avLst/>
            </a:prstGeom>
          </p:spPr>
          <p:txBody>
            <a:bodyPr lIns="0" tIns="0" rIns="0" bIns="0" rtlCol="0" anchor="t">
              <a:spAutoFit/>
            </a:bodyPr>
            <a:lstStyle/>
            <a:p>
              <a:pPr algn="ctr">
                <a:lnSpc>
                  <a:spcPts val="4200"/>
                </a:lnSpc>
                <a:spcBef>
                  <a:spcPct val="0"/>
                </a:spcBef>
              </a:pPr>
              <a:r>
                <a:rPr lang="en-US" sz="3000" b="1">
                  <a:solidFill>
                    <a:srgbClr val="FFED4C"/>
                  </a:solidFill>
                  <a:latin typeface="Poppins Bold"/>
                  <a:ea typeface="Poppins Bold"/>
                  <a:cs typeface="Poppins Bold"/>
                  <a:sym typeface="Poppins Bold"/>
                </a:rPr>
                <a:t>04</a:t>
              </a:r>
            </a:p>
          </p:txBody>
        </p:sp>
      </p:grpSp>
      <p:grpSp>
        <p:nvGrpSpPr>
          <p:cNvPr id="16" name="Group 16"/>
          <p:cNvGrpSpPr/>
          <p:nvPr/>
        </p:nvGrpSpPr>
        <p:grpSpPr>
          <a:xfrm>
            <a:off x="1372675" y="6487422"/>
            <a:ext cx="6803379" cy="457200"/>
            <a:chOff x="0" y="0"/>
            <a:chExt cx="9071172" cy="609600"/>
          </a:xfrm>
        </p:grpSpPr>
        <p:sp>
          <p:nvSpPr>
            <p:cNvPr id="17" name="TextBox 17"/>
            <p:cNvSpPr txBox="1"/>
            <p:nvPr/>
          </p:nvSpPr>
          <p:spPr>
            <a:xfrm>
              <a:off x="929386" y="37042"/>
              <a:ext cx="8141786"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Alle beteiligen sich so, wie es für sie möglich ist</a:t>
              </a:r>
            </a:p>
          </p:txBody>
        </p:sp>
        <p:sp>
          <p:nvSpPr>
            <p:cNvPr id="18" name="TextBox 18"/>
            <p:cNvSpPr txBox="1"/>
            <p:nvPr/>
          </p:nvSpPr>
          <p:spPr>
            <a:xfrm>
              <a:off x="0" y="-85725"/>
              <a:ext cx="803747"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05</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86022" y="1257300"/>
            <a:ext cx="14007830" cy="8229600"/>
          </a:xfrm>
          <a:custGeom>
            <a:avLst/>
            <a:gdLst/>
            <a:ahLst/>
            <a:cxnLst/>
            <a:rect l="l" t="t" r="r" b="b"/>
            <a:pathLst>
              <a:path w="14007830" h="8229600">
                <a:moveTo>
                  <a:pt x="0" y="0"/>
                </a:moveTo>
                <a:lnTo>
                  <a:pt x="14007830" y="0"/>
                </a:lnTo>
                <a:lnTo>
                  <a:pt x="14007830" y="8229600"/>
                </a:lnTo>
                <a:lnTo>
                  <a:pt x="0" y="82296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363198" y="1859653"/>
            <a:ext cx="5342402" cy="341119"/>
          </a:xfrm>
          <a:prstGeom prst="rect">
            <a:avLst/>
          </a:prstGeom>
        </p:spPr>
        <p:txBody>
          <a:bodyPr wrap="square" lIns="0" tIns="0" rIns="0" bIns="0" rtlCol="0" anchor="t">
            <a:spAutoFit/>
          </a:bodyPr>
          <a:lstStyle/>
          <a:p>
            <a:pPr>
              <a:lnSpc>
                <a:spcPts val="2800"/>
              </a:lnSpc>
              <a:spcBef>
                <a:spcPct val="0"/>
              </a:spcBef>
            </a:pPr>
            <a:r>
              <a:rPr lang="en-US" sz="2000" b="1" dirty="0">
                <a:solidFill>
                  <a:srgbClr val="000000"/>
                </a:solidFill>
                <a:latin typeface="Poppins Bold"/>
                <a:ea typeface="Poppins Bold"/>
                <a:cs typeface="Poppins Bold"/>
                <a:sym typeface="Poppins Bold"/>
              </a:rPr>
              <a:t>Was </a:t>
            </a:r>
            <a:r>
              <a:rPr lang="en-US" sz="2000" b="1" dirty="0" err="1">
                <a:solidFill>
                  <a:srgbClr val="000000"/>
                </a:solidFill>
                <a:latin typeface="Poppins Bold"/>
                <a:ea typeface="Poppins Bold"/>
                <a:cs typeface="Poppins Bold"/>
                <a:sym typeface="Poppins Bold"/>
              </a:rPr>
              <a:t>werden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r>
              <a:rPr lang="en-US" sz="2000" b="1" dirty="0">
                <a:solidFill>
                  <a:srgbClr val="000000"/>
                </a:solidFill>
                <a:latin typeface="Poppins Bold"/>
                <a:ea typeface="Poppins Bold"/>
                <a:cs typeface="Poppins Bold"/>
                <a:sym typeface="Poppins Bold"/>
              </a:rPr>
              <a:t> in </a:t>
            </a:r>
            <a:r>
              <a:rPr lang="en-US" sz="2000" b="1" dirty="0" err="1">
                <a:solidFill>
                  <a:srgbClr val="000000"/>
                </a:solidFill>
                <a:latin typeface="Poppins Bold"/>
                <a:ea typeface="Poppins Bold"/>
                <a:cs typeface="Poppins Bold"/>
                <a:sym typeface="Poppins Bold"/>
              </a:rPr>
              <a:t>diesem</a:t>
            </a:r>
            <a:r>
              <a:rPr lang="en-US" sz="2000" b="1" dirty="0">
                <a:solidFill>
                  <a:srgbClr val="000000"/>
                </a:solidFill>
                <a:latin typeface="Poppins Bold"/>
                <a:ea typeface="Poppins Bold"/>
                <a:cs typeface="Poppins Bold"/>
                <a:sym typeface="Poppins Bold"/>
              </a:rPr>
              <a:t> Modul tun?</a:t>
            </a:r>
          </a:p>
        </p:txBody>
      </p:sp>
      <p:grpSp>
        <p:nvGrpSpPr>
          <p:cNvPr id="4" name="Group 4"/>
          <p:cNvGrpSpPr/>
          <p:nvPr/>
        </p:nvGrpSpPr>
        <p:grpSpPr>
          <a:xfrm>
            <a:off x="1540163" y="3342378"/>
            <a:ext cx="8449051" cy="457200"/>
            <a:chOff x="0" y="0"/>
            <a:chExt cx="11265402" cy="609600"/>
          </a:xfrm>
        </p:grpSpPr>
        <p:sp>
          <p:nvSpPr>
            <p:cNvPr id="5" name="TextBox 5"/>
            <p:cNvSpPr txBox="1"/>
            <p:nvPr/>
          </p:nvSpPr>
          <p:spPr>
            <a:xfrm>
              <a:off x="706068" y="37042"/>
              <a:ext cx="10559334"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Verstehen, wie dein Körper funktioniert, wenn er Stress erlebt</a:t>
              </a:r>
            </a:p>
          </p:txBody>
        </p:sp>
        <p:sp>
          <p:nvSpPr>
            <p:cNvPr id="6" name="TextBox 6"/>
            <p:cNvSpPr txBox="1"/>
            <p:nvPr/>
          </p:nvSpPr>
          <p:spPr>
            <a:xfrm>
              <a:off x="0" y="-85725"/>
              <a:ext cx="522288" cy="695325"/>
            </a:xfrm>
            <a:prstGeom prst="rect">
              <a:avLst/>
            </a:prstGeom>
          </p:spPr>
          <p:txBody>
            <a:bodyPr lIns="0" tIns="0" rIns="0" bIns="0" rtlCol="0" anchor="t">
              <a:spAutoFit/>
            </a:bodyPr>
            <a:lstStyle/>
            <a:p>
              <a:pPr algn="ctr">
                <a:lnSpc>
                  <a:spcPts val="4200"/>
                </a:lnSpc>
                <a:spcBef>
                  <a:spcPct val="0"/>
                </a:spcBef>
              </a:pPr>
              <a:r>
                <a:rPr lang="en-US" sz="3000" b="1">
                  <a:solidFill>
                    <a:srgbClr val="71C7D6"/>
                  </a:solidFill>
                  <a:latin typeface="Poppins Bold"/>
                  <a:ea typeface="Poppins Bold"/>
                  <a:cs typeface="Poppins Bold"/>
                  <a:sym typeface="Poppins Bold"/>
                </a:rPr>
                <a:t>01</a:t>
              </a:r>
            </a:p>
          </p:txBody>
        </p:sp>
      </p:grpSp>
      <p:grpSp>
        <p:nvGrpSpPr>
          <p:cNvPr id="7" name="Group 7"/>
          <p:cNvGrpSpPr/>
          <p:nvPr/>
        </p:nvGrpSpPr>
        <p:grpSpPr>
          <a:xfrm>
            <a:off x="1503006" y="4128639"/>
            <a:ext cx="7392383" cy="457200"/>
            <a:chOff x="0" y="0"/>
            <a:chExt cx="9856510" cy="609600"/>
          </a:xfrm>
        </p:grpSpPr>
        <p:sp>
          <p:nvSpPr>
            <p:cNvPr id="8" name="TextBox 8"/>
            <p:cNvSpPr txBox="1"/>
            <p:nvPr/>
          </p:nvSpPr>
          <p:spPr>
            <a:xfrm>
              <a:off x="755611" y="37042"/>
              <a:ext cx="9100899"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 Erkennen, welche Dinge dich am meisten aktivieren</a:t>
              </a:r>
            </a:p>
          </p:txBody>
        </p:sp>
        <p:sp>
          <p:nvSpPr>
            <p:cNvPr id="9" name="TextBox 9"/>
            <p:cNvSpPr txBox="1"/>
            <p:nvPr/>
          </p:nvSpPr>
          <p:spPr>
            <a:xfrm>
              <a:off x="0" y="-85725"/>
              <a:ext cx="621374"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02</a:t>
              </a:r>
            </a:p>
          </p:txBody>
        </p:sp>
      </p:grpSp>
      <p:grpSp>
        <p:nvGrpSpPr>
          <p:cNvPr id="10" name="Group 10"/>
          <p:cNvGrpSpPr/>
          <p:nvPr/>
        </p:nvGrpSpPr>
        <p:grpSpPr>
          <a:xfrm>
            <a:off x="1496557" y="4914900"/>
            <a:ext cx="8041651" cy="457200"/>
            <a:chOff x="0" y="0"/>
            <a:chExt cx="10722201" cy="609600"/>
          </a:xfrm>
        </p:grpSpPr>
        <p:sp>
          <p:nvSpPr>
            <p:cNvPr id="11" name="TextBox 11"/>
            <p:cNvSpPr txBox="1"/>
            <p:nvPr/>
          </p:nvSpPr>
          <p:spPr>
            <a:xfrm>
              <a:off x="764210" y="37042"/>
              <a:ext cx="9957991"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Schnelle Werkzeuge kennenlernen, um dich zu beruhigen</a:t>
              </a:r>
            </a:p>
          </p:txBody>
        </p:sp>
        <p:sp>
          <p:nvSpPr>
            <p:cNvPr id="12" name="TextBox 12"/>
            <p:cNvSpPr txBox="1"/>
            <p:nvPr/>
          </p:nvSpPr>
          <p:spPr>
            <a:xfrm>
              <a:off x="0" y="-85725"/>
              <a:ext cx="638572" cy="695325"/>
            </a:xfrm>
            <a:prstGeom prst="rect">
              <a:avLst/>
            </a:prstGeom>
          </p:spPr>
          <p:txBody>
            <a:bodyPr lIns="0" tIns="0" rIns="0" bIns="0" rtlCol="0" anchor="t">
              <a:spAutoFit/>
            </a:bodyPr>
            <a:lstStyle/>
            <a:p>
              <a:pPr algn="ctr">
                <a:lnSpc>
                  <a:spcPts val="4200"/>
                </a:lnSpc>
                <a:spcBef>
                  <a:spcPct val="0"/>
                </a:spcBef>
              </a:pPr>
              <a:r>
                <a:rPr lang="en-US" sz="3000" b="1">
                  <a:solidFill>
                    <a:srgbClr val="51B264"/>
                  </a:solidFill>
                  <a:latin typeface="Poppins Bold"/>
                  <a:ea typeface="Poppins Bold"/>
                  <a:cs typeface="Poppins Bold"/>
                  <a:sym typeface="Poppins Bold"/>
                </a:rPr>
                <a:t>03</a:t>
              </a:r>
            </a:p>
          </p:txBody>
        </p:sp>
      </p:grpSp>
      <p:grpSp>
        <p:nvGrpSpPr>
          <p:cNvPr id="13" name="Group 13"/>
          <p:cNvGrpSpPr/>
          <p:nvPr/>
        </p:nvGrpSpPr>
        <p:grpSpPr>
          <a:xfrm>
            <a:off x="1363198" y="7277997"/>
            <a:ext cx="8167029" cy="457200"/>
            <a:chOff x="0" y="0"/>
            <a:chExt cx="10889371" cy="609600"/>
          </a:xfrm>
        </p:grpSpPr>
        <p:sp>
          <p:nvSpPr>
            <p:cNvPr id="14" name="TextBox 14"/>
            <p:cNvSpPr txBox="1"/>
            <p:nvPr/>
          </p:nvSpPr>
          <p:spPr>
            <a:xfrm>
              <a:off x="818140" y="37042"/>
              <a:ext cx="10071232"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An Spielen, Dynamiken und kurzen Reflexionen teilnehmen</a:t>
              </a:r>
            </a:p>
          </p:txBody>
        </p:sp>
        <p:sp>
          <p:nvSpPr>
            <p:cNvPr id="15" name="TextBox 15"/>
            <p:cNvSpPr txBox="1"/>
            <p:nvPr/>
          </p:nvSpPr>
          <p:spPr>
            <a:xfrm>
              <a:off x="0" y="-85725"/>
              <a:ext cx="692501" cy="695325"/>
            </a:xfrm>
            <a:prstGeom prst="rect">
              <a:avLst/>
            </a:prstGeom>
          </p:spPr>
          <p:txBody>
            <a:bodyPr lIns="0" tIns="0" rIns="0" bIns="0" rtlCol="0" anchor="t">
              <a:spAutoFit/>
            </a:bodyPr>
            <a:lstStyle/>
            <a:p>
              <a:pPr algn="ctr">
                <a:lnSpc>
                  <a:spcPts val="4200"/>
                </a:lnSpc>
                <a:spcBef>
                  <a:spcPct val="0"/>
                </a:spcBef>
              </a:pPr>
              <a:r>
                <a:rPr lang="en-US" sz="3000" b="1">
                  <a:solidFill>
                    <a:srgbClr val="51B264"/>
                  </a:solidFill>
                  <a:latin typeface="Poppins Bold"/>
                  <a:ea typeface="Poppins Bold"/>
                  <a:cs typeface="Poppins Bold"/>
                  <a:sym typeface="Poppins Bold"/>
                </a:rPr>
                <a:t>06</a:t>
              </a:r>
            </a:p>
          </p:txBody>
        </p:sp>
      </p:grpSp>
      <p:grpSp>
        <p:nvGrpSpPr>
          <p:cNvPr id="16" name="Group 16"/>
          <p:cNvGrpSpPr/>
          <p:nvPr/>
        </p:nvGrpSpPr>
        <p:grpSpPr>
          <a:xfrm>
            <a:off x="1403645" y="5701161"/>
            <a:ext cx="7514554" cy="457200"/>
            <a:chOff x="0" y="0"/>
            <a:chExt cx="10019405" cy="609600"/>
          </a:xfrm>
        </p:grpSpPr>
        <p:sp>
          <p:nvSpPr>
            <p:cNvPr id="17" name="TextBox 17"/>
            <p:cNvSpPr txBox="1"/>
            <p:nvPr/>
          </p:nvSpPr>
          <p:spPr>
            <a:xfrm>
              <a:off x="888092" y="37042"/>
              <a:ext cx="9131313"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Lernen, deinen emotionalen „Tank“ zu füllen</a:t>
              </a:r>
            </a:p>
          </p:txBody>
        </p:sp>
        <p:sp>
          <p:nvSpPr>
            <p:cNvPr id="18" name="TextBox 18"/>
            <p:cNvSpPr txBox="1"/>
            <p:nvPr/>
          </p:nvSpPr>
          <p:spPr>
            <a:xfrm>
              <a:off x="0" y="-85725"/>
              <a:ext cx="762453" cy="695325"/>
            </a:xfrm>
            <a:prstGeom prst="rect">
              <a:avLst/>
            </a:prstGeom>
          </p:spPr>
          <p:txBody>
            <a:bodyPr lIns="0" tIns="0" rIns="0" bIns="0" rtlCol="0" anchor="t">
              <a:spAutoFit/>
            </a:bodyPr>
            <a:lstStyle/>
            <a:p>
              <a:pPr algn="ctr">
                <a:lnSpc>
                  <a:spcPts val="4200"/>
                </a:lnSpc>
                <a:spcBef>
                  <a:spcPct val="0"/>
                </a:spcBef>
              </a:pPr>
              <a:r>
                <a:rPr lang="en-US" sz="3000" b="1">
                  <a:solidFill>
                    <a:srgbClr val="FFED4C"/>
                  </a:solidFill>
                  <a:latin typeface="Poppins Bold"/>
                  <a:ea typeface="Poppins Bold"/>
                  <a:cs typeface="Poppins Bold"/>
                  <a:sym typeface="Poppins Bold"/>
                </a:rPr>
                <a:t>04</a:t>
              </a:r>
            </a:p>
          </p:txBody>
        </p:sp>
      </p:grpSp>
      <p:grpSp>
        <p:nvGrpSpPr>
          <p:cNvPr id="19" name="Group 19"/>
          <p:cNvGrpSpPr/>
          <p:nvPr/>
        </p:nvGrpSpPr>
        <p:grpSpPr>
          <a:xfrm>
            <a:off x="1372675" y="6487422"/>
            <a:ext cx="6357330" cy="457200"/>
            <a:chOff x="0" y="0"/>
            <a:chExt cx="8476440" cy="609600"/>
          </a:xfrm>
        </p:grpSpPr>
        <p:sp>
          <p:nvSpPr>
            <p:cNvPr id="20" name="TextBox 20"/>
            <p:cNvSpPr txBox="1"/>
            <p:nvPr/>
          </p:nvSpPr>
          <p:spPr>
            <a:xfrm>
              <a:off x="929386" y="37042"/>
              <a:ext cx="7547054"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Eigene Strategien gegen Stress entwickeln</a:t>
              </a:r>
            </a:p>
          </p:txBody>
        </p:sp>
        <p:sp>
          <p:nvSpPr>
            <p:cNvPr id="21" name="TextBox 21"/>
            <p:cNvSpPr txBox="1"/>
            <p:nvPr/>
          </p:nvSpPr>
          <p:spPr>
            <a:xfrm>
              <a:off x="0" y="-85725"/>
              <a:ext cx="803747"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05</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2995195" y="1849088"/>
            <a:ext cx="12686229" cy="809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Tag 1: Stress und seine Signale erkennen</a:t>
            </a:r>
          </a:p>
        </p:txBody>
      </p:sp>
      <p:sp>
        <p:nvSpPr>
          <p:cNvPr id="5" name="TextBox 5"/>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1.1</a:t>
            </a:r>
          </a:p>
        </p:txBody>
      </p:sp>
      <p:sp>
        <p:nvSpPr>
          <p:cNvPr id="6" name="TextBox 6"/>
          <p:cNvSpPr txBox="1"/>
          <p:nvPr/>
        </p:nvSpPr>
        <p:spPr>
          <a:xfrm>
            <a:off x="2770602" y="6732654"/>
            <a:ext cx="12746796"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Einführung und erste Aktivierung</a:t>
            </a:r>
          </a:p>
          <a:p>
            <a:pPr algn="ctr">
              <a:lnSpc>
                <a:spcPts val="6000"/>
              </a:lnSpc>
            </a:pPr>
            <a:r>
              <a:rPr lang="en-US" sz="5000" b="1">
                <a:solidFill>
                  <a:srgbClr val="000000"/>
                </a:solidFill>
                <a:latin typeface="Poppins Bold"/>
                <a:ea typeface="Poppins Bold"/>
                <a:cs typeface="Poppins Bold"/>
                <a:sym typeface="Poppins Bold"/>
              </a:rPr>
              <a:t>„Wenn ich an Stress denke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977546" y="1028700"/>
            <a:ext cx="11819892" cy="8229600"/>
          </a:xfrm>
          <a:custGeom>
            <a:avLst/>
            <a:gdLst/>
            <a:ahLst/>
            <a:cxnLst/>
            <a:rect l="l" t="t" r="r" b="b"/>
            <a:pathLst>
              <a:path w="11819892" h="8229600">
                <a:moveTo>
                  <a:pt x="0" y="0"/>
                </a:moveTo>
                <a:lnTo>
                  <a:pt x="11819892" y="0"/>
                </a:lnTo>
                <a:lnTo>
                  <a:pt x="11819892" y="8229600"/>
                </a:lnTo>
                <a:lnTo>
                  <a:pt x="0" y="8229600"/>
                </a:lnTo>
                <a:lnTo>
                  <a:pt x="0" y="0"/>
                </a:lnTo>
                <a:close/>
              </a:path>
            </a:pathLst>
          </a:custGeom>
          <a:blipFill>
            <a:blip r:embed="rId2"/>
            <a:stretch>
              <a:fillRect b="-22142"/>
            </a:stretch>
          </a:blipFill>
        </p:spPr>
        <p:txBody>
          <a:bodyPr/>
          <a:lstStyle/>
          <a:p>
            <a:endParaRPr lang="es-ES"/>
          </a:p>
        </p:txBody>
      </p:sp>
      <p:sp>
        <p:nvSpPr>
          <p:cNvPr id="3" name="TextBox 3"/>
          <p:cNvSpPr txBox="1"/>
          <p:nvPr/>
        </p:nvSpPr>
        <p:spPr>
          <a:xfrm>
            <a:off x="1722120" y="1817278"/>
            <a:ext cx="5562600"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Stühle im Kreis</a:t>
            </a:r>
          </a:p>
          <a:p>
            <a:pPr marL="431801" lvl="1" indent="-215900" algn="l">
              <a:lnSpc>
                <a:spcPts val="2400"/>
              </a:lnSpc>
              <a:buFont typeface="Arial"/>
              <a:buChar char="•"/>
            </a:pPr>
            <a:r>
              <a:rPr lang="en-US" sz="2000">
                <a:solidFill>
                  <a:srgbClr val="000000"/>
                </a:solidFill>
                <a:latin typeface="Poppins"/>
                <a:ea typeface="Poppins"/>
                <a:cs typeface="Poppins"/>
                <a:sym typeface="Poppins"/>
              </a:rPr>
              <a:t>Tafel (optional)</a:t>
            </a:r>
          </a:p>
        </p:txBody>
      </p:sp>
      <p:sp>
        <p:nvSpPr>
          <p:cNvPr id="4" name="TextBox 4"/>
          <p:cNvSpPr txBox="1"/>
          <p:nvPr/>
        </p:nvSpPr>
        <p:spPr>
          <a:xfrm>
            <a:off x="1722120" y="5359365"/>
            <a:ext cx="5091452"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sprechen darüber, was uns in den Sinn kommt, wenn wir das Wort Stress hören.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977546" y="1028700"/>
            <a:ext cx="11819892" cy="8229600"/>
          </a:xfrm>
          <a:custGeom>
            <a:avLst/>
            <a:gdLst/>
            <a:ahLst/>
            <a:cxnLst/>
            <a:rect l="l" t="t" r="r" b="b"/>
            <a:pathLst>
              <a:path w="11819892" h="8229600">
                <a:moveTo>
                  <a:pt x="0" y="0"/>
                </a:moveTo>
                <a:lnTo>
                  <a:pt x="11819892" y="0"/>
                </a:lnTo>
                <a:lnTo>
                  <a:pt x="11819892" y="8229600"/>
                </a:lnTo>
                <a:lnTo>
                  <a:pt x="0" y="8229600"/>
                </a:lnTo>
                <a:lnTo>
                  <a:pt x="0" y="0"/>
                </a:lnTo>
                <a:close/>
              </a:path>
            </a:pathLst>
          </a:custGeom>
          <a:blipFill>
            <a:blip r:embed="rId2"/>
            <a:stretch>
              <a:fillRect b="-22142"/>
            </a:stretch>
          </a:blipFill>
        </p:spPr>
        <p:txBody>
          <a:bodyPr/>
          <a:lstStyle/>
          <a:p>
            <a:endParaRPr lang="es-ES"/>
          </a:p>
        </p:txBody>
      </p:sp>
      <p:sp>
        <p:nvSpPr>
          <p:cNvPr id="3" name="TextBox 3"/>
          <p:cNvSpPr txBox="1"/>
          <p:nvPr/>
        </p:nvSpPr>
        <p:spPr>
          <a:xfrm>
            <a:off x="1618812" y="1454556"/>
            <a:ext cx="6077388" cy="307777"/>
          </a:xfrm>
          <a:prstGeom prst="rect">
            <a:avLst/>
          </a:prstGeom>
        </p:spPr>
        <p:txBody>
          <a:bodyPr wrap="square" lIns="0" tIns="0" rIns="0" bIns="0" rtlCol="0" anchor="t">
            <a:spAutoFit/>
          </a:bodyPr>
          <a:lstStyle/>
          <a:p>
            <a:pPr algn="ctr">
              <a:lnSpc>
                <a:spcPts val="2400"/>
              </a:lnSpc>
              <a:spcBef>
                <a:spcPct val="0"/>
              </a:spcBef>
            </a:pPr>
            <a:r>
              <a:rPr lang="en-US" sz="2000" b="1" dirty="0">
                <a:solidFill>
                  <a:srgbClr val="000000"/>
                </a:solidFill>
                <a:latin typeface="Poppins Bold"/>
                <a:ea typeface="Poppins Bold"/>
                <a:cs typeface="Poppins Bold"/>
                <a:sym typeface="Poppins Bold"/>
              </a:rPr>
              <a:t>„Wenn ich an Stress </a:t>
            </a:r>
            <a:r>
              <a:rPr lang="en-US" sz="2000" b="1" dirty="0" err="1">
                <a:solidFill>
                  <a:srgbClr val="000000"/>
                </a:solidFill>
                <a:latin typeface="Poppins Bold"/>
                <a:ea typeface="Poppins Bold"/>
                <a:cs typeface="Poppins Bold"/>
                <a:sym typeface="Poppins Bold"/>
              </a:rPr>
              <a:t>denke</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denke</a:t>
            </a:r>
            <a:r>
              <a:rPr lang="en-US" sz="2000" b="1" dirty="0">
                <a:solidFill>
                  <a:srgbClr val="000000"/>
                </a:solidFill>
                <a:latin typeface="Poppins Bold"/>
                <a:ea typeface="Poppins Bold"/>
                <a:cs typeface="Poppins Bold"/>
                <a:sym typeface="Poppins Bold"/>
              </a:rPr>
              <a:t> ich an …“</a:t>
            </a:r>
          </a:p>
        </p:txBody>
      </p:sp>
      <p:sp>
        <p:nvSpPr>
          <p:cNvPr id="4" name="TextBox 4"/>
          <p:cNvSpPr txBox="1"/>
          <p:nvPr/>
        </p:nvSpPr>
        <p:spPr>
          <a:xfrm>
            <a:off x="1830605" y="2155639"/>
            <a:ext cx="4223504" cy="2162175"/>
          </a:xfrm>
          <a:prstGeom prst="rect">
            <a:avLst/>
          </a:prstGeom>
        </p:spPr>
        <p:txBody>
          <a:bodyPr lIns="0" tIns="0" rIns="0" bIns="0" rtlCol="0" anchor="t">
            <a:spAutoFit/>
          </a:bodyPr>
          <a:lstStyle/>
          <a:p>
            <a:pPr marL="431801" lvl="1" indent="-215900" algn="just">
              <a:lnSpc>
                <a:spcPts val="2400"/>
              </a:lnSpc>
              <a:buFont typeface="Arial"/>
              <a:buChar char="•"/>
            </a:pPr>
            <a:r>
              <a:rPr lang="en-US" sz="2000">
                <a:solidFill>
                  <a:srgbClr val="000000"/>
                </a:solidFill>
                <a:latin typeface="Poppins"/>
                <a:ea typeface="Poppins"/>
                <a:cs typeface="Poppins"/>
                <a:sym typeface="Poppins"/>
              </a:rPr>
              <a:t>Druck</a:t>
            </a:r>
          </a:p>
          <a:p>
            <a:pPr marL="431801" lvl="1" indent="-215900" algn="just">
              <a:lnSpc>
                <a:spcPts val="2400"/>
              </a:lnSpc>
              <a:spcBef>
                <a:spcPct val="0"/>
              </a:spcBef>
              <a:buFont typeface="Arial"/>
              <a:buChar char="•"/>
            </a:pPr>
            <a:r>
              <a:rPr lang="en-US" sz="2000">
                <a:solidFill>
                  <a:srgbClr val="000000"/>
                </a:solidFill>
                <a:latin typeface="Poppins"/>
                <a:ea typeface="Poppins"/>
                <a:cs typeface="Poppins"/>
                <a:sym typeface="Poppins"/>
              </a:rPr>
              <a:t>Müdigkeit</a:t>
            </a:r>
          </a:p>
          <a:p>
            <a:pPr marL="431801" lvl="1" indent="-215900" algn="just">
              <a:lnSpc>
                <a:spcPts val="2400"/>
              </a:lnSpc>
              <a:spcBef>
                <a:spcPct val="0"/>
              </a:spcBef>
              <a:buFont typeface="Arial"/>
              <a:buChar char="•"/>
            </a:pPr>
            <a:r>
              <a:rPr lang="en-US" sz="2000">
                <a:solidFill>
                  <a:srgbClr val="000000"/>
                </a:solidFill>
                <a:latin typeface="Poppins"/>
                <a:ea typeface="Poppins"/>
                <a:cs typeface="Poppins"/>
                <a:sym typeface="Poppins"/>
              </a:rPr>
              <a:t>Prüfungen</a:t>
            </a:r>
          </a:p>
          <a:p>
            <a:pPr marL="431801" lvl="1" indent="-215900" algn="just">
              <a:lnSpc>
                <a:spcPts val="2400"/>
              </a:lnSpc>
              <a:spcBef>
                <a:spcPct val="0"/>
              </a:spcBef>
              <a:buFont typeface="Arial"/>
              <a:buChar char="•"/>
            </a:pPr>
            <a:r>
              <a:rPr lang="en-US" sz="2000">
                <a:solidFill>
                  <a:srgbClr val="000000"/>
                </a:solidFill>
                <a:latin typeface="Poppins"/>
                <a:ea typeface="Poppins"/>
                <a:cs typeface="Poppins"/>
                <a:sym typeface="Poppins"/>
              </a:rPr>
              <a:t>Lärm</a:t>
            </a:r>
          </a:p>
          <a:p>
            <a:pPr marL="431801" lvl="1" indent="-215900" algn="just">
              <a:lnSpc>
                <a:spcPts val="2400"/>
              </a:lnSpc>
              <a:spcBef>
                <a:spcPct val="0"/>
              </a:spcBef>
              <a:buFont typeface="Arial"/>
              <a:buChar char="•"/>
            </a:pPr>
            <a:r>
              <a:rPr lang="en-US" sz="2000">
                <a:solidFill>
                  <a:srgbClr val="000000"/>
                </a:solidFill>
                <a:latin typeface="Poppins"/>
                <a:ea typeface="Poppins"/>
                <a:cs typeface="Poppins"/>
                <a:sym typeface="Poppins"/>
              </a:rPr>
              <a:t>Blockade</a:t>
            </a:r>
          </a:p>
          <a:p>
            <a:pPr marL="431801" lvl="1" indent="-215900" algn="just">
              <a:lnSpc>
                <a:spcPts val="2400"/>
              </a:lnSpc>
              <a:spcBef>
                <a:spcPct val="0"/>
              </a:spcBef>
              <a:buFont typeface="Arial"/>
              <a:buChar char="•"/>
            </a:pPr>
            <a:r>
              <a:rPr lang="en-US" sz="2000">
                <a:solidFill>
                  <a:srgbClr val="000000"/>
                </a:solidFill>
                <a:latin typeface="Poppins"/>
                <a:ea typeface="Poppins"/>
                <a:cs typeface="Poppins"/>
                <a:sym typeface="Poppins"/>
              </a:rPr>
              <a:t>Anspannung</a:t>
            </a:r>
          </a:p>
          <a:p>
            <a:pPr marL="431801" lvl="1" indent="-215900" algn="just">
              <a:lnSpc>
                <a:spcPts val="2400"/>
              </a:lnSpc>
              <a:spcBef>
                <a:spcPct val="0"/>
              </a:spcBef>
              <a:buFont typeface="Arial"/>
              <a:buChar char="•"/>
            </a:pPr>
            <a:r>
              <a:rPr lang="en-US" sz="2000">
                <a:solidFill>
                  <a:srgbClr val="000000"/>
                </a:solidFill>
                <a:latin typeface="Poppins"/>
                <a:ea typeface="Poppins"/>
                <a:cs typeface="Poppins"/>
                <a:sym typeface="Poppins"/>
              </a:rPr>
              <a:t>Nicht rechtzeitig fertig werden</a:t>
            </a:r>
          </a:p>
        </p:txBody>
      </p:sp>
      <p:sp>
        <p:nvSpPr>
          <p:cNvPr id="5" name="TextBox 5"/>
          <p:cNvSpPr txBox="1"/>
          <p:nvPr/>
        </p:nvSpPr>
        <p:spPr>
          <a:xfrm>
            <a:off x="1830605" y="7826697"/>
            <a:ext cx="7592151" cy="638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Es gibt keine richtigen oder falschen Antworten.</a:t>
            </a:r>
          </a:p>
          <a:p>
            <a:pPr algn="l">
              <a:lnSpc>
                <a:spcPts val="2400"/>
              </a:lnSpc>
            </a:pPr>
            <a:r>
              <a:rPr lang="en-US" sz="2000">
                <a:solidFill>
                  <a:srgbClr val="000000"/>
                </a:solidFill>
                <a:latin typeface="Poppins"/>
                <a:ea typeface="Poppins"/>
                <a:cs typeface="Poppins"/>
                <a:sym typeface="Poppins"/>
              </a:rPr>
              <a:t>Das Wichtigste ist, zu teilen und gemeinsam zu reflektieren.</a:t>
            </a:r>
          </a:p>
        </p:txBody>
      </p:sp>
      <p:sp>
        <p:nvSpPr>
          <p:cNvPr id="6" name="TextBox 6"/>
          <p:cNvSpPr txBox="1"/>
          <p:nvPr/>
        </p:nvSpPr>
        <p:spPr>
          <a:xfrm>
            <a:off x="1830605" y="4932791"/>
            <a:ext cx="7454408" cy="2771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a:t>
            </a:r>
            <a:r>
              <a:rPr lang="en-US" sz="2000">
                <a:solidFill>
                  <a:srgbClr val="000000"/>
                </a:solidFill>
                <a:latin typeface="Poppins"/>
                <a:ea typeface="Poppins"/>
                <a:cs typeface="Poppins"/>
                <a:sym typeface="Poppins"/>
              </a:rPr>
              <a:t> </a:t>
            </a:r>
          </a:p>
          <a:p>
            <a:pPr algn="l">
              <a:lnSpc>
                <a:spcPts val="2400"/>
              </a:lnSpc>
            </a:pPr>
            <a:endParaRPr lang="en-US" sz="2000">
              <a:solidFill>
                <a:srgbClr val="000000"/>
              </a:solidFill>
              <a:latin typeface="Poppins"/>
              <a:ea typeface="Poppins"/>
              <a:cs typeface="Poppins"/>
              <a:sym typeface="Poppins"/>
            </a:endParaRPr>
          </a:p>
          <a:p>
            <a:pPr marL="431801" lvl="1" indent="-215900" algn="l">
              <a:lnSpc>
                <a:spcPts val="2400"/>
              </a:lnSpc>
              <a:spcBef>
                <a:spcPct val="0"/>
              </a:spcBef>
              <a:buFont typeface="Arial"/>
              <a:buChar char="•"/>
            </a:pPr>
            <a:r>
              <a:rPr lang="en-US" sz="2000">
                <a:solidFill>
                  <a:srgbClr val="000000"/>
                </a:solidFill>
                <a:latin typeface="Poppins"/>
                <a:ea typeface="Poppins"/>
                <a:cs typeface="Poppins"/>
                <a:sym typeface="Poppins"/>
              </a:rPr>
              <a:t>Nicht über konkrete persönliche Fälle sprechen</a:t>
            </a:r>
          </a:p>
          <a:p>
            <a:pPr marL="431801" lvl="1" indent="-215900" algn="l">
              <a:lnSpc>
                <a:spcPts val="2400"/>
              </a:lnSpc>
              <a:spcBef>
                <a:spcPct val="0"/>
              </a:spcBef>
              <a:buFont typeface="Arial"/>
              <a:buChar char="•"/>
            </a:pPr>
            <a:r>
              <a:rPr lang="en-US" sz="2000">
                <a:solidFill>
                  <a:srgbClr val="000000"/>
                </a:solidFill>
                <a:latin typeface="Poppins"/>
                <a:ea typeface="Poppins"/>
                <a:cs typeface="Poppins"/>
                <a:sym typeface="Poppins"/>
              </a:rPr>
              <a:t>Nur einzelne Wörter, Gefühle oder Bilder teilen</a:t>
            </a:r>
          </a:p>
          <a:p>
            <a:pPr marL="431801" lvl="1" indent="-215900" algn="l">
              <a:lnSpc>
                <a:spcPts val="2400"/>
              </a:lnSpc>
              <a:spcBef>
                <a:spcPct val="0"/>
              </a:spcBef>
              <a:buFont typeface="Arial"/>
              <a:buChar char="•"/>
            </a:pPr>
            <a:r>
              <a:rPr lang="en-US" sz="2000">
                <a:solidFill>
                  <a:srgbClr val="000000"/>
                </a:solidFill>
                <a:latin typeface="Poppins"/>
                <a:ea typeface="Poppins"/>
                <a:cs typeface="Poppins"/>
                <a:sym typeface="Poppins"/>
              </a:rPr>
              <a:t>Man kann eine Runde aussetzen, wenn jemand nicht sprechen möchte</a:t>
            </a:r>
          </a:p>
          <a:p>
            <a:pPr marL="431801" lvl="1" indent="-215900" algn="l">
              <a:lnSpc>
                <a:spcPts val="2400"/>
              </a:lnSpc>
              <a:spcBef>
                <a:spcPct val="0"/>
              </a:spcBef>
              <a:buFont typeface="Arial"/>
              <a:buChar char="•"/>
            </a:pPr>
            <a:r>
              <a:rPr lang="en-US" sz="2000">
                <a:solidFill>
                  <a:srgbClr val="000000"/>
                </a:solidFill>
                <a:latin typeface="Poppins"/>
                <a:ea typeface="Poppins"/>
                <a:cs typeface="Poppins"/>
                <a:sym typeface="Poppins"/>
              </a:rPr>
              <a:t>Die häufigsten Wörter können an der Tafel notiert werden (optional)</a:t>
            </a:r>
          </a:p>
          <a:p>
            <a:pPr algn="l">
              <a:lnSpc>
                <a:spcPts val="2400"/>
              </a:lnSpc>
              <a:spcBef>
                <a:spcPct val="0"/>
              </a:spcBef>
            </a:pPr>
            <a:endParaRPr lang="en-US" sz="2000">
              <a:solidFill>
                <a:srgbClr val="000000"/>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1.2</a:t>
            </a:r>
          </a:p>
        </p:txBody>
      </p:sp>
      <p:sp>
        <p:nvSpPr>
          <p:cNvPr id="5" name="TextBox 5"/>
          <p:cNvSpPr txBox="1"/>
          <p:nvPr/>
        </p:nvSpPr>
        <p:spPr>
          <a:xfrm>
            <a:off x="5143500" y="6732654"/>
            <a:ext cx="8001000" cy="809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Stressskala 1–10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79846" y="1729187"/>
            <a:ext cx="7076296" cy="6828625"/>
          </a:xfrm>
          <a:custGeom>
            <a:avLst/>
            <a:gdLst/>
            <a:ahLst/>
            <a:cxnLst/>
            <a:rect l="l" t="t" r="r" b="b"/>
            <a:pathLst>
              <a:path w="7076296" h="6828625">
                <a:moveTo>
                  <a:pt x="0" y="0"/>
                </a:moveTo>
                <a:lnTo>
                  <a:pt x="7076296" y="0"/>
                </a:lnTo>
                <a:lnTo>
                  <a:pt x="7076296" y="6828626"/>
                </a:lnTo>
                <a:lnTo>
                  <a:pt x="0" y="6828626"/>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722120" y="1817278"/>
            <a:ext cx="5562600"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Klassenraum im Kreis, ohne zusätzliches Material</a:t>
            </a:r>
          </a:p>
        </p:txBody>
      </p:sp>
      <p:sp>
        <p:nvSpPr>
          <p:cNvPr id="4" name="TextBox 4"/>
          <p:cNvSpPr txBox="1"/>
          <p:nvPr/>
        </p:nvSpPr>
        <p:spPr>
          <a:xfrm>
            <a:off x="1722120" y="5359365"/>
            <a:ext cx="5091452"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nehmen uns einen Moment Zeit, um unser aktuelles Stressniveau zu erkennen.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93371" y="4657353"/>
            <a:ext cx="11301259" cy="1808201"/>
          </a:xfrm>
          <a:custGeom>
            <a:avLst/>
            <a:gdLst/>
            <a:ahLst/>
            <a:cxnLst/>
            <a:rect l="l" t="t" r="r" b="b"/>
            <a:pathLst>
              <a:path w="11301259" h="1808201">
                <a:moveTo>
                  <a:pt x="0" y="0"/>
                </a:moveTo>
                <a:lnTo>
                  <a:pt x="11301258" y="0"/>
                </a:lnTo>
                <a:lnTo>
                  <a:pt x="11301258" y="1808201"/>
                </a:lnTo>
                <a:lnTo>
                  <a:pt x="0" y="1808201"/>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3619269" y="1028700"/>
            <a:ext cx="11040702" cy="1496871"/>
            <a:chOff x="0" y="0"/>
            <a:chExt cx="2907839" cy="394238"/>
          </a:xfrm>
        </p:grpSpPr>
        <p:sp>
          <p:nvSpPr>
            <p:cNvPr id="4" name="Freeform 4"/>
            <p:cNvSpPr/>
            <p:nvPr/>
          </p:nvSpPr>
          <p:spPr>
            <a:xfrm>
              <a:off x="0" y="0"/>
              <a:ext cx="2907839" cy="394238"/>
            </a:xfrm>
            <a:custGeom>
              <a:avLst/>
              <a:gdLst/>
              <a:ahLst/>
              <a:cxnLst/>
              <a:rect l="l" t="t" r="r" b="b"/>
              <a:pathLst>
                <a:path w="2907839" h="394238">
                  <a:moveTo>
                    <a:pt x="21036" y="0"/>
                  </a:moveTo>
                  <a:lnTo>
                    <a:pt x="2886803" y="0"/>
                  </a:lnTo>
                  <a:cubicBezTo>
                    <a:pt x="2892382" y="0"/>
                    <a:pt x="2897733" y="2216"/>
                    <a:pt x="2901678" y="6161"/>
                  </a:cubicBezTo>
                  <a:cubicBezTo>
                    <a:pt x="2905623" y="10107"/>
                    <a:pt x="2907839" y="15457"/>
                    <a:pt x="2907839" y="21036"/>
                  </a:cubicBezTo>
                  <a:lnTo>
                    <a:pt x="2907839" y="373201"/>
                  </a:lnTo>
                  <a:cubicBezTo>
                    <a:pt x="2907839" y="378780"/>
                    <a:pt x="2905623" y="384131"/>
                    <a:pt x="2901678" y="388076"/>
                  </a:cubicBezTo>
                  <a:cubicBezTo>
                    <a:pt x="2897733" y="392021"/>
                    <a:pt x="2892382" y="394238"/>
                    <a:pt x="2886803" y="394238"/>
                  </a:cubicBezTo>
                  <a:lnTo>
                    <a:pt x="21036" y="394238"/>
                  </a:lnTo>
                  <a:cubicBezTo>
                    <a:pt x="15457" y="394238"/>
                    <a:pt x="10107" y="392021"/>
                    <a:pt x="6161" y="388076"/>
                  </a:cubicBezTo>
                  <a:cubicBezTo>
                    <a:pt x="2216" y="384131"/>
                    <a:pt x="0" y="378780"/>
                    <a:pt x="0" y="373201"/>
                  </a:cubicBezTo>
                  <a:lnTo>
                    <a:pt x="0" y="21036"/>
                  </a:lnTo>
                  <a:cubicBezTo>
                    <a:pt x="0" y="15457"/>
                    <a:pt x="2216" y="10107"/>
                    <a:pt x="6161" y="6161"/>
                  </a:cubicBezTo>
                  <a:cubicBezTo>
                    <a:pt x="10107" y="2216"/>
                    <a:pt x="15457" y="0"/>
                    <a:pt x="21036"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28575"/>
              <a:ext cx="2907839" cy="422813"/>
            </a:xfrm>
            <a:prstGeom prst="rect">
              <a:avLst/>
            </a:prstGeom>
          </p:spPr>
          <p:txBody>
            <a:bodyPr lIns="50800" tIns="50800" rIns="50800" bIns="50800" rtlCol="0" anchor="ctr"/>
            <a:lstStyle/>
            <a:p>
              <a:pPr algn="ctr">
                <a:lnSpc>
                  <a:spcPts val="3600"/>
                </a:lnSpc>
              </a:pPr>
              <a:r>
                <a:rPr lang="en-US" sz="3000" b="1">
                  <a:solidFill>
                    <a:srgbClr val="000000"/>
                  </a:solidFill>
                  <a:latin typeface="Poppins Bold"/>
                  <a:ea typeface="Poppins Bold"/>
                  <a:cs typeface="Poppins Bold"/>
                  <a:sym typeface="Poppins Bold"/>
                </a:rPr>
                <a:t>Von 1 bis 10: Wie gestresst fühle ich mich im Moment?</a:t>
              </a:r>
            </a:p>
          </p:txBody>
        </p:sp>
      </p:grpSp>
      <p:sp>
        <p:nvSpPr>
          <p:cNvPr id="6" name="TextBox 6"/>
          <p:cNvSpPr txBox="1"/>
          <p:nvPr/>
        </p:nvSpPr>
        <p:spPr>
          <a:xfrm>
            <a:off x="5290950" y="3157305"/>
            <a:ext cx="7706101" cy="9429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Wir zeigen </a:t>
            </a:r>
            <a:r>
              <a:rPr lang="en-US" sz="2000" b="1">
                <a:solidFill>
                  <a:srgbClr val="000000"/>
                </a:solidFill>
                <a:latin typeface="Poppins Bold"/>
                <a:ea typeface="Poppins Bold"/>
                <a:cs typeface="Poppins Bold"/>
                <a:sym typeface="Poppins Bold"/>
              </a:rPr>
              <a:t>die Zahl mit den Fingern für 2–3 Sekunden.</a:t>
            </a:r>
          </a:p>
          <a:p>
            <a:pPr algn="ctr">
              <a:lnSpc>
                <a:spcPts val="2400"/>
              </a:lnSpc>
              <a:spcBef>
                <a:spcPct val="0"/>
              </a:spcBef>
            </a:pPr>
            <a:r>
              <a:rPr lang="en-US" sz="2000">
                <a:solidFill>
                  <a:srgbClr val="000000"/>
                </a:solidFill>
                <a:latin typeface="Poppins"/>
                <a:ea typeface="Poppins"/>
                <a:cs typeface="Poppins"/>
                <a:sym typeface="Poppins"/>
              </a:rPr>
              <a:t>Die einzelnen Zahlen werden nicht kommentiert und die Gründe nicht erklärt.</a:t>
            </a:r>
          </a:p>
        </p:txBody>
      </p:sp>
      <p:sp>
        <p:nvSpPr>
          <p:cNvPr id="7" name="TextBox 7"/>
          <p:cNvSpPr txBox="1"/>
          <p:nvPr/>
        </p:nvSpPr>
        <p:spPr>
          <a:xfrm>
            <a:off x="4850256" y="6728716"/>
            <a:ext cx="713780"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Ruhig</a:t>
            </a:r>
          </a:p>
        </p:txBody>
      </p:sp>
      <p:sp>
        <p:nvSpPr>
          <p:cNvPr id="8" name="TextBox 8"/>
          <p:cNvSpPr txBox="1"/>
          <p:nvPr/>
        </p:nvSpPr>
        <p:spPr>
          <a:xfrm>
            <a:off x="7401461" y="6728716"/>
            <a:ext cx="3485079"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Etwas angespannt, aktiviert</a:t>
            </a:r>
          </a:p>
        </p:txBody>
      </p:sp>
      <p:sp>
        <p:nvSpPr>
          <p:cNvPr id="9" name="TextBox 9"/>
          <p:cNvSpPr txBox="1"/>
          <p:nvPr/>
        </p:nvSpPr>
        <p:spPr>
          <a:xfrm>
            <a:off x="12059687" y="6728716"/>
            <a:ext cx="2294131" cy="9429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Sehr angespannt, besorgt oder blockiert</a:t>
            </a:r>
          </a:p>
        </p:txBody>
      </p:sp>
      <p:sp>
        <p:nvSpPr>
          <p:cNvPr id="10" name="TextBox 10"/>
          <p:cNvSpPr txBox="1"/>
          <p:nvPr/>
        </p:nvSpPr>
        <p:spPr>
          <a:xfrm>
            <a:off x="2455664" y="8620125"/>
            <a:ext cx="13376672" cy="6381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Es ist kein Wettbewerb und keine Bewertung.</a:t>
            </a:r>
          </a:p>
          <a:p>
            <a:pPr algn="ctr">
              <a:lnSpc>
                <a:spcPts val="2400"/>
              </a:lnSpc>
              <a:spcBef>
                <a:spcPct val="0"/>
              </a:spcBef>
            </a:pPr>
            <a:r>
              <a:rPr lang="en-US" sz="2000">
                <a:solidFill>
                  <a:srgbClr val="000000"/>
                </a:solidFill>
                <a:latin typeface="Poppins"/>
                <a:ea typeface="Poppins"/>
                <a:cs typeface="Poppins"/>
                <a:sym typeface="Poppins"/>
              </a:rPr>
              <a:t>Die Skala dient dazu, zu beobachten, wie es der Gruppe geht, bevor wir mit dem Workshop weitermachen.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E4829D"/>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1.3</a:t>
            </a:r>
          </a:p>
        </p:txBody>
      </p:sp>
      <p:sp>
        <p:nvSpPr>
          <p:cNvPr id="5" name="TextBox 5"/>
          <p:cNvSpPr txBox="1"/>
          <p:nvPr/>
        </p:nvSpPr>
        <p:spPr>
          <a:xfrm>
            <a:off x="3525615" y="6732654"/>
            <a:ext cx="11236770"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Was ist Stress? + Geschichte „Das Herz des Jägers“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55487" y="1028700"/>
            <a:ext cx="6100191" cy="8229600"/>
          </a:xfrm>
          <a:custGeom>
            <a:avLst/>
            <a:gdLst/>
            <a:ahLst/>
            <a:cxnLst/>
            <a:rect l="l" t="t" r="r" b="b"/>
            <a:pathLst>
              <a:path w="6100191" h="8229600">
                <a:moveTo>
                  <a:pt x="0" y="0"/>
                </a:moveTo>
                <a:lnTo>
                  <a:pt x="6100191" y="0"/>
                </a:lnTo>
                <a:lnTo>
                  <a:pt x="6100191" y="8229600"/>
                </a:lnTo>
                <a:lnTo>
                  <a:pt x="0" y="82296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722120" y="1817278"/>
            <a:ext cx="5562600"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Tafel oder Flipchart</a:t>
            </a:r>
          </a:p>
          <a:p>
            <a:pPr marL="431801" lvl="1" indent="-215900" algn="l">
              <a:lnSpc>
                <a:spcPts val="2400"/>
              </a:lnSpc>
              <a:buFont typeface="Arial"/>
              <a:buChar char="•"/>
            </a:pPr>
            <a:r>
              <a:rPr lang="en-US" sz="2000">
                <a:solidFill>
                  <a:srgbClr val="000000"/>
                </a:solidFill>
                <a:latin typeface="Poppins"/>
                <a:ea typeface="Poppins"/>
                <a:cs typeface="Poppins"/>
                <a:sym typeface="Poppins"/>
              </a:rPr>
              <a:t>Gedruckte oder digitale Kopie des Textes „Das Herz des Jägers“</a:t>
            </a:r>
          </a:p>
        </p:txBody>
      </p:sp>
      <p:sp>
        <p:nvSpPr>
          <p:cNvPr id="4" name="TextBox 4"/>
          <p:cNvSpPr txBox="1"/>
          <p:nvPr/>
        </p:nvSpPr>
        <p:spPr>
          <a:xfrm>
            <a:off x="1722120" y="5359365"/>
            <a:ext cx="5091452" cy="283527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sprechen darüber, was Stress wirklich ist und wie der Körper auf eine Bedrohung reagiert.</a:t>
            </a:r>
          </a:p>
          <a:p>
            <a:pPr marL="431801" lvl="1" indent="-215900" algn="l">
              <a:lnSpc>
                <a:spcPts val="2800"/>
              </a:lnSpc>
              <a:buFont typeface="Arial"/>
              <a:buChar char="•"/>
            </a:pPr>
            <a:r>
              <a:rPr lang="en-US" sz="2000">
                <a:solidFill>
                  <a:srgbClr val="000000"/>
                </a:solidFill>
                <a:latin typeface="Poppins"/>
                <a:ea typeface="Poppins"/>
                <a:cs typeface="Poppins"/>
                <a:sym typeface="Poppins"/>
              </a:rPr>
              <a:t>Wir hören die Geschichte des Jägers, um die physiologische Stressreaktion zu verstehen.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59488" y="904875"/>
            <a:ext cx="6969024" cy="1198567"/>
            <a:chOff x="0" y="0"/>
            <a:chExt cx="1835463" cy="315672"/>
          </a:xfrm>
        </p:grpSpPr>
        <p:sp>
          <p:nvSpPr>
            <p:cNvPr id="3" name="Freeform 3"/>
            <p:cNvSpPr/>
            <p:nvPr/>
          </p:nvSpPr>
          <p:spPr>
            <a:xfrm>
              <a:off x="0" y="0"/>
              <a:ext cx="1835463" cy="315672"/>
            </a:xfrm>
            <a:custGeom>
              <a:avLst/>
              <a:gdLst/>
              <a:ahLst/>
              <a:cxnLst/>
              <a:rect l="l" t="t" r="r" b="b"/>
              <a:pathLst>
                <a:path w="1835463" h="315672">
                  <a:moveTo>
                    <a:pt x="33327" y="0"/>
                  </a:moveTo>
                  <a:lnTo>
                    <a:pt x="1802136" y="0"/>
                  </a:lnTo>
                  <a:cubicBezTo>
                    <a:pt x="1820542" y="0"/>
                    <a:pt x="1835463" y="14921"/>
                    <a:pt x="1835463" y="33327"/>
                  </a:cubicBezTo>
                  <a:lnTo>
                    <a:pt x="1835463" y="282345"/>
                  </a:lnTo>
                  <a:cubicBezTo>
                    <a:pt x="1835463" y="300751"/>
                    <a:pt x="1820542" y="315672"/>
                    <a:pt x="1802136" y="315672"/>
                  </a:cubicBezTo>
                  <a:lnTo>
                    <a:pt x="33327" y="315672"/>
                  </a:lnTo>
                  <a:cubicBezTo>
                    <a:pt x="24488" y="315672"/>
                    <a:pt x="16011" y="312161"/>
                    <a:pt x="9761" y="305911"/>
                  </a:cubicBezTo>
                  <a:cubicBezTo>
                    <a:pt x="3511" y="299661"/>
                    <a:pt x="0" y="291184"/>
                    <a:pt x="0" y="282345"/>
                  </a:cubicBezTo>
                  <a:lnTo>
                    <a:pt x="0" y="33327"/>
                  </a:lnTo>
                  <a:cubicBezTo>
                    <a:pt x="0" y="24488"/>
                    <a:pt x="3511" y="16011"/>
                    <a:pt x="9761" y="9761"/>
                  </a:cubicBezTo>
                  <a:cubicBezTo>
                    <a:pt x="16011" y="3511"/>
                    <a:pt x="24488" y="0"/>
                    <a:pt x="33327" y="0"/>
                  </a:cubicBez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1835463" cy="344247"/>
            </a:xfrm>
            <a:prstGeom prst="rect">
              <a:avLst/>
            </a:prstGeom>
          </p:spPr>
          <p:txBody>
            <a:bodyPr lIns="50800" tIns="50800" rIns="50800" bIns="50800" rtlCol="0" anchor="ctr"/>
            <a:lstStyle/>
            <a:p>
              <a:pPr algn="ctr">
                <a:lnSpc>
                  <a:spcPts val="3600"/>
                </a:lnSpc>
              </a:pPr>
              <a:r>
                <a:rPr lang="en-US" sz="3000" b="1">
                  <a:solidFill>
                    <a:srgbClr val="000000"/>
                  </a:solidFill>
                  <a:latin typeface="Poppins Bold"/>
                  <a:ea typeface="Poppins Bold"/>
                  <a:cs typeface="Poppins Bold"/>
                  <a:sym typeface="Poppins Bold"/>
                </a:rPr>
                <a:t>Was ist Stress?</a:t>
              </a:r>
            </a:p>
          </p:txBody>
        </p:sp>
      </p:grpSp>
      <p:sp>
        <p:nvSpPr>
          <p:cNvPr id="5" name="TextBox 5"/>
          <p:cNvSpPr txBox="1"/>
          <p:nvPr/>
        </p:nvSpPr>
        <p:spPr>
          <a:xfrm>
            <a:off x="1447383" y="2479284"/>
            <a:ext cx="15393234"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Stress ist die Reaktion von Körper und Gehirn auf etwas, das als Bedrohung, Druck oder Herausforderung interpretiert wird.</a:t>
            </a:r>
          </a:p>
        </p:txBody>
      </p:sp>
      <p:sp>
        <p:nvSpPr>
          <p:cNvPr id="6" name="Freeform 6"/>
          <p:cNvSpPr/>
          <p:nvPr/>
        </p:nvSpPr>
        <p:spPr>
          <a:xfrm>
            <a:off x="3493371" y="3336534"/>
            <a:ext cx="11301259" cy="6017920"/>
          </a:xfrm>
          <a:custGeom>
            <a:avLst/>
            <a:gdLst/>
            <a:ahLst/>
            <a:cxnLst/>
            <a:rect l="l" t="t" r="r" b="b"/>
            <a:pathLst>
              <a:path w="11301259" h="6017920">
                <a:moveTo>
                  <a:pt x="0" y="0"/>
                </a:moveTo>
                <a:lnTo>
                  <a:pt x="11301258" y="0"/>
                </a:lnTo>
                <a:lnTo>
                  <a:pt x="11301258" y="6017921"/>
                </a:lnTo>
                <a:lnTo>
                  <a:pt x="0" y="6017921"/>
                </a:lnTo>
                <a:lnTo>
                  <a:pt x="0" y="0"/>
                </a:lnTo>
                <a:close/>
              </a:path>
            </a:pathLst>
          </a:custGeom>
          <a:blipFill>
            <a:blip r:embed="rId2"/>
            <a:stretch>
              <a:fillRect/>
            </a:stretch>
          </a:blipFill>
        </p:spPr>
        <p:txBody>
          <a:bodyPr/>
          <a:lstStyle/>
          <a:p>
            <a:endParaRPr lang="es-ES"/>
          </a:p>
        </p:txBody>
      </p:sp>
      <p:grpSp>
        <p:nvGrpSpPr>
          <p:cNvPr id="7" name="Group 7"/>
          <p:cNvGrpSpPr/>
          <p:nvPr/>
        </p:nvGrpSpPr>
        <p:grpSpPr>
          <a:xfrm>
            <a:off x="3493371" y="3429207"/>
            <a:ext cx="4942819" cy="1219200"/>
            <a:chOff x="0" y="0"/>
            <a:chExt cx="6590426" cy="1625600"/>
          </a:xfrm>
        </p:grpSpPr>
        <p:sp>
          <p:nvSpPr>
            <p:cNvPr id="8" name="TextBox 8"/>
            <p:cNvSpPr txBox="1"/>
            <p:nvPr/>
          </p:nvSpPr>
          <p:spPr>
            <a:xfrm>
              <a:off x="0" y="-28575"/>
              <a:ext cx="895350" cy="638175"/>
            </a:xfrm>
            <a:prstGeom prst="rect">
              <a:avLst/>
            </a:prstGeom>
          </p:spPr>
          <p:txBody>
            <a:bodyPr lIns="0" tIns="0" rIns="0" bIns="0" rtlCol="0" anchor="t">
              <a:spAutoFit/>
            </a:bodyPr>
            <a:lstStyle/>
            <a:p>
              <a:pPr algn="ctr">
                <a:lnSpc>
                  <a:spcPts val="3600"/>
                </a:lnSpc>
                <a:spcBef>
                  <a:spcPct val="0"/>
                </a:spcBef>
              </a:pPr>
              <a:r>
                <a:rPr lang="en-US" sz="3000" b="1">
                  <a:solidFill>
                    <a:srgbClr val="E4829D"/>
                  </a:solidFill>
                  <a:latin typeface="Poppins Bold"/>
                  <a:ea typeface="Poppins Bold"/>
                  <a:cs typeface="Poppins Bold"/>
                  <a:sym typeface="Poppins Bold"/>
                </a:rPr>
                <a:t>01</a:t>
              </a:r>
            </a:p>
          </p:txBody>
        </p:sp>
        <p:sp>
          <p:nvSpPr>
            <p:cNvPr id="9" name="TextBox 9"/>
            <p:cNvSpPr txBox="1"/>
            <p:nvPr/>
          </p:nvSpPr>
          <p:spPr>
            <a:xfrm>
              <a:off x="895350" y="-28575"/>
              <a:ext cx="5695076" cy="1654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Stress ist normal und notwendig.</a:t>
              </a:r>
            </a:p>
            <a:p>
              <a:pPr algn="l">
                <a:lnSpc>
                  <a:spcPts val="2400"/>
                </a:lnSpc>
                <a:spcBef>
                  <a:spcPct val="0"/>
                </a:spcBef>
              </a:pPr>
              <a:r>
                <a:rPr lang="en-US" sz="2000">
                  <a:solidFill>
                    <a:srgbClr val="000000"/>
                  </a:solidFill>
                  <a:latin typeface="Poppins"/>
                  <a:ea typeface="Poppins"/>
                  <a:cs typeface="Poppins"/>
                  <a:sym typeface="Poppins"/>
                </a:rPr>
                <a:t> Er hilft uns, zu reagieren, uns zu konzentrieren, uns zu bewegen und Leistung zu erbringen.</a:t>
              </a:r>
            </a:p>
          </p:txBody>
        </p:sp>
      </p:grpSp>
      <p:grpSp>
        <p:nvGrpSpPr>
          <p:cNvPr id="10" name="Group 10"/>
          <p:cNvGrpSpPr/>
          <p:nvPr/>
        </p:nvGrpSpPr>
        <p:grpSpPr>
          <a:xfrm>
            <a:off x="3493371" y="6085235"/>
            <a:ext cx="5611368" cy="3371850"/>
            <a:chOff x="0" y="0"/>
            <a:chExt cx="7481823" cy="4495800"/>
          </a:xfrm>
        </p:grpSpPr>
        <p:sp>
          <p:nvSpPr>
            <p:cNvPr id="11" name="TextBox 11"/>
            <p:cNvSpPr txBox="1"/>
            <p:nvPr/>
          </p:nvSpPr>
          <p:spPr>
            <a:xfrm>
              <a:off x="0" y="-28575"/>
              <a:ext cx="895350" cy="638175"/>
            </a:xfrm>
            <a:prstGeom prst="rect">
              <a:avLst/>
            </a:prstGeom>
          </p:spPr>
          <p:txBody>
            <a:bodyPr lIns="0" tIns="0" rIns="0" bIns="0" rtlCol="0" anchor="t">
              <a:spAutoFit/>
            </a:bodyPr>
            <a:lstStyle/>
            <a:p>
              <a:pPr algn="ctr">
                <a:lnSpc>
                  <a:spcPts val="3600"/>
                </a:lnSpc>
                <a:spcBef>
                  <a:spcPct val="0"/>
                </a:spcBef>
              </a:pPr>
              <a:r>
                <a:rPr lang="en-US" sz="3000" b="1">
                  <a:solidFill>
                    <a:srgbClr val="51B264"/>
                  </a:solidFill>
                  <a:latin typeface="Poppins Bold"/>
                  <a:ea typeface="Poppins Bold"/>
                  <a:cs typeface="Poppins Bold"/>
                  <a:sym typeface="Poppins Bold"/>
                </a:rPr>
                <a:t>03</a:t>
              </a:r>
            </a:p>
          </p:txBody>
        </p:sp>
        <p:sp>
          <p:nvSpPr>
            <p:cNvPr id="12" name="TextBox 12"/>
            <p:cNvSpPr txBox="1"/>
            <p:nvPr/>
          </p:nvSpPr>
          <p:spPr>
            <a:xfrm>
              <a:off x="895350" y="-3175"/>
              <a:ext cx="6586473" cy="4498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Das Gehirn unterscheidet nicht immer gut zwischen realen und symbolischen Bedrohungen</a:t>
              </a:r>
            </a:p>
            <a:p>
              <a:pPr algn="l">
                <a:lnSpc>
                  <a:spcPts val="2400"/>
                </a:lnSpc>
              </a:pPr>
              <a:r>
                <a:rPr lang="en-US" sz="2000">
                  <a:solidFill>
                    <a:srgbClr val="000000"/>
                  </a:solidFill>
                  <a:latin typeface="Poppins"/>
                  <a:ea typeface="Poppins"/>
                  <a:cs typeface="Poppins"/>
                  <a:sym typeface="Poppins"/>
                </a:rPr>
                <a:t>Beispiele:</a:t>
              </a:r>
            </a:p>
            <a:p>
              <a:pPr marL="431801" lvl="1" indent="-215900" algn="l">
                <a:lnSpc>
                  <a:spcPts val="2400"/>
                </a:lnSpc>
                <a:buFont typeface="Arial"/>
                <a:buChar char="•"/>
              </a:pPr>
              <a:r>
                <a:rPr lang="en-US" sz="2000">
                  <a:solidFill>
                    <a:srgbClr val="000000"/>
                  </a:solidFill>
                  <a:latin typeface="Poppins"/>
                  <a:ea typeface="Poppins"/>
                  <a:cs typeface="Poppins"/>
                  <a:sym typeface="Poppins"/>
                </a:rPr>
                <a:t>eine Prüfung</a:t>
              </a:r>
            </a:p>
            <a:p>
              <a:pPr marL="431801" lvl="1" indent="-215900" algn="l">
                <a:lnSpc>
                  <a:spcPts val="2400"/>
                </a:lnSpc>
                <a:buFont typeface="Arial"/>
                <a:buChar char="•"/>
              </a:pPr>
              <a:r>
                <a:rPr lang="en-US" sz="2000">
                  <a:solidFill>
                    <a:srgbClr val="000000"/>
                  </a:solidFill>
                  <a:latin typeface="Poppins"/>
                  <a:ea typeface="Poppins"/>
                  <a:cs typeface="Poppins"/>
                  <a:sym typeface="Poppins"/>
                </a:rPr>
                <a:t>eine Diskussion</a:t>
              </a:r>
            </a:p>
            <a:p>
              <a:pPr marL="431801" lvl="1" indent="-215900" algn="l">
                <a:lnSpc>
                  <a:spcPts val="2400"/>
                </a:lnSpc>
                <a:buFont typeface="Arial"/>
                <a:buChar char="•"/>
              </a:pPr>
              <a:r>
                <a:rPr lang="en-US" sz="2000">
                  <a:solidFill>
                    <a:srgbClr val="000000"/>
                  </a:solidFill>
                  <a:latin typeface="Poppins"/>
                  <a:ea typeface="Poppins"/>
                  <a:cs typeface="Poppins"/>
                  <a:sym typeface="Poppins"/>
                </a:rPr>
                <a:t>eine Nachricht, die dich beunruhigt</a:t>
              </a:r>
            </a:p>
            <a:p>
              <a:pPr marL="431801" lvl="1" indent="-215900" algn="l">
                <a:lnSpc>
                  <a:spcPts val="2400"/>
                </a:lnSpc>
                <a:buFont typeface="Arial"/>
                <a:buChar char="•"/>
              </a:pPr>
              <a:r>
                <a:rPr lang="en-US" sz="2000">
                  <a:solidFill>
                    <a:srgbClr val="000000"/>
                  </a:solidFill>
                  <a:latin typeface="Poppins"/>
                  <a:ea typeface="Poppins"/>
                  <a:cs typeface="Poppins"/>
                  <a:sym typeface="Poppins"/>
                </a:rPr>
                <a:t>ein lautes Geräusch</a:t>
              </a:r>
            </a:p>
            <a:p>
              <a:pPr algn="l">
                <a:lnSpc>
                  <a:spcPts val="2400"/>
                </a:lnSpc>
                <a:spcBef>
                  <a:spcPct val="0"/>
                </a:spcBef>
              </a:pPr>
              <a:r>
                <a:rPr lang="en-US" sz="2000">
                  <a:solidFill>
                    <a:srgbClr val="000000"/>
                  </a:solidFill>
                  <a:latin typeface="Poppins"/>
                  <a:ea typeface="Poppins"/>
                  <a:cs typeface="Poppins"/>
                  <a:sym typeface="Poppins"/>
                </a:rPr>
                <a:t>Diese können dasselbe neuronale Netzwerk aktivieren wie eine reale Gefahr</a:t>
              </a:r>
            </a:p>
          </p:txBody>
        </p:sp>
      </p:grpSp>
      <p:grpSp>
        <p:nvGrpSpPr>
          <p:cNvPr id="13" name="Group 13"/>
          <p:cNvGrpSpPr/>
          <p:nvPr/>
        </p:nvGrpSpPr>
        <p:grpSpPr>
          <a:xfrm>
            <a:off x="9832760" y="6085235"/>
            <a:ext cx="5859621" cy="2152650"/>
            <a:chOff x="0" y="0"/>
            <a:chExt cx="7812828" cy="2870200"/>
          </a:xfrm>
        </p:grpSpPr>
        <p:sp>
          <p:nvSpPr>
            <p:cNvPr id="14" name="TextBox 14"/>
            <p:cNvSpPr txBox="1"/>
            <p:nvPr/>
          </p:nvSpPr>
          <p:spPr>
            <a:xfrm>
              <a:off x="0" y="-28575"/>
              <a:ext cx="895350" cy="638175"/>
            </a:xfrm>
            <a:prstGeom prst="rect">
              <a:avLst/>
            </a:prstGeom>
          </p:spPr>
          <p:txBody>
            <a:bodyPr lIns="0" tIns="0" rIns="0" bIns="0" rtlCol="0" anchor="t">
              <a:spAutoFit/>
            </a:bodyPr>
            <a:lstStyle/>
            <a:p>
              <a:pPr algn="ctr">
                <a:lnSpc>
                  <a:spcPts val="3600"/>
                </a:lnSpc>
                <a:spcBef>
                  <a:spcPct val="0"/>
                </a:spcBef>
              </a:pPr>
              <a:r>
                <a:rPr lang="en-US" sz="3000" b="1">
                  <a:solidFill>
                    <a:srgbClr val="FFED4C"/>
                  </a:solidFill>
                  <a:latin typeface="Poppins Bold"/>
                  <a:ea typeface="Poppins Bold"/>
                  <a:cs typeface="Poppins Bold"/>
                  <a:sym typeface="Poppins Bold"/>
                </a:rPr>
                <a:t>04</a:t>
              </a:r>
            </a:p>
          </p:txBody>
        </p:sp>
        <p:sp>
          <p:nvSpPr>
            <p:cNvPr id="15" name="TextBox 15"/>
            <p:cNvSpPr txBox="1"/>
            <p:nvPr/>
          </p:nvSpPr>
          <p:spPr>
            <a:xfrm>
              <a:off x="895350" y="-3175"/>
              <a:ext cx="6917478" cy="287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Unterschied zwischen Eustress und Distress</a:t>
              </a:r>
            </a:p>
            <a:p>
              <a:pPr algn="l">
                <a:lnSpc>
                  <a:spcPts val="2400"/>
                </a:lnSpc>
              </a:pPr>
              <a:endParaRPr lang="en-US" sz="2000">
                <a:solidFill>
                  <a:srgbClr val="000000"/>
                </a:solidFill>
                <a:latin typeface="Poppins"/>
                <a:ea typeface="Poppins"/>
                <a:cs typeface="Poppins"/>
                <a:sym typeface="Poppins"/>
              </a:endParaRPr>
            </a:p>
            <a:p>
              <a:pPr marL="431801" lvl="1" indent="-215900" algn="l">
                <a:lnSpc>
                  <a:spcPts val="2400"/>
                </a:lnSpc>
                <a:buFont typeface="Arial"/>
                <a:buChar char="•"/>
              </a:pPr>
              <a:r>
                <a:rPr lang="en-US" sz="2000" b="1">
                  <a:solidFill>
                    <a:srgbClr val="000000"/>
                  </a:solidFill>
                  <a:latin typeface="Poppins Bold"/>
                  <a:ea typeface="Poppins Bold"/>
                  <a:cs typeface="Poppins Bold"/>
                  <a:sym typeface="Poppins Bold"/>
                </a:rPr>
                <a:t>Eustress: </a:t>
              </a:r>
              <a:r>
                <a:rPr lang="en-US" sz="2000">
                  <a:solidFill>
                    <a:srgbClr val="000000"/>
                  </a:solidFill>
                  <a:latin typeface="Poppins"/>
                  <a:ea typeface="Poppins"/>
                  <a:cs typeface="Poppins"/>
                  <a:sym typeface="Poppins"/>
                </a:rPr>
                <a:t>hilfreiche Aktivierung, Konzentration, Energie</a:t>
              </a:r>
            </a:p>
            <a:p>
              <a:pPr marL="431801" lvl="1" indent="-215900" algn="l">
                <a:lnSpc>
                  <a:spcPts val="2400"/>
                </a:lnSpc>
                <a:buFont typeface="Arial"/>
                <a:buChar char="•"/>
              </a:pPr>
              <a:r>
                <a:rPr lang="en-US" sz="2000" b="1">
                  <a:solidFill>
                    <a:srgbClr val="000000"/>
                  </a:solidFill>
                  <a:latin typeface="Poppins Bold"/>
                  <a:ea typeface="Poppins Bold"/>
                  <a:cs typeface="Poppins Bold"/>
                  <a:sym typeface="Poppins Bold"/>
                </a:rPr>
                <a:t>Distress: </a:t>
              </a:r>
              <a:r>
                <a:rPr lang="en-US" sz="2000">
                  <a:solidFill>
                    <a:srgbClr val="000000"/>
                  </a:solidFill>
                  <a:latin typeface="Poppins"/>
                  <a:ea typeface="Poppins"/>
                  <a:cs typeface="Poppins"/>
                  <a:sym typeface="Poppins"/>
                </a:rPr>
                <a:t>Überlastung, Blockade, Erschöpfung</a:t>
              </a:r>
            </a:p>
          </p:txBody>
        </p:sp>
      </p:grpSp>
      <p:grpSp>
        <p:nvGrpSpPr>
          <p:cNvPr id="16" name="Group 16"/>
          <p:cNvGrpSpPr/>
          <p:nvPr/>
        </p:nvGrpSpPr>
        <p:grpSpPr>
          <a:xfrm>
            <a:off x="9832760" y="3429207"/>
            <a:ext cx="5814731" cy="2133600"/>
            <a:chOff x="0" y="0"/>
            <a:chExt cx="7752974" cy="2844800"/>
          </a:xfrm>
        </p:grpSpPr>
        <p:sp>
          <p:nvSpPr>
            <p:cNvPr id="17" name="TextBox 17"/>
            <p:cNvSpPr txBox="1"/>
            <p:nvPr/>
          </p:nvSpPr>
          <p:spPr>
            <a:xfrm>
              <a:off x="0" y="-28575"/>
              <a:ext cx="895350" cy="638175"/>
            </a:xfrm>
            <a:prstGeom prst="rect">
              <a:avLst/>
            </a:prstGeom>
          </p:spPr>
          <p:txBody>
            <a:bodyPr lIns="0" tIns="0" rIns="0" bIns="0" rtlCol="0" anchor="t">
              <a:spAutoFit/>
            </a:bodyPr>
            <a:lstStyle/>
            <a:p>
              <a:pPr algn="ctr">
                <a:lnSpc>
                  <a:spcPts val="3600"/>
                </a:lnSpc>
                <a:spcBef>
                  <a:spcPct val="0"/>
                </a:spcBef>
              </a:pPr>
              <a:r>
                <a:rPr lang="en-US" sz="3000" b="1">
                  <a:solidFill>
                    <a:srgbClr val="71C7D6"/>
                  </a:solidFill>
                  <a:latin typeface="Poppins Bold"/>
                  <a:ea typeface="Poppins Bold"/>
                  <a:cs typeface="Poppins Bold"/>
                  <a:sym typeface="Poppins Bold"/>
                </a:rPr>
                <a:t>02</a:t>
              </a:r>
            </a:p>
          </p:txBody>
        </p:sp>
        <p:sp>
          <p:nvSpPr>
            <p:cNvPr id="18" name="TextBox 18"/>
            <p:cNvSpPr txBox="1"/>
            <p:nvPr/>
          </p:nvSpPr>
          <p:spPr>
            <a:xfrm>
              <a:off x="920750" y="-28575"/>
              <a:ext cx="6832224" cy="287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Der Körper bewertet ständig Situationen.</a:t>
              </a:r>
            </a:p>
            <a:p>
              <a:pPr algn="l">
                <a:lnSpc>
                  <a:spcPts val="2400"/>
                </a:lnSpc>
              </a:pPr>
              <a:r>
                <a:rPr lang="en-US" sz="2000">
                  <a:solidFill>
                    <a:srgbClr val="000000"/>
                  </a:solidFill>
                  <a:latin typeface="Poppins"/>
                  <a:ea typeface="Poppins"/>
                  <a:cs typeface="Poppins"/>
                  <a:sym typeface="Poppins"/>
                </a:rPr>
                <a:t> Er entscheidet, ob etwas:</a:t>
              </a:r>
            </a:p>
            <a:p>
              <a:pPr algn="l">
                <a:lnSpc>
                  <a:spcPts val="2400"/>
                </a:lnSpc>
              </a:pPr>
              <a:endParaRPr lang="en-US" sz="2000">
                <a:solidFill>
                  <a:srgbClr val="000000"/>
                </a:solidFill>
                <a:latin typeface="Poppins"/>
                <a:ea typeface="Poppins"/>
                <a:cs typeface="Poppins"/>
                <a:sym typeface="Poppins"/>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sicher</a:t>
              </a:r>
            </a:p>
            <a:p>
              <a:pPr marL="431801" lvl="1" indent="-215900" algn="l">
                <a:lnSpc>
                  <a:spcPts val="2400"/>
                </a:lnSpc>
                <a:buFont typeface="Arial"/>
                <a:buChar char="•"/>
              </a:pPr>
              <a:r>
                <a:rPr lang="en-US" sz="2000">
                  <a:solidFill>
                    <a:srgbClr val="000000"/>
                  </a:solidFill>
                  <a:latin typeface="Poppins"/>
                  <a:ea typeface="Poppins"/>
                  <a:cs typeface="Poppins"/>
                  <a:sym typeface="Poppins"/>
                </a:rPr>
                <a:t>neutral</a:t>
              </a:r>
            </a:p>
            <a:p>
              <a:pPr marL="431801" lvl="1" indent="-215900" algn="l">
                <a:lnSpc>
                  <a:spcPts val="2400"/>
                </a:lnSpc>
                <a:buFont typeface="Arial"/>
                <a:buChar char="•"/>
              </a:pPr>
              <a:r>
                <a:rPr lang="en-US" sz="2000">
                  <a:solidFill>
                    <a:srgbClr val="000000"/>
                  </a:solidFill>
                  <a:latin typeface="Poppins"/>
                  <a:ea typeface="Poppins"/>
                  <a:cs typeface="Poppins"/>
                  <a:sym typeface="Poppins"/>
                </a:rPr>
                <a:t>oder eine mögliche Bedrohung ist</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9594" y="2856900"/>
            <a:ext cx="3963327" cy="1538924"/>
            <a:chOff x="0" y="0"/>
            <a:chExt cx="5284437" cy="2051898"/>
          </a:xfrm>
        </p:grpSpPr>
        <p:sp>
          <p:nvSpPr>
            <p:cNvPr id="3" name="Freeform 3"/>
            <p:cNvSpPr/>
            <p:nvPr/>
          </p:nvSpPr>
          <p:spPr>
            <a:xfrm>
              <a:off x="0" y="0"/>
              <a:ext cx="1458713" cy="2051898"/>
            </a:xfrm>
            <a:custGeom>
              <a:avLst/>
              <a:gdLst/>
              <a:ahLst/>
              <a:cxnLst/>
              <a:rect l="l" t="t" r="r" b="b"/>
              <a:pathLst>
                <a:path w="1458713" h="2051898">
                  <a:moveTo>
                    <a:pt x="0" y="0"/>
                  </a:moveTo>
                  <a:lnTo>
                    <a:pt x="1458713" y="0"/>
                  </a:lnTo>
                  <a:lnTo>
                    <a:pt x="1458713" y="2051898"/>
                  </a:lnTo>
                  <a:lnTo>
                    <a:pt x="0" y="20518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4" name="TextBox 4"/>
            <p:cNvSpPr txBox="1"/>
            <p:nvPr/>
          </p:nvSpPr>
          <p:spPr>
            <a:xfrm>
              <a:off x="1991168" y="568110"/>
              <a:ext cx="3293269" cy="8413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Das Herz schlägt schneller</a:t>
              </a:r>
            </a:p>
          </p:txBody>
        </p:sp>
      </p:grpSp>
      <p:grpSp>
        <p:nvGrpSpPr>
          <p:cNvPr id="5" name="Group 5"/>
          <p:cNvGrpSpPr/>
          <p:nvPr/>
        </p:nvGrpSpPr>
        <p:grpSpPr>
          <a:xfrm>
            <a:off x="6840843" y="2822603"/>
            <a:ext cx="4741663" cy="1573221"/>
            <a:chOff x="0" y="0"/>
            <a:chExt cx="6322217" cy="2097627"/>
          </a:xfrm>
        </p:grpSpPr>
        <p:sp>
          <p:nvSpPr>
            <p:cNvPr id="6" name="Freeform 6"/>
            <p:cNvSpPr/>
            <p:nvPr/>
          </p:nvSpPr>
          <p:spPr>
            <a:xfrm>
              <a:off x="0" y="0"/>
              <a:ext cx="2659432" cy="2097627"/>
            </a:xfrm>
            <a:custGeom>
              <a:avLst/>
              <a:gdLst/>
              <a:ahLst/>
              <a:cxnLst/>
              <a:rect l="l" t="t" r="r" b="b"/>
              <a:pathLst>
                <a:path w="2659432" h="2097627">
                  <a:moveTo>
                    <a:pt x="0" y="0"/>
                  </a:moveTo>
                  <a:lnTo>
                    <a:pt x="2659432" y="0"/>
                  </a:lnTo>
                  <a:lnTo>
                    <a:pt x="2659432" y="2097627"/>
                  </a:lnTo>
                  <a:lnTo>
                    <a:pt x="0" y="2097627"/>
                  </a:lnTo>
                  <a:lnTo>
                    <a:pt x="0" y="0"/>
                  </a:lnTo>
                  <a:close/>
                </a:path>
              </a:pathLst>
            </a:custGeom>
            <a:blipFill>
              <a:blip r:embed="rId3"/>
              <a:stretch>
                <a:fillRect/>
              </a:stretch>
            </a:blipFill>
          </p:spPr>
          <p:txBody>
            <a:bodyPr/>
            <a:lstStyle/>
            <a:p>
              <a:endParaRPr lang="es-ES"/>
            </a:p>
          </p:txBody>
        </p:sp>
        <p:sp>
          <p:nvSpPr>
            <p:cNvPr id="7" name="TextBox 7"/>
            <p:cNvSpPr txBox="1"/>
            <p:nvPr/>
          </p:nvSpPr>
          <p:spPr>
            <a:xfrm>
              <a:off x="3192832" y="636703"/>
              <a:ext cx="3129385" cy="8413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LDie Muskeln spannen sich an</a:t>
              </a:r>
            </a:p>
          </p:txBody>
        </p:sp>
      </p:grpSp>
      <p:grpSp>
        <p:nvGrpSpPr>
          <p:cNvPr id="8" name="Group 8"/>
          <p:cNvGrpSpPr/>
          <p:nvPr/>
        </p:nvGrpSpPr>
        <p:grpSpPr>
          <a:xfrm>
            <a:off x="12929432" y="2856900"/>
            <a:ext cx="4300035" cy="1573221"/>
            <a:chOff x="0" y="0"/>
            <a:chExt cx="5733380" cy="2097627"/>
          </a:xfrm>
        </p:grpSpPr>
        <p:sp>
          <p:nvSpPr>
            <p:cNvPr id="9" name="Freeform 9"/>
            <p:cNvSpPr/>
            <p:nvPr/>
          </p:nvSpPr>
          <p:spPr>
            <a:xfrm>
              <a:off x="0" y="0"/>
              <a:ext cx="2013722" cy="2097627"/>
            </a:xfrm>
            <a:custGeom>
              <a:avLst/>
              <a:gdLst/>
              <a:ahLst/>
              <a:cxnLst/>
              <a:rect l="l" t="t" r="r" b="b"/>
              <a:pathLst>
                <a:path w="2013722" h="2097627">
                  <a:moveTo>
                    <a:pt x="0" y="0"/>
                  </a:moveTo>
                  <a:lnTo>
                    <a:pt x="2013722" y="0"/>
                  </a:lnTo>
                  <a:lnTo>
                    <a:pt x="2013722" y="2097627"/>
                  </a:lnTo>
                  <a:lnTo>
                    <a:pt x="0" y="20976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10" name="TextBox 10"/>
            <p:cNvSpPr txBox="1"/>
            <p:nvPr/>
          </p:nvSpPr>
          <p:spPr>
            <a:xfrm>
              <a:off x="2661022" y="590974"/>
              <a:ext cx="3072358" cy="8413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Die Verdauung wird verlangsamt</a:t>
              </a:r>
            </a:p>
          </p:txBody>
        </p:sp>
      </p:grpSp>
      <p:grpSp>
        <p:nvGrpSpPr>
          <p:cNvPr id="11" name="Group 11"/>
          <p:cNvGrpSpPr/>
          <p:nvPr/>
        </p:nvGrpSpPr>
        <p:grpSpPr>
          <a:xfrm>
            <a:off x="6840843" y="5049660"/>
            <a:ext cx="4946372" cy="1601659"/>
            <a:chOff x="0" y="0"/>
            <a:chExt cx="6595162" cy="2135545"/>
          </a:xfrm>
        </p:grpSpPr>
        <p:sp>
          <p:nvSpPr>
            <p:cNvPr id="12" name="Freeform 12"/>
            <p:cNvSpPr/>
            <p:nvPr/>
          </p:nvSpPr>
          <p:spPr>
            <a:xfrm>
              <a:off x="0" y="0"/>
              <a:ext cx="2847394" cy="2135545"/>
            </a:xfrm>
            <a:custGeom>
              <a:avLst/>
              <a:gdLst/>
              <a:ahLst/>
              <a:cxnLst/>
              <a:rect l="l" t="t" r="r" b="b"/>
              <a:pathLst>
                <a:path w="2847394" h="2135545">
                  <a:moveTo>
                    <a:pt x="0" y="0"/>
                  </a:moveTo>
                  <a:lnTo>
                    <a:pt x="2847394" y="0"/>
                  </a:lnTo>
                  <a:lnTo>
                    <a:pt x="2847394" y="2135545"/>
                  </a:lnTo>
                  <a:lnTo>
                    <a:pt x="0" y="21355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3" name="TextBox 13"/>
            <p:cNvSpPr txBox="1"/>
            <p:nvPr/>
          </p:nvSpPr>
          <p:spPr>
            <a:xfrm>
              <a:off x="3192832" y="429598"/>
              <a:ext cx="3402330" cy="12477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Adrenalin und Cortisol werden freigesetzt</a:t>
              </a:r>
            </a:p>
          </p:txBody>
        </p:sp>
      </p:grpSp>
      <p:grpSp>
        <p:nvGrpSpPr>
          <p:cNvPr id="14" name="Group 14"/>
          <p:cNvGrpSpPr/>
          <p:nvPr/>
        </p:nvGrpSpPr>
        <p:grpSpPr>
          <a:xfrm>
            <a:off x="12153026" y="5342225"/>
            <a:ext cx="4721172" cy="1016529"/>
            <a:chOff x="0" y="0"/>
            <a:chExt cx="6294896" cy="1355372"/>
          </a:xfrm>
        </p:grpSpPr>
        <p:sp>
          <p:nvSpPr>
            <p:cNvPr id="15" name="Freeform 15"/>
            <p:cNvSpPr/>
            <p:nvPr/>
          </p:nvSpPr>
          <p:spPr>
            <a:xfrm>
              <a:off x="0" y="0"/>
              <a:ext cx="3048931" cy="1355372"/>
            </a:xfrm>
            <a:custGeom>
              <a:avLst/>
              <a:gdLst/>
              <a:ahLst/>
              <a:cxnLst/>
              <a:rect l="l" t="t" r="r" b="b"/>
              <a:pathLst>
                <a:path w="3048931" h="1355372">
                  <a:moveTo>
                    <a:pt x="0" y="0"/>
                  </a:moveTo>
                  <a:lnTo>
                    <a:pt x="3048931" y="0"/>
                  </a:lnTo>
                  <a:lnTo>
                    <a:pt x="3048931" y="1355372"/>
                  </a:lnTo>
                  <a:lnTo>
                    <a:pt x="0" y="1355372"/>
                  </a:lnTo>
                  <a:lnTo>
                    <a:pt x="0" y="0"/>
                  </a:lnTo>
                  <a:close/>
                </a:path>
              </a:pathLst>
            </a:custGeom>
            <a:blipFill>
              <a:blip r:embed="rId6"/>
              <a:stretch>
                <a:fillRect l="-86671" t="-74273" r="-102590" b="-635304"/>
              </a:stretch>
            </a:blipFill>
          </p:spPr>
          <p:txBody>
            <a:bodyPr/>
            <a:lstStyle/>
            <a:p>
              <a:endParaRPr lang="es-ES"/>
            </a:p>
          </p:txBody>
        </p:sp>
        <p:sp>
          <p:nvSpPr>
            <p:cNvPr id="16" name="TextBox 16"/>
            <p:cNvSpPr txBox="1"/>
            <p:nvPr/>
          </p:nvSpPr>
          <p:spPr>
            <a:xfrm>
              <a:off x="3696231" y="-11289"/>
              <a:ext cx="2598665" cy="12477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Die Wachsamkeit steigt</a:t>
              </a:r>
            </a:p>
          </p:txBody>
        </p:sp>
      </p:grpSp>
      <p:grpSp>
        <p:nvGrpSpPr>
          <p:cNvPr id="17" name="Group 17"/>
          <p:cNvGrpSpPr/>
          <p:nvPr/>
        </p:nvGrpSpPr>
        <p:grpSpPr>
          <a:xfrm>
            <a:off x="2048748" y="5049660"/>
            <a:ext cx="3996295" cy="1781812"/>
            <a:chOff x="0" y="0"/>
            <a:chExt cx="5328394" cy="2375749"/>
          </a:xfrm>
        </p:grpSpPr>
        <p:sp>
          <p:nvSpPr>
            <p:cNvPr id="18" name="Freeform 18"/>
            <p:cNvSpPr/>
            <p:nvPr/>
          </p:nvSpPr>
          <p:spPr>
            <a:xfrm>
              <a:off x="0" y="0"/>
              <a:ext cx="1968902" cy="2375749"/>
            </a:xfrm>
            <a:custGeom>
              <a:avLst/>
              <a:gdLst/>
              <a:ahLst/>
              <a:cxnLst/>
              <a:rect l="l" t="t" r="r" b="b"/>
              <a:pathLst>
                <a:path w="1968902" h="2375749">
                  <a:moveTo>
                    <a:pt x="0" y="0"/>
                  </a:moveTo>
                  <a:lnTo>
                    <a:pt x="1968902" y="0"/>
                  </a:lnTo>
                  <a:lnTo>
                    <a:pt x="1968902" y="2375749"/>
                  </a:lnTo>
                  <a:lnTo>
                    <a:pt x="0" y="2375749"/>
                  </a:lnTo>
                  <a:lnTo>
                    <a:pt x="0" y="0"/>
                  </a:lnTo>
                  <a:close/>
                </a:path>
              </a:pathLst>
            </a:custGeom>
            <a:blipFill>
              <a:blip r:embed="rId7"/>
              <a:stretch>
                <a:fillRect/>
              </a:stretch>
            </a:blipFill>
          </p:spPr>
          <p:txBody>
            <a:bodyPr/>
            <a:lstStyle/>
            <a:p>
              <a:endParaRPr lang="es-ES"/>
            </a:p>
          </p:txBody>
        </p:sp>
        <p:sp>
          <p:nvSpPr>
            <p:cNvPr id="19" name="TextBox 19"/>
            <p:cNvSpPr txBox="1"/>
            <p:nvPr/>
          </p:nvSpPr>
          <p:spPr>
            <a:xfrm>
              <a:off x="2258962" y="904084"/>
              <a:ext cx="3069431" cy="8413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Die Atmung beschleunigt sich</a:t>
              </a:r>
            </a:p>
          </p:txBody>
        </p:sp>
      </p:grpSp>
      <p:sp>
        <p:nvSpPr>
          <p:cNvPr id="20" name="Freeform 20"/>
          <p:cNvSpPr/>
          <p:nvPr/>
        </p:nvSpPr>
        <p:spPr>
          <a:xfrm>
            <a:off x="5954721" y="8162829"/>
            <a:ext cx="1249866" cy="217164"/>
          </a:xfrm>
          <a:custGeom>
            <a:avLst/>
            <a:gdLst/>
            <a:ahLst/>
            <a:cxnLst/>
            <a:rect l="l" t="t" r="r" b="b"/>
            <a:pathLst>
              <a:path w="1249866" h="217164">
                <a:moveTo>
                  <a:pt x="0" y="0"/>
                </a:moveTo>
                <a:lnTo>
                  <a:pt x="1249866" y="0"/>
                </a:lnTo>
                <a:lnTo>
                  <a:pt x="1249866" y="217164"/>
                </a:lnTo>
                <a:lnTo>
                  <a:pt x="0" y="21716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21" name="Freeform 21"/>
          <p:cNvSpPr/>
          <p:nvPr/>
        </p:nvSpPr>
        <p:spPr>
          <a:xfrm>
            <a:off x="8309629" y="8162829"/>
            <a:ext cx="1249866" cy="217164"/>
          </a:xfrm>
          <a:custGeom>
            <a:avLst/>
            <a:gdLst/>
            <a:ahLst/>
            <a:cxnLst/>
            <a:rect l="l" t="t" r="r" b="b"/>
            <a:pathLst>
              <a:path w="1249866" h="217164">
                <a:moveTo>
                  <a:pt x="0" y="0"/>
                </a:moveTo>
                <a:lnTo>
                  <a:pt x="1249866" y="0"/>
                </a:lnTo>
                <a:lnTo>
                  <a:pt x="1249866" y="217164"/>
                </a:lnTo>
                <a:lnTo>
                  <a:pt x="0" y="21716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22" name="Freeform 22"/>
          <p:cNvSpPr/>
          <p:nvPr/>
        </p:nvSpPr>
        <p:spPr>
          <a:xfrm>
            <a:off x="10846081" y="8162829"/>
            <a:ext cx="1249866" cy="217164"/>
          </a:xfrm>
          <a:custGeom>
            <a:avLst/>
            <a:gdLst/>
            <a:ahLst/>
            <a:cxnLst/>
            <a:rect l="l" t="t" r="r" b="b"/>
            <a:pathLst>
              <a:path w="1249866" h="217164">
                <a:moveTo>
                  <a:pt x="0" y="0"/>
                </a:moveTo>
                <a:lnTo>
                  <a:pt x="1249866" y="0"/>
                </a:lnTo>
                <a:lnTo>
                  <a:pt x="1249866" y="217164"/>
                </a:lnTo>
                <a:lnTo>
                  <a:pt x="0" y="21716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23" name="TextBox 23"/>
          <p:cNvSpPr txBox="1"/>
          <p:nvPr/>
        </p:nvSpPr>
        <p:spPr>
          <a:xfrm>
            <a:off x="2792627" y="1000125"/>
            <a:ext cx="12702745" cy="12477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Geschichte „Das Herz des Jägers“</a:t>
            </a:r>
          </a:p>
          <a:p>
            <a:pPr algn="ctr">
              <a:lnSpc>
                <a:spcPts val="2400"/>
              </a:lnSpc>
            </a:pPr>
            <a:endParaRPr lang="en-US" sz="2000" b="1">
              <a:solidFill>
                <a:srgbClr val="000000"/>
              </a:solidFill>
              <a:latin typeface="Poppins Bold"/>
              <a:ea typeface="Poppins Bold"/>
              <a:cs typeface="Poppins Bold"/>
              <a:sym typeface="Poppins Bold"/>
            </a:endParaRPr>
          </a:p>
          <a:p>
            <a:pPr algn="ctr">
              <a:lnSpc>
                <a:spcPts val="2400"/>
              </a:lnSpc>
            </a:pPr>
            <a:r>
              <a:rPr lang="en-US" sz="2000">
                <a:solidFill>
                  <a:srgbClr val="000000"/>
                </a:solidFill>
                <a:latin typeface="Poppins"/>
                <a:ea typeface="Poppins"/>
                <a:cs typeface="Poppins"/>
                <a:sym typeface="Poppins"/>
              </a:rPr>
              <a:t>Sie zeigt uns</a:t>
            </a:r>
            <a:r>
              <a:rPr lang="en-US" sz="2000" b="1">
                <a:solidFill>
                  <a:srgbClr val="000000"/>
                </a:solidFill>
                <a:latin typeface="Poppins Bold"/>
                <a:ea typeface="Poppins Bold"/>
                <a:cs typeface="Poppins Bold"/>
                <a:sym typeface="Poppins Bold"/>
              </a:rPr>
              <a:t>, wie der Körper in den Überlebensmodus eintritt, </a:t>
            </a:r>
            <a:r>
              <a:rPr lang="en-US" sz="2000">
                <a:solidFill>
                  <a:srgbClr val="000000"/>
                </a:solidFill>
                <a:latin typeface="Poppins"/>
                <a:ea typeface="Poppins"/>
                <a:cs typeface="Poppins"/>
                <a:sym typeface="Poppins"/>
              </a:rPr>
              <a:t>so wie früher bei einer Begegnung mit einem Raubtier, und wie er danach</a:t>
            </a:r>
            <a:r>
              <a:rPr lang="en-US" sz="2000" b="1">
                <a:solidFill>
                  <a:srgbClr val="000000"/>
                </a:solidFill>
                <a:latin typeface="Poppins Bold"/>
                <a:ea typeface="Poppins Bold"/>
                <a:cs typeface="Poppins Bold"/>
                <a:sym typeface="Poppins Bold"/>
              </a:rPr>
              <a:t> Zeit braucht, um wieder zur Ruhe zu kommen.</a:t>
            </a:r>
          </a:p>
        </p:txBody>
      </p:sp>
      <p:sp>
        <p:nvSpPr>
          <p:cNvPr id="24" name="TextBox 24"/>
          <p:cNvSpPr txBox="1"/>
          <p:nvPr/>
        </p:nvSpPr>
        <p:spPr>
          <a:xfrm>
            <a:off x="4773543" y="8090436"/>
            <a:ext cx="837367"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Gehirn</a:t>
            </a:r>
          </a:p>
        </p:txBody>
      </p:sp>
      <p:sp>
        <p:nvSpPr>
          <p:cNvPr id="25" name="TextBox 25"/>
          <p:cNvSpPr txBox="1"/>
          <p:nvPr/>
        </p:nvSpPr>
        <p:spPr>
          <a:xfrm>
            <a:off x="7350822" y="8090436"/>
            <a:ext cx="847844"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Signal </a:t>
            </a:r>
          </a:p>
        </p:txBody>
      </p:sp>
      <p:sp>
        <p:nvSpPr>
          <p:cNvPr id="26" name="TextBox 26"/>
          <p:cNvSpPr txBox="1"/>
          <p:nvPr/>
        </p:nvSpPr>
        <p:spPr>
          <a:xfrm>
            <a:off x="9674006" y="8090436"/>
            <a:ext cx="1070194" cy="307777"/>
          </a:xfrm>
          <a:prstGeom prst="rect">
            <a:avLst/>
          </a:prstGeom>
        </p:spPr>
        <p:txBody>
          <a:bodyPr wrap="square" lIns="0" tIns="0" rIns="0" bIns="0" rtlCol="0" anchor="t">
            <a:spAutoFit/>
          </a:bodyPr>
          <a:lstStyle/>
          <a:p>
            <a:pPr algn="ctr">
              <a:lnSpc>
                <a:spcPts val="2400"/>
              </a:lnSpc>
              <a:spcBef>
                <a:spcPct val="0"/>
              </a:spcBef>
            </a:pPr>
            <a:r>
              <a:rPr lang="en-US" sz="2000" dirty="0">
                <a:solidFill>
                  <a:srgbClr val="000000"/>
                </a:solidFill>
                <a:latin typeface="Poppins"/>
                <a:ea typeface="Poppins"/>
                <a:cs typeface="Poppins"/>
                <a:sym typeface="Poppins"/>
              </a:rPr>
              <a:t>Körper</a:t>
            </a:r>
          </a:p>
        </p:txBody>
      </p:sp>
      <p:sp>
        <p:nvSpPr>
          <p:cNvPr id="27" name="TextBox 27"/>
          <p:cNvSpPr txBox="1"/>
          <p:nvPr/>
        </p:nvSpPr>
        <p:spPr>
          <a:xfrm>
            <a:off x="12239596" y="8090436"/>
            <a:ext cx="1410891"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Aktivierung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9956" y="1333500"/>
            <a:ext cx="16119344" cy="7924800"/>
          </a:xfrm>
          <a:custGeom>
            <a:avLst/>
            <a:gdLst/>
            <a:ahLst/>
            <a:cxnLst/>
            <a:rect l="l" t="t" r="r" b="b"/>
            <a:pathLst>
              <a:path w="16119344" h="7924800">
                <a:moveTo>
                  <a:pt x="0" y="0"/>
                </a:moveTo>
                <a:lnTo>
                  <a:pt x="16119344" y="0"/>
                </a:lnTo>
                <a:lnTo>
                  <a:pt x="16119344" y="7924800"/>
                </a:lnTo>
                <a:lnTo>
                  <a:pt x="0" y="7924800"/>
                </a:lnTo>
                <a:lnTo>
                  <a:pt x="0" y="0"/>
                </a:lnTo>
                <a:close/>
              </a:path>
            </a:pathLst>
          </a:custGeom>
          <a:blipFill>
            <a:blip r:embed="rId2"/>
            <a:stretch>
              <a:fillRect t="-19618" b="-22256"/>
            </a:stretch>
          </a:blipFill>
        </p:spPr>
        <p:txBody>
          <a:bodyPr/>
          <a:lstStyle/>
          <a:p>
            <a:endParaRPr lang="es-ES"/>
          </a:p>
        </p:txBody>
      </p:sp>
      <p:sp>
        <p:nvSpPr>
          <p:cNvPr id="3" name="TextBox 3"/>
          <p:cNvSpPr txBox="1"/>
          <p:nvPr/>
        </p:nvSpPr>
        <p:spPr>
          <a:xfrm>
            <a:off x="4275612" y="847725"/>
            <a:ext cx="9848033" cy="3333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Geschichte „Das Herz des Jägers“</a:t>
            </a:r>
          </a:p>
        </p:txBody>
      </p:sp>
      <p:sp>
        <p:nvSpPr>
          <p:cNvPr id="4" name="TextBox 4"/>
          <p:cNvSpPr txBox="1"/>
          <p:nvPr/>
        </p:nvSpPr>
        <p:spPr>
          <a:xfrm>
            <a:off x="2189883" y="2676525"/>
            <a:ext cx="8987167" cy="49053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Das Herz des Jägers schlägt kraftvoll.</a:t>
            </a:r>
            <a:r>
              <a:rPr lang="en-US" sz="2000">
                <a:solidFill>
                  <a:srgbClr val="000000"/>
                </a:solidFill>
                <a:latin typeface="Poppins"/>
                <a:ea typeface="Poppins"/>
                <a:cs typeface="Poppins"/>
                <a:sym typeface="Poppins"/>
              </a:rPr>
              <a:t> Sein Gehirn und seine Sinne arbeiten mit höchster Geschwindigkeit, um den Plan seines Gegners vorauszuahnen. Nicht die kleinste Bewegung des Feindes entgeht seinen geschärften Sinnen. Seine Muskeln erhalten den maximalen Blutfluss; alle Organe, die für das Überleben nicht wesentlich sind, befinden sich in einem Ruhezustand. </a:t>
            </a:r>
            <a:r>
              <a:rPr lang="en-US" sz="2000" b="1">
                <a:solidFill>
                  <a:srgbClr val="000000"/>
                </a:solidFill>
                <a:latin typeface="Poppins Bold"/>
                <a:ea typeface="Poppins Bold"/>
                <a:cs typeface="Poppins Bold"/>
                <a:sym typeface="Poppins Bold"/>
              </a:rPr>
              <a:t>Der Blutzuckerspiegel ist erhöht,</a:t>
            </a:r>
            <a:r>
              <a:rPr lang="en-US" sz="2000">
                <a:solidFill>
                  <a:srgbClr val="000000"/>
                </a:solidFill>
                <a:latin typeface="Poppins"/>
                <a:ea typeface="Poppins"/>
                <a:cs typeface="Poppins"/>
                <a:sym typeface="Poppins"/>
              </a:rPr>
              <a:t> um eine maximale Muskelleistung zu ermöglichen.</a:t>
            </a:r>
          </a:p>
          <a:p>
            <a:pPr algn="ctr">
              <a:lnSpc>
                <a:spcPts val="2400"/>
              </a:lnSpc>
            </a:pPr>
            <a:endParaRPr lang="en-US" sz="2000">
              <a:solidFill>
                <a:srgbClr val="000000"/>
              </a:solidFill>
              <a:latin typeface="Poppins"/>
              <a:ea typeface="Poppins"/>
              <a:cs typeface="Poppins"/>
              <a:sym typeface="Poppins"/>
            </a:endParaRPr>
          </a:p>
          <a:p>
            <a:pPr algn="ctr">
              <a:lnSpc>
                <a:spcPts val="2400"/>
              </a:lnSpc>
              <a:spcBef>
                <a:spcPct val="0"/>
              </a:spcBef>
            </a:pPr>
            <a:r>
              <a:rPr lang="en-US" sz="2000" b="1">
                <a:solidFill>
                  <a:srgbClr val="000000"/>
                </a:solidFill>
                <a:latin typeface="Poppins Bold"/>
                <a:ea typeface="Poppins Bold"/>
                <a:cs typeface="Poppins Bold"/>
                <a:sym typeface="Poppins Bold"/>
              </a:rPr>
              <a:t>Die Blutgerinnung ist aktiviert</a:t>
            </a:r>
            <a:r>
              <a:rPr lang="en-US" sz="2000">
                <a:solidFill>
                  <a:srgbClr val="000000"/>
                </a:solidFill>
                <a:latin typeface="Poppins"/>
                <a:ea typeface="Poppins"/>
                <a:cs typeface="Poppins"/>
                <a:sym typeface="Poppins"/>
              </a:rPr>
              <a:t>, damit er im Falle einer Verletzung nicht verblutet. Dafür wird auch der </a:t>
            </a:r>
            <a:r>
              <a:rPr lang="en-US" sz="2000" b="1">
                <a:solidFill>
                  <a:srgbClr val="000000"/>
                </a:solidFill>
                <a:latin typeface="Poppins Bold"/>
                <a:ea typeface="Poppins Bold"/>
                <a:cs typeface="Poppins Bold"/>
                <a:sym typeface="Poppins Bold"/>
              </a:rPr>
              <a:t>Blutfluss in Händen und Füßen reduziert:</a:t>
            </a:r>
            <a:r>
              <a:rPr lang="en-US" sz="2000">
                <a:solidFill>
                  <a:srgbClr val="000000"/>
                </a:solidFill>
                <a:latin typeface="Poppins"/>
                <a:ea typeface="Poppins"/>
                <a:cs typeface="Poppins"/>
                <a:sym typeface="Poppins"/>
              </a:rPr>
              <a:t> Die Hände, mit denen er den Speer hält, sind kalt. Er ist sich nicht sicher, ob er kämpfen oder fliehen soll; </a:t>
            </a:r>
            <a:r>
              <a:rPr lang="en-US" sz="2000" b="1">
                <a:solidFill>
                  <a:srgbClr val="000000"/>
                </a:solidFill>
                <a:latin typeface="Poppins Bold"/>
                <a:ea typeface="Poppins Bold"/>
                <a:cs typeface="Poppins Bold"/>
                <a:sym typeface="Poppins Bold"/>
              </a:rPr>
              <a:t>der Bär vor ihm könnte ihn mit einem einzigen Schlag töten</a:t>
            </a:r>
            <a:r>
              <a:rPr lang="en-US" sz="2000">
                <a:solidFill>
                  <a:srgbClr val="000000"/>
                </a:solidFill>
                <a:latin typeface="Poppins"/>
                <a:ea typeface="Poppins"/>
                <a:cs typeface="Poppins"/>
                <a:sym typeface="Poppins"/>
              </a:rPr>
              <a:t>. Doch der Winter ist lang, und er und seine Familie brauchen dringend Fleisch und einen warmen Unterschlupf.</a:t>
            </a:r>
            <a:r>
              <a:rPr lang="en-US" sz="2000" b="1">
                <a:solidFill>
                  <a:srgbClr val="000000"/>
                </a:solidFill>
                <a:latin typeface="Poppins Bold"/>
                <a:ea typeface="Poppins Bold"/>
                <a:cs typeface="Poppins Bold"/>
                <a:sym typeface="Poppins Bold"/>
              </a:rPr>
              <a:t> Er riskiert alles und stößt den Speer mit größter Kraft in die Brust des Bären.</a:t>
            </a:r>
          </a:p>
        </p:txBody>
      </p:sp>
      <p:sp>
        <p:nvSpPr>
          <p:cNvPr id="5" name="Freeform 5"/>
          <p:cNvSpPr/>
          <p:nvPr/>
        </p:nvSpPr>
        <p:spPr>
          <a:xfrm>
            <a:off x="11378996" y="1648889"/>
            <a:ext cx="6100191" cy="8229600"/>
          </a:xfrm>
          <a:custGeom>
            <a:avLst/>
            <a:gdLst/>
            <a:ahLst/>
            <a:cxnLst/>
            <a:rect l="l" t="t" r="r" b="b"/>
            <a:pathLst>
              <a:path w="6100191" h="8229600">
                <a:moveTo>
                  <a:pt x="0" y="0"/>
                </a:moveTo>
                <a:lnTo>
                  <a:pt x="6100191" y="0"/>
                </a:lnTo>
                <a:lnTo>
                  <a:pt x="6100191" y="8229600"/>
                </a:lnTo>
                <a:lnTo>
                  <a:pt x="0" y="8229600"/>
                </a:lnTo>
                <a:lnTo>
                  <a:pt x="0" y="0"/>
                </a:lnTo>
                <a:close/>
              </a:path>
            </a:pathLst>
          </a:custGeom>
          <a:blipFill>
            <a:blip r:embed="rId3"/>
            <a:stretch>
              <a:fillRect/>
            </a:stretch>
          </a:blipFill>
        </p:spPr>
        <p:txBody>
          <a:bodyPr/>
          <a:lstStyle/>
          <a:p>
            <a:endParaRPr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9956" y="1333500"/>
            <a:ext cx="16119344" cy="7924800"/>
          </a:xfrm>
          <a:custGeom>
            <a:avLst/>
            <a:gdLst/>
            <a:ahLst/>
            <a:cxnLst/>
            <a:rect l="l" t="t" r="r" b="b"/>
            <a:pathLst>
              <a:path w="16119344" h="7924800">
                <a:moveTo>
                  <a:pt x="0" y="0"/>
                </a:moveTo>
                <a:lnTo>
                  <a:pt x="16119344" y="0"/>
                </a:lnTo>
                <a:lnTo>
                  <a:pt x="16119344" y="7924800"/>
                </a:lnTo>
                <a:lnTo>
                  <a:pt x="0" y="7924800"/>
                </a:lnTo>
                <a:lnTo>
                  <a:pt x="0" y="0"/>
                </a:lnTo>
                <a:close/>
              </a:path>
            </a:pathLst>
          </a:custGeom>
          <a:blipFill>
            <a:blip r:embed="rId2"/>
            <a:stretch>
              <a:fillRect t="-19618" b="-22256"/>
            </a:stretch>
          </a:blipFill>
        </p:spPr>
        <p:txBody>
          <a:bodyPr/>
          <a:lstStyle/>
          <a:p>
            <a:endParaRPr lang="es-ES"/>
          </a:p>
        </p:txBody>
      </p:sp>
      <p:sp>
        <p:nvSpPr>
          <p:cNvPr id="3" name="TextBox 3"/>
          <p:cNvSpPr txBox="1"/>
          <p:nvPr/>
        </p:nvSpPr>
        <p:spPr>
          <a:xfrm>
            <a:off x="4275612" y="847725"/>
            <a:ext cx="9848033" cy="3333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Geschichte „Das Herz des Jägers“</a:t>
            </a:r>
          </a:p>
        </p:txBody>
      </p:sp>
      <p:sp>
        <p:nvSpPr>
          <p:cNvPr id="4" name="TextBox 4"/>
          <p:cNvSpPr txBox="1"/>
          <p:nvPr/>
        </p:nvSpPr>
        <p:spPr>
          <a:xfrm>
            <a:off x="2189883" y="1717038"/>
            <a:ext cx="9553137" cy="565467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Man hört </a:t>
            </a:r>
            <a:r>
              <a:rPr lang="en-US" sz="2000" b="1">
                <a:solidFill>
                  <a:srgbClr val="000000"/>
                </a:solidFill>
                <a:latin typeface="Poppins Bold"/>
                <a:ea typeface="Poppins Bold"/>
                <a:cs typeface="Poppins Bold"/>
                <a:sym typeface="Poppins Bold"/>
              </a:rPr>
              <a:t>ein gewaltiges Brüllen,</a:t>
            </a:r>
            <a:r>
              <a:rPr lang="en-US" sz="2000">
                <a:solidFill>
                  <a:srgbClr val="000000"/>
                </a:solidFill>
                <a:latin typeface="Poppins"/>
                <a:ea typeface="Poppins"/>
                <a:cs typeface="Poppins"/>
                <a:sym typeface="Poppins"/>
              </a:rPr>
              <a:t> und mit einem Schrei </a:t>
            </a:r>
            <a:r>
              <a:rPr lang="en-US" sz="2000" b="1">
                <a:solidFill>
                  <a:srgbClr val="000000"/>
                </a:solidFill>
                <a:latin typeface="Poppins Bold"/>
                <a:ea typeface="Poppins Bold"/>
                <a:cs typeface="Poppins Bold"/>
                <a:sym typeface="Poppins Bold"/>
              </a:rPr>
              <a:t>stürzt sich der Jäger auf den Bären</a:t>
            </a:r>
            <a:r>
              <a:rPr lang="en-US" sz="2000">
                <a:solidFill>
                  <a:srgbClr val="000000"/>
                </a:solidFill>
                <a:latin typeface="Poppins"/>
                <a:ea typeface="Poppins"/>
                <a:cs typeface="Poppins"/>
                <a:sym typeface="Poppins"/>
              </a:rPr>
              <a:t> und stößt ihm das Messer in die Brust. Er nimmt den Atem des Bären und den Geruch seines Schweißes wahr. </a:t>
            </a:r>
            <a:r>
              <a:rPr lang="en-US" sz="2000" b="1">
                <a:solidFill>
                  <a:srgbClr val="000000"/>
                </a:solidFill>
                <a:latin typeface="Poppins Bold"/>
                <a:ea typeface="Poppins Bold"/>
                <a:cs typeface="Poppins Bold"/>
                <a:sym typeface="Poppins Bold"/>
              </a:rPr>
              <a:t>Ein brennender Schmerz durchfährt seinen Körper</a:t>
            </a:r>
            <a:r>
              <a:rPr lang="en-US" sz="2000">
                <a:solidFill>
                  <a:srgbClr val="000000"/>
                </a:solidFill>
                <a:latin typeface="Poppins"/>
                <a:ea typeface="Poppins"/>
                <a:cs typeface="Poppins"/>
                <a:sym typeface="Poppins"/>
              </a:rPr>
              <a:t>, als die Krallen des Bären seinen Rücken aufreißen. Der Bär hebt ihn mühelos in die Luft, und der Jäger bereitet sich darauf vor, den letzten Schlag zu setzen. Doch </a:t>
            </a:r>
            <a:r>
              <a:rPr lang="en-US" sz="2000" b="1">
                <a:solidFill>
                  <a:srgbClr val="000000"/>
                </a:solidFill>
                <a:latin typeface="Poppins Bold"/>
                <a:ea typeface="Poppins Bold"/>
                <a:cs typeface="Poppins Bold"/>
                <a:sym typeface="Poppins Bold"/>
              </a:rPr>
              <a:t>der Speer und das Messer haben bereits ihre Arbeit getan;</a:t>
            </a:r>
            <a:r>
              <a:rPr lang="en-US" sz="2000">
                <a:solidFill>
                  <a:srgbClr val="000000"/>
                </a:solidFill>
                <a:latin typeface="Poppins"/>
                <a:ea typeface="Poppins"/>
                <a:cs typeface="Poppins"/>
                <a:sym typeface="Poppins"/>
              </a:rPr>
              <a:t> mit einem Stöhnen lässt der Bär ihn fallen und bricht zu Boden zusammen. </a:t>
            </a:r>
            <a:r>
              <a:rPr lang="en-US" sz="2000" b="1">
                <a:solidFill>
                  <a:srgbClr val="000000"/>
                </a:solidFill>
                <a:latin typeface="Poppins Bold"/>
                <a:ea typeface="Poppins Bold"/>
                <a:cs typeface="Poppins Bold"/>
                <a:sym typeface="Poppins Bold"/>
              </a:rPr>
              <a:t>Der Kampf ist beendet</a:t>
            </a:r>
            <a:r>
              <a:rPr lang="en-US" sz="2000">
                <a:solidFill>
                  <a:srgbClr val="000000"/>
                </a:solidFill>
                <a:latin typeface="Poppins"/>
                <a:ea typeface="Poppins"/>
                <a:cs typeface="Poppins"/>
                <a:sym typeface="Poppins"/>
              </a:rPr>
              <a:t>.</a:t>
            </a:r>
          </a:p>
          <a:p>
            <a:pPr algn="ctr">
              <a:lnSpc>
                <a:spcPts val="2800"/>
              </a:lnSpc>
            </a:pPr>
            <a:endParaRPr lang="en-US" sz="2000">
              <a:solidFill>
                <a:srgbClr val="000000"/>
              </a:solidFill>
              <a:latin typeface="Poppins"/>
              <a:ea typeface="Poppins"/>
              <a:cs typeface="Poppins"/>
              <a:sym typeface="Poppins"/>
            </a:endParaRPr>
          </a:p>
          <a:p>
            <a:pPr algn="ctr">
              <a:lnSpc>
                <a:spcPts val="2800"/>
              </a:lnSpc>
            </a:pPr>
            <a:r>
              <a:rPr lang="en-US" sz="2000">
                <a:solidFill>
                  <a:srgbClr val="000000"/>
                </a:solidFill>
                <a:latin typeface="Poppins"/>
                <a:ea typeface="Poppins"/>
                <a:cs typeface="Poppins"/>
                <a:sym typeface="Poppins"/>
              </a:rPr>
              <a:t>Zurück in der Sicherheit der Höhle erzählt der Jäger seiner Familie von dem gefährlichen Kampf, und erst jetzt beginnt er den Schmerz der </a:t>
            </a:r>
            <a:r>
              <a:rPr lang="en-US" sz="2000" b="1">
                <a:solidFill>
                  <a:srgbClr val="000000"/>
                </a:solidFill>
                <a:latin typeface="Poppins Bold"/>
                <a:ea typeface="Poppins Bold"/>
                <a:cs typeface="Poppins Bold"/>
                <a:sym typeface="Poppins Bold"/>
              </a:rPr>
              <a:t>vielen Wunden zu spüren, die der Bär ihm zugefügt hat.</a:t>
            </a:r>
            <a:r>
              <a:rPr lang="en-US" sz="2000">
                <a:solidFill>
                  <a:srgbClr val="000000"/>
                </a:solidFill>
                <a:latin typeface="Poppins"/>
                <a:ea typeface="Poppins"/>
                <a:cs typeface="Poppins"/>
                <a:sym typeface="Poppins"/>
              </a:rPr>
              <a:t> Doch </a:t>
            </a:r>
            <a:r>
              <a:rPr lang="en-US" sz="2000" b="1">
                <a:solidFill>
                  <a:srgbClr val="000000"/>
                </a:solidFill>
                <a:latin typeface="Poppins Bold"/>
                <a:ea typeface="Poppins Bold"/>
                <a:cs typeface="Poppins Bold"/>
                <a:sym typeface="Poppins Bold"/>
              </a:rPr>
              <a:t>sein Immunsystem arbeitet auf Hochtouren</a:t>
            </a:r>
            <a:r>
              <a:rPr lang="en-US" sz="2000">
                <a:solidFill>
                  <a:srgbClr val="000000"/>
                </a:solidFill>
                <a:latin typeface="Poppins"/>
                <a:ea typeface="Poppins"/>
                <a:cs typeface="Poppins"/>
                <a:sym typeface="Poppins"/>
              </a:rPr>
              <a:t>, und in wenigen Tagen haben sich die Wunden geschlossen. Kurz nach dem Kampf </a:t>
            </a:r>
            <a:r>
              <a:rPr lang="en-US" sz="2000" b="1">
                <a:solidFill>
                  <a:srgbClr val="000000"/>
                </a:solidFill>
                <a:latin typeface="Poppins Bold"/>
                <a:ea typeface="Poppins Bold"/>
                <a:cs typeface="Poppins Bold"/>
                <a:sym typeface="Poppins Bold"/>
              </a:rPr>
              <a:t>kehrt sein Herz wieder zur Normalität zurück,</a:t>
            </a:r>
            <a:r>
              <a:rPr lang="en-US" sz="2000">
                <a:solidFill>
                  <a:srgbClr val="000000"/>
                </a:solidFill>
                <a:latin typeface="Poppins"/>
                <a:ea typeface="Poppins"/>
                <a:cs typeface="Poppins"/>
                <a:sym typeface="Poppins"/>
              </a:rPr>
              <a:t> sein Blutdruck ist gesunken und </a:t>
            </a:r>
            <a:r>
              <a:rPr lang="en-US" sz="2000" b="1">
                <a:solidFill>
                  <a:srgbClr val="000000"/>
                </a:solidFill>
                <a:latin typeface="Poppins Bold"/>
                <a:ea typeface="Poppins Bold"/>
                <a:cs typeface="Poppins Bold"/>
                <a:sym typeface="Poppins Bold"/>
              </a:rPr>
              <a:t>ein tiefes Gefühl der Entspannung überkommt ihn.</a:t>
            </a:r>
          </a:p>
        </p:txBody>
      </p:sp>
      <p:sp>
        <p:nvSpPr>
          <p:cNvPr id="5" name="Freeform 5"/>
          <p:cNvSpPr/>
          <p:nvPr/>
        </p:nvSpPr>
        <p:spPr>
          <a:xfrm>
            <a:off x="11743020" y="1783713"/>
            <a:ext cx="6100191" cy="8229600"/>
          </a:xfrm>
          <a:custGeom>
            <a:avLst/>
            <a:gdLst/>
            <a:ahLst/>
            <a:cxnLst/>
            <a:rect l="l" t="t" r="r" b="b"/>
            <a:pathLst>
              <a:path w="6100191" h="8229600">
                <a:moveTo>
                  <a:pt x="0" y="0"/>
                </a:moveTo>
                <a:lnTo>
                  <a:pt x="6100191" y="0"/>
                </a:lnTo>
                <a:lnTo>
                  <a:pt x="6100191" y="8229600"/>
                </a:lnTo>
                <a:lnTo>
                  <a:pt x="0" y="8229600"/>
                </a:lnTo>
                <a:lnTo>
                  <a:pt x="0" y="0"/>
                </a:lnTo>
                <a:close/>
              </a:path>
            </a:pathLst>
          </a:custGeom>
          <a:blipFill>
            <a:blip r:embed="rId3"/>
            <a:stretch>
              <a:fillRect/>
            </a:stretch>
          </a:blipFill>
        </p:spPr>
        <p:txBody>
          <a:bodyPr/>
          <a:lstStyle/>
          <a:p>
            <a:endParaRPr lang="es-ES"/>
          </a:p>
        </p:txBody>
      </p:sp>
      <p:sp>
        <p:nvSpPr>
          <p:cNvPr id="6" name="TextBox 6"/>
          <p:cNvSpPr txBox="1"/>
          <p:nvPr/>
        </p:nvSpPr>
        <p:spPr>
          <a:xfrm>
            <a:off x="2189883" y="7614321"/>
            <a:ext cx="10987194"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a:t>
            </a:r>
          </a:p>
          <a:p>
            <a:pPr algn="l">
              <a:lnSpc>
                <a:spcPts val="2400"/>
              </a:lnSpc>
              <a:spcBef>
                <a:spcPct val="0"/>
              </a:spcBef>
            </a:pPr>
            <a:endParaRPr lang="en-US" sz="2000" b="1">
              <a:solidFill>
                <a:srgbClr val="000000"/>
              </a:solidFill>
              <a:latin typeface="Poppins Bold"/>
              <a:ea typeface="Poppins Bold"/>
              <a:cs typeface="Poppins Bold"/>
              <a:sym typeface="Poppins Bold"/>
            </a:endParaRPr>
          </a:p>
          <a:p>
            <a:pPr algn="l">
              <a:lnSpc>
                <a:spcPts val="2400"/>
              </a:lnSpc>
              <a:spcBef>
                <a:spcPct val="0"/>
              </a:spcBef>
            </a:pPr>
            <a:r>
              <a:rPr lang="en-US" sz="2000">
                <a:solidFill>
                  <a:srgbClr val="000000"/>
                </a:solidFill>
                <a:latin typeface="Poppins"/>
                <a:ea typeface="Poppins"/>
                <a:cs typeface="Poppins"/>
                <a:sym typeface="Poppins"/>
              </a:rPr>
              <a:t>Stress ist </a:t>
            </a:r>
            <a:r>
              <a:rPr lang="en-US" sz="2000" b="1">
                <a:solidFill>
                  <a:srgbClr val="000000"/>
                </a:solidFill>
                <a:latin typeface="Poppins Bold"/>
                <a:ea typeface="Poppins Bold"/>
                <a:cs typeface="Poppins Bold"/>
                <a:sym typeface="Poppins Bold"/>
              </a:rPr>
              <a:t>eine normale Reaktion, in manchen Situationen hilfreich und in anderen schwierig. </a:t>
            </a:r>
            <a:r>
              <a:rPr lang="en-US" sz="2000">
                <a:solidFill>
                  <a:srgbClr val="000000"/>
                </a:solidFill>
                <a:latin typeface="Poppins"/>
                <a:ea typeface="Poppins"/>
                <a:cs typeface="Poppins"/>
                <a:sym typeface="Poppins"/>
              </a:rPr>
              <a:t>Ihn zu verstehen hilft uns, ihn zu erkennen und besser damit umzugehen.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1.4</a:t>
            </a:r>
          </a:p>
        </p:txBody>
      </p:sp>
      <p:sp>
        <p:nvSpPr>
          <p:cNvPr id="5" name="TextBox 5"/>
          <p:cNvSpPr txBox="1"/>
          <p:nvPr/>
        </p:nvSpPr>
        <p:spPr>
          <a:xfrm>
            <a:off x="3525615" y="6732654"/>
            <a:ext cx="11236770" cy="809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Spiel „Das Gewicht des Stresses“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982">
            <a:off x="13455613" y="1216140"/>
            <a:ext cx="2953115" cy="7822820"/>
          </a:xfrm>
          <a:custGeom>
            <a:avLst/>
            <a:gdLst/>
            <a:ahLst/>
            <a:cxnLst/>
            <a:rect l="l" t="t" r="r" b="b"/>
            <a:pathLst>
              <a:path w="2953115" h="7822820">
                <a:moveTo>
                  <a:pt x="0" y="0"/>
                </a:moveTo>
                <a:lnTo>
                  <a:pt x="2953115" y="0"/>
                </a:lnTo>
                <a:lnTo>
                  <a:pt x="2953115" y="7822821"/>
                </a:lnTo>
                <a:lnTo>
                  <a:pt x="0" y="78228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1722120" y="1817278"/>
            <a:ext cx="5938829"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Kleine Wasserflaschen (500 ml) oder leichte Gewichte (eine pro Schüler*in).</a:t>
            </a:r>
          </a:p>
          <a:p>
            <a:pPr marL="431801" lvl="1" indent="-215900" algn="l">
              <a:lnSpc>
                <a:spcPts val="2400"/>
              </a:lnSpc>
              <a:buFont typeface="Arial"/>
              <a:buChar char="•"/>
            </a:pPr>
            <a:r>
              <a:rPr lang="en-US" sz="2000">
                <a:solidFill>
                  <a:srgbClr val="000000"/>
                </a:solidFill>
                <a:latin typeface="Poppins"/>
                <a:ea typeface="Poppins"/>
                <a:cs typeface="Poppins"/>
                <a:sym typeface="Poppins"/>
              </a:rPr>
              <a:t>Ausreichend Platz, um den Arm auszustrecken, ohne mit anderen zusammenzustoßen</a:t>
            </a:r>
          </a:p>
        </p:txBody>
      </p:sp>
      <p:sp>
        <p:nvSpPr>
          <p:cNvPr id="4" name="TextBox 4"/>
          <p:cNvSpPr txBox="1"/>
          <p:nvPr/>
        </p:nvSpPr>
        <p:spPr>
          <a:xfrm>
            <a:off x="1722120" y="5359365"/>
            <a:ext cx="5091452"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führen ein kleines Experiment durch, um zu verstehen, wie Stress in unserem Körper funktioniert.</a:t>
            </a:r>
          </a:p>
        </p:txBody>
      </p:sp>
      <p:sp>
        <p:nvSpPr>
          <p:cNvPr id="5" name="TextBox 5"/>
          <p:cNvSpPr txBox="1"/>
          <p:nvPr/>
        </p:nvSpPr>
        <p:spPr>
          <a:xfrm>
            <a:off x="9567182" y="1817278"/>
            <a:ext cx="3387102" cy="12477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Wir brauchen keine Kraft …</a:t>
            </a:r>
          </a:p>
          <a:p>
            <a:pPr algn="ctr">
              <a:lnSpc>
                <a:spcPts val="2400"/>
              </a:lnSpc>
              <a:spcBef>
                <a:spcPct val="0"/>
              </a:spcBef>
            </a:pPr>
            <a:r>
              <a:rPr lang="en-US" sz="2000">
                <a:solidFill>
                  <a:srgbClr val="000000"/>
                </a:solidFill>
                <a:latin typeface="Poppins"/>
                <a:ea typeface="Poppins"/>
                <a:cs typeface="Poppins"/>
                <a:sym typeface="Poppins"/>
              </a:rPr>
              <a:t>Wir beobachten nur, was passiert, wenn wir etwas zu lange halten.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24519"/>
            <a:ext cx="6814498" cy="33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Mit dieser Aktivität werden wir:</a:t>
            </a:r>
          </a:p>
        </p:txBody>
      </p:sp>
      <p:sp>
        <p:nvSpPr>
          <p:cNvPr id="3" name="TextBox 3"/>
          <p:cNvSpPr txBox="1"/>
          <p:nvPr/>
        </p:nvSpPr>
        <p:spPr>
          <a:xfrm>
            <a:off x="2329502" y="2389001"/>
            <a:ext cx="7599672" cy="638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Verstehen, dass Stress nicht nur davon abhängt, wie stark etwas ist, sondern auch davon, wie lange wir es festhalten.</a:t>
            </a:r>
          </a:p>
        </p:txBody>
      </p:sp>
      <p:sp>
        <p:nvSpPr>
          <p:cNvPr id="4" name="TextBox 4"/>
          <p:cNvSpPr txBox="1"/>
          <p:nvPr/>
        </p:nvSpPr>
        <p:spPr>
          <a:xfrm>
            <a:off x="2329502" y="3420840"/>
            <a:ext cx="7779607" cy="33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 Im Körper die Idee des „emotionalen Gewichts“ spüren.</a:t>
            </a:r>
          </a:p>
        </p:txBody>
      </p:sp>
      <p:sp>
        <p:nvSpPr>
          <p:cNvPr id="5" name="TextBox 5"/>
          <p:cNvSpPr txBox="1"/>
          <p:nvPr/>
        </p:nvSpPr>
        <p:spPr>
          <a:xfrm>
            <a:off x="2329502" y="4163790"/>
            <a:ext cx="7485167" cy="638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Das, was wir fühlen, mit dem verbinden, was wir über Stress gelernt haben.</a:t>
            </a:r>
          </a:p>
        </p:txBody>
      </p:sp>
      <p:sp>
        <p:nvSpPr>
          <p:cNvPr id="6" name="TextBox 6"/>
          <p:cNvSpPr txBox="1"/>
          <p:nvPr/>
        </p:nvSpPr>
        <p:spPr>
          <a:xfrm>
            <a:off x="2329502" y="5154390"/>
            <a:ext cx="6814498" cy="638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Die Bedeutung lernen, loszulassen, sich auszuruhen und um Hilfe zu bitten.</a:t>
            </a:r>
          </a:p>
        </p:txBody>
      </p:sp>
      <p:sp>
        <p:nvSpPr>
          <p:cNvPr id="7" name="TextBox 7"/>
          <p:cNvSpPr txBox="1"/>
          <p:nvPr/>
        </p:nvSpPr>
        <p:spPr>
          <a:xfrm>
            <a:off x="1573283" y="2360426"/>
            <a:ext cx="566987" cy="485775"/>
          </a:xfrm>
          <a:prstGeom prst="rect">
            <a:avLst/>
          </a:prstGeom>
        </p:spPr>
        <p:txBody>
          <a:bodyPr lIns="0" tIns="0" rIns="0" bIns="0" rtlCol="0" anchor="t">
            <a:spAutoFit/>
          </a:bodyPr>
          <a:lstStyle/>
          <a:p>
            <a:pPr algn="r">
              <a:lnSpc>
                <a:spcPts val="3600"/>
              </a:lnSpc>
              <a:spcBef>
                <a:spcPct val="0"/>
              </a:spcBef>
            </a:pPr>
            <a:r>
              <a:rPr lang="en-US" sz="3000" b="1">
                <a:solidFill>
                  <a:srgbClr val="E4829D"/>
                </a:solidFill>
                <a:latin typeface="Poppins Bold"/>
                <a:ea typeface="Poppins Bold"/>
                <a:cs typeface="Poppins Bold"/>
                <a:sym typeface="Poppins Bold"/>
              </a:rPr>
              <a:t>01</a:t>
            </a:r>
          </a:p>
        </p:txBody>
      </p:sp>
      <p:sp>
        <p:nvSpPr>
          <p:cNvPr id="8" name="TextBox 8"/>
          <p:cNvSpPr txBox="1"/>
          <p:nvPr/>
        </p:nvSpPr>
        <p:spPr>
          <a:xfrm>
            <a:off x="1573283" y="3344640"/>
            <a:ext cx="566987" cy="485775"/>
          </a:xfrm>
          <a:prstGeom prst="rect">
            <a:avLst/>
          </a:prstGeom>
        </p:spPr>
        <p:txBody>
          <a:bodyPr lIns="0" tIns="0" rIns="0" bIns="0" rtlCol="0" anchor="t">
            <a:spAutoFit/>
          </a:bodyPr>
          <a:lstStyle/>
          <a:p>
            <a:pPr algn="r">
              <a:lnSpc>
                <a:spcPts val="3600"/>
              </a:lnSpc>
              <a:spcBef>
                <a:spcPct val="0"/>
              </a:spcBef>
            </a:pPr>
            <a:r>
              <a:rPr lang="en-US" sz="3000" b="1">
                <a:solidFill>
                  <a:srgbClr val="FFED4C"/>
                </a:solidFill>
                <a:latin typeface="Poppins Bold"/>
                <a:ea typeface="Poppins Bold"/>
                <a:cs typeface="Poppins Bold"/>
                <a:sym typeface="Poppins Bold"/>
              </a:rPr>
              <a:t>02</a:t>
            </a:r>
          </a:p>
        </p:txBody>
      </p:sp>
      <p:sp>
        <p:nvSpPr>
          <p:cNvPr id="9" name="TextBox 9"/>
          <p:cNvSpPr txBox="1"/>
          <p:nvPr/>
        </p:nvSpPr>
        <p:spPr>
          <a:xfrm>
            <a:off x="1573283" y="4144740"/>
            <a:ext cx="566987" cy="485775"/>
          </a:xfrm>
          <a:prstGeom prst="rect">
            <a:avLst/>
          </a:prstGeom>
        </p:spPr>
        <p:txBody>
          <a:bodyPr lIns="0" tIns="0" rIns="0" bIns="0" rtlCol="0" anchor="t">
            <a:spAutoFit/>
          </a:bodyPr>
          <a:lstStyle/>
          <a:p>
            <a:pPr algn="r">
              <a:lnSpc>
                <a:spcPts val="3600"/>
              </a:lnSpc>
              <a:spcBef>
                <a:spcPct val="0"/>
              </a:spcBef>
            </a:pPr>
            <a:r>
              <a:rPr lang="en-US" sz="3000" b="1">
                <a:solidFill>
                  <a:srgbClr val="71C7D6"/>
                </a:solidFill>
                <a:latin typeface="Poppins Bold"/>
                <a:ea typeface="Poppins Bold"/>
                <a:cs typeface="Poppins Bold"/>
                <a:sym typeface="Poppins Bold"/>
              </a:rPr>
              <a:t>03</a:t>
            </a:r>
          </a:p>
        </p:txBody>
      </p:sp>
      <p:sp>
        <p:nvSpPr>
          <p:cNvPr id="10" name="TextBox 10"/>
          <p:cNvSpPr txBox="1"/>
          <p:nvPr/>
        </p:nvSpPr>
        <p:spPr>
          <a:xfrm>
            <a:off x="1573283" y="5135340"/>
            <a:ext cx="566987" cy="485775"/>
          </a:xfrm>
          <a:prstGeom prst="rect">
            <a:avLst/>
          </a:prstGeom>
        </p:spPr>
        <p:txBody>
          <a:bodyPr lIns="0" tIns="0" rIns="0" bIns="0" rtlCol="0" anchor="t">
            <a:spAutoFit/>
          </a:bodyPr>
          <a:lstStyle/>
          <a:p>
            <a:pPr algn="r">
              <a:lnSpc>
                <a:spcPts val="3600"/>
              </a:lnSpc>
              <a:spcBef>
                <a:spcPct val="0"/>
              </a:spcBef>
            </a:pPr>
            <a:r>
              <a:rPr lang="en-US" sz="3000" b="1">
                <a:solidFill>
                  <a:srgbClr val="51B264"/>
                </a:solidFill>
                <a:latin typeface="Poppins Bold"/>
                <a:ea typeface="Poppins Bold"/>
                <a:cs typeface="Poppins Bold"/>
                <a:sym typeface="Poppins Bold"/>
              </a:rPr>
              <a:t>04</a:t>
            </a:r>
          </a:p>
        </p:txBody>
      </p:sp>
      <p:sp>
        <p:nvSpPr>
          <p:cNvPr id="11" name="Freeform 11"/>
          <p:cNvSpPr/>
          <p:nvPr/>
        </p:nvSpPr>
        <p:spPr>
          <a:xfrm rot="558982">
            <a:off x="13455613" y="1216140"/>
            <a:ext cx="2953115" cy="7822820"/>
          </a:xfrm>
          <a:custGeom>
            <a:avLst/>
            <a:gdLst/>
            <a:ahLst/>
            <a:cxnLst/>
            <a:rect l="l" t="t" r="r" b="b"/>
            <a:pathLst>
              <a:path w="2953115" h="7822820">
                <a:moveTo>
                  <a:pt x="0" y="0"/>
                </a:moveTo>
                <a:lnTo>
                  <a:pt x="2953115" y="0"/>
                </a:lnTo>
                <a:lnTo>
                  <a:pt x="2953115" y="7822821"/>
                </a:lnTo>
                <a:lnTo>
                  <a:pt x="0" y="78228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982">
            <a:off x="13455613" y="1216140"/>
            <a:ext cx="2953115" cy="7822820"/>
          </a:xfrm>
          <a:custGeom>
            <a:avLst/>
            <a:gdLst/>
            <a:ahLst/>
            <a:cxnLst/>
            <a:rect l="l" t="t" r="r" b="b"/>
            <a:pathLst>
              <a:path w="2953115" h="7822820">
                <a:moveTo>
                  <a:pt x="0" y="0"/>
                </a:moveTo>
                <a:lnTo>
                  <a:pt x="2953115" y="0"/>
                </a:lnTo>
                <a:lnTo>
                  <a:pt x="2953115" y="7822821"/>
                </a:lnTo>
                <a:lnTo>
                  <a:pt x="0" y="78228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3" name="Group 3"/>
          <p:cNvGrpSpPr/>
          <p:nvPr/>
        </p:nvGrpSpPr>
        <p:grpSpPr>
          <a:xfrm>
            <a:off x="2369788" y="1540553"/>
            <a:ext cx="8344227" cy="1387321"/>
            <a:chOff x="0" y="0"/>
            <a:chExt cx="2197656" cy="365385"/>
          </a:xfrm>
        </p:grpSpPr>
        <p:sp>
          <p:nvSpPr>
            <p:cNvPr id="4" name="Freeform 4"/>
            <p:cNvSpPr/>
            <p:nvPr/>
          </p:nvSpPr>
          <p:spPr>
            <a:xfrm>
              <a:off x="0" y="0"/>
              <a:ext cx="2197656" cy="365385"/>
            </a:xfrm>
            <a:custGeom>
              <a:avLst/>
              <a:gdLst/>
              <a:ahLst/>
              <a:cxnLst/>
              <a:rect l="l" t="t" r="r" b="b"/>
              <a:pathLst>
                <a:path w="2197656" h="365385">
                  <a:moveTo>
                    <a:pt x="27835" y="0"/>
                  </a:moveTo>
                  <a:lnTo>
                    <a:pt x="2169822" y="0"/>
                  </a:lnTo>
                  <a:cubicBezTo>
                    <a:pt x="2185194" y="0"/>
                    <a:pt x="2197656" y="12462"/>
                    <a:pt x="2197656" y="27835"/>
                  </a:cubicBezTo>
                  <a:lnTo>
                    <a:pt x="2197656" y="337550"/>
                  </a:lnTo>
                  <a:cubicBezTo>
                    <a:pt x="2197656" y="344933"/>
                    <a:pt x="2194724" y="352012"/>
                    <a:pt x="2189504" y="357232"/>
                  </a:cubicBezTo>
                  <a:cubicBezTo>
                    <a:pt x="2184284" y="362452"/>
                    <a:pt x="2177204" y="365385"/>
                    <a:pt x="2169822" y="365385"/>
                  </a:cubicBezTo>
                  <a:lnTo>
                    <a:pt x="27835" y="365385"/>
                  </a:lnTo>
                  <a:cubicBezTo>
                    <a:pt x="20452" y="365385"/>
                    <a:pt x="13373" y="362452"/>
                    <a:pt x="8153" y="357232"/>
                  </a:cubicBezTo>
                  <a:cubicBezTo>
                    <a:pt x="2933" y="352012"/>
                    <a:pt x="0" y="344933"/>
                    <a:pt x="0" y="337550"/>
                  </a:cubicBezTo>
                  <a:lnTo>
                    <a:pt x="0" y="27835"/>
                  </a:lnTo>
                  <a:cubicBezTo>
                    <a:pt x="0" y="20452"/>
                    <a:pt x="2933" y="13373"/>
                    <a:pt x="8153" y="8153"/>
                  </a:cubicBezTo>
                  <a:cubicBezTo>
                    <a:pt x="13373" y="2933"/>
                    <a:pt x="20452" y="0"/>
                    <a:pt x="27835"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28575"/>
              <a:ext cx="2197656" cy="393960"/>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Hat sich etwas verändert, seit wir begonnen haben?</a:t>
              </a:r>
            </a:p>
          </p:txBody>
        </p:sp>
      </p:grpSp>
      <p:grpSp>
        <p:nvGrpSpPr>
          <p:cNvPr id="6" name="Group 6"/>
          <p:cNvGrpSpPr/>
          <p:nvPr/>
        </p:nvGrpSpPr>
        <p:grpSpPr>
          <a:xfrm>
            <a:off x="2369788" y="3266297"/>
            <a:ext cx="8344227" cy="1387321"/>
            <a:chOff x="0" y="0"/>
            <a:chExt cx="2197656" cy="365385"/>
          </a:xfrm>
        </p:grpSpPr>
        <p:sp>
          <p:nvSpPr>
            <p:cNvPr id="7" name="Freeform 7"/>
            <p:cNvSpPr/>
            <p:nvPr/>
          </p:nvSpPr>
          <p:spPr>
            <a:xfrm>
              <a:off x="0" y="0"/>
              <a:ext cx="2197656" cy="365385"/>
            </a:xfrm>
            <a:custGeom>
              <a:avLst/>
              <a:gdLst/>
              <a:ahLst/>
              <a:cxnLst/>
              <a:rect l="l" t="t" r="r" b="b"/>
              <a:pathLst>
                <a:path w="2197656" h="365385">
                  <a:moveTo>
                    <a:pt x="27835" y="0"/>
                  </a:moveTo>
                  <a:lnTo>
                    <a:pt x="2169822" y="0"/>
                  </a:lnTo>
                  <a:cubicBezTo>
                    <a:pt x="2185194" y="0"/>
                    <a:pt x="2197656" y="12462"/>
                    <a:pt x="2197656" y="27835"/>
                  </a:cubicBezTo>
                  <a:lnTo>
                    <a:pt x="2197656" y="337550"/>
                  </a:lnTo>
                  <a:cubicBezTo>
                    <a:pt x="2197656" y="344933"/>
                    <a:pt x="2194724" y="352012"/>
                    <a:pt x="2189504" y="357232"/>
                  </a:cubicBezTo>
                  <a:cubicBezTo>
                    <a:pt x="2184284" y="362452"/>
                    <a:pt x="2177204" y="365385"/>
                    <a:pt x="2169822" y="365385"/>
                  </a:cubicBezTo>
                  <a:lnTo>
                    <a:pt x="27835" y="365385"/>
                  </a:lnTo>
                  <a:cubicBezTo>
                    <a:pt x="20452" y="365385"/>
                    <a:pt x="13373" y="362452"/>
                    <a:pt x="8153" y="357232"/>
                  </a:cubicBezTo>
                  <a:cubicBezTo>
                    <a:pt x="2933" y="352012"/>
                    <a:pt x="0" y="344933"/>
                    <a:pt x="0" y="337550"/>
                  </a:cubicBezTo>
                  <a:lnTo>
                    <a:pt x="0" y="27835"/>
                  </a:lnTo>
                  <a:cubicBezTo>
                    <a:pt x="0" y="20452"/>
                    <a:pt x="2933" y="13373"/>
                    <a:pt x="8153" y="8153"/>
                  </a:cubicBezTo>
                  <a:cubicBezTo>
                    <a:pt x="13373" y="2933"/>
                    <a:pt x="20452" y="0"/>
                    <a:pt x="27835" y="0"/>
                  </a:cubicBezTo>
                  <a:close/>
                </a:path>
              </a:pathLst>
            </a:custGeom>
            <a:solidFill>
              <a:srgbClr val="E4829D"/>
            </a:solidFill>
            <a:ln w="19050" cap="rnd">
              <a:solidFill>
                <a:srgbClr val="000000"/>
              </a:solidFill>
              <a:prstDash val="solid"/>
              <a:round/>
            </a:ln>
          </p:spPr>
          <p:txBody>
            <a:bodyPr/>
            <a:lstStyle/>
            <a:p>
              <a:endParaRPr lang="es-ES"/>
            </a:p>
          </p:txBody>
        </p:sp>
        <p:sp>
          <p:nvSpPr>
            <p:cNvPr id="8" name="TextBox 8"/>
            <p:cNvSpPr txBox="1"/>
            <p:nvPr/>
          </p:nvSpPr>
          <p:spPr>
            <a:xfrm>
              <a:off x="0" y="-28575"/>
              <a:ext cx="2197656" cy="393960"/>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Ist das Objekt jetzt schwerer als vorher?</a:t>
              </a:r>
            </a:p>
          </p:txBody>
        </p:sp>
      </p:grpSp>
      <p:sp>
        <p:nvSpPr>
          <p:cNvPr id="9" name="TextBox 9"/>
          <p:cNvSpPr txBox="1"/>
          <p:nvPr/>
        </p:nvSpPr>
        <p:spPr>
          <a:xfrm>
            <a:off x="2369788" y="5450797"/>
            <a:ext cx="6596539"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In Wirklichkeit …</a:t>
            </a:r>
          </a:p>
          <a:p>
            <a:pPr algn="l">
              <a:lnSpc>
                <a:spcPts val="2400"/>
              </a:lnSpc>
            </a:pPr>
            <a:endParaRPr lang="en-US" sz="2000">
              <a:solidFill>
                <a:srgbClr val="000000"/>
              </a:solidFill>
              <a:latin typeface="Poppins"/>
              <a:ea typeface="Poppins"/>
              <a:cs typeface="Poppins"/>
              <a:sym typeface="Poppins"/>
            </a:endParaRPr>
          </a:p>
          <a:p>
            <a:pPr algn="l">
              <a:lnSpc>
                <a:spcPts val="2400"/>
              </a:lnSpc>
            </a:pPr>
            <a:r>
              <a:rPr lang="en-US" sz="2000" b="1">
                <a:solidFill>
                  <a:srgbClr val="000000"/>
                </a:solidFill>
                <a:latin typeface="Poppins Bold"/>
                <a:ea typeface="Poppins Bold"/>
                <a:cs typeface="Poppins Bold"/>
                <a:sym typeface="Poppins Bold"/>
              </a:rPr>
              <a:t>Das Gewicht ist dasselbe.</a:t>
            </a:r>
          </a:p>
          <a:p>
            <a:pPr algn="l">
              <a:lnSpc>
                <a:spcPts val="2400"/>
              </a:lnSpc>
              <a:spcBef>
                <a:spcPct val="0"/>
              </a:spcBef>
            </a:pPr>
            <a:r>
              <a:rPr lang="en-US" sz="2000">
                <a:solidFill>
                  <a:srgbClr val="000000"/>
                </a:solidFill>
                <a:latin typeface="Poppins"/>
                <a:ea typeface="Poppins"/>
                <a:cs typeface="Poppins"/>
                <a:sym typeface="Poppins"/>
              </a:rPr>
              <a:t> Was sich verändert, </a:t>
            </a:r>
            <a:r>
              <a:rPr lang="en-US" sz="2000" b="1">
                <a:solidFill>
                  <a:srgbClr val="000000"/>
                </a:solidFill>
                <a:latin typeface="Poppins Bold"/>
                <a:ea typeface="Poppins Bold"/>
                <a:cs typeface="Poppins Bold"/>
                <a:sym typeface="Poppins Bold"/>
              </a:rPr>
              <a:t>ist die Zeit, in der wir es halten.</a:t>
            </a:r>
          </a:p>
        </p:txBody>
      </p:sp>
      <p:sp>
        <p:nvSpPr>
          <p:cNvPr id="10" name="TextBox 10"/>
          <p:cNvSpPr txBox="1"/>
          <p:nvPr/>
        </p:nvSpPr>
        <p:spPr>
          <a:xfrm>
            <a:off x="2369788" y="7498672"/>
            <a:ext cx="10263307"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Mit Stress passiert dasselbe. Manchmal ist es nichts Großes.</a:t>
            </a:r>
          </a:p>
          <a:p>
            <a:pPr algn="l">
              <a:lnSpc>
                <a:spcPts val="2400"/>
              </a:lnSpc>
            </a:pPr>
            <a:endParaRPr lang="en-US" sz="2000">
              <a:solidFill>
                <a:srgbClr val="000000"/>
              </a:solidFill>
              <a:latin typeface="Poppins"/>
              <a:ea typeface="Poppins"/>
              <a:cs typeface="Poppins"/>
              <a:sym typeface="Poppins"/>
            </a:endParaRPr>
          </a:p>
          <a:p>
            <a:pPr algn="l">
              <a:lnSpc>
                <a:spcPts val="2400"/>
              </a:lnSpc>
              <a:spcBef>
                <a:spcPct val="0"/>
              </a:spcBef>
            </a:pPr>
            <a:r>
              <a:rPr lang="en-US" sz="2000">
                <a:solidFill>
                  <a:srgbClr val="000000"/>
                </a:solidFill>
                <a:latin typeface="Poppins"/>
                <a:ea typeface="Poppins"/>
                <a:cs typeface="Poppins"/>
                <a:sym typeface="Poppins"/>
              </a:rPr>
              <a:t>Es kann etwas Kleines sein, aber wenn wir es </a:t>
            </a:r>
            <a:r>
              <a:rPr lang="en-US" sz="2000" b="1">
                <a:solidFill>
                  <a:srgbClr val="000000"/>
                </a:solidFill>
                <a:latin typeface="Poppins Bold"/>
                <a:ea typeface="Poppins Bold"/>
                <a:cs typeface="Poppins Bold"/>
                <a:sym typeface="Poppins Bold"/>
              </a:rPr>
              <a:t>den ganzen Tag im Kopf behalten …</a:t>
            </a:r>
          </a:p>
          <a:p>
            <a:pPr algn="l">
              <a:lnSpc>
                <a:spcPts val="2400"/>
              </a:lnSpc>
              <a:spcBef>
                <a:spcPct val="0"/>
              </a:spcBef>
            </a:pPr>
            <a:r>
              <a:rPr lang="en-US" sz="2000" b="1">
                <a:solidFill>
                  <a:srgbClr val="000000"/>
                </a:solidFill>
                <a:latin typeface="Poppins Bold"/>
                <a:ea typeface="Poppins Bold"/>
                <a:cs typeface="Poppins Bold"/>
                <a:sym typeface="Poppins Bold"/>
              </a:rPr>
              <a:t>wird es sehr schwer.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58982">
            <a:off x="13455613" y="1216140"/>
            <a:ext cx="2953115" cy="7822820"/>
          </a:xfrm>
          <a:custGeom>
            <a:avLst/>
            <a:gdLst/>
            <a:ahLst/>
            <a:cxnLst/>
            <a:rect l="l" t="t" r="r" b="b"/>
            <a:pathLst>
              <a:path w="2953115" h="7822820">
                <a:moveTo>
                  <a:pt x="0" y="0"/>
                </a:moveTo>
                <a:lnTo>
                  <a:pt x="2953115" y="0"/>
                </a:lnTo>
                <a:lnTo>
                  <a:pt x="2953115" y="7822821"/>
                </a:lnTo>
                <a:lnTo>
                  <a:pt x="0" y="78228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3" name="Group 3"/>
          <p:cNvGrpSpPr/>
          <p:nvPr/>
        </p:nvGrpSpPr>
        <p:grpSpPr>
          <a:xfrm>
            <a:off x="2288894" y="4355463"/>
            <a:ext cx="6712859" cy="1805274"/>
            <a:chOff x="0" y="0"/>
            <a:chExt cx="1767996" cy="475463"/>
          </a:xfrm>
        </p:grpSpPr>
        <p:sp>
          <p:nvSpPr>
            <p:cNvPr id="4" name="Freeform 4"/>
            <p:cNvSpPr/>
            <p:nvPr/>
          </p:nvSpPr>
          <p:spPr>
            <a:xfrm>
              <a:off x="0" y="0"/>
              <a:ext cx="1767996" cy="475463"/>
            </a:xfrm>
            <a:custGeom>
              <a:avLst/>
              <a:gdLst/>
              <a:ahLst/>
              <a:cxnLst/>
              <a:rect l="l" t="t" r="r" b="b"/>
              <a:pathLst>
                <a:path w="1767996" h="475463">
                  <a:moveTo>
                    <a:pt x="34599" y="0"/>
                  </a:moveTo>
                  <a:lnTo>
                    <a:pt x="1733397" y="0"/>
                  </a:lnTo>
                  <a:cubicBezTo>
                    <a:pt x="1752505" y="0"/>
                    <a:pt x="1767996" y="15490"/>
                    <a:pt x="1767996" y="34599"/>
                  </a:cubicBezTo>
                  <a:lnTo>
                    <a:pt x="1767996" y="440864"/>
                  </a:lnTo>
                  <a:cubicBezTo>
                    <a:pt x="1767996" y="450040"/>
                    <a:pt x="1764350" y="458841"/>
                    <a:pt x="1757862" y="465329"/>
                  </a:cubicBezTo>
                  <a:cubicBezTo>
                    <a:pt x="1751374" y="471818"/>
                    <a:pt x="1742573" y="475463"/>
                    <a:pt x="1733397" y="475463"/>
                  </a:cubicBezTo>
                  <a:lnTo>
                    <a:pt x="34599" y="475463"/>
                  </a:lnTo>
                  <a:cubicBezTo>
                    <a:pt x="25423" y="475463"/>
                    <a:pt x="16622" y="471818"/>
                    <a:pt x="10134" y="465329"/>
                  </a:cubicBezTo>
                  <a:cubicBezTo>
                    <a:pt x="3645" y="458841"/>
                    <a:pt x="0" y="450040"/>
                    <a:pt x="0" y="440864"/>
                  </a:cubicBezTo>
                  <a:lnTo>
                    <a:pt x="0" y="34599"/>
                  </a:lnTo>
                  <a:cubicBezTo>
                    <a:pt x="0" y="25423"/>
                    <a:pt x="3645" y="16622"/>
                    <a:pt x="10134" y="10134"/>
                  </a:cubicBezTo>
                  <a:cubicBezTo>
                    <a:pt x="16622" y="3645"/>
                    <a:pt x="25423" y="0"/>
                    <a:pt x="34599"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28575"/>
              <a:ext cx="1767996" cy="504038"/>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Wie merkt ihr, dass ihr zu viel tragt?</a:t>
              </a:r>
            </a:p>
          </p:txBody>
        </p:sp>
      </p:grpSp>
      <p:grpSp>
        <p:nvGrpSpPr>
          <p:cNvPr id="6" name="Group 6"/>
          <p:cNvGrpSpPr/>
          <p:nvPr/>
        </p:nvGrpSpPr>
        <p:grpSpPr>
          <a:xfrm>
            <a:off x="2288894" y="6551262"/>
            <a:ext cx="6712859" cy="1805274"/>
            <a:chOff x="0" y="0"/>
            <a:chExt cx="1767996" cy="475463"/>
          </a:xfrm>
        </p:grpSpPr>
        <p:sp>
          <p:nvSpPr>
            <p:cNvPr id="7" name="Freeform 7"/>
            <p:cNvSpPr/>
            <p:nvPr/>
          </p:nvSpPr>
          <p:spPr>
            <a:xfrm>
              <a:off x="0" y="0"/>
              <a:ext cx="1767996" cy="475463"/>
            </a:xfrm>
            <a:custGeom>
              <a:avLst/>
              <a:gdLst/>
              <a:ahLst/>
              <a:cxnLst/>
              <a:rect l="l" t="t" r="r" b="b"/>
              <a:pathLst>
                <a:path w="1767996" h="475463">
                  <a:moveTo>
                    <a:pt x="34599" y="0"/>
                  </a:moveTo>
                  <a:lnTo>
                    <a:pt x="1733397" y="0"/>
                  </a:lnTo>
                  <a:cubicBezTo>
                    <a:pt x="1752505" y="0"/>
                    <a:pt x="1767996" y="15490"/>
                    <a:pt x="1767996" y="34599"/>
                  </a:cubicBezTo>
                  <a:lnTo>
                    <a:pt x="1767996" y="440864"/>
                  </a:lnTo>
                  <a:cubicBezTo>
                    <a:pt x="1767996" y="450040"/>
                    <a:pt x="1764350" y="458841"/>
                    <a:pt x="1757862" y="465329"/>
                  </a:cubicBezTo>
                  <a:cubicBezTo>
                    <a:pt x="1751374" y="471818"/>
                    <a:pt x="1742573" y="475463"/>
                    <a:pt x="1733397" y="475463"/>
                  </a:cubicBezTo>
                  <a:lnTo>
                    <a:pt x="34599" y="475463"/>
                  </a:lnTo>
                  <a:cubicBezTo>
                    <a:pt x="25423" y="475463"/>
                    <a:pt x="16622" y="471818"/>
                    <a:pt x="10134" y="465329"/>
                  </a:cubicBezTo>
                  <a:cubicBezTo>
                    <a:pt x="3645" y="458841"/>
                    <a:pt x="0" y="450040"/>
                    <a:pt x="0" y="440864"/>
                  </a:cubicBezTo>
                  <a:lnTo>
                    <a:pt x="0" y="34599"/>
                  </a:lnTo>
                  <a:cubicBezTo>
                    <a:pt x="0" y="25423"/>
                    <a:pt x="3645" y="16622"/>
                    <a:pt x="10134" y="10134"/>
                  </a:cubicBezTo>
                  <a:cubicBezTo>
                    <a:pt x="16622" y="3645"/>
                    <a:pt x="25423" y="0"/>
                    <a:pt x="34599" y="0"/>
                  </a:cubicBezTo>
                  <a:close/>
                </a:path>
              </a:pathLst>
            </a:custGeom>
            <a:solidFill>
              <a:srgbClr val="71C7D6"/>
            </a:solidFill>
            <a:ln w="19050" cap="rnd">
              <a:solidFill>
                <a:srgbClr val="000000"/>
              </a:solidFill>
              <a:prstDash val="solid"/>
              <a:round/>
            </a:ln>
          </p:spPr>
          <p:txBody>
            <a:bodyPr/>
            <a:lstStyle/>
            <a:p>
              <a:endParaRPr lang="es-ES"/>
            </a:p>
          </p:txBody>
        </p:sp>
        <p:sp>
          <p:nvSpPr>
            <p:cNvPr id="8" name="TextBox 8"/>
            <p:cNvSpPr txBox="1"/>
            <p:nvPr/>
          </p:nvSpPr>
          <p:spPr>
            <a:xfrm>
              <a:off x="0" y="-28575"/>
              <a:ext cx="1767996" cy="504038"/>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Welche Signale gibt euch euer Körper?</a:t>
              </a:r>
            </a:p>
          </p:txBody>
        </p:sp>
      </p:grpSp>
      <p:sp>
        <p:nvSpPr>
          <p:cNvPr id="9" name="TextBox 9"/>
          <p:cNvSpPr txBox="1"/>
          <p:nvPr/>
        </p:nvSpPr>
        <p:spPr>
          <a:xfrm>
            <a:off x="2369788" y="1125302"/>
            <a:ext cx="10260945" cy="2482850"/>
          </a:xfrm>
          <a:prstGeom prst="rect">
            <a:avLst/>
          </a:prstGeom>
        </p:spPr>
        <p:txBody>
          <a:bodyPr lIns="0" tIns="0" rIns="0" bIns="0" rtlCol="0" anchor="t">
            <a:spAutoFit/>
          </a:bodyPr>
          <a:lstStyle/>
          <a:p>
            <a:pPr algn="l">
              <a:lnSpc>
                <a:spcPts val="2800"/>
              </a:lnSpc>
            </a:pPr>
            <a:r>
              <a:rPr lang="en-US" sz="2000">
                <a:solidFill>
                  <a:srgbClr val="000000"/>
                </a:solidFill>
                <a:latin typeface="Poppins"/>
                <a:ea typeface="Poppins"/>
                <a:cs typeface="Poppins"/>
                <a:sym typeface="Poppins"/>
              </a:rPr>
              <a:t>Im Leben ist es ähnlich:</a:t>
            </a:r>
          </a:p>
          <a:p>
            <a:pPr algn="l">
              <a:lnSpc>
                <a:spcPts val="2800"/>
              </a:lnSpc>
            </a:pPr>
            <a:endParaRPr lang="en-US" sz="2000">
              <a:solidFill>
                <a:srgbClr val="000000"/>
              </a:solidFill>
              <a:latin typeface="Poppins"/>
              <a:ea typeface="Poppins"/>
              <a:cs typeface="Poppins"/>
              <a:sym typeface="Poppins"/>
            </a:endParaRPr>
          </a:p>
          <a:p>
            <a:pPr algn="l">
              <a:lnSpc>
                <a:spcPts val="2800"/>
              </a:lnSpc>
            </a:pPr>
            <a:r>
              <a:rPr lang="en-US" sz="2000">
                <a:solidFill>
                  <a:srgbClr val="000000"/>
                </a:solidFill>
                <a:latin typeface="Poppins"/>
                <a:ea typeface="Poppins"/>
                <a:cs typeface="Poppins"/>
                <a:sym typeface="Poppins"/>
              </a:rPr>
              <a:t>Wenn wir </a:t>
            </a:r>
            <a:r>
              <a:rPr lang="en-US" sz="2000" b="1">
                <a:solidFill>
                  <a:srgbClr val="000000"/>
                </a:solidFill>
                <a:latin typeface="Poppins Bold"/>
                <a:ea typeface="Poppins Bold"/>
                <a:cs typeface="Poppins Bold"/>
                <a:sym typeface="Poppins Bold"/>
              </a:rPr>
              <a:t>loslassen</a:t>
            </a:r>
            <a:r>
              <a:rPr lang="en-US" sz="2000">
                <a:solidFill>
                  <a:srgbClr val="000000"/>
                </a:solidFill>
                <a:latin typeface="Poppins"/>
                <a:ea typeface="Poppins"/>
                <a:cs typeface="Poppins"/>
                <a:sym typeface="Poppins"/>
              </a:rPr>
              <a:t>, </a:t>
            </a:r>
            <a:r>
              <a:rPr lang="en-US" sz="2000" b="1">
                <a:solidFill>
                  <a:srgbClr val="000000"/>
                </a:solidFill>
                <a:latin typeface="Poppins Bold"/>
                <a:ea typeface="Poppins Bold"/>
                <a:cs typeface="Poppins Bold"/>
                <a:sym typeface="Poppins Bold"/>
              </a:rPr>
              <a:t>uns ausruhen, um Hilfe bitten oder die Strategie ändern,</a:t>
            </a:r>
            <a:r>
              <a:rPr lang="en-US" sz="2000">
                <a:solidFill>
                  <a:srgbClr val="000000"/>
                </a:solidFill>
                <a:latin typeface="Poppins"/>
                <a:ea typeface="Poppins"/>
                <a:cs typeface="Poppins"/>
                <a:sym typeface="Poppins"/>
              </a:rPr>
              <a:t> kann </a:t>
            </a:r>
            <a:r>
              <a:rPr lang="en-US" sz="2000" b="1">
                <a:solidFill>
                  <a:srgbClr val="000000"/>
                </a:solidFill>
                <a:latin typeface="Poppins Bold"/>
                <a:ea typeface="Poppins Bold"/>
                <a:cs typeface="Poppins Bold"/>
                <a:sym typeface="Poppins Bold"/>
              </a:rPr>
              <a:t>unser Körper sich entlasten.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Es spielt keine Rolle, wie stark du bist:</a:t>
            </a:r>
          </a:p>
          <a:p>
            <a:pPr algn="l">
              <a:lnSpc>
                <a:spcPts val="2800"/>
              </a:lnSpc>
            </a:pPr>
            <a:r>
              <a:rPr lang="en-US" sz="2000" b="1">
                <a:solidFill>
                  <a:srgbClr val="000000"/>
                </a:solidFill>
                <a:latin typeface="Poppins Bold"/>
                <a:ea typeface="Poppins Bold"/>
                <a:cs typeface="Poppins Bold"/>
                <a:sym typeface="Poppins Bold"/>
              </a:rPr>
              <a:t>Wenn du das Gewicht nie loslässt, ermüdet der Arm.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1.5</a:t>
            </a:r>
          </a:p>
        </p:txBody>
      </p:sp>
      <p:sp>
        <p:nvSpPr>
          <p:cNvPr id="5" name="TextBox 5"/>
          <p:cNvSpPr txBox="1"/>
          <p:nvPr/>
        </p:nvSpPr>
        <p:spPr>
          <a:xfrm>
            <a:off x="3525615" y="6732654"/>
            <a:ext cx="11236770"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„Moderne Zeiten“ — Dauerstress und wie er uns beeinflusst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68146">
            <a:off x="9426859" y="1722572"/>
            <a:ext cx="3783785" cy="2669288"/>
          </a:xfrm>
          <a:custGeom>
            <a:avLst/>
            <a:gdLst/>
            <a:ahLst/>
            <a:cxnLst/>
            <a:rect l="l" t="t" r="r" b="b"/>
            <a:pathLst>
              <a:path w="3783785" h="2669288">
                <a:moveTo>
                  <a:pt x="0" y="0"/>
                </a:moveTo>
                <a:lnTo>
                  <a:pt x="3783785" y="0"/>
                </a:lnTo>
                <a:lnTo>
                  <a:pt x="3783785" y="2669288"/>
                </a:lnTo>
                <a:lnTo>
                  <a:pt x="0" y="2669288"/>
                </a:lnTo>
                <a:lnTo>
                  <a:pt x="0" y="0"/>
                </a:lnTo>
                <a:close/>
              </a:path>
            </a:pathLst>
          </a:custGeom>
          <a:blipFill>
            <a:blip r:embed="rId2"/>
            <a:stretch>
              <a:fillRect/>
            </a:stretch>
          </a:blipFill>
        </p:spPr>
        <p:txBody>
          <a:bodyPr/>
          <a:lstStyle/>
          <a:p>
            <a:endParaRPr lang="es-ES"/>
          </a:p>
        </p:txBody>
      </p:sp>
      <p:sp>
        <p:nvSpPr>
          <p:cNvPr id="3" name="Freeform 3"/>
          <p:cNvSpPr/>
          <p:nvPr/>
        </p:nvSpPr>
        <p:spPr>
          <a:xfrm rot="989721">
            <a:off x="12339052" y="2922504"/>
            <a:ext cx="3783785" cy="2669288"/>
          </a:xfrm>
          <a:custGeom>
            <a:avLst/>
            <a:gdLst/>
            <a:ahLst/>
            <a:cxnLst/>
            <a:rect l="l" t="t" r="r" b="b"/>
            <a:pathLst>
              <a:path w="3783785" h="2669288">
                <a:moveTo>
                  <a:pt x="0" y="0"/>
                </a:moveTo>
                <a:lnTo>
                  <a:pt x="3783785" y="0"/>
                </a:lnTo>
                <a:lnTo>
                  <a:pt x="3783785" y="2669288"/>
                </a:lnTo>
                <a:lnTo>
                  <a:pt x="0" y="2669288"/>
                </a:lnTo>
                <a:lnTo>
                  <a:pt x="0" y="0"/>
                </a:lnTo>
                <a:close/>
              </a:path>
            </a:pathLst>
          </a:custGeom>
          <a:blipFill>
            <a:blip r:embed="rId2"/>
            <a:stretch>
              <a:fillRect/>
            </a:stretch>
          </a:blipFill>
        </p:spPr>
        <p:txBody>
          <a:bodyPr/>
          <a:lstStyle/>
          <a:p>
            <a:endParaRPr lang="es-ES"/>
          </a:p>
        </p:txBody>
      </p:sp>
      <p:sp>
        <p:nvSpPr>
          <p:cNvPr id="4" name="TextBox 4"/>
          <p:cNvSpPr txBox="1"/>
          <p:nvPr/>
        </p:nvSpPr>
        <p:spPr>
          <a:xfrm>
            <a:off x="1722120" y="1130797"/>
            <a:ext cx="5562600"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Kurze Videos aus dem Film „Modern Times“</a:t>
            </a:r>
          </a:p>
          <a:p>
            <a:pPr marL="431801" lvl="1" indent="-215900" algn="l">
              <a:lnSpc>
                <a:spcPts val="2400"/>
              </a:lnSpc>
              <a:buFont typeface="Arial"/>
              <a:buChar char="•"/>
            </a:pPr>
            <a:r>
              <a:rPr lang="en-US" sz="2000">
                <a:solidFill>
                  <a:srgbClr val="000000"/>
                </a:solidFill>
                <a:latin typeface="Poppins"/>
                <a:ea typeface="Poppins"/>
                <a:cs typeface="Poppins"/>
                <a:sym typeface="Poppins"/>
              </a:rPr>
              <a:t>Projektor oder Bildschirm</a:t>
            </a:r>
          </a:p>
        </p:txBody>
      </p:sp>
      <p:sp>
        <p:nvSpPr>
          <p:cNvPr id="5" name="TextBox 5"/>
          <p:cNvSpPr txBox="1"/>
          <p:nvPr/>
        </p:nvSpPr>
        <p:spPr>
          <a:xfrm>
            <a:off x="1722120" y="3472953"/>
            <a:ext cx="5091452" cy="53022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sehen uns Szenen aus dem modernen Leben an, um Situationen zu erkennen, die dauerhaften Stress erzeugen:</a:t>
            </a:r>
          </a:p>
          <a:p>
            <a:pPr marL="863601" lvl="2" indent="-287867" algn="l">
              <a:lnSpc>
                <a:spcPts val="2800"/>
              </a:lnSpc>
              <a:buFont typeface="Arial"/>
              <a:buChar char="⚬"/>
            </a:pPr>
            <a:r>
              <a:rPr lang="en-US" sz="2000">
                <a:solidFill>
                  <a:srgbClr val="000000"/>
                </a:solidFill>
                <a:latin typeface="Poppins"/>
                <a:ea typeface="Poppins"/>
                <a:cs typeface="Poppins"/>
                <a:sym typeface="Poppins"/>
              </a:rPr>
              <a:t>Multitasking</a:t>
            </a:r>
          </a:p>
          <a:p>
            <a:pPr marL="863601" lvl="2" indent="-287867" algn="l">
              <a:lnSpc>
                <a:spcPts val="2800"/>
              </a:lnSpc>
              <a:buFont typeface="Arial"/>
              <a:buChar char="⚬"/>
            </a:pPr>
            <a:r>
              <a:rPr lang="en-US" sz="2000">
                <a:solidFill>
                  <a:srgbClr val="000000"/>
                </a:solidFill>
                <a:latin typeface="Poppins"/>
                <a:ea typeface="Poppins"/>
                <a:cs typeface="Poppins"/>
                <a:sym typeface="Poppins"/>
              </a:rPr>
              <a:t>Zeitdruck</a:t>
            </a:r>
          </a:p>
          <a:p>
            <a:pPr marL="863601" lvl="2" indent="-287867" algn="l">
              <a:lnSpc>
                <a:spcPts val="2800"/>
              </a:lnSpc>
              <a:buFont typeface="Arial"/>
              <a:buChar char="⚬"/>
            </a:pPr>
            <a:r>
              <a:rPr lang="en-US" sz="2000">
                <a:solidFill>
                  <a:srgbClr val="000000"/>
                </a:solidFill>
                <a:latin typeface="Poppins"/>
                <a:ea typeface="Poppins"/>
                <a:cs typeface="Poppins"/>
                <a:sym typeface="Poppins"/>
              </a:rPr>
              <a:t>Lärm</a:t>
            </a:r>
          </a:p>
          <a:p>
            <a:pPr marL="863601" lvl="2" indent="-287867" algn="l">
              <a:lnSpc>
                <a:spcPts val="2800"/>
              </a:lnSpc>
              <a:buFont typeface="Arial"/>
              <a:buChar char="⚬"/>
            </a:pPr>
            <a:r>
              <a:rPr lang="en-US" sz="2000">
                <a:solidFill>
                  <a:srgbClr val="000000"/>
                </a:solidFill>
                <a:latin typeface="Poppins"/>
                <a:ea typeface="Poppins"/>
                <a:cs typeface="Poppins"/>
                <a:sym typeface="Poppins"/>
              </a:rPr>
              <a:t>Unterbrechungen</a:t>
            </a:r>
          </a:p>
          <a:p>
            <a:pPr marL="863601" lvl="2" indent="-287867" algn="l">
              <a:lnSpc>
                <a:spcPts val="2800"/>
              </a:lnSpc>
              <a:buFont typeface="Arial"/>
              <a:buChar char="⚬"/>
            </a:pPr>
            <a:r>
              <a:rPr lang="en-US" sz="2000">
                <a:solidFill>
                  <a:srgbClr val="000000"/>
                </a:solidFill>
                <a:latin typeface="Poppins"/>
                <a:ea typeface="Poppins"/>
                <a:cs typeface="Poppins"/>
                <a:sym typeface="Poppins"/>
              </a:rPr>
              <a:t>Nutzung von Bildschirmen</a:t>
            </a:r>
          </a:p>
          <a:p>
            <a:pPr marL="863601" lvl="2" indent="-287867" algn="l">
              <a:lnSpc>
                <a:spcPts val="2800"/>
              </a:lnSpc>
              <a:buFont typeface="Arial"/>
              <a:buChar char="⚬"/>
            </a:pPr>
            <a:r>
              <a:rPr lang="en-US" sz="2000">
                <a:solidFill>
                  <a:srgbClr val="000000"/>
                </a:solidFill>
                <a:latin typeface="Poppins"/>
                <a:ea typeface="Poppins"/>
                <a:cs typeface="Poppins"/>
                <a:sym typeface="Poppins"/>
              </a:rPr>
              <a:t>Reizüberflutung</a:t>
            </a:r>
          </a:p>
          <a:p>
            <a:pPr marL="431801" lvl="1" indent="-215900" algn="l">
              <a:lnSpc>
                <a:spcPts val="2800"/>
              </a:lnSpc>
              <a:buFont typeface="Arial"/>
              <a:buChar char="•"/>
            </a:pPr>
            <a:r>
              <a:rPr lang="en-US" sz="2000">
                <a:solidFill>
                  <a:srgbClr val="000000"/>
                </a:solidFill>
                <a:latin typeface="Poppins"/>
                <a:ea typeface="Poppins"/>
                <a:cs typeface="Poppins"/>
                <a:sym typeface="Poppins"/>
              </a:rPr>
              <a:t>Anschließend besprechen wir, welche Teile davon unserem Alltag ähneln.</a:t>
            </a:r>
          </a:p>
        </p:txBody>
      </p:sp>
      <p:sp>
        <p:nvSpPr>
          <p:cNvPr id="6" name="TextBox 6"/>
          <p:cNvSpPr txBox="1"/>
          <p:nvPr/>
        </p:nvSpPr>
        <p:spPr>
          <a:xfrm>
            <a:off x="9752335" y="7046453"/>
            <a:ext cx="6387390" cy="142557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 Heute erscheint Stress </a:t>
            </a:r>
            <a:r>
              <a:rPr lang="en-US" sz="2000" b="1">
                <a:solidFill>
                  <a:srgbClr val="000000"/>
                </a:solidFill>
                <a:latin typeface="Poppins Bold"/>
                <a:ea typeface="Poppins Bold"/>
                <a:cs typeface="Poppins Bold"/>
                <a:sym typeface="Poppins Bold"/>
              </a:rPr>
              <a:t>nicht immer in kurzen „Spitzen“ wie früher.</a:t>
            </a:r>
          </a:p>
          <a:p>
            <a:pPr algn="ctr">
              <a:lnSpc>
                <a:spcPts val="2800"/>
              </a:lnSpc>
            </a:pPr>
            <a:r>
              <a:rPr lang="en-US" sz="2000" b="1">
                <a:solidFill>
                  <a:srgbClr val="000000"/>
                </a:solidFill>
                <a:latin typeface="Poppins Bold"/>
                <a:ea typeface="Poppins Bold"/>
                <a:cs typeface="Poppins Bold"/>
                <a:sym typeface="Poppins Bold"/>
              </a:rPr>
              <a:t>Manchmal bleibt er viele Stunden lang aktiviert</a:t>
            </a:r>
            <a:r>
              <a:rPr lang="en-US" sz="2000">
                <a:solidFill>
                  <a:srgbClr val="000000"/>
                </a:solidFill>
                <a:latin typeface="Poppins"/>
                <a:ea typeface="Poppins"/>
                <a:cs typeface="Poppins"/>
                <a:sym typeface="Poppins"/>
              </a:rPr>
              <a:t>, was das </a:t>
            </a:r>
            <a:r>
              <a:rPr lang="en-US" sz="2000" b="1">
                <a:solidFill>
                  <a:srgbClr val="000000"/>
                </a:solidFill>
                <a:latin typeface="Poppins Bold"/>
                <a:ea typeface="Poppins Bold"/>
                <a:cs typeface="Poppins Bold"/>
                <a:sym typeface="Poppins Bold"/>
              </a:rPr>
              <a:t>Entspannen erschwert.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edienbound 6 Saegezahneffekt">
            <a:hlinkClick r:id="" action="ppaction://media"/>
            <a:extLst>
              <a:ext uri="{FF2B5EF4-FFF2-40B4-BE49-F238E27FC236}">
                <a16:creationId xmlns:a16="http://schemas.microsoft.com/office/drawing/2014/main" id="{97D13994-0F5E-60CB-DBF7-7A1B4B9BAFF7}"/>
              </a:ext>
            </a:extLst>
          </p:cNvPr>
          <p:cNvPicPr>
            <a:picLocks noRot="1" noChangeAspect="1"/>
          </p:cNvPicPr>
          <p:nvPr>
            <a:videoFile r:link="rId1"/>
          </p:nvPr>
        </p:nvPicPr>
        <p:blipFill>
          <a:blip r:embed="rId3"/>
          <a:stretch>
            <a:fillRect/>
          </a:stretch>
        </p:blipFill>
        <p:spPr>
          <a:xfrm>
            <a:off x="0" y="0"/>
            <a:ext cx="18288000" cy="1032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edienbound 7 Pausen">
            <a:hlinkClick r:id="" action="ppaction://media"/>
            <a:extLst>
              <a:ext uri="{FF2B5EF4-FFF2-40B4-BE49-F238E27FC236}">
                <a16:creationId xmlns:a16="http://schemas.microsoft.com/office/drawing/2014/main" id="{FE40DBAC-B407-F8E1-461A-018D2B224ED2}"/>
              </a:ext>
            </a:extLst>
          </p:cNvPr>
          <p:cNvPicPr>
            <a:picLocks noRot="1" noChangeAspect="1"/>
          </p:cNvPicPr>
          <p:nvPr>
            <a:videoFile r:link="rId1"/>
          </p:nvPr>
        </p:nvPicPr>
        <p:blipFill>
          <a:blip r:embed="rId3"/>
          <a:stretch>
            <a:fillRect/>
          </a:stretch>
        </p:blipFill>
        <p:spPr>
          <a:xfrm>
            <a:off x="0" y="0"/>
            <a:ext cx="18364200" cy="103681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93371" y="6334874"/>
            <a:ext cx="5045437" cy="1270976"/>
          </a:xfrm>
          <a:custGeom>
            <a:avLst/>
            <a:gdLst/>
            <a:ahLst/>
            <a:cxnLst/>
            <a:rect l="l" t="t" r="r" b="b"/>
            <a:pathLst>
              <a:path w="5045437" h="1270976">
                <a:moveTo>
                  <a:pt x="0" y="0"/>
                </a:moveTo>
                <a:lnTo>
                  <a:pt x="5045436" y="0"/>
                </a:lnTo>
                <a:lnTo>
                  <a:pt x="5045436" y="1270976"/>
                </a:lnTo>
                <a:lnTo>
                  <a:pt x="0" y="1270976"/>
                </a:lnTo>
                <a:lnTo>
                  <a:pt x="0" y="0"/>
                </a:lnTo>
                <a:close/>
              </a:path>
            </a:pathLst>
          </a:custGeom>
          <a:blipFill>
            <a:blip r:embed="rId2"/>
            <a:stretch>
              <a:fillRect t="-115625" r="-123989"/>
            </a:stretch>
          </a:blipFill>
        </p:spPr>
        <p:txBody>
          <a:bodyPr/>
          <a:lstStyle/>
          <a:p>
            <a:endParaRPr lang="es-ES"/>
          </a:p>
        </p:txBody>
      </p:sp>
      <p:sp>
        <p:nvSpPr>
          <p:cNvPr id="3" name="Freeform 3"/>
          <p:cNvSpPr/>
          <p:nvPr/>
        </p:nvSpPr>
        <p:spPr>
          <a:xfrm>
            <a:off x="10167164" y="6334874"/>
            <a:ext cx="5315084" cy="1270976"/>
          </a:xfrm>
          <a:custGeom>
            <a:avLst/>
            <a:gdLst/>
            <a:ahLst/>
            <a:cxnLst/>
            <a:rect l="l" t="t" r="r" b="b"/>
            <a:pathLst>
              <a:path w="5315084" h="1270976">
                <a:moveTo>
                  <a:pt x="0" y="0"/>
                </a:moveTo>
                <a:lnTo>
                  <a:pt x="5315084" y="0"/>
                </a:lnTo>
                <a:lnTo>
                  <a:pt x="5315084" y="1270976"/>
                </a:lnTo>
                <a:lnTo>
                  <a:pt x="0" y="1270976"/>
                </a:lnTo>
                <a:lnTo>
                  <a:pt x="0" y="0"/>
                </a:lnTo>
                <a:close/>
              </a:path>
            </a:pathLst>
          </a:custGeom>
          <a:blipFill>
            <a:blip r:embed="rId2"/>
            <a:stretch>
              <a:fillRect l="-125670" t="-132921" r="-4010"/>
            </a:stretch>
          </a:blipFill>
        </p:spPr>
        <p:txBody>
          <a:bodyPr/>
          <a:lstStyle/>
          <a:p>
            <a:endParaRPr lang="es-ES"/>
          </a:p>
        </p:txBody>
      </p:sp>
      <p:sp>
        <p:nvSpPr>
          <p:cNvPr id="4" name="TextBox 4"/>
          <p:cNvSpPr txBox="1"/>
          <p:nvPr/>
        </p:nvSpPr>
        <p:spPr>
          <a:xfrm>
            <a:off x="7696199" y="962025"/>
            <a:ext cx="2895602" cy="341119"/>
          </a:xfrm>
          <a:prstGeom prst="rect">
            <a:avLst/>
          </a:prstGeom>
        </p:spPr>
        <p:txBody>
          <a:bodyPr wrap="square" lIns="0" tIns="0" rIns="0" bIns="0" rtlCol="0" anchor="t">
            <a:spAutoFit/>
          </a:bodyPr>
          <a:lstStyle/>
          <a:p>
            <a:pPr algn="ctr">
              <a:lnSpc>
                <a:spcPts val="2800"/>
              </a:lnSpc>
              <a:spcBef>
                <a:spcPct val="0"/>
              </a:spcBef>
            </a:pPr>
            <a:r>
              <a:rPr lang="en-US" sz="2000" b="1" dirty="0" err="1">
                <a:solidFill>
                  <a:srgbClr val="000000"/>
                </a:solidFill>
                <a:latin typeface="Poppins Bold"/>
                <a:ea typeface="Poppins Bold"/>
                <a:cs typeface="Poppins Bold"/>
                <a:sym typeface="Poppins Bold"/>
              </a:rPr>
              <a:t>Sägezahnmuster</a:t>
            </a:r>
            <a:endParaRPr lang="en-US" sz="2000" b="1" dirty="0">
              <a:solidFill>
                <a:srgbClr val="000000"/>
              </a:solidFill>
              <a:latin typeface="Poppins Bold"/>
              <a:ea typeface="Poppins Bold"/>
              <a:cs typeface="Poppins Bold"/>
              <a:sym typeface="Poppins Bold"/>
            </a:endParaRPr>
          </a:p>
        </p:txBody>
      </p:sp>
      <p:sp>
        <p:nvSpPr>
          <p:cNvPr id="5" name="TextBox 5"/>
          <p:cNvSpPr txBox="1"/>
          <p:nvPr/>
        </p:nvSpPr>
        <p:spPr>
          <a:xfrm>
            <a:off x="3347882" y="1650717"/>
            <a:ext cx="11592237"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Gesunder Stress steigt und fällt wie ein Sägezahn.</a:t>
            </a:r>
          </a:p>
        </p:txBody>
      </p:sp>
      <p:sp>
        <p:nvSpPr>
          <p:cNvPr id="6" name="TextBox 6"/>
          <p:cNvSpPr txBox="1"/>
          <p:nvPr/>
        </p:nvSpPr>
        <p:spPr>
          <a:xfrm>
            <a:off x="2805752" y="5157454"/>
            <a:ext cx="12676496"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Wenn es jedoch </a:t>
            </a:r>
            <a:r>
              <a:rPr lang="en-US" sz="2000" b="1">
                <a:solidFill>
                  <a:srgbClr val="000000"/>
                </a:solidFill>
                <a:latin typeface="Poppins Bold"/>
                <a:ea typeface="Poppins Bold"/>
                <a:cs typeface="Poppins Bold"/>
                <a:sym typeface="Poppins Bold"/>
              </a:rPr>
              <a:t>keine Pausen gibt</a:t>
            </a:r>
            <a:r>
              <a:rPr lang="en-US" sz="2000">
                <a:solidFill>
                  <a:srgbClr val="000000"/>
                </a:solidFill>
                <a:latin typeface="Poppins"/>
                <a:ea typeface="Poppins"/>
                <a:cs typeface="Poppins"/>
                <a:sym typeface="Poppins"/>
              </a:rPr>
              <a:t>, bleibt</a:t>
            </a:r>
            <a:r>
              <a:rPr lang="en-US" sz="2000" b="1">
                <a:solidFill>
                  <a:srgbClr val="000000"/>
                </a:solidFill>
                <a:latin typeface="Poppins Bold"/>
                <a:ea typeface="Poppins Bold"/>
                <a:cs typeface="Poppins Bold"/>
                <a:sym typeface="Poppins Bold"/>
              </a:rPr>
              <a:t> der Stress die ganze Zeit auf einem hohen Niveau.</a:t>
            </a:r>
          </a:p>
        </p:txBody>
      </p:sp>
      <p:grpSp>
        <p:nvGrpSpPr>
          <p:cNvPr id="7" name="Group 7"/>
          <p:cNvGrpSpPr/>
          <p:nvPr/>
        </p:nvGrpSpPr>
        <p:grpSpPr>
          <a:xfrm>
            <a:off x="3493371" y="2533367"/>
            <a:ext cx="11301259" cy="2172546"/>
            <a:chOff x="0" y="0"/>
            <a:chExt cx="15068345" cy="2896728"/>
          </a:xfrm>
        </p:grpSpPr>
        <p:sp>
          <p:nvSpPr>
            <p:cNvPr id="8" name="Freeform 8"/>
            <p:cNvSpPr/>
            <p:nvPr/>
          </p:nvSpPr>
          <p:spPr>
            <a:xfrm>
              <a:off x="0" y="596848"/>
              <a:ext cx="15068345" cy="1712612"/>
            </a:xfrm>
            <a:custGeom>
              <a:avLst/>
              <a:gdLst/>
              <a:ahLst/>
              <a:cxnLst/>
              <a:rect l="l" t="t" r="r" b="b"/>
              <a:pathLst>
                <a:path w="15068345" h="1712612">
                  <a:moveTo>
                    <a:pt x="0" y="0"/>
                  </a:moveTo>
                  <a:lnTo>
                    <a:pt x="15068345" y="0"/>
                  </a:lnTo>
                  <a:lnTo>
                    <a:pt x="15068345" y="1712612"/>
                  </a:lnTo>
                  <a:lnTo>
                    <a:pt x="0" y="1712612"/>
                  </a:lnTo>
                  <a:lnTo>
                    <a:pt x="0" y="0"/>
                  </a:lnTo>
                  <a:close/>
                </a:path>
              </a:pathLst>
            </a:custGeom>
            <a:blipFill>
              <a:blip r:embed="rId2"/>
              <a:stretch>
                <a:fillRect b="-113362"/>
              </a:stretch>
            </a:blipFill>
          </p:spPr>
          <p:txBody>
            <a:bodyPr/>
            <a:lstStyle/>
            <a:p>
              <a:endParaRPr lang="es-ES"/>
            </a:p>
          </p:txBody>
        </p:sp>
        <p:sp>
          <p:nvSpPr>
            <p:cNvPr id="9" name="TextBox 9"/>
            <p:cNvSpPr txBox="1"/>
            <p:nvPr/>
          </p:nvSpPr>
          <p:spPr>
            <a:xfrm>
              <a:off x="1487456" y="2427886"/>
              <a:ext cx="3752337" cy="4688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Ich aktiviere mich</a:t>
              </a:r>
            </a:p>
          </p:txBody>
        </p:sp>
        <p:sp>
          <p:nvSpPr>
            <p:cNvPr id="10" name="TextBox 10"/>
            <p:cNvSpPr txBox="1"/>
            <p:nvPr/>
          </p:nvSpPr>
          <p:spPr>
            <a:xfrm>
              <a:off x="9110940" y="2427886"/>
              <a:ext cx="4144924" cy="4688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Ich entspanne mich</a:t>
              </a:r>
            </a:p>
          </p:txBody>
        </p:sp>
        <p:sp>
          <p:nvSpPr>
            <p:cNvPr id="11" name="TextBox 11"/>
            <p:cNvSpPr txBox="1"/>
            <p:nvPr/>
          </p:nvSpPr>
          <p:spPr>
            <a:xfrm>
              <a:off x="3892750" y="-66675"/>
              <a:ext cx="6593479" cy="4688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Ich erledige die Aufgabe</a:t>
              </a:r>
            </a:p>
          </p:txBody>
        </p:sp>
      </p:grpSp>
      <p:sp>
        <p:nvSpPr>
          <p:cNvPr id="12" name="TextBox 12"/>
          <p:cNvSpPr txBox="1"/>
          <p:nvPr/>
        </p:nvSpPr>
        <p:spPr>
          <a:xfrm>
            <a:off x="2308743" y="7863025"/>
            <a:ext cx="6567131"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Wellenlinie, die auf- und absteigt (gesunder Stress).</a:t>
            </a:r>
          </a:p>
        </p:txBody>
      </p:sp>
      <p:sp>
        <p:nvSpPr>
          <p:cNvPr id="13" name="TextBox 13"/>
          <p:cNvSpPr txBox="1"/>
          <p:nvPr/>
        </p:nvSpPr>
        <p:spPr>
          <a:xfrm>
            <a:off x="10295912" y="7863025"/>
            <a:ext cx="5635502"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Linie, die nur ansteigt und oben bleibt (dauerhafter Stress).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77797" y="1163524"/>
            <a:ext cx="4001643" cy="8229600"/>
          </a:xfrm>
          <a:custGeom>
            <a:avLst/>
            <a:gdLst/>
            <a:ahLst/>
            <a:cxnLst/>
            <a:rect l="l" t="t" r="r" b="b"/>
            <a:pathLst>
              <a:path w="4001643" h="8229600">
                <a:moveTo>
                  <a:pt x="0" y="0"/>
                </a:moveTo>
                <a:lnTo>
                  <a:pt x="4001643" y="0"/>
                </a:lnTo>
                <a:lnTo>
                  <a:pt x="4001643" y="8229600"/>
                </a:lnTo>
                <a:lnTo>
                  <a:pt x="0" y="822960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1810952" y="2834800"/>
            <a:ext cx="6942059" cy="1775301"/>
            <a:chOff x="0" y="-32100"/>
            <a:chExt cx="1828361" cy="467569"/>
          </a:xfrm>
        </p:grpSpPr>
        <p:sp>
          <p:nvSpPr>
            <p:cNvPr id="4" name="Freeform 4"/>
            <p:cNvSpPr/>
            <p:nvPr/>
          </p:nvSpPr>
          <p:spPr>
            <a:xfrm>
              <a:off x="0" y="0"/>
              <a:ext cx="1828361" cy="400894"/>
            </a:xfrm>
            <a:custGeom>
              <a:avLst/>
              <a:gdLst/>
              <a:ahLst/>
              <a:cxnLst/>
              <a:rect l="l" t="t" r="r" b="b"/>
              <a:pathLst>
                <a:path w="1828361" h="400894">
                  <a:moveTo>
                    <a:pt x="33457" y="0"/>
                  </a:moveTo>
                  <a:lnTo>
                    <a:pt x="1794905" y="0"/>
                  </a:lnTo>
                  <a:cubicBezTo>
                    <a:pt x="1813382" y="0"/>
                    <a:pt x="1828361" y="14979"/>
                    <a:pt x="1828361" y="33457"/>
                  </a:cubicBezTo>
                  <a:lnTo>
                    <a:pt x="1828361" y="367437"/>
                  </a:lnTo>
                  <a:cubicBezTo>
                    <a:pt x="1828361" y="376311"/>
                    <a:pt x="1824836" y="384820"/>
                    <a:pt x="1818562" y="391095"/>
                  </a:cubicBezTo>
                  <a:cubicBezTo>
                    <a:pt x="1812288" y="397369"/>
                    <a:pt x="1803778" y="400894"/>
                    <a:pt x="1794905" y="400894"/>
                  </a:cubicBezTo>
                  <a:lnTo>
                    <a:pt x="33457" y="400894"/>
                  </a:lnTo>
                  <a:cubicBezTo>
                    <a:pt x="14979" y="400894"/>
                    <a:pt x="0" y="385915"/>
                    <a:pt x="0" y="367437"/>
                  </a:cubicBezTo>
                  <a:lnTo>
                    <a:pt x="0" y="33457"/>
                  </a:lnTo>
                  <a:cubicBezTo>
                    <a:pt x="0" y="14979"/>
                    <a:pt x="14979" y="0"/>
                    <a:pt x="33457" y="0"/>
                  </a:cubicBezTo>
                  <a:close/>
                </a:path>
              </a:pathLst>
            </a:custGeom>
            <a:solidFill>
              <a:srgbClr val="E4829D"/>
            </a:solidFill>
            <a:ln w="19050" cap="rnd">
              <a:solidFill>
                <a:srgbClr val="000000"/>
              </a:solidFill>
              <a:prstDash val="solid"/>
              <a:round/>
            </a:ln>
          </p:spPr>
          <p:txBody>
            <a:bodyPr/>
            <a:lstStyle/>
            <a:p>
              <a:endParaRPr lang="es-ES"/>
            </a:p>
          </p:txBody>
        </p:sp>
        <p:sp>
          <p:nvSpPr>
            <p:cNvPr id="5" name="TextBox 5"/>
            <p:cNvSpPr txBox="1"/>
            <p:nvPr/>
          </p:nvSpPr>
          <p:spPr>
            <a:xfrm>
              <a:off x="0" y="-32100"/>
              <a:ext cx="1828361" cy="467569"/>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Welcher </a:t>
              </a:r>
              <a:r>
                <a:rPr lang="en-US" sz="2000" dirty="0" err="1">
                  <a:solidFill>
                    <a:srgbClr val="000000"/>
                  </a:solidFill>
                  <a:latin typeface="Poppins"/>
                  <a:ea typeface="Poppins"/>
                  <a:cs typeface="Poppins"/>
                  <a:sym typeface="Poppins"/>
                </a:rPr>
                <a:t>Unterschied</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besteht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zwischen</a:t>
              </a:r>
              <a:r>
                <a:rPr lang="en-US" sz="2000" dirty="0">
                  <a:solidFill>
                    <a:srgbClr val="000000"/>
                  </a:solidFill>
                  <a:latin typeface="Poppins"/>
                  <a:ea typeface="Poppins"/>
                  <a:cs typeface="Poppins"/>
                  <a:sym typeface="Poppins"/>
                </a:rPr>
                <a:t> dem Stress des </a:t>
              </a:r>
              <a:r>
                <a:rPr lang="en-US" sz="2000" dirty="0" err="1">
                  <a:solidFill>
                    <a:srgbClr val="000000"/>
                  </a:solidFill>
                  <a:latin typeface="Poppins"/>
                  <a:ea typeface="Poppins"/>
                  <a:cs typeface="Poppins"/>
                  <a:sym typeface="Poppins"/>
                </a:rPr>
                <a:t>Jägers</a:t>
              </a:r>
              <a:r>
                <a:rPr lang="en-US" sz="2000" dirty="0">
                  <a:solidFill>
                    <a:srgbClr val="000000"/>
                  </a:solidFill>
                  <a:latin typeface="Poppins"/>
                  <a:ea typeface="Poppins"/>
                  <a:cs typeface="Poppins"/>
                  <a:sym typeface="Poppins"/>
                </a:rPr>
                <a:t> und dem </a:t>
              </a:r>
              <a:r>
                <a:rPr lang="en-US" sz="2000" dirty="0" err="1">
                  <a:solidFill>
                    <a:srgbClr val="000000"/>
                  </a:solidFill>
                  <a:latin typeface="Poppins"/>
                  <a:ea typeface="Poppins"/>
                  <a:cs typeface="Poppins"/>
                  <a:sym typeface="Poppins"/>
                </a:rPr>
                <a:t>modernen</a:t>
              </a:r>
              <a:r>
                <a:rPr lang="en-US" sz="2000" dirty="0">
                  <a:solidFill>
                    <a:srgbClr val="000000"/>
                  </a:solidFill>
                  <a:latin typeface="Poppins"/>
                  <a:ea typeface="Poppins"/>
                  <a:cs typeface="Poppins"/>
                  <a:sym typeface="Poppins"/>
                </a:rPr>
                <a:t> Stress?</a:t>
              </a:r>
            </a:p>
          </p:txBody>
        </p:sp>
      </p:grpSp>
      <p:grpSp>
        <p:nvGrpSpPr>
          <p:cNvPr id="6" name="Group 6"/>
          <p:cNvGrpSpPr/>
          <p:nvPr/>
        </p:nvGrpSpPr>
        <p:grpSpPr>
          <a:xfrm>
            <a:off x="1810952" y="4610098"/>
            <a:ext cx="6942059" cy="1775301"/>
            <a:chOff x="0" y="-40354"/>
            <a:chExt cx="1828361" cy="467569"/>
          </a:xfrm>
        </p:grpSpPr>
        <p:sp>
          <p:nvSpPr>
            <p:cNvPr id="7" name="Freeform 7"/>
            <p:cNvSpPr/>
            <p:nvPr/>
          </p:nvSpPr>
          <p:spPr>
            <a:xfrm>
              <a:off x="0" y="0"/>
              <a:ext cx="1828361" cy="400894"/>
            </a:xfrm>
            <a:custGeom>
              <a:avLst/>
              <a:gdLst/>
              <a:ahLst/>
              <a:cxnLst/>
              <a:rect l="l" t="t" r="r" b="b"/>
              <a:pathLst>
                <a:path w="1828361" h="400894">
                  <a:moveTo>
                    <a:pt x="33457" y="0"/>
                  </a:moveTo>
                  <a:lnTo>
                    <a:pt x="1794905" y="0"/>
                  </a:lnTo>
                  <a:cubicBezTo>
                    <a:pt x="1813382" y="0"/>
                    <a:pt x="1828361" y="14979"/>
                    <a:pt x="1828361" y="33457"/>
                  </a:cubicBezTo>
                  <a:lnTo>
                    <a:pt x="1828361" y="367437"/>
                  </a:lnTo>
                  <a:cubicBezTo>
                    <a:pt x="1828361" y="376311"/>
                    <a:pt x="1824836" y="384820"/>
                    <a:pt x="1818562" y="391095"/>
                  </a:cubicBezTo>
                  <a:cubicBezTo>
                    <a:pt x="1812288" y="397369"/>
                    <a:pt x="1803778" y="400894"/>
                    <a:pt x="1794905" y="400894"/>
                  </a:cubicBezTo>
                  <a:lnTo>
                    <a:pt x="33457" y="400894"/>
                  </a:lnTo>
                  <a:cubicBezTo>
                    <a:pt x="14979" y="400894"/>
                    <a:pt x="0" y="385915"/>
                    <a:pt x="0" y="367437"/>
                  </a:cubicBezTo>
                  <a:lnTo>
                    <a:pt x="0" y="33457"/>
                  </a:lnTo>
                  <a:cubicBezTo>
                    <a:pt x="0" y="14979"/>
                    <a:pt x="14979" y="0"/>
                    <a:pt x="33457" y="0"/>
                  </a:cubicBezTo>
                  <a:close/>
                </a:path>
              </a:pathLst>
            </a:custGeom>
            <a:solidFill>
              <a:srgbClr val="FFED4C"/>
            </a:solidFill>
            <a:ln w="19050" cap="rnd">
              <a:solidFill>
                <a:srgbClr val="000000"/>
              </a:solidFill>
              <a:prstDash val="solid"/>
              <a:round/>
            </a:ln>
          </p:spPr>
          <p:txBody>
            <a:bodyPr/>
            <a:lstStyle/>
            <a:p>
              <a:endParaRPr lang="es-ES"/>
            </a:p>
          </p:txBody>
        </p:sp>
        <p:sp>
          <p:nvSpPr>
            <p:cNvPr id="8" name="TextBox 8"/>
            <p:cNvSpPr txBox="1"/>
            <p:nvPr/>
          </p:nvSpPr>
          <p:spPr>
            <a:xfrm>
              <a:off x="0" y="-40354"/>
              <a:ext cx="1828361" cy="467569"/>
            </a:xfrm>
            <a:prstGeom prst="rect">
              <a:avLst/>
            </a:prstGeom>
          </p:spPr>
          <p:txBody>
            <a:bodyPr lIns="50800" tIns="50800" rIns="50800" bIns="50800" rtlCol="0" anchor="ctr"/>
            <a:lstStyle/>
            <a:p>
              <a:pPr algn="ctr">
                <a:lnSpc>
                  <a:spcPts val="2800"/>
                </a:lnSpc>
              </a:pPr>
              <a:r>
                <a:rPr lang="en-US" sz="2000" dirty="0" err="1">
                  <a:solidFill>
                    <a:srgbClr val="000000"/>
                  </a:solidFill>
                  <a:latin typeface="Poppins"/>
                  <a:ea typeface="Poppins"/>
                  <a:cs typeface="Poppins"/>
                  <a:sym typeface="Poppins"/>
                </a:rPr>
                <a:t>Welche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Signale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zeigen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euch</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dass</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euer</a:t>
              </a:r>
              <a:r>
                <a:rPr lang="en-US" sz="2000" dirty="0">
                  <a:solidFill>
                    <a:srgbClr val="000000"/>
                  </a:solidFill>
                  <a:latin typeface="Poppins"/>
                  <a:ea typeface="Poppins"/>
                  <a:cs typeface="Poppins"/>
                  <a:sym typeface="Poppins"/>
                </a:rPr>
                <a:t> Stress nicht </a:t>
              </a:r>
              <a:r>
                <a:rPr lang="en-US" sz="2000" dirty="0" err="1">
                  <a:solidFill>
                    <a:srgbClr val="000000"/>
                  </a:solidFill>
                  <a:latin typeface="Poppins"/>
                  <a:ea typeface="Poppins"/>
                  <a:cs typeface="Poppins"/>
                  <a:sym typeface="Poppins"/>
                </a:rPr>
                <a:t>nachlässt</a:t>
              </a:r>
              <a:r>
                <a:rPr lang="en-US" sz="2000" dirty="0">
                  <a:solidFill>
                    <a:srgbClr val="000000"/>
                  </a:solidFill>
                  <a:latin typeface="Poppins"/>
                  <a:ea typeface="Poppins"/>
                  <a:cs typeface="Poppins"/>
                  <a:sym typeface="Poppins"/>
                </a:rPr>
                <a:t>?</a:t>
              </a:r>
            </a:p>
          </p:txBody>
        </p:sp>
      </p:grpSp>
      <p:grpSp>
        <p:nvGrpSpPr>
          <p:cNvPr id="9" name="Group 9"/>
          <p:cNvGrpSpPr/>
          <p:nvPr/>
        </p:nvGrpSpPr>
        <p:grpSpPr>
          <a:xfrm>
            <a:off x="1810952" y="929799"/>
            <a:ext cx="6942059" cy="1775301"/>
            <a:chOff x="0" y="-26048"/>
            <a:chExt cx="1828361" cy="467569"/>
          </a:xfrm>
        </p:grpSpPr>
        <p:sp>
          <p:nvSpPr>
            <p:cNvPr id="10" name="Freeform 10"/>
            <p:cNvSpPr/>
            <p:nvPr/>
          </p:nvSpPr>
          <p:spPr>
            <a:xfrm>
              <a:off x="0" y="0"/>
              <a:ext cx="1828361" cy="400894"/>
            </a:xfrm>
            <a:custGeom>
              <a:avLst/>
              <a:gdLst/>
              <a:ahLst/>
              <a:cxnLst/>
              <a:rect l="l" t="t" r="r" b="b"/>
              <a:pathLst>
                <a:path w="1828361" h="400894">
                  <a:moveTo>
                    <a:pt x="33457" y="0"/>
                  </a:moveTo>
                  <a:lnTo>
                    <a:pt x="1794905" y="0"/>
                  </a:lnTo>
                  <a:cubicBezTo>
                    <a:pt x="1813382" y="0"/>
                    <a:pt x="1828361" y="14979"/>
                    <a:pt x="1828361" y="33457"/>
                  </a:cubicBezTo>
                  <a:lnTo>
                    <a:pt x="1828361" y="367437"/>
                  </a:lnTo>
                  <a:cubicBezTo>
                    <a:pt x="1828361" y="376311"/>
                    <a:pt x="1824836" y="384820"/>
                    <a:pt x="1818562" y="391095"/>
                  </a:cubicBezTo>
                  <a:cubicBezTo>
                    <a:pt x="1812288" y="397369"/>
                    <a:pt x="1803778" y="400894"/>
                    <a:pt x="1794905" y="400894"/>
                  </a:cubicBezTo>
                  <a:lnTo>
                    <a:pt x="33457" y="400894"/>
                  </a:lnTo>
                  <a:cubicBezTo>
                    <a:pt x="14979" y="400894"/>
                    <a:pt x="0" y="385915"/>
                    <a:pt x="0" y="367437"/>
                  </a:cubicBezTo>
                  <a:lnTo>
                    <a:pt x="0" y="33457"/>
                  </a:lnTo>
                  <a:cubicBezTo>
                    <a:pt x="0" y="14979"/>
                    <a:pt x="14979" y="0"/>
                    <a:pt x="33457" y="0"/>
                  </a:cubicBezTo>
                  <a:close/>
                </a:path>
              </a:pathLst>
            </a:custGeom>
            <a:solidFill>
              <a:srgbClr val="51B264"/>
            </a:solidFill>
            <a:ln w="19050" cap="rnd">
              <a:solidFill>
                <a:srgbClr val="000000"/>
              </a:solidFill>
              <a:prstDash val="solid"/>
              <a:round/>
            </a:ln>
          </p:spPr>
          <p:txBody>
            <a:bodyPr/>
            <a:lstStyle/>
            <a:p>
              <a:endParaRPr lang="es-ES"/>
            </a:p>
          </p:txBody>
        </p:sp>
        <p:sp>
          <p:nvSpPr>
            <p:cNvPr id="11" name="TextBox 11"/>
            <p:cNvSpPr txBox="1"/>
            <p:nvPr/>
          </p:nvSpPr>
          <p:spPr>
            <a:xfrm>
              <a:off x="0" y="-26048"/>
              <a:ext cx="1828361" cy="467569"/>
            </a:xfrm>
            <a:prstGeom prst="rect">
              <a:avLst/>
            </a:prstGeom>
          </p:spPr>
          <p:txBody>
            <a:bodyPr lIns="50800" tIns="50800" rIns="50800" bIns="50800" rtlCol="0" anchor="ctr"/>
            <a:lstStyle/>
            <a:p>
              <a:pPr algn="ctr">
                <a:lnSpc>
                  <a:spcPts val="2800"/>
                </a:lnSpc>
              </a:pPr>
              <a:r>
                <a:rPr lang="en-US" sz="2000" dirty="0" err="1">
                  <a:solidFill>
                    <a:srgbClr val="000000"/>
                  </a:solidFill>
                  <a:latin typeface="Poppins"/>
                  <a:ea typeface="Poppins"/>
                  <a:cs typeface="Poppins"/>
                  <a:sym typeface="Poppins"/>
                </a:rPr>
                <a:t>Welche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Alltagssituationen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glaubt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ihr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erzeugen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diesen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dauerhaften</a:t>
              </a:r>
              <a:r>
                <a:rPr lang="en-US" sz="2000" dirty="0">
                  <a:solidFill>
                    <a:srgbClr val="000000"/>
                  </a:solidFill>
                  <a:latin typeface="Poppins"/>
                  <a:ea typeface="Poppins"/>
                  <a:cs typeface="Poppins"/>
                  <a:sym typeface="Poppins"/>
                </a:rPr>
                <a:t> Stress </a:t>
              </a:r>
              <a:r>
                <a:rPr lang="en-US" sz="2000" dirty="0" err="1">
                  <a:solidFill>
                    <a:srgbClr val="000000"/>
                  </a:solidFill>
                  <a:latin typeface="Poppins"/>
                  <a:ea typeface="Poppins"/>
                  <a:cs typeface="Poppins"/>
                  <a:sym typeface="Poppins"/>
                </a:rPr>
                <a:t>bei</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Jugendlichen</a:t>
              </a:r>
              <a:r>
                <a:rPr lang="en-US" sz="2000" dirty="0">
                  <a:solidFill>
                    <a:srgbClr val="000000"/>
                  </a:solidFill>
                  <a:latin typeface="Poppins"/>
                  <a:ea typeface="Poppins"/>
                  <a:cs typeface="Poppins"/>
                  <a:sym typeface="Poppins"/>
                </a:rPr>
                <a:t>?</a:t>
              </a:r>
            </a:p>
          </p:txBody>
        </p:sp>
      </p:grpSp>
      <p:sp>
        <p:nvSpPr>
          <p:cNvPr id="12" name="TextBox 12"/>
          <p:cNvSpPr txBox="1"/>
          <p:nvPr/>
        </p:nvSpPr>
        <p:spPr>
          <a:xfrm>
            <a:off x="1986331" y="7423781"/>
            <a:ext cx="8522732" cy="142557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Das Problem ist nicht, sich zu aktivieren …</a:t>
            </a:r>
          </a:p>
          <a:p>
            <a:pPr algn="l">
              <a:lnSpc>
                <a:spcPts val="2800"/>
              </a:lnSpc>
              <a:spcBef>
                <a:spcPct val="0"/>
              </a:spcBef>
            </a:pPr>
            <a:r>
              <a:rPr lang="en-US" sz="2000">
                <a:solidFill>
                  <a:srgbClr val="000000"/>
                </a:solidFill>
                <a:latin typeface="Poppins"/>
                <a:ea typeface="Poppins"/>
                <a:cs typeface="Poppins"/>
                <a:sym typeface="Poppins"/>
              </a:rPr>
              <a:t>Das Problem ist, nicht mehr aus diesem Zustand herauszukommen.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1.6</a:t>
            </a:r>
          </a:p>
        </p:txBody>
      </p:sp>
      <p:sp>
        <p:nvSpPr>
          <p:cNvPr id="5" name="TextBox 5"/>
          <p:cNvSpPr txBox="1"/>
          <p:nvPr/>
        </p:nvSpPr>
        <p:spPr>
          <a:xfrm>
            <a:off x="3525615" y="6732654"/>
            <a:ext cx="11236770"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Was verursacht bei mir Stress? — Metaplan-Karten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62639">
            <a:off x="8627304" y="2912006"/>
            <a:ext cx="3831908" cy="4114800"/>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Freeform 3"/>
          <p:cNvSpPr/>
          <p:nvPr/>
        </p:nvSpPr>
        <p:spPr>
          <a:xfrm rot="1537360">
            <a:off x="11876557" y="2912006"/>
            <a:ext cx="3831907" cy="4114800"/>
          </a:xfrm>
          <a:custGeom>
            <a:avLst/>
            <a:gdLst/>
            <a:ahLst/>
            <a:cxnLst/>
            <a:rect l="l" t="t" r="r" b="b"/>
            <a:pathLst>
              <a:path w="3831907" h="4114800">
                <a:moveTo>
                  <a:pt x="0" y="0"/>
                </a:moveTo>
                <a:lnTo>
                  <a:pt x="3831908" y="0"/>
                </a:lnTo>
                <a:lnTo>
                  <a:pt x="3831908"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4" name="TextBox 4"/>
          <p:cNvSpPr txBox="1"/>
          <p:nvPr/>
        </p:nvSpPr>
        <p:spPr>
          <a:xfrm>
            <a:off x="1722120" y="2364285"/>
            <a:ext cx="5562600"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Karten oder Post-its</a:t>
            </a:r>
          </a:p>
          <a:p>
            <a:pPr marL="431801" lvl="1" indent="-215900" algn="l">
              <a:lnSpc>
                <a:spcPts val="2400"/>
              </a:lnSpc>
              <a:buFont typeface="Arial"/>
              <a:buChar char="•"/>
            </a:pPr>
            <a:r>
              <a:rPr lang="en-US" sz="2000">
                <a:solidFill>
                  <a:srgbClr val="000000"/>
                </a:solidFill>
                <a:latin typeface="Poppins"/>
                <a:ea typeface="Poppins"/>
                <a:cs typeface="Poppins"/>
                <a:sym typeface="Poppins"/>
              </a:rPr>
              <a:t>Marker</a:t>
            </a:r>
          </a:p>
          <a:p>
            <a:pPr marL="431801" lvl="1" indent="-215900" algn="l">
              <a:lnSpc>
                <a:spcPts val="2400"/>
              </a:lnSpc>
              <a:buFont typeface="Arial"/>
              <a:buChar char="•"/>
            </a:pPr>
            <a:r>
              <a:rPr lang="en-US" sz="2000">
                <a:solidFill>
                  <a:srgbClr val="000000"/>
                </a:solidFill>
                <a:latin typeface="Poppins"/>
                <a:ea typeface="Poppins"/>
                <a:cs typeface="Poppins"/>
                <a:sym typeface="Poppins"/>
              </a:rPr>
              <a:t>Tafel oder Wand, um sie anzubringen</a:t>
            </a:r>
          </a:p>
        </p:txBody>
      </p:sp>
      <p:sp>
        <p:nvSpPr>
          <p:cNvPr id="5" name="TextBox 5"/>
          <p:cNvSpPr txBox="1"/>
          <p:nvPr/>
        </p:nvSpPr>
        <p:spPr>
          <a:xfrm>
            <a:off x="1722120" y="4706440"/>
            <a:ext cx="4390368" cy="35401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ir identifizieren allgemeine Situationen, die im Alltag Stress verursachen.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Jeder Schülerin schreibt zwei Karten, eine Idee pro Karte.</a:t>
            </a:r>
          </a:p>
          <a:p>
            <a:pPr marL="431801" lvl="1" indent="-215900" algn="l">
              <a:lnSpc>
                <a:spcPts val="2800"/>
              </a:lnSpc>
              <a:buFont typeface="Arial"/>
              <a:buChar char="•"/>
            </a:pPr>
            <a:r>
              <a:rPr lang="en-US" sz="2000">
                <a:solidFill>
                  <a:srgbClr val="000000"/>
                </a:solidFill>
                <a:latin typeface="Poppins"/>
                <a:ea typeface="Poppins"/>
                <a:cs typeface="Poppins"/>
                <a:sym typeface="Poppins"/>
              </a:rPr>
              <a:t>Anschließend ordnen wir sie in verschiedene Kategorien ein.</a:t>
            </a:r>
          </a:p>
          <a:p>
            <a:pPr algn="l">
              <a:lnSpc>
                <a:spcPts val="2800"/>
              </a:lnSpc>
            </a:pPr>
            <a:endParaRPr lang="en-US" sz="2000">
              <a:solidFill>
                <a:srgbClr val="000000"/>
              </a:solidFill>
              <a:latin typeface="Poppins"/>
              <a:ea typeface="Poppins"/>
              <a:cs typeface="Poppins"/>
              <a:sym typeface="Poppins"/>
            </a:endParaRPr>
          </a:p>
        </p:txBody>
      </p:sp>
      <p:sp>
        <p:nvSpPr>
          <p:cNvPr id="6" name="TextBox 6"/>
          <p:cNvSpPr txBox="1"/>
          <p:nvPr/>
        </p:nvSpPr>
        <p:spPr>
          <a:xfrm rot="-1273796">
            <a:off x="9710744" y="4885995"/>
            <a:ext cx="1640884"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Prüfungen</a:t>
            </a:r>
          </a:p>
        </p:txBody>
      </p:sp>
      <p:sp>
        <p:nvSpPr>
          <p:cNvPr id="7" name="TextBox 7"/>
          <p:cNvSpPr txBox="1"/>
          <p:nvPr/>
        </p:nvSpPr>
        <p:spPr>
          <a:xfrm rot="1426203">
            <a:off x="12994075" y="4833006"/>
            <a:ext cx="1295281"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soziale Netzwerke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5175681" y="1809259"/>
            <a:ext cx="0" cy="4573860"/>
          </a:xfrm>
          <a:prstGeom prst="line">
            <a:avLst/>
          </a:prstGeom>
          <a:ln w="19050" cap="flat">
            <a:solidFill>
              <a:srgbClr val="000000"/>
            </a:solidFill>
            <a:prstDash val="solid"/>
            <a:headEnd type="none" w="sm" len="sm"/>
            <a:tailEnd type="none" w="sm" len="sm"/>
          </a:ln>
        </p:spPr>
        <p:txBody>
          <a:bodyPr/>
          <a:lstStyle/>
          <a:p>
            <a:endParaRPr lang="es-ES"/>
          </a:p>
        </p:txBody>
      </p:sp>
      <p:sp>
        <p:nvSpPr>
          <p:cNvPr id="3" name="AutoShape 3"/>
          <p:cNvSpPr/>
          <p:nvPr/>
        </p:nvSpPr>
        <p:spPr>
          <a:xfrm flipV="1">
            <a:off x="9102864" y="1809259"/>
            <a:ext cx="0" cy="4573860"/>
          </a:xfrm>
          <a:prstGeom prst="line">
            <a:avLst/>
          </a:prstGeom>
          <a:ln w="19050" cap="flat">
            <a:solidFill>
              <a:srgbClr val="000000"/>
            </a:solidFill>
            <a:prstDash val="solid"/>
            <a:headEnd type="none" w="sm" len="sm"/>
            <a:tailEnd type="none" w="sm" len="sm"/>
          </a:ln>
        </p:spPr>
        <p:txBody>
          <a:bodyPr/>
          <a:lstStyle/>
          <a:p>
            <a:endParaRPr lang="es-ES"/>
          </a:p>
        </p:txBody>
      </p:sp>
      <p:sp>
        <p:nvSpPr>
          <p:cNvPr id="4" name="AutoShape 4"/>
          <p:cNvSpPr/>
          <p:nvPr/>
        </p:nvSpPr>
        <p:spPr>
          <a:xfrm flipV="1">
            <a:off x="13322345" y="1809259"/>
            <a:ext cx="0" cy="4573860"/>
          </a:xfrm>
          <a:prstGeom prst="line">
            <a:avLst/>
          </a:prstGeom>
          <a:ln w="19050" cap="flat">
            <a:solidFill>
              <a:srgbClr val="000000"/>
            </a:solidFill>
            <a:prstDash val="solid"/>
            <a:headEnd type="none" w="sm" len="sm"/>
            <a:tailEnd type="none" w="sm" len="sm"/>
          </a:ln>
        </p:spPr>
        <p:txBody>
          <a:bodyPr/>
          <a:lstStyle/>
          <a:p>
            <a:endParaRPr lang="es-ES"/>
          </a:p>
        </p:txBody>
      </p:sp>
      <p:sp>
        <p:nvSpPr>
          <p:cNvPr id="5" name="Freeform 5"/>
          <p:cNvSpPr/>
          <p:nvPr/>
        </p:nvSpPr>
        <p:spPr>
          <a:xfrm>
            <a:off x="14070330" y="5275648"/>
            <a:ext cx="4217670" cy="8229600"/>
          </a:xfrm>
          <a:custGeom>
            <a:avLst/>
            <a:gdLst/>
            <a:ahLst/>
            <a:cxnLst/>
            <a:rect l="l" t="t" r="r" b="b"/>
            <a:pathLst>
              <a:path w="4217670" h="8229600">
                <a:moveTo>
                  <a:pt x="0" y="0"/>
                </a:moveTo>
                <a:lnTo>
                  <a:pt x="4217670" y="0"/>
                </a:lnTo>
                <a:lnTo>
                  <a:pt x="4217670" y="8229600"/>
                </a:lnTo>
                <a:lnTo>
                  <a:pt x="0" y="8229600"/>
                </a:lnTo>
                <a:lnTo>
                  <a:pt x="0" y="0"/>
                </a:lnTo>
                <a:close/>
              </a:path>
            </a:pathLst>
          </a:custGeom>
          <a:blipFill>
            <a:blip r:embed="rId2"/>
            <a:stretch>
              <a:fillRect/>
            </a:stretch>
          </a:blipFill>
        </p:spPr>
        <p:txBody>
          <a:bodyPr/>
          <a:lstStyle/>
          <a:p>
            <a:endParaRPr lang="es-ES"/>
          </a:p>
        </p:txBody>
      </p:sp>
      <p:sp>
        <p:nvSpPr>
          <p:cNvPr id="6" name="TextBox 6"/>
          <p:cNvSpPr txBox="1"/>
          <p:nvPr/>
        </p:nvSpPr>
        <p:spPr>
          <a:xfrm>
            <a:off x="1823841" y="1780684"/>
            <a:ext cx="2214760" cy="307777"/>
          </a:xfrm>
          <a:prstGeom prst="rect">
            <a:avLst/>
          </a:prstGeom>
        </p:spPr>
        <p:txBody>
          <a:bodyPr wrap="square" lIns="0" tIns="0" rIns="0" bIns="0" rtlCol="0" anchor="t">
            <a:spAutoFit/>
          </a:bodyPr>
          <a:lstStyle/>
          <a:p>
            <a:pPr algn="ctr">
              <a:lnSpc>
                <a:spcPts val="2400"/>
              </a:lnSpc>
              <a:spcBef>
                <a:spcPct val="0"/>
              </a:spcBef>
            </a:pPr>
            <a:r>
              <a:rPr lang="en-US" sz="2000" b="1" dirty="0" err="1">
                <a:solidFill>
                  <a:srgbClr val="000000"/>
                </a:solidFill>
                <a:latin typeface="Poppins Bold"/>
                <a:ea typeface="Poppins Bold"/>
                <a:cs typeface="Poppins Bold"/>
                <a:sym typeface="Poppins Bold"/>
              </a:rPr>
              <a:t>Akademisch</a:t>
            </a:r>
            <a:endParaRPr lang="en-US" sz="2000" b="1" dirty="0">
              <a:solidFill>
                <a:srgbClr val="000000"/>
              </a:solidFill>
              <a:latin typeface="Poppins Bold"/>
              <a:ea typeface="Poppins Bold"/>
              <a:cs typeface="Poppins Bold"/>
              <a:sym typeface="Poppins Bold"/>
            </a:endParaRPr>
          </a:p>
        </p:txBody>
      </p:sp>
      <p:sp>
        <p:nvSpPr>
          <p:cNvPr id="7" name="TextBox 7"/>
          <p:cNvSpPr txBox="1"/>
          <p:nvPr/>
        </p:nvSpPr>
        <p:spPr>
          <a:xfrm>
            <a:off x="6642914" y="1780684"/>
            <a:ext cx="766286" cy="333375"/>
          </a:xfrm>
          <a:prstGeom prst="rect">
            <a:avLst/>
          </a:prstGeom>
        </p:spPr>
        <p:txBody>
          <a:bodyPr lIns="0" tIns="0" rIns="0" bIns="0" rtlCol="0" anchor="t">
            <a:spAutoFit/>
          </a:bodyPr>
          <a:lstStyle/>
          <a:p>
            <a:pPr algn="ctr">
              <a:lnSpc>
                <a:spcPts val="2400"/>
              </a:lnSpc>
              <a:spcBef>
                <a:spcPct val="0"/>
              </a:spcBef>
            </a:pPr>
            <a:r>
              <a:rPr lang="en-US" sz="2000" b="1">
                <a:solidFill>
                  <a:srgbClr val="000000"/>
                </a:solidFill>
                <a:latin typeface="Poppins Bold"/>
                <a:ea typeface="Poppins Bold"/>
                <a:cs typeface="Poppins Bold"/>
                <a:sym typeface="Poppins Bold"/>
              </a:rPr>
              <a:t>Sozial</a:t>
            </a:r>
          </a:p>
        </p:txBody>
      </p:sp>
      <p:sp>
        <p:nvSpPr>
          <p:cNvPr id="8" name="TextBox 8"/>
          <p:cNvSpPr txBox="1"/>
          <p:nvPr/>
        </p:nvSpPr>
        <p:spPr>
          <a:xfrm>
            <a:off x="10385609" y="1780684"/>
            <a:ext cx="1653992" cy="307777"/>
          </a:xfrm>
          <a:prstGeom prst="rect">
            <a:avLst/>
          </a:prstGeom>
        </p:spPr>
        <p:txBody>
          <a:bodyPr wrap="square" lIns="0" tIns="0" rIns="0" bIns="0" rtlCol="0" anchor="t">
            <a:spAutoFit/>
          </a:bodyPr>
          <a:lstStyle/>
          <a:p>
            <a:pPr algn="ctr">
              <a:lnSpc>
                <a:spcPts val="2400"/>
              </a:lnSpc>
              <a:spcBef>
                <a:spcPct val="0"/>
              </a:spcBef>
            </a:pPr>
            <a:r>
              <a:rPr lang="en-US" sz="2000" b="1" dirty="0" err="1">
                <a:solidFill>
                  <a:srgbClr val="000000"/>
                </a:solidFill>
                <a:latin typeface="Poppins Bold"/>
                <a:ea typeface="Poppins Bold"/>
                <a:cs typeface="Poppins Bold"/>
                <a:sym typeface="Poppins Bold"/>
              </a:rPr>
              <a:t>Familie</a:t>
            </a:r>
            <a:endParaRPr lang="en-US" sz="2000" b="1" dirty="0">
              <a:solidFill>
                <a:srgbClr val="000000"/>
              </a:solidFill>
              <a:latin typeface="Poppins Bold"/>
              <a:ea typeface="Poppins Bold"/>
              <a:cs typeface="Poppins Bold"/>
              <a:sym typeface="Poppins Bold"/>
            </a:endParaRPr>
          </a:p>
        </p:txBody>
      </p:sp>
      <p:sp>
        <p:nvSpPr>
          <p:cNvPr id="9" name="TextBox 9"/>
          <p:cNvSpPr txBox="1"/>
          <p:nvPr/>
        </p:nvSpPr>
        <p:spPr>
          <a:xfrm>
            <a:off x="14280897" y="1780684"/>
            <a:ext cx="2361792" cy="307777"/>
          </a:xfrm>
          <a:prstGeom prst="rect">
            <a:avLst/>
          </a:prstGeom>
        </p:spPr>
        <p:txBody>
          <a:bodyPr wrap="square" lIns="0" tIns="0" rIns="0" bIns="0" rtlCol="0" anchor="t">
            <a:spAutoFit/>
          </a:bodyPr>
          <a:lstStyle/>
          <a:p>
            <a:pPr algn="ctr">
              <a:lnSpc>
                <a:spcPts val="2400"/>
              </a:lnSpc>
              <a:spcBef>
                <a:spcPct val="0"/>
              </a:spcBef>
            </a:pPr>
            <a:r>
              <a:rPr lang="en-US" sz="2000" b="1">
                <a:solidFill>
                  <a:srgbClr val="000000"/>
                </a:solidFill>
                <a:latin typeface="Poppins Bold"/>
                <a:ea typeface="Poppins Bold"/>
                <a:cs typeface="Poppins Bold"/>
                <a:sym typeface="Poppins Bold"/>
              </a:rPr>
              <a:t>Persönlich</a:t>
            </a:r>
          </a:p>
        </p:txBody>
      </p:sp>
      <p:sp>
        <p:nvSpPr>
          <p:cNvPr id="10" name="TextBox 10"/>
          <p:cNvSpPr txBox="1"/>
          <p:nvPr/>
        </p:nvSpPr>
        <p:spPr>
          <a:xfrm>
            <a:off x="5500859" y="1000125"/>
            <a:ext cx="7286284" cy="307777"/>
          </a:xfrm>
          <a:prstGeom prst="rect">
            <a:avLst/>
          </a:prstGeom>
        </p:spPr>
        <p:txBody>
          <a:bodyPr wrap="square" lIns="0" tIns="0" rIns="0" bIns="0" rtlCol="0" anchor="t">
            <a:spAutoFit/>
          </a:bodyPr>
          <a:lstStyle/>
          <a:p>
            <a:pPr algn="ctr">
              <a:lnSpc>
                <a:spcPts val="2400"/>
              </a:lnSpc>
              <a:spcBef>
                <a:spcPct val="0"/>
              </a:spcBef>
            </a:pPr>
            <a:r>
              <a:rPr lang="en-US" sz="2000" b="1">
                <a:solidFill>
                  <a:srgbClr val="000000"/>
                </a:solidFill>
                <a:latin typeface="Poppins Bold"/>
                <a:ea typeface="Poppins Bold"/>
                <a:cs typeface="Poppins Bold"/>
                <a:sym typeface="Poppins Bold"/>
              </a:rPr>
              <a:t>Beispiele für die Kategorisierung</a:t>
            </a:r>
          </a:p>
        </p:txBody>
      </p:sp>
      <p:sp>
        <p:nvSpPr>
          <p:cNvPr id="11" name="TextBox 11"/>
          <p:cNvSpPr txBox="1"/>
          <p:nvPr/>
        </p:nvSpPr>
        <p:spPr>
          <a:xfrm>
            <a:off x="1162748" y="2371725"/>
            <a:ext cx="3536946" cy="33813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Druck verspüren, gute Noten zu bekommen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Viele Hausaufgaben oder angesammelte Arbeiten haben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Ein Referat vor der ganzen Klasse präsentieren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Denken, dass man eine Prüfung nicht bestehen wird</a:t>
            </a:r>
          </a:p>
        </p:txBody>
      </p:sp>
      <p:sp>
        <p:nvSpPr>
          <p:cNvPr id="12" name="TextBox 12"/>
          <p:cNvSpPr txBox="1"/>
          <p:nvPr/>
        </p:nvSpPr>
        <p:spPr>
          <a:xfrm>
            <a:off x="5370799" y="2371725"/>
            <a:ext cx="3536946" cy="36861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Mit Freund*innen streiten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Das Gefühl haben, nicht in eine Gruppe zu passen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Angst haben, ausgelacht oder beurteilt zu werden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Die Freundesgruppe wechseln</a:t>
            </a:r>
          </a:p>
          <a:p>
            <a:pPr marL="431801" lvl="1" indent="-215900" algn="l">
              <a:lnSpc>
                <a:spcPts val="2400"/>
              </a:lnSpc>
              <a:buFont typeface="Arial"/>
              <a:buChar char="•"/>
            </a:pPr>
            <a:r>
              <a:rPr lang="en-US" sz="2000">
                <a:solidFill>
                  <a:srgbClr val="000000"/>
                </a:solidFill>
                <a:latin typeface="Poppins"/>
                <a:ea typeface="Poppins"/>
                <a:cs typeface="Poppins"/>
                <a:sym typeface="Poppins"/>
              </a:rPr>
              <a:t>Probleme mit Gerüchten oder Klatsch</a:t>
            </a:r>
          </a:p>
        </p:txBody>
      </p:sp>
      <p:sp>
        <p:nvSpPr>
          <p:cNvPr id="13" name="TextBox 13"/>
          <p:cNvSpPr txBox="1"/>
          <p:nvPr/>
        </p:nvSpPr>
        <p:spPr>
          <a:xfrm>
            <a:off x="9444131" y="2371725"/>
            <a:ext cx="3536946" cy="30765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Streit zu Hause</a:t>
            </a:r>
          </a:p>
          <a:p>
            <a:pPr marL="431801" lvl="1" indent="-215900" algn="l">
              <a:lnSpc>
                <a:spcPts val="2400"/>
              </a:lnSpc>
              <a:buFont typeface="Arial"/>
              <a:buChar char="•"/>
            </a:pPr>
            <a:r>
              <a:rPr lang="en-US" sz="2000">
                <a:solidFill>
                  <a:srgbClr val="000000"/>
                </a:solidFill>
                <a:latin typeface="Poppins"/>
                <a:ea typeface="Poppins"/>
                <a:cs typeface="Poppins"/>
                <a:sym typeface="Poppins"/>
              </a:rPr>
              <a:t>Dass Eltern sehr hohe Anforderungen an die Noten stellen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Mangel an Kommunikation in der Familie</a:t>
            </a:r>
          </a:p>
          <a:p>
            <a:pPr marL="431801" lvl="1" indent="-215900" algn="l">
              <a:lnSpc>
                <a:spcPts val="2400"/>
              </a:lnSpc>
              <a:buFont typeface="Arial"/>
              <a:buChar char="•"/>
            </a:pPr>
            <a:r>
              <a:rPr lang="en-US" sz="2000">
                <a:solidFill>
                  <a:srgbClr val="000000"/>
                </a:solidFill>
                <a:latin typeface="Poppins"/>
                <a:ea typeface="Poppins"/>
                <a:cs typeface="Poppins"/>
                <a:sym typeface="Poppins"/>
              </a:rPr>
              <a:t>Familiäre Veränderungen (Trennung, Umzug usw.)</a:t>
            </a:r>
          </a:p>
        </p:txBody>
      </p:sp>
      <p:sp>
        <p:nvSpPr>
          <p:cNvPr id="14" name="TextBox 14"/>
          <p:cNvSpPr txBox="1"/>
          <p:nvPr/>
        </p:nvSpPr>
        <p:spPr>
          <a:xfrm>
            <a:off x="13693319" y="2371725"/>
            <a:ext cx="3536946" cy="27717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Geringes Selbstwertgefühl</a:t>
            </a:r>
          </a:p>
          <a:p>
            <a:pPr marL="431801" lvl="1" indent="-215900" algn="l">
              <a:lnSpc>
                <a:spcPts val="2400"/>
              </a:lnSpc>
              <a:buFont typeface="Arial"/>
              <a:buChar char="•"/>
            </a:pPr>
            <a:r>
              <a:rPr lang="en-US" sz="2000">
                <a:solidFill>
                  <a:srgbClr val="000000"/>
                </a:solidFill>
                <a:latin typeface="Poppins"/>
                <a:ea typeface="Poppins"/>
                <a:cs typeface="Poppins"/>
                <a:sym typeface="Poppins"/>
              </a:rPr>
              <a:t>Zweifel darüber, wer man ist oder wer man sein möchte</a:t>
            </a:r>
          </a:p>
          <a:p>
            <a:pPr marL="431801" lvl="1" indent="-215900" algn="l">
              <a:lnSpc>
                <a:spcPts val="2400"/>
              </a:lnSpc>
              <a:buFont typeface="Arial"/>
              <a:buChar char="•"/>
            </a:pPr>
            <a:r>
              <a:rPr lang="en-US" sz="2000">
                <a:solidFill>
                  <a:srgbClr val="000000"/>
                </a:solidFill>
                <a:latin typeface="Poppins"/>
                <a:ea typeface="Poppins"/>
                <a:cs typeface="Poppins"/>
                <a:sym typeface="Poppins"/>
              </a:rPr>
              <a:t>Angst, Fehler zu machen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Zu viel darüber nachdenken, was andere denken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5777761" y="1809259"/>
            <a:ext cx="0" cy="4137058"/>
          </a:xfrm>
          <a:prstGeom prst="line">
            <a:avLst/>
          </a:prstGeom>
          <a:ln w="19050" cap="flat">
            <a:solidFill>
              <a:srgbClr val="000000"/>
            </a:solidFill>
            <a:prstDash val="solid"/>
            <a:headEnd type="none" w="sm" len="sm"/>
            <a:tailEnd type="none" w="sm" len="sm"/>
          </a:ln>
        </p:spPr>
        <p:txBody>
          <a:bodyPr/>
          <a:lstStyle/>
          <a:p>
            <a:endParaRPr lang="es-ES"/>
          </a:p>
        </p:txBody>
      </p:sp>
      <p:sp>
        <p:nvSpPr>
          <p:cNvPr id="3" name="AutoShape 3"/>
          <p:cNvSpPr/>
          <p:nvPr/>
        </p:nvSpPr>
        <p:spPr>
          <a:xfrm flipV="1">
            <a:off x="11682337" y="1809259"/>
            <a:ext cx="0" cy="4137058"/>
          </a:xfrm>
          <a:prstGeom prst="line">
            <a:avLst/>
          </a:prstGeom>
          <a:ln w="19050" cap="flat">
            <a:solidFill>
              <a:srgbClr val="000000"/>
            </a:solidFill>
            <a:prstDash val="solid"/>
            <a:headEnd type="none" w="sm" len="sm"/>
            <a:tailEnd type="none" w="sm" len="sm"/>
          </a:ln>
        </p:spPr>
        <p:txBody>
          <a:bodyPr/>
          <a:lstStyle/>
          <a:p>
            <a:endParaRPr lang="es-ES"/>
          </a:p>
        </p:txBody>
      </p:sp>
      <p:sp>
        <p:nvSpPr>
          <p:cNvPr id="4" name="Freeform 4"/>
          <p:cNvSpPr/>
          <p:nvPr/>
        </p:nvSpPr>
        <p:spPr>
          <a:xfrm>
            <a:off x="14070330" y="5275648"/>
            <a:ext cx="4217670" cy="8229600"/>
          </a:xfrm>
          <a:custGeom>
            <a:avLst/>
            <a:gdLst/>
            <a:ahLst/>
            <a:cxnLst/>
            <a:rect l="l" t="t" r="r" b="b"/>
            <a:pathLst>
              <a:path w="4217670" h="8229600">
                <a:moveTo>
                  <a:pt x="0" y="0"/>
                </a:moveTo>
                <a:lnTo>
                  <a:pt x="4217670" y="0"/>
                </a:lnTo>
                <a:lnTo>
                  <a:pt x="4217670" y="8229600"/>
                </a:lnTo>
                <a:lnTo>
                  <a:pt x="0" y="8229600"/>
                </a:lnTo>
                <a:lnTo>
                  <a:pt x="0" y="0"/>
                </a:lnTo>
                <a:close/>
              </a:path>
            </a:pathLst>
          </a:custGeom>
          <a:blipFill>
            <a:blip r:embed="rId2"/>
            <a:stretch>
              <a:fillRect/>
            </a:stretch>
          </a:blipFill>
        </p:spPr>
        <p:txBody>
          <a:bodyPr/>
          <a:lstStyle/>
          <a:p>
            <a:endParaRPr lang="es-ES"/>
          </a:p>
        </p:txBody>
      </p:sp>
      <p:sp>
        <p:nvSpPr>
          <p:cNvPr id="5" name="TextBox 5"/>
          <p:cNvSpPr txBox="1"/>
          <p:nvPr/>
        </p:nvSpPr>
        <p:spPr>
          <a:xfrm>
            <a:off x="6248400" y="1000125"/>
            <a:ext cx="5791200" cy="307777"/>
          </a:xfrm>
          <a:prstGeom prst="rect">
            <a:avLst/>
          </a:prstGeom>
        </p:spPr>
        <p:txBody>
          <a:bodyPr wrap="square" lIns="0" tIns="0" rIns="0" bIns="0" rtlCol="0" anchor="t">
            <a:spAutoFit/>
          </a:bodyPr>
          <a:lstStyle/>
          <a:p>
            <a:pPr algn="ctr">
              <a:lnSpc>
                <a:spcPts val="2400"/>
              </a:lnSpc>
              <a:spcBef>
                <a:spcPct val="0"/>
              </a:spcBef>
            </a:pPr>
            <a:r>
              <a:rPr lang="en-US" sz="2000" b="1" dirty="0" err="1">
                <a:solidFill>
                  <a:srgbClr val="000000"/>
                </a:solidFill>
                <a:latin typeface="Poppins Bold"/>
                <a:ea typeface="Poppins Bold"/>
                <a:cs typeface="Poppins Bold"/>
                <a:sym typeface="Poppins Bold"/>
              </a:rPr>
              <a:t>Beispiele</a:t>
            </a:r>
            <a:r>
              <a:rPr lang="en-US" sz="2000" b="1" dirty="0">
                <a:solidFill>
                  <a:srgbClr val="000000"/>
                </a:solidFill>
                <a:latin typeface="Poppins Bold"/>
                <a:ea typeface="Poppins Bold"/>
                <a:cs typeface="Poppins Bold"/>
                <a:sym typeface="Poppins Bold"/>
              </a:rPr>
              <a:t> für die </a:t>
            </a:r>
            <a:r>
              <a:rPr lang="en-US" sz="2000" b="1" dirty="0" err="1">
                <a:solidFill>
                  <a:srgbClr val="000000"/>
                </a:solidFill>
                <a:latin typeface="Poppins Bold"/>
                <a:ea typeface="Poppins Bold"/>
                <a:cs typeface="Poppins Bold"/>
                <a:sym typeface="Poppins Bold"/>
              </a:rPr>
              <a:t>Kategorisierung</a:t>
            </a:r>
            <a:endParaRPr lang="en-US" sz="2000" b="1" dirty="0">
              <a:solidFill>
                <a:srgbClr val="000000"/>
              </a:solidFill>
              <a:latin typeface="Poppins Bold"/>
              <a:ea typeface="Poppins Bold"/>
              <a:cs typeface="Poppins Bold"/>
              <a:sym typeface="Poppins Bold"/>
            </a:endParaRPr>
          </a:p>
        </p:txBody>
      </p:sp>
      <p:sp>
        <p:nvSpPr>
          <p:cNvPr id="6" name="TextBox 6"/>
          <p:cNvSpPr txBox="1"/>
          <p:nvPr/>
        </p:nvSpPr>
        <p:spPr>
          <a:xfrm>
            <a:off x="2768561" y="1780684"/>
            <a:ext cx="857488" cy="333375"/>
          </a:xfrm>
          <a:prstGeom prst="rect">
            <a:avLst/>
          </a:prstGeom>
        </p:spPr>
        <p:txBody>
          <a:bodyPr lIns="0" tIns="0" rIns="0" bIns="0" rtlCol="0" anchor="t">
            <a:spAutoFit/>
          </a:bodyPr>
          <a:lstStyle/>
          <a:p>
            <a:pPr algn="ctr">
              <a:lnSpc>
                <a:spcPts val="2400"/>
              </a:lnSpc>
              <a:spcBef>
                <a:spcPct val="0"/>
              </a:spcBef>
            </a:pPr>
            <a:r>
              <a:rPr lang="en-US" sz="2000" b="1">
                <a:solidFill>
                  <a:srgbClr val="000000"/>
                </a:solidFill>
                <a:latin typeface="Poppins Bold"/>
                <a:ea typeface="Poppins Bold"/>
                <a:cs typeface="Poppins Bold"/>
                <a:sym typeface="Poppins Bold"/>
              </a:rPr>
              <a:t>Digital</a:t>
            </a:r>
          </a:p>
        </p:txBody>
      </p:sp>
      <p:sp>
        <p:nvSpPr>
          <p:cNvPr id="7" name="TextBox 7"/>
          <p:cNvSpPr txBox="1"/>
          <p:nvPr/>
        </p:nvSpPr>
        <p:spPr>
          <a:xfrm>
            <a:off x="6341262" y="1780684"/>
            <a:ext cx="4777572" cy="307777"/>
          </a:xfrm>
          <a:prstGeom prst="rect">
            <a:avLst/>
          </a:prstGeom>
        </p:spPr>
        <p:txBody>
          <a:bodyPr wrap="square" lIns="0" tIns="0" rIns="0" bIns="0" rtlCol="0" anchor="t">
            <a:spAutoFit/>
          </a:bodyPr>
          <a:lstStyle/>
          <a:p>
            <a:pPr algn="ctr">
              <a:lnSpc>
                <a:spcPts val="2400"/>
              </a:lnSpc>
              <a:spcBef>
                <a:spcPct val="0"/>
              </a:spcBef>
            </a:pPr>
            <a:r>
              <a:rPr lang="en-US" sz="2000" b="1">
                <a:solidFill>
                  <a:srgbClr val="000000"/>
                </a:solidFill>
                <a:latin typeface="Poppins Bold"/>
                <a:ea typeface="Poppins Bold"/>
                <a:cs typeface="Poppins Bold"/>
                <a:sym typeface="Poppins Bold"/>
              </a:rPr>
              <a:t>Körperlich und Gesundheit</a:t>
            </a:r>
          </a:p>
        </p:txBody>
      </p:sp>
      <p:sp>
        <p:nvSpPr>
          <p:cNvPr id="8" name="TextBox 8"/>
          <p:cNvSpPr txBox="1"/>
          <p:nvPr/>
        </p:nvSpPr>
        <p:spPr>
          <a:xfrm>
            <a:off x="12852802" y="1780684"/>
            <a:ext cx="3115779" cy="638175"/>
          </a:xfrm>
          <a:prstGeom prst="rect">
            <a:avLst/>
          </a:prstGeom>
        </p:spPr>
        <p:txBody>
          <a:bodyPr lIns="0" tIns="0" rIns="0" bIns="0" rtlCol="0" anchor="t">
            <a:spAutoFit/>
          </a:bodyPr>
          <a:lstStyle/>
          <a:p>
            <a:pPr algn="ctr">
              <a:lnSpc>
                <a:spcPts val="2400"/>
              </a:lnSpc>
              <a:spcBef>
                <a:spcPct val="0"/>
              </a:spcBef>
            </a:pPr>
            <a:r>
              <a:rPr lang="en-US" sz="2000" b="1">
                <a:solidFill>
                  <a:srgbClr val="000000"/>
                </a:solidFill>
                <a:latin typeface="Poppins Bold"/>
                <a:ea typeface="Poppins Bold"/>
                <a:cs typeface="Poppins Bold"/>
                <a:sym typeface="Poppins Bold"/>
              </a:rPr>
              <a:t>Selbstanspruch / Perfektionismus</a:t>
            </a:r>
          </a:p>
        </p:txBody>
      </p:sp>
      <p:sp>
        <p:nvSpPr>
          <p:cNvPr id="9" name="TextBox 9"/>
          <p:cNvSpPr txBox="1"/>
          <p:nvPr/>
        </p:nvSpPr>
        <p:spPr>
          <a:xfrm>
            <a:off x="1428832" y="2637223"/>
            <a:ext cx="3536946" cy="27717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Sich in sozialen Netzwerken mit anderen vergleichen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Druck verspüren, viele „Likes“ zu bekommen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Negative Kommentare online erhalten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Ständig auf das Handy schauen</a:t>
            </a:r>
          </a:p>
        </p:txBody>
      </p:sp>
      <p:sp>
        <p:nvSpPr>
          <p:cNvPr id="10" name="TextBox 10"/>
          <p:cNvSpPr txBox="1"/>
          <p:nvPr/>
        </p:nvSpPr>
        <p:spPr>
          <a:xfrm>
            <a:off x="6961575" y="2637223"/>
            <a:ext cx="4044038" cy="27717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Körperliche Veränderungen in der Jugend</a:t>
            </a:r>
          </a:p>
          <a:p>
            <a:pPr marL="431801" lvl="1" indent="-215900" algn="l">
              <a:lnSpc>
                <a:spcPts val="2400"/>
              </a:lnSpc>
              <a:buFont typeface="Arial"/>
              <a:buChar char="•"/>
            </a:pPr>
            <a:r>
              <a:rPr lang="en-US" sz="2000">
                <a:solidFill>
                  <a:srgbClr val="000000"/>
                </a:solidFill>
                <a:latin typeface="Poppins"/>
                <a:ea typeface="Poppins"/>
                <a:cs typeface="Poppins"/>
                <a:sym typeface="Poppins"/>
              </a:rPr>
              <a:t>Zu wenig schlafen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Angesammelte Müdigkeit</a:t>
            </a:r>
          </a:p>
          <a:p>
            <a:pPr marL="431801" lvl="1" indent="-215900" algn="l">
              <a:lnSpc>
                <a:spcPts val="2400"/>
              </a:lnSpc>
              <a:buFont typeface="Arial"/>
              <a:buChar char="•"/>
            </a:pPr>
            <a:r>
              <a:rPr lang="en-US" sz="2000">
                <a:solidFill>
                  <a:srgbClr val="000000"/>
                </a:solidFill>
                <a:latin typeface="Poppins"/>
                <a:ea typeface="Poppins"/>
                <a:cs typeface="Poppins"/>
                <a:sym typeface="Poppins"/>
              </a:rPr>
              <a:t>Kopf- oder Bauchschmerzen durch Nervosität</a:t>
            </a:r>
          </a:p>
          <a:p>
            <a:pPr marL="431801" lvl="1" indent="-215900" algn="l">
              <a:lnSpc>
                <a:spcPts val="2400"/>
              </a:lnSpc>
              <a:buFont typeface="Arial"/>
              <a:buChar char="•"/>
            </a:pPr>
            <a:r>
              <a:rPr lang="en-US" sz="2000">
                <a:solidFill>
                  <a:srgbClr val="000000"/>
                </a:solidFill>
                <a:latin typeface="Poppins"/>
                <a:ea typeface="Poppins"/>
                <a:cs typeface="Poppins"/>
                <a:sym typeface="Poppins"/>
              </a:rPr>
              <a:t>Zu wenig Erholung oder zu viele Aktivitäten</a:t>
            </a:r>
          </a:p>
        </p:txBody>
      </p:sp>
      <p:sp>
        <p:nvSpPr>
          <p:cNvPr id="11" name="TextBox 11"/>
          <p:cNvSpPr txBox="1"/>
          <p:nvPr/>
        </p:nvSpPr>
        <p:spPr>
          <a:xfrm>
            <a:off x="12642219" y="2637223"/>
            <a:ext cx="3536946" cy="24669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Denken, dass alles perfekt sein muss</a:t>
            </a:r>
          </a:p>
          <a:p>
            <a:pPr marL="431801" lvl="1" indent="-215900" algn="l">
              <a:lnSpc>
                <a:spcPts val="2400"/>
              </a:lnSpc>
              <a:buFont typeface="Arial"/>
              <a:buChar char="•"/>
            </a:pPr>
            <a:r>
              <a:rPr lang="en-US" sz="2000">
                <a:solidFill>
                  <a:srgbClr val="000000"/>
                </a:solidFill>
                <a:latin typeface="Poppins"/>
                <a:ea typeface="Poppins"/>
                <a:cs typeface="Poppins"/>
                <a:sym typeface="Poppins"/>
              </a:rPr>
              <a:t>Das Gefühl haben, dass es nie genug ist</a:t>
            </a:r>
          </a:p>
          <a:p>
            <a:pPr marL="431801" lvl="1" indent="-215900" algn="l">
              <a:lnSpc>
                <a:spcPts val="2400"/>
              </a:lnSpc>
              <a:buFont typeface="Arial"/>
              <a:buChar char="•"/>
            </a:pPr>
            <a:r>
              <a:rPr lang="en-US" sz="2000">
                <a:solidFill>
                  <a:srgbClr val="000000"/>
                </a:solidFill>
                <a:latin typeface="Poppins"/>
                <a:ea typeface="Poppins"/>
                <a:cs typeface="Poppins"/>
                <a:sym typeface="Poppins"/>
              </a:rPr>
              <a:t>Sehr frustriert sein, wenn etwas schiefgeht</a:t>
            </a:r>
          </a:p>
          <a:p>
            <a:pPr marL="431801" lvl="1" indent="-215900" algn="l">
              <a:lnSpc>
                <a:spcPts val="2400"/>
              </a:lnSpc>
              <a:buFont typeface="Arial"/>
              <a:buChar char="•"/>
            </a:pPr>
            <a:r>
              <a:rPr lang="en-US" sz="2000">
                <a:solidFill>
                  <a:srgbClr val="000000"/>
                </a:solidFill>
                <a:latin typeface="Poppins"/>
                <a:ea typeface="Poppins"/>
                <a:cs typeface="Poppins"/>
                <a:sym typeface="Poppins"/>
              </a:rPr>
              <a:t>Sich ständig mit anderen vergleichen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397596" y="1028700"/>
            <a:ext cx="4987085" cy="9730897"/>
          </a:xfrm>
          <a:custGeom>
            <a:avLst/>
            <a:gdLst/>
            <a:ahLst/>
            <a:cxnLst/>
            <a:rect l="l" t="t" r="r" b="b"/>
            <a:pathLst>
              <a:path w="4987085" h="9730897">
                <a:moveTo>
                  <a:pt x="0" y="0"/>
                </a:moveTo>
                <a:lnTo>
                  <a:pt x="4987085" y="0"/>
                </a:lnTo>
                <a:lnTo>
                  <a:pt x="4987085" y="9730897"/>
                </a:lnTo>
                <a:lnTo>
                  <a:pt x="0" y="9730897"/>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2545059" y="1050863"/>
            <a:ext cx="6598941" cy="1387321"/>
            <a:chOff x="0" y="0"/>
            <a:chExt cx="1737993" cy="365385"/>
          </a:xfrm>
        </p:grpSpPr>
        <p:sp>
          <p:nvSpPr>
            <p:cNvPr id="4" name="Freeform 4"/>
            <p:cNvSpPr/>
            <p:nvPr/>
          </p:nvSpPr>
          <p:spPr>
            <a:xfrm>
              <a:off x="0" y="0"/>
              <a:ext cx="1737993" cy="365385"/>
            </a:xfrm>
            <a:custGeom>
              <a:avLst/>
              <a:gdLst/>
              <a:ahLst/>
              <a:cxnLst/>
              <a:rect l="l" t="t" r="r" b="b"/>
              <a:pathLst>
                <a:path w="1737993" h="365385">
                  <a:moveTo>
                    <a:pt x="35196" y="0"/>
                  </a:moveTo>
                  <a:lnTo>
                    <a:pt x="1702797" y="0"/>
                  </a:lnTo>
                  <a:cubicBezTo>
                    <a:pt x="1712131" y="0"/>
                    <a:pt x="1721084" y="3708"/>
                    <a:pt x="1727684" y="10309"/>
                  </a:cubicBezTo>
                  <a:cubicBezTo>
                    <a:pt x="1734285" y="16909"/>
                    <a:pt x="1737993" y="25862"/>
                    <a:pt x="1737993" y="35196"/>
                  </a:cubicBezTo>
                  <a:lnTo>
                    <a:pt x="1737993" y="330189"/>
                  </a:lnTo>
                  <a:cubicBezTo>
                    <a:pt x="1737993" y="339523"/>
                    <a:pt x="1734285" y="348476"/>
                    <a:pt x="1727684" y="355076"/>
                  </a:cubicBezTo>
                  <a:cubicBezTo>
                    <a:pt x="1721084" y="361677"/>
                    <a:pt x="1712131" y="365385"/>
                    <a:pt x="1702797" y="365385"/>
                  </a:cubicBezTo>
                  <a:lnTo>
                    <a:pt x="35196" y="365385"/>
                  </a:lnTo>
                  <a:cubicBezTo>
                    <a:pt x="25862" y="365385"/>
                    <a:pt x="16909" y="361677"/>
                    <a:pt x="10309" y="355076"/>
                  </a:cubicBezTo>
                  <a:cubicBezTo>
                    <a:pt x="3708" y="348476"/>
                    <a:pt x="0" y="339523"/>
                    <a:pt x="0" y="330189"/>
                  </a:cubicBezTo>
                  <a:lnTo>
                    <a:pt x="0" y="35196"/>
                  </a:lnTo>
                  <a:cubicBezTo>
                    <a:pt x="0" y="25862"/>
                    <a:pt x="3708" y="16909"/>
                    <a:pt x="10309" y="10309"/>
                  </a:cubicBezTo>
                  <a:cubicBezTo>
                    <a:pt x="16909" y="3708"/>
                    <a:pt x="25862" y="0"/>
                    <a:pt x="35196" y="0"/>
                  </a:cubicBezTo>
                  <a:close/>
                </a:path>
              </a:pathLst>
            </a:custGeom>
            <a:solidFill>
              <a:srgbClr val="71C7D6"/>
            </a:solidFill>
            <a:ln w="19050" cap="rnd">
              <a:solidFill>
                <a:srgbClr val="000000"/>
              </a:solidFill>
              <a:prstDash val="solid"/>
              <a:round/>
            </a:ln>
          </p:spPr>
          <p:txBody>
            <a:bodyPr/>
            <a:lstStyle/>
            <a:p>
              <a:endParaRPr lang="es-ES"/>
            </a:p>
          </p:txBody>
        </p:sp>
        <p:sp>
          <p:nvSpPr>
            <p:cNvPr id="5" name="TextBox 5"/>
            <p:cNvSpPr txBox="1"/>
            <p:nvPr/>
          </p:nvSpPr>
          <p:spPr>
            <a:xfrm>
              <a:off x="0" y="-28575"/>
              <a:ext cx="1737993" cy="393960"/>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Welche Stresskategorien sind am häufigsten aufgetreten?</a:t>
              </a:r>
            </a:p>
          </p:txBody>
        </p:sp>
      </p:grpSp>
      <p:grpSp>
        <p:nvGrpSpPr>
          <p:cNvPr id="6" name="Group 6"/>
          <p:cNvGrpSpPr/>
          <p:nvPr/>
        </p:nvGrpSpPr>
        <p:grpSpPr>
          <a:xfrm>
            <a:off x="2545059" y="2776607"/>
            <a:ext cx="6598941" cy="1387321"/>
            <a:chOff x="0" y="0"/>
            <a:chExt cx="1737993" cy="365385"/>
          </a:xfrm>
        </p:grpSpPr>
        <p:sp>
          <p:nvSpPr>
            <p:cNvPr id="7" name="Freeform 7"/>
            <p:cNvSpPr/>
            <p:nvPr/>
          </p:nvSpPr>
          <p:spPr>
            <a:xfrm>
              <a:off x="0" y="0"/>
              <a:ext cx="1737993" cy="365385"/>
            </a:xfrm>
            <a:custGeom>
              <a:avLst/>
              <a:gdLst/>
              <a:ahLst/>
              <a:cxnLst/>
              <a:rect l="l" t="t" r="r" b="b"/>
              <a:pathLst>
                <a:path w="1737993" h="365385">
                  <a:moveTo>
                    <a:pt x="35196" y="0"/>
                  </a:moveTo>
                  <a:lnTo>
                    <a:pt x="1702797" y="0"/>
                  </a:lnTo>
                  <a:cubicBezTo>
                    <a:pt x="1712131" y="0"/>
                    <a:pt x="1721084" y="3708"/>
                    <a:pt x="1727684" y="10309"/>
                  </a:cubicBezTo>
                  <a:cubicBezTo>
                    <a:pt x="1734285" y="16909"/>
                    <a:pt x="1737993" y="25862"/>
                    <a:pt x="1737993" y="35196"/>
                  </a:cubicBezTo>
                  <a:lnTo>
                    <a:pt x="1737993" y="330189"/>
                  </a:lnTo>
                  <a:cubicBezTo>
                    <a:pt x="1737993" y="339523"/>
                    <a:pt x="1734285" y="348476"/>
                    <a:pt x="1727684" y="355076"/>
                  </a:cubicBezTo>
                  <a:cubicBezTo>
                    <a:pt x="1721084" y="361677"/>
                    <a:pt x="1712131" y="365385"/>
                    <a:pt x="1702797" y="365385"/>
                  </a:cubicBezTo>
                  <a:lnTo>
                    <a:pt x="35196" y="365385"/>
                  </a:lnTo>
                  <a:cubicBezTo>
                    <a:pt x="25862" y="365385"/>
                    <a:pt x="16909" y="361677"/>
                    <a:pt x="10309" y="355076"/>
                  </a:cubicBezTo>
                  <a:cubicBezTo>
                    <a:pt x="3708" y="348476"/>
                    <a:pt x="0" y="339523"/>
                    <a:pt x="0" y="330189"/>
                  </a:cubicBezTo>
                  <a:lnTo>
                    <a:pt x="0" y="35196"/>
                  </a:lnTo>
                  <a:cubicBezTo>
                    <a:pt x="0" y="25862"/>
                    <a:pt x="3708" y="16909"/>
                    <a:pt x="10309" y="10309"/>
                  </a:cubicBezTo>
                  <a:cubicBezTo>
                    <a:pt x="16909" y="3708"/>
                    <a:pt x="25862" y="0"/>
                    <a:pt x="35196" y="0"/>
                  </a:cubicBezTo>
                  <a:close/>
                </a:path>
              </a:pathLst>
            </a:custGeom>
            <a:solidFill>
              <a:srgbClr val="E4829D"/>
            </a:solidFill>
            <a:ln w="19050" cap="rnd">
              <a:solidFill>
                <a:srgbClr val="000000"/>
              </a:solidFill>
              <a:prstDash val="solid"/>
              <a:round/>
            </a:ln>
          </p:spPr>
          <p:txBody>
            <a:bodyPr/>
            <a:lstStyle/>
            <a:p>
              <a:endParaRPr lang="es-ES"/>
            </a:p>
          </p:txBody>
        </p:sp>
        <p:sp>
          <p:nvSpPr>
            <p:cNvPr id="8" name="TextBox 8"/>
            <p:cNvSpPr txBox="1"/>
            <p:nvPr/>
          </p:nvSpPr>
          <p:spPr>
            <a:xfrm>
              <a:off x="0" y="-28575"/>
              <a:ext cx="1737993" cy="393960"/>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Glaubt ihr, dass Jugendliche aus anderen Klassen ähnliche Karten hätten?</a:t>
              </a:r>
            </a:p>
          </p:txBody>
        </p:sp>
      </p:grpSp>
      <p:grpSp>
        <p:nvGrpSpPr>
          <p:cNvPr id="9" name="Group 9"/>
          <p:cNvGrpSpPr/>
          <p:nvPr/>
        </p:nvGrpSpPr>
        <p:grpSpPr>
          <a:xfrm>
            <a:off x="2545059" y="4506828"/>
            <a:ext cx="6598941" cy="1387321"/>
            <a:chOff x="0" y="0"/>
            <a:chExt cx="1737993" cy="365385"/>
          </a:xfrm>
        </p:grpSpPr>
        <p:sp>
          <p:nvSpPr>
            <p:cNvPr id="10" name="Freeform 10"/>
            <p:cNvSpPr/>
            <p:nvPr/>
          </p:nvSpPr>
          <p:spPr>
            <a:xfrm>
              <a:off x="0" y="0"/>
              <a:ext cx="1737993" cy="365385"/>
            </a:xfrm>
            <a:custGeom>
              <a:avLst/>
              <a:gdLst/>
              <a:ahLst/>
              <a:cxnLst/>
              <a:rect l="l" t="t" r="r" b="b"/>
              <a:pathLst>
                <a:path w="1737993" h="365385">
                  <a:moveTo>
                    <a:pt x="35196" y="0"/>
                  </a:moveTo>
                  <a:lnTo>
                    <a:pt x="1702797" y="0"/>
                  </a:lnTo>
                  <a:cubicBezTo>
                    <a:pt x="1712131" y="0"/>
                    <a:pt x="1721084" y="3708"/>
                    <a:pt x="1727684" y="10309"/>
                  </a:cubicBezTo>
                  <a:cubicBezTo>
                    <a:pt x="1734285" y="16909"/>
                    <a:pt x="1737993" y="25862"/>
                    <a:pt x="1737993" y="35196"/>
                  </a:cubicBezTo>
                  <a:lnTo>
                    <a:pt x="1737993" y="330189"/>
                  </a:lnTo>
                  <a:cubicBezTo>
                    <a:pt x="1737993" y="339523"/>
                    <a:pt x="1734285" y="348476"/>
                    <a:pt x="1727684" y="355076"/>
                  </a:cubicBezTo>
                  <a:cubicBezTo>
                    <a:pt x="1721084" y="361677"/>
                    <a:pt x="1712131" y="365385"/>
                    <a:pt x="1702797" y="365385"/>
                  </a:cubicBezTo>
                  <a:lnTo>
                    <a:pt x="35196" y="365385"/>
                  </a:lnTo>
                  <a:cubicBezTo>
                    <a:pt x="25862" y="365385"/>
                    <a:pt x="16909" y="361677"/>
                    <a:pt x="10309" y="355076"/>
                  </a:cubicBezTo>
                  <a:cubicBezTo>
                    <a:pt x="3708" y="348476"/>
                    <a:pt x="0" y="339523"/>
                    <a:pt x="0" y="330189"/>
                  </a:cubicBezTo>
                  <a:lnTo>
                    <a:pt x="0" y="35196"/>
                  </a:lnTo>
                  <a:cubicBezTo>
                    <a:pt x="0" y="25862"/>
                    <a:pt x="3708" y="16909"/>
                    <a:pt x="10309" y="10309"/>
                  </a:cubicBezTo>
                  <a:cubicBezTo>
                    <a:pt x="16909" y="3708"/>
                    <a:pt x="25862" y="0"/>
                    <a:pt x="35196" y="0"/>
                  </a:cubicBezTo>
                  <a:close/>
                </a:path>
              </a:pathLst>
            </a:custGeom>
            <a:solidFill>
              <a:srgbClr val="FFED4C"/>
            </a:solidFill>
            <a:ln w="19050" cap="rnd">
              <a:solidFill>
                <a:srgbClr val="000000"/>
              </a:solidFill>
              <a:prstDash val="solid"/>
              <a:round/>
            </a:ln>
          </p:spPr>
          <p:txBody>
            <a:bodyPr/>
            <a:lstStyle/>
            <a:p>
              <a:endParaRPr lang="es-ES"/>
            </a:p>
          </p:txBody>
        </p:sp>
        <p:sp>
          <p:nvSpPr>
            <p:cNvPr id="11" name="TextBox 11"/>
            <p:cNvSpPr txBox="1"/>
            <p:nvPr/>
          </p:nvSpPr>
          <p:spPr>
            <a:xfrm>
              <a:off x="0" y="-28575"/>
              <a:ext cx="1737993" cy="393960"/>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Welche Situationen glaubt ihr, lassen sich mit einfachen Strategien bewältigen?</a:t>
              </a:r>
            </a:p>
          </p:txBody>
        </p:sp>
      </p:grpSp>
      <p:sp>
        <p:nvSpPr>
          <p:cNvPr id="12" name="TextBox 12"/>
          <p:cNvSpPr txBox="1"/>
          <p:nvPr/>
        </p:nvSpPr>
        <p:spPr>
          <a:xfrm>
            <a:off x="2545059" y="7151419"/>
            <a:ext cx="7747306" cy="1552575"/>
          </a:xfrm>
          <a:prstGeom prst="rect">
            <a:avLst/>
          </a:prstGeom>
        </p:spPr>
        <p:txBody>
          <a:bodyPr lIns="0" tIns="0" rIns="0" bIns="0" rtlCol="0" anchor="t">
            <a:spAutoFit/>
          </a:bodyPr>
          <a:lstStyle/>
          <a:p>
            <a:pPr algn="l">
              <a:lnSpc>
                <a:spcPts val="2400"/>
              </a:lnSpc>
              <a:spcBef>
                <a:spcPct val="0"/>
              </a:spcBef>
            </a:pPr>
            <a:r>
              <a:rPr lang="en-US" sz="2000" b="1">
                <a:solidFill>
                  <a:srgbClr val="000000"/>
                </a:solidFill>
                <a:latin typeface="Poppins Bold"/>
                <a:ea typeface="Poppins Bold"/>
                <a:cs typeface="Poppins Bold"/>
                <a:sym typeface="Poppins Bold"/>
              </a:rPr>
              <a:t>Denke daran:</a:t>
            </a:r>
          </a:p>
          <a:p>
            <a:pPr algn="l">
              <a:lnSpc>
                <a:spcPts val="2400"/>
              </a:lnSpc>
              <a:spcBef>
                <a:spcPct val="0"/>
              </a:spcBef>
            </a:pPr>
            <a:endParaRPr lang="en-US" sz="2000" b="1">
              <a:solidFill>
                <a:srgbClr val="000000"/>
              </a:solidFill>
              <a:latin typeface="Poppins Bold"/>
              <a:ea typeface="Poppins Bold"/>
              <a:cs typeface="Poppins Bold"/>
              <a:sym typeface="Poppins Bold"/>
            </a:endParaRPr>
          </a:p>
          <a:p>
            <a:pPr algn="l">
              <a:lnSpc>
                <a:spcPts val="2400"/>
              </a:lnSpc>
              <a:spcBef>
                <a:spcPct val="0"/>
              </a:spcBef>
            </a:pPr>
            <a:r>
              <a:rPr lang="en-US" sz="2000">
                <a:solidFill>
                  <a:srgbClr val="000000"/>
                </a:solidFill>
                <a:latin typeface="Poppins"/>
                <a:ea typeface="Poppins"/>
                <a:cs typeface="Poppins"/>
                <a:sym typeface="Poppins"/>
              </a:rPr>
              <a:t>Viele Stressfaktoren werden innerhalb der Gruppe geteilt.</a:t>
            </a:r>
          </a:p>
          <a:p>
            <a:pPr algn="l">
              <a:lnSpc>
                <a:spcPts val="2400"/>
              </a:lnSpc>
              <a:spcBef>
                <a:spcPct val="0"/>
              </a:spcBef>
            </a:pPr>
            <a:r>
              <a:rPr lang="en-US" sz="2000">
                <a:solidFill>
                  <a:srgbClr val="000000"/>
                </a:solidFill>
                <a:latin typeface="Poppins"/>
                <a:ea typeface="Poppins"/>
                <a:cs typeface="Poppins"/>
                <a:sym typeface="Poppins"/>
              </a:rPr>
              <a:t>Sie gemeinsam zu sehen hilft uns zu verstehen, dass wir nicht allein sind und dass Stress viele Formen haben kann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6983730" y="4886325"/>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1.7</a:t>
            </a:r>
          </a:p>
        </p:txBody>
      </p:sp>
      <p:sp>
        <p:nvSpPr>
          <p:cNvPr id="5" name="TextBox 5"/>
          <p:cNvSpPr txBox="1"/>
          <p:nvPr/>
        </p:nvSpPr>
        <p:spPr>
          <a:xfrm>
            <a:off x="3525615" y="5937193"/>
            <a:ext cx="11236770" cy="2333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„Stressreaktionen“ — Wie mein Körper, meine Emotionen und mein Verhalten reagieren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67968" y="1360356"/>
            <a:ext cx="7893652" cy="7016579"/>
          </a:xfrm>
          <a:custGeom>
            <a:avLst/>
            <a:gdLst/>
            <a:ahLst/>
            <a:cxnLst/>
            <a:rect l="l" t="t" r="r" b="b"/>
            <a:pathLst>
              <a:path w="7893652" h="7016579">
                <a:moveTo>
                  <a:pt x="0" y="0"/>
                </a:moveTo>
                <a:lnTo>
                  <a:pt x="7893652" y="0"/>
                </a:lnTo>
                <a:lnTo>
                  <a:pt x="7893652" y="7016579"/>
                </a:lnTo>
                <a:lnTo>
                  <a:pt x="0" y="701657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1722120" y="2364285"/>
            <a:ext cx="6897355"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Tafel oder Flipchart, in drei Spalten unterteilt:</a:t>
            </a:r>
          </a:p>
          <a:p>
            <a:pPr marL="431801" lvl="1" indent="-215900" algn="l">
              <a:lnSpc>
                <a:spcPts val="2400"/>
              </a:lnSpc>
              <a:buFont typeface="Arial"/>
              <a:buChar char="•"/>
            </a:pPr>
            <a:r>
              <a:rPr lang="en-US" sz="2000">
                <a:solidFill>
                  <a:srgbClr val="000000"/>
                </a:solidFill>
                <a:latin typeface="Poppins"/>
                <a:ea typeface="Poppins"/>
                <a:cs typeface="Poppins"/>
                <a:sym typeface="Poppins"/>
              </a:rPr>
              <a:t>Körper — Emotionen — Gedanken/Verhalten</a:t>
            </a:r>
          </a:p>
        </p:txBody>
      </p:sp>
      <p:sp>
        <p:nvSpPr>
          <p:cNvPr id="4" name="TextBox 4"/>
          <p:cNvSpPr txBox="1"/>
          <p:nvPr/>
        </p:nvSpPr>
        <p:spPr>
          <a:xfrm>
            <a:off x="1722120" y="4706440"/>
            <a:ext cx="6897355" cy="24828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machen ein Brainstorming darüber, wie Körper und Geist reagieren, wenn wir gestresst sind.</a:t>
            </a:r>
          </a:p>
          <a:p>
            <a:pPr marL="431801" lvl="1" indent="-215900" algn="l">
              <a:lnSpc>
                <a:spcPts val="2800"/>
              </a:lnSpc>
              <a:buFont typeface="Arial"/>
              <a:buChar char="•"/>
            </a:pPr>
            <a:r>
              <a:rPr lang="en-US" sz="2000">
                <a:solidFill>
                  <a:srgbClr val="000000"/>
                </a:solidFill>
                <a:latin typeface="Poppins"/>
                <a:ea typeface="Poppins"/>
                <a:cs typeface="Poppins"/>
                <a:sym typeface="Poppins"/>
              </a:rPr>
              <a:t>Wir notieren Beispiele aus der Gruppe in jeder Spalte.</a:t>
            </a:r>
          </a:p>
          <a:p>
            <a:pPr algn="l">
              <a:lnSpc>
                <a:spcPts val="2800"/>
              </a:lnSpc>
            </a:pPr>
            <a:endParaRPr lang="en-US" sz="2000">
              <a:solidFill>
                <a:srgbClr val="000000"/>
              </a:solidFill>
              <a:latin typeface="Poppins"/>
              <a:ea typeface="Poppins"/>
              <a:cs typeface="Poppins"/>
              <a:sym typeface="Poppi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86590" y="865408"/>
            <a:ext cx="11714820" cy="1382493"/>
            <a:chOff x="0" y="-43007"/>
            <a:chExt cx="3085385" cy="364113"/>
          </a:xfrm>
        </p:grpSpPr>
        <p:sp>
          <p:nvSpPr>
            <p:cNvPr id="3" name="Freeform 3"/>
            <p:cNvSpPr/>
            <p:nvPr/>
          </p:nvSpPr>
          <p:spPr>
            <a:xfrm>
              <a:off x="0" y="0"/>
              <a:ext cx="3085385" cy="297438"/>
            </a:xfrm>
            <a:custGeom>
              <a:avLst/>
              <a:gdLst/>
              <a:ahLst/>
              <a:cxnLst/>
              <a:rect l="l" t="t" r="r" b="b"/>
              <a:pathLst>
                <a:path w="3085385" h="297438">
                  <a:moveTo>
                    <a:pt x="19826" y="0"/>
                  </a:moveTo>
                  <a:lnTo>
                    <a:pt x="3065559" y="0"/>
                  </a:lnTo>
                  <a:cubicBezTo>
                    <a:pt x="3070817" y="0"/>
                    <a:pt x="3075860" y="2089"/>
                    <a:pt x="3079578" y="5807"/>
                  </a:cubicBezTo>
                  <a:cubicBezTo>
                    <a:pt x="3083296" y="9525"/>
                    <a:pt x="3085385" y="14568"/>
                    <a:pt x="3085385" y="19826"/>
                  </a:cubicBezTo>
                  <a:lnTo>
                    <a:pt x="3085385" y="277612"/>
                  </a:lnTo>
                  <a:cubicBezTo>
                    <a:pt x="3085385" y="282871"/>
                    <a:pt x="3083296" y="287913"/>
                    <a:pt x="3079578" y="291631"/>
                  </a:cubicBezTo>
                  <a:cubicBezTo>
                    <a:pt x="3075860" y="295350"/>
                    <a:pt x="3070817" y="297438"/>
                    <a:pt x="3065559" y="297438"/>
                  </a:cubicBezTo>
                  <a:lnTo>
                    <a:pt x="19826" y="297438"/>
                  </a:lnTo>
                  <a:cubicBezTo>
                    <a:pt x="8876" y="297438"/>
                    <a:pt x="0" y="288562"/>
                    <a:pt x="0" y="277612"/>
                  </a:cubicBezTo>
                  <a:lnTo>
                    <a:pt x="0" y="19826"/>
                  </a:lnTo>
                  <a:cubicBezTo>
                    <a:pt x="0" y="8876"/>
                    <a:pt x="8876" y="0"/>
                    <a:pt x="19826"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43007"/>
              <a:ext cx="3085385" cy="364113"/>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Wenn </a:t>
              </a:r>
              <a:r>
                <a:rPr lang="en-US" sz="2000" dirty="0" err="1">
                  <a:solidFill>
                    <a:srgbClr val="000000"/>
                  </a:solidFill>
                  <a:latin typeface="Poppins"/>
                  <a:ea typeface="Poppins"/>
                  <a:cs typeface="Poppins"/>
                  <a:sym typeface="Poppins"/>
                </a:rPr>
                <a:t>jemand</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gestresst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ist</a:t>
              </a:r>
              <a:r>
                <a:rPr lang="en-US" sz="2000" dirty="0">
                  <a:solidFill>
                    <a:srgbClr val="000000"/>
                  </a:solidFill>
                  <a:latin typeface="Poppins"/>
                  <a:ea typeface="Poppins"/>
                  <a:cs typeface="Poppins"/>
                  <a:sym typeface="Poppins"/>
                </a:rPr>
                <a:t> (nicht </a:t>
              </a:r>
              <a:r>
                <a:rPr lang="en-US" sz="2000" dirty="0" err="1">
                  <a:solidFill>
                    <a:srgbClr val="000000"/>
                  </a:solidFill>
                  <a:latin typeface="Poppins"/>
                  <a:ea typeface="Poppins"/>
                  <a:cs typeface="Poppins"/>
                  <a:sym typeface="Poppins"/>
                </a:rPr>
                <a:t>unbedingt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ihr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selbst</a:t>
              </a:r>
              <a:r>
                <a:rPr lang="en-US" sz="2000" dirty="0">
                  <a:solidFill>
                    <a:srgbClr val="000000"/>
                  </a:solidFill>
                  <a:latin typeface="Poppins"/>
                  <a:ea typeface="Poppins"/>
                  <a:cs typeface="Poppins"/>
                  <a:sym typeface="Poppins"/>
                </a:rPr>
                <a:t>), was </a:t>
              </a:r>
              <a:r>
                <a:rPr lang="en-US" sz="2000" dirty="0" err="1">
                  <a:solidFill>
                    <a:srgbClr val="000000"/>
                  </a:solidFill>
                  <a:latin typeface="Poppins"/>
                  <a:ea typeface="Poppins"/>
                  <a:cs typeface="Poppins"/>
                  <a:sym typeface="Poppins"/>
                </a:rPr>
                <a:t>passiert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dann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häufig</a:t>
              </a:r>
              <a:r>
                <a:rPr lang="en-US" sz="2000" dirty="0">
                  <a:solidFill>
                    <a:srgbClr val="000000"/>
                  </a:solidFill>
                  <a:latin typeface="Poppins"/>
                  <a:ea typeface="Poppins"/>
                  <a:cs typeface="Poppins"/>
                  <a:sym typeface="Poppins"/>
                </a:rPr>
                <a:t>?</a:t>
              </a:r>
            </a:p>
          </p:txBody>
        </p:sp>
      </p:grpSp>
      <p:sp>
        <p:nvSpPr>
          <p:cNvPr id="5" name="AutoShape 5"/>
          <p:cNvSpPr/>
          <p:nvPr/>
        </p:nvSpPr>
        <p:spPr>
          <a:xfrm>
            <a:off x="5978774" y="2771475"/>
            <a:ext cx="0" cy="3758034"/>
          </a:xfrm>
          <a:prstGeom prst="line">
            <a:avLst/>
          </a:prstGeom>
          <a:ln w="19050" cap="flat">
            <a:solidFill>
              <a:srgbClr val="000000"/>
            </a:solidFill>
            <a:prstDash val="solid"/>
            <a:headEnd type="none" w="sm" len="sm"/>
            <a:tailEnd type="none" w="sm" len="sm"/>
          </a:ln>
        </p:spPr>
        <p:txBody>
          <a:bodyPr/>
          <a:lstStyle/>
          <a:p>
            <a:endParaRPr lang="es-ES"/>
          </a:p>
        </p:txBody>
      </p:sp>
      <p:sp>
        <p:nvSpPr>
          <p:cNvPr id="6" name="AutoShape 6"/>
          <p:cNvSpPr/>
          <p:nvPr/>
        </p:nvSpPr>
        <p:spPr>
          <a:xfrm>
            <a:off x="11142524" y="2771475"/>
            <a:ext cx="0" cy="3758034"/>
          </a:xfrm>
          <a:prstGeom prst="line">
            <a:avLst/>
          </a:prstGeom>
          <a:ln w="19050" cap="flat">
            <a:solidFill>
              <a:srgbClr val="000000"/>
            </a:solidFill>
            <a:prstDash val="solid"/>
            <a:headEnd type="none" w="sm" len="sm"/>
            <a:tailEnd type="none" w="sm" len="sm"/>
          </a:ln>
        </p:spPr>
        <p:txBody>
          <a:bodyPr/>
          <a:lstStyle/>
          <a:p>
            <a:endParaRPr lang="es-ES"/>
          </a:p>
        </p:txBody>
      </p:sp>
      <p:sp>
        <p:nvSpPr>
          <p:cNvPr id="7" name="Freeform 7"/>
          <p:cNvSpPr/>
          <p:nvPr/>
        </p:nvSpPr>
        <p:spPr>
          <a:xfrm>
            <a:off x="5763047" y="6529509"/>
            <a:ext cx="5940275" cy="8229600"/>
          </a:xfrm>
          <a:custGeom>
            <a:avLst/>
            <a:gdLst/>
            <a:ahLst/>
            <a:cxnLst/>
            <a:rect l="l" t="t" r="r" b="b"/>
            <a:pathLst>
              <a:path w="5940275" h="8229600">
                <a:moveTo>
                  <a:pt x="0" y="0"/>
                </a:moveTo>
                <a:lnTo>
                  <a:pt x="5940275" y="0"/>
                </a:lnTo>
                <a:lnTo>
                  <a:pt x="5940275" y="8229600"/>
                </a:lnTo>
                <a:lnTo>
                  <a:pt x="0" y="8229600"/>
                </a:lnTo>
                <a:lnTo>
                  <a:pt x="0" y="0"/>
                </a:lnTo>
                <a:close/>
              </a:path>
            </a:pathLst>
          </a:custGeom>
          <a:blipFill>
            <a:blip r:embed="rId2"/>
            <a:stretch>
              <a:fillRect/>
            </a:stretch>
          </a:blipFill>
        </p:spPr>
        <p:txBody>
          <a:bodyPr/>
          <a:lstStyle/>
          <a:p>
            <a:endParaRPr lang="es-ES"/>
          </a:p>
        </p:txBody>
      </p:sp>
      <p:sp>
        <p:nvSpPr>
          <p:cNvPr id="8" name="TextBox 8"/>
          <p:cNvSpPr txBox="1"/>
          <p:nvPr/>
        </p:nvSpPr>
        <p:spPr>
          <a:xfrm>
            <a:off x="2956232" y="2863209"/>
            <a:ext cx="1415420" cy="341119"/>
          </a:xfrm>
          <a:prstGeom prst="rect">
            <a:avLst/>
          </a:prstGeom>
        </p:spPr>
        <p:txBody>
          <a:bodyPr wrap="square" lIns="0" tIns="0" rIns="0" bIns="0" rtlCol="0" anchor="t">
            <a:spAutoFit/>
          </a:bodyPr>
          <a:lstStyle/>
          <a:p>
            <a:pPr algn="ctr">
              <a:lnSpc>
                <a:spcPts val="2800"/>
              </a:lnSpc>
              <a:spcBef>
                <a:spcPct val="0"/>
              </a:spcBef>
            </a:pPr>
            <a:r>
              <a:rPr lang="en-US" sz="2000" b="1" dirty="0">
                <a:solidFill>
                  <a:srgbClr val="000000"/>
                </a:solidFill>
                <a:latin typeface="Poppins Bold"/>
                <a:ea typeface="Poppins Bold"/>
                <a:cs typeface="Poppins Bold"/>
                <a:sym typeface="Poppins Bold"/>
              </a:rPr>
              <a:t>Körper</a:t>
            </a:r>
          </a:p>
        </p:txBody>
      </p:sp>
      <p:sp>
        <p:nvSpPr>
          <p:cNvPr id="9" name="TextBox 9"/>
          <p:cNvSpPr txBox="1"/>
          <p:nvPr/>
        </p:nvSpPr>
        <p:spPr>
          <a:xfrm>
            <a:off x="7275260" y="2863209"/>
            <a:ext cx="2249740" cy="341119"/>
          </a:xfrm>
          <a:prstGeom prst="rect">
            <a:avLst/>
          </a:prstGeom>
        </p:spPr>
        <p:txBody>
          <a:bodyPr wrap="square" lIns="0" tIns="0" rIns="0" bIns="0" rtlCol="0" anchor="t">
            <a:spAutoFit/>
          </a:bodyPr>
          <a:lstStyle/>
          <a:p>
            <a:pPr algn="ctr">
              <a:lnSpc>
                <a:spcPts val="2800"/>
              </a:lnSpc>
              <a:spcBef>
                <a:spcPct val="0"/>
              </a:spcBef>
            </a:pPr>
            <a:r>
              <a:rPr lang="en-US" sz="2000" b="1" dirty="0" err="1">
                <a:solidFill>
                  <a:srgbClr val="000000"/>
                </a:solidFill>
                <a:latin typeface="Poppins Bold"/>
                <a:ea typeface="Poppins Bold"/>
                <a:cs typeface="Poppins Bold"/>
                <a:sym typeface="Poppins Bold"/>
              </a:rPr>
              <a:t>Emotionen</a:t>
            </a:r>
            <a:endParaRPr lang="en-US" sz="2000" b="1" dirty="0">
              <a:solidFill>
                <a:srgbClr val="000000"/>
              </a:solidFill>
              <a:latin typeface="Poppins Bold"/>
              <a:ea typeface="Poppins Bold"/>
              <a:cs typeface="Poppins Bold"/>
              <a:sym typeface="Poppins Bold"/>
            </a:endParaRPr>
          </a:p>
        </p:txBody>
      </p:sp>
      <p:sp>
        <p:nvSpPr>
          <p:cNvPr id="10" name="TextBox 10"/>
          <p:cNvSpPr txBox="1"/>
          <p:nvPr/>
        </p:nvSpPr>
        <p:spPr>
          <a:xfrm>
            <a:off x="12188901" y="2863209"/>
            <a:ext cx="2873216" cy="368300"/>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Gedanken / Verhalten</a:t>
            </a:r>
          </a:p>
        </p:txBody>
      </p:sp>
      <p:sp>
        <p:nvSpPr>
          <p:cNvPr id="11" name="TextBox 11"/>
          <p:cNvSpPr txBox="1"/>
          <p:nvPr/>
        </p:nvSpPr>
        <p:spPr>
          <a:xfrm>
            <a:off x="2053958" y="3564293"/>
            <a:ext cx="3219966" cy="28352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Verspannung im Nacken oder in den Schultern</a:t>
            </a:r>
          </a:p>
          <a:p>
            <a:pPr marL="431801" lvl="1" indent="-215900" algn="l">
              <a:lnSpc>
                <a:spcPts val="2800"/>
              </a:lnSpc>
              <a:buFont typeface="Arial"/>
              <a:buChar char="•"/>
            </a:pPr>
            <a:r>
              <a:rPr lang="en-US" sz="2000">
                <a:solidFill>
                  <a:srgbClr val="000000"/>
                </a:solidFill>
                <a:latin typeface="Poppins"/>
                <a:ea typeface="Poppins"/>
                <a:cs typeface="Poppins"/>
                <a:sym typeface="Poppins"/>
              </a:rPr>
              <a:t>Magenschmerzen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Beschleunigte Atmung</a:t>
            </a:r>
          </a:p>
          <a:p>
            <a:pPr marL="431801" lvl="1" indent="-215900" algn="l">
              <a:lnSpc>
                <a:spcPts val="2800"/>
              </a:lnSpc>
              <a:buFont typeface="Arial"/>
              <a:buChar char="•"/>
            </a:pPr>
            <a:r>
              <a:rPr lang="en-US" sz="2000">
                <a:solidFill>
                  <a:srgbClr val="000000"/>
                </a:solidFill>
                <a:latin typeface="Poppins"/>
                <a:ea typeface="Poppins"/>
                <a:cs typeface="Poppins"/>
                <a:sym typeface="Poppins"/>
              </a:rPr>
              <a:t>Kalte Hände</a:t>
            </a:r>
          </a:p>
          <a:p>
            <a:pPr marL="431801" lvl="1" indent="-215900" algn="l">
              <a:lnSpc>
                <a:spcPts val="2800"/>
              </a:lnSpc>
              <a:buFont typeface="Arial"/>
              <a:buChar char="•"/>
            </a:pPr>
            <a:r>
              <a:rPr lang="en-US" sz="2000">
                <a:solidFill>
                  <a:srgbClr val="000000"/>
                </a:solidFill>
                <a:latin typeface="Poppins"/>
                <a:ea typeface="Poppins"/>
                <a:cs typeface="Poppins"/>
                <a:sym typeface="Poppins"/>
              </a:rPr>
              <a:t>Schwitzen</a:t>
            </a:r>
          </a:p>
        </p:txBody>
      </p:sp>
      <p:sp>
        <p:nvSpPr>
          <p:cNvPr id="12" name="TextBox 12"/>
          <p:cNvSpPr txBox="1"/>
          <p:nvPr/>
        </p:nvSpPr>
        <p:spPr>
          <a:xfrm>
            <a:off x="6790147" y="3564293"/>
            <a:ext cx="3219966" cy="2482850"/>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Reizbarkeit</a:t>
            </a:r>
          </a:p>
          <a:p>
            <a:pPr marL="431801" lvl="1" indent="-215900" algn="l">
              <a:lnSpc>
                <a:spcPts val="2800"/>
              </a:lnSpc>
              <a:buFont typeface="Arial"/>
              <a:buChar char="•"/>
            </a:pPr>
            <a:r>
              <a:rPr lang="en-US" sz="2000">
                <a:solidFill>
                  <a:srgbClr val="000000"/>
                </a:solidFill>
                <a:latin typeface="Poppins"/>
                <a:ea typeface="Poppins"/>
                <a:cs typeface="Poppins"/>
                <a:sym typeface="Poppins"/>
              </a:rPr>
              <a:t>Nervosität</a:t>
            </a:r>
          </a:p>
          <a:p>
            <a:pPr marL="431801" lvl="1" indent="-215900" algn="l">
              <a:lnSpc>
                <a:spcPts val="2800"/>
              </a:lnSpc>
              <a:buFont typeface="Arial"/>
              <a:buChar char="•"/>
            </a:pPr>
            <a:r>
              <a:rPr lang="en-US" sz="2000">
                <a:solidFill>
                  <a:srgbClr val="000000"/>
                </a:solidFill>
                <a:latin typeface="Poppins"/>
                <a:ea typeface="Poppins"/>
                <a:cs typeface="Poppins"/>
                <a:sym typeface="Poppins"/>
              </a:rPr>
              <a:t>Frustration</a:t>
            </a:r>
          </a:p>
          <a:p>
            <a:pPr marL="431801" lvl="1" indent="-215900" algn="l">
              <a:lnSpc>
                <a:spcPts val="2800"/>
              </a:lnSpc>
              <a:buFont typeface="Arial"/>
              <a:buChar char="•"/>
            </a:pPr>
            <a:r>
              <a:rPr lang="en-US" sz="2000">
                <a:solidFill>
                  <a:srgbClr val="000000"/>
                </a:solidFill>
                <a:latin typeface="Poppins"/>
                <a:ea typeface="Poppins"/>
                <a:cs typeface="Poppins"/>
                <a:sym typeface="Poppins"/>
              </a:rPr>
              <a:t>Gefühl der Blockade</a:t>
            </a:r>
          </a:p>
          <a:p>
            <a:pPr marL="431801" lvl="1" indent="-215900" algn="l">
              <a:lnSpc>
                <a:spcPts val="2800"/>
              </a:lnSpc>
              <a:buFont typeface="Arial"/>
              <a:buChar char="•"/>
            </a:pPr>
            <a:r>
              <a:rPr lang="en-US" sz="2000">
                <a:solidFill>
                  <a:srgbClr val="000000"/>
                </a:solidFill>
                <a:latin typeface="Poppins"/>
                <a:ea typeface="Poppins"/>
                <a:cs typeface="Poppins"/>
                <a:sym typeface="Poppins"/>
              </a:rPr>
              <a:t>Überforderung</a:t>
            </a:r>
          </a:p>
          <a:p>
            <a:pPr marL="431801" lvl="1" indent="-215900" algn="l">
              <a:lnSpc>
                <a:spcPts val="2800"/>
              </a:lnSpc>
              <a:buFont typeface="Arial"/>
              <a:buChar char="•"/>
            </a:pPr>
            <a:r>
              <a:rPr lang="en-US" sz="2000">
                <a:solidFill>
                  <a:srgbClr val="000000"/>
                </a:solidFill>
                <a:latin typeface="Poppins"/>
                <a:ea typeface="Poppins"/>
                <a:cs typeface="Poppins"/>
                <a:sym typeface="Poppins"/>
              </a:rPr>
              <a:t>Angst vor dem Scheitern</a:t>
            </a:r>
          </a:p>
        </p:txBody>
      </p:sp>
      <p:sp>
        <p:nvSpPr>
          <p:cNvPr id="13" name="TextBox 13"/>
          <p:cNvSpPr txBox="1"/>
          <p:nvPr/>
        </p:nvSpPr>
        <p:spPr>
          <a:xfrm>
            <a:off x="12015526" y="3564293"/>
            <a:ext cx="3219966" cy="3187700"/>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„Ich schaffe das nicht“</a:t>
            </a:r>
          </a:p>
          <a:p>
            <a:pPr marL="431801" lvl="1" indent="-215900" algn="l">
              <a:lnSpc>
                <a:spcPts val="2800"/>
              </a:lnSpc>
              <a:buFont typeface="Arial"/>
              <a:buChar char="•"/>
            </a:pPr>
            <a:r>
              <a:rPr lang="en-US" sz="2000">
                <a:solidFill>
                  <a:srgbClr val="000000"/>
                </a:solidFill>
                <a:latin typeface="Poppins"/>
                <a:ea typeface="Poppins"/>
                <a:cs typeface="Poppins"/>
                <a:sym typeface="Poppins"/>
              </a:rPr>
              <a:t>Schwierigkeiten, sich zu konzentrieren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Sich ständig im Kreis drehen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Aufgaben vermeiden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Impulsiv reagieren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Prokrastinieren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4245" y="831991"/>
            <a:ext cx="7939755" cy="2254109"/>
            <a:chOff x="0" y="-51808"/>
            <a:chExt cx="2091129" cy="593675"/>
          </a:xfrm>
        </p:grpSpPr>
        <p:sp>
          <p:nvSpPr>
            <p:cNvPr id="3" name="Freeform 3"/>
            <p:cNvSpPr/>
            <p:nvPr/>
          </p:nvSpPr>
          <p:spPr>
            <a:xfrm>
              <a:off x="0" y="0"/>
              <a:ext cx="2091129" cy="507950"/>
            </a:xfrm>
            <a:custGeom>
              <a:avLst/>
              <a:gdLst/>
              <a:ahLst/>
              <a:cxnLst/>
              <a:rect l="l" t="t" r="r" b="b"/>
              <a:pathLst>
                <a:path w="2091129" h="507950">
                  <a:moveTo>
                    <a:pt x="29252" y="0"/>
                  </a:moveTo>
                  <a:lnTo>
                    <a:pt x="2061876" y="0"/>
                  </a:lnTo>
                  <a:cubicBezTo>
                    <a:pt x="2078032" y="0"/>
                    <a:pt x="2091129" y="13097"/>
                    <a:pt x="2091129" y="29252"/>
                  </a:cubicBezTo>
                  <a:lnTo>
                    <a:pt x="2091129" y="478697"/>
                  </a:lnTo>
                  <a:cubicBezTo>
                    <a:pt x="2091129" y="494853"/>
                    <a:pt x="2078032" y="507950"/>
                    <a:pt x="2061876" y="507950"/>
                  </a:cubicBezTo>
                  <a:lnTo>
                    <a:pt x="29252" y="507950"/>
                  </a:lnTo>
                  <a:cubicBezTo>
                    <a:pt x="13097" y="507950"/>
                    <a:pt x="0" y="494853"/>
                    <a:pt x="0" y="478697"/>
                  </a:cubicBezTo>
                  <a:lnTo>
                    <a:pt x="0" y="29252"/>
                  </a:lnTo>
                  <a:cubicBezTo>
                    <a:pt x="0" y="13097"/>
                    <a:pt x="13097" y="0"/>
                    <a:pt x="29252" y="0"/>
                  </a:cubicBezTo>
                  <a:close/>
                </a:path>
              </a:pathLst>
            </a:custGeom>
            <a:solidFill>
              <a:srgbClr val="71C7D6"/>
            </a:solidFill>
            <a:ln w="19050" cap="rnd">
              <a:solidFill>
                <a:srgbClr val="000000"/>
              </a:solidFill>
              <a:prstDash val="solid"/>
              <a:round/>
            </a:ln>
          </p:spPr>
          <p:txBody>
            <a:bodyPr/>
            <a:lstStyle/>
            <a:p>
              <a:endParaRPr lang="es-ES"/>
            </a:p>
          </p:txBody>
        </p:sp>
        <p:sp>
          <p:nvSpPr>
            <p:cNvPr id="4" name="TextBox 4"/>
            <p:cNvSpPr txBox="1"/>
            <p:nvPr/>
          </p:nvSpPr>
          <p:spPr>
            <a:xfrm>
              <a:off x="0" y="-51808"/>
              <a:ext cx="2091129" cy="593675"/>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körperlichen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Signale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glaubt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treten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zuerst</a:t>
              </a:r>
              <a:r>
                <a:rPr lang="en-US" sz="3000" dirty="0">
                  <a:solidFill>
                    <a:srgbClr val="000000"/>
                  </a:solidFill>
                  <a:latin typeface="Poppins"/>
                  <a:ea typeface="Poppins"/>
                  <a:cs typeface="Poppins"/>
                  <a:sym typeface="Poppins"/>
                </a:rPr>
                <a:t> auf, </a:t>
              </a:r>
              <a:r>
                <a:rPr lang="en-US" sz="3000" dirty="0" err="1">
                  <a:solidFill>
                    <a:srgbClr val="000000"/>
                  </a:solidFill>
                  <a:latin typeface="Poppins"/>
                  <a:ea typeface="Poppins"/>
                  <a:cs typeface="Poppins"/>
                  <a:sym typeface="Poppins"/>
                </a:rPr>
                <a:t>wenn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jemand</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gestresst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ist</a:t>
              </a:r>
              <a:r>
                <a:rPr lang="en-US" sz="3000" dirty="0">
                  <a:solidFill>
                    <a:srgbClr val="000000"/>
                  </a:solidFill>
                  <a:latin typeface="Poppins"/>
                  <a:ea typeface="Poppins"/>
                  <a:cs typeface="Poppins"/>
                  <a:sym typeface="Poppins"/>
                </a:rPr>
                <a:t>?</a:t>
              </a:r>
            </a:p>
          </p:txBody>
        </p:sp>
      </p:grpSp>
      <p:grpSp>
        <p:nvGrpSpPr>
          <p:cNvPr id="5" name="Group 5"/>
          <p:cNvGrpSpPr/>
          <p:nvPr/>
        </p:nvGrpSpPr>
        <p:grpSpPr>
          <a:xfrm>
            <a:off x="1204245" y="3086098"/>
            <a:ext cx="7939755" cy="2254109"/>
            <a:chOff x="0" y="-58238"/>
            <a:chExt cx="2091129" cy="593675"/>
          </a:xfrm>
        </p:grpSpPr>
        <p:sp>
          <p:nvSpPr>
            <p:cNvPr id="6" name="Freeform 6"/>
            <p:cNvSpPr/>
            <p:nvPr/>
          </p:nvSpPr>
          <p:spPr>
            <a:xfrm>
              <a:off x="0" y="0"/>
              <a:ext cx="2091129" cy="507950"/>
            </a:xfrm>
            <a:custGeom>
              <a:avLst/>
              <a:gdLst/>
              <a:ahLst/>
              <a:cxnLst/>
              <a:rect l="l" t="t" r="r" b="b"/>
              <a:pathLst>
                <a:path w="2091129" h="507950">
                  <a:moveTo>
                    <a:pt x="29252" y="0"/>
                  </a:moveTo>
                  <a:lnTo>
                    <a:pt x="2061876" y="0"/>
                  </a:lnTo>
                  <a:cubicBezTo>
                    <a:pt x="2078032" y="0"/>
                    <a:pt x="2091129" y="13097"/>
                    <a:pt x="2091129" y="29252"/>
                  </a:cubicBezTo>
                  <a:lnTo>
                    <a:pt x="2091129" y="478697"/>
                  </a:lnTo>
                  <a:cubicBezTo>
                    <a:pt x="2091129" y="494853"/>
                    <a:pt x="2078032" y="507950"/>
                    <a:pt x="2061876" y="507950"/>
                  </a:cubicBezTo>
                  <a:lnTo>
                    <a:pt x="29252" y="507950"/>
                  </a:lnTo>
                  <a:cubicBezTo>
                    <a:pt x="13097" y="507950"/>
                    <a:pt x="0" y="494853"/>
                    <a:pt x="0" y="478697"/>
                  </a:cubicBezTo>
                  <a:lnTo>
                    <a:pt x="0" y="29252"/>
                  </a:lnTo>
                  <a:cubicBezTo>
                    <a:pt x="0" y="13097"/>
                    <a:pt x="13097" y="0"/>
                    <a:pt x="29252" y="0"/>
                  </a:cubicBezTo>
                  <a:close/>
                </a:path>
              </a:pathLst>
            </a:custGeom>
            <a:solidFill>
              <a:srgbClr val="E4829D"/>
            </a:solidFill>
            <a:ln w="19050" cap="rnd">
              <a:solidFill>
                <a:srgbClr val="000000"/>
              </a:solidFill>
              <a:prstDash val="solid"/>
              <a:round/>
            </a:ln>
          </p:spPr>
          <p:txBody>
            <a:bodyPr/>
            <a:lstStyle/>
            <a:p>
              <a:endParaRPr lang="es-ES"/>
            </a:p>
          </p:txBody>
        </p:sp>
        <p:sp>
          <p:nvSpPr>
            <p:cNvPr id="7" name="TextBox 7"/>
            <p:cNvSpPr txBox="1"/>
            <p:nvPr/>
          </p:nvSpPr>
          <p:spPr>
            <a:xfrm>
              <a:off x="0" y="-58238"/>
              <a:ext cx="2091129" cy="593675"/>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Verhaltensweisen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zeigen</a:t>
              </a:r>
              <a:r>
                <a:rPr lang="en-US" sz="3000" dirty="0">
                  <a:solidFill>
                    <a:srgbClr val="000000"/>
                  </a:solidFill>
                  <a:latin typeface="Poppins"/>
                  <a:ea typeface="Poppins"/>
                  <a:cs typeface="Poppins"/>
                  <a:sym typeface="Poppins"/>
                </a:rPr>
                <a:t> oft, </a:t>
              </a:r>
              <a:r>
                <a:rPr lang="en-US" sz="3000" dirty="0" err="1">
                  <a:solidFill>
                    <a:srgbClr val="000000"/>
                  </a:solidFill>
                  <a:latin typeface="Poppins"/>
                  <a:ea typeface="Poppins"/>
                  <a:cs typeface="Poppins"/>
                  <a:sym typeface="Poppins"/>
                </a:rPr>
                <a:t>dass</a:t>
              </a:r>
              <a:r>
                <a:rPr lang="en-US" sz="3000" dirty="0">
                  <a:solidFill>
                    <a:srgbClr val="000000"/>
                  </a:solidFill>
                  <a:latin typeface="Poppins"/>
                  <a:ea typeface="Poppins"/>
                  <a:cs typeface="Poppins"/>
                  <a:sym typeface="Poppins"/>
                </a:rPr>
                <a:t> der Stress </a:t>
              </a:r>
              <a:r>
                <a:rPr lang="en-US" sz="3000" dirty="0" err="1">
                  <a:solidFill>
                    <a:srgbClr val="000000"/>
                  </a:solidFill>
                  <a:latin typeface="Poppins"/>
                  <a:ea typeface="Poppins"/>
                  <a:cs typeface="Poppins"/>
                  <a:sym typeface="Poppins"/>
                </a:rPr>
                <a:t>zunimmt</a:t>
              </a:r>
              <a:r>
                <a:rPr lang="en-US" sz="3000" dirty="0">
                  <a:solidFill>
                    <a:srgbClr val="000000"/>
                  </a:solidFill>
                  <a:latin typeface="Poppins"/>
                  <a:ea typeface="Poppins"/>
                  <a:cs typeface="Poppins"/>
                  <a:sym typeface="Poppins"/>
                </a:rPr>
                <a:t>?</a:t>
              </a:r>
            </a:p>
          </p:txBody>
        </p:sp>
      </p:grpSp>
      <p:grpSp>
        <p:nvGrpSpPr>
          <p:cNvPr id="8" name="Group 8"/>
          <p:cNvGrpSpPr/>
          <p:nvPr/>
        </p:nvGrpSpPr>
        <p:grpSpPr>
          <a:xfrm>
            <a:off x="1204245" y="5403990"/>
            <a:ext cx="7939755" cy="2254109"/>
            <a:chOff x="0" y="-48534"/>
            <a:chExt cx="2091129" cy="593675"/>
          </a:xfrm>
        </p:grpSpPr>
        <p:sp>
          <p:nvSpPr>
            <p:cNvPr id="9" name="Freeform 9"/>
            <p:cNvSpPr/>
            <p:nvPr/>
          </p:nvSpPr>
          <p:spPr>
            <a:xfrm>
              <a:off x="0" y="0"/>
              <a:ext cx="2091129" cy="507950"/>
            </a:xfrm>
            <a:custGeom>
              <a:avLst/>
              <a:gdLst/>
              <a:ahLst/>
              <a:cxnLst/>
              <a:rect l="l" t="t" r="r" b="b"/>
              <a:pathLst>
                <a:path w="2091129" h="507950">
                  <a:moveTo>
                    <a:pt x="29252" y="0"/>
                  </a:moveTo>
                  <a:lnTo>
                    <a:pt x="2061876" y="0"/>
                  </a:lnTo>
                  <a:cubicBezTo>
                    <a:pt x="2078032" y="0"/>
                    <a:pt x="2091129" y="13097"/>
                    <a:pt x="2091129" y="29252"/>
                  </a:cubicBezTo>
                  <a:lnTo>
                    <a:pt x="2091129" y="478697"/>
                  </a:lnTo>
                  <a:cubicBezTo>
                    <a:pt x="2091129" y="494853"/>
                    <a:pt x="2078032" y="507950"/>
                    <a:pt x="2061876" y="507950"/>
                  </a:cubicBezTo>
                  <a:lnTo>
                    <a:pt x="29252" y="507950"/>
                  </a:lnTo>
                  <a:cubicBezTo>
                    <a:pt x="13097" y="507950"/>
                    <a:pt x="0" y="494853"/>
                    <a:pt x="0" y="478697"/>
                  </a:cubicBezTo>
                  <a:lnTo>
                    <a:pt x="0" y="29252"/>
                  </a:lnTo>
                  <a:cubicBezTo>
                    <a:pt x="0" y="13097"/>
                    <a:pt x="13097" y="0"/>
                    <a:pt x="29252" y="0"/>
                  </a:cubicBezTo>
                  <a:close/>
                </a:path>
              </a:pathLst>
            </a:custGeom>
            <a:solidFill>
              <a:srgbClr val="FFED4C"/>
            </a:solidFill>
            <a:ln w="19050" cap="rnd">
              <a:solidFill>
                <a:srgbClr val="000000"/>
              </a:solidFill>
              <a:prstDash val="solid"/>
              <a:round/>
            </a:ln>
          </p:spPr>
          <p:txBody>
            <a:bodyPr/>
            <a:lstStyle/>
            <a:p>
              <a:endParaRPr lang="es-ES"/>
            </a:p>
          </p:txBody>
        </p:sp>
        <p:sp>
          <p:nvSpPr>
            <p:cNvPr id="10" name="TextBox 10"/>
            <p:cNvSpPr txBox="1"/>
            <p:nvPr/>
          </p:nvSpPr>
          <p:spPr>
            <a:xfrm>
              <a:off x="0" y="-48534"/>
              <a:ext cx="2091129" cy="593675"/>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Welches </a:t>
              </a:r>
              <a:r>
                <a:rPr lang="en-US" sz="3000" dirty="0" err="1">
                  <a:solidFill>
                    <a:srgbClr val="000000"/>
                  </a:solidFill>
                  <a:latin typeface="Poppins"/>
                  <a:ea typeface="Poppins"/>
                  <a:cs typeface="Poppins"/>
                  <a:sym typeface="Poppins"/>
                </a:rPr>
                <a:t>dieser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drei</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Ebenen</a:t>
              </a:r>
              <a:r>
                <a:rPr lang="en-US" sz="3000" dirty="0">
                  <a:solidFill>
                    <a:srgbClr val="000000"/>
                  </a:solidFill>
                  <a:latin typeface="Poppins"/>
                  <a:ea typeface="Poppins"/>
                  <a:cs typeface="Poppins"/>
                  <a:sym typeface="Poppins"/>
                </a:rPr>
                <a:t> (Körper, </a:t>
              </a:r>
              <a:r>
                <a:rPr lang="en-US" sz="3000" dirty="0" err="1">
                  <a:solidFill>
                    <a:srgbClr val="000000"/>
                  </a:solidFill>
                  <a:latin typeface="Poppins"/>
                  <a:ea typeface="Poppins"/>
                  <a:cs typeface="Poppins"/>
                  <a:sym typeface="Poppins"/>
                </a:rPr>
                <a:t>Emotionen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Verhalten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fällt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am </a:t>
              </a:r>
              <a:r>
                <a:rPr lang="en-US" sz="3000" dirty="0" err="1">
                  <a:solidFill>
                    <a:srgbClr val="000000"/>
                  </a:solidFill>
                  <a:latin typeface="Poppins"/>
                  <a:ea typeface="Poppins"/>
                  <a:cs typeface="Poppins"/>
                  <a:sym typeface="Poppins"/>
                </a:rPr>
                <a:t>schwersten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zu</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steuern</a:t>
              </a:r>
              <a:r>
                <a:rPr lang="en-US" sz="3000" dirty="0">
                  <a:solidFill>
                    <a:srgbClr val="000000"/>
                  </a:solidFill>
                  <a:latin typeface="Poppins"/>
                  <a:ea typeface="Poppins"/>
                  <a:cs typeface="Poppins"/>
                  <a:sym typeface="Poppins"/>
                </a:rPr>
                <a:t>?</a:t>
              </a:r>
            </a:p>
          </p:txBody>
        </p:sp>
      </p:grpSp>
      <p:sp>
        <p:nvSpPr>
          <p:cNvPr id="11" name="Freeform 11"/>
          <p:cNvSpPr/>
          <p:nvPr/>
        </p:nvSpPr>
        <p:spPr>
          <a:xfrm>
            <a:off x="12397596" y="1028700"/>
            <a:ext cx="4987085" cy="9730897"/>
          </a:xfrm>
          <a:custGeom>
            <a:avLst/>
            <a:gdLst/>
            <a:ahLst/>
            <a:cxnLst/>
            <a:rect l="l" t="t" r="r" b="b"/>
            <a:pathLst>
              <a:path w="4987085" h="9730897">
                <a:moveTo>
                  <a:pt x="0" y="0"/>
                </a:moveTo>
                <a:lnTo>
                  <a:pt x="4987085" y="0"/>
                </a:lnTo>
                <a:lnTo>
                  <a:pt x="4987085" y="9730897"/>
                </a:lnTo>
                <a:lnTo>
                  <a:pt x="0" y="9730897"/>
                </a:lnTo>
                <a:lnTo>
                  <a:pt x="0" y="0"/>
                </a:lnTo>
                <a:close/>
              </a:path>
            </a:pathLst>
          </a:custGeom>
          <a:blipFill>
            <a:blip r:embed="rId2"/>
            <a:stretch>
              <a:fillRect/>
            </a:stretch>
          </a:blipFill>
        </p:spPr>
        <p:txBody>
          <a:bodyPr/>
          <a:lstStyle/>
          <a:p>
            <a:endParaRPr lang="es-ES"/>
          </a:p>
        </p:txBody>
      </p:sp>
      <p:sp>
        <p:nvSpPr>
          <p:cNvPr id="12" name="TextBox 12"/>
          <p:cNvSpPr txBox="1"/>
          <p:nvPr/>
        </p:nvSpPr>
        <p:spPr>
          <a:xfrm>
            <a:off x="1204245" y="7832725"/>
            <a:ext cx="10245504" cy="142557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Stress kann im Körper, in den Emotionen oder in den Gedanken auftreten.</a:t>
            </a:r>
          </a:p>
          <a:p>
            <a:pPr algn="l">
              <a:lnSpc>
                <a:spcPts val="2800"/>
              </a:lnSpc>
              <a:spcBef>
                <a:spcPct val="0"/>
              </a:spcBef>
            </a:pPr>
            <a:r>
              <a:rPr lang="en-US" sz="2000">
                <a:solidFill>
                  <a:srgbClr val="000000"/>
                </a:solidFill>
                <a:latin typeface="Poppins"/>
                <a:ea typeface="Poppins"/>
                <a:cs typeface="Poppins"/>
                <a:sym typeface="Poppins"/>
              </a:rPr>
              <a:t>Zu lernen, ihn zu erkennen, ist der erste Schritt, um ihn regulieren zu können.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6983730" y="4886325"/>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1.8</a:t>
            </a:r>
          </a:p>
        </p:txBody>
      </p:sp>
      <p:sp>
        <p:nvSpPr>
          <p:cNvPr id="5" name="TextBox 5"/>
          <p:cNvSpPr txBox="1"/>
          <p:nvPr/>
        </p:nvSpPr>
        <p:spPr>
          <a:xfrm>
            <a:off x="3525615" y="5937193"/>
            <a:ext cx="11236770" cy="3095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Counter-Programs — Die Kraft der Gedanken + Training des Lächelmuskels</a:t>
            </a:r>
          </a:p>
          <a:p>
            <a:pPr algn="ctr">
              <a:lnSpc>
                <a:spcPts val="6000"/>
              </a:lnSpc>
            </a:pPr>
            <a:endParaRPr lang="en-US" sz="5000" b="1">
              <a:solidFill>
                <a:srgbClr val="000000"/>
              </a:solidFill>
              <a:latin typeface="Poppins Bold"/>
              <a:ea typeface="Poppins Bold"/>
              <a:cs typeface="Poppins Bold"/>
              <a:sym typeface="Poppins 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95405" y="2209746"/>
            <a:ext cx="5867509" cy="5867509"/>
          </a:xfrm>
          <a:custGeom>
            <a:avLst/>
            <a:gdLst/>
            <a:ahLst/>
            <a:cxnLst/>
            <a:rect l="l" t="t" r="r" b="b"/>
            <a:pathLst>
              <a:path w="5867509" h="5867509">
                <a:moveTo>
                  <a:pt x="0" y="0"/>
                </a:moveTo>
                <a:lnTo>
                  <a:pt x="5867509" y="0"/>
                </a:lnTo>
                <a:lnTo>
                  <a:pt x="5867509" y="5867508"/>
                </a:lnTo>
                <a:lnTo>
                  <a:pt x="0" y="5867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1722120" y="2364285"/>
            <a:ext cx="6897355" cy="942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Keine (nur ein ruhiger Raum)</a:t>
            </a:r>
          </a:p>
        </p:txBody>
      </p:sp>
      <p:sp>
        <p:nvSpPr>
          <p:cNvPr id="4" name="TextBox 4"/>
          <p:cNvSpPr txBox="1"/>
          <p:nvPr/>
        </p:nvSpPr>
        <p:spPr>
          <a:xfrm>
            <a:off x="1722120" y="4706440"/>
            <a:ext cx="6897355" cy="24828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lernen zwei schnelle Techniken, die helfen, die Aktivierung des Körpers zu senken, wenn wir gestresst sind.</a:t>
            </a:r>
          </a:p>
          <a:p>
            <a:pPr algn="l">
              <a:lnSpc>
                <a:spcPts val="2800"/>
              </a:lnSpc>
            </a:pPr>
            <a:endParaRPr lang="en-US" sz="2000">
              <a:solidFill>
                <a:srgbClr val="000000"/>
              </a:solidFill>
              <a:latin typeface="Poppins"/>
              <a:ea typeface="Poppins"/>
              <a:cs typeface="Poppins"/>
              <a:sym typeface="Poppins"/>
            </a:endParaRPr>
          </a:p>
          <a:p>
            <a:pPr algn="l">
              <a:lnSpc>
                <a:spcPts val="2800"/>
              </a:lnSpc>
            </a:pPr>
            <a:endParaRPr lang="en-US" sz="2000">
              <a:solidFill>
                <a:srgbClr val="000000"/>
              </a:solidFill>
              <a:latin typeface="Poppins"/>
              <a:ea typeface="Poppins"/>
              <a:cs typeface="Poppins"/>
              <a:sym typeface="Poppi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9956" y="1333500"/>
            <a:ext cx="16119344" cy="7924800"/>
          </a:xfrm>
          <a:custGeom>
            <a:avLst/>
            <a:gdLst/>
            <a:ahLst/>
            <a:cxnLst/>
            <a:rect l="l" t="t" r="r" b="b"/>
            <a:pathLst>
              <a:path w="16119344" h="7924800">
                <a:moveTo>
                  <a:pt x="0" y="0"/>
                </a:moveTo>
                <a:lnTo>
                  <a:pt x="16119344" y="0"/>
                </a:lnTo>
                <a:lnTo>
                  <a:pt x="16119344" y="7924800"/>
                </a:lnTo>
                <a:lnTo>
                  <a:pt x="0" y="7924800"/>
                </a:lnTo>
                <a:lnTo>
                  <a:pt x="0" y="0"/>
                </a:lnTo>
                <a:close/>
              </a:path>
            </a:pathLst>
          </a:custGeom>
          <a:blipFill>
            <a:blip r:embed="rId2"/>
            <a:stretch>
              <a:fillRect t="-19618" b="-22256"/>
            </a:stretch>
          </a:blipFill>
        </p:spPr>
        <p:txBody>
          <a:bodyPr/>
          <a:lstStyle/>
          <a:p>
            <a:endParaRPr lang="es-ES"/>
          </a:p>
        </p:txBody>
      </p:sp>
      <p:sp>
        <p:nvSpPr>
          <p:cNvPr id="3" name="Freeform 3"/>
          <p:cNvSpPr/>
          <p:nvPr/>
        </p:nvSpPr>
        <p:spPr>
          <a:xfrm>
            <a:off x="11685441" y="1181100"/>
            <a:ext cx="8884858" cy="8229600"/>
          </a:xfrm>
          <a:custGeom>
            <a:avLst/>
            <a:gdLst/>
            <a:ahLst/>
            <a:cxnLst/>
            <a:rect l="l" t="t" r="r" b="b"/>
            <a:pathLst>
              <a:path w="8884858" h="8229600">
                <a:moveTo>
                  <a:pt x="0" y="0"/>
                </a:moveTo>
                <a:lnTo>
                  <a:pt x="8884859" y="0"/>
                </a:lnTo>
                <a:lnTo>
                  <a:pt x="8884859" y="8229600"/>
                </a:lnTo>
                <a:lnTo>
                  <a:pt x="0" y="8229600"/>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3047017" y="3316288"/>
            <a:ext cx="9160432" cy="424497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Stell dir etwas vor, das dir Ruhe gibt: einen Ort, eine Erinnerung, ein Gefühl.</a:t>
            </a: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r>
              <a:rPr lang="en-US" sz="2000">
                <a:solidFill>
                  <a:srgbClr val="000000"/>
                </a:solidFill>
                <a:latin typeface="Poppins"/>
                <a:ea typeface="Poppins"/>
                <a:cs typeface="Poppins"/>
                <a:sym typeface="Poppins"/>
              </a:rPr>
              <a:t>Was hat sich in eurem Körper verändert?</a:t>
            </a:r>
          </a:p>
          <a:p>
            <a:pPr algn="ctr">
              <a:lnSpc>
                <a:spcPts val="2800"/>
              </a:lnSpc>
              <a:spcBef>
                <a:spcPct val="0"/>
              </a:spcBef>
            </a:pPr>
            <a:r>
              <a:rPr lang="en-US" sz="2000">
                <a:solidFill>
                  <a:srgbClr val="000000"/>
                </a:solidFill>
                <a:latin typeface="Poppins"/>
                <a:ea typeface="Poppins"/>
                <a:cs typeface="Poppins"/>
                <a:sym typeface="Poppins"/>
              </a:rPr>
              <a:t>Die Atmung? Die Spannung? Die Körperhaltung?</a:t>
            </a: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r>
              <a:rPr lang="en-US" sz="2000">
                <a:solidFill>
                  <a:srgbClr val="000000"/>
                </a:solidFill>
                <a:latin typeface="Poppins"/>
                <a:ea typeface="Poppins"/>
                <a:cs typeface="Poppins"/>
                <a:sym typeface="Poppins"/>
              </a:rPr>
              <a:t>Gedanken können den Körper aktivieren oder beruhigen.</a:t>
            </a:r>
          </a:p>
          <a:p>
            <a:pPr algn="ctr">
              <a:lnSpc>
                <a:spcPts val="2800"/>
              </a:lnSpc>
              <a:spcBef>
                <a:spcPct val="0"/>
              </a:spcBef>
            </a:pPr>
            <a:r>
              <a:rPr lang="en-US" sz="2000">
                <a:solidFill>
                  <a:srgbClr val="000000"/>
                </a:solidFill>
                <a:latin typeface="Poppins"/>
                <a:ea typeface="Poppins"/>
                <a:cs typeface="Poppins"/>
                <a:sym typeface="Poppins"/>
              </a:rPr>
              <a:t> Wir können Gedanken wählen, die uns in stressigen Momenten helfen.</a:t>
            </a: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r>
              <a:rPr lang="en-US" sz="2000">
                <a:solidFill>
                  <a:srgbClr val="000000"/>
                </a:solidFill>
                <a:latin typeface="Poppins"/>
                <a:ea typeface="Poppins"/>
                <a:cs typeface="Poppins"/>
                <a:sym typeface="Poppins"/>
              </a:rPr>
              <a:t>Es geht nicht darum, Probleme zu vermeiden, sondern uns zu regulieren, um klar denken zu können.</a:t>
            </a:r>
          </a:p>
          <a:p>
            <a:pPr algn="ctr">
              <a:lnSpc>
                <a:spcPts val="2800"/>
              </a:lnSpc>
              <a:spcBef>
                <a:spcPct val="0"/>
              </a:spcBef>
            </a:pPr>
            <a:endParaRPr lang="en-US" sz="2000">
              <a:solidFill>
                <a:srgbClr val="000000"/>
              </a:solidFill>
              <a:latin typeface="Poppins"/>
              <a:ea typeface="Poppins"/>
              <a:cs typeface="Poppins"/>
              <a:sym typeface="Poppins"/>
            </a:endParaRPr>
          </a:p>
        </p:txBody>
      </p:sp>
      <p:sp>
        <p:nvSpPr>
          <p:cNvPr id="5" name="TextBox 5"/>
          <p:cNvSpPr txBox="1"/>
          <p:nvPr/>
        </p:nvSpPr>
        <p:spPr>
          <a:xfrm>
            <a:off x="5455724" y="1798101"/>
            <a:ext cx="4221676" cy="341119"/>
          </a:xfrm>
          <a:prstGeom prst="rect">
            <a:avLst/>
          </a:prstGeom>
        </p:spPr>
        <p:txBody>
          <a:bodyPr wrap="square" lIns="0" tIns="0" rIns="0" bIns="0" rtlCol="0" anchor="t">
            <a:spAutoFit/>
          </a:bodyPr>
          <a:lstStyle/>
          <a:p>
            <a:pPr algn="ctr">
              <a:lnSpc>
                <a:spcPts val="2800"/>
              </a:lnSpc>
              <a:spcBef>
                <a:spcPct val="0"/>
              </a:spcBef>
            </a:pPr>
            <a:r>
              <a:rPr lang="en-US" sz="2000" b="1" dirty="0">
                <a:solidFill>
                  <a:srgbClr val="000000"/>
                </a:solidFill>
                <a:latin typeface="Poppins Bold"/>
                <a:ea typeface="Poppins Bold"/>
                <a:cs typeface="Poppins Bold"/>
                <a:sym typeface="Poppins Bold"/>
              </a:rPr>
              <a:t>Die Kraft der Gedanken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9956" y="1333500"/>
            <a:ext cx="16119344" cy="7924800"/>
          </a:xfrm>
          <a:custGeom>
            <a:avLst/>
            <a:gdLst/>
            <a:ahLst/>
            <a:cxnLst/>
            <a:rect l="l" t="t" r="r" b="b"/>
            <a:pathLst>
              <a:path w="16119344" h="7924800">
                <a:moveTo>
                  <a:pt x="0" y="0"/>
                </a:moveTo>
                <a:lnTo>
                  <a:pt x="16119344" y="0"/>
                </a:lnTo>
                <a:lnTo>
                  <a:pt x="16119344" y="7924800"/>
                </a:lnTo>
                <a:lnTo>
                  <a:pt x="0" y="7924800"/>
                </a:lnTo>
                <a:lnTo>
                  <a:pt x="0" y="0"/>
                </a:lnTo>
                <a:close/>
              </a:path>
            </a:pathLst>
          </a:custGeom>
          <a:blipFill>
            <a:blip r:embed="rId2"/>
            <a:stretch>
              <a:fillRect t="-19618" b="-22256"/>
            </a:stretch>
          </a:blipFill>
        </p:spPr>
        <p:txBody>
          <a:bodyPr/>
          <a:lstStyle/>
          <a:p>
            <a:endParaRPr lang="es-ES"/>
          </a:p>
        </p:txBody>
      </p:sp>
      <p:sp>
        <p:nvSpPr>
          <p:cNvPr id="3" name="TextBox 3"/>
          <p:cNvSpPr txBox="1"/>
          <p:nvPr/>
        </p:nvSpPr>
        <p:spPr>
          <a:xfrm>
            <a:off x="3047017" y="3714160"/>
            <a:ext cx="9160432" cy="3892550"/>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Unser Gesichtsausdruck ist mit dem Nervensystem verbunden.</a:t>
            </a:r>
          </a:p>
          <a:p>
            <a:pPr algn="ctr">
              <a:lnSpc>
                <a:spcPts val="2800"/>
              </a:lnSpc>
            </a:pPr>
            <a:r>
              <a:rPr lang="en-US" sz="2000">
                <a:solidFill>
                  <a:srgbClr val="000000"/>
                </a:solidFill>
                <a:latin typeface="Poppins"/>
                <a:ea typeface="Poppins"/>
                <a:cs typeface="Poppins"/>
                <a:sym typeface="Poppins"/>
              </a:rPr>
              <a:t> Wenn wir die Muskeln des Lächelns aktivieren, auch nur leicht, sendet das Signale an das Gehirn, dass wir sicher sind.</a:t>
            </a:r>
          </a:p>
          <a:p>
            <a:pPr algn="ctr">
              <a:lnSpc>
                <a:spcPts val="2800"/>
              </a:lnSpc>
            </a:pPr>
            <a:endParaRPr lang="en-US" sz="2000">
              <a:solidFill>
                <a:srgbClr val="000000"/>
              </a:solidFill>
              <a:latin typeface="Poppins"/>
              <a:ea typeface="Poppins"/>
              <a:cs typeface="Poppins"/>
              <a:sym typeface="Poppins"/>
            </a:endParaRPr>
          </a:p>
          <a:p>
            <a:pPr algn="ctr">
              <a:lnSpc>
                <a:spcPts val="2800"/>
              </a:lnSpc>
            </a:pPr>
            <a:r>
              <a:rPr lang="en-US" sz="2000">
                <a:solidFill>
                  <a:srgbClr val="000000"/>
                </a:solidFill>
                <a:latin typeface="Poppins"/>
                <a:ea typeface="Poppins"/>
                <a:cs typeface="Poppins"/>
                <a:sym typeface="Poppins"/>
              </a:rPr>
              <a:t>Jetzt macht ein sehr kleines, fast unmerkliches Lächeln.</a:t>
            </a:r>
          </a:p>
          <a:p>
            <a:pPr algn="ctr">
              <a:lnSpc>
                <a:spcPts val="2800"/>
              </a:lnSpc>
            </a:pPr>
            <a:endParaRPr lang="en-US" sz="2000">
              <a:solidFill>
                <a:srgbClr val="000000"/>
              </a:solidFill>
              <a:latin typeface="Poppins"/>
              <a:ea typeface="Poppins"/>
              <a:cs typeface="Poppins"/>
              <a:sym typeface="Poppins"/>
            </a:endParaRPr>
          </a:p>
          <a:p>
            <a:pPr algn="ctr">
              <a:lnSpc>
                <a:spcPts val="2800"/>
              </a:lnSpc>
            </a:pPr>
            <a:r>
              <a:rPr lang="en-US" sz="2000">
                <a:solidFill>
                  <a:srgbClr val="000000"/>
                </a:solidFill>
                <a:latin typeface="Poppins"/>
                <a:ea typeface="Poppins"/>
                <a:cs typeface="Poppins"/>
                <a:sym typeface="Poppins"/>
              </a:rPr>
              <a:t>Bemerkt ihr eine Veränderung im Körper?</a:t>
            </a:r>
          </a:p>
          <a:p>
            <a:pPr algn="ctr">
              <a:lnSpc>
                <a:spcPts val="2800"/>
              </a:lnSpc>
            </a:pPr>
            <a:endParaRPr lang="en-US" sz="2000">
              <a:solidFill>
                <a:srgbClr val="000000"/>
              </a:solidFill>
              <a:latin typeface="Poppins"/>
              <a:ea typeface="Poppins"/>
              <a:cs typeface="Poppins"/>
              <a:sym typeface="Poppins"/>
            </a:endParaRPr>
          </a:p>
          <a:p>
            <a:pPr algn="ctr">
              <a:lnSpc>
                <a:spcPts val="2800"/>
              </a:lnSpc>
            </a:pPr>
            <a:r>
              <a:rPr lang="en-US" sz="2000">
                <a:solidFill>
                  <a:srgbClr val="000000"/>
                </a:solidFill>
                <a:latin typeface="Poppins"/>
                <a:ea typeface="Poppins"/>
                <a:cs typeface="Poppins"/>
                <a:sym typeface="Poppins"/>
              </a:rPr>
              <a:t>Es geht nicht darum, zu lächeln, um Gefühle zu verstecken,</a:t>
            </a:r>
          </a:p>
          <a:p>
            <a:pPr algn="ctr">
              <a:lnSpc>
                <a:spcPts val="2800"/>
              </a:lnSpc>
              <a:spcBef>
                <a:spcPct val="0"/>
              </a:spcBef>
            </a:pPr>
            <a:r>
              <a:rPr lang="en-US" sz="2000">
                <a:solidFill>
                  <a:srgbClr val="000000"/>
                </a:solidFill>
                <a:latin typeface="Poppins"/>
                <a:ea typeface="Poppins"/>
                <a:cs typeface="Poppins"/>
                <a:sym typeface="Poppins"/>
              </a:rPr>
              <a:t> sondern darum, eine körperliche Strategie zu nutzen, um die Aktivierung des Notfallsystems zu reduzieren.</a:t>
            </a:r>
          </a:p>
        </p:txBody>
      </p:sp>
      <p:sp>
        <p:nvSpPr>
          <p:cNvPr id="4" name="Freeform 4"/>
          <p:cNvSpPr/>
          <p:nvPr/>
        </p:nvSpPr>
        <p:spPr>
          <a:xfrm>
            <a:off x="13169563" y="3971797"/>
            <a:ext cx="5431943" cy="6505321"/>
          </a:xfrm>
          <a:custGeom>
            <a:avLst/>
            <a:gdLst/>
            <a:ahLst/>
            <a:cxnLst/>
            <a:rect l="l" t="t" r="r" b="b"/>
            <a:pathLst>
              <a:path w="5431943" h="6505321">
                <a:moveTo>
                  <a:pt x="0" y="0"/>
                </a:moveTo>
                <a:lnTo>
                  <a:pt x="5431943" y="0"/>
                </a:lnTo>
                <a:lnTo>
                  <a:pt x="5431943" y="6505320"/>
                </a:lnTo>
                <a:lnTo>
                  <a:pt x="0" y="65053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5" name="TextBox 5"/>
          <p:cNvSpPr txBox="1"/>
          <p:nvPr/>
        </p:nvSpPr>
        <p:spPr>
          <a:xfrm>
            <a:off x="5196065" y="2073808"/>
            <a:ext cx="4862336" cy="341119"/>
          </a:xfrm>
          <a:prstGeom prst="rect">
            <a:avLst/>
          </a:prstGeom>
        </p:spPr>
        <p:txBody>
          <a:bodyPr wrap="square" lIns="0" tIns="0" rIns="0" bIns="0" rtlCol="0" anchor="t">
            <a:spAutoFit/>
          </a:bodyPr>
          <a:lstStyle/>
          <a:p>
            <a:pPr algn="ctr">
              <a:lnSpc>
                <a:spcPts val="2800"/>
              </a:lnSpc>
              <a:spcBef>
                <a:spcPct val="0"/>
              </a:spcBef>
            </a:pPr>
            <a:r>
              <a:rPr lang="en-US" sz="2000" b="1" dirty="0">
                <a:solidFill>
                  <a:srgbClr val="000000"/>
                </a:solidFill>
                <a:latin typeface="Poppins Bold"/>
                <a:ea typeface="Poppins Bold"/>
                <a:cs typeface="Poppins Bold"/>
                <a:sym typeface="Poppins Bold"/>
              </a:rPr>
              <a:t>Training des </a:t>
            </a:r>
            <a:r>
              <a:rPr lang="en-US" sz="2000" b="1" dirty="0" err="1">
                <a:solidFill>
                  <a:srgbClr val="000000"/>
                </a:solidFill>
                <a:latin typeface="Poppins Bold"/>
                <a:ea typeface="Poppins Bold"/>
                <a:cs typeface="Poppins Bold"/>
                <a:sym typeface="Poppins Bold"/>
              </a:rPr>
              <a:t>Lächelmuskels</a:t>
            </a:r>
            <a:endParaRPr lang="en-US" sz="2000" b="1" dirty="0">
              <a:solidFill>
                <a:srgbClr val="000000"/>
              </a:solidFill>
              <a:latin typeface="Poppins Bold"/>
              <a:ea typeface="Poppins Bold"/>
              <a:cs typeface="Poppins Bold"/>
              <a:sym typeface="Poppins Bo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7782"/>
            <a:ext cx="6918486" cy="2439317"/>
            <a:chOff x="0" y="-59779"/>
            <a:chExt cx="1822153" cy="642454"/>
          </a:xfrm>
        </p:grpSpPr>
        <p:sp>
          <p:nvSpPr>
            <p:cNvPr id="3" name="Freeform 3"/>
            <p:cNvSpPr/>
            <p:nvPr/>
          </p:nvSpPr>
          <p:spPr>
            <a:xfrm>
              <a:off x="0" y="0"/>
              <a:ext cx="1822153" cy="556729"/>
            </a:xfrm>
            <a:custGeom>
              <a:avLst/>
              <a:gdLst/>
              <a:ahLst/>
              <a:cxnLst/>
              <a:rect l="l" t="t" r="r" b="b"/>
              <a:pathLst>
                <a:path w="1822153" h="556729">
                  <a:moveTo>
                    <a:pt x="33571" y="0"/>
                  </a:moveTo>
                  <a:lnTo>
                    <a:pt x="1788582" y="0"/>
                  </a:lnTo>
                  <a:cubicBezTo>
                    <a:pt x="1797486" y="0"/>
                    <a:pt x="1806024" y="3537"/>
                    <a:pt x="1812320" y="9833"/>
                  </a:cubicBezTo>
                  <a:cubicBezTo>
                    <a:pt x="1818616" y="16128"/>
                    <a:pt x="1822153" y="24667"/>
                    <a:pt x="1822153" y="33571"/>
                  </a:cubicBezTo>
                  <a:lnTo>
                    <a:pt x="1822153" y="523158"/>
                  </a:lnTo>
                  <a:cubicBezTo>
                    <a:pt x="1822153" y="532062"/>
                    <a:pt x="1818616" y="540601"/>
                    <a:pt x="1812320" y="546896"/>
                  </a:cubicBezTo>
                  <a:cubicBezTo>
                    <a:pt x="1806024" y="553192"/>
                    <a:pt x="1797486" y="556729"/>
                    <a:pt x="1788582" y="556729"/>
                  </a:cubicBezTo>
                  <a:lnTo>
                    <a:pt x="33571" y="556729"/>
                  </a:lnTo>
                  <a:cubicBezTo>
                    <a:pt x="24667" y="556729"/>
                    <a:pt x="16128" y="553192"/>
                    <a:pt x="9833" y="546896"/>
                  </a:cubicBezTo>
                  <a:cubicBezTo>
                    <a:pt x="3537" y="540601"/>
                    <a:pt x="0" y="532062"/>
                    <a:pt x="0" y="523158"/>
                  </a:cubicBezTo>
                  <a:lnTo>
                    <a:pt x="0" y="33571"/>
                  </a:lnTo>
                  <a:cubicBezTo>
                    <a:pt x="0" y="24667"/>
                    <a:pt x="3537" y="16128"/>
                    <a:pt x="9833" y="9833"/>
                  </a:cubicBezTo>
                  <a:cubicBezTo>
                    <a:pt x="16128" y="3537"/>
                    <a:pt x="24667" y="0"/>
                    <a:pt x="33571"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59779"/>
              <a:ext cx="1822153" cy="642454"/>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Übung</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fiel</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leichter</a:t>
              </a:r>
              <a:r>
                <a:rPr lang="en-US" sz="3000" dirty="0">
                  <a:solidFill>
                    <a:srgbClr val="000000"/>
                  </a:solidFill>
                  <a:latin typeface="Poppins"/>
                  <a:ea typeface="Poppins"/>
                  <a:cs typeface="Poppins"/>
                  <a:sym typeface="Poppins"/>
                </a:rPr>
                <a:t>: Gedanken </a:t>
              </a:r>
              <a:r>
                <a:rPr lang="en-US" sz="3000" dirty="0" err="1">
                  <a:solidFill>
                    <a:srgbClr val="000000"/>
                  </a:solidFill>
                  <a:latin typeface="Poppins"/>
                  <a:ea typeface="Poppins"/>
                  <a:cs typeface="Poppins"/>
                  <a:sym typeface="Poppins"/>
                </a:rPr>
                <a:t>oder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Lächeln</a:t>
              </a:r>
              <a:r>
                <a:rPr lang="en-US" sz="3000" dirty="0">
                  <a:solidFill>
                    <a:srgbClr val="000000"/>
                  </a:solidFill>
                  <a:latin typeface="Poppins"/>
                  <a:ea typeface="Poppins"/>
                  <a:cs typeface="Poppins"/>
                  <a:sym typeface="Poppins"/>
                </a:rPr>
                <a:t>?</a:t>
              </a:r>
            </a:p>
          </p:txBody>
        </p:sp>
      </p:grpSp>
      <p:grpSp>
        <p:nvGrpSpPr>
          <p:cNvPr id="5" name="Group 5"/>
          <p:cNvGrpSpPr/>
          <p:nvPr/>
        </p:nvGrpSpPr>
        <p:grpSpPr>
          <a:xfrm>
            <a:off x="1137891" y="4151982"/>
            <a:ext cx="6918486" cy="2439317"/>
            <a:chOff x="0" y="-61980"/>
            <a:chExt cx="1822153" cy="642454"/>
          </a:xfrm>
        </p:grpSpPr>
        <p:sp>
          <p:nvSpPr>
            <p:cNvPr id="6" name="Freeform 6"/>
            <p:cNvSpPr/>
            <p:nvPr/>
          </p:nvSpPr>
          <p:spPr>
            <a:xfrm>
              <a:off x="0" y="0"/>
              <a:ext cx="1822153" cy="556729"/>
            </a:xfrm>
            <a:custGeom>
              <a:avLst/>
              <a:gdLst/>
              <a:ahLst/>
              <a:cxnLst/>
              <a:rect l="l" t="t" r="r" b="b"/>
              <a:pathLst>
                <a:path w="1822153" h="556729">
                  <a:moveTo>
                    <a:pt x="33571" y="0"/>
                  </a:moveTo>
                  <a:lnTo>
                    <a:pt x="1788582" y="0"/>
                  </a:lnTo>
                  <a:cubicBezTo>
                    <a:pt x="1797486" y="0"/>
                    <a:pt x="1806024" y="3537"/>
                    <a:pt x="1812320" y="9833"/>
                  </a:cubicBezTo>
                  <a:cubicBezTo>
                    <a:pt x="1818616" y="16128"/>
                    <a:pt x="1822153" y="24667"/>
                    <a:pt x="1822153" y="33571"/>
                  </a:cubicBezTo>
                  <a:lnTo>
                    <a:pt x="1822153" y="523158"/>
                  </a:lnTo>
                  <a:cubicBezTo>
                    <a:pt x="1822153" y="532062"/>
                    <a:pt x="1818616" y="540601"/>
                    <a:pt x="1812320" y="546896"/>
                  </a:cubicBezTo>
                  <a:cubicBezTo>
                    <a:pt x="1806024" y="553192"/>
                    <a:pt x="1797486" y="556729"/>
                    <a:pt x="1788582" y="556729"/>
                  </a:cubicBezTo>
                  <a:lnTo>
                    <a:pt x="33571" y="556729"/>
                  </a:lnTo>
                  <a:cubicBezTo>
                    <a:pt x="24667" y="556729"/>
                    <a:pt x="16128" y="553192"/>
                    <a:pt x="9833" y="546896"/>
                  </a:cubicBezTo>
                  <a:cubicBezTo>
                    <a:pt x="3537" y="540601"/>
                    <a:pt x="0" y="532062"/>
                    <a:pt x="0" y="523158"/>
                  </a:cubicBezTo>
                  <a:lnTo>
                    <a:pt x="0" y="33571"/>
                  </a:lnTo>
                  <a:cubicBezTo>
                    <a:pt x="0" y="24667"/>
                    <a:pt x="3537" y="16128"/>
                    <a:pt x="9833" y="9833"/>
                  </a:cubicBezTo>
                  <a:cubicBezTo>
                    <a:pt x="16128" y="3537"/>
                    <a:pt x="24667" y="0"/>
                    <a:pt x="33571" y="0"/>
                  </a:cubicBezTo>
                  <a:close/>
                </a:path>
              </a:pathLst>
            </a:custGeom>
            <a:solidFill>
              <a:srgbClr val="E4829D"/>
            </a:solidFill>
            <a:ln w="19050" cap="rnd">
              <a:solidFill>
                <a:srgbClr val="000000"/>
              </a:solidFill>
              <a:prstDash val="solid"/>
              <a:round/>
            </a:ln>
          </p:spPr>
          <p:txBody>
            <a:bodyPr/>
            <a:lstStyle/>
            <a:p>
              <a:endParaRPr lang="es-ES"/>
            </a:p>
          </p:txBody>
        </p:sp>
        <p:sp>
          <p:nvSpPr>
            <p:cNvPr id="7" name="TextBox 7"/>
            <p:cNvSpPr txBox="1"/>
            <p:nvPr/>
          </p:nvSpPr>
          <p:spPr>
            <a:xfrm>
              <a:off x="0" y="-61980"/>
              <a:ext cx="1822153" cy="642454"/>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Habt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echte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Veränderungen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im</a:t>
              </a:r>
              <a:r>
                <a:rPr lang="en-US" sz="3000" dirty="0">
                  <a:solidFill>
                    <a:srgbClr val="000000"/>
                  </a:solidFill>
                  <a:latin typeface="Poppins"/>
                  <a:ea typeface="Poppins"/>
                  <a:cs typeface="Poppins"/>
                  <a:sym typeface="Poppins"/>
                </a:rPr>
                <a:t> Körper </a:t>
              </a:r>
              <a:r>
                <a:rPr lang="en-US" sz="3000" dirty="0" err="1">
                  <a:solidFill>
                    <a:srgbClr val="000000"/>
                  </a:solidFill>
                  <a:latin typeface="Poppins"/>
                  <a:ea typeface="Poppins"/>
                  <a:cs typeface="Poppins"/>
                  <a:sym typeface="Poppins"/>
                </a:rPr>
                <a:t>bemerkt</a:t>
              </a:r>
              <a:r>
                <a:rPr lang="en-US" sz="3000" dirty="0">
                  <a:solidFill>
                    <a:srgbClr val="000000"/>
                  </a:solidFill>
                  <a:latin typeface="Poppins"/>
                  <a:ea typeface="Poppins"/>
                  <a:cs typeface="Poppins"/>
                  <a:sym typeface="Poppins"/>
                </a:rPr>
                <a:t>?</a:t>
              </a:r>
            </a:p>
          </p:txBody>
        </p:sp>
      </p:grpSp>
      <p:grpSp>
        <p:nvGrpSpPr>
          <p:cNvPr id="8" name="Group 8"/>
          <p:cNvGrpSpPr/>
          <p:nvPr/>
        </p:nvGrpSpPr>
        <p:grpSpPr>
          <a:xfrm>
            <a:off x="10089066" y="1027782"/>
            <a:ext cx="6918486" cy="2439317"/>
            <a:chOff x="0" y="-59779"/>
            <a:chExt cx="1822153" cy="642454"/>
          </a:xfrm>
        </p:grpSpPr>
        <p:sp>
          <p:nvSpPr>
            <p:cNvPr id="9" name="Freeform 9"/>
            <p:cNvSpPr/>
            <p:nvPr/>
          </p:nvSpPr>
          <p:spPr>
            <a:xfrm>
              <a:off x="0" y="0"/>
              <a:ext cx="1822153" cy="556729"/>
            </a:xfrm>
            <a:custGeom>
              <a:avLst/>
              <a:gdLst/>
              <a:ahLst/>
              <a:cxnLst/>
              <a:rect l="l" t="t" r="r" b="b"/>
              <a:pathLst>
                <a:path w="1822153" h="556729">
                  <a:moveTo>
                    <a:pt x="33571" y="0"/>
                  </a:moveTo>
                  <a:lnTo>
                    <a:pt x="1788582" y="0"/>
                  </a:lnTo>
                  <a:cubicBezTo>
                    <a:pt x="1797486" y="0"/>
                    <a:pt x="1806024" y="3537"/>
                    <a:pt x="1812320" y="9833"/>
                  </a:cubicBezTo>
                  <a:cubicBezTo>
                    <a:pt x="1818616" y="16128"/>
                    <a:pt x="1822153" y="24667"/>
                    <a:pt x="1822153" y="33571"/>
                  </a:cubicBezTo>
                  <a:lnTo>
                    <a:pt x="1822153" y="523158"/>
                  </a:lnTo>
                  <a:cubicBezTo>
                    <a:pt x="1822153" y="532062"/>
                    <a:pt x="1818616" y="540601"/>
                    <a:pt x="1812320" y="546896"/>
                  </a:cubicBezTo>
                  <a:cubicBezTo>
                    <a:pt x="1806024" y="553192"/>
                    <a:pt x="1797486" y="556729"/>
                    <a:pt x="1788582" y="556729"/>
                  </a:cubicBezTo>
                  <a:lnTo>
                    <a:pt x="33571" y="556729"/>
                  </a:lnTo>
                  <a:cubicBezTo>
                    <a:pt x="24667" y="556729"/>
                    <a:pt x="16128" y="553192"/>
                    <a:pt x="9833" y="546896"/>
                  </a:cubicBezTo>
                  <a:cubicBezTo>
                    <a:pt x="3537" y="540601"/>
                    <a:pt x="0" y="532062"/>
                    <a:pt x="0" y="523158"/>
                  </a:cubicBezTo>
                  <a:lnTo>
                    <a:pt x="0" y="33571"/>
                  </a:lnTo>
                  <a:cubicBezTo>
                    <a:pt x="0" y="24667"/>
                    <a:pt x="3537" y="16128"/>
                    <a:pt x="9833" y="9833"/>
                  </a:cubicBezTo>
                  <a:cubicBezTo>
                    <a:pt x="16128" y="3537"/>
                    <a:pt x="24667" y="0"/>
                    <a:pt x="33571" y="0"/>
                  </a:cubicBezTo>
                  <a:close/>
                </a:path>
              </a:pathLst>
            </a:custGeom>
            <a:solidFill>
              <a:srgbClr val="71C7D6"/>
            </a:solidFill>
            <a:ln w="19050" cap="rnd">
              <a:solidFill>
                <a:srgbClr val="000000"/>
              </a:solidFill>
              <a:prstDash val="solid"/>
              <a:round/>
            </a:ln>
          </p:spPr>
          <p:txBody>
            <a:bodyPr/>
            <a:lstStyle/>
            <a:p>
              <a:endParaRPr lang="es-ES"/>
            </a:p>
          </p:txBody>
        </p:sp>
        <p:sp>
          <p:nvSpPr>
            <p:cNvPr id="10" name="TextBox 10"/>
            <p:cNvSpPr txBox="1"/>
            <p:nvPr/>
          </p:nvSpPr>
          <p:spPr>
            <a:xfrm>
              <a:off x="0" y="-59779"/>
              <a:ext cx="1822153" cy="642454"/>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In </a:t>
              </a:r>
              <a:r>
                <a:rPr lang="en-US" sz="3000" dirty="0" err="1">
                  <a:solidFill>
                    <a:srgbClr val="000000"/>
                  </a:solidFill>
                  <a:latin typeface="Poppins"/>
                  <a:ea typeface="Poppins"/>
                  <a:cs typeface="Poppins"/>
                  <a:sym typeface="Poppins"/>
                </a:rPr>
                <a:t>welcher</a:t>
              </a:r>
              <a:r>
                <a:rPr lang="en-US" sz="3000" dirty="0">
                  <a:solidFill>
                    <a:srgbClr val="000000"/>
                  </a:solidFill>
                  <a:latin typeface="Poppins"/>
                  <a:ea typeface="Poppins"/>
                  <a:cs typeface="Poppins"/>
                  <a:sym typeface="Poppins"/>
                </a:rPr>
                <a:t> Situation </a:t>
              </a:r>
              <a:r>
                <a:rPr lang="en-US" sz="3000" dirty="0" err="1">
                  <a:solidFill>
                    <a:srgbClr val="000000"/>
                  </a:solidFill>
                  <a:latin typeface="Poppins"/>
                  <a:ea typeface="Poppins"/>
                  <a:cs typeface="Poppins"/>
                  <a:sym typeface="Poppins"/>
                </a:rPr>
                <a:t>könnt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vorstellen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sie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anzuwenden</a:t>
              </a:r>
              <a:r>
                <a:rPr lang="en-US" sz="3000" dirty="0">
                  <a:solidFill>
                    <a:srgbClr val="000000"/>
                  </a:solidFill>
                  <a:latin typeface="Poppins"/>
                  <a:ea typeface="Poppins"/>
                  <a:cs typeface="Poppins"/>
                  <a:sym typeface="Poppins"/>
                </a:rPr>
                <a:t>?</a:t>
              </a:r>
            </a:p>
          </p:txBody>
        </p:sp>
      </p:grpSp>
      <p:grpSp>
        <p:nvGrpSpPr>
          <p:cNvPr id="11" name="Group 11"/>
          <p:cNvGrpSpPr/>
          <p:nvPr/>
        </p:nvGrpSpPr>
        <p:grpSpPr>
          <a:xfrm>
            <a:off x="10198257" y="4151982"/>
            <a:ext cx="6918486" cy="2439317"/>
            <a:chOff x="0" y="-61980"/>
            <a:chExt cx="1822153" cy="642454"/>
          </a:xfrm>
        </p:grpSpPr>
        <p:sp>
          <p:nvSpPr>
            <p:cNvPr id="12" name="Freeform 12"/>
            <p:cNvSpPr/>
            <p:nvPr/>
          </p:nvSpPr>
          <p:spPr>
            <a:xfrm>
              <a:off x="0" y="0"/>
              <a:ext cx="1822153" cy="556729"/>
            </a:xfrm>
            <a:custGeom>
              <a:avLst/>
              <a:gdLst/>
              <a:ahLst/>
              <a:cxnLst/>
              <a:rect l="l" t="t" r="r" b="b"/>
              <a:pathLst>
                <a:path w="1822153" h="556729">
                  <a:moveTo>
                    <a:pt x="33571" y="0"/>
                  </a:moveTo>
                  <a:lnTo>
                    <a:pt x="1788582" y="0"/>
                  </a:lnTo>
                  <a:cubicBezTo>
                    <a:pt x="1797486" y="0"/>
                    <a:pt x="1806024" y="3537"/>
                    <a:pt x="1812320" y="9833"/>
                  </a:cubicBezTo>
                  <a:cubicBezTo>
                    <a:pt x="1818616" y="16128"/>
                    <a:pt x="1822153" y="24667"/>
                    <a:pt x="1822153" y="33571"/>
                  </a:cubicBezTo>
                  <a:lnTo>
                    <a:pt x="1822153" y="523158"/>
                  </a:lnTo>
                  <a:cubicBezTo>
                    <a:pt x="1822153" y="532062"/>
                    <a:pt x="1818616" y="540601"/>
                    <a:pt x="1812320" y="546896"/>
                  </a:cubicBezTo>
                  <a:cubicBezTo>
                    <a:pt x="1806024" y="553192"/>
                    <a:pt x="1797486" y="556729"/>
                    <a:pt x="1788582" y="556729"/>
                  </a:cubicBezTo>
                  <a:lnTo>
                    <a:pt x="33571" y="556729"/>
                  </a:lnTo>
                  <a:cubicBezTo>
                    <a:pt x="24667" y="556729"/>
                    <a:pt x="16128" y="553192"/>
                    <a:pt x="9833" y="546896"/>
                  </a:cubicBezTo>
                  <a:cubicBezTo>
                    <a:pt x="3537" y="540601"/>
                    <a:pt x="0" y="532062"/>
                    <a:pt x="0" y="523158"/>
                  </a:cubicBezTo>
                  <a:lnTo>
                    <a:pt x="0" y="33571"/>
                  </a:lnTo>
                  <a:cubicBezTo>
                    <a:pt x="0" y="24667"/>
                    <a:pt x="3537" y="16128"/>
                    <a:pt x="9833" y="9833"/>
                  </a:cubicBezTo>
                  <a:cubicBezTo>
                    <a:pt x="16128" y="3537"/>
                    <a:pt x="24667" y="0"/>
                    <a:pt x="33571" y="0"/>
                  </a:cubicBezTo>
                  <a:close/>
                </a:path>
              </a:pathLst>
            </a:custGeom>
            <a:solidFill>
              <a:srgbClr val="FFED4C"/>
            </a:solidFill>
            <a:ln w="19050" cap="rnd">
              <a:solidFill>
                <a:srgbClr val="000000"/>
              </a:solidFill>
              <a:prstDash val="solid"/>
              <a:round/>
            </a:ln>
          </p:spPr>
          <p:txBody>
            <a:bodyPr/>
            <a:lstStyle/>
            <a:p>
              <a:endParaRPr lang="es-ES"/>
            </a:p>
          </p:txBody>
        </p:sp>
        <p:sp>
          <p:nvSpPr>
            <p:cNvPr id="13" name="TextBox 13"/>
            <p:cNvSpPr txBox="1"/>
            <p:nvPr/>
          </p:nvSpPr>
          <p:spPr>
            <a:xfrm>
              <a:off x="0" y="-61980"/>
              <a:ext cx="1822153" cy="642454"/>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Glaubt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dass</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etwas</a:t>
              </a:r>
              <a:r>
                <a:rPr lang="en-US" sz="3000" dirty="0">
                  <a:solidFill>
                    <a:srgbClr val="000000"/>
                  </a:solidFill>
                  <a:latin typeface="Poppins"/>
                  <a:ea typeface="Poppins"/>
                  <a:cs typeface="Poppins"/>
                  <a:sym typeface="Poppins"/>
                </a:rPr>
                <a:t> so Kleines </a:t>
              </a:r>
              <a:r>
                <a:rPr lang="en-US" sz="3000" dirty="0" err="1">
                  <a:solidFill>
                    <a:srgbClr val="000000"/>
                  </a:solidFill>
                  <a:latin typeface="Poppins"/>
                  <a:ea typeface="Poppins"/>
                  <a:cs typeface="Poppins"/>
                  <a:sym typeface="Poppins"/>
                </a:rPr>
                <a:t>einen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Unterschied</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machen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kann</a:t>
              </a:r>
              <a:r>
                <a:rPr lang="en-US" sz="3000" dirty="0">
                  <a:solidFill>
                    <a:srgbClr val="000000"/>
                  </a:solidFill>
                  <a:latin typeface="Poppins"/>
                  <a:ea typeface="Poppins"/>
                  <a:cs typeface="Poppins"/>
                  <a:sym typeface="Poppins"/>
                </a:rPr>
                <a:t>?</a:t>
              </a:r>
            </a:p>
          </p:txBody>
        </p:sp>
      </p:grpSp>
      <p:sp>
        <p:nvSpPr>
          <p:cNvPr id="14" name="TextBox 14"/>
          <p:cNvSpPr txBox="1"/>
          <p:nvPr/>
        </p:nvSpPr>
        <p:spPr>
          <a:xfrm>
            <a:off x="3751779" y="7358393"/>
            <a:ext cx="10784443" cy="142557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b="1">
                <a:solidFill>
                  <a:srgbClr val="000000"/>
                </a:solidFill>
                <a:latin typeface="Poppins Bold"/>
                <a:ea typeface="Poppins Bold"/>
                <a:cs typeface="Poppins Bold"/>
                <a:sym typeface="Poppins Bold"/>
              </a:rPr>
              <a:t>Körper und Geist sind miteinander verbunden.</a:t>
            </a:r>
          </a:p>
          <a:p>
            <a:pPr algn="l">
              <a:lnSpc>
                <a:spcPts val="2800"/>
              </a:lnSpc>
            </a:pPr>
            <a:r>
              <a:rPr lang="en-US" sz="2000">
                <a:solidFill>
                  <a:srgbClr val="000000"/>
                </a:solidFill>
                <a:latin typeface="Poppins"/>
                <a:ea typeface="Poppins"/>
                <a:cs typeface="Poppins"/>
                <a:sym typeface="Poppins"/>
              </a:rPr>
              <a:t>Manchmal ist </a:t>
            </a:r>
            <a:r>
              <a:rPr lang="en-US" sz="2000" b="1">
                <a:solidFill>
                  <a:srgbClr val="000000"/>
                </a:solidFill>
                <a:latin typeface="Poppins Bold"/>
                <a:ea typeface="Poppins Bold"/>
                <a:cs typeface="Poppins Bold"/>
                <a:sym typeface="Poppins Bold"/>
              </a:rPr>
              <a:t>den Körper zu regulieren der schnellste Weg, um Stress zu beruhigen.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E4829D"/>
            </a:solidFill>
          </p:spPr>
          <p:txBody>
            <a:bodyPr/>
            <a:lstStyle/>
            <a:p>
              <a:endParaRPr lang="es-ES"/>
            </a:p>
          </p:txBody>
        </p:sp>
      </p:grpSp>
      <p:sp>
        <p:nvSpPr>
          <p:cNvPr id="4" name="TextBox 4"/>
          <p:cNvSpPr txBox="1"/>
          <p:nvPr/>
        </p:nvSpPr>
        <p:spPr>
          <a:xfrm>
            <a:off x="6983730" y="4886325"/>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1.9</a:t>
            </a:r>
          </a:p>
        </p:txBody>
      </p:sp>
      <p:sp>
        <p:nvSpPr>
          <p:cNvPr id="5" name="TextBox 5"/>
          <p:cNvSpPr txBox="1"/>
          <p:nvPr/>
        </p:nvSpPr>
        <p:spPr>
          <a:xfrm>
            <a:off x="3525615" y="6745657"/>
            <a:ext cx="11236770"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Abschluss von Tag 1 — Integration und Ruhe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53306" y="4485578"/>
            <a:ext cx="9768071" cy="8229600"/>
          </a:xfrm>
          <a:custGeom>
            <a:avLst/>
            <a:gdLst/>
            <a:ahLst/>
            <a:cxnLst/>
            <a:rect l="l" t="t" r="r" b="b"/>
            <a:pathLst>
              <a:path w="9768071" h="8229600">
                <a:moveTo>
                  <a:pt x="0" y="0"/>
                </a:moveTo>
                <a:lnTo>
                  <a:pt x="9768071" y="0"/>
                </a:lnTo>
                <a:lnTo>
                  <a:pt x="9768071" y="8229600"/>
                </a:lnTo>
                <a:lnTo>
                  <a:pt x="0" y="822960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2527145" y="2203591"/>
            <a:ext cx="13233710" cy="1720709"/>
            <a:chOff x="0" y="-48504"/>
            <a:chExt cx="3485421" cy="453191"/>
          </a:xfrm>
        </p:grpSpPr>
        <p:sp>
          <p:nvSpPr>
            <p:cNvPr id="4" name="Freeform 4"/>
            <p:cNvSpPr/>
            <p:nvPr/>
          </p:nvSpPr>
          <p:spPr>
            <a:xfrm>
              <a:off x="0" y="0"/>
              <a:ext cx="3485421" cy="367466"/>
            </a:xfrm>
            <a:custGeom>
              <a:avLst/>
              <a:gdLst/>
              <a:ahLst/>
              <a:cxnLst/>
              <a:rect l="l" t="t" r="r" b="b"/>
              <a:pathLst>
                <a:path w="3485421" h="367466">
                  <a:moveTo>
                    <a:pt x="17550" y="0"/>
                  </a:moveTo>
                  <a:lnTo>
                    <a:pt x="3467871" y="0"/>
                  </a:lnTo>
                  <a:cubicBezTo>
                    <a:pt x="3477564" y="0"/>
                    <a:pt x="3485421" y="7858"/>
                    <a:pt x="3485421" y="17550"/>
                  </a:cubicBezTo>
                  <a:lnTo>
                    <a:pt x="3485421" y="349915"/>
                  </a:lnTo>
                  <a:cubicBezTo>
                    <a:pt x="3485421" y="359608"/>
                    <a:pt x="3477564" y="367466"/>
                    <a:pt x="3467871" y="367466"/>
                  </a:cubicBezTo>
                  <a:lnTo>
                    <a:pt x="17550" y="367466"/>
                  </a:lnTo>
                  <a:cubicBezTo>
                    <a:pt x="7858" y="367466"/>
                    <a:pt x="0" y="359608"/>
                    <a:pt x="0" y="349915"/>
                  </a:cubicBezTo>
                  <a:lnTo>
                    <a:pt x="0" y="17550"/>
                  </a:lnTo>
                  <a:cubicBezTo>
                    <a:pt x="0" y="7858"/>
                    <a:pt x="7858" y="0"/>
                    <a:pt x="17550"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48504"/>
              <a:ext cx="3485421" cy="453191"/>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In </a:t>
              </a:r>
              <a:r>
                <a:rPr lang="en-US" sz="3000" dirty="0" err="1">
                  <a:solidFill>
                    <a:srgbClr val="000000"/>
                  </a:solidFill>
                  <a:latin typeface="Poppins"/>
                  <a:ea typeface="Poppins"/>
                  <a:cs typeface="Poppins"/>
                  <a:sym typeface="Poppins"/>
                </a:rPr>
                <a:t>einem</a:t>
              </a:r>
              <a:r>
                <a:rPr lang="en-US" sz="3000" dirty="0">
                  <a:solidFill>
                    <a:srgbClr val="000000"/>
                  </a:solidFill>
                  <a:latin typeface="Poppins"/>
                  <a:ea typeface="Poppins"/>
                  <a:cs typeface="Poppins"/>
                  <a:sym typeface="Poppins"/>
                </a:rPr>
                <a:t> Wort </a:t>
              </a:r>
              <a:r>
                <a:rPr lang="en-US" sz="3000" dirty="0" err="1">
                  <a:solidFill>
                    <a:srgbClr val="000000"/>
                  </a:solidFill>
                  <a:latin typeface="Poppins"/>
                  <a:ea typeface="Poppins"/>
                  <a:cs typeface="Poppins"/>
                  <a:sym typeface="Poppins"/>
                </a:rPr>
                <a:t>oder</a:t>
              </a:r>
              <a:r>
                <a:rPr lang="en-US" sz="3000" dirty="0">
                  <a:solidFill>
                    <a:srgbClr val="000000"/>
                  </a:solidFill>
                  <a:latin typeface="Poppins"/>
                  <a:ea typeface="Poppins"/>
                  <a:cs typeface="Poppins"/>
                  <a:sym typeface="Poppins"/>
                </a:rPr>
                <a:t> in </a:t>
              </a:r>
              <a:r>
                <a:rPr lang="en-US" sz="3000" dirty="0" err="1">
                  <a:solidFill>
                    <a:srgbClr val="000000"/>
                  </a:solidFill>
                  <a:latin typeface="Poppins"/>
                  <a:ea typeface="Poppins"/>
                  <a:cs typeface="Poppins"/>
                  <a:sym typeface="Poppins"/>
                </a:rPr>
                <a:t>einem</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kurzen</a:t>
              </a:r>
              <a:r>
                <a:rPr lang="en-US" sz="3000" dirty="0">
                  <a:solidFill>
                    <a:srgbClr val="000000"/>
                  </a:solidFill>
                  <a:latin typeface="Poppins"/>
                  <a:ea typeface="Poppins"/>
                  <a:cs typeface="Poppins"/>
                  <a:sym typeface="Poppins"/>
                </a:rPr>
                <a:t> Satz: </a:t>
              </a: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Idee </a:t>
              </a:r>
              <a:r>
                <a:rPr lang="en-US" sz="3000" dirty="0" err="1">
                  <a:solidFill>
                    <a:srgbClr val="000000"/>
                  </a:solidFill>
                  <a:latin typeface="Poppins"/>
                  <a:ea typeface="Poppins"/>
                  <a:cs typeface="Poppins"/>
                  <a:sym typeface="Poppins"/>
                </a:rPr>
                <a:t>nehmt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heute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mit</a:t>
              </a:r>
              <a:r>
                <a:rPr lang="en-US" sz="3000" dirty="0">
                  <a:solidFill>
                    <a:srgbClr val="000000"/>
                  </a:solidFill>
                  <a:latin typeface="Poppins"/>
                  <a:ea typeface="Poppins"/>
                  <a:cs typeface="Poppins"/>
                  <a:sym typeface="Poppins"/>
                </a:rPr>
                <a:t>?</a:t>
              </a:r>
            </a:p>
          </p:txBody>
        </p:sp>
      </p:grpSp>
      <p:grpSp>
        <p:nvGrpSpPr>
          <p:cNvPr id="6" name="Group 6"/>
          <p:cNvGrpSpPr/>
          <p:nvPr/>
        </p:nvGrpSpPr>
        <p:grpSpPr>
          <a:xfrm rot="-10800000">
            <a:off x="1827505" y="4352693"/>
            <a:ext cx="14632989" cy="5934307"/>
            <a:chOff x="0" y="0"/>
            <a:chExt cx="3853956" cy="1562945"/>
          </a:xfrm>
        </p:grpSpPr>
        <p:sp>
          <p:nvSpPr>
            <p:cNvPr id="7" name="Freeform 7"/>
            <p:cNvSpPr/>
            <p:nvPr/>
          </p:nvSpPr>
          <p:spPr>
            <a:xfrm>
              <a:off x="0" y="0"/>
              <a:ext cx="3853956" cy="1562945"/>
            </a:xfrm>
            <a:custGeom>
              <a:avLst/>
              <a:gdLst/>
              <a:ahLst/>
              <a:cxnLst/>
              <a:rect l="l" t="t" r="r" b="b"/>
              <a:pathLst>
                <a:path w="3853956" h="1562945">
                  <a:moveTo>
                    <a:pt x="0" y="0"/>
                  </a:moveTo>
                  <a:lnTo>
                    <a:pt x="3853956" y="0"/>
                  </a:lnTo>
                  <a:lnTo>
                    <a:pt x="3853956" y="1562945"/>
                  </a:lnTo>
                  <a:lnTo>
                    <a:pt x="0" y="1562945"/>
                  </a:lnTo>
                  <a:close/>
                </a:path>
              </a:pathLst>
            </a:custGeom>
            <a:gradFill rotWithShape="1">
              <a:gsLst>
                <a:gs pos="0">
                  <a:srgbClr val="FFFFFF">
                    <a:alpha val="100000"/>
                  </a:srgbClr>
                </a:gs>
                <a:gs pos="50000">
                  <a:srgbClr val="FFFFFF">
                    <a:alpha val="70000"/>
                  </a:srgbClr>
                </a:gs>
                <a:gs pos="100000">
                  <a:srgbClr val="FFFFFF">
                    <a:alpha val="0"/>
                  </a:srgbClr>
                </a:gs>
              </a:gsLst>
              <a:lin ang="5400000"/>
            </a:gradFill>
          </p:spPr>
          <p:txBody>
            <a:bodyPr/>
            <a:lstStyle/>
            <a:p>
              <a:endParaRPr lang="es-ES"/>
            </a:p>
          </p:txBody>
        </p:sp>
        <p:sp>
          <p:nvSpPr>
            <p:cNvPr id="8" name="TextBox 8"/>
            <p:cNvSpPr txBox="1"/>
            <p:nvPr/>
          </p:nvSpPr>
          <p:spPr>
            <a:xfrm>
              <a:off x="0" y="-66675"/>
              <a:ext cx="3853956" cy="1629620"/>
            </a:xfrm>
            <a:prstGeom prst="rect">
              <a:avLst/>
            </a:prstGeom>
          </p:spPr>
          <p:txBody>
            <a:bodyPr lIns="50800" tIns="50800" rIns="50800" bIns="50800" rtlCol="0" anchor="ctr"/>
            <a:lstStyle/>
            <a:p>
              <a:pPr algn="ctr">
                <a:lnSpc>
                  <a:spcPts val="2800"/>
                </a:lnSpc>
              </a:pPr>
              <a:endParaRPr/>
            </a:p>
          </p:txBody>
        </p:sp>
      </p:grpSp>
      <p:sp>
        <p:nvSpPr>
          <p:cNvPr id="9" name="TextBox 9"/>
          <p:cNvSpPr txBox="1"/>
          <p:nvPr/>
        </p:nvSpPr>
        <p:spPr>
          <a:xfrm>
            <a:off x="2776170" y="7480300"/>
            <a:ext cx="12735659" cy="1778000"/>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Heute haben wir gesehen, dass </a:t>
            </a:r>
            <a:r>
              <a:rPr lang="en-US" sz="2000" b="1">
                <a:solidFill>
                  <a:srgbClr val="000000"/>
                </a:solidFill>
                <a:latin typeface="Poppins Bold"/>
                <a:ea typeface="Poppins Bold"/>
                <a:cs typeface="Poppins Bold"/>
                <a:sym typeface="Poppins Bold"/>
              </a:rPr>
              <a:t>Stress viele Formen haben kann,</a:t>
            </a:r>
            <a:r>
              <a:rPr lang="en-US" sz="2000">
                <a:solidFill>
                  <a:srgbClr val="000000"/>
                </a:solidFill>
                <a:latin typeface="Poppins"/>
                <a:ea typeface="Poppins"/>
                <a:cs typeface="Poppins"/>
                <a:sym typeface="Poppins"/>
              </a:rPr>
              <a:t> dass </a:t>
            </a:r>
            <a:r>
              <a:rPr lang="en-US" sz="2000" b="1">
                <a:solidFill>
                  <a:srgbClr val="000000"/>
                </a:solidFill>
                <a:latin typeface="Poppins Bold"/>
                <a:ea typeface="Poppins Bold"/>
                <a:cs typeface="Poppins Bold"/>
                <a:sym typeface="Poppins Bold"/>
              </a:rPr>
              <a:t>der Körper schnell reagiert</a:t>
            </a:r>
            <a:r>
              <a:rPr lang="en-US" sz="2000">
                <a:solidFill>
                  <a:srgbClr val="000000"/>
                </a:solidFill>
                <a:latin typeface="Poppins"/>
                <a:ea typeface="Poppins"/>
                <a:cs typeface="Poppins"/>
                <a:sym typeface="Poppins"/>
              </a:rPr>
              <a:t> und dass </a:t>
            </a:r>
            <a:r>
              <a:rPr lang="en-US" sz="2000" b="1">
                <a:solidFill>
                  <a:srgbClr val="000000"/>
                </a:solidFill>
                <a:latin typeface="Poppins Bold"/>
                <a:ea typeface="Poppins Bold"/>
                <a:cs typeface="Poppins Bold"/>
                <a:sym typeface="Poppins Bold"/>
              </a:rPr>
              <a:t>es einfache Techniken gibt,</a:t>
            </a:r>
            <a:r>
              <a:rPr lang="en-US" sz="2000">
                <a:solidFill>
                  <a:srgbClr val="000000"/>
                </a:solidFill>
                <a:latin typeface="Poppins"/>
                <a:ea typeface="Poppins"/>
                <a:cs typeface="Poppins"/>
                <a:sym typeface="Poppins"/>
              </a:rPr>
              <a:t> </a:t>
            </a:r>
            <a:r>
              <a:rPr lang="en-US" sz="2000" b="1">
                <a:solidFill>
                  <a:srgbClr val="000000"/>
                </a:solidFill>
                <a:latin typeface="Poppins Bold"/>
                <a:ea typeface="Poppins Bold"/>
                <a:cs typeface="Poppins Bold"/>
                <a:sym typeface="Poppins Bold"/>
              </a:rPr>
              <a:t>um zu beginnen, ihn zu regulieren.</a:t>
            </a:r>
          </a:p>
          <a:p>
            <a:pPr algn="l">
              <a:lnSpc>
                <a:spcPts val="2800"/>
              </a:lnSpc>
              <a:spcBef>
                <a:spcPct val="0"/>
              </a:spcBef>
            </a:pPr>
            <a:r>
              <a:rPr lang="en-US" sz="2000" b="1">
                <a:solidFill>
                  <a:srgbClr val="000000"/>
                </a:solidFill>
                <a:latin typeface="Poppins Bold"/>
                <a:ea typeface="Poppins Bold"/>
                <a:cs typeface="Poppins Bold"/>
                <a:sym typeface="Poppins Bold"/>
              </a:rPr>
              <a:t>Morgen werden wir praktischere Strategien lernen</a:t>
            </a:r>
            <a:r>
              <a:rPr lang="en-US" sz="2000">
                <a:solidFill>
                  <a:srgbClr val="000000"/>
                </a:solidFill>
                <a:latin typeface="Poppins"/>
                <a:ea typeface="Poppins"/>
                <a:cs typeface="Poppins"/>
                <a:sym typeface="Poppins"/>
              </a:rPr>
              <a:t>, um </a:t>
            </a:r>
            <a:r>
              <a:rPr lang="en-US" sz="2000" b="1">
                <a:solidFill>
                  <a:srgbClr val="000000"/>
                </a:solidFill>
                <a:latin typeface="Poppins Bold"/>
                <a:ea typeface="Poppins Bold"/>
                <a:cs typeface="Poppins Bold"/>
                <a:sym typeface="Poppins Bold"/>
              </a:rPr>
              <a:t>Stress im Alltag besser zu bewältigen.</a:t>
            </a:r>
          </a:p>
        </p:txBody>
      </p:sp>
      <p:sp>
        <p:nvSpPr>
          <p:cNvPr id="10" name="TextBox 10"/>
          <p:cNvSpPr txBox="1"/>
          <p:nvPr/>
        </p:nvSpPr>
        <p:spPr>
          <a:xfrm>
            <a:off x="2776170" y="962025"/>
            <a:ext cx="12735659" cy="720725"/>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schließen die heutige Sitzung, indem wir eine kurze Idee darüber teilen, was wir über Stress verstanden haben.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2687904" y="1849088"/>
            <a:ext cx="13300812" cy="1571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Tag 2: Lernen, mich zu regulieren und auf mich zu achten</a:t>
            </a:r>
          </a:p>
        </p:txBody>
      </p:sp>
      <p:sp>
        <p:nvSpPr>
          <p:cNvPr id="5" name="TextBox 5"/>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2.1</a:t>
            </a:r>
          </a:p>
        </p:txBody>
      </p:sp>
      <p:sp>
        <p:nvSpPr>
          <p:cNvPr id="6" name="TextBox 6"/>
          <p:cNvSpPr txBox="1"/>
          <p:nvPr/>
        </p:nvSpPr>
        <p:spPr>
          <a:xfrm>
            <a:off x="2770602" y="6732654"/>
            <a:ext cx="12746796" cy="809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Begrüßung und Rückblick auf Tag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737039" y="1168090"/>
            <a:ext cx="5311950" cy="9258300"/>
          </a:xfrm>
          <a:custGeom>
            <a:avLst/>
            <a:gdLst/>
            <a:ahLst/>
            <a:cxnLst/>
            <a:rect l="l" t="t" r="r" b="b"/>
            <a:pathLst>
              <a:path w="5311950" h="9258300">
                <a:moveTo>
                  <a:pt x="0" y="0"/>
                </a:moveTo>
                <a:lnTo>
                  <a:pt x="5311949" y="0"/>
                </a:lnTo>
                <a:lnTo>
                  <a:pt x="5311949" y="9258300"/>
                </a:lnTo>
                <a:lnTo>
                  <a:pt x="0" y="92583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722120" y="2364285"/>
            <a:ext cx="6897355"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Stühle im Kreis</a:t>
            </a:r>
          </a:p>
          <a:p>
            <a:pPr marL="431801" lvl="1" indent="-215900" algn="l">
              <a:lnSpc>
                <a:spcPts val="2400"/>
              </a:lnSpc>
              <a:buFont typeface="Arial"/>
              <a:buChar char="•"/>
            </a:pPr>
            <a:r>
              <a:rPr lang="en-US" sz="2000">
                <a:solidFill>
                  <a:srgbClr val="000000"/>
                </a:solidFill>
                <a:latin typeface="Poppins"/>
                <a:ea typeface="Poppins"/>
                <a:cs typeface="Poppins"/>
                <a:sym typeface="Poppins"/>
              </a:rPr>
              <a:t>Tafel (optional)</a:t>
            </a:r>
          </a:p>
        </p:txBody>
      </p:sp>
      <p:sp>
        <p:nvSpPr>
          <p:cNvPr id="4" name="TextBox 4"/>
          <p:cNvSpPr txBox="1"/>
          <p:nvPr/>
        </p:nvSpPr>
        <p:spPr>
          <a:xfrm>
            <a:off x="1722120" y="4706440"/>
            <a:ext cx="568466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kehren in den Kreis zurück, um das Wichtigste vom vorherigen Tag zu erinnern und die heutige Arbeit vorzubereiten.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4102" y="2115744"/>
            <a:ext cx="9093439" cy="457200"/>
            <a:chOff x="0" y="0"/>
            <a:chExt cx="12124585" cy="609600"/>
          </a:xfrm>
        </p:grpSpPr>
        <p:sp>
          <p:nvSpPr>
            <p:cNvPr id="3" name="TextBox 3"/>
            <p:cNvSpPr txBox="1"/>
            <p:nvPr/>
          </p:nvSpPr>
          <p:spPr>
            <a:xfrm>
              <a:off x="706068" y="37042"/>
              <a:ext cx="11418516"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Gestern haben wir gesehen, dass </a:t>
              </a:r>
              <a:r>
                <a:rPr lang="en-US" sz="2000" b="1">
                  <a:solidFill>
                    <a:srgbClr val="000000"/>
                  </a:solidFill>
                  <a:latin typeface="Poppins Bold"/>
                  <a:ea typeface="Poppins Bold"/>
                  <a:cs typeface="Poppins Bold"/>
                  <a:sym typeface="Poppins Bold"/>
                </a:rPr>
                <a:t>Stress viele Formen haben kann.</a:t>
              </a:r>
            </a:p>
          </p:txBody>
        </p:sp>
        <p:sp>
          <p:nvSpPr>
            <p:cNvPr id="4" name="TextBox 4"/>
            <p:cNvSpPr txBox="1"/>
            <p:nvPr/>
          </p:nvSpPr>
          <p:spPr>
            <a:xfrm>
              <a:off x="0" y="-85725"/>
              <a:ext cx="522288" cy="695325"/>
            </a:xfrm>
            <a:prstGeom prst="rect">
              <a:avLst/>
            </a:prstGeom>
          </p:spPr>
          <p:txBody>
            <a:bodyPr lIns="0" tIns="0" rIns="0" bIns="0" rtlCol="0" anchor="t">
              <a:spAutoFit/>
            </a:bodyPr>
            <a:lstStyle/>
            <a:p>
              <a:pPr algn="ctr">
                <a:lnSpc>
                  <a:spcPts val="4200"/>
                </a:lnSpc>
                <a:spcBef>
                  <a:spcPct val="0"/>
                </a:spcBef>
              </a:pPr>
              <a:r>
                <a:rPr lang="en-US" sz="3000" b="1">
                  <a:solidFill>
                    <a:srgbClr val="71C7D6"/>
                  </a:solidFill>
                  <a:latin typeface="Poppins Bold"/>
                  <a:ea typeface="Poppins Bold"/>
                  <a:cs typeface="Poppins Bold"/>
                  <a:sym typeface="Poppins Bold"/>
                </a:rPr>
                <a:t>01</a:t>
              </a:r>
            </a:p>
          </p:txBody>
        </p:sp>
      </p:grpSp>
      <p:grpSp>
        <p:nvGrpSpPr>
          <p:cNvPr id="5" name="Group 5"/>
          <p:cNvGrpSpPr/>
          <p:nvPr/>
        </p:nvGrpSpPr>
        <p:grpSpPr>
          <a:xfrm>
            <a:off x="1516945" y="2902005"/>
            <a:ext cx="6286182" cy="457200"/>
            <a:chOff x="0" y="0"/>
            <a:chExt cx="8381576" cy="609600"/>
          </a:xfrm>
        </p:grpSpPr>
        <p:sp>
          <p:nvSpPr>
            <p:cNvPr id="6" name="TextBox 6"/>
            <p:cNvSpPr txBox="1"/>
            <p:nvPr/>
          </p:nvSpPr>
          <p:spPr>
            <a:xfrm>
              <a:off x="755611" y="37042"/>
              <a:ext cx="7625964"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haben gelernt, </a:t>
              </a:r>
              <a:r>
                <a:rPr lang="en-US" sz="2000" b="1">
                  <a:solidFill>
                    <a:srgbClr val="000000"/>
                  </a:solidFill>
                  <a:latin typeface="Poppins Bold"/>
                  <a:ea typeface="Poppins Bold"/>
                  <a:cs typeface="Poppins Bold"/>
                  <a:sym typeface="Poppins Bold"/>
                </a:rPr>
                <a:t>wie der Körper reagiert.</a:t>
              </a:r>
            </a:p>
          </p:txBody>
        </p:sp>
        <p:sp>
          <p:nvSpPr>
            <p:cNvPr id="7" name="TextBox 7"/>
            <p:cNvSpPr txBox="1"/>
            <p:nvPr/>
          </p:nvSpPr>
          <p:spPr>
            <a:xfrm>
              <a:off x="0" y="-85725"/>
              <a:ext cx="621374"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02</a:t>
              </a:r>
            </a:p>
          </p:txBody>
        </p:sp>
      </p:grpSp>
      <p:grpSp>
        <p:nvGrpSpPr>
          <p:cNvPr id="8" name="Group 8"/>
          <p:cNvGrpSpPr/>
          <p:nvPr/>
        </p:nvGrpSpPr>
        <p:grpSpPr>
          <a:xfrm>
            <a:off x="1510496" y="3688266"/>
            <a:ext cx="9080415" cy="731837"/>
            <a:chOff x="0" y="0"/>
            <a:chExt cx="12107219" cy="975783"/>
          </a:xfrm>
        </p:grpSpPr>
        <p:sp>
          <p:nvSpPr>
            <p:cNvPr id="9" name="TextBox 9"/>
            <p:cNvSpPr txBox="1"/>
            <p:nvPr/>
          </p:nvSpPr>
          <p:spPr>
            <a:xfrm>
              <a:off x="764210" y="37042"/>
              <a:ext cx="11343009" cy="9387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haben </a:t>
              </a:r>
              <a:r>
                <a:rPr lang="en-US" sz="2000" b="1">
                  <a:solidFill>
                    <a:srgbClr val="000000"/>
                  </a:solidFill>
                  <a:latin typeface="Poppins Bold"/>
                  <a:ea typeface="Poppins Bold"/>
                  <a:cs typeface="Poppins Bold"/>
                  <a:sym typeface="Poppins Bold"/>
                </a:rPr>
                <a:t>schnelle Techniken ausprobiert, um die Aktivierung zu senken.</a:t>
              </a:r>
            </a:p>
          </p:txBody>
        </p:sp>
        <p:sp>
          <p:nvSpPr>
            <p:cNvPr id="10" name="TextBox 10"/>
            <p:cNvSpPr txBox="1"/>
            <p:nvPr/>
          </p:nvSpPr>
          <p:spPr>
            <a:xfrm>
              <a:off x="0" y="-85725"/>
              <a:ext cx="638572" cy="695325"/>
            </a:xfrm>
            <a:prstGeom prst="rect">
              <a:avLst/>
            </a:prstGeom>
          </p:spPr>
          <p:txBody>
            <a:bodyPr lIns="0" tIns="0" rIns="0" bIns="0" rtlCol="0" anchor="t">
              <a:spAutoFit/>
            </a:bodyPr>
            <a:lstStyle/>
            <a:p>
              <a:pPr algn="ctr">
                <a:lnSpc>
                  <a:spcPts val="4200"/>
                </a:lnSpc>
                <a:spcBef>
                  <a:spcPct val="0"/>
                </a:spcBef>
              </a:pPr>
              <a:r>
                <a:rPr lang="en-US" sz="3000" b="1">
                  <a:solidFill>
                    <a:srgbClr val="51B264"/>
                  </a:solidFill>
                  <a:latin typeface="Poppins Bold"/>
                  <a:ea typeface="Poppins Bold"/>
                  <a:cs typeface="Poppins Bold"/>
                  <a:sym typeface="Poppins Bold"/>
                </a:rPr>
                <a:t>03</a:t>
              </a:r>
            </a:p>
          </p:txBody>
        </p:sp>
      </p:grpSp>
      <p:grpSp>
        <p:nvGrpSpPr>
          <p:cNvPr id="11" name="Group 11"/>
          <p:cNvGrpSpPr/>
          <p:nvPr/>
        </p:nvGrpSpPr>
        <p:grpSpPr>
          <a:xfrm>
            <a:off x="1417585" y="4753478"/>
            <a:ext cx="7514554" cy="457200"/>
            <a:chOff x="0" y="0"/>
            <a:chExt cx="10019405" cy="609600"/>
          </a:xfrm>
        </p:grpSpPr>
        <p:sp>
          <p:nvSpPr>
            <p:cNvPr id="12" name="TextBox 12"/>
            <p:cNvSpPr txBox="1"/>
            <p:nvPr/>
          </p:nvSpPr>
          <p:spPr>
            <a:xfrm>
              <a:off x="888092" y="37042"/>
              <a:ext cx="9131313"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gibt keine „falschen“ Antworten.</a:t>
              </a:r>
            </a:p>
          </p:txBody>
        </p:sp>
        <p:sp>
          <p:nvSpPr>
            <p:cNvPr id="13" name="TextBox 13"/>
            <p:cNvSpPr txBox="1"/>
            <p:nvPr/>
          </p:nvSpPr>
          <p:spPr>
            <a:xfrm>
              <a:off x="0" y="-85725"/>
              <a:ext cx="762453" cy="695325"/>
            </a:xfrm>
            <a:prstGeom prst="rect">
              <a:avLst/>
            </a:prstGeom>
          </p:spPr>
          <p:txBody>
            <a:bodyPr lIns="0" tIns="0" rIns="0" bIns="0" rtlCol="0" anchor="t">
              <a:spAutoFit/>
            </a:bodyPr>
            <a:lstStyle/>
            <a:p>
              <a:pPr algn="ctr">
                <a:lnSpc>
                  <a:spcPts val="4200"/>
                </a:lnSpc>
                <a:spcBef>
                  <a:spcPct val="0"/>
                </a:spcBef>
              </a:pPr>
              <a:r>
                <a:rPr lang="en-US" sz="3000" b="1">
                  <a:solidFill>
                    <a:srgbClr val="FFED4C"/>
                  </a:solidFill>
                  <a:latin typeface="Poppins Bold"/>
                  <a:ea typeface="Poppins Bold"/>
                  <a:cs typeface="Poppins Bold"/>
                  <a:sym typeface="Poppins Bold"/>
                </a:rPr>
                <a:t>04</a:t>
              </a:r>
            </a:p>
          </p:txBody>
        </p:sp>
      </p:grpSp>
      <p:sp>
        <p:nvSpPr>
          <p:cNvPr id="14" name="TextBox 14"/>
          <p:cNvSpPr txBox="1"/>
          <p:nvPr/>
        </p:nvSpPr>
        <p:spPr>
          <a:xfrm>
            <a:off x="1028700" y="6650502"/>
            <a:ext cx="9634654" cy="1778000"/>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Heute werden wir </a:t>
            </a:r>
            <a:r>
              <a:rPr lang="en-US" sz="2000" b="1">
                <a:solidFill>
                  <a:srgbClr val="000000"/>
                </a:solidFill>
                <a:latin typeface="Poppins Bold"/>
                <a:ea typeface="Poppins Bold"/>
                <a:cs typeface="Poppins Bold"/>
                <a:sym typeface="Poppins Bold"/>
              </a:rPr>
              <a:t>praktische Werkzeuge kennenlernen, um Stress zu bewältigen, das Notfallprogramm des Gehirns verstehen</a:t>
            </a:r>
            <a:r>
              <a:rPr lang="en-US" sz="2000">
                <a:solidFill>
                  <a:srgbClr val="000000"/>
                </a:solidFill>
                <a:latin typeface="Poppins"/>
                <a:ea typeface="Poppins"/>
                <a:cs typeface="Poppins"/>
                <a:sym typeface="Poppins"/>
              </a:rPr>
              <a:t> und </a:t>
            </a:r>
            <a:r>
              <a:rPr lang="en-US" sz="2000" b="1">
                <a:solidFill>
                  <a:srgbClr val="000000"/>
                </a:solidFill>
                <a:latin typeface="Poppins Bold"/>
                <a:ea typeface="Poppins Bold"/>
                <a:cs typeface="Poppins Bold"/>
                <a:sym typeface="Poppins Bold"/>
              </a:rPr>
              <a:t>lernen, unseren emotionalen Tank zu füllen.</a:t>
            </a:r>
          </a:p>
        </p:txBody>
      </p:sp>
      <p:sp>
        <p:nvSpPr>
          <p:cNvPr id="15" name="Freeform 15"/>
          <p:cNvSpPr/>
          <p:nvPr/>
        </p:nvSpPr>
        <p:spPr>
          <a:xfrm>
            <a:off x="10737039" y="1168090"/>
            <a:ext cx="5311950" cy="9258300"/>
          </a:xfrm>
          <a:custGeom>
            <a:avLst/>
            <a:gdLst/>
            <a:ahLst/>
            <a:cxnLst/>
            <a:rect l="l" t="t" r="r" b="b"/>
            <a:pathLst>
              <a:path w="5311950" h="9258300">
                <a:moveTo>
                  <a:pt x="0" y="0"/>
                </a:moveTo>
                <a:lnTo>
                  <a:pt x="5311949" y="0"/>
                </a:lnTo>
                <a:lnTo>
                  <a:pt x="5311949" y="9258300"/>
                </a:lnTo>
                <a:lnTo>
                  <a:pt x="0" y="9258300"/>
                </a:lnTo>
                <a:lnTo>
                  <a:pt x="0" y="0"/>
                </a:lnTo>
                <a:close/>
              </a:path>
            </a:pathLst>
          </a:custGeom>
          <a:blipFill>
            <a:blip r:embed="rId2"/>
            <a:stretch>
              <a:fillRect/>
            </a:stretch>
          </a:blipFill>
        </p:spPr>
        <p:txBody>
          <a:bodyPr/>
          <a:lstStyle/>
          <a:p>
            <a:endParaRPr lang="es-E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2.2</a:t>
            </a:r>
          </a:p>
        </p:txBody>
      </p:sp>
      <p:sp>
        <p:nvSpPr>
          <p:cNvPr id="5" name="TextBox 5"/>
          <p:cNvSpPr txBox="1"/>
          <p:nvPr/>
        </p:nvSpPr>
        <p:spPr>
          <a:xfrm>
            <a:off x="2770602" y="6425995"/>
            <a:ext cx="12746796"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Das Notfallprogramm des Gehirns — Wie und warum wir blockieren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1461234"/>
            <a:ext cx="8223830" cy="7185572"/>
          </a:xfrm>
          <a:custGeom>
            <a:avLst/>
            <a:gdLst/>
            <a:ahLst/>
            <a:cxnLst/>
            <a:rect l="l" t="t" r="r" b="b"/>
            <a:pathLst>
              <a:path w="8223830" h="7185572">
                <a:moveTo>
                  <a:pt x="0" y="0"/>
                </a:moveTo>
                <a:lnTo>
                  <a:pt x="8223830" y="0"/>
                </a:lnTo>
                <a:lnTo>
                  <a:pt x="8223830" y="7185572"/>
                </a:lnTo>
                <a:lnTo>
                  <a:pt x="0" y="7185572"/>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722120" y="2364285"/>
            <a:ext cx="6897355"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Tafel oder Flipchart mit einem Gehirn, das in drei Ebenen unterteilt ist</a:t>
            </a:r>
          </a:p>
          <a:p>
            <a:pPr marL="431801" lvl="1" indent="-215900" algn="l">
              <a:lnSpc>
                <a:spcPts val="2400"/>
              </a:lnSpc>
              <a:buFont typeface="Arial"/>
              <a:buChar char="•"/>
            </a:pPr>
            <a:r>
              <a:rPr lang="en-US" sz="2000">
                <a:solidFill>
                  <a:srgbClr val="000000"/>
                </a:solidFill>
                <a:latin typeface="Poppins"/>
                <a:ea typeface="Poppins"/>
                <a:cs typeface="Poppins"/>
                <a:sym typeface="Poppins"/>
              </a:rPr>
              <a:t>Marker, um die Ebenen zu zeichnen: Überleben – Emotion – Denken</a:t>
            </a:r>
          </a:p>
        </p:txBody>
      </p:sp>
      <p:sp>
        <p:nvSpPr>
          <p:cNvPr id="4" name="TextBox 4"/>
          <p:cNvSpPr txBox="1"/>
          <p:nvPr/>
        </p:nvSpPr>
        <p:spPr>
          <a:xfrm>
            <a:off x="1722120" y="4706440"/>
            <a:ext cx="5684660" cy="24828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tun?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werden </a:t>
            </a:r>
            <a:r>
              <a:rPr lang="en-US" sz="2000" b="1">
                <a:solidFill>
                  <a:srgbClr val="000000"/>
                </a:solidFill>
                <a:latin typeface="Poppins Bold"/>
                <a:ea typeface="Poppins Bold"/>
                <a:cs typeface="Poppins Bold"/>
                <a:sym typeface="Poppins Bold"/>
              </a:rPr>
              <a:t>verstehen, wie das Gehirn funktioniert, wenn Stress zu stark ansteigt</a:t>
            </a:r>
            <a:r>
              <a:rPr lang="en-US" sz="2000">
                <a:solidFill>
                  <a:srgbClr val="000000"/>
                </a:solidFill>
                <a:latin typeface="Poppins"/>
                <a:ea typeface="Poppins"/>
                <a:cs typeface="Poppins"/>
                <a:sym typeface="Poppins"/>
              </a:rPr>
              <a:t>,</a:t>
            </a:r>
          </a:p>
          <a:p>
            <a:pPr algn="l">
              <a:lnSpc>
                <a:spcPts val="2800"/>
              </a:lnSpc>
            </a:pPr>
            <a:r>
              <a:rPr lang="en-US" sz="2000">
                <a:solidFill>
                  <a:srgbClr val="000000"/>
                </a:solidFill>
                <a:latin typeface="Poppins"/>
                <a:ea typeface="Poppins"/>
                <a:cs typeface="Poppins"/>
                <a:sym typeface="Poppins"/>
              </a:rPr>
              <a:t> und </a:t>
            </a:r>
            <a:r>
              <a:rPr lang="en-US" sz="2000" b="1">
                <a:solidFill>
                  <a:srgbClr val="000000"/>
                </a:solidFill>
                <a:latin typeface="Poppins Bold"/>
                <a:ea typeface="Poppins Bold"/>
                <a:cs typeface="Poppins Bold"/>
                <a:sym typeface="Poppins Bold"/>
              </a:rPr>
              <a:t>warum es manchmal schwierig ist zu denken, sich zu konzentrieren oder sich zu erinnern.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1461234"/>
            <a:ext cx="8223830" cy="7185572"/>
          </a:xfrm>
          <a:custGeom>
            <a:avLst/>
            <a:gdLst/>
            <a:ahLst/>
            <a:cxnLst/>
            <a:rect l="l" t="t" r="r" b="b"/>
            <a:pathLst>
              <a:path w="8223830" h="7185572">
                <a:moveTo>
                  <a:pt x="0" y="0"/>
                </a:moveTo>
                <a:lnTo>
                  <a:pt x="8223830" y="0"/>
                </a:lnTo>
                <a:lnTo>
                  <a:pt x="8223830" y="7185572"/>
                </a:lnTo>
                <a:lnTo>
                  <a:pt x="0" y="7185572"/>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1421780" y="4732498"/>
            <a:ext cx="6389649" cy="1664320"/>
            <a:chOff x="0" y="0"/>
            <a:chExt cx="1682870" cy="438339"/>
          </a:xfrm>
        </p:grpSpPr>
        <p:sp>
          <p:nvSpPr>
            <p:cNvPr id="4" name="Freeform 4"/>
            <p:cNvSpPr/>
            <p:nvPr/>
          </p:nvSpPr>
          <p:spPr>
            <a:xfrm>
              <a:off x="0" y="0"/>
              <a:ext cx="1682871" cy="438339"/>
            </a:xfrm>
            <a:custGeom>
              <a:avLst/>
              <a:gdLst/>
              <a:ahLst/>
              <a:cxnLst/>
              <a:rect l="l" t="t" r="r" b="b"/>
              <a:pathLst>
                <a:path w="1682871" h="438339">
                  <a:moveTo>
                    <a:pt x="36349" y="0"/>
                  </a:moveTo>
                  <a:lnTo>
                    <a:pt x="1646522" y="0"/>
                  </a:lnTo>
                  <a:cubicBezTo>
                    <a:pt x="1656162" y="0"/>
                    <a:pt x="1665407" y="3830"/>
                    <a:pt x="1672224" y="10646"/>
                  </a:cubicBezTo>
                  <a:cubicBezTo>
                    <a:pt x="1679041" y="17463"/>
                    <a:pt x="1682871" y="26709"/>
                    <a:pt x="1682871" y="36349"/>
                  </a:cubicBezTo>
                  <a:lnTo>
                    <a:pt x="1682871" y="401990"/>
                  </a:lnTo>
                  <a:cubicBezTo>
                    <a:pt x="1682871" y="411631"/>
                    <a:pt x="1679041" y="420876"/>
                    <a:pt x="1672224" y="427693"/>
                  </a:cubicBezTo>
                  <a:cubicBezTo>
                    <a:pt x="1665407" y="434510"/>
                    <a:pt x="1656162" y="438339"/>
                    <a:pt x="1646522" y="438339"/>
                  </a:cubicBezTo>
                  <a:lnTo>
                    <a:pt x="36349" y="438339"/>
                  </a:lnTo>
                  <a:cubicBezTo>
                    <a:pt x="26709" y="438339"/>
                    <a:pt x="17463" y="434510"/>
                    <a:pt x="10646" y="427693"/>
                  </a:cubicBezTo>
                  <a:cubicBezTo>
                    <a:pt x="3830" y="420876"/>
                    <a:pt x="0" y="411631"/>
                    <a:pt x="0" y="401990"/>
                  </a:cubicBezTo>
                  <a:lnTo>
                    <a:pt x="0" y="36349"/>
                  </a:lnTo>
                  <a:cubicBezTo>
                    <a:pt x="0" y="26709"/>
                    <a:pt x="3830" y="17463"/>
                    <a:pt x="10646" y="10646"/>
                  </a:cubicBezTo>
                  <a:cubicBezTo>
                    <a:pt x="17463" y="3830"/>
                    <a:pt x="26709" y="0"/>
                    <a:pt x="36349"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28575"/>
              <a:ext cx="1682870" cy="466914"/>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Wisst ihr, wo sie sich befinden?</a:t>
              </a:r>
            </a:p>
          </p:txBody>
        </p:sp>
      </p:grpSp>
      <p:sp>
        <p:nvSpPr>
          <p:cNvPr id="6" name="TextBox 6"/>
          <p:cNvSpPr txBox="1"/>
          <p:nvPr/>
        </p:nvSpPr>
        <p:spPr>
          <a:xfrm>
            <a:off x="1421780" y="1167393"/>
            <a:ext cx="3530798" cy="33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Die drei Ebenen des Gehirns</a:t>
            </a:r>
          </a:p>
        </p:txBody>
      </p:sp>
      <p:grpSp>
        <p:nvGrpSpPr>
          <p:cNvPr id="7" name="Group 7"/>
          <p:cNvGrpSpPr/>
          <p:nvPr/>
        </p:nvGrpSpPr>
        <p:grpSpPr>
          <a:xfrm>
            <a:off x="1495193" y="2170306"/>
            <a:ext cx="6624103" cy="457200"/>
            <a:chOff x="0" y="0"/>
            <a:chExt cx="8832138" cy="609600"/>
          </a:xfrm>
        </p:grpSpPr>
        <p:sp>
          <p:nvSpPr>
            <p:cNvPr id="8" name="TextBox 8"/>
            <p:cNvSpPr txBox="1"/>
            <p:nvPr/>
          </p:nvSpPr>
          <p:spPr>
            <a:xfrm>
              <a:off x="942898" y="47625"/>
              <a:ext cx="7889240" cy="434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Überleben:</a:t>
              </a:r>
              <a:r>
                <a:rPr lang="en-US" sz="2000">
                  <a:solidFill>
                    <a:srgbClr val="000000"/>
                  </a:solidFill>
                  <a:latin typeface="Poppins"/>
                  <a:ea typeface="Poppins"/>
                  <a:cs typeface="Poppins"/>
                  <a:sym typeface="Poppins"/>
                </a:rPr>
                <a:t> Impulse, Kampf / Flucht / Blockade</a:t>
              </a:r>
            </a:p>
          </p:txBody>
        </p:sp>
        <p:sp>
          <p:nvSpPr>
            <p:cNvPr id="9" name="TextBox 9"/>
            <p:cNvSpPr txBox="1"/>
            <p:nvPr/>
          </p:nvSpPr>
          <p:spPr>
            <a:xfrm>
              <a:off x="0" y="-28575"/>
              <a:ext cx="767200" cy="638175"/>
            </a:xfrm>
            <a:prstGeom prst="rect">
              <a:avLst/>
            </a:prstGeom>
          </p:spPr>
          <p:txBody>
            <a:bodyPr lIns="0" tIns="0" rIns="0" bIns="0" rtlCol="0" anchor="t">
              <a:spAutoFit/>
            </a:bodyPr>
            <a:lstStyle/>
            <a:p>
              <a:pPr algn="r">
                <a:lnSpc>
                  <a:spcPts val="3600"/>
                </a:lnSpc>
              </a:pPr>
              <a:r>
                <a:rPr lang="en-US" sz="3000" b="1">
                  <a:solidFill>
                    <a:srgbClr val="51B264"/>
                  </a:solidFill>
                  <a:latin typeface="Poppins Bold"/>
                  <a:ea typeface="Poppins Bold"/>
                  <a:cs typeface="Poppins Bold"/>
                  <a:sym typeface="Poppins Bold"/>
                </a:rPr>
                <a:t>01</a:t>
              </a:r>
            </a:p>
          </p:txBody>
        </p:sp>
      </p:grpSp>
      <p:grpSp>
        <p:nvGrpSpPr>
          <p:cNvPr id="10" name="Group 10"/>
          <p:cNvGrpSpPr/>
          <p:nvPr/>
        </p:nvGrpSpPr>
        <p:grpSpPr>
          <a:xfrm>
            <a:off x="1495193" y="2838915"/>
            <a:ext cx="6967822" cy="457200"/>
            <a:chOff x="0" y="0"/>
            <a:chExt cx="9290430" cy="609600"/>
          </a:xfrm>
        </p:grpSpPr>
        <p:sp>
          <p:nvSpPr>
            <p:cNvPr id="11" name="TextBox 11"/>
            <p:cNvSpPr txBox="1"/>
            <p:nvPr/>
          </p:nvSpPr>
          <p:spPr>
            <a:xfrm>
              <a:off x="0" y="-28575"/>
              <a:ext cx="767200" cy="638175"/>
            </a:xfrm>
            <a:prstGeom prst="rect">
              <a:avLst/>
            </a:prstGeom>
          </p:spPr>
          <p:txBody>
            <a:bodyPr lIns="0" tIns="0" rIns="0" bIns="0" rtlCol="0" anchor="t">
              <a:spAutoFit/>
            </a:bodyPr>
            <a:lstStyle/>
            <a:p>
              <a:pPr algn="r">
                <a:lnSpc>
                  <a:spcPts val="3600"/>
                </a:lnSpc>
              </a:pPr>
              <a:r>
                <a:rPr lang="en-US" sz="3000" b="1">
                  <a:solidFill>
                    <a:srgbClr val="71C7D6"/>
                  </a:solidFill>
                  <a:latin typeface="Poppins Bold"/>
                  <a:ea typeface="Poppins Bold"/>
                  <a:cs typeface="Poppins Bold"/>
                  <a:sym typeface="Poppins Bold"/>
                </a:rPr>
                <a:t>02</a:t>
              </a:r>
            </a:p>
          </p:txBody>
        </p:sp>
        <p:sp>
          <p:nvSpPr>
            <p:cNvPr id="12" name="TextBox 12"/>
            <p:cNvSpPr txBox="1"/>
            <p:nvPr/>
          </p:nvSpPr>
          <p:spPr>
            <a:xfrm>
              <a:off x="942898" y="73025"/>
              <a:ext cx="8347532" cy="434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Emotion:</a:t>
              </a:r>
              <a:r>
                <a:rPr lang="en-US" sz="2000">
                  <a:solidFill>
                    <a:srgbClr val="000000"/>
                  </a:solidFill>
                  <a:latin typeface="Poppins"/>
                  <a:ea typeface="Poppins"/>
                  <a:cs typeface="Poppins"/>
                  <a:sym typeface="Poppins"/>
                </a:rPr>
                <a:t> bewertet, ob etwas sicher ist oder nicht</a:t>
              </a:r>
            </a:p>
          </p:txBody>
        </p:sp>
      </p:grpSp>
      <p:grpSp>
        <p:nvGrpSpPr>
          <p:cNvPr id="13" name="Group 13"/>
          <p:cNvGrpSpPr/>
          <p:nvPr/>
        </p:nvGrpSpPr>
        <p:grpSpPr>
          <a:xfrm>
            <a:off x="1495193" y="3524715"/>
            <a:ext cx="7557311" cy="685800"/>
            <a:chOff x="0" y="0"/>
            <a:chExt cx="10076415" cy="914400"/>
          </a:xfrm>
        </p:grpSpPr>
        <p:sp>
          <p:nvSpPr>
            <p:cNvPr id="14" name="TextBox 14"/>
            <p:cNvSpPr txBox="1"/>
            <p:nvPr/>
          </p:nvSpPr>
          <p:spPr>
            <a:xfrm>
              <a:off x="0" y="-28575"/>
              <a:ext cx="767200" cy="638175"/>
            </a:xfrm>
            <a:prstGeom prst="rect">
              <a:avLst/>
            </a:prstGeom>
          </p:spPr>
          <p:txBody>
            <a:bodyPr lIns="0" tIns="0" rIns="0" bIns="0" rtlCol="0" anchor="t">
              <a:spAutoFit/>
            </a:bodyPr>
            <a:lstStyle/>
            <a:p>
              <a:pPr algn="r">
                <a:lnSpc>
                  <a:spcPts val="3600"/>
                </a:lnSpc>
              </a:pPr>
              <a:r>
                <a:rPr lang="en-US" sz="3000" b="1">
                  <a:solidFill>
                    <a:srgbClr val="E4829D"/>
                  </a:solidFill>
                  <a:latin typeface="Poppins Bold"/>
                  <a:ea typeface="Poppins Bold"/>
                  <a:cs typeface="Poppins Bold"/>
                  <a:sym typeface="Poppins Bold"/>
                </a:rPr>
                <a:t>03</a:t>
              </a:r>
            </a:p>
          </p:txBody>
        </p:sp>
        <p:sp>
          <p:nvSpPr>
            <p:cNvPr id="15" name="TextBox 15"/>
            <p:cNvSpPr txBox="1"/>
            <p:nvPr/>
          </p:nvSpPr>
          <p:spPr>
            <a:xfrm>
              <a:off x="942898" y="73025"/>
              <a:ext cx="9133517" cy="841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Denken:</a:t>
              </a:r>
              <a:r>
                <a:rPr lang="en-US" sz="2000">
                  <a:solidFill>
                    <a:srgbClr val="000000"/>
                  </a:solidFill>
                  <a:latin typeface="Poppins"/>
                  <a:ea typeface="Poppins"/>
                  <a:cs typeface="Poppins"/>
                  <a:sym typeface="Poppins"/>
                </a:rPr>
                <a:t> Gedächtnis, Aufmerksamkeit, Entscheidungen</a:t>
              </a:r>
            </a:p>
          </p:txBody>
        </p:sp>
      </p:grpSp>
      <p:sp>
        <p:nvSpPr>
          <p:cNvPr id="16" name="TextBox 16"/>
          <p:cNvSpPr txBox="1"/>
          <p:nvPr/>
        </p:nvSpPr>
        <p:spPr>
          <a:xfrm>
            <a:off x="1495193" y="7034992"/>
            <a:ext cx="7844067" cy="15525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Wenn der Stress steigt: </a:t>
            </a:r>
          </a:p>
          <a:p>
            <a:pPr algn="l">
              <a:lnSpc>
                <a:spcPts val="2400"/>
              </a:lnSpc>
              <a:spcBef>
                <a:spcPct val="0"/>
              </a:spcBef>
            </a:pPr>
            <a:endParaRPr lang="en-US" sz="2000">
              <a:solidFill>
                <a:srgbClr val="000000"/>
              </a:solidFill>
              <a:latin typeface="Poppins"/>
              <a:ea typeface="Poppins"/>
              <a:cs typeface="Poppins"/>
              <a:sym typeface="Poppins"/>
            </a:endParaRPr>
          </a:p>
          <a:p>
            <a:pPr algn="l">
              <a:lnSpc>
                <a:spcPts val="2400"/>
              </a:lnSpc>
              <a:spcBef>
                <a:spcPct val="0"/>
              </a:spcBef>
            </a:pPr>
            <a:r>
              <a:rPr lang="en-US" sz="2000" b="1">
                <a:solidFill>
                  <a:srgbClr val="000000"/>
                </a:solidFill>
                <a:latin typeface="Poppins Bold"/>
                <a:ea typeface="Poppins Bold"/>
                <a:cs typeface="Poppins Bold"/>
                <a:sym typeface="Poppins Bold"/>
              </a:rPr>
              <a:t>Die Denkebene schaltet sich ab, der Körper handelt automatisch,</a:t>
            </a:r>
            <a:r>
              <a:rPr lang="en-US" sz="2000">
                <a:solidFill>
                  <a:srgbClr val="000000"/>
                </a:solidFill>
                <a:latin typeface="Poppins"/>
                <a:ea typeface="Poppins"/>
                <a:cs typeface="Poppins"/>
                <a:sym typeface="Poppins"/>
              </a:rPr>
              <a:t>  und </a:t>
            </a:r>
            <a:r>
              <a:rPr lang="en-US" sz="2000" b="1">
                <a:solidFill>
                  <a:srgbClr val="000000"/>
                </a:solidFill>
                <a:latin typeface="Poppins Bold"/>
                <a:ea typeface="Poppins Bold"/>
                <a:cs typeface="Poppins Bold"/>
                <a:sym typeface="Poppins Bold"/>
              </a:rPr>
              <a:t>es fällt schwer, klar zu denken</a:t>
            </a:r>
            <a:r>
              <a:rPr lang="en-US" sz="2000">
                <a:solidFill>
                  <a:srgbClr val="000000"/>
                </a:solidFill>
                <a:latin typeface="Poppins"/>
                <a:ea typeface="Poppins"/>
                <a:cs typeface="Poppins"/>
                <a:sym typeface="Poppins"/>
              </a:rPr>
              <a:t>.</a:t>
            </a:r>
          </a:p>
          <a:p>
            <a:pPr algn="l">
              <a:lnSpc>
                <a:spcPts val="2400"/>
              </a:lnSpc>
              <a:spcBef>
                <a:spcPct val="0"/>
              </a:spcBef>
            </a:pPr>
            <a:endParaRPr lang="en-US" sz="2000">
              <a:solidFill>
                <a:srgbClr val="000000"/>
              </a:solidFill>
              <a:latin typeface="Poppins"/>
              <a:ea typeface="Poppins"/>
              <a:cs typeface="Poppins"/>
              <a:sym typeface="Poppin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1461234"/>
            <a:ext cx="8223830" cy="7185572"/>
          </a:xfrm>
          <a:custGeom>
            <a:avLst/>
            <a:gdLst/>
            <a:ahLst/>
            <a:cxnLst/>
            <a:rect l="l" t="t" r="r" b="b"/>
            <a:pathLst>
              <a:path w="8223830" h="7185572">
                <a:moveTo>
                  <a:pt x="0" y="0"/>
                </a:moveTo>
                <a:lnTo>
                  <a:pt x="8223830" y="0"/>
                </a:lnTo>
                <a:lnTo>
                  <a:pt x="8223830" y="7185572"/>
                </a:lnTo>
                <a:lnTo>
                  <a:pt x="0" y="7185572"/>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421780" y="1167393"/>
            <a:ext cx="3530798" cy="33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Die drei Ebenen des Gehirns</a:t>
            </a:r>
          </a:p>
        </p:txBody>
      </p:sp>
      <p:grpSp>
        <p:nvGrpSpPr>
          <p:cNvPr id="4" name="Group 4"/>
          <p:cNvGrpSpPr/>
          <p:nvPr/>
        </p:nvGrpSpPr>
        <p:grpSpPr>
          <a:xfrm>
            <a:off x="1383680" y="2170306"/>
            <a:ext cx="6847128" cy="457200"/>
            <a:chOff x="0" y="0"/>
            <a:chExt cx="9129504" cy="609600"/>
          </a:xfrm>
        </p:grpSpPr>
        <p:sp>
          <p:nvSpPr>
            <p:cNvPr id="5" name="TextBox 5"/>
            <p:cNvSpPr txBox="1"/>
            <p:nvPr/>
          </p:nvSpPr>
          <p:spPr>
            <a:xfrm>
              <a:off x="974644" y="47625"/>
              <a:ext cx="8154860"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Überleben: Impulse, Kampf / Flucht / Blockade</a:t>
              </a:r>
            </a:p>
          </p:txBody>
        </p:sp>
        <p:sp>
          <p:nvSpPr>
            <p:cNvPr id="6" name="TextBox 6"/>
            <p:cNvSpPr txBox="1"/>
            <p:nvPr/>
          </p:nvSpPr>
          <p:spPr>
            <a:xfrm>
              <a:off x="0" y="-28575"/>
              <a:ext cx="793031" cy="638175"/>
            </a:xfrm>
            <a:prstGeom prst="rect">
              <a:avLst/>
            </a:prstGeom>
          </p:spPr>
          <p:txBody>
            <a:bodyPr lIns="0" tIns="0" rIns="0" bIns="0" rtlCol="0" anchor="t">
              <a:spAutoFit/>
            </a:bodyPr>
            <a:lstStyle/>
            <a:p>
              <a:pPr algn="r">
                <a:lnSpc>
                  <a:spcPts val="3600"/>
                </a:lnSpc>
              </a:pPr>
              <a:r>
                <a:rPr lang="en-US" sz="3000" b="1">
                  <a:solidFill>
                    <a:srgbClr val="51B264"/>
                  </a:solidFill>
                  <a:latin typeface="Poppins Bold"/>
                  <a:ea typeface="Poppins Bold"/>
                  <a:cs typeface="Poppins Bold"/>
                  <a:sym typeface="Poppins Bold"/>
                </a:rPr>
                <a:t>01</a:t>
              </a:r>
            </a:p>
          </p:txBody>
        </p:sp>
      </p:grpSp>
      <p:sp>
        <p:nvSpPr>
          <p:cNvPr id="7" name="AutoShape 7"/>
          <p:cNvSpPr/>
          <p:nvPr/>
        </p:nvSpPr>
        <p:spPr>
          <a:xfrm>
            <a:off x="8230808" y="2398906"/>
            <a:ext cx="4870202" cy="3246399"/>
          </a:xfrm>
          <a:prstGeom prst="line">
            <a:avLst/>
          </a:prstGeom>
          <a:ln w="38100" cap="flat">
            <a:solidFill>
              <a:srgbClr val="000000"/>
            </a:solidFill>
            <a:prstDash val="solid"/>
            <a:headEnd type="none" w="sm" len="sm"/>
            <a:tailEnd type="triangle" w="lg" len="med"/>
          </a:ln>
        </p:spPr>
        <p:txBody>
          <a:bodyPr/>
          <a:lstStyle/>
          <a:p>
            <a:endParaRPr lang="es-ES"/>
          </a:p>
        </p:txBody>
      </p:sp>
      <p:sp>
        <p:nvSpPr>
          <p:cNvPr id="8" name="TextBox 8"/>
          <p:cNvSpPr txBox="1"/>
          <p:nvPr/>
        </p:nvSpPr>
        <p:spPr>
          <a:xfrm>
            <a:off x="2066444" y="3669680"/>
            <a:ext cx="5115520" cy="12477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Aktiviert Kampf, Flucht oder Blockade</a:t>
            </a:r>
          </a:p>
          <a:p>
            <a:pPr marL="431801" lvl="1" indent="-215900" algn="l">
              <a:lnSpc>
                <a:spcPts val="2400"/>
              </a:lnSpc>
              <a:buFont typeface="Arial"/>
              <a:buChar char="•"/>
            </a:pPr>
            <a:r>
              <a:rPr lang="en-US" sz="2000">
                <a:solidFill>
                  <a:srgbClr val="000000"/>
                </a:solidFill>
                <a:latin typeface="Poppins"/>
                <a:ea typeface="Poppins"/>
                <a:cs typeface="Poppins"/>
                <a:sym typeface="Poppins"/>
              </a:rPr>
              <a:t>Automatische Reaktion</a:t>
            </a:r>
          </a:p>
          <a:p>
            <a:pPr marL="431801" lvl="1" indent="-215900" algn="l">
              <a:lnSpc>
                <a:spcPts val="2400"/>
              </a:lnSpc>
              <a:buFont typeface="Arial"/>
              <a:buChar char="•"/>
            </a:pPr>
            <a:r>
              <a:rPr lang="en-US" sz="2000">
                <a:solidFill>
                  <a:srgbClr val="000000"/>
                </a:solidFill>
                <a:latin typeface="Poppins"/>
                <a:ea typeface="Poppins"/>
                <a:cs typeface="Poppins"/>
                <a:sym typeface="Poppins"/>
              </a:rPr>
              <a:t>Priorität: sicher bleiben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Erlaubt kein bewusstes Denken</a:t>
            </a:r>
          </a:p>
        </p:txBody>
      </p:sp>
      <p:sp>
        <p:nvSpPr>
          <p:cNvPr id="9" name="TextBox 9"/>
          <p:cNvSpPr txBox="1"/>
          <p:nvPr/>
        </p:nvSpPr>
        <p:spPr>
          <a:xfrm>
            <a:off x="2106409" y="5464330"/>
            <a:ext cx="4914148" cy="333375"/>
          </a:xfrm>
          <a:prstGeom prst="rect">
            <a:avLst/>
          </a:prstGeom>
        </p:spPr>
        <p:txBody>
          <a:bodyPr lIns="0" tIns="0" rIns="0" bIns="0" rtlCol="0" anchor="t">
            <a:spAutoFit/>
          </a:bodyPr>
          <a:lstStyle/>
          <a:p>
            <a:pPr algn="l">
              <a:lnSpc>
                <a:spcPts val="2400"/>
              </a:lnSpc>
              <a:spcBef>
                <a:spcPct val="0"/>
              </a:spcBef>
            </a:pPr>
            <a:r>
              <a:rPr lang="en-US" sz="2000" b="1">
                <a:solidFill>
                  <a:srgbClr val="000000"/>
                </a:solidFill>
                <a:latin typeface="Poppins Bold"/>
                <a:ea typeface="Poppins Bold"/>
                <a:cs typeface="Poppins Bold"/>
                <a:sym typeface="Poppins Bold"/>
              </a:rPr>
              <a:t>Es ist der Autopilot der Angst.</a:t>
            </a:r>
          </a:p>
        </p:txBody>
      </p:sp>
      <p:sp>
        <p:nvSpPr>
          <p:cNvPr id="10" name="TextBox 10"/>
          <p:cNvSpPr txBox="1"/>
          <p:nvPr/>
        </p:nvSpPr>
        <p:spPr>
          <a:xfrm>
            <a:off x="2106409" y="2745755"/>
            <a:ext cx="6604122" cy="333375"/>
          </a:xfrm>
          <a:prstGeom prst="rect">
            <a:avLst/>
          </a:prstGeom>
        </p:spPr>
        <p:txBody>
          <a:bodyPr lIns="0" tIns="0" rIns="0" bIns="0" rtlCol="0" anchor="t">
            <a:spAutoFit/>
          </a:bodyPr>
          <a:lstStyle/>
          <a:p>
            <a:pPr algn="l">
              <a:lnSpc>
                <a:spcPts val="2400"/>
              </a:lnSpc>
              <a:spcBef>
                <a:spcPct val="0"/>
              </a:spcBef>
            </a:pPr>
            <a:r>
              <a:rPr lang="en-US" sz="2000">
                <a:solidFill>
                  <a:srgbClr val="51B264"/>
                </a:solidFill>
                <a:latin typeface="Poppins"/>
                <a:ea typeface="Poppins"/>
                <a:cs typeface="Poppins"/>
                <a:sym typeface="Poppins"/>
              </a:rPr>
              <a:t>(Reptiliengehirn oder Hirnstamm)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1461234"/>
            <a:ext cx="8223830" cy="7185572"/>
          </a:xfrm>
          <a:custGeom>
            <a:avLst/>
            <a:gdLst/>
            <a:ahLst/>
            <a:cxnLst/>
            <a:rect l="l" t="t" r="r" b="b"/>
            <a:pathLst>
              <a:path w="8223830" h="7185572">
                <a:moveTo>
                  <a:pt x="0" y="0"/>
                </a:moveTo>
                <a:lnTo>
                  <a:pt x="8223830" y="0"/>
                </a:lnTo>
                <a:lnTo>
                  <a:pt x="8223830" y="7185572"/>
                </a:lnTo>
                <a:lnTo>
                  <a:pt x="0" y="7185572"/>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421780" y="1167393"/>
            <a:ext cx="3530798" cy="33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Die drei Ebenen des Gehirns</a:t>
            </a:r>
          </a:p>
        </p:txBody>
      </p:sp>
      <p:sp>
        <p:nvSpPr>
          <p:cNvPr id="4" name="AutoShape 4"/>
          <p:cNvSpPr/>
          <p:nvPr/>
        </p:nvSpPr>
        <p:spPr>
          <a:xfrm>
            <a:off x="7966813" y="2384967"/>
            <a:ext cx="4674209" cy="1313288"/>
          </a:xfrm>
          <a:prstGeom prst="line">
            <a:avLst/>
          </a:prstGeom>
          <a:ln w="38100" cap="flat">
            <a:solidFill>
              <a:srgbClr val="000000"/>
            </a:solidFill>
            <a:prstDash val="solid"/>
            <a:headEnd type="none" w="sm" len="sm"/>
            <a:tailEnd type="triangle" w="lg" len="med"/>
          </a:ln>
        </p:spPr>
        <p:txBody>
          <a:bodyPr/>
          <a:lstStyle/>
          <a:p>
            <a:endParaRPr lang="es-ES"/>
          </a:p>
        </p:txBody>
      </p:sp>
      <p:sp>
        <p:nvSpPr>
          <p:cNvPr id="5" name="TextBox 5"/>
          <p:cNvSpPr txBox="1"/>
          <p:nvPr/>
        </p:nvSpPr>
        <p:spPr>
          <a:xfrm>
            <a:off x="2066444" y="3669680"/>
            <a:ext cx="5733693" cy="12477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Aktiviert intensive Emotionen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Interpretiert Bedrohungen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Entscheidet, ob etwas sicher ist oder nicht</a:t>
            </a:r>
          </a:p>
          <a:p>
            <a:pPr marL="431801" lvl="1" indent="-215900" algn="l">
              <a:lnSpc>
                <a:spcPts val="2400"/>
              </a:lnSpc>
              <a:buFont typeface="Arial"/>
              <a:buChar char="•"/>
            </a:pPr>
            <a:r>
              <a:rPr lang="en-US" sz="2000">
                <a:solidFill>
                  <a:srgbClr val="000000"/>
                </a:solidFill>
                <a:latin typeface="Poppins"/>
                <a:ea typeface="Poppins"/>
                <a:cs typeface="Poppins"/>
                <a:sym typeface="Poppins"/>
              </a:rPr>
              <a:t>Kann Gefahren übertreiben</a:t>
            </a:r>
          </a:p>
        </p:txBody>
      </p:sp>
      <p:sp>
        <p:nvSpPr>
          <p:cNvPr id="6" name="TextBox 6"/>
          <p:cNvSpPr txBox="1"/>
          <p:nvPr/>
        </p:nvSpPr>
        <p:spPr>
          <a:xfrm>
            <a:off x="2106409" y="5464330"/>
            <a:ext cx="6642864" cy="942975"/>
          </a:xfrm>
          <a:prstGeom prst="rect">
            <a:avLst/>
          </a:prstGeom>
        </p:spPr>
        <p:txBody>
          <a:bodyPr lIns="0" tIns="0" rIns="0" bIns="0" rtlCol="0" anchor="t">
            <a:spAutoFit/>
          </a:bodyPr>
          <a:lstStyle/>
          <a:p>
            <a:pPr algn="l">
              <a:lnSpc>
                <a:spcPts val="2400"/>
              </a:lnSpc>
              <a:spcBef>
                <a:spcPct val="0"/>
              </a:spcBef>
            </a:pPr>
            <a:r>
              <a:rPr lang="en-US" sz="2000" b="1">
                <a:solidFill>
                  <a:srgbClr val="000000"/>
                </a:solidFill>
                <a:latin typeface="Poppins Bold"/>
                <a:ea typeface="Poppins Bold"/>
                <a:cs typeface="Poppins Bold"/>
                <a:sym typeface="Poppins Bold"/>
              </a:rPr>
              <a:t>Die Emotion entscheidet, ob wir im Notfallmodus bleiben.</a:t>
            </a:r>
          </a:p>
          <a:p>
            <a:pPr algn="l">
              <a:lnSpc>
                <a:spcPts val="2400"/>
              </a:lnSpc>
              <a:spcBef>
                <a:spcPct val="0"/>
              </a:spcBef>
            </a:pPr>
            <a:endParaRPr lang="en-US" sz="2000" b="1">
              <a:solidFill>
                <a:srgbClr val="000000"/>
              </a:solidFill>
              <a:latin typeface="Poppins Bold"/>
              <a:ea typeface="Poppins Bold"/>
              <a:cs typeface="Poppins Bold"/>
              <a:sym typeface="Poppins Bold"/>
            </a:endParaRPr>
          </a:p>
        </p:txBody>
      </p:sp>
      <p:sp>
        <p:nvSpPr>
          <p:cNvPr id="7" name="TextBox 7"/>
          <p:cNvSpPr txBox="1"/>
          <p:nvPr/>
        </p:nvSpPr>
        <p:spPr>
          <a:xfrm>
            <a:off x="2362422" y="2545498"/>
            <a:ext cx="5527465" cy="333375"/>
          </a:xfrm>
          <a:prstGeom prst="rect">
            <a:avLst/>
          </a:prstGeom>
        </p:spPr>
        <p:txBody>
          <a:bodyPr lIns="0" tIns="0" rIns="0" bIns="0" rtlCol="0" anchor="t">
            <a:spAutoFit/>
          </a:bodyPr>
          <a:lstStyle/>
          <a:p>
            <a:pPr algn="l">
              <a:lnSpc>
                <a:spcPts val="2400"/>
              </a:lnSpc>
              <a:spcBef>
                <a:spcPct val="0"/>
              </a:spcBef>
            </a:pPr>
            <a:r>
              <a:rPr lang="en-US" sz="2000">
                <a:solidFill>
                  <a:srgbClr val="71C7D6"/>
                </a:solidFill>
                <a:latin typeface="Poppins"/>
                <a:ea typeface="Poppins"/>
                <a:cs typeface="Poppins"/>
                <a:sym typeface="Poppins"/>
              </a:rPr>
              <a:t>(mittleres Gehirn / limbisches System)</a:t>
            </a:r>
          </a:p>
        </p:txBody>
      </p:sp>
      <p:grpSp>
        <p:nvGrpSpPr>
          <p:cNvPr id="8" name="Group 8"/>
          <p:cNvGrpSpPr/>
          <p:nvPr/>
        </p:nvGrpSpPr>
        <p:grpSpPr>
          <a:xfrm>
            <a:off x="1647676" y="2042067"/>
            <a:ext cx="6971197" cy="457200"/>
            <a:chOff x="0" y="0"/>
            <a:chExt cx="9294930" cy="609600"/>
          </a:xfrm>
        </p:grpSpPr>
        <p:sp>
          <p:nvSpPr>
            <p:cNvPr id="9" name="TextBox 9"/>
            <p:cNvSpPr txBox="1"/>
            <p:nvPr/>
          </p:nvSpPr>
          <p:spPr>
            <a:xfrm>
              <a:off x="0" y="-28575"/>
              <a:ext cx="806330" cy="638175"/>
            </a:xfrm>
            <a:prstGeom prst="rect">
              <a:avLst/>
            </a:prstGeom>
          </p:spPr>
          <p:txBody>
            <a:bodyPr lIns="0" tIns="0" rIns="0" bIns="0" rtlCol="0" anchor="t">
              <a:spAutoFit/>
            </a:bodyPr>
            <a:lstStyle/>
            <a:p>
              <a:pPr algn="r">
                <a:lnSpc>
                  <a:spcPts val="3600"/>
                </a:lnSpc>
              </a:pPr>
              <a:r>
                <a:rPr lang="en-US" sz="3000" b="1">
                  <a:solidFill>
                    <a:srgbClr val="71C7D6"/>
                  </a:solidFill>
                  <a:latin typeface="Poppins Bold"/>
                  <a:ea typeface="Poppins Bold"/>
                  <a:cs typeface="Poppins Bold"/>
                  <a:sym typeface="Poppins Bold"/>
                </a:rPr>
                <a:t>02</a:t>
              </a:r>
            </a:p>
          </p:txBody>
        </p:sp>
        <p:sp>
          <p:nvSpPr>
            <p:cNvPr id="10" name="TextBox 10"/>
            <p:cNvSpPr txBox="1"/>
            <p:nvPr/>
          </p:nvSpPr>
          <p:spPr>
            <a:xfrm>
              <a:off x="990989" y="73025"/>
              <a:ext cx="8303941"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Emotion: bewertet, ob etwas sicher ist oder nicht</a:t>
              </a: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1461234"/>
            <a:ext cx="8223830" cy="7185572"/>
          </a:xfrm>
          <a:custGeom>
            <a:avLst/>
            <a:gdLst/>
            <a:ahLst/>
            <a:cxnLst/>
            <a:rect l="l" t="t" r="r" b="b"/>
            <a:pathLst>
              <a:path w="8223830" h="7185572">
                <a:moveTo>
                  <a:pt x="0" y="0"/>
                </a:moveTo>
                <a:lnTo>
                  <a:pt x="8223830" y="0"/>
                </a:lnTo>
                <a:lnTo>
                  <a:pt x="8223830" y="7185572"/>
                </a:lnTo>
                <a:lnTo>
                  <a:pt x="0" y="7185572"/>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421780" y="1167393"/>
            <a:ext cx="3530798" cy="333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Die drei Ebenen des Gehirns</a:t>
            </a:r>
          </a:p>
        </p:txBody>
      </p:sp>
      <p:sp>
        <p:nvSpPr>
          <p:cNvPr id="4" name="AutoShape 4"/>
          <p:cNvSpPr/>
          <p:nvPr/>
        </p:nvSpPr>
        <p:spPr>
          <a:xfrm>
            <a:off x="7966813" y="2264627"/>
            <a:ext cx="4897234" cy="114300"/>
          </a:xfrm>
          <a:prstGeom prst="line">
            <a:avLst/>
          </a:prstGeom>
          <a:ln w="38100" cap="flat">
            <a:solidFill>
              <a:srgbClr val="000000"/>
            </a:solidFill>
            <a:prstDash val="solid"/>
            <a:headEnd type="none" w="sm" len="sm"/>
            <a:tailEnd type="triangle" w="lg" len="med"/>
          </a:ln>
        </p:spPr>
        <p:txBody>
          <a:bodyPr/>
          <a:lstStyle/>
          <a:p>
            <a:endParaRPr lang="es-ES"/>
          </a:p>
        </p:txBody>
      </p:sp>
      <p:sp>
        <p:nvSpPr>
          <p:cNvPr id="5" name="TextBox 5"/>
          <p:cNvSpPr txBox="1"/>
          <p:nvPr/>
        </p:nvSpPr>
        <p:spPr>
          <a:xfrm>
            <a:off x="2066444" y="3331833"/>
            <a:ext cx="3500795" cy="15525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Plant</a:t>
            </a:r>
          </a:p>
          <a:p>
            <a:pPr marL="431801" lvl="1" indent="-215900" algn="l">
              <a:lnSpc>
                <a:spcPts val="2400"/>
              </a:lnSpc>
              <a:buFont typeface="Arial"/>
              <a:buChar char="•"/>
            </a:pPr>
            <a:r>
              <a:rPr lang="en-US" sz="2000">
                <a:solidFill>
                  <a:srgbClr val="000000"/>
                </a:solidFill>
                <a:latin typeface="Poppins"/>
                <a:ea typeface="Poppins"/>
                <a:cs typeface="Poppins"/>
                <a:sym typeface="Poppins"/>
              </a:rPr>
              <a:t>Organisiert</a:t>
            </a:r>
          </a:p>
          <a:p>
            <a:pPr marL="431801" lvl="1" indent="-215900" algn="l">
              <a:lnSpc>
                <a:spcPts val="2400"/>
              </a:lnSpc>
              <a:buFont typeface="Arial"/>
              <a:buChar char="•"/>
            </a:pPr>
            <a:r>
              <a:rPr lang="en-US" sz="2000">
                <a:solidFill>
                  <a:srgbClr val="000000"/>
                </a:solidFill>
                <a:latin typeface="Poppins"/>
                <a:ea typeface="Poppins"/>
                <a:cs typeface="Poppins"/>
                <a:sym typeface="Poppins"/>
              </a:rPr>
              <a:t>Speichert Informationen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Konzentriert sich</a:t>
            </a:r>
          </a:p>
          <a:p>
            <a:pPr marL="431801" lvl="1" indent="-215900" algn="l">
              <a:lnSpc>
                <a:spcPts val="2400"/>
              </a:lnSpc>
              <a:buFont typeface="Arial"/>
              <a:buChar char="•"/>
            </a:pPr>
            <a:r>
              <a:rPr lang="en-US" sz="2000">
                <a:solidFill>
                  <a:srgbClr val="000000"/>
                </a:solidFill>
                <a:latin typeface="Poppins"/>
                <a:ea typeface="Poppins"/>
                <a:cs typeface="Poppins"/>
                <a:sym typeface="Poppins"/>
              </a:rPr>
              <a:t>Trifft Entscheidungen</a:t>
            </a:r>
          </a:p>
        </p:txBody>
      </p:sp>
      <p:sp>
        <p:nvSpPr>
          <p:cNvPr id="6" name="TextBox 6"/>
          <p:cNvSpPr txBox="1"/>
          <p:nvPr/>
        </p:nvSpPr>
        <p:spPr>
          <a:xfrm>
            <a:off x="2106409" y="5464330"/>
            <a:ext cx="4914148" cy="6381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Wenn der Stress</a:t>
            </a:r>
            <a:r>
              <a:rPr lang="en-US" sz="2000" b="1">
                <a:solidFill>
                  <a:srgbClr val="000000"/>
                </a:solidFill>
                <a:latin typeface="Poppins Bold"/>
                <a:ea typeface="Poppins Bold"/>
                <a:cs typeface="Poppins Bold"/>
                <a:sym typeface="Poppins Bold"/>
              </a:rPr>
              <a:t> zu stark ansteigt,</a:t>
            </a:r>
          </a:p>
          <a:p>
            <a:pPr algn="l">
              <a:lnSpc>
                <a:spcPts val="2400"/>
              </a:lnSpc>
              <a:spcBef>
                <a:spcPct val="0"/>
              </a:spcBef>
            </a:pPr>
            <a:r>
              <a:rPr lang="en-US" sz="2000" b="1">
                <a:solidFill>
                  <a:srgbClr val="000000"/>
                </a:solidFill>
                <a:latin typeface="Poppins Bold"/>
                <a:ea typeface="Poppins Bold"/>
                <a:cs typeface="Poppins Bold"/>
                <a:sym typeface="Poppins Bold"/>
              </a:rPr>
              <a:t>schaltet sich diese Ebene aus!</a:t>
            </a:r>
          </a:p>
        </p:txBody>
      </p:sp>
      <p:sp>
        <p:nvSpPr>
          <p:cNvPr id="7" name="TextBox 7"/>
          <p:cNvSpPr txBox="1"/>
          <p:nvPr/>
        </p:nvSpPr>
        <p:spPr>
          <a:xfrm>
            <a:off x="2106409" y="2418537"/>
            <a:ext cx="5527465" cy="333375"/>
          </a:xfrm>
          <a:prstGeom prst="rect">
            <a:avLst/>
          </a:prstGeom>
        </p:spPr>
        <p:txBody>
          <a:bodyPr lIns="0" tIns="0" rIns="0" bIns="0" rtlCol="0" anchor="t">
            <a:spAutoFit/>
          </a:bodyPr>
          <a:lstStyle/>
          <a:p>
            <a:pPr algn="l">
              <a:lnSpc>
                <a:spcPts val="2400"/>
              </a:lnSpc>
              <a:spcBef>
                <a:spcPct val="0"/>
              </a:spcBef>
            </a:pPr>
            <a:r>
              <a:rPr lang="en-US" sz="2000">
                <a:solidFill>
                  <a:srgbClr val="E4829D"/>
                </a:solidFill>
                <a:latin typeface="Poppins"/>
                <a:ea typeface="Poppins"/>
                <a:cs typeface="Poppins"/>
                <a:sym typeface="Poppins"/>
              </a:rPr>
              <a:t>(oberes Gehirn / Kortex)</a:t>
            </a:r>
          </a:p>
        </p:txBody>
      </p:sp>
      <p:grpSp>
        <p:nvGrpSpPr>
          <p:cNvPr id="8" name="Group 8"/>
          <p:cNvGrpSpPr/>
          <p:nvPr/>
        </p:nvGrpSpPr>
        <p:grpSpPr>
          <a:xfrm>
            <a:off x="1413242" y="1921727"/>
            <a:ext cx="7797034" cy="457200"/>
            <a:chOff x="0" y="0"/>
            <a:chExt cx="10396046" cy="609600"/>
          </a:xfrm>
        </p:grpSpPr>
        <p:sp>
          <p:nvSpPr>
            <p:cNvPr id="9" name="TextBox 9"/>
            <p:cNvSpPr txBox="1"/>
            <p:nvPr/>
          </p:nvSpPr>
          <p:spPr>
            <a:xfrm>
              <a:off x="0" y="-28575"/>
              <a:ext cx="786880" cy="638175"/>
            </a:xfrm>
            <a:prstGeom prst="rect">
              <a:avLst/>
            </a:prstGeom>
          </p:spPr>
          <p:txBody>
            <a:bodyPr lIns="0" tIns="0" rIns="0" bIns="0" rtlCol="0" anchor="t">
              <a:spAutoFit/>
            </a:bodyPr>
            <a:lstStyle/>
            <a:p>
              <a:pPr algn="r">
                <a:lnSpc>
                  <a:spcPts val="3600"/>
                </a:lnSpc>
              </a:pPr>
              <a:r>
                <a:rPr lang="en-US" sz="3000" b="1">
                  <a:solidFill>
                    <a:srgbClr val="E4829D"/>
                  </a:solidFill>
                  <a:latin typeface="Poppins Bold"/>
                  <a:ea typeface="Poppins Bold"/>
                  <a:cs typeface="Poppins Bold"/>
                  <a:sym typeface="Poppins Bold"/>
                </a:rPr>
                <a:t>03</a:t>
              </a:r>
            </a:p>
          </p:txBody>
        </p:sp>
        <p:sp>
          <p:nvSpPr>
            <p:cNvPr id="10" name="TextBox 10"/>
            <p:cNvSpPr txBox="1"/>
            <p:nvPr/>
          </p:nvSpPr>
          <p:spPr>
            <a:xfrm>
              <a:off x="967084" y="73025"/>
              <a:ext cx="9428962"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Denken: Gedächtnis, Aufmerksamkeit, Entscheidungen</a:t>
              </a:r>
            </a:p>
          </p:txBody>
        </p:sp>
      </p:grpSp>
      <p:sp>
        <p:nvSpPr>
          <p:cNvPr id="11" name="TextBox 11"/>
          <p:cNvSpPr txBox="1"/>
          <p:nvPr/>
        </p:nvSpPr>
        <p:spPr>
          <a:xfrm>
            <a:off x="1421780" y="7094231"/>
            <a:ext cx="10350772" cy="1552575"/>
          </a:xfrm>
          <a:prstGeom prst="rect">
            <a:avLst/>
          </a:prstGeom>
        </p:spPr>
        <p:txBody>
          <a:bodyPr lIns="0" tIns="0" rIns="0" bIns="0" rtlCol="0" anchor="t">
            <a:spAutoFit/>
          </a:bodyPr>
          <a:lstStyle/>
          <a:p>
            <a:pPr algn="l">
              <a:lnSpc>
                <a:spcPts val="2400"/>
              </a:lnSpc>
              <a:spcBef>
                <a:spcPct val="0"/>
              </a:spcBef>
            </a:pPr>
            <a:r>
              <a:rPr lang="en-US" sz="2000" b="1">
                <a:solidFill>
                  <a:srgbClr val="000000"/>
                </a:solidFill>
                <a:latin typeface="Poppins Bold"/>
                <a:ea typeface="Poppins Bold"/>
                <a:cs typeface="Poppins Bold"/>
                <a:sym typeface="Poppins Bold"/>
              </a:rPr>
              <a:t>Denke daran:</a:t>
            </a:r>
          </a:p>
          <a:p>
            <a:pPr algn="l">
              <a:lnSpc>
                <a:spcPts val="2400"/>
              </a:lnSpc>
              <a:spcBef>
                <a:spcPct val="0"/>
              </a:spcBef>
            </a:pPr>
            <a:endParaRPr lang="en-US" sz="2000" b="1">
              <a:solidFill>
                <a:srgbClr val="000000"/>
              </a:solidFill>
              <a:latin typeface="Poppins Bold"/>
              <a:ea typeface="Poppins Bold"/>
              <a:cs typeface="Poppins Bold"/>
              <a:sym typeface="Poppins Bold"/>
            </a:endParaRPr>
          </a:p>
          <a:p>
            <a:pPr algn="l">
              <a:lnSpc>
                <a:spcPts val="2400"/>
              </a:lnSpc>
              <a:spcBef>
                <a:spcPct val="0"/>
              </a:spcBef>
            </a:pPr>
            <a:r>
              <a:rPr lang="en-US" sz="2000">
                <a:solidFill>
                  <a:srgbClr val="000000"/>
                </a:solidFill>
                <a:latin typeface="Poppins"/>
                <a:ea typeface="Poppins"/>
                <a:cs typeface="Poppins"/>
                <a:sym typeface="Poppins"/>
              </a:rPr>
              <a:t>Es ist nicht so, dass du dich </a:t>
            </a:r>
            <a:r>
              <a:rPr lang="en-US" sz="2000" b="1">
                <a:solidFill>
                  <a:srgbClr val="000000"/>
                </a:solidFill>
                <a:latin typeface="Poppins Bold"/>
                <a:ea typeface="Poppins Bold"/>
                <a:cs typeface="Poppins Bold"/>
                <a:sym typeface="Poppins Bold"/>
              </a:rPr>
              <a:t>nicht konzentrieren willst … Dein Gehirn befindet sich im Notfallmodus.</a:t>
            </a:r>
            <a:r>
              <a:rPr lang="en-US" sz="2000">
                <a:solidFill>
                  <a:srgbClr val="000000"/>
                </a:solidFill>
                <a:latin typeface="Poppins"/>
                <a:ea typeface="Poppins"/>
                <a:cs typeface="Poppins"/>
                <a:sym typeface="Poppins"/>
              </a:rPr>
              <a:t> Um wieder </a:t>
            </a:r>
            <a:r>
              <a:rPr lang="en-US" sz="2000" b="1">
                <a:solidFill>
                  <a:srgbClr val="000000"/>
                </a:solidFill>
                <a:latin typeface="Poppins Bold"/>
                <a:ea typeface="Poppins Bold"/>
                <a:cs typeface="Poppins Bold"/>
                <a:sym typeface="Poppins Bold"/>
              </a:rPr>
              <a:t>klar denken zu können, muss zuerst der Körper beruhigt werden.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77751" y="2220772"/>
            <a:ext cx="6690079" cy="5845457"/>
          </a:xfrm>
          <a:custGeom>
            <a:avLst/>
            <a:gdLst/>
            <a:ahLst/>
            <a:cxnLst/>
            <a:rect l="l" t="t" r="r" b="b"/>
            <a:pathLst>
              <a:path w="6690079" h="5845457">
                <a:moveTo>
                  <a:pt x="0" y="0"/>
                </a:moveTo>
                <a:lnTo>
                  <a:pt x="6690079" y="0"/>
                </a:lnTo>
                <a:lnTo>
                  <a:pt x="6690079" y="5845456"/>
                </a:lnTo>
                <a:lnTo>
                  <a:pt x="0" y="5845456"/>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1467779" y="1669603"/>
            <a:ext cx="8243539" cy="1776222"/>
            <a:chOff x="0" y="0"/>
            <a:chExt cx="2171138" cy="467812"/>
          </a:xfrm>
        </p:grpSpPr>
        <p:sp>
          <p:nvSpPr>
            <p:cNvPr id="4" name="Freeform 4"/>
            <p:cNvSpPr/>
            <p:nvPr/>
          </p:nvSpPr>
          <p:spPr>
            <a:xfrm>
              <a:off x="0" y="0"/>
              <a:ext cx="2171138" cy="467812"/>
            </a:xfrm>
            <a:custGeom>
              <a:avLst/>
              <a:gdLst/>
              <a:ahLst/>
              <a:cxnLst/>
              <a:rect l="l" t="t" r="r" b="b"/>
              <a:pathLst>
                <a:path w="2171138" h="467812">
                  <a:moveTo>
                    <a:pt x="28175" y="0"/>
                  </a:moveTo>
                  <a:lnTo>
                    <a:pt x="2142963" y="0"/>
                  </a:lnTo>
                  <a:cubicBezTo>
                    <a:pt x="2158524" y="0"/>
                    <a:pt x="2171138" y="12614"/>
                    <a:pt x="2171138" y="28175"/>
                  </a:cubicBezTo>
                  <a:lnTo>
                    <a:pt x="2171138" y="439637"/>
                  </a:lnTo>
                  <a:cubicBezTo>
                    <a:pt x="2171138" y="447109"/>
                    <a:pt x="2168169" y="454276"/>
                    <a:pt x="2162886" y="459559"/>
                  </a:cubicBezTo>
                  <a:cubicBezTo>
                    <a:pt x="2157602" y="464843"/>
                    <a:pt x="2150436" y="467812"/>
                    <a:pt x="2142963" y="467812"/>
                  </a:cubicBezTo>
                  <a:lnTo>
                    <a:pt x="28175" y="467812"/>
                  </a:lnTo>
                  <a:cubicBezTo>
                    <a:pt x="20702" y="467812"/>
                    <a:pt x="13536" y="464843"/>
                    <a:pt x="8252" y="459559"/>
                  </a:cubicBezTo>
                  <a:cubicBezTo>
                    <a:pt x="2968" y="454276"/>
                    <a:pt x="0" y="447109"/>
                    <a:pt x="0" y="439637"/>
                  </a:cubicBezTo>
                  <a:lnTo>
                    <a:pt x="0" y="28175"/>
                  </a:lnTo>
                  <a:cubicBezTo>
                    <a:pt x="0" y="20702"/>
                    <a:pt x="2968" y="13536"/>
                    <a:pt x="8252" y="8252"/>
                  </a:cubicBezTo>
                  <a:cubicBezTo>
                    <a:pt x="13536" y="2968"/>
                    <a:pt x="20702" y="0"/>
                    <a:pt x="28175"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28575"/>
              <a:ext cx="2171138" cy="496387"/>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Ist es euch schon einmal passiert, dass ihr die Antwort wusstet, aber der Stress euch blockiert hat?</a:t>
              </a:r>
            </a:p>
          </p:txBody>
        </p:sp>
      </p:grpSp>
      <p:grpSp>
        <p:nvGrpSpPr>
          <p:cNvPr id="6" name="Group 6"/>
          <p:cNvGrpSpPr/>
          <p:nvPr/>
        </p:nvGrpSpPr>
        <p:grpSpPr>
          <a:xfrm>
            <a:off x="1467779" y="4150510"/>
            <a:ext cx="8243539" cy="1455234"/>
            <a:chOff x="0" y="0"/>
            <a:chExt cx="2171138" cy="383272"/>
          </a:xfrm>
        </p:grpSpPr>
        <p:sp>
          <p:nvSpPr>
            <p:cNvPr id="7" name="Freeform 7"/>
            <p:cNvSpPr/>
            <p:nvPr/>
          </p:nvSpPr>
          <p:spPr>
            <a:xfrm>
              <a:off x="0" y="0"/>
              <a:ext cx="2171138" cy="383272"/>
            </a:xfrm>
            <a:custGeom>
              <a:avLst/>
              <a:gdLst/>
              <a:ahLst/>
              <a:cxnLst/>
              <a:rect l="l" t="t" r="r" b="b"/>
              <a:pathLst>
                <a:path w="2171138" h="383272">
                  <a:moveTo>
                    <a:pt x="28175" y="0"/>
                  </a:moveTo>
                  <a:lnTo>
                    <a:pt x="2142963" y="0"/>
                  </a:lnTo>
                  <a:cubicBezTo>
                    <a:pt x="2158524" y="0"/>
                    <a:pt x="2171138" y="12614"/>
                    <a:pt x="2171138" y="28175"/>
                  </a:cubicBezTo>
                  <a:lnTo>
                    <a:pt x="2171138" y="355097"/>
                  </a:lnTo>
                  <a:cubicBezTo>
                    <a:pt x="2171138" y="362569"/>
                    <a:pt x="2168169" y="369736"/>
                    <a:pt x="2162886" y="375019"/>
                  </a:cubicBezTo>
                  <a:cubicBezTo>
                    <a:pt x="2157602" y="380303"/>
                    <a:pt x="2150436" y="383272"/>
                    <a:pt x="2142963" y="383272"/>
                  </a:cubicBezTo>
                  <a:lnTo>
                    <a:pt x="28175" y="383272"/>
                  </a:lnTo>
                  <a:cubicBezTo>
                    <a:pt x="12614" y="383272"/>
                    <a:pt x="0" y="370657"/>
                    <a:pt x="0" y="355097"/>
                  </a:cubicBezTo>
                  <a:lnTo>
                    <a:pt x="0" y="28175"/>
                  </a:lnTo>
                  <a:cubicBezTo>
                    <a:pt x="0" y="20702"/>
                    <a:pt x="2968" y="13536"/>
                    <a:pt x="8252" y="8252"/>
                  </a:cubicBezTo>
                  <a:cubicBezTo>
                    <a:pt x="13536" y="2968"/>
                    <a:pt x="20702" y="0"/>
                    <a:pt x="28175" y="0"/>
                  </a:cubicBezTo>
                  <a:close/>
                </a:path>
              </a:pathLst>
            </a:custGeom>
            <a:solidFill>
              <a:srgbClr val="FFED4C"/>
            </a:solidFill>
            <a:ln w="19050" cap="rnd">
              <a:solidFill>
                <a:srgbClr val="000000"/>
              </a:solidFill>
              <a:prstDash val="solid"/>
              <a:round/>
            </a:ln>
          </p:spPr>
          <p:txBody>
            <a:bodyPr/>
            <a:lstStyle/>
            <a:p>
              <a:endParaRPr lang="es-ES"/>
            </a:p>
          </p:txBody>
        </p:sp>
        <p:sp>
          <p:nvSpPr>
            <p:cNvPr id="8" name="TextBox 8"/>
            <p:cNvSpPr txBox="1"/>
            <p:nvPr/>
          </p:nvSpPr>
          <p:spPr>
            <a:xfrm>
              <a:off x="0" y="-28575"/>
              <a:ext cx="2171138" cy="411847"/>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Welche Signale zeigen euch, dass euer Gehirn in den „Notfallmodus“ geht?</a:t>
              </a:r>
            </a:p>
          </p:txBody>
        </p:sp>
      </p:grpSp>
      <p:grpSp>
        <p:nvGrpSpPr>
          <p:cNvPr id="9" name="Group 9"/>
          <p:cNvGrpSpPr/>
          <p:nvPr/>
        </p:nvGrpSpPr>
        <p:grpSpPr>
          <a:xfrm>
            <a:off x="1467779" y="6310429"/>
            <a:ext cx="8243539" cy="1776222"/>
            <a:chOff x="0" y="0"/>
            <a:chExt cx="2171138" cy="467812"/>
          </a:xfrm>
        </p:grpSpPr>
        <p:sp>
          <p:nvSpPr>
            <p:cNvPr id="10" name="Freeform 10"/>
            <p:cNvSpPr/>
            <p:nvPr/>
          </p:nvSpPr>
          <p:spPr>
            <a:xfrm>
              <a:off x="0" y="0"/>
              <a:ext cx="2171138" cy="467812"/>
            </a:xfrm>
            <a:custGeom>
              <a:avLst/>
              <a:gdLst/>
              <a:ahLst/>
              <a:cxnLst/>
              <a:rect l="l" t="t" r="r" b="b"/>
              <a:pathLst>
                <a:path w="2171138" h="467812">
                  <a:moveTo>
                    <a:pt x="28175" y="0"/>
                  </a:moveTo>
                  <a:lnTo>
                    <a:pt x="2142963" y="0"/>
                  </a:lnTo>
                  <a:cubicBezTo>
                    <a:pt x="2158524" y="0"/>
                    <a:pt x="2171138" y="12614"/>
                    <a:pt x="2171138" y="28175"/>
                  </a:cubicBezTo>
                  <a:lnTo>
                    <a:pt x="2171138" y="439637"/>
                  </a:lnTo>
                  <a:cubicBezTo>
                    <a:pt x="2171138" y="447109"/>
                    <a:pt x="2168169" y="454276"/>
                    <a:pt x="2162886" y="459559"/>
                  </a:cubicBezTo>
                  <a:cubicBezTo>
                    <a:pt x="2157602" y="464843"/>
                    <a:pt x="2150436" y="467812"/>
                    <a:pt x="2142963" y="467812"/>
                  </a:cubicBezTo>
                  <a:lnTo>
                    <a:pt x="28175" y="467812"/>
                  </a:lnTo>
                  <a:cubicBezTo>
                    <a:pt x="20702" y="467812"/>
                    <a:pt x="13536" y="464843"/>
                    <a:pt x="8252" y="459559"/>
                  </a:cubicBezTo>
                  <a:cubicBezTo>
                    <a:pt x="2968" y="454276"/>
                    <a:pt x="0" y="447109"/>
                    <a:pt x="0" y="439637"/>
                  </a:cubicBezTo>
                  <a:lnTo>
                    <a:pt x="0" y="28175"/>
                  </a:lnTo>
                  <a:cubicBezTo>
                    <a:pt x="0" y="20702"/>
                    <a:pt x="2968" y="13536"/>
                    <a:pt x="8252" y="8252"/>
                  </a:cubicBezTo>
                  <a:cubicBezTo>
                    <a:pt x="13536" y="2968"/>
                    <a:pt x="20702" y="0"/>
                    <a:pt x="28175" y="0"/>
                  </a:cubicBezTo>
                  <a:close/>
                </a:path>
              </a:pathLst>
            </a:custGeom>
            <a:solidFill>
              <a:srgbClr val="71C7D6"/>
            </a:solidFill>
            <a:ln w="19050" cap="rnd">
              <a:solidFill>
                <a:srgbClr val="000000"/>
              </a:solidFill>
              <a:prstDash val="solid"/>
              <a:round/>
            </a:ln>
          </p:spPr>
          <p:txBody>
            <a:bodyPr/>
            <a:lstStyle/>
            <a:p>
              <a:endParaRPr lang="es-ES"/>
            </a:p>
          </p:txBody>
        </p:sp>
        <p:sp>
          <p:nvSpPr>
            <p:cNvPr id="11" name="TextBox 11"/>
            <p:cNvSpPr txBox="1"/>
            <p:nvPr/>
          </p:nvSpPr>
          <p:spPr>
            <a:xfrm>
              <a:off x="0" y="-28575"/>
              <a:ext cx="2171138" cy="496387"/>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Warum glaubt ihr, dass es mehr hilft, den Körper zu regulieren als nachzudenken, wenn der Stress sehr hoch ist?</a:t>
              </a: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E4829D"/>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2.3</a:t>
            </a:r>
          </a:p>
        </p:txBody>
      </p:sp>
      <p:sp>
        <p:nvSpPr>
          <p:cNvPr id="5" name="TextBox 5"/>
          <p:cNvSpPr txBox="1"/>
          <p:nvPr/>
        </p:nvSpPr>
        <p:spPr>
          <a:xfrm>
            <a:off x="2770602" y="6425995"/>
            <a:ext cx="12746796"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Coping-Strategien — Strategien zum Umgang mit Stress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719682" y="3278709"/>
            <a:ext cx="3086100" cy="1709383"/>
            <a:chOff x="0" y="0"/>
            <a:chExt cx="812800" cy="450208"/>
          </a:xfrm>
        </p:grpSpPr>
        <p:sp>
          <p:nvSpPr>
            <p:cNvPr id="3" name="Freeform 3"/>
            <p:cNvSpPr/>
            <p:nvPr/>
          </p:nvSpPr>
          <p:spPr>
            <a:xfrm>
              <a:off x="0" y="0"/>
              <a:ext cx="812800" cy="450208"/>
            </a:xfrm>
            <a:custGeom>
              <a:avLst/>
              <a:gdLst/>
              <a:ahLst/>
              <a:cxnLst/>
              <a:rect l="l" t="t" r="r" b="b"/>
              <a:pathLst>
                <a:path w="812800" h="450208">
                  <a:moveTo>
                    <a:pt x="75259" y="0"/>
                  </a:moveTo>
                  <a:lnTo>
                    <a:pt x="737541" y="0"/>
                  </a:lnTo>
                  <a:cubicBezTo>
                    <a:pt x="779105" y="0"/>
                    <a:pt x="812800" y="33695"/>
                    <a:pt x="812800" y="75259"/>
                  </a:cubicBezTo>
                  <a:lnTo>
                    <a:pt x="812800" y="374949"/>
                  </a:lnTo>
                  <a:cubicBezTo>
                    <a:pt x="812800" y="416513"/>
                    <a:pt x="779105" y="450208"/>
                    <a:pt x="737541" y="450208"/>
                  </a:cubicBezTo>
                  <a:lnTo>
                    <a:pt x="75259" y="450208"/>
                  </a:lnTo>
                  <a:cubicBezTo>
                    <a:pt x="33695" y="450208"/>
                    <a:pt x="0" y="416513"/>
                    <a:pt x="0" y="374949"/>
                  </a:cubicBezTo>
                  <a:lnTo>
                    <a:pt x="0" y="75259"/>
                  </a:lnTo>
                  <a:cubicBezTo>
                    <a:pt x="0" y="33695"/>
                    <a:pt x="33695" y="0"/>
                    <a:pt x="75259"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28575"/>
              <a:ext cx="812800" cy="478783"/>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Früher schlafen gehen</a:t>
              </a:r>
            </a:p>
          </p:txBody>
        </p:sp>
      </p:grpSp>
      <p:grpSp>
        <p:nvGrpSpPr>
          <p:cNvPr id="5" name="Group 5"/>
          <p:cNvGrpSpPr/>
          <p:nvPr/>
        </p:nvGrpSpPr>
        <p:grpSpPr>
          <a:xfrm>
            <a:off x="11517816" y="2010258"/>
            <a:ext cx="3086100" cy="1709383"/>
            <a:chOff x="0" y="0"/>
            <a:chExt cx="812800" cy="450208"/>
          </a:xfrm>
        </p:grpSpPr>
        <p:sp>
          <p:nvSpPr>
            <p:cNvPr id="6" name="Freeform 6"/>
            <p:cNvSpPr/>
            <p:nvPr/>
          </p:nvSpPr>
          <p:spPr>
            <a:xfrm>
              <a:off x="0" y="0"/>
              <a:ext cx="812800" cy="450208"/>
            </a:xfrm>
            <a:custGeom>
              <a:avLst/>
              <a:gdLst/>
              <a:ahLst/>
              <a:cxnLst/>
              <a:rect l="l" t="t" r="r" b="b"/>
              <a:pathLst>
                <a:path w="812800" h="450208">
                  <a:moveTo>
                    <a:pt x="75259" y="0"/>
                  </a:moveTo>
                  <a:lnTo>
                    <a:pt x="737541" y="0"/>
                  </a:lnTo>
                  <a:cubicBezTo>
                    <a:pt x="779105" y="0"/>
                    <a:pt x="812800" y="33695"/>
                    <a:pt x="812800" y="75259"/>
                  </a:cubicBezTo>
                  <a:lnTo>
                    <a:pt x="812800" y="374949"/>
                  </a:lnTo>
                  <a:cubicBezTo>
                    <a:pt x="812800" y="416513"/>
                    <a:pt x="779105" y="450208"/>
                    <a:pt x="737541" y="450208"/>
                  </a:cubicBezTo>
                  <a:lnTo>
                    <a:pt x="75259" y="450208"/>
                  </a:lnTo>
                  <a:cubicBezTo>
                    <a:pt x="33695" y="450208"/>
                    <a:pt x="0" y="416513"/>
                    <a:pt x="0" y="374949"/>
                  </a:cubicBezTo>
                  <a:lnTo>
                    <a:pt x="0" y="75259"/>
                  </a:lnTo>
                  <a:cubicBezTo>
                    <a:pt x="0" y="33695"/>
                    <a:pt x="33695" y="0"/>
                    <a:pt x="75259" y="0"/>
                  </a:cubicBezTo>
                  <a:close/>
                </a:path>
              </a:pathLst>
            </a:custGeom>
            <a:solidFill>
              <a:srgbClr val="E4829D"/>
            </a:solidFill>
            <a:ln w="19050" cap="rnd">
              <a:solidFill>
                <a:srgbClr val="000000"/>
              </a:solidFill>
              <a:prstDash val="solid"/>
              <a:round/>
            </a:ln>
          </p:spPr>
          <p:txBody>
            <a:bodyPr/>
            <a:lstStyle/>
            <a:p>
              <a:endParaRPr lang="es-ES"/>
            </a:p>
          </p:txBody>
        </p:sp>
        <p:sp>
          <p:nvSpPr>
            <p:cNvPr id="7" name="TextBox 7"/>
            <p:cNvSpPr txBox="1"/>
            <p:nvPr/>
          </p:nvSpPr>
          <p:spPr>
            <a:xfrm>
              <a:off x="0" y="-28575"/>
              <a:ext cx="812800" cy="478783"/>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Sich beschweren</a:t>
              </a:r>
            </a:p>
          </p:txBody>
        </p:sp>
      </p:grpSp>
      <p:grpSp>
        <p:nvGrpSpPr>
          <p:cNvPr id="8" name="Group 8"/>
          <p:cNvGrpSpPr/>
          <p:nvPr/>
        </p:nvGrpSpPr>
        <p:grpSpPr>
          <a:xfrm rot="-1723609">
            <a:off x="11364487" y="4579449"/>
            <a:ext cx="3086100" cy="1709383"/>
            <a:chOff x="0" y="0"/>
            <a:chExt cx="812800" cy="450208"/>
          </a:xfrm>
        </p:grpSpPr>
        <p:sp>
          <p:nvSpPr>
            <p:cNvPr id="9" name="Freeform 9"/>
            <p:cNvSpPr/>
            <p:nvPr/>
          </p:nvSpPr>
          <p:spPr>
            <a:xfrm>
              <a:off x="0" y="0"/>
              <a:ext cx="812800" cy="450208"/>
            </a:xfrm>
            <a:custGeom>
              <a:avLst/>
              <a:gdLst/>
              <a:ahLst/>
              <a:cxnLst/>
              <a:rect l="l" t="t" r="r" b="b"/>
              <a:pathLst>
                <a:path w="812800" h="450208">
                  <a:moveTo>
                    <a:pt x="75259" y="0"/>
                  </a:moveTo>
                  <a:lnTo>
                    <a:pt x="737541" y="0"/>
                  </a:lnTo>
                  <a:cubicBezTo>
                    <a:pt x="779105" y="0"/>
                    <a:pt x="812800" y="33695"/>
                    <a:pt x="812800" y="75259"/>
                  </a:cubicBezTo>
                  <a:lnTo>
                    <a:pt x="812800" y="374949"/>
                  </a:lnTo>
                  <a:cubicBezTo>
                    <a:pt x="812800" y="416513"/>
                    <a:pt x="779105" y="450208"/>
                    <a:pt x="737541" y="450208"/>
                  </a:cubicBezTo>
                  <a:lnTo>
                    <a:pt x="75259" y="450208"/>
                  </a:lnTo>
                  <a:cubicBezTo>
                    <a:pt x="33695" y="450208"/>
                    <a:pt x="0" y="416513"/>
                    <a:pt x="0" y="374949"/>
                  </a:cubicBezTo>
                  <a:lnTo>
                    <a:pt x="0" y="75259"/>
                  </a:lnTo>
                  <a:cubicBezTo>
                    <a:pt x="0" y="33695"/>
                    <a:pt x="33695" y="0"/>
                    <a:pt x="75259" y="0"/>
                  </a:cubicBezTo>
                  <a:close/>
                </a:path>
              </a:pathLst>
            </a:custGeom>
            <a:solidFill>
              <a:srgbClr val="71C7D6"/>
            </a:solidFill>
            <a:ln w="19050" cap="rnd">
              <a:solidFill>
                <a:srgbClr val="000000"/>
              </a:solidFill>
              <a:prstDash val="solid"/>
              <a:round/>
            </a:ln>
          </p:spPr>
          <p:txBody>
            <a:bodyPr/>
            <a:lstStyle/>
            <a:p>
              <a:endParaRPr lang="es-ES"/>
            </a:p>
          </p:txBody>
        </p:sp>
        <p:sp>
          <p:nvSpPr>
            <p:cNvPr id="10" name="TextBox 10"/>
            <p:cNvSpPr txBox="1"/>
            <p:nvPr/>
          </p:nvSpPr>
          <p:spPr>
            <a:xfrm>
              <a:off x="0" y="-28575"/>
              <a:ext cx="812800" cy="478783"/>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Meditieren</a:t>
              </a:r>
            </a:p>
          </p:txBody>
        </p:sp>
      </p:grpSp>
      <p:grpSp>
        <p:nvGrpSpPr>
          <p:cNvPr id="11" name="Group 11"/>
          <p:cNvGrpSpPr/>
          <p:nvPr/>
        </p:nvGrpSpPr>
        <p:grpSpPr>
          <a:xfrm rot="1261694">
            <a:off x="9617511" y="6070589"/>
            <a:ext cx="3086100" cy="1709383"/>
            <a:chOff x="0" y="0"/>
            <a:chExt cx="812800" cy="450208"/>
          </a:xfrm>
        </p:grpSpPr>
        <p:sp>
          <p:nvSpPr>
            <p:cNvPr id="12" name="Freeform 12"/>
            <p:cNvSpPr/>
            <p:nvPr/>
          </p:nvSpPr>
          <p:spPr>
            <a:xfrm>
              <a:off x="0" y="0"/>
              <a:ext cx="812800" cy="450208"/>
            </a:xfrm>
            <a:custGeom>
              <a:avLst/>
              <a:gdLst/>
              <a:ahLst/>
              <a:cxnLst/>
              <a:rect l="l" t="t" r="r" b="b"/>
              <a:pathLst>
                <a:path w="812800" h="450208">
                  <a:moveTo>
                    <a:pt x="75259" y="0"/>
                  </a:moveTo>
                  <a:lnTo>
                    <a:pt x="737541" y="0"/>
                  </a:lnTo>
                  <a:cubicBezTo>
                    <a:pt x="779105" y="0"/>
                    <a:pt x="812800" y="33695"/>
                    <a:pt x="812800" y="75259"/>
                  </a:cubicBezTo>
                  <a:lnTo>
                    <a:pt x="812800" y="374949"/>
                  </a:lnTo>
                  <a:cubicBezTo>
                    <a:pt x="812800" y="416513"/>
                    <a:pt x="779105" y="450208"/>
                    <a:pt x="737541" y="450208"/>
                  </a:cubicBezTo>
                  <a:lnTo>
                    <a:pt x="75259" y="450208"/>
                  </a:lnTo>
                  <a:cubicBezTo>
                    <a:pt x="33695" y="450208"/>
                    <a:pt x="0" y="416513"/>
                    <a:pt x="0" y="374949"/>
                  </a:cubicBezTo>
                  <a:lnTo>
                    <a:pt x="0" y="75259"/>
                  </a:lnTo>
                  <a:cubicBezTo>
                    <a:pt x="0" y="33695"/>
                    <a:pt x="33695" y="0"/>
                    <a:pt x="75259" y="0"/>
                  </a:cubicBezTo>
                  <a:close/>
                </a:path>
              </a:pathLst>
            </a:custGeom>
            <a:solidFill>
              <a:srgbClr val="FFED4C"/>
            </a:solidFill>
            <a:ln w="19050" cap="rnd">
              <a:solidFill>
                <a:srgbClr val="000000"/>
              </a:solidFill>
              <a:prstDash val="solid"/>
              <a:round/>
            </a:ln>
          </p:spPr>
          <p:txBody>
            <a:bodyPr/>
            <a:lstStyle/>
            <a:p>
              <a:endParaRPr lang="es-ES"/>
            </a:p>
          </p:txBody>
        </p:sp>
        <p:sp>
          <p:nvSpPr>
            <p:cNvPr id="13" name="TextBox 13"/>
            <p:cNvSpPr txBox="1"/>
            <p:nvPr/>
          </p:nvSpPr>
          <p:spPr>
            <a:xfrm>
              <a:off x="0" y="-28575"/>
              <a:ext cx="812800" cy="478783"/>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Sport treiben</a:t>
              </a:r>
            </a:p>
          </p:txBody>
        </p:sp>
      </p:grpSp>
      <p:grpSp>
        <p:nvGrpSpPr>
          <p:cNvPr id="14" name="Group 14"/>
          <p:cNvGrpSpPr/>
          <p:nvPr/>
        </p:nvGrpSpPr>
        <p:grpSpPr>
          <a:xfrm rot="1261694">
            <a:off x="13394986" y="3491869"/>
            <a:ext cx="3086100" cy="1709383"/>
            <a:chOff x="0" y="0"/>
            <a:chExt cx="812800" cy="450208"/>
          </a:xfrm>
        </p:grpSpPr>
        <p:sp>
          <p:nvSpPr>
            <p:cNvPr id="15" name="Freeform 15"/>
            <p:cNvSpPr/>
            <p:nvPr/>
          </p:nvSpPr>
          <p:spPr>
            <a:xfrm>
              <a:off x="0" y="0"/>
              <a:ext cx="812800" cy="450208"/>
            </a:xfrm>
            <a:custGeom>
              <a:avLst/>
              <a:gdLst/>
              <a:ahLst/>
              <a:cxnLst/>
              <a:rect l="l" t="t" r="r" b="b"/>
              <a:pathLst>
                <a:path w="812800" h="450208">
                  <a:moveTo>
                    <a:pt x="75259" y="0"/>
                  </a:moveTo>
                  <a:lnTo>
                    <a:pt x="737541" y="0"/>
                  </a:lnTo>
                  <a:cubicBezTo>
                    <a:pt x="779105" y="0"/>
                    <a:pt x="812800" y="33695"/>
                    <a:pt x="812800" y="75259"/>
                  </a:cubicBezTo>
                  <a:lnTo>
                    <a:pt x="812800" y="374949"/>
                  </a:lnTo>
                  <a:cubicBezTo>
                    <a:pt x="812800" y="416513"/>
                    <a:pt x="779105" y="450208"/>
                    <a:pt x="737541" y="450208"/>
                  </a:cubicBezTo>
                  <a:lnTo>
                    <a:pt x="75259" y="450208"/>
                  </a:lnTo>
                  <a:cubicBezTo>
                    <a:pt x="33695" y="450208"/>
                    <a:pt x="0" y="416513"/>
                    <a:pt x="0" y="374949"/>
                  </a:cubicBezTo>
                  <a:lnTo>
                    <a:pt x="0" y="75259"/>
                  </a:lnTo>
                  <a:cubicBezTo>
                    <a:pt x="0" y="33695"/>
                    <a:pt x="33695" y="0"/>
                    <a:pt x="75259" y="0"/>
                  </a:cubicBezTo>
                  <a:close/>
                </a:path>
              </a:pathLst>
            </a:custGeom>
            <a:solidFill>
              <a:srgbClr val="FFED4C"/>
            </a:solidFill>
            <a:ln w="19050" cap="rnd">
              <a:solidFill>
                <a:srgbClr val="000000"/>
              </a:solidFill>
              <a:prstDash val="solid"/>
              <a:round/>
            </a:ln>
          </p:spPr>
          <p:txBody>
            <a:bodyPr/>
            <a:lstStyle/>
            <a:p>
              <a:endParaRPr lang="es-ES"/>
            </a:p>
          </p:txBody>
        </p:sp>
        <p:sp>
          <p:nvSpPr>
            <p:cNvPr id="16" name="TextBox 16"/>
            <p:cNvSpPr txBox="1"/>
            <p:nvPr/>
          </p:nvSpPr>
          <p:spPr>
            <a:xfrm>
              <a:off x="0" y="-28575"/>
              <a:ext cx="812800" cy="478783"/>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Härter arbeiten</a:t>
              </a:r>
            </a:p>
          </p:txBody>
        </p:sp>
      </p:grpSp>
      <p:sp>
        <p:nvSpPr>
          <p:cNvPr id="17" name="TextBox 17"/>
          <p:cNvSpPr txBox="1"/>
          <p:nvPr/>
        </p:nvSpPr>
        <p:spPr>
          <a:xfrm>
            <a:off x="1722120" y="1304919"/>
            <a:ext cx="6897355"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Strategiekarten (gedruckt oder projiziert)</a:t>
            </a:r>
          </a:p>
          <a:p>
            <a:pPr marL="431801" lvl="1" indent="-215900" algn="l">
              <a:lnSpc>
                <a:spcPts val="2400"/>
              </a:lnSpc>
              <a:buFont typeface="Arial"/>
              <a:buChar char="•"/>
            </a:pPr>
            <a:r>
              <a:rPr lang="en-US" sz="2000">
                <a:solidFill>
                  <a:srgbClr val="000000"/>
                </a:solidFill>
                <a:latin typeface="Poppins"/>
                <a:ea typeface="Poppins"/>
                <a:cs typeface="Poppins"/>
                <a:sym typeface="Poppins"/>
              </a:rPr>
              <a:t>Tafel</a:t>
            </a:r>
          </a:p>
          <a:p>
            <a:pPr marL="431801" lvl="1" indent="-215900" algn="l">
              <a:lnSpc>
                <a:spcPts val="2400"/>
              </a:lnSpc>
              <a:buFont typeface="Arial"/>
              <a:buChar char="•"/>
            </a:pPr>
            <a:r>
              <a:rPr lang="en-US" sz="2000">
                <a:solidFill>
                  <a:srgbClr val="000000"/>
                </a:solidFill>
                <a:latin typeface="Poppins"/>
                <a:ea typeface="Poppins"/>
                <a:cs typeface="Poppins"/>
                <a:sym typeface="Poppins"/>
              </a:rPr>
              <a:t>Marker</a:t>
            </a:r>
          </a:p>
        </p:txBody>
      </p:sp>
      <p:sp>
        <p:nvSpPr>
          <p:cNvPr id="18" name="TextBox 18"/>
          <p:cNvSpPr txBox="1"/>
          <p:nvPr/>
        </p:nvSpPr>
        <p:spPr>
          <a:xfrm>
            <a:off x="1722120" y="3200555"/>
            <a:ext cx="5684660" cy="31877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machen?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werden </a:t>
            </a:r>
            <a:r>
              <a:rPr lang="en-US" sz="2000" b="1">
                <a:solidFill>
                  <a:srgbClr val="000000"/>
                </a:solidFill>
                <a:latin typeface="Poppins Bold"/>
                <a:ea typeface="Poppins Bold"/>
                <a:cs typeface="Poppins Bold"/>
                <a:sym typeface="Poppins Bold"/>
              </a:rPr>
              <a:t>praktische Werkzeuge erkunden,</a:t>
            </a:r>
            <a:r>
              <a:rPr lang="en-US" sz="2000">
                <a:solidFill>
                  <a:srgbClr val="000000"/>
                </a:solidFill>
                <a:latin typeface="Poppins"/>
                <a:ea typeface="Poppins"/>
                <a:cs typeface="Poppins"/>
                <a:sym typeface="Poppins"/>
              </a:rPr>
              <a:t> um Stress im Alltag besser zu bewältigen.</a:t>
            </a:r>
          </a:p>
          <a:p>
            <a:pPr algn="l">
              <a:lnSpc>
                <a:spcPts val="2800"/>
              </a:lnSpc>
            </a:pPr>
            <a:endParaRPr lang="en-US" sz="2000">
              <a:solidFill>
                <a:srgbClr val="000000"/>
              </a:solidFill>
              <a:latin typeface="Poppins"/>
              <a:ea typeface="Poppins"/>
              <a:cs typeface="Poppins"/>
              <a:sym typeface="Poppins"/>
            </a:endParaRPr>
          </a:p>
          <a:p>
            <a:pPr algn="l">
              <a:lnSpc>
                <a:spcPts val="2800"/>
              </a:lnSpc>
            </a:pPr>
            <a:r>
              <a:rPr lang="en-US" sz="2000">
                <a:solidFill>
                  <a:srgbClr val="000000"/>
                </a:solidFill>
                <a:latin typeface="Poppins"/>
                <a:ea typeface="Poppins"/>
                <a:cs typeface="Poppins"/>
                <a:sym typeface="Poppins"/>
              </a:rPr>
              <a:t>Wir werden die Strategien nach </a:t>
            </a:r>
            <a:r>
              <a:rPr lang="en-US" sz="2000" b="1">
                <a:solidFill>
                  <a:srgbClr val="000000"/>
                </a:solidFill>
                <a:latin typeface="Poppins Bold"/>
                <a:ea typeface="Poppins Bold"/>
                <a:cs typeface="Poppins Bold"/>
                <a:sym typeface="Poppins Bold"/>
              </a:rPr>
              <a:t>drei Typen</a:t>
            </a:r>
            <a:r>
              <a:rPr lang="en-US" sz="2000">
                <a:solidFill>
                  <a:srgbClr val="000000"/>
                </a:solidFill>
                <a:latin typeface="Poppins"/>
                <a:ea typeface="Poppins"/>
                <a:cs typeface="Poppins"/>
                <a:sym typeface="Poppins"/>
              </a:rPr>
              <a:t> einordnen:</a:t>
            </a:r>
          </a:p>
          <a:p>
            <a:pPr algn="l">
              <a:lnSpc>
                <a:spcPts val="2800"/>
              </a:lnSpc>
            </a:pPr>
            <a:endParaRPr lang="en-US" sz="2000">
              <a:solidFill>
                <a:srgbClr val="000000"/>
              </a:solidFill>
              <a:latin typeface="Poppins"/>
              <a:ea typeface="Poppins"/>
              <a:cs typeface="Poppins"/>
              <a:sym typeface="Poppins"/>
            </a:endParaRPr>
          </a:p>
        </p:txBody>
      </p:sp>
      <p:grpSp>
        <p:nvGrpSpPr>
          <p:cNvPr id="19" name="Group 19"/>
          <p:cNvGrpSpPr/>
          <p:nvPr/>
        </p:nvGrpSpPr>
        <p:grpSpPr>
          <a:xfrm>
            <a:off x="1495193" y="6616855"/>
            <a:ext cx="6624103" cy="457200"/>
            <a:chOff x="0" y="0"/>
            <a:chExt cx="8832138" cy="609600"/>
          </a:xfrm>
        </p:grpSpPr>
        <p:sp>
          <p:nvSpPr>
            <p:cNvPr id="20" name="TextBox 20"/>
            <p:cNvSpPr txBox="1"/>
            <p:nvPr/>
          </p:nvSpPr>
          <p:spPr>
            <a:xfrm>
              <a:off x="942898" y="47625"/>
              <a:ext cx="7889240"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Strategien, die auf dem Körper basieren</a:t>
              </a:r>
            </a:p>
          </p:txBody>
        </p:sp>
        <p:sp>
          <p:nvSpPr>
            <p:cNvPr id="21" name="TextBox 21"/>
            <p:cNvSpPr txBox="1"/>
            <p:nvPr/>
          </p:nvSpPr>
          <p:spPr>
            <a:xfrm>
              <a:off x="0" y="-28575"/>
              <a:ext cx="767200" cy="638175"/>
            </a:xfrm>
            <a:prstGeom prst="rect">
              <a:avLst/>
            </a:prstGeom>
          </p:spPr>
          <p:txBody>
            <a:bodyPr lIns="0" tIns="0" rIns="0" bIns="0" rtlCol="0" anchor="t">
              <a:spAutoFit/>
            </a:bodyPr>
            <a:lstStyle/>
            <a:p>
              <a:pPr algn="r">
                <a:lnSpc>
                  <a:spcPts val="3600"/>
                </a:lnSpc>
              </a:pPr>
              <a:r>
                <a:rPr lang="en-US" sz="3000" b="1">
                  <a:solidFill>
                    <a:srgbClr val="51B264"/>
                  </a:solidFill>
                  <a:latin typeface="Poppins Bold"/>
                  <a:ea typeface="Poppins Bold"/>
                  <a:cs typeface="Poppins Bold"/>
                  <a:sym typeface="Poppins Bold"/>
                </a:rPr>
                <a:t>01</a:t>
              </a:r>
            </a:p>
          </p:txBody>
        </p:sp>
      </p:grpSp>
      <p:grpSp>
        <p:nvGrpSpPr>
          <p:cNvPr id="22" name="Group 22"/>
          <p:cNvGrpSpPr/>
          <p:nvPr/>
        </p:nvGrpSpPr>
        <p:grpSpPr>
          <a:xfrm>
            <a:off x="1495193" y="7285463"/>
            <a:ext cx="6012479" cy="457200"/>
            <a:chOff x="0" y="0"/>
            <a:chExt cx="8016639" cy="609600"/>
          </a:xfrm>
        </p:grpSpPr>
        <p:sp>
          <p:nvSpPr>
            <p:cNvPr id="23" name="TextBox 23"/>
            <p:cNvSpPr txBox="1"/>
            <p:nvPr/>
          </p:nvSpPr>
          <p:spPr>
            <a:xfrm>
              <a:off x="0" y="-28575"/>
              <a:ext cx="767200" cy="638175"/>
            </a:xfrm>
            <a:prstGeom prst="rect">
              <a:avLst/>
            </a:prstGeom>
          </p:spPr>
          <p:txBody>
            <a:bodyPr lIns="0" tIns="0" rIns="0" bIns="0" rtlCol="0" anchor="t">
              <a:spAutoFit/>
            </a:bodyPr>
            <a:lstStyle/>
            <a:p>
              <a:pPr algn="r">
                <a:lnSpc>
                  <a:spcPts val="3600"/>
                </a:lnSpc>
              </a:pPr>
              <a:r>
                <a:rPr lang="en-US" sz="3000" b="1">
                  <a:solidFill>
                    <a:srgbClr val="71C7D6"/>
                  </a:solidFill>
                  <a:latin typeface="Poppins Bold"/>
                  <a:ea typeface="Poppins Bold"/>
                  <a:cs typeface="Poppins Bold"/>
                  <a:sym typeface="Poppins Bold"/>
                </a:rPr>
                <a:t>02</a:t>
              </a:r>
            </a:p>
          </p:txBody>
        </p:sp>
        <p:sp>
          <p:nvSpPr>
            <p:cNvPr id="24" name="TextBox 24"/>
            <p:cNvSpPr txBox="1"/>
            <p:nvPr/>
          </p:nvSpPr>
          <p:spPr>
            <a:xfrm>
              <a:off x="942898" y="73025"/>
              <a:ext cx="7073741"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Strategien, die auf dem Denken basieren</a:t>
              </a:r>
            </a:p>
          </p:txBody>
        </p:sp>
      </p:grpSp>
      <p:grpSp>
        <p:nvGrpSpPr>
          <p:cNvPr id="25" name="Group 25"/>
          <p:cNvGrpSpPr/>
          <p:nvPr/>
        </p:nvGrpSpPr>
        <p:grpSpPr>
          <a:xfrm>
            <a:off x="1495193" y="7971263"/>
            <a:ext cx="6389669" cy="457200"/>
            <a:chOff x="0" y="0"/>
            <a:chExt cx="8519559" cy="609600"/>
          </a:xfrm>
        </p:grpSpPr>
        <p:sp>
          <p:nvSpPr>
            <p:cNvPr id="26" name="TextBox 26"/>
            <p:cNvSpPr txBox="1"/>
            <p:nvPr/>
          </p:nvSpPr>
          <p:spPr>
            <a:xfrm>
              <a:off x="0" y="-28575"/>
              <a:ext cx="767200" cy="638175"/>
            </a:xfrm>
            <a:prstGeom prst="rect">
              <a:avLst/>
            </a:prstGeom>
          </p:spPr>
          <p:txBody>
            <a:bodyPr lIns="0" tIns="0" rIns="0" bIns="0" rtlCol="0" anchor="t">
              <a:spAutoFit/>
            </a:bodyPr>
            <a:lstStyle/>
            <a:p>
              <a:pPr algn="r">
                <a:lnSpc>
                  <a:spcPts val="3600"/>
                </a:lnSpc>
              </a:pPr>
              <a:r>
                <a:rPr lang="en-US" sz="3000" b="1">
                  <a:solidFill>
                    <a:srgbClr val="E4829D"/>
                  </a:solidFill>
                  <a:latin typeface="Poppins Bold"/>
                  <a:ea typeface="Poppins Bold"/>
                  <a:cs typeface="Poppins Bold"/>
                  <a:sym typeface="Poppins Bold"/>
                </a:rPr>
                <a:t>03</a:t>
              </a:r>
            </a:p>
          </p:txBody>
        </p:sp>
        <p:sp>
          <p:nvSpPr>
            <p:cNvPr id="27" name="TextBox 27"/>
            <p:cNvSpPr txBox="1"/>
            <p:nvPr/>
          </p:nvSpPr>
          <p:spPr>
            <a:xfrm>
              <a:off x="942898" y="73025"/>
              <a:ext cx="7576662"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Strategien, die auf Handlungen basieren</a:t>
              </a: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12522" y="1348601"/>
            <a:ext cx="3073369" cy="638175"/>
          </a:xfrm>
          <a:prstGeom prst="rect">
            <a:avLst/>
          </a:prstGeom>
        </p:spPr>
        <p:txBody>
          <a:bodyPr lIns="0" tIns="0" rIns="0" bIns="0" rtlCol="0" anchor="t">
            <a:spAutoFit/>
          </a:bodyPr>
          <a:lstStyle/>
          <a:p>
            <a:pPr algn="ctr">
              <a:lnSpc>
                <a:spcPts val="2400"/>
              </a:lnSpc>
            </a:pPr>
            <a:r>
              <a:rPr lang="en-US" sz="2000" b="1">
                <a:solidFill>
                  <a:srgbClr val="51B264"/>
                </a:solidFill>
                <a:latin typeface="Poppins Bold"/>
                <a:ea typeface="Poppins Bold"/>
                <a:cs typeface="Poppins Bold"/>
                <a:sym typeface="Poppins Bold"/>
              </a:rPr>
              <a:t>Körperbezogene Strategien</a:t>
            </a:r>
          </a:p>
        </p:txBody>
      </p:sp>
      <p:sp>
        <p:nvSpPr>
          <p:cNvPr id="3" name="TextBox 3"/>
          <p:cNvSpPr txBox="1"/>
          <p:nvPr/>
        </p:nvSpPr>
        <p:spPr>
          <a:xfrm>
            <a:off x="7448524" y="1348601"/>
            <a:ext cx="3407906" cy="638175"/>
          </a:xfrm>
          <a:prstGeom prst="rect">
            <a:avLst/>
          </a:prstGeom>
        </p:spPr>
        <p:txBody>
          <a:bodyPr lIns="0" tIns="0" rIns="0" bIns="0" rtlCol="0" anchor="t">
            <a:spAutoFit/>
          </a:bodyPr>
          <a:lstStyle/>
          <a:p>
            <a:pPr algn="ctr">
              <a:lnSpc>
                <a:spcPts val="2400"/>
              </a:lnSpc>
            </a:pPr>
            <a:r>
              <a:rPr lang="en-US" sz="2000" b="1">
                <a:solidFill>
                  <a:srgbClr val="71C7D6"/>
                </a:solidFill>
                <a:latin typeface="Poppins Bold"/>
                <a:ea typeface="Poppins Bold"/>
                <a:cs typeface="Poppins Bold"/>
                <a:sym typeface="Poppins Bold"/>
              </a:rPr>
              <a:t>Emotionale / Denkbezogene Strategien</a:t>
            </a:r>
          </a:p>
        </p:txBody>
      </p:sp>
      <p:sp>
        <p:nvSpPr>
          <p:cNvPr id="4" name="TextBox 4"/>
          <p:cNvSpPr txBox="1"/>
          <p:nvPr/>
        </p:nvSpPr>
        <p:spPr>
          <a:xfrm>
            <a:off x="12219062" y="1348601"/>
            <a:ext cx="3198820" cy="333375"/>
          </a:xfrm>
          <a:prstGeom prst="rect">
            <a:avLst/>
          </a:prstGeom>
        </p:spPr>
        <p:txBody>
          <a:bodyPr lIns="0" tIns="0" rIns="0" bIns="0" rtlCol="0" anchor="t">
            <a:spAutoFit/>
          </a:bodyPr>
          <a:lstStyle/>
          <a:p>
            <a:pPr algn="ctr">
              <a:lnSpc>
                <a:spcPts val="2400"/>
              </a:lnSpc>
            </a:pPr>
            <a:r>
              <a:rPr lang="en-US" sz="2000" b="1">
                <a:solidFill>
                  <a:srgbClr val="E4829D"/>
                </a:solidFill>
                <a:latin typeface="Poppins Bold"/>
                <a:ea typeface="Poppins Bold"/>
                <a:cs typeface="Poppins Bold"/>
                <a:sym typeface="Poppins Bold"/>
              </a:rPr>
              <a:t>Kognitive Strategien</a:t>
            </a:r>
          </a:p>
        </p:txBody>
      </p:sp>
      <p:sp>
        <p:nvSpPr>
          <p:cNvPr id="5" name="AutoShape 5"/>
          <p:cNvSpPr/>
          <p:nvPr/>
        </p:nvSpPr>
        <p:spPr>
          <a:xfrm>
            <a:off x="6678465" y="1377176"/>
            <a:ext cx="0" cy="4491291"/>
          </a:xfrm>
          <a:prstGeom prst="line">
            <a:avLst/>
          </a:prstGeom>
          <a:ln w="19050" cap="flat">
            <a:solidFill>
              <a:srgbClr val="000000"/>
            </a:solidFill>
            <a:prstDash val="solid"/>
            <a:headEnd type="none" w="sm" len="sm"/>
            <a:tailEnd type="none" w="sm" len="sm"/>
          </a:ln>
        </p:spPr>
        <p:txBody>
          <a:bodyPr/>
          <a:lstStyle/>
          <a:p>
            <a:endParaRPr lang="es-ES"/>
          </a:p>
        </p:txBody>
      </p:sp>
      <p:sp>
        <p:nvSpPr>
          <p:cNvPr id="6" name="AutoShape 6"/>
          <p:cNvSpPr/>
          <p:nvPr/>
        </p:nvSpPr>
        <p:spPr>
          <a:xfrm>
            <a:off x="11537746" y="1377176"/>
            <a:ext cx="0" cy="4491291"/>
          </a:xfrm>
          <a:prstGeom prst="line">
            <a:avLst/>
          </a:prstGeom>
          <a:ln w="19050" cap="flat">
            <a:solidFill>
              <a:srgbClr val="000000"/>
            </a:solidFill>
            <a:prstDash val="solid"/>
            <a:headEnd type="none" w="sm" len="sm"/>
            <a:tailEnd type="none" w="sm" len="sm"/>
          </a:ln>
        </p:spPr>
        <p:txBody>
          <a:bodyPr/>
          <a:lstStyle/>
          <a:p>
            <a:endParaRPr lang="es-ES"/>
          </a:p>
        </p:txBody>
      </p:sp>
      <p:sp>
        <p:nvSpPr>
          <p:cNvPr id="7" name="TextBox 7"/>
          <p:cNvSpPr txBox="1"/>
          <p:nvPr/>
        </p:nvSpPr>
        <p:spPr>
          <a:xfrm>
            <a:off x="3061585" y="2390310"/>
            <a:ext cx="2975244" cy="6381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Um die physiologische Aktivierung zu senken</a:t>
            </a:r>
          </a:p>
        </p:txBody>
      </p:sp>
      <p:sp>
        <p:nvSpPr>
          <p:cNvPr id="8" name="TextBox 8"/>
          <p:cNvSpPr txBox="1"/>
          <p:nvPr/>
        </p:nvSpPr>
        <p:spPr>
          <a:xfrm>
            <a:off x="3012522" y="3599985"/>
            <a:ext cx="3006566" cy="15525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Langsame Atmung</a:t>
            </a:r>
          </a:p>
          <a:p>
            <a:pPr marL="431801" lvl="1" indent="-215900" algn="l">
              <a:lnSpc>
                <a:spcPts val="2400"/>
              </a:lnSpc>
              <a:buFont typeface="Arial"/>
              <a:buChar char="•"/>
            </a:pPr>
            <a:r>
              <a:rPr lang="en-US" sz="2000">
                <a:solidFill>
                  <a:srgbClr val="000000"/>
                </a:solidFill>
                <a:latin typeface="Poppins"/>
                <a:ea typeface="Poppins"/>
                <a:cs typeface="Poppins"/>
                <a:sym typeface="Poppins"/>
              </a:rPr>
              <a:t>Dehnübungen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Spazieren gehen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Wasser trinken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Muskelentspannung</a:t>
            </a:r>
          </a:p>
        </p:txBody>
      </p:sp>
      <p:sp>
        <p:nvSpPr>
          <p:cNvPr id="9" name="TextBox 9"/>
          <p:cNvSpPr txBox="1"/>
          <p:nvPr/>
        </p:nvSpPr>
        <p:spPr>
          <a:xfrm>
            <a:off x="7213127" y="3599985"/>
            <a:ext cx="3878699" cy="15525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Mit jemandem sprechen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Aufschreiben, was ich fühle</a:t>
            </a:r>
          </a:p>
          <a:p>
            <a:pPr marL="431801" lvl="1" indent="-215900" algn="l">
              <a:lnSpc>
                <a:spcPts val="2400"/>
              </a:lnSpc>
              <a:buFont typeface="Arial"/>
              <a:buChar char="•"/>
            </a:pPr>
            <a:r>
              <a:rPr lang="en-US" sz="2000">
                <a:solidFill>
                  <a:srgbClr val="000000"/>
                </a:solidFill>
                <a:latin typeface="Poppins"/>
                <a:ea typeface="Poppins"/>
                <a:cs typeface="Poppins"/>
                <a:sym typeface="Poppins"/>
              </a:rPr>
              <a:t>Beruhigende Musik hören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Kurze Pausen machen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Um Unterstützung bitten</a:t>
            </a:r>
          </a:p>
        </p:txBody>
      </p:sp>
      <p:sp>
        <p:nvSpPr>
          <p:cNvPr id="10" name="TextBox 10"/>
          <p:cNvSpPr txBox="1"/>
          <p:nvPr/>
        </p:nvSpPr>
        <p:spPr>
          <a:xfrm>
            <a:off x="12219062" y="3599985"/>
            <a:ext cx="4175316" cy="2162175"/>
          </a:xfrm>
          <a:prstGeom prst="rect">
            <a:avLst/>
          </a:prstGeom>
        </p:spPr>
        <p:txBody>
          <a:bodyPr lIns="0" tIns="0" rIns="0" bIns="0" rtlCol="0" anchor="t">
            <a:spAutoFit/>
          </a:bodyPr>
          <a:lstStyle/>
          <a:p>
            <a:pPr marL="431801" lvl="1" indent="-215900" algn="l">
              <a:lnSpc>
                <a:spcPts val="2400"/>
              </a:lnSpc>
              <a:buFont typeface="Arial"/>
              <a:buChar char="•"/>
            </a:pPr>
            <a:r>
              <a:rPr lang="en-US" sz="2000">
                <a:solidFill>
                  <a:srgbClr val="000000"/>
                </a:solidFill>
                <a:latin typeface="Poppins"/>
                <a:ea typeface="Poppins"/>
                <a:cs typeface="Poppins"/>
                <a:sym typeface="Poppins"/>
              </a:rPr>
              <a:t>Aufgaben aufteilen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Einen Plan machen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Mich daran erinnern, dass es vorübergehend ist</a:t>
            </a:r>
          </a:p>
          <a:p>
            <a:pPr marL="431801" lvl="1" indent="-215900" algn="l">
              <a:lnSpc>
                <a:spcPts val="2400"/>
              </a:lnSpc>
              <a:buFont typeface="Arial"/>
              <a:buChar char="•"/>
            </a:pPr>
            <a:r>
              <a:rPr lang="en-US" sz="2000">
                <a:solidFill>
                  <a:srgbClr val="000000"/>
                </a:solidFill>
                <a:latin typeface="Poppins"/>
                <a:ea typeface="Poppins"/>
                <a:cs typeface="Poppins"/>
                <a:sym typeface="Poppins"/>
              </a:rPr>
              <a:t>Katastrophale Gedanken hinterfragen</a:t>
            </a:r>
          </a:p>
          <a:p>
            <a:pPr marL="431801" lvl="1" indent="-215900" algn="l">
              <a:lnSpc>
                <a:spcPts val="2400"/>
              </a:lnSpc>
              <a:buFont typeface="Arial"/>
              <a:buChar char="•"/>
            </a:pPr>
            <a:r>
              <a:rPr lang="en-US" sz="2000">
                <a:solidFill>
                  <a:srgbClr val="000000"/>
                </a:solidFill>
                <a:latin typeface="Poppins"/>
                <a:ea typeface="Poppins"/>
                <a:cs typeface="Poppins"/>
                <a:sym typeface="Poppins"/>
              </a:rPr>
              <a:t>Prioritäten setzen</a:t>
            </a:r>
          </a:p>
        </p:txBody>
      </p:sp>
      <p:sp>
        <p:nvSpPr>
          <p:cNvPr id="11" name="TextBox 11"/>
          <p:cNvSpPr txBox="1"/>
          <p:nvPr/>
        </p:nvSpPr>
        <p:spPr>
          <a:xfrm>
            <a:off x="7448524" y="2390310"/>
            <a:ext cx="3407906" cy="9429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Um Emotionen zu regulieren oder zu benennen</a:t>
            </a:r>
          </a:p>
        </p:txBody>
      </p:sp>
      <p:sp>
        <p:nvSpPr>
          <p:cNvPr id="12" name="TextBox 12"/>
          <p:cNvSpPr txBox="1"/>
          <p:nvPr/>
        </p:nvSpPr>
        <p:spPr>
          <a:xfrm>
            <a:off x="12114519" y="2390310"/>
            <a:ext cx="3407906" cy="9429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Um die Situation anders zu interpretieren oder Lösungen zu finden</a:t>
            </a:r>
          </a:p>
        </p:txBody>
      </p:sp>
      <p:sp>
        <p:nvSpPr>
          <p:cNvPr id="13" name="TextBox 13"/>
          <p:cNvSpPr txBox="1"/>
          <p:nvPr/>
        </p:nvSpPr>
        <p:spPr>
          <a:xfrm>
            <a:off x="3200578" y="6861949"/>
            <a:ext cx="11886843" cy="18573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Es ist nicht nötig, „die beste“ Strategie zu wählen; jede Person braucht mehrere.</a:t>
            </a:r>
          </a:p>
          <a:p>
            <a:pPr algn="l">
              <a:lnSpc>
                <a:spcPts val="2400"/>
              </a:lnSpc>
              <a:spcBef>
                <a:spcPct val="0"/>
              </a:spcBef>
            </a:pPr>
            <a:r>
              <a:rPr lang="en-US" sz="2000">
                <a:solidFill>
                  <a:srgbClr val="000000"/>
                </a:solidFill>
                <a:latin typeface="Poppins"/>
                <a:ea typeface="Poppins"/>
                <a:cs typeface="Poppins"/>
                <a:sym typeface="Poppins"/>
              </a:rPr>
              <a:t> Wir teilen keine persönlichen Situationen – wir sprechen allgemein.</a:t>
            </a:r>
          </a:p>
          <a:p>
            <a:pPr algn="l">
              <a:lnSpc>
                <a:spcPts val="2400"/>
              </a:lnSpc>
              <a:spcBef>
                <a:spcPct val="0"/>
              </a:spcBef>
            </a:pPr>
            <a:endParaRPr lang="en-US" sz="2000">
              <a:solidFill>
                <a:srgbClr val="000000"/>
              </a:solidFill>
              <a:latin typeface="Poppins"/>
              <a:ea typeface="Poppins"/>
              <a:cs typeface="Poppins"/>
              <a:sym typeface="Poppins"/>
            </a:endParaRPr>
          </a:p>
          <a:p>
            <a:pPr algn="l">
              <a:lnSpc>
                <a:spcPts val="2400"/>
              </a:lnSpc>
              <a:spcBef>
                <a:spcPct val="0"/>
              </a:spcBef>
            </a:pPr>
            <a:r>
              <a:rPr lang="en-US" sz="2000" b="1">
                <a:solidFill>
                  <a:srgbClr val="000000"/>
                </a:solidFill>
                <a:latin typeface="Poppins Bold"/>
                <a:ea typeface="Poppins Bold"/>
                <a:cs typeface="Poppins Bold"/>
                <a:sym typeface="Poppins Bold"/>
              </a:rPr>
              <a:t>Denke daran:</a:t>
            </a:r>
          </a:p>
          <a:p>
            <a:pPr algn="l">
              <a:lnSpc>
                <a:spcPts val="2400"/>
              </a:lnSpc>
              <a:spcBef>
                <a:spcPct val="0"/>
              </a:spcBef>
            </a:pPr>
            <a:endParaRPr lang="en-US" sz="2000" b="1">
              <a:solidFill>
                <a:srgbClr val="000000"/>
              </a:solidFill>
              <a:latin typeface="Poppins Bold"/>
              <a:ea typeface="Poppins Bold"/>
              <a:cs typeface="Poppins Bold"/>
              <a:sym typeface="Poppins Bold"/>
            </a:endParaRPr>
          </a:p>
          <a:p>
            <a:pPr algn="l">
              <a:lnSpc>
                <a:spcPts val="2400"/>
              </a:lnSpc>
              <a:spcBef>
                <a:spcPct val="0"/>
              </a:spcBef>
            </a:pPr>
            <a:r>
              <a:rPr lang="en-US" sz="2000">
                <a:solidFill>
                  <a:srgbClr val="000000"/>
                </a:solidFill>
                <a:latin typeface="Poppins"/>
                <a:ea typeface="Poppins"/>
                <a:cs typeface="Poppins"/>
                <a:sym typeface="Poppins"/>
              </a:rPr>
              <a:t>Je mehr Strategien du kennst, desto leichter wird es, eine auszuwählen, wenn der Stress steigt.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2.4</a:t>
            </a:r>
          </a:p>
        </p:txBody>
      </p:sp>
      <p:sp>
        <p:nvSpPr>
          <p:cNvPr id="5" name="TextBox 5"/>
          <p:cNvSpPr txBox="1"/>
          <p:nvPr/>
        </p:nvSpPr>
        <p:spPr>
          <a:xfrm>
            <a:off x="2770602" y="6844166"/>
            <a:ext cx="12746796"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„Tank Model“ — Das Modell des emotionalen Tanks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79615" y="1028700"/>
            <a:ext cx="6367653" cy="8229600"/>
          </a:xfrm>
          <a:custGeom>
            <a:avLst/>
            <a:gdLst/>
            <a:ahLst/>
            <a:cxnLst/>
            <a:rect l="l" t="t" r="r" b="b"/>
            <a:pathLst>
              <a:path w="6367653" h="8229600">
                <a:moveTo>
                  <a:pt x="0" y="0"/>
                </a:moveTo>
                <a:lnTo>
                  <a:pt x="6367653" y="0"/>
                </a:lnTo>
                <a:lnTo>
                  <a:pt x="6367653" y="8229600"/>
                </a:lnTo>
                <a:lnTo>
                  <a:pt x="0" y="82296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722120" y="2351400"/>
            <a:ext cx="5562600" cy="142557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Karton oder Tafel</a:t>
            </a:r>
          </a:p>
          <a:p>
            <a:pPr marL="431801" lvl="1" indent="-215900" algn="l">
              <a:lnSpc>
                <a:spcPts val="2800"/>
              </a:lnSpc>
              <a:buFont typeface="Arial"/>
              <a:buChar char="•"/>
            </a:pPr>
            <a:r>
              <a:rPr lang="en-US" sz="2000">
                <a:solidFill>
                  <a:srgbClr val="000000"/>
                </a:solidFill>
                <a:latin typeface="Poppins"/>
                <a:ea typeface="Poppins"/>
                <a:cs typeface="Poppins"/>
                <a:sym typeface="Poppins"/>
              </a:rPr>
              <a:t>Marker</a:t>
            </a:r>
          </a:p>
        </p:txBody>
      </p:sp>
      <p:sp>
        <p:nvSpPr>
          <p:cNvPr id="4" name="TextBox 4"/>
          <p:cNvSpPr txBox="1"/>
          <p:nvPr/>
        </p:nvSpPr>
        <p:spPr>
          <a:xfrm>
            <a:off x="1722120" y="5359365"/>
            <a:ext cx="5091452"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machen?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Einen großen Tank zeichnen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Aufschreiben, was ihn füllt und was ihn leert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57780" y="656719"/>
            <a:ext cx="6483667" cy="1119088"/>
            <a:chOff x="0" y="0"/>
            <a:chExt cx="1707632" cy="294739"/>
          </a:xfrm>
        </p:grpSpPr>
        <p:sp>
          <p:nvSpPr>
            <p:cNvPr id="3" name="Freeform 3"/>
            <p:cNvSpPr/>
            <p:nvPr/>
          </p:nvSpPr>
          <p:spPr>
            <a:xfrm>
              <a:off x="0" y="0"/>
              <a:ext cx="1707632" cy="294739"/>
            </a:xfrm>
            <a:custGeom>
              <a:avLst/>
              <a:gdLst/>
              <a:ahLst/>
              <a:cxnLst/>
              <a:rect l="l" t="t" r="r" b="b"/>
              <a:pathLst>
                <a:path w="1707632" h="294739">
                  <a:moveTo>
                    <a:pt x="35822" y="0"/>
                  </a:moveTo>
                  <a:lnTo>
                    <a:pt x="1671810" y="0"/>
                  </a:lnTo>
                  <a:cubicBezTo>
                    <a:pt x="1691594" y="0"/>
                    <a:pt x="1707632" y="16038"/>
                    <a:pt x="1707632" y="35822"/>
                  </a:cubicBezTo>
                  <a:lnTo>
                    <a:pt x="1707632" y="258917"/>
                  </a:lnTo>
                  <a:cubicBezTo>
                    <a:pt x="1707632" y="278701"/>
                    <a:pt x="1691594" y="294739"/>
                    <a:pt x="1671810" y="294739"/>
                  </a:cubicBezTo>
                  <a:lnTo>
                    <a:pt x="35822" y="294739"/>
                  </a:lnTo>
                  <a:cubicBezTo>
                    <a:pt x="16038" y="294739"/>
                    <a:pt x="0" y="278701"/>
                    <a:pt x="0" y="258917"/>
                  </a:cubicBezTo>
                  <a:lnTo>
                    <a:pt x="0" y="35822"/>
                  </a:lnTo>
                  <a:cubicBezTo>
                    <a:pt x="0" y="16038"/>
                    <a:pt x="16038" y="0"/>
                    <a:pt x="35822" y="0"/>
                  </a:cubicBezTo>
                  <a:close/>
                </a:path>
              </a:pathLst>
            </a:custGeom>
            <a:solidFill>
              <a:srgbClr val="71C7D6"/>
            </a:solidFill>
            <a:ln w="19050" cap="rnd">
              <a:solidFill>
                <a:srgbClr val="000000"/>
              </a:solidFill>
              <a:prstDash val="solid"/>
              <a:round/>
            </a:ln>
          </p:spPr>
          <p:txBody>
            <a:bodyPr/>
            <a:lstStyle/>
            <a:p>
              <a:endParaRPr lang="es-ES"/>
            </a:p>
          </p:txBody>
        </p:sp>
        <p:sp>
          <p:nvSpPr>
            <p:cNvPr id="4" name="TextBox 4"/>
            <p:cNvSpPr txBox="1"/>
            <p:nvPr/>
          </p:nvSpPr>
          <p:spPr>
            <a:xfrm>
              <a:off x="0" y="-85725"/>
              <a:ext cx="1707632" cy="380464"/>
            </a:xfrm>
            <a:prstGeom prst="rect">
              <a:avLst/>
            </a:prstGeom>
          </p:spPr>
          <p:txBody>
            <a:bodyPr lIns="50800" tIns="50800" rIns="50800" bIns="50800" rtlCol="0" anchor="ctr"/>
            <a:lstStyle/>
            <a:p>
              <a:pPr algn="ctr">
                <a:lnSpc>
                  <a:spcPts val="4200"/>
                </a:lnSpc>
              </a:pPr>
              <a:r>
                <a:rPr lang="en-US" sz="3000" b="1">
                  <a:solidFill>
                    <a:srgbClr val="000000"/>
                  </a:solidFill>
                  <a:latin typeface="Poppins Bold"/>
                  <a:ea typeface="Poppins Bold"/>
                  <a:cs typeface="Poppins Bold"/>
                  <a:sym typeface="Poppins Bold"/>
                </a:rPr>
                <a:t>Was füllt euren Tank?</a:t>
              </a:r>
            </a:p>
          </p:txBody>
        </p:sp>
      </p:grpSp>
      <p:grpSp>
        <p:nvGrpSpPr>
          <p:cNvPr id="5" name="Group 5"/>
          <p:cNvGrpSpPr/>
          <p:nvPr/>
        </p:nvGrpSpPr>
        <p:grpSpPr>
          <a:xfrm>
            <a:off x="3064900" y="2816893"/>
            <a:ext cx="2066830" cy="654157"/>
            <a:chOff x="0" y="0"/>
            <a:chExt cx="544350" cy="172288"/>
          </a:xfrm>
        </p:grpSpPr>
        <p:sp>
          <p:nvSpPr>
            <p:cNvPr id="6" name="Freeform 6"/>
            <p:cNvSpPr/>
            <p:nvPr/>
          </p:nvSpPr>
          <p:spPr>
            <a:xfrm>
              <a:off x="0" y="0"/>
              <a:ext cx="544350" cy="172288"/>
            </a:xfrm>
            <a:custGeom>
              <a:avLst/>
              <a:gdLst/>
              <a:ahLst/>
              <a:cxnLst/>
              <a:rect l="l" t="t" r="r" b="b"/>
              <a:pathLst>
                <a:path w="544350" h="172288">
                  <a:moveTo>
                    <a:pt x="86144" y="0"/>
                  </a:moveTo>
                  <a:lnTo>
                    <a:pt x="458206" y="0"/>
                  </a:lnTo>
                  <a:cubicBezTo>
                    <a:pt x="481053" y="0"/>
                    <a:pt x="502964" y="9076"/>
                    <a:pt x="519119" y="25231"/>
                  </a:cubicBezTo>
                  <a:cubicBezTo>
                    <a:pt x="535274" y="41386"/>
                    <a:pt x="544350" y="63297"/>
                    <a:pt x="544350" y="86144"/>
                  </a:cubicBezTo>
                  <a:lnTo>
                    <a:pt x="544350" y="86144"/>
                  </a:lnTo>
                  <a:cubicBezTo>
                    <a:pt x="544350" y="108991"/>
                    <a:pt x="535274" y="130902"/>
                    <a:pt x="519119" y="147057"/>
                  </a:cubicBezTo>
                  <a:cubicBezTo>
                    <a:pt x="502964" y="163213"/>
                    <a:pt x="481053" y="172288"/>
                    <a:pt x="45820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7" name="TextBox 7"/>
            <p:cNvSpPr txBox="1"/>
            <p:nvPr/>
          </p:nvSpPr>
          <p:spPr>
            <a:xfrm>
              <a:off x="0" y="-66675"/>
              <a:ext cx="544350"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Freunde</a:t>
              </a:r>
            </a:p>
          </p:txBody>
        </p:sp>
      </p:grpSp>
      <p:grpSp>
        <p:nvGrpSpPr>
          <p:cNvPr id="8" name="Group 8"/>
          <p:cNvGrpSpPr/>
          <p:nvPr/>
        </p:nvGrpSpPr>
        <p:grpSpPr>
          <a:xfrm>
            <a:off x="12870852" y="2974064"/>
            <a:ext cx="1985632" cy="654157"/>
            <a:chOff x="0" y="0"/>
            <a:chExt cx="522965" cy="172288"/>
          </a:xfrm>
        </p:grpSpPr>
        <p:sp>
          <p:nvSpPr>
            <p:cNvPr id="9" name="Freeform 9"/>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0" name="TextBox 10"/>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Spielen</a:t>
              </a:r>
            </a:p>
          </p:txBody>
        </p:sp>
      </p:grpSp>
      <p:grpSp>
        <p:nvGrpSpPr>
          <p:cNvPr id="11" name="Group 11"/>
          <p:cNvGrpSpPr/>
          <p:nvPr/>
        </p:nvGrpSpPr>
        <p:grpSpPr>
          <a:xfrm>
            <a:off x="3060138" y="3889809"/>
            <a:ext cx="2066830" cy="654157"/>
            <a:chOff x="0" y="0"/>
            <a:chExt cx="544350" cy="172288"/>
          </a:xfrm>
        </p:grpSpPr>
        <p:sp>
          <p:nvSpPr>
            <p:cNvPr id="12" name="Freeform 12"/>
            <p:cNvSpPr/>
            <p:nvPr/>
          </p:nvSpPr>
          <p:spPr>
            <a:xfrm>
              <a:off x="0" y="0"/>
              <a:ext cx="544350" cy="172288"/>
            </a:xfrm>
            <a:custGeom>
              <a:avLst/>
              <a:gdLst/>
              <a:ahLst/>
              <a:cxnLst/>
              <a:rect l="l" t="t" r="r" b="b"/>
              <a:pathLst>
                <a:path w="544350" h="172288">
                  <a:moveTo>
                    <a:pt x="86144" y="0"/>
                  </a:moveTo>
                  <a:lnTo>
                    <a:pt x="458206" y="0"/>
                  </a:lnTo>
                  <a:cubicBezTo>
                    <a:pt x="481053" y="0"/>
                    <a:pt x="502964" y="9076"/>
                    <a:pt x="519119" y="25231"/>
                  </a:cubicBezTo>
                  <a:cubicBezTo>
                    <a:pt x="535274" y="41386"/>
                    <a:pt x="544350" y="63297"/>
                    <a:pt x="544350" y="86144"/>
                  </a:cubicBezTo>
                  <a:lnTo>
                    <a:pt x="544350" y="86144"/>
                  </a:lnTo>
                  <a:cubicBezTo>
                    <a:pt x="544350" y="108991"/>
                    <a:pt x="535274" y="130902"/>
                    <a:pt x="519119" y="147057"/>
                  </a:cubicBezTo>
                  <a:cubicBezTo>
                    <a:pt x="502964" y="163213"/>
                    <a:pt x="481053" y="172288"/>
                    <a:pt x="45820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3" name="TextBox 13"/>
            <p:cNvSpPr txBox="1"/>
            <p:nvPr/>
          </p:nvSpPr>
          <p:spPr>
            <a:xfrm>
              <a:off x="0" y="-66675"/>
              <a:ext cx="544350"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Musik</a:t>
              </a:r>
            </a:p>
          </p:txBody>
        </p:sp>
      </p:grpSp>
      <p:grpSp>
        <p:nvGrpSpPr>
          <p:cNvPr id="14" name="Group 14"/>
          <p:cNvGrpSpPr/>
          <p:nvPr/>
        </p:nvGrpSpPr>
        <p:grpSpPr>
          <a:xfrm>
            <a:off x="12866276" y="4046980"/>
            <a:ext cx="1985632" cy="654157"/>
            <a:chOff x="0" y="0"/>
            <a:chExt cx="522965" cy="172288"/>
          </a:xfrm>
        </p:grpSpPr>
        <p:sp>
          <p:nvSpPr>
            <p:cNvPr id="15" name="Freeform 15"/>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6" name="TextBox 16"/>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Unterstützung</a:t>
              </a:r>
            </a:p>
          </p:txBody>
        </p:sp>
      </p:grpSp>
      <p:grpSp>
        <p:nvGrpSpPr>
          <p:cNvPr id="17" name="Group 17"/>
          <p:cNvGrpSpPr/>
          <p:nvPr/>
        </p:nvGrpSpPr>
        <p:grpSpPr>
          <a:xfrm>
            <a:off x="3064900" y="5000471"/>
            <a:ext cx="2066830" cy="654157"/>
            <a:chOff x="0" y="0"/>
            <a:chExt cx="544350" cy="172288"/>
          </a:xfrm>
        </p:grpSpPr>
        <p:sp>
          <p:nvSpPr>
            <p:cNvPr id="18" name="Freeform 18"/>
            <p:cNvSpPr/>
            <p:nvPr/>
          </p:nvSpPr>
          <p:spPr>
            <a:xfrm>
              <a:off x="0" y="0"/>
              <a:ext cx="544350" cy="172288"/>
            </a:xfrm>
            <a:custGeom>
              <a:avLst/>
              <a:gdLst/>
              <a:ahLst/>
              <a:cxnLst/>
              <a:rect l="l" t="t" r="r" b="b"/>
              <a:pathLst>
                <a:path w="544350" h="172288">
                  <a:moveTo>
                    <a:pt x="86144" y="0"/>
                  </a:moveTo>
                  <a:lnTo>
                    <a:pt x="458206" y="0"/>
                  </a:lnTo>
                  <a:cubicBezTo>
                    <a:pt x="481053" y="0"/>
                    <a:pt x="502964" y="9076"/>
                    <a:pt x="519119" y="25231"/>
                  </a:cubicBezTo>
                  <a:cubicBezTo>
                    <a:pt x="535274" y="41386"/>
                    <a:pt x="544350" y="63297"/>
                    <a:pt x="544350" y="86144"/>
                  </a:cubicBezTo>
                  <a:lnTo>
                    <a:pt x="544350" y="86144"/>
                  </a:lnTo>
                  <a:cubicBezTo>
                    <a:pt x="544350" y="108991"/>
                    <a:pt x="535274" y="130902"/>
                    <a:pt x="519119" y="147057"/>
                  </a:cubicBezTo>
                  <a:cubicBezTo>
                    <a:pt x="502964" y="163213"/>
                    <a:pt x="481053" y="172288"/>
                    <a:pt x="45820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9" name="TextBox 19"/>
            <p:cNvSpPr txBox="1"/>
            <p:nvPr/>
          </p:nvSpPr>
          <p:spPr>
            <a:xfrm>
              <a:off x="0" y="-66675"/>
              <a:ext cx="544350"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Natur</a:t>
              </a:r>
            </a:p>
          </p:txBody>
        </p:sp>
      </p:grpSp>
      <p:grpSp>
        <p:nvGrpSpPr>
          <p:cNvPr id="20" name="Group 20"/>
          <p:cNvGrpSpPr/>
          <p:nvPr/>
        </p:nvGrpSpPr>
        <p:grpSpPr>
          <a:xfrm>
            <a:off x="13086905" y="5315053"/>
            <a:ext cx="1985632" cy="654157"/>
            <a:chOff x="0" y="0"/>
            <a:chExt cx="522965" cy="172288"/>
          </a:xfrm>
        </p:grpSpPr>
        <p:sp>
          <p:nvSpPr>
            <p:cNvPr id="21" name="Freeform 21"/>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22" name="TextBox 22"/>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Familie</a:t>
              </a:r>
            </a:p>
          </p:txBody>
        </p:sp>
      </p:grpSp>
      <p:grpSp>
        <p:nvGrpSpPr>
          <p:cNvPr id="23" name="Group 23"/>
          <p:cNvGrpSpPr/>
          <p:nvPr/>
        </p:nvGrpSpPr>
        <p:grpSpPr>
          <a:xfrm>
            <a:off x="3060138" y="6111829"/>
            <a:ext cx="2066830" cy="654157"/>
            <a:chOff x="0" y="0"/>
            <a:chExt cx="544350" cy="172288"/>
          </a:xfrm>
        </p:grpSpPr>
        <p:sp>
          <p:nvSpPr>
            <p:cNvPr id="24" name="Freeform 24"/>
            <p:cNvSpPr/>
            <p:nvPr/>
          </p:nvSpPr>
          <p:spPr>
            <a:xfrm>
              <a:off x="0" y="0"/>
              <a:ext cx="544350" cy="172288"/>
            </a:xfrm>
            <a:custGeom>
              <a:avLst/>
              <a:gdLst/>
              <a:ahLst/>
              <a:cxnLst/>
              <a:rect l="l" t="t" r="r" b="b"/>
              <a:pathLst>
                <a:path w="544350" h="172288">
                  <a:moveTo>
                    <a:pt x="86144" y="0"/>
                  </a:moveTo>
                  <a:lnTo>
                    <a:pt x="458206" y="0"/>
                  </a:lnTo>
                  <a:cubicBezTo>
                    <a:pt x="481053" y="0"/>
                    <a:pt x="502964" y="9076"/>
                    <a:pt x="519119" y="25231"/>
                  </a:cubicBezTo>
                  <a:cubicBezTo>
                    <a:pt x="535274" y="41386"/>
                    <a:pt x="544350" y="63297"/>
                    <a:pt x="544350" y="86144"/>
                  </a:cubicBezTo>
                  <a:lnTo>
                    <a:pt x="544350" y="86144"/>
                  </a:lnTo>
                  <a:cubicBezTo>
                    <a:pt x="544350" y="108991"/>
                    <a:pt x="535274" y="130902"/>
                    <a:pt x="519119" y="147057"/>
                  </a:cubicBezTo>
                  <a:cubicBezTo>
                    <a:pt x="502964" y="163213"/>
                    <a:pt x="481053" y="172288"/>
                    <a:pt x="45820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25" name="TextBox 25"/>
            <p:cNvSpPr txBox="1"/>
            <p:nvPr/>
          </p:nvSpPr>
          <p:spPr>
            <a:xfrm>
              <a:off x="0" y="-66675"/>
              <a:ext cx="544350"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Freizeit</a:t>
              </a:r>
            </a:p>
          </p:txBody>
        </p:sp>
      </p:grpSp>
      <p:grpSp>
        <p:nvGrpSpPr>
          <p:cNvPr id="26" name="Group 26"/>
          <p:cNvGrpSpPr/>
          <p:nvPr/>
        </p:nvGrpSpPr>
        <p:grpSpPr>
          <a:xfrm>
            <a:off x="12866276" y="6269000"/>
            <a:ext cx="1985632" cy="654157"/>
            <a:chOff x="0" y="0"/>
            <a:chExt cx="522965" cy="172288"/>
          </a:xfrm>
        </p:grpSpPr>
        <p:sp>
          <p:nvSpPr>
            <p:cNvPr id="27" name="Freeform 27"/>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28" name="TextBox 28"/>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Gut schlafen</a:t>
              </a:r>
            </a:p>
          </p:txBody>
        </p:sp>
      </p:grpSp>
      <p:grpSp>
        <p:nvGrpSpPr>
          <p:cNvPr id="29" name="Group 29"/>
          <p:cNvGrpSpPr/>
          <p:nvPr/>
        </p:nvGrpSpPr>
        <p:grpSpPr>
          <a:xfrm>
            <a:off x="3060138" y="7185086"/>
            <a:ext cx="2066830" cy="1314323"/>
            <a:chOff x="0" y="0"/>
            <a:chExt cx="544350" cy="346159"/>
          </a:xfrm>
        </p:grpSpPr>
        <p:sp>
          <p:nvSpPr>
            <p:cNvPr id="30" name="Freeform 30"/>
            <p:cNvSpPr/>
            <p:nvPr/>
          </p:nvSpPr>
          <p:spPr>
            <a:xfrm>
              <a:off x="0" y="0"/>
              <a:ext cx="544350" cy="346159"/>
            </a:xfrm>
            <a:custGeom>
              <a:avLst/>
              <a:gdLst/>
              <a:ahLst/>
              <a:cxnLst/>
              <a:rect l="l" t="t" r="r" b="b"/>
              <a:pathLst>
                <a:path w="544350" h="346159">
                  <a:moveTo>
                    <a:pt x="112374" y="0"/>
                  </a:moveTo>
                  <a:lnTo>
                    <a:pt x="431976" y="0"/>
                  </a:lnTo>
                  <a:cubicBezTo>
                    <a:pt x="494039" y="0"/>
                    <a:pt x="544350" y="50311"/>
                    <a:pt x="544350" y="112374"/>
                  </a:cubicBezTo>
                  <a:lnTo>
                    <a:pt x="544350" y="233785"/>
                  </a:lnTo>
                  <a:cubicBezTo>
                    <a:pt x="544350" y="263589"/>
                    <a:pt x="532511" y="292171"/>
                    <a:pt x="511437" y="313246"/>
                  </a:cubicBezTo>
                  <a:cubicBezTo>
                    <a:pt x="490363" y="334320"/>
                    <a:pt x="461780" y="346159"/>
                    <a:pt x="431976" y="346159"/>
                  </a:cubicBezTo>
                  <a:lnTo>
                    <a:pt x="112374" y="346159"/>
                  </a:lnTo>
                  <a:cubicBezTo>
                    <a:pt x="82570" y="346159"/>
                    <a:pt x="53988" y="334320"/>
                    <a:pt x="32914" y="313246"/>
                  </a:cubicBezTo>
                  <a:cubicBezTo>
                    <a:pt x="11839" y="292171"/>
                    <a:pt x="0" y="263589"/>
                    <a:pt x="0" y="233785"/>
                  </a:cubicBezTo>
                  <a:lnTo>
                    <a:pt x="0" y="112374"/>
                  </a:lnTo>
                  <a:cubicBezTo>
                    <a:pt x="0" y="82570"/>
                    <a:pt x="11839" y="53988"/>
                    <a:pt x="32914" y="32914"/>
                  </a:cubicBezTo>
                  <a:cubicBezTo>
                    <a:pt x="53988" y="11839"/>
                    <a:pt x="82570" y="0"/>
                    <a:pt x="112374" y="0"/>
                  </a:cubicBezTo>
                  <a:close/>
                </a:path>
              </a:pathLst>
            </a:custGeom>
            <a:solidFill>
              <a:srgbClr val="FFFFFF"/>
            </a:solidFill>
            <a:ln w="19050" cap="rnd">
              <a:solidFill>
                <a:srgbClr val="000000"/>
              </a:solidFill>
              <a:prstDash val="solid"/>
              <a:round/>
            </a:ln>
          </p:spPr>
          <p:txBody>
            <a:bodyPr/>
            <a:lstStyle/>
            <a:p>
              <a:endParaRPr lang="es-ES"/>
            </a:p>
          </p:txBody>
        </p:sp>
        <p:sp>
          <p:nvSpPr>
            <p:cNvPr id="31" name="TextBox 31"/>
            <p:cNvSpPr txBox="1"/>
            <p:nvPr/>
          </p:nvSpPr>
          <p:spPr>
            <a:xfrm>
              <a:off x="0" y="-66675"/>
              <a:ext cx="544350" cy="41283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Sich verstanden fühlen</a:t>
              </a:r>
            </a:p>
          </p:txBody>
        </p:sp>
      </p:grpSp>
      <p:grpSp>
        <p:nvGrpSpPr>
          <p:cNvPr id="32" name="Group 32"/>
          <p:cNvGrpSpPr/>
          <p:nvPr/>
        </p:nvGrpSpPr>
        <p:grpSpPr>
          <a:xfrm>
            <a:off x="12866276" y="7342257"/>
            <a:ext cx="1985632" cy="654157"/>
            <a:chOff x="0" y="0"/>
            <a:chExt cx="522965" cy="172288"/>
          </a:xfrm>
        </p:grpSpPr>
        <p:sp>
          <p:nvSpPr>
            <p:cNvPr id="33" name="Freeform 33"/>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34" name="TextBox 34"/>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Lachen</a:t>
              </a:r>
            </a:p>
          </p:txBody>
        </p:sp>
      </p:grpSp>
      <p:sp>
        <p:nvSpPr>
          <p:cNvPr id="35" name="Freeform 35"/>
          <p:cNvSpPr/>
          <p:nvPr/>
        </p:nvSpPr>
        <p:spPr>
          <a:xfrm>
            <a:off x="6846957" y="2816893"/>
            <a:ext cx="4594087" cy="5937431"/>
          </a:xfrm>
          <a:custGeom>
            <a:avLst/>
            <a:gdLst/>
            <a:ahLst/>
            <a:cxnLst/>
            <a:rect l="l" t="t" r="r" b="b"/>
            <a:pathLst>
              <a:path w="4594087" h="5937431">
                <a:moveTo>
                  <a:pt x="0" y="0"/>
                </a:moveTo>
                <a:lnTo>
                  <a:pt x="4594086" y="0"/>
                </a:lnTo>
                <a:lnTo>
                  <a:pt x="4594086" y="5937431"/>
                </a:lnTo>
                <a:lnTo>
                  <a:pt x="0" y="5937431"/>
                </a:lnTo>
                <a:lnTo>
                  <a:pt x="0" y="0"/>
                </a:lnTo>
                <a:close/>
              </a:path>
            </a:pathLst>
          </a:custGeom>
          <a:blipFill>
            <a:blip r:embed="rId2"/>
            <a:stretch>
              <a:fillRect/>
            </a:stretch>
          </a:blipFill>
        </p:spPr>
        <p:txBody>
          <a:bodyPr/>
          <a:lstStyle/>
          <a:p>
            <a:endParaRPr lang="es-ES"/>
          </a:p>
        </p:txBody>
      </p:sp>
      <p:sp>
        <p:nvSpPr>
          <p:cNvPr id="36" name="AutoShape 36"/>
          <p:cNvSpPr/>
          <p:nvPr/>
        </p:nvSpPr>
        <p:spPr>
          <a:xfrm>
            <a:off x="5131730" y="3143972"/>
            <a:ext cx="2475361" cy="1429151"/>
          </a:xfrm>
          <a:prstGeom prst="line">
            <a:avLst/>
          </a:prstGeom>
          <a:ln w="19050" cap="flat">
            <a:solidFill>
              <a:srgbClr val="000000"/>
            </a:solidFill>
            <a:prstDash val="solid"/>
            <a:headEnd type="none" w="sm" len="sm"/>
            <a:tailEnd type="oval" w="lg" len="lg"/>
          </a:ln>
        </p:spPr>
        <p:txBody>
          <a:bodyPr/>
          <a:lstStyle/>
          <a:p>
            <a:endParaRPr lang="es-ES"/>
          </a:p>
        </p:txBody>
      </p:sp>
      <p:sp>
        <p:nvSpPr>
          <p:cNvPr id="37" name="AutoShape 37"/>
          <p:cNvSpPr/>
          <p:nvPr/>
        </p:nvSpPr>
        <p:spPr>
          <a:xfrm flipH="1">
            <a:off x="10252421" y="3301143"/>
            <a:ext cx="2618431" cy="1420937"/>
          </a:xfrm>
          <a:prstGeom prst="line">
            <a:avLst/>
          </a:prstGeom>
          <a:ln w="19050" cap="flat">
            <a:solidFill>
              <a:srgbClr val="000000"/>
            </a:solidFill>
            <a:prstDash val="solid"/>
            <a:headEnd type="none" w="sm" len="sm"/>
            <a:tailEnd type="oval" w="lg" len="lg"/>
          </a:ln>
        </p:spPr>
        <p:txBody>
          <a:bodyPr/>
          <a:lstStyle/>
          <a:p>
            <a:endParaRPr lang="es-ES"/>
          </a:p>
        </p:txBody>
      </p:sp>
      <p:sp>
        <p:nvSpPr>
          <p:cNvPr id="38" name="AutoShape 38"/>
          <p:cNvSpPr/>
          <p:nvPr/>
        </p:nvSpPr>
        <p:spPr>
          <a:xfrm>
            <a:off x="5126968" y="4216888"/>
            <a:ext cx="2480124" cy="926612"/>
          </a:xfrm>
          <a:prstGeom prst="line">
            <a:avLst/>
          </a:prstGeom>
          <a:ln w="19050" cap="flat">
            <a:solidFill>
              <a:srgbClr val="000000"/>
            </a:solidFill>
            <a:prstDash val="solid"/>
            <a:headEnd type="none" w="sm" len="sm"/>
            <a:tailEnd type="oval" w="lg" len="lg"/>
          </a:ln>
        </p:spPr>
        <p:txBody>
          <a:bodyPr/>
          <a:lstStyle/>
          <a:p>
            <a:endParaRPr lang="es-ES"/>
          </a:p>
        </p:txBody>
      </p:sp>
      <p:sp>
        <p:nvSpPr>
          <p:cNvPr id="39" name="AutoShape 39"/>
          <p:cNvSpPr/>
          <p:nvPr/>
        </p:nvSpPr>
        <p:spPr>
          <a:xfrm flipH="1">
            <a:off x="10467004" y="4374059"/>
            <a:ext cx="2399272" cy="953491"/>
          </a:xfrm>
          <a:prstGeom prst="line">
            <a:avLst/>
          </a:prstGeom>
          <a:ln w="19050" cap="flat">
            <a:solidFill>
              <a:srgbClr val="000000"/>
            </a:solidFill>
            <a:prstDash val="solid"/>
            <a:headEnd type="none" w="sm" len="sm"/>
            <a:tailEnd type="oval" w="lg" len="lg"/>
          </a:ln>
        </p:spPr>
        <p:txBody>
          <a:bodyPr/>
          <a:lstStyle/>
          <a:p>
            <a:endParaRPr lang="es-ES"/>
          </a:p>
        </p:txBody>
      </p:sp>
      <p:sp>
        <p:nvSpPr>
          <p:cNvPr id="40" name="AutoShape 40"/>
          <p:cNvSpPr/>
          <p:nvPr/>
        </p:nvSpPr>
        <p:spPr>
          <a:xfrm>
            <a:off x="5131730" y="5327550"/>
            <a:ext cx="2475361" cy="157689"/>
          </a:xfrm>
          <a:prstGeom prst="line">
            <a:avLst/>
          </a:prstGeom>
          <a:ln w="19050" cap="flat">
            <a:solidFill>
              <a:srgbClr val="000000"/>
            </a:solidFill>
            <a:prstDash val="solid"/>
            <a:headEnd type="none" w="sm" len="sm"/>
            <a:tailEnd type="oval" w="lg" len="lg"/>
          </a:ln>
        </p:spPr>
        <p:txBody>
          <a:bodyPr/>
          <a:lstStyle/>
          <a:p>
            <a:endParaRPr lang="es-ES"/>
          </a:p>
        </p:txBody>
      </p:sp>
      <p:sp>
        <p:nvSpPr>
          <p:cNvPr id="41" name="AutoShape 41"/>
          <p:cNvSpPr/>
          <p:nvPr/>
        </p:nvSpPr>
        <p:spPr>
          <a:xfrm flipH="1">
            <a:off x="10897641" y="5642131"/>
            <a:ext cx="2189264" cy="469697"/>
          </a:xfrm>
          <a:prstGeom prst="line">
            <a:avLst/>
          </a:prstGeom>
          <a:ln w="19050" cap="flat">
            <a:solidFill>
              <a:srgbClr val="000000"/>
            </a:solidFill>
            <a:prstDash val="solid"/>
            <a:headEnd type="none" w="sm" len="sm"/>
            <a:tailEnd type="oval" w="lg" len="lg"/>
          </a:ln>
        </p:spPr>
        <p:txBody>
          <a:bodyPr/>
          <a:lstStyle/>
          <a:p>
            <a:endParaRPr lang="es-ES"/>
          </a:p>
        </p:txBody>
      </p:sp>
      <p:sp>
        <p:nvSpPr>
          <p:cNvPr id="42" name="AutoShape 42"/>
          <p:cNvSpPr/>
          <p:nvPr/>
        </p:nvSpPr>
        <p:spPr>
          <a:xfrm flipV="1">
            <a:off x="5126968" y="6278650"/>
            <a:ext cx="2480124" cy="160258"/>
          </a:xfrm>
          <a:prstGeom prst="line">
            <a:avLst/>
          </a:prstGeom>
          <a:ln w="19050" cap="flat">
            <a:solidFill>
              <a:srgbClr val="000000"/>
            </a:solidFill>
            <a:prstDash val="solid"/>
            <a:headEnd type="none" w="sm" len="sm"/>
            <a:tailEnd type="oval" w="lg" len="lg"/>
          </a:ln>
        </p:spPr>
        <p:txBody>
          <a:bodyPr/>
          <a:lstStyle/>
          <a:p>
            <a:endParaRPr lang="es-ES"/>
          </a:p>
        </p:txBody>
      </p:sp>
      <p:sp>
        <p:nvSpPr>
          <p:cNvPr id="43" name="AutoShape 43"/>
          <p:cNvSpPr/>
          <p:nvPr/>
        </p:nvSpPr>
        <p:spPr>
          <a:xfrm flipH="1">
            <a:off x="10699469" y="6596079"/>
            <a:ext cx="2166807" cy="348021"/>
          </a:xfrm>
          <a:prstGeom prst="line">
            <a:avLst/>
          </a:prstGeom>
          <a:ln w="19050" cap="flat">
            <a:solidFill>
              <a:srgbClr val="000000"/>
            </a:solidFill>
            <a:prstDash val="solid"/>
            <a:headEnd type="none" w="sm" len="sm"/>
            <a:tailEnd type="oval" w="lg" len="lg"/>
          </a:ln>
        </p:spPr>
        <p:txBody>
          <a:bodyPr/>
          <a:lstStyle/>
          <a:p>
            <a:endParaRPr lang="es-ES"/>
          </a:p>
        </p:txBody>
      </p:sp>
      <p:sp>
        <p:nvSpPr>
          <p:cNvPr id="44" name="AutoShape 44"/>
          <p:cNvSpPr/>
          <p:nvPr/>
        </p:nvSpPr>
        <p:spPr>
          <a:xfrm flipV="1">
            <a:off x="5126968" y="7351907"/>
            <a:ext cx="2480124" cy="490341"/>
          </a:xfrm>
          <a:prstGeom prst="line">
            <a:avLst/>
          </a:prstGeom>
          <a:ln w="19050" cap="flat">
            <a:solidFill>
              <a:srgbClr val="000000"/>
            </a:solidFill>
            <a:prstDash val="solid"/>
            <a:headEnd type="none" w="sm" len="sm"/>
            <a:tailEnd type="oval" w="lg" len="lg"/>
          </a:ln>
        </p:spPr>
        <p:txBody>
          <a:bodyPr/>
          <a:lstStyle/>
          <a:p>
            <a:endParaRPr lang="es-ES"/>
          </a:p>
        </p:txBody>
      </p:sp>
      <p:sp>
        <p:nvSpPr>
          <p:cNvPr id="45" name="AutoShape 45"/>
          <p:cNvSpPr/>
          <p:nvPr/>
        </p:nvSpPr>
        <p:spPr>
          <a:xfrm flipH="1" flipV="1">
            <a:off x="10699469" y="7351907"/>
            <a:ext cx="2166807" cy="317429"/>
          </a:xfrm>
          <a:prstGeom prst="line">
            <a:avLst/>
          </a:prstGeom>
          <a:ln w="19050" cap="flat">
            <a:solidFill>
              <a:srgbClr val="000000"/>
            </a:solidFill>
            <a:prstDash val="solid"/>
            <a:headEnd type="none" w="sm" len="sm"/>
            <a:tailEnd type="oval" w="lg" len="lg"/>
          </a:ln>
        </p:spPr>
        <p:txBody>
          <a:bodyPr/>
          <a:lstStyle/>
          <a:p>
            <a:endParaRPr lang="es-ES"/>
          </a:p>
        </p:txBody>
      </p:sp>
      <p:sp>
        <p:nvSpPr>
          <p:cNvPr id="46" name="TextBox 46"/>
          <p:cNvSpPr txBox="1"/>
          <p:nvPr/>
        </p:nvSpPr>
        <p:spPr>
          <a:xfrm>
            <a:off x="6735216" y="2036157"/>
            <a:ext cx="4419005"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Was euch erfüllt, gibt euch Energie.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846957" y="2816893"/>
            <a:ext cx="4594087" cy="5937431"/>
          </a:xfrm>
          <a:custGeom>
            <a:avLst/>
            <a:gdLst/>
            <a:ahLst/>
            <a:cxnLst/>
            <a:rect l="l" t="t" r="r" b="b"/>
            <a:pathLst>
              <a:path w="4594087" h="5937431">
                <a:moveTo>
                  <a:pt x="0" y="0"/>
                </a:moveTo>
                <a:lnTo>
                  <a:pt x="4594086" y="0"/>
                </a:lnTo>
                <a:lnTo>
                  <a:pt x="4594086" y="5937431"/>
                </a:lnTo>
                <a:lnTo>
                  <a:pt x="0" y="5937431"/>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5657780" y="866775"/>
            <a:ext cx="6483667" cy="1074132"/>
            <a:chOff x="0" y="0"/>
            <a:chExt cx="1707632" cy="282899"/>
          </a:xfrm>
        </p:grpSpPr>
        <p:sp>
          <p:nvSpPr>
            <p:cNvPr id="4" name="Freeform 4"/>
            <p:cNvSpPr/>
            <p:nvPr/>
          </p:nvSpPr>
          <p:spPr>
            <a:xfrm>
              <a:off x="0" y="0"/>
              <a:ext cx="1707632" cy="282899"/>
            </a:xfrm>
            <a:custGeom>
              <a:avLst/>
              <a:gdLst/>
              <a:ahLst/>
              <a:cxnLst/>
              <a:rect l="l" t="t" r="r" b="b"/>
              <a:pathLst>
                <a:path w="1707632" h="282899">
                  <a:moveTo>
                    <a:pt x="35822" y="0"/>
                  </a:moveTo>
                  <a:lnTo>
                    <a:pt x="1671810" y="0"/>
                  </a:lnTo>
                  <a:cubicBezTo>
                    <a:pt x="1691594" y="0"/>
                    <a:pt x="1707632" y="16038"/>
                    <a:pt x="1707632" y="35822"/>
                  </a:cubicBezTo>
                  <a:lnTo>
                    <a:pt x="1707632" y="247077"/>
                  </a:lnTo>
                  <a:cubicBezTo>
                    <a:pt x="1707632" y="266861"/>
                    <a:pt x="1691594" y="282899"/>
                    <a:pt x="1671810" y="282899"/>
                  </a:cubicBezTo>
                  <a:lnTo>
                    <a:pt x="35822" y="282899"/>
                  </a:lnTo>
                  <a:cubicBezTo>
                    <a:pt x="16038" y="282899"/>
                    <a:pt x="0" y="266861"/>
                    <a:pt x="0" y="247077"/>
                  </a:cubicBezTo>
                  <a:lnTo>
                    <a:pt x="0" y="35822"/>
                  </a:lnTo>
                  <a:cubicBezTo>
                    <a:pt x="0" y="16038"/>
                    <a:pt x="16038" y="0"/>
                    <a:pt x="35822"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85725"/>
              <a:ext cx="1707632" cy="368624"/>
            </a:xfrm>
            <a:prstGeom prst="rect">
              <a:avLst/>
            </a:prstGeom>
          </p:spPr>
          <p:txBody>
            <a:bodyPr lIns="50800" tIns="50800" rIns="50800" bIns="50800" rtlCol="0" anchor="ctr"/>
            <a:lstStyle/>
            <a:p>
              <a:pPr algn="ctr">
                <a:lnSpc>
                  <a:spcPts val="4200"/>
                </a:lnSpc>
              </a:pPr>
              <a:r>
                <a:rPr lang="en-US" sz="3000" b="1">
                  <a:solidFill>
                    <a:srgbClr val="000000"/>
                  </a:solidFill>
                  <a:latin typeface="Poppins Bold"/>
                  <a:ea typeface="Poppins Bold"/>
                  <a:cs typeface="Poppins Bold"/>
                  <a:sym typeface="Poppins Bold"/>
                </a:rPr>
                <a:t>Was raubt euch Energie?</a:t>
              </a:r>
            </a:p>
          </p:txBody>
        </p:sp>
      </p:grpSp>
      <p:grpSp>
        <p:nvGrpSpPr>
          <p:cNvPr id="6" name="Group 6"/>
          <p:cNvGrpSpPr/>
          <p:nvPr/>
        </p:nvGrpSpPr>
        <p:grpSpPr>
          <a:xfrm>
            <a:off x="12819096" y="2816893"/>
            <a:ext cx="2066830" cy="961898"/>
            <a:chOff x="0" y="0"/>
            <a:chExt cx="544350" cy="253339"/>
          </a:xfrm>
        </p:grpSpPr>
        <p:sp>
          <p:nvSpPr>
            <p:cNvPr id="7" name="Freeform 7"/>
            <p:cNvSpPr/>
            <p:nvPr/>
          </p:nvSpPr>
          <p:spPr>
            <a:xfrm>
              <a:off x="0" y="0"/>
              <a:ext cx="544350" cy="253339"/>
            </a:xfrm>
            <a:custGeom>
              <a:avLst/>
              <a:gdLst/>
              <a:ahLst/>
              <a:cxnLst/>
              <a:rect l="l" t="t" r="r" b="b"/>
              <a:pathLst>
                <a:path w="544350" h="253339">
                  <a:moveTo>
                    <a:pt x="112374" y="0"/>
                  </a:moveTo>
                  <a:lnTo>
                    <a:pt x="431976" y="0"/>
                  </a:lnTo>
                  <a:cubicBezTo>
                    <a:pt x="494039" y="0"/>
                    <a:pt x="544350" y="50311"/>
                    <a:pt x="544350" y="112374"/>
                  </a:cubicBezTo>
                  <a:lnTo>
                    <a:pt x="544350" y="140966"/>
                  </a:lnTo>
                  <a:cubicBezTo>
                    <a:pt x="544350" y="170769"/>
                    <a:pt x="532511" y="199352"/>
                    <a:pt x="511437" y="220426"/>
                  </a:cubicBezTo>
                  <a:cubicBezTo>
                    <a:pt x="490363" y="241500"/>
                    <a:pt x="461780" y="253339"/>
                    <a:pt x="431976" y="253339"/>
                  </a:cubicBezTo>
                  <a:lnTo>
                    <a:pt x="112374" y="253339"/>
                  </a:lnTo>
                  <a:cubicBezTo>
                    <a:pt x="82570" y="253339"/>
                    <a:pt x="53988" y="241500"/>
                    <a:pt x="32914" y="220426"/>
                  </a:cubicBezTo>
                  <a:cubicBezTo>
                    <a:pt x="11839" y="199352"/>
                    <a:pt x="0" y="170769"/>
                    <a:pt x="0" y="140966"/>
                  </a:cubicBezTo>
                  <a:lnTo>
                    <a:pt x="0" y="112374"/>
                  </a:lnTo>
                  <a:cubicBezTo>
                    <a:pt x="0" y="82570"/>
                    <a:pt x="11839" y="53988"/>
                    <a:pt x="32914" y="32914"/>
                  </a:cubicBezTo>
                  <a:cubicBezTo>
                    <a:pt x="53988" y="11839"/>
                    <a:pt x="82570" y="0"/>
                    <a:pt x="112374" y="0"/>
                  </a:cubicBezTo>
                  <a:close/>
                </a:path>
              </a:pathLst>
            </a:custGeom>
            <a:solidFill>
              <a:srgbClr val="FFFFFF"/>
            </a:solidFill>
            <a:ln w="19050" cap="rnd">
              <a:solidFill>
                <a:srgbClr val="000000"/>
              </a:solidFill>
              <a:prstDash val="solid"/>
              <a:round/>
            </a:ln>
          </p:spPr>
          <p:txBody>
            <a:bodyPr/>
            <a:lstStyle/>
            <a:p>
              <a:endParaRPr lang="es-ES"/>
            </a:p>
          </p:txBody>
        </p:sp>
        <p:sp>
          <p:nvSpPr>
            <p:cNvPr id="8" name="TextBox 8"/>
            <p:cNvSpPr txBox="1"/>
            <p:nvPr/>
          </p:nvSpPr>
          <p:spPr>
            <a:xfrm>
              <a:off x="0" y="-66675"/>
              <a:ext cx="544350" cy="32001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Streit mit Freunden</a:t>
              </a:r>
            </a:p>
          </p:txBody>
        </p:sp>
      </p:grpSp>
      <p:grpSp>
        <p:nvGrpSpPr>
          <p:cNvPr id="9" name="Group 9"/>
          <p:cNvGrpSpPr/>
          <p:nvPr/>
        </p:nvGrpSpPr>
        <p:grpSpPr>
          <a:xfrm>
            <a:off x="3055375" y="4216888"/>
            <a:ext cx="2066830" cy="654157"/>
            <a:chOff x="0" y="0"/>
            <a:chExt cx="544350" cy="172288"/>
          </a:xfrm>
        </p:grpSpPr>
        <p:sp>
          <p:nvSpPr>
            <p:cNvPr id="10" name="Freeform 10"/>
            <p:cNvSpPr/>
            <p:nvPr/>
          </p:nvSpPr>
          <p:spPr>
            <a:xfrm>
              <a:off x="0" y="0"/>
              <a:ext cx="544350" cy="172288"/>
            </a:xfrm>
            <a:custGeom>
              <a:avLst/>
              <a:gdLst/>
              <a:ahLst/>
              <a:cxnLst/>
              <a:rect l="l" t="t" r="r" b="b"/>
              <a:pathLst>
                <a:path w="544350" h="172288">
                  <a:moveTo>
                    <a:pt x="86144" y="0"/>
                  </a:moveTo>
                  <a:lnTo>
                    <a:pt x="458206" y="0"/>
                  </a:lnTo>
                  <a:cubicBezTo>
                    <a:pt x="481053" y="0"/>
                    <a:pt x="502964" y="9076"/>
                    <a:pt x="519119" y="25231"/>
                  </a:cubicBezTo>
                  <a:cubicBezTo>
                    <a:pt x="535274" y="41386"/>
                    <a:pt x="544350" y="63297"/>
                    <a:pt x="544350" y="86144"/>
                  </a:cubicBezTo>
                  <a:lnTo>
                    <a:pt x="544350" y="86144"/>
                  </a:lnTo>
                  <a:cubicBezTo>
                    <a:pt x="544350" y="108991"/>
                    <a:pt x="535274" y="130902"/>
                    <a:pt x="519119" y="147057"/>
                  </a:cubicBezTo>
                  <a:cubicBezTo>
                    <a:pt x="502964" y="163213"/>
                    <a:pt x="481053" y="172288"/>
                    <a:pt x="45820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1" name="TextBox 11"/>
            <p:cNvSpPr txBox="1"/>
            <p:nvPr/>
          </p:nvSpPr>
          <p:spPr>
            <a:xfrm>
              <a:off x="0" y="-66675"/>
              <a:ext cx="544350"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Müde sein</a:t>
              </a:r>
            </a:p>
          </p:txBody>
        </p:sp>
      </p:grpSp>
      <p:grpSp>
        <p:nvGrpSpPr>
          <p:cNvPr id="12" name="Group 12"/>
          <p:cNvGrpSpPr/>
          <p:nvPr/>
        </p:nvGrpSpPr>
        <p:grpSpPr>
          <a:xfrm>
            <a:off x="13165068" y="4366792"/>
            <a:ext cx="1985632" cy="654157"/>
            <a:chOff x="0" y="0"/>
            <a:chExt cx="522965" cy="172288"/>
          </a:xfrm>
        </p:grpSpPr>
        <p:sp>
          <p:nvSpPr>
            <p:cNvPr id="13" name="Freeform 13"/>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4" name="TextBox 14"/>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Schuldruck</a:t>
              </a:r>
            </a:p>
          </p:txBody>
        </p:sp>
      </p:grpSp>
      <p:grpSp>
        <p:nvGrpSpPr>
          <p:cNvPr id="15" name="Group 15"/>
          <p:cNvGrpSpPr/>
          <p:nvPr/>
        </p:nvGrpSpPr>
        <p:grpSpPr>
          <a:xfrm>
            <a:off x="3060138" y="5143500"/>
            <a:ext cx="2066830" cy="961898"/>
            <a:chOff x="0" y="0"/>
            <a:chExt cx="544350" cy="253339"/>
          </a:xfrm>
        </p:grpSpPr>
        <p:sp>
          <p:nvSpPr>
            <p:cNvPr id="16" name="Freeform 16"/>
            <p:cNvSpPr/>
            <p:nvPr/>
          </p:nvSpPr>
          <p:spPr>
            <a:xfrm>
              <a:off x="0" y="0"/>
              <a:ext cx="544350" cy="253339"/>
            </a:xfrm>
            <a:custGeom>
              <a:avLst/>
              <a:gdLst/>
              <a:ahLst/>
              <a:cxnLst/>
              <a:rect l="l" t="t" r="r" b="b"/>
              <a:pathLst>
                <a:path w="544350" h="253339">
                  <a:moveTo>
                    <a:pt x="112374" y="0"/>
                  </a:moveTo>
                  <a:lnTo>
                    <a:pt x="431976" y="0"/>
                  </a:lnTo>
                  <a:cubicBezTo>
                    <a:pt x="494039" y="0"/>
                    <a:pt x="544350" y="50311"/>
                    <a:pt x="544350" y="112374"/>
                  </a:cubicBezTo>
                  <a:lnTo>
                    <a:pt x="544350" y="140966"/>
                  </a:lnTo>
                  <a:cubicBezTo>
                    <a:pt x="544350" y="170769"/>
                    <a:pt x="532511" y="199352"/>
                    <a:pt x="511437" y="220426"/>
                  </a:cubicBezTo>
                  <a:cubicBezTo>
                    <a:pt x="490363" y="241500"/>
                    <a:pt x="461780" y="253339"/>
                    <a:pt x="431976" y="253339"/>
                  </a:cubicBezTo>
                  <a:lnTo>
                    <a:pt x="112374" y="253339"/>
                  </a:lnTo>
                  <a:cubicBezTo>
                    <a:pt x="82570" y="253339"/>
                    <a:pt x="53988" y="241500"/>
                    <a:pt x="32914" y="220426"/>
                  </a:cubicBezTo>
                  <a:cubicBezTo>
                    <a:pt x="11839" y="199352"/>
                    <a:pt x="0" y="170769"/>
                    <a:pt x="0" y="140966"/>
                  </a:cubicBezTo>
                  <a:lnTo>
                    <a:pt x="0" y="112374"/>
                  </a:lnTo>
                  <a:cubicBezTo>
                    <a:pt x="0" y="82570"/>
                    <a:pt x="11839" y="53988"/>
                    <a:pt x="32914" y="32914"/>
                  </a:cubicBezTo>
                  <a:cubicBezTo>
                    <a:pt x="53988" y="11839"/>
                    <a:pt x="82570" y="0"/>
                    <a:pt x="112374" y="0"/>
                  </a:cubicBezTo>
                  <a:close/>
                </a:path>
              </a:pathLst>
            </a:custGeom>
            <a:solidFill>
              <a:srgbClr val="FFFFFF"/>
            </a:solidFill>
            <a:ln w="19050" cap="rnd">
              <a:solidFill>
                <a:srgbClr val="000000"/>
              </a:solidFill>
              <a:prstDash val="solid"/>
              <a:round/>
            </a:ln>
          </p:spPr>
          <p:txBody>
            <a:bodyPr/>
            <a:lstStyle/>
            <a:p>
              <a:endParaRPr lang="es-ES"/>
            </a:p>
          </p:txBody>
        </p:sp>
        <p:sp>
          <p:nvSpPr>
            <p:cNvPr id="17" name="TextBox 17"/>
            <p:cNvSpPr txBox="1"/>
            <p:nvPr/>
          </p:nvSpPr>
          <p:spPr>
            <a:xfrm>
              <a:off x="0" y="-66675"/>
              <a:ext cx="544350" cy="32001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Zu viele Aufgaben</a:t>
              </a:r>
            </a:p>
          </p:txBody>
        </p:sp>
      </p:grpSp>
      <p:grpSp>
        <p:nvGrpSpPr>
          <p:cNvPr id="18" name="Group 18"/>
          <p:cNvGrpSpPr/>
          <p:nvPr/>
        </p:nvGrpSpPr>
        <p:grpSpPr>
          <a:xfrm>
            <a:off x="13165068" y="5359604"/>
            <a:ext cx="1985632" cy="961898"/>
            <a:chOff x="0" y="0"/>
            <a:chExt cx="522965" cy="253339"/>
          </a:xfrm>
        </p:grpSpPr>
        <p:sp>
          <p:nvSpPr>
            <p:cNvPr id="19" name="Freeform 19"/>
            <p:cNvSpPr/>
            <p:nvPr/>
          </p:nvSpPr>
          <p:spPr>
            <a:xfrm>
              <a:off x="0" y="0"/>
              <a:ext cx="522965" cy="253339"/>
            </a:xfrm>
            <a:custGeom>
              <a:avLst/>
              <a:gdLst/>
              <a:ahLst/>
              <a:cxnLst/>
              <a:rect l="l" t="t" r="r" b="b"/>
              <a:pathLst>
                <a:path w="522965" h="253339">
                  <a:moveTo>
                    <a:pt x="116969" y="0"/>
                  </a:moveTo>
                  <a:lnTo>
                    <a:pt x="405996" y="0"/>
                  </a:lnTo>
                  <a:cubicBezTo>
                    <a:pt x="470596" y="0"/>
                    <a:pt x="522965" y="52369"/>
                    <a:pt x="522965" y="116969"/>
                  </a:cubicBezTo>
                  <a:lnTo>
                    <a:pt x="522965" y="136370"/>
                  </a:lnTo>
                  <a:cubicBezTo>
                    <a:pt x="522965" y="200971"/>
                    <a:pt x="470596" y="253339"/>
                    <a:pt x="405996" y="253339"/>
                  </a:cubicBezTo>
                  <a:lnTo>
                    <a:pt x="116969" y="253339"/>
                  </a:lnTo>
                  <a:cubicBezTo>
                    <a:pt x="52369" y="253339"/>
                    <a:pt x="0" y="200971"/>
                    <a:pt x="0" y="136370"/>
                  </a:cubicBezTo>
                  <a:lnTo>
                    <a:pt x="0" y="116969"/>
                  </a:lnTo>
                  <a:cubicBezTo>
                    <a:pt x="0" y="52369"/>
                    <a:pt x="52369" y="0"/>
                    <a:pt x="116969" y="0"/>
                  </a:cubicBezTo>
                  <a:close/>
                </a:path>
              </a:pathLst>
            </a:custGeom>
            <a:solidFill>
              <a:srgbClr val="FFFFFF"/>
            </a:solidFill>
            <a:ln w="19050" cap="rnd">
              <a:solidFill>
                <a:srgbClr val="000000"/>
              </a:solidFill>
              <a:prstDash val="solid"/>
              <a:round/>
            </a:ln>
          </p:spPr>
          <p:txBody>
            <a:bodyPr/>
            <a:lstStyle/>
            <a:p>
              <a:endParaRPr lang="es-ES"/>
            </a:p>
          </p:txBody>
        </p:sp>
        <p:sp>
          <p:nvSpPr>
            <p:cNvPr id="20" name="TextBox 20"/>
            <p:cNvSpPr txBox="1"/>
            <p:nvPr/>
          </p:nvSpPr>
          <p:spPr>
            <a:xfrm>
              <a:off x="0" y="-66675"/>
              <a:ext cx="522965" cy="32001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Schlechte Noten</a:t>
              </a:r>
            </a:p>
          </p:txBody>
        </p:sp>
      </p:grpSp>
      <p:grpSp>
        <p:nvGrpSpPr>
          <p:cNvPr id="21" name="Group 21"/>
          <p:cNvGrpSpPr/>
          <p:nvPr/>
        </p:nvGrpSpPr>
        <p:grpSpPr>
          <a:xfrm>
            <a:off x="2752092" y="6278650"/>
            <a:ext cx="2370114" cy="961898"/>
            <a:chOff x="0" y="0"/>
            <a:chExt cx="624227" cy="253339"/>
          </a:xfrm>
        </p:grpSpPr>
        <p:sp>
          <p:nvSpPr>
            <p:cNvPr id="22" name="Freeform 22"/>
            <p:cNvSpPr/>
            <p:nvPr/>
          </p:nvSpPr>
          <p:spPr>
            <a:xfrm>
              <a:off x="0" y="0"/>
              <a:ext cx="624227" cy="253339"/>
            </a:xfrm>
            <a:custGeom>
              <a:avLst/>
              <a:gdLst/>
              <a:ahLst/>
              <a:cxnLst/>
              <a:rect l="l" t="t" r="r" b="b"/>
              <a:pathLst>
                <a:path w="624227" h="253339">
                  <a:moveTo>
                    <a:pt x="97994" y="0"/>
                  </a:moveTo>
                  <a:lnTo>
                    <a:pt x="526233" y="0"/>
                  </a:lnTo>
                  <a:cubicBezTo>
                    <a:pt x="580354" y="0"/>
                    <a:pt x="624227" y="43874"/>
                    <a:pt x="624227" y="97994"/>
                  </a:cubicBezTo>
                  <a:lnTo>
                    <a:pt x="624227" y="155345"/>
                  </a:lnTo>
                  <a:cubicBezTo>
                    <a:pt x="624227" y="209466"/>
                    <a:pt x="580354" y="253339"/>
                    <a:pt x="526233" y="253339"/>
                  </a:cubicBezTo>
                  <a:lnTo>
                    <a:pt x="97994" y="253339"/>
                  </a:lnTo>
                  <a:cubicBezTo>
                    <a:pt x="43874" y="253339"/>
                    <a:pt x="0" y="209466"/>
                    <a:pt x="0" y="155345"/>
                  </a:cubicBezTo>
                  <a:lnTo>
                    <a:pt x="0" y="97994"/>
                  </a:lnTo>
                  <a:cubicBezTo>
                    <a:pt x="0" y="43874"/>
                    <a:pt x="43874" y="0"/>
                    <a:pt x="97994" y="0"/>
                  </a:cubicBezTo>
                  <a:close/>
                </a:path>
              </a:pathLst>
            </a:custGeom>
            <a:solidFill>
              <a:srgbClr val="FFFFFF"/>
            </a:solidFill>
            <a:ln w="19050" cap="rnd">
              <a:solidFill>
                <a:srgbClr val="000000"/>
              </a:solidFill>
              <a:prstDash val="solid"/>
              <a:round/>
            </a:ln>
          </p:spPr>
          <p:txBody>
            <a:bodyPr/>
            <a:lstStyle/>
            <a:p>
              <a:endParaRPr lang="es-ES"/>
            </a:p>
          </p:txBody>
        </p:sp>
        <p:sp>
          <p:nvSpPr>
            <p:cNvPr id="23" name="TextBox 23"/>
            <p:cNvSpPr txBox="1"/>
            <p:nvPr/>
          </p:nvSpPr>
          <p:spPr>
            <a:xfrm>
              <a:off x="0" y="-66675"/>
              <a:ext cx="624227" cy="32001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Plötzliche Veränderungen</a:t>
              </a:r>
            </a:p>
          </p:txBody>
        </p:sp>
      </p:grpSp>
      <p:grpSp>
        <p:nvGrpSpPr>
          <p:cNvPr id="24" name="Group 24"/>
          <p:cNvGrpSpPr/>
          <p:nvPr/>
        </p:nvGrpSpPr>
        <p:grpSpPr>
          <a:xfrm>
            <a:off x="13165068" y="6588812"/>
            <a:ext cx="1985632" cy="654157"/>
            <a:chOff x="0" y="0"/>
            <a:chExt cx="522965" cy="172288"/>
          </a:xfrm>
        </p:grpSpPr>
        <p:sp>
          <p:nvSpPr>
            <p:cNvPr id="25" name="Freeform 25"/>
            <p:cNvSpPr/>
            <p:nvPr/>
          </p:nvSpPr>
          <p:spPr>
            <a:xfrm>
              <a:off x="0" y="0"/>
              <a:ext cx="522965" cy="172288"/>
            </a:xfrm>
            <a:custGeom>
              <a:avLst/>
              <a:gdLst/>
              <a:ahLst/>
              <a:cxnLst/>
              <a:rect l="l" t="t" r="r" b="b"/>
              <a:pathLst>
                <a:path w="522965" h="172288">
                  <a:moveTo>
                    <a:pt x="86144" y="0"/>
                  </a:moveTo>
                  <a:lnTo>
                    <a:pt x="436821" y="0"/>
                  </a:lnTo>
                  <a:cubicBezTo>
                    <a:pt x="459668" y="0"/>
                    <a:pt x="481579" y="9076"/>
                    <a:pt x="497734" y="25231"/>
                  </a:cubicBezTo>
                  <a:cubicBezTo>
                    <a:pt x="513889" y="41386"/>
                    <a:pt x="522965" y="63297"/>
                    <a:pt x="522965" y="86144"/>
                  </a:cubicBezTo>
                  <a:lnTo>
                    <a:pt x="522965" y="86144"/>
                  </a:lnTo>
                  <a:cubicBezTo>
                    <a:pt x="522965" y="108991"/>
                    <a:pt x="513889" y="130902"/>
                    <a:pt x="497734" y="147057"/>
                  </a:cubicBezTo>
                  <a:cubicBezTo>
                    <a:pt x="481579" y="163213"/>
                    <a:pt x="459668" y="172288"/>
                    <a:pt x="436821"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26" name="TextBox 26"/>
            <p:cNvSpPr txBox="1"/>
            <p:nvPr/>
          </p:nvSpPr>
          <p:spPr>
            <a:xfrm>
              <a:off x="0" y="-66675"/>
              <a:ext cx="522965" cy="238963"/>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Streit</a:t>
              </a:r>
            </a:p>
          </p:txBody>
        </p:sp>
      </p:grpSp>
      <p:grpSp>
        <p:nvGrpSpPr>
          <p:cNvPr id="27" name="Group 27"/>
          <p:cNvGrpSpPr/>
          <p:nvPr/>
        </p:nvGrpSpPr>
        <p:grpSpPr>
          <a:xfrm>
            <a:off x="2876556" y="7512165"/>
            <a:ext cx="2245649" cy="961898"/>
            <a:chOff x="0" y="0"/>
            <a:chExt cx="591447" cy="253339"/>
          </a:xfrm>
        </p:grpSpPr>
        <p:sp>
          <p:nvSpPr>
            <p:cNvPr id="28" name="Freeform 28"/>
            <p:cNvSpPr/>
            <p:nvPr/>
          </p:nvSpPr>
          <p:spPr>
            <a:xfrm>
              <a:off x="0" y="0"/>
              <a:ext cx="591447" cy="253339"/>
            </a:xfrm>
            <a:custGeom>
              <a:avLst/>
              <a:gdLst/>
              <a:ahLst/>
              <a:cxnLst/>
              <a:rect l="l" t="t" r="r" b="b"/>
              <a:pathLst>
                <a:path w="591447" h="253339">
                  <a:moveTo>
                    <a:pt x="103426" y="0"/>
                  </a:moveTo>
                  <a:lnTo>
                    <a:pt x="488021" y="0"/>
                  </a:lnTo>
                  <a:cubicBezTo>
                    <a:pt x="515451" y="0"/>
                    <a:pt x="541758" y="10897"/>
                    <a:pt x="561154" y="30293"/>
                  </a:cubicBezTo>
                  <a:cubicBezTo>
                    <a:pt x="580550" y="49689"/>
                    <a:pt x="591447" y="75995"/>
                    <a:pt x="591447" y="103426"/>
                  </a:cubicBezTo>
                  <a:lnTo>
                    <a:pt x="591447" y="149914"/>
                  </a:lnTo>
                  <a:cubicBezTo>
                    <a:pt x="591447" y="177344"/>
                    <a:pt x="580550" y="203651"/>
                    <a:pt x="561154" y="223047"/>
                  </a:cubicBezTo>
                  <a:cubicBezTo>
                    <a:pt x="541758" y="242443"/>
                    <a:pt x="515451" y="253339"/>
                    <a:pt x="488021" y="253339"/>
                  </a:cubicBezTo>
                  <a:lnTo>
                    <a:pt x="103426" y="253339"/>
                  </a:lnTo>
                  <a:cubicBezTo>
                    <a:pt x="75995" y="253339"/>
                    <a:pt x="49689" y="242443"/>
                    <a:pt x="30293" y="223047"/>
                  </a:cubicBezTo>
                  <a:cubicBezTo>
                    <a:pt x="10897" y="203651"/>
                    <a:pt x="0" y="177344"/>
                    <a:pt x="0" y="149914"/>
                  </a:cubicBezTo>
                  <a:lnTo>
                    <a:pt x="0" y="103426"/>
                  </a:lnTo>
                  <a:cubicBezTo>
                    <a:pt x="0" y="75995"/>
                    <a:pt x="10897" y="49689"/>
                    <a:pt x="30293" y="30293"/>
                  </a:cubicBezTo>
                  <a:cubicBezTo>
                    <a:pt x="49689" y="10897"/>
                    <a:pt x="75995" y="0"/>
                    <a:pt x="103426" y="0"/>
                  </a:cubicBezTo>
                  <a:close/>
                </a:path>
              </a:pathLst>
            </a:custGeom>
            <a:solidFill>
              <a:srgbClr val="FFFFFF"/>
            </a:solidFill>
            <a:ln w="19050" cap="rnd">
              <a:solidFill>
                <a:srgbClr val="000000"/>
              </a:solidFill>
              <a:prstDash val="solid"/>
              <a:round/>
            </a:ln>
          </p:spPr>
          <p:txBody>
            <a:bodyPr/>
            <a:lstStyle/>
            <a:p>
              <a:endParaRPr lang="es-ES"/>
            </a:p>
          </p:txBody>
        </p:sp>
        <p:sp>
          <p:nvSpPr>
            <p:cNvPr id="29" name="TextBox 29"/>
            <p:cNvSpPr txBox="1"/>
            <p:nvPr/>
          </p:nvSpPr>
          <p:spPr>
            <a:xfrm>
              <a:off x="0" y="-66675"/>
              <a:ext cx="591447" cy="32001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Probleme in der Familie</a:t>
              </a:r>
            </a:p>
          </p:txBody>
        </p:sp>
      </p:grpSp>
      <p:grpSp>
        <p:nvGrpSpPr>
          <p:cNvPr id="30" name="Group 30"/>
          <p:cNvGrpSpPr/>
          <p:nvPr/>
        </p:nvGrpSpPr>
        <p:grpSpPr>
          <a:xfrm>
            <a:off x="13165068" y="7662070"/>
            <a:ext cx="1985632" cy="961898"/>
            <a:chOff x="0" y="0"/>
            <a:chExt cx="522965" cy="253339"/>
          </a:xfrm>
        </p:grpSpPr>
        <p:sp>
          <p:nvSpPr>
            <p:cNvPr id="31" name="Freeform 31"/>
            <p:cNvSpPr/>
            <p:nvPr/>
          </p:nvSpPr>
          <p:spPr>
            <a:xfrm>
              <a:off x="0" y="0"/>
              <a:ext cx="522965" cy="253339"/>
            </a:xfrm>
            <a:custGeom>
              <a:avLst/>
              <a:gdLst/>
              <a:ahLst/>
              <a:cxnLst/>
              <a:rect l="l" t="t" r="r" b="b"/>
              <a:pathLst>
                <a:path w="522965" h="253339">
                  <a:moveTo>
                    <a:pt x="116969" y="0"/>
                  </a:moveTo>
                  <a:lnTo>
                    <a:pt x="405996" y="0"/>
                  </a:lnTo>
                  <a:cubicBezTo>
                    <a:pt x="470596" y="0"/>
                    <a:pt x="522965" y="52369"/>
                    <a:pt x="522965" y="116969"/>
                  </a:cubicBezTo>
                  <a:lnTo>
                    <a:pt x="522965" y="136370"/>
                  </a:lnTo>
                  <a:cubicBezTo>
                    <a:pt x="522965" y="200971"/>
                    <a:pt x="470596" y="253339"/>
                    <a:pt x="405996" y="253339"/>
                  </a:cubicBezTo>
                  <a:lnTo>
                    <a:pt x="116969" y="253339"/>
                  </a:lnTo>
                  <a:cubicBezTo>
                    <a:pt x="52369" y="253339"/>
                    <a:pt x="0" y="200971"/>
                    <a:pt x="0" y="136370"/>
                  </a:cubicBezTo>
                  <a:lnTo>
                    <a:pt x="0" y="116969"/>
                  </a:lnTo>
                  <a:cubicBezTo>
                    <a:pt x="0" y="52369"/>
                    <a:pt x="52369" y="0"/>
                    <a:pt x="116969" y="0"/>
                  </a:cubicBezTo>
                  <a:close/>
                </a:path>
              </a:pathLst>
            </a:custGeom>
            <a:solidFill>
              <a:srgbClr val="FFFFFF"/>
            </a:solidFill>
            <a:ln w="19050" cap="rnd">
              <a:solidFill>
                <a:srgbClr val="000000"/>
              </a:solidFill>
              <a:prstDash val="solid"/>
              <a:round/>
            </a:ln>
          </p:spPr>
          <p:txBody>
            <a:bodyPr/>
            <a:lstStyle/>
            <a:p>
              <a:endParaRPr lang="es-ES"/>
            </a:p>
          </p:txBody>
        </p:sp>
        <p:sp>
          <p:nvSpPr>
            <p:cNvPr id="32" name="TextBox 32"/>
            <p:cNvSpPr txBox="1"/>
            <p:nvPr/>
          </p:nvSpPr>
          <p:spPr>
            <a:xfrm>
              <a:off x="0" y="-66675"/>
              <a:ext cx="522965" cy="32001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Sich allein fühlen</a:t>
              </a:r>
            </a:p>
          </p:txBody>
        </p:sp>
      </p:grpSp>
      <p:sp>
        <p:nvSpPr>
          <p:cNvPr id="33" name="AutoShape 33"/>
          <p:cNvSpPr/>
          <p:nvPr/>
        </p:nvSpPr>
        <p:spPr>
          <a:xfrm flipH="1">
            <a:off x="10173311" y="3297842"/>
            <a:ext cx="2645785" cy="1403230"/>
          </a:xfrm>
          <a:prstGeom prst="line">
            <a:avLst/>
          </a:prstGeom>
          <a:ln w="19050" cap="flat">
            <a:solidFill>
              <a:srgbClr val="000000"/>
            </a:solidFill>
            <a:prstDash val="solid"/>
            <a:headEnd type="none" w="sm" len="sm"/>
            <a:tailEnd type="oval" w="lg" len="lg"/>
          </a:ln>
        </p:spPr>
        <p:txBody>
          <a:bodyPr/>
          <a:lstStyle/>
          <a:p>
            <a:endParaRPr lang="es-ES"/>
          </a:p>
        </p:txBody>
      </p:sp>
      <p:sp>
        <p:nvSpPr>
          <p:cNvPr id="34" name="AutoShape 34"/>
          <p:cNvSpPr/>
          <p:nvPr/>
        </p:nvSpPr>
        <p:spPr>
          <a:xfrm>
            <a:off x="5122205" y="4543966"/>
            <a:ext cx="2484886" cy="599534"/>
          </a:xfrm>
          <a:prstGeom prst="line">
            <a:avLst/>
          </a:prstGeom>
          <a:ln w="19050" cap="flat">
            <a:solidFill>
              <a:srgbClr val="000000"/>
            </a:solidFill>
            <a:prstDash val="solid"/>
            <a:headEnd type="none" w="sm" len="sm"/>
            <a:tailEnd type="oval" w="lg" len="lg"/>
          </a:ln>
        </p:spPr>
        <p:txBody>
          <a:bodyPr/>
          <a:lstStyle/>
          <a:p>
            <a:endParaRPr lang="es-ES"/>
          </a:p>
        </p:txBody>
      </p:sp>
      <p:sp>
        <p:nvSpPr>
          <p:cNvPr id="35" name="AutoShape 35"/>
          <p:cNvSpPr/>
          <p:nvPr/>
        </p:nvSpPr>
        <p:spPr>
          <a:xfrm flipH="1">
            <a:off x="10467004" y="4693871"/>
            <a:ext cx="2698064" cy="283878"/>
          </a:xfrm>
          <a:prstGeom prst="line">
            <a:avLst/>
          </a:prstGeom>
          <a:ln w="19050" cap="flat">
            <a:solidFill>
              <a:srgbClr val="000000"/>
            </a:solidFill>
            <a:prstDash val="solid"/>
            <a:headEnd type="none" w="sm" len="sm"/>
            <a:tailEnd type="oval" w="lg" len="lg"/>
          </a:ln>
        </p:spPr>
        <p:txBody>
          <a:bodyPr/>
          <a:lstStyle/>
          <a:p>
            <a:endParaRPr lang="es-ES"/>
          </a:p>
        </p:txBody>
      </p:sp>
      <p:sp>
        <p:nvSpPr>
          <p:cNvPr id="36" name="AutoShape 36"/>
          <p:cNvSpPr/>
          <p:nvPr/>
        </p:nvSpPr>
        <p:spPr>
          <a:xfrm flipV="1">
            <a:off x="5126968" y="5485239"/>
            <a:ext cx="2480124" cy="139210"/>
          </a:xfrm>
          <a:prstGeom prst="line">
            <a:avLst/>
          </a:prstGeom>
          <a:ln w="19050" cap="flat">
            <a:solidFill>
              <a:srgbClr val="000000"/>
            </a:solidFill>
            <a:prstDash val="solid"/>
            <a:headEnd type="none" w="sm" len="sm"/>
            <a:tailEnd type="oval" w="lg" len="lg"/>
          </a:ln>
        </p:spPr>
        <p:txBody>
          <a:bodyPr/>
          <a:lstStyle/>
          <a:p>
            <a:endParaRPr lang="es-ES"/>
          </a:p>
        </p:txBody>
      </p:sp>
      <p:sp>
        <p:nvSpPr>
          <p:cNvPr id="37" name="AutoShape 37"/>
          <p:cNvSpPr/>
          <p:nvPr/>
        </p:nvSpPr>
        <p:spPr>
          <a:xfrm flipH="1" flipV="1">
            <a:off x="10897641" y="5762028"/>
            <a:ext cx="2267427" cy="78525"/>
          </a:xfrm>
          <a:prstGeom prst="line">
            <a:avLst/>
          </a:prstGeom>
          <a:ln w="19050" cap="flat">
            <a:solidFill>
              <a:srgbClr val="000000"/>
            </a:solidFill>
            <a:prstDash val="solid"/>
            <a:headEnd type="none" w="sm" len="sm"/>
            <a:tailEnd type="oval" w="lg" len="lg"/>
          </a:ln>
        </p:spPr>
        <p:txBody>
          <a:bodyPr/>
          <a:lstStyle/>
          <a:p>
            <a:endParaRPr lang="es-ES"/>
          </a:p>
        </p:txBody>
      </p:sp>
      <p:sp>
        <p:nvSpPr>
          <p:cNvPr id="38" name="AutoShape 38"/>
          <p:cNvSpPr/>
          <p:nvPr/>
        </p:nvSpPr>
        <p:spPr>
          <a:xfrm flipV="1">
            <a:off x="5122205" y="6278650"/>
            <a:ext cx="2484886" cy="480949"/>
          </a:xfrm>
          <a:prstGeom prst="line">
            <a:avLst/>
          </a:prstGeom>
          <a:ln w="19050" cap="flat">
            <a:solidFill>
              <a:srgbClr val="000000"/>
            </a:solidFill>
            <a:prstDash val="solid"/>
            <a:headEnd type="none" w="sm" len="sm"/>
            <a:tailEnd type="oval" w="lg" len="lg"/>
          </a:ln>
        </p:spPr>
        <p:txBody>
          <a:bodyPr/>
          <a:lstStyle/>
          <a:p>
            <a:endParaRPr lang="es-ES"/>
          </a:p>
        </p:txBody>
      </p:sp>
      <p:sp>
        <p:nvSpPr>
          <p:cNvPr id="39" name="AutoShape 39"/>
          <p:cNvSpPr/>
          <p:nvPr/>
        </p:nvSpPr>
        <p:spPr>
          <a:xfrm flipH="1" flipV="1">
            <a:off x="10699469" y="6594299"/>
            <a:ext cx="2465599" cy="321591"/>
          </a:xfrm>
          <a:prstGeom prst="line">
            <a:avLst/>
          </a:prstGeom>
          <a:ln w="19050" cap="flat">
            <a:solidFill>
              <a:srgbClr val="000000"/>
            </a:solidFill>
            <a:prstDash val="solid"/>
            <a:headEnd type="none" w="sm" len="sm"/>
            <a:tailEnd type="oval" w="lg" len="lg"/>
          </a:ln>
        </p:spPr>
        <p:txBody>
          <a:bodyPr/>
          <a:lstStyle/>
          <a:p>
            <a:endParaRPr lang="es-ES"/>
          </a:p>
        </p:txBody>
      </p:sp>
      <p:sp>
        <p:nvSpPr>
          <p:cNvPr id="40" name="AutoShape 40"/>
          <p:cNvSpPr/>
          <p:nvPr/>
        </p:nvSpPr>
        <p:spPr>
          <a:xfrm flipV="1">
            <a:off x="5122205" y="7351907"/>
            <a:ext cx="2484886" cy="641207"/>
          </a:xfrm>
          <a:prstGeom prst="line">
            <a:avLst/>
          </a:prstGeom>
          <a:ln w="19050" cap="flat">
            <a:solidFill>
              <a:srgbClr val="000000"/>
            </a:solidFill>
            <a:prstDash val="solid"/>
            <a:headEnd type="none" w="sm" len="sm"/>
            <a:tailEnd type="oval" w="lg" len="lg"/>
          </a:ln>
        </p:spPr>
        <p:txBody>
          <a:bodyPr/>
          <a:lstStyle/>
          <a:p>
            <a:endParaRPr lang="es-ES"/>
          </a:p>
        </p:txBody>
      </p:sp>
      <p:sp>
        <p:nvSpPr>
          <p:cNvPr id="41" name="AutoShape 41"/>
          <p:cNvSpPr/>
          <p:nvPr/>
        </p:nvSpPr>
        <p:spPr>
          <a:xfrm flipH="1" flipV="1">
            <a:off x="10699469" y="7002107"/>
            <a:ext cx="2465599" cy="1140912"/>
          </a:xfrm>
          <a:prstGeom prst="line">
            <a:avLst/>
          </a:prstGeom>
          <a:ln w="19050" cap="flat">
            <a:solidFill>
              <a:srgbClr val="000000"/>
            </a:solidFill>
            <a:prstDash val="solid"/>
            <a:headEnd type="none" w="sm" len="sm"/>
            <a:tailEnd type="oval" w="lg" len="lg"/>
          </a:ln>
        </p:spPr>
        <p:txBody>
          <a:bodyPr/>
          <a:lstStyle/>
          <a:p>
            <a:endParaRPr lang="es-ES"/>
          </a:p>
        </p:txBody>
      </p:sp>
      <p:sp>
        <p:nvSpPr>
          <p:cNvPr id="42" name="TextBox 42"/>
          <p:cNvSpPr txBox="1"/>
          <p:nvPr/>
        </p:nvSpPr>
        <p:spPr>
          <a:xfrm>
            <a:off x="6639609" y="2112357"/>
            <a:ext cx="4610219"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Was euch leert, nimmt euch Energie.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75988" y="2839784"/>
            <a:ext cx="4594087" cy="5937431"/>
          </a:xfrm>
          <a:custGeom>
            <a:avLst/>
            <a:gdLst/>
            <a:ahLst/>
            <a:cxnLst/>
            <a:rect l="l" t="t" r="r" b="b"/>
            <a:pathLst>
              <a:path w="4594087" h="5937431">
                <a:moveTo>
                  <a:pt x="0" y="0"/>
                </a:moveTo>
                <a:lnTo>
                  <a:pt x="4594087" y="0"/>
                </a:lnTo>
                <a:lnTo>
                  <a:pt x="4594087" y="5937430"/>
                </a:lnTo>
                <a:lnTo>
                  <a:pt x="0" y="593743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4435489" y="1027320"/>
            <a:ext cx="9417022" cy="1074132"/>
            <a:chOff x="0" y="0"/>
            <a:chExt cx="2480203" cy="282899"/>
          </a:xfrm>
        </p:grpSpPr>
        <p:sp>
          <p:nvSpPr>
            <p:cNvPr id="4" name="Freeform 4"/>
            <p:cNvSpPr/>
            <p:nvPr/>
          </p:nvSpPr>
          <p:spPr>
            <a:xfrm>
              <a:off x="0" y="0"/>
              <a:ext cx="2480203" cy="282899"/>
            </a:xfrm>
            <a:custGeom>
              <a:avLst/>
              <a:gdLst/>
              <a:ahLst/>
              <a:cxnLst/>
              <a:rect l="l" t="t" r="r" b="b"/>
              <a:pathLst>
                <a:path w="2480203" h="282899">
                  <a:moveTo>
                    <a:pt x="24664" y="0"/>
                  </a:moveTo>
                  <a:lnTo>
                    <a:pt x="2455540" y="0"/>
                  </a:lnTo>
                  <a:cubicBezTo>
                    <a:pt x="2469161" y="0"/>
                    <a:pt x="2480203" y="11042"/>
                    <a:pt x="2480203" y="24664"/>
                  </a:cubicBezTo>
                  <a:lnTo>
                    <a:pt x="2480203" y="258235"/>
                  </a:lnTo>
                  <a:cubicBezTo>
                    <a:pt x="2480203" y="264777"/>
                    <a:pt x="2477605" y="271050"/>
                    <a:pt x="2472979" y="275675"/>
                  </a:cubicBezTo>
                  <a:cubicBezTo>
                    <a:pt x="2468354" y="280300"/>
                    <a:pt x="2462081" y="282899"/>
                    <a:pt x="2455540" y="282899"/>
                  </a:cubicBezTo>
                  <a:lnTo>
                    <a:pt x="24664" y="282899"/>
                  </a:lnTo>
                  <a:cubicBezTo>
                    <a:pt x="11042" y="282899"/>
                    <a:pt x="0" y="271857"/>
                    <a:pt x="0" y="258235"/>
                  </a:cubicBezTo>
                  <a:lnTo>
                    <a:pt x="0" y="24664"/>
                  </a:lnTo>
                  <a:cubicBezTo>
                    <a:pt x="0" y="11042"/>
                    <a:pt x="11042" y="0"/>
                    <a:pt x="24664" y="0"/>
                  </a:cubicBezTo>
                  <a:close/>
                </a:path>
              </a:pathLst>
            </a:custGeom>
            <a:solidFill>
              <a:srgbClr val="E4829D"/>
            </a:solidFill>
            <a:ln w="19050" cap="rnd">
              <a:solidFill>
                <a:srgbClr val="000000"/>
              </a:solidFill>
              <a:prstDash val="solid"/>
              <a:round/>
            </a:ln>
          </p:spPr>
          <p:txBody>
            <a:bodyPr/>
            <a:lstStyle/>
            <a:p>
              <a:endParaRPr lang="es-ES"/>
            </a:p>
          </p:txBody>
        </p:sp>
        <p:sp>
          <p:nvSpPr>
            <p:cNvPr id="5" name="TextBox 5"/>
            <p:cNvSpPr txBox="1"/>
            <p:nvPr/>
          </p:nvSpPr>
          <p:spPr>
            <a:xfrm>
              <a:off x="0" y="-85725"/>
              <a:ext cx="2480203" cy="368624"/>
            </a:xfrm>
            <a:prstGeom prst="rect">
              <a:avLst/>
            </a:prstGeom>
          </p:spPr>
          <p:txBody>
            <a:bodyPr lIns="50800" tIns="50800" rIns="50800" bIns="50800" rtlCol="0" anchor="ctr"/>
            <a:lstStyle/>
            <a:p>
              <a:pPr algn="ctr">
                <a:lnSpc>
                  <a:spcPts val="4200"/>
                </a:lnSpc>
              </a:pPr>
              <a:r>
                <a:rPr lang="en-US" sz="3000" b="1">
                  <a:solidFill>
                    <a:srgbClr val="000000"/>
                  </a:solidFill>
                  <a:latin typeface="Poppins Bold"/>
                  <a:ea typeface="Poppins Bold"/>
                  <a:cs typeface="Poppins Bold"/>
                  <a:sym typeface="Poppins Bold"/>
                </a:rPr>
                <a:t>Was können „Löcher“ sein?</a:t>
              </a:r>
            </a:p>
          </p:txBody>
        </p:sp>
      </p:grpSp>
      <p:grpSp>
        <p:nvGrpSpPr>
          <p:cNvPr id="6" name="Group 6"/>
          <p:cNvGrpSpPr/>
          <p:nvPr/>
        </p:nvGrpSpPr>
        <p:grpSpPr>
          <a:xfrm>
            <a:off x="12819096" y="3090247"/>
            <a:ext cx="2066830" cy="1215055"/>
            <a:chOff x="0" y="-43389"/>
            <a:chExt cx="544350" cy="320014"/>
          </a:xfrm>
        </p:grpSpPr>
        <p:sp>
          <p:nvSpPr>
            <p:cNvPr id="7" name="Freeform 7"/>
            <p:cNvSpPr/>
            <p:nvPr/>
          </p:nvSpPr>
          <p:spPr>
            <a:xfrm>
              <a:off x="0" y="0"/>
              <a:ext cx="544350" cy="253339"/>
            </a:xfrm>
            <a:custGeom>
              <a:avLst/>
              <a:gdLst/>
              <a:ahLst/>
              <a:cxnLst/>
              <a:rect l="l" t="t" r="r" b="b"/>
              <a:pathLst>
                <a:path w="544350" h="253339">
                  <a:moveTo>
                    <a:pt x="112374" y="0"/>
                  </a:moveTo>
                  <a:lnTo>
                    <a:pt x="431976" y="0"/>
                  </a:lnTo>
                  <a:cubicBezTo>
                    <a:pt x="494039" y="0"/>
                    <a:pt x="544350" y="50311"/>
                    <a:pt x="544350" y="112374"/>
                  </a:cubicBezTo>
                  <a:lnTo>
                    <a:pt x="544350" y="140966"/>
                  </a:lnTo>
                  <a:cubicBezTo>
                    <a:pt x="544350" y="170769"/>
                    <a:pt x="532511" y="199352"/>
                    <a:pt x="511437" y="220426"/>
                  </a:cubicBezTo>
                  <a:cubicBezTo>
                    <a:pt x="490363" y="241500"/>
                    <a:pt x="461780" y="253339"/>
                    <a:pt x="431976" y="253339"/>
                  </a:cubicBezTo>
                  <a:lnTo>
                    <a:pt x="112374" y="253339"/>
                  </a:lnTo>
                  <a:cubicBezTo>
                    <a:pt x="82570" y="253339"/>
                    <a:pt x="53988" y="241500"/>
                    <a:pt x="32914" y="220426"/>
                  </a:cubicBezTo>
                  <a:cubicBezTo>
                    <a:pt x="11839" y="199352"/>
                    <a:pt x="0" y="170769"/>
                    <a:pt x="0" y="140966"/>
                  </a:cubicBezTo>
                  <a:lnTo>
                    <a:pt x="0" y="112374"/>
                  </a:lnTo>
                  <a:cubicBezTo>
                    <a:pt x="0" y="82570"/>
                    <a:pt x="11839" y="53988"/>
                    <a:pt x="32914" y="32914"/>
                  </a:cubicBezTo>
                  <a:cubicBezTo>
                    <a:pt x="53988" y="11839"/>
                    <a:pt x="82570" y="0"/>
                    <a:pt x="112374" y="0"/>
                  </a:cubicBezTo>
                  <a:close/>
                </a:path>
              </a:pathLst>
            </a:custGeom>
            <a:solidFill>
              <a:srgbClr val="FFFFFF"/>
            </a:solidFill>
            <a:ln w="19050" cap="rnd">
              <a:solidFill>
                <a:srgbClr val="000000"/>
              </a:solidFill>
              <a:prstDash val="solid"/>
              <a:round/>
            </a:ln>
          </p:spPr>
          <p:txBody>
            <a:bodyPr/>
            <a:lstStyle/>
            <a:p>
              <a:endParaRPr lang="es-ES"/>
            </a:p>
          </p:txBody>
        </p:sp>
        <p:sp>
          <p:nvSpPr>
            <p:cNvPr id="8" name="TextBox 8"/>
            <p:cNvSpPr txBox="1"/>
            <p:nvPr/>
          </p:nvSpPr>
          <p:spPr>
            <a:xfrm>
              <a:off x="0" y="-43389"/>
              <a:ext cx="544350" cy="320014"/>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Keine </a:t>
              </a:r>
              <a:r>
                <a:rPr lang="en-US" sz="2000" dirty="0" err="1">
                  <a:solidFill>
                    <a:srgbClr val="000000"/>
                  </a:solidFill>
                  <a:latin typeface="Poppins"/>
                  <a:ea typeface="Poppins"/>
                  <a:cs typeface="Poppins"/>
                  <a:sym typeface="Poppins"/>
                </a:rPr>
                <a:t>Grenzen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setzen</a:t>
              </a:r>
              <a:endParaRPr lang="en-US" sz="2000" dirty="0">
                <a:solidFill>
                  <a:srgbClr val="000000"/>
                </a:solidFill>
                <a:latin typeface="Poppins"/>
                <a:ea typeface="Poppins"/>
                <a:cs typeface="Poppins"/>
                <a:sym typeface="Poppins"/>
              </a:endParaRPr>
            </a:p>
          </p:txBody>
        </p:sp>
      </p:grpSp>
      <p:grpSp>
        <p:nvGrpSpPr>
          <p:cNvPr id="9" name="Group 9"/>
          <p:cNvGrpSpPr/>
          <p:nvPr/>
        </p:nvGrpSpPr>
        <p:grpSpPr>
          <a:xfrm>
            <a:off x="2236509" y="4004644"/>
            <a:ext cx="2885696" cy="1215055"/>
            <a:chOff x="0" y="-42821"/>
            <a:chExt cx="760019" cy="320014"/>
          </a:xfrm>
        </p:grpSpPr>
        <p:sp>
          <p:nvSpPr>
            <p:cNvPr id="10" name="Freeform 10"/>
            <p:cNvSpPr/>
            <p:nvPr/>
          </p:nvSpPr>
          <p:spPr>
            <a:xfrm>
              <a:off x="0" y="0"/>
              <a:ext cx="760019" cy="253339"/>
            </a:xfrm>
            <a:custGeom>
              <a:avLst/>
              <a:gdLst/>
              <a:ahLst/>
              <a:cxnLst/>
              <a:rect l="l" t="t" r="r" b="b"/>
              <a:pathLst>
                <a:path w="760019" h="253339">
                  <a:moveTo>
                    <a:pt x="80486" y="0"/>
                  </a:moveTo>
                  <a:lnTo>
                    <a:pt x="679533" y="0"/>
                  </a:lnTo>
                  <a:cubicBezTo>
                    <a:pt x="700879" y="0"/>
                    <a:pt x="721351" y="8480"/>
                    <a:pt x="736445" y="23574"/>
                  </a:cubicBezTo>
                  <a:cubicBezTo>
                    <a:pt x="751539" y="38668"/>
                    <a:pt x="760019" y="59140"/>
                    <a:pt x="760019" y="80486"/>
                  </a:cubicBezTo>
                  <a:lnTo>
                    <a:pt x="760019" y="172854"/>
                  </a:lnTo>
                  <a:cubicBezTo>
                    <a:pt x="760019" y="217305"/>
                    <a:pt x="723984" y="253339"/>
                    <a:pt x="679533" y="253339"/>
                  </a:cubicBezTo>
                  <a:lnTo>
                    <a:pt x="80486" y="253339"/>
                  </a:lnTo>
                  <a:cubicBezTo>
                    <a:pt x="59140" y="253339"/>
                    <a:pt x="38668" y="244860"/>
                    <a:pt x="23574" y="229766"/>
                  </a:cubicBezTo>
                  <a:cubicBezTo>
                    <a:pt x="8480" y="214672"/>
                    <a:pt x="0" y="194200"/>
                    <a:pt x="0" y="172854"/>
                  </a:cubicBezTo>
                  <a:lnTo>
                    <a:pt x="0" y="80486"/>
                  </a:lnTo>
                  <a:cubicBezTo>
                    <a:pt x="0" y="36035"/>
                    <a:pt x="36035" y="0"/>
                    <a:pt x="80486" y="0"/>
                  </a:cubicBezTo>
                  <a:close/>
                </a:path>
              </a:pathLst>
            </a:custGeom>
            <a:solidFill>
              <a:srgbClr val="FFFFFF"/>
            </a:solidFill>
            <a:ln w="19050" cap="rnd">
              <a:solidFill>
                <a:srgbClr val="000000"/>
              </a:solidFill>
              <a:prstDash val="solid"/>
              <a:round/>
            </a:ln>
          </p:spPr>
          <p:txBody>
            <a:bodyPr/>
            <a:lstStyle/>
            <a:p>
              <a:endParaRPr lang="es-ES"/>
            </a:p>
          </p:txBody>
        </p:sp>
        <p:sp>
          <p:nvSpPr>
            <p:cNvPr id="11" name="TextBox 11"/>
            <p:cNvSpPr txBox="1"/>
            <p:nvPr/>
          </p:nvSpPr>
          <p:spPr>
            <a:xfrm>
              <a:off x="0" y="-42821"/>
              <a:ext cx="760019" cy="320014"/>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Zu </a:t>
              </a:r>
              <a:r>
                <a:rPr lang="en-US" sz="2000" dirty="0" err="1">
                  <a:solidFill>
                    <a:srgbClr val="000000"/>
                  </a:solidFill>
                  <a:latin typeface="Poppins"/>
                  <a:ea typeface="Poppins"/>
                  <a:cs typeface="Poppins"/>
                  <a:sym typeface="Poppins"/>
                </a:rPr>
                <a:t>hohe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Ansprüche</a:t>
              </a:r>
              <a:r>
                <a:rPr lang="en-US" sz="2000" dirty="0">
                  <a:solidFill>
                    <a:srgbClr val="000000"/>
                  </a:solidFill>
                  <a:latin typeface="Poppins"/>
                  <a:ea typeface="Poppins"/>
                  <a:cs typeface="Poppins"/>
                  <a:sym typeface="Poppins"/>
                </a:rPr>
                <a:t> an </a:t>
              </a:r>
              <a:r>
                <a:rPr lang="en-US" sz="2000" dirty="0" err="1">
                  <a:solidFill>
                    <a:srgbClr val="000000"/>
                  </a:solidFill>
                  <a:latin typeface="Poppins"/>
                  <a:ea typeface="Poppins"/>
                  <a:cs typeface="Poppins"/>
                  <a:sym typeface="Poppins"/>
                </a:rPr>
                <a:t>sich</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selbst</a:t>
              </a:r>
              <a:endParaRPr lang="en-US" sz="2000" dirty="0">
                <a:solidFill>
                  <a:srgbClr val="000000"/>
                </a:solidFill>
                <a:latin typeface="Poppins"/>
                <a:ea typeface="Poppins"/>
                <a:cs typeface="Poppins"/>
                <a:sym typeface="Poppins"/>
              </a:endParaRPr>
            </a:p>
          </p:txBody>
        </p:sp>
      </p:grpSp>
      <p:grpSp>
        <p:nvGrpSpPr>
          <p:cNvPr id="12" name="Group 12"/>
          <p:cNvGrpSpPr/>
          <p:nvPr/>
        </p:nvGrpSpPr>
        <p:grpSpPr>
          <a:xfrm>
            <a:off x="13165068" y="4461843"/>
            <a:ext cx="1985632" cy="1215055"/>
            <a:chOff x="0" y="-49076"/>
            <a:chExt cx="522965" cy="320014"/>
          </a:xfrm>
        </p:grpSpPr>
        <p:sp>
          <p:nvSpPr>
            <p:cNvPr id="13" name="Freeform 13"/>
            <p:cNvSpPr/>
            <p:nvPr/>
          </p:nvSpPr>
          <p:spPr>
            <a:xfrm>
              <a:off x="0" y="0"/>
              <a:ext cx="522965" cy="253339"/>
            </a:xfrm>
            <a:custGeom>
              <a:avLst/>
              <a:gdLst/>
              <a:ahLst/>
              <a:cxnLst/>
              <a:rect l="l" t="t" r="r" b="b"/>
              <a:pathLst>
                <a:path w="522965" h="253339">
                  <a:moveTo>
                    <a:pt x="116969" y="0"/>
                  </a:moveTo>
                  <a:lnTo>
                    <a:pt x="405996" y="0"/>
                  </a:lnTo>
                  <a:cubicBezTo>
                    <a:pt x="470596" y="0"/>
                    <a:pt x="522965" y="52369"/>
                    <a:pt x="522965" y="116969"/>
                  </a:cubicBezTo>
                  <a:lnTo>
                    <a:pt x="522965" y="136370"/>
                  </a:lnTo>
                  <a:cubicBezTo>
                    <a:pt x="522965" y="200971"/>
                    <a:pt x="470596" y="253339"/>
                    <a:pt x="405996" y="253339"/>
                  </a:cubicBezTo>
                  <a:lnTo>
                    <a:pt x="116969" y="253339"/>
                  </a:lnTo>
                  <a:cubicBezTo>
                    <a:pt x="52369" y="253339"/>
                    <a:pt x="0" y="200971"/>
                    <a:pt x="0" y="136370"/>
                  </a:cubicBezTo>
                  <a:lnTo>
                    <a:pt x="0" y="116969"/>
                  </a:lnTo>
                  <a:cubicBezTo>
                    <a:pt x="0" y="52369"/>
                    <a:pt x="52369" y="0"/>
                    <a:pt x="116969" y="0"/>
                  </a:cubicBezTo>
                  <a:close/>
                </a:path>
              </a:pathLst>
            </a:custGeom>
            <a:solidFill>
              <a:srgbClr val="FFFFFF"/>
            </a:solidFill>
            <a:ln w="19050" cap="rnd">
              <a:solidFill>
                <a:srgbClr val="000000"/>
              </a:solidFill>
              <a:prstDash val="solid"/>
              <a:round/>
            </a:ln>
          </p:spPr>
          <p:txBody>
            <a:bodyPr/>
            <a:lstStyle/>
            <a:p>
              <a:endParaRPr lang="es-ES"/>
            </a:p>
          </p:txBody>
        </p:sp>
        <p:sp>
          <p:nvSpPr>
            <p:cNvPr id="14" name="TextBox 14"/>
            <p:cNvSpPr txBox="1"/>
            <p:nvPr/>
          </p:nvSpPr>
          <p:spPr>
            <a:xfrm>
              <a:off x="0" y="-49076"/>
              <a:ext cx="522965" cy="320014"/>
            </a:xfrm>
            <a:prstGeom prst="rect">
              <a:avLst/>
            </a:prstGeom>
          </p:spPr>
          <p:txBody>
            <a:bodyPr lIns="50800" tIns="50800" rIns="50800" bIns="50800" rtlCol="0" anchor="ctr"/>
            <a:lstStyle/>
            <a:p>
              <a:pPr algn="ctr">
                <a:lnSpc>
                  <a:spcPts val="2800"/>
                </a:lnSpc>
              </a:pPr>
              <a:r>
                <a:rPr lang="en-US" sz="2000" dirty="0" err="1">
                  <a:solidFill>
                    <a:srgbClr val="000000"/>
                  </a:solidFill>
                  <a:latin typeface="Poppins"/>
                  <a:ea typeface="Poppins"/>
                  <a:cs typeface="Poppins"/>
                  <a:sym typeface="Poppins"/>
                </a:rPr>
                <a:t>Ständige</a:t>
              </a:r>
              <a:r>
                <a:rPr lang="en-US" sz="2000" dirty="0">
                  <a:solidFill>
                    <a:srgbClr val="000000"/>
                  </a:solidFill>
                  <a:latin typeface="Poppins"/>
                  <a:ea typeface="Poppins"/>
                  <a:cs typeface="Poppins"/>
                  <a:sym typeface="Poppins"/>
                </a:rPr>
                <a:t> Angst</a:t>
              </a:r>
            </a:p>
          </p:txBody>
        </p:sp>
      </p:grpSp>
      <p:grpSp>
        <p:nvGrpSpPr>
          <p:cNvPr id="15" name="Group 15"/>
          <p:cNvGrpSpPr/>
          <p:nvPr/>
        </p:nvGrpSpPr>
        <p:grpSpPr>
          <a:xfrm>
            <a:off x="2711662" y="5295901"/>
            <a:ext cx="2415306" cy="907314"/>
            <a:chOff x="0" y="-48861"/>
            <a:chExt cx="636130" cy="238963"/>
          </a:xfrm>
        </p:grpSpPr>
        <p:sp>
          <p:nvSpPr>
            <p:cNvPr id="16" name="Freeform 16"/>
            <p:cNvSpPr/>
            <p:nvPr/>
          </p:nvSpPr>
          <p:spPr>
            <a:xfrm>
              <a:off x="0" y="0"/>
              <a:ext cx="636130" cy="172288"/>
            </a:xfrm>
            <a:custGeom>
              <a:avLst/>
              <a:gdLst/>
              <a:ahLst/>
              <a:cxnLst/>
              <a:rect l="l" t="t" r="r" b="b"/>
              <a:pathLst>
                <a:path w="636130" h="172288">
                  <a:moveTo>
                    <a:pt x="86144" y="0"/>
                  </a:moveTo>
                  <a:lnTo>
                    <a:pt x="549986" y="0"/>
                  </a:lnTo>
                  <a:cubicBezTo>
                    <a:pt x="572833" y="0"/>
                    <a:pt x="594744" y="9076"/>
                    <a:pt x="610899" y="25231"/>
                  </a:cubicBezTo>
                  <a:cubicBezTo>
                    <a:pt x="627054" y="41386"/>
                    <a:pt x="636130" y="63297"/>
                    <a:pt x="636130" y="86144"/>
                  </a:cubicBezTo>
                  <a:lnTo>
                    <a:pt x="636130" y="86144"/>
                  </a:lnTo>
                  <a:cubicBezTo>
                    <a:pt x="636130" y="108991"/>
                    <a:pt x="627054" y="130902"/>
                    <a:pt x="610899" y="147057"/>
                  </a:cubicBezTo>
                  <a:cubicBezTo>
                    <a:pt x="594744" y="163213"/>
                    <a:pt x="572833" y="172288"/>
                    <a:pt x="54998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17" name="TextBox 17"/>
            <p:cNvSpPr txBox="1"/>
            <p:nvPr/>
          </p:nvSpPr>
          <p:spPr>
            <a:xfrm>
              <a:off x="0" y="-48861"/>
              <a:ext cx="636130" cy="238963"/>
            </a:xfrm>
            <a:prstGeom prst="rect">
              <a:avLst/>
            </a:prstGeom>
          </p:spPr>
          <p:txBody>
            <a:bodyPr lIns="50800" tIns="50800" rIns="50800" bIns="50800" rtlCol="0" anchor="ctr"/>
            <a:lstStyle/>
            <a:p>
              <a:pPr algn="ctr">
                <a:lnSpc>
                  <a:spcPts val="2800"/>
                </a:lnSpc>
              </a:pPr>
              <a:r>
                <a:rPr lang="en-US" sz="2000" dirty="0" err="1">
                  <a:solidFill>
                    <a:srgbClr val="000000"/>
                  </a:solidFill>
                  <a:latin typeface="Poppins"/>
                  <a:ea typeface="Poppins"/>
                  <a:cs typeface="Poppins"/>
                  <a:sym typeface="Poppins"/>
                </a:rPr>
                <a:t>Perfektionismus</a:t>
              </a:r>
              <a:endParaRPr lang="en-US" sz="2000" dirty="0">
                <a:solidFill>
                  <a:srgbClr val="000000"/>
                </a:solidFill>
                <a:latin typeface="Poppins"/>
                <a:ea typeface="Poppins"/>
                <a:cs typeface="Poppins"/>
                <a:sym typeface="Poppins"/>
              </a:endParaRPr>
            </a:p>
          </p:txBody>
        </p:sp>
      </p:grpSp>
      <p:grpSp>
        <p:nvGrpSpPr>
          <p:cNvPr id="18" name="Group 18"/>
          <p:cNvGrpSpPr/>
          <p:nvPr/>
        </p:nvGrpSpPr>
        <p:grpSpPr>
          <a:xfrm>
            <a:off x="13385698" y="6064987"/>
            <a:ext cx="2487437" cy="907314"/>
            <a:chOff x="0" y="-42626"/>
            <a:chExt cx="655127" cy="238963"/>
          </a:xfrm>
        </p:grpSpPr>
        <p:sp>
          <p:nvSpPr>
            <p:cNvPr id="19" name="Freeform 19"/>
            <p:cNvSpPr/>
            <p:nvPr/>
          </p:nvSpPr>
          <p:spPr>
            <a:xfrm>
              <a:off x="0" y="0"/>
              <a:ext cx="655127" cy="172288"/>
            </a:xfrm>
            <a:custGeom>
              <a:avLst/>
              <a:gdLst/>
              <a:ahLst/>
              <a:cxnLst/>
              <a:rect l="l" t="t" r="r" b="b"/>
              <a:pathLst>
                <a:path w="655127" h="172288">
                  <a:moveTo>
                    <a:pt x="86144" y="0"/>
                  </a:moveTo>
                  <a:lnTo>
                    <a:pt x="568983" y="0"/>
                  </a:lnTo>
                  <a:cubicBezTo>
                    <a:pt x="591830" y="0"/>
                    <a:pt x="613741" y="9076"/>
                    <a:pt x="629896" y="25231"/>
                  </a:cubicBezTo>
                  <a:cubicBezTo>
                    <a:pt x="646052" y="41386"/>
                    <a:pt x="655127" y="63297"/>
                    <a:pt x="655127" y="86144"/>
                  </a:cubicBezTo>
                  <a:lnTo>
                    <a:pt x="655127" y="86144"/>
                  </a:lnTo>
                  <a:cubicBezTo>
                    <a:pt x="655127" y="108991"/>
                    <a:pt x="646052" y="130902"/>
                    <a:pt x="629896" y="147057"/>
                  </a:cubicBezTo>
                  <a:cubicBezTo>
                    <a:pt x="613741" y="163213"/>
                    <a:pt x="591830" y="172288"/>
                    <a:pt x="568983"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20" name="TextBox 20"/>
            <p:cNvSpPr txBox="1"/>
            <p:nvPr/>
          </p:nvSpPr>
          <p:spPr>
            <a:xfrm>
              <a:off x="0" y="-42626"/>
              <a:ext cx="655127" cy="238963"/>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Keine </a:t>
              </a:r>
              <a:r>
                <a:rPr lang="en-US" sz="2000" dirty="0" err="1">
                  <a:solidFill>
                    <a:srgbClr val="000000"/>
                  </a:solidFill>
                  <a:latin typeface="Poppins"/>
                  <a:ea typeface="Poppins"/>
                  <a:cs typeface="Poppins"/>
                  <a:sym typeface="Poppins"/>
                </a:rPr>
                <a:t>Hilfe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holen</a:t>
              </a:r>
              <a:endParaRPr lang="en-US" sz="2000" dirty="0">
                <a:solidFill>
                  <a:srgbClr val="000000"/>
                </a:solidFill>
                <a:latin typeface="Poppins"/>
                <a:ea typeface="Poppins"/>
                <a:cs typeface="Poppins"/>
                <a:sym typeface="Poppins"/>
              </a:endParaRPr>
            </a:p>
          </p:txBody>
        </p:sp>
      </p:grpSp>
      <p:grpSp>
        <p:nvGrpSpPr>
          <p:cNvPr id="21" name="Group 21"/>
          <p:cNvGrpSpPr/>
          <p:nvPr/>
        </p:nvGrpSpPr>
        <p:grpSpPr>
          <a:xfrm>
            <a:off x="3055375" y="6293586"/>
            <a:ext cx="2066830" cy="907314"/>
            <a:chOff x="0" y="-38274"/>
            <a:chExt cx="544350" cy="238963"/>
          </a:xfrm>
        </p:grpSpPr>
        <p:sp>
          <p:nvSpPr>
            <p:cNvPr id="22" name="Freeform 22"/>
            <p:cNvSpPr/>
            <p:nvPr/>
          </p:nvSpPr>
          <p:spPr>
            <a:xfrm>
              <a:off x="0" y="0"/>
              <a:ext cx="544350" cy="172288"/>
            </a:xfrm>
            <a:custGeom>
              <a:avLst/>
              <a:gdLst/>
              <a:ahLst/>
              <a:cxnLst/>
              <a:rect l="l" t="t" r="r" b="b"/>
              <a:pathLst>
                <a:path w="544350" h="172288">
                  <a:moveTo>
                    <a:pt x="86144" y="0"/>
                  </a:moveTo>
                  <a:lnTo>
                    <a:pt x="458206" y="0"/>
                  </a:lnTo>
                  <a:cubicBezTo>
                    <a:pt x="481053" y="0"/>
                    <a:pt x="502964" y="9076"/>
                    <a:pt x="519119" y="25231"/>
                  </a:cubicBezTo>
                  <a:cubicBezTo>
                    <a:pt x="535274" y="41386"/>
                    <a:pt x="544350" y="63297"/>
                    <a:pt x="544350" y="86144"/>
                  </a:cubicBezTo>
                  <a:lnTo>
                    <a:pt x="544350" y="86144"/>
                  </a:lnTo>
                  <a:cubicBezTo>
                    <a:pt x="544350" y="108991"/>
                    <a:pt x="535274" y="130902"/>
                    <a:pt x="519119" y="147057"/>
                  </a:cubicBezTo>
                  <a:cubicBezTo>
                    <a:pt x="502964" y="163213"/>
                    <a:pt x="481053" y="172288"/>
                    <a:pt x="458206" y="172288"/>
                  </a:cubicBezTo>
                  <a:lnTo>
                    <a:pt x="86144" y="172288"/>
                  </a:lnTo>
                  <a:cubicBezTo>
                    <a:pt x="63297" y="172288"/>
                    <a:pt x="41386" y="163213"/>
                    <a:pt x="25231" y="147057"/>
                  </a:cubicBezTo>
                  <a:cubicBezTo>
                    <a:pt x="9076" y="130902"/>
                    <a:pt x="0" y="108991"/>
                    <a:pt x="0" y="86144"/>
                  </a:cubicBezTo>
                  <a:lnTo>
                    <a:pt x="0" y="86144"/>
                  </a:lnTo>
                  <a:cubicBezTo>
                    <a:pt x="0" y="63297"/>
                    <a:pt x="9076" y="41386"/>
                    <a:pt x="25231" y="25231"/>
                  </a:cubicBezTo>
                  <a:cubicBezTo>
                    <a:pt x="41386" y="9076"/>
                    <a:pt x="63297" y="0"/>
                    <a:pt x="86144" y="0"/>
                  </a:cubicBezTo>
                  <a:close/>
                </a:path>
              </a:pathLst>
            </a:custGeom>
            <a:solidFill>
              <a:srgbClr val="FFFFFF"/>
            </a:solidFill>
            <a:ln w="19050" cap="rnd">
              <a:solidFill>
                <a:srgbClr val="000000"/>
              </a:solidFill>
              <a:prstDash val="solid"/>
              <a:round/>
            </a:ln>
          </p:spPr>
          <p:txBody>
            <a:bodyPr/>
            <a:lstStyle/>
            <a:p>
              <a:endParaRPr lang="es-ES"/>
            </a:p>
          </p:txBody>
        </p:sp>
        <p:sp>
          <p:nvSpPr>
            <p:cNvPr id="23" name="TextBox 23"/>
            <p:cNvSpPr txBox="1"/>
            <p:nvPr/>
          </p:nvSpPr>
          <p:spPr>
            <a:xfrm>
              <a:off x="0" y="-38274"/>
              <a:ext cx="544350" cy="238963"/>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Zu </a:t>
              </a:r>
              <a:r>
                <a:rPr lang="en-US" sz="2000" dirty="0" err="1">
                  <a:solidFill>
                    <a:srgbClr val="000000"/>
                  </a:solidFill>
                  <a:latin typeface="Poppins"/>
                  <a:ea typeface="Poppins"/>
                  <a:cs typeface="Poppins"/>
                  <a:sym typeface="Poppins"/>
                </a:rPr>
                <a:t>viel</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Grübeln</a:t>
              </a:r>
              <a:endParaRPr lang="en-US" sz="2000" dirty="0">
                <a:solidFill>
                  <a:srgbClr val="000000"/>
                </a:solidFill>
                <a:latin typeface="Poppins"/>
                <a:ea typeface="Poppins"/>
                <a:cs typeface="Poppins"/>
                <a:sym typeface="Poppins"/>
              </a:endParaRPr>
            </a:p>
          </p:txBody>
        </p:sp>
      </p:grpSp>
      <p:grpSp>
        <p:nvGrpSpPr>
          <p:cNvPr id="24" name="Group 24"/>
          <p:cNvGrpSpPr/>
          <p:nvPr/>
        </p:nvGrpSpPr>
        <p:grpSpPr>
          <a:xfrm>
            <a:off x="13471727" y="7353300"/>
            <a:ext cx="1985632" cy="1567480"/>
            <a:chOff x="0" y="-38667"/>
            <a:chExt cx="522965" cy="412834"/>
          </a:xfrm>
        </p:grpSpPr>
        <p:sp>
          <p:nvSpPr>
            <p:cNvPr id="25" name="Freeform 25"/>
            <p:cNvSpPr/>
            <p:nvPr/>
          </p:nvSpPr>
          <p:spPr>
            <a:xfrm>
              <a:off x="0" y="0"/>
              <a:ext cx="522965" cy="346159"/>
            </a:xfrm>
            <a:custGeom>
              <a:avLst/>
              <a:gdLst/>
              <a:ahLst/>
              <a:cxnLst/>
              <a:rect l="l" t="t" r="r" b="b"/>
              <a:pathLst>
                <a:path w="522965" h="346159">
                  <a:moveTo>
                    <a:pt x="116969" y="0"/>
                  </a:moveTo>
                  <a:lnTo>
                    <a:pt x="405996" y="0"/>
                  </a:lnTo>
                  <a:cubicBezTo>
                    <a:pt x="470596" y="0"/>
                    <a:pt x="522965" y="52369"/>
                    <a:pt x="522965" y="116969"/>
                  </a:cubicBezTo>
                  <a:lnTo>
                    <a:pt x="522965" y="229190"/>
                  </a:lnTo>
                  <a:cubicBezTo>
                    <a:pt x="522965" y="293790"/>
                    <a:pt x="470596" y="346159"/>
                    <a:pt x="405996" y="346159"/>
                  </a:cubicBezTo>
                  <a:lnTo>
                    <a:pt x="116969" y="346159"/>
                  </a:lnTo>
                  <a:cubicBezTo>
                    <a:pt x="52369" y="346159"/>
                    <a:pt x="0" y="293790"/>
                    <a:pt x="0" y="229190"/>
                  </a:cubicBezTo>
                  <a:lnTo>
                    <a:pt x="0" y="116969"/>
                  </a:lnTo>
                  <a:cubicBezTo>
                    <a:pt x="0" y="52369"/>
                    <a:pt x="52369" y="0"/>
                    <a:pt x="116969" y="0"/>
                  </a:cubicBezTo>
                  <a:close/>
                </a:path>
              </a:pathLst>
            </a:custGeom>
            <a:solidFill>
              <a:srgbClr val="FFFFFF"/>
            </a:solidFill>
            <a:ln w="19050" cap="rnd">
              <a:solidFill>
                <a:srgbClr val="000000"/>
              </a:solidFill>
              <a:prstDash val="solid"/>
              <a:round/>
            </a:ln>
          </p:spPr>
          <p:txBody>
            <a:bodyPr/>
            <a:lstStyle/>
            <a:p>
              <a:endParaRPr lang="es-ES"/>
            </a:p>
          </p:txBody>
        </p:sp>
        <p:sp>
          <p:nvSpPr>
            <p:cNvPr id="26" name="TextBox 26"/>
            <p:cNvSpPr txBox="1"/>
            <p:nvPr/>
          </p:nvSpPr>
          <p:spPr>
            <a:xfrm>
              <a:off x="0" y="-38667"/>
              <a:ext cx="522965" cy="412834"/>
            </a:xfrm>
            <a:prstGeom prst="rect">
              <a:avLst/>
            </a:prstGeom>
          </p:spPr>
          <p:txBody>
            <a:bodyPr lIns="50800" tIns="50800" rIns="50800" bIns="50800" rtlCol="0" anchor="ctr"/>
            <a:lstStyle/>
            <a:p>
              <a:pPr algn="ctr">
                <a:lnSpc>
                  <a:spcPts val="2800"/>
                </a:lnSpc>
              </a:pPr>
              <a:r>
                <a:rPr lang="en-US" sz="2000" dirty="0">
                  <a:solidFill>
                    <a:srgbClr val="000000"/>
                  </a:solidFill>
                  <a:latin typeface="Poppins"/>
                  <a:ea typeface="Poppins"/>
                  <a:cs typeface="Poppins"/>
                  <a:sym typeface="Poppins"/>
                </a:rPr>
                <a:t>Angst, </a:t>
              </a:r>
              <a:r>
                <a:rPr lang="en-US" sz="2000" dirty="0" err="1">
                  <a:solidFill>
                    <a:srgbClr val="000000"/>
                  </a:solidFill>
                  <a:latin typeface="Poppins"/>
                  <a:ea typeface="Poppins"/>
                  <a:cs typeface="Poppins"/>
                  <a:sym typeface="Poppins"/>
                </a:rPr>
                <a:t>andere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enttäuschen</a:t>
              </a:r>
              <a:endParaRPr lang="en-US" sz="2000" dirty="0">
                <a:solidFill>
                  <a:srgbClr val="000000"/>
                </a:solidFill>
                <a:latin typeface="Poppins"/>
                <a:ea typeface="Poppins"/>
                <a:cs typeface="Poppins"/>
                <a:sym typeface="Poppins"/>
              </a:endParaRPr>
            </a:p>
          </p:txBody>
        </p:sp>
      </p:grpSp>
      <p:sp>
        <p:nvSpPr>
          <p:cNvPr id="27" name="AutoShape 27"/>
          <p:cNvSpPr/>
          <p:nvPr/>
        </p:nvSpPr>
        <p:spPr>
          <a:xfrm flipH="1">
            <a:off x="10173311" y="3735939"/>
            <a:ext cx="2645785" cy="965134"/>
          </a:xfrm>
          <a:prstGeom prst="line">
            <a:avLst/>
          </a:prstGeom>
          <a:ln w="19050" cap="flat">
            <a:solidFill>
              <a:srgbClr val="000000"/>
            </a:solidFill>
            <a:prstDash val="solid"/>
            <a:headEnd type="none" w="sm" len="sm"/>
            <a:tailEnd type="oval" w="lg" len="lg"/>
          </a:ln>
        </p:spPr>
        <p:txBody>
          <a:bodyPr/>
          <a:lstStyle/>
          <a:p>
            <a:endParaRPr lang="es-ES"/>
          </a:p>
        </p:txBody>
      </p:sp>
      <p:sp>
        <p:nvSpPr>
          <p:cNvPr id="28" name="AutoShape 28"/>
          <p:cNvSpPr/>
          <p:nvPr/>
        </p:nvSpPr>
        <p:spPr>
          <a:xfrm>
            <a:off x="5122205" y="4648179"/>
            <a:ext cx="2484886" cy="495321"/>
          </a:xfrm>
          <a:prstGeom prst="line">
            <a:avLst/>
          </a:prstGeom>
          <a:ln w="19050" cap="flat">
            <a:solidFill>
              <a:srgbClr val="000000"/>
            </a:solidFill>
            <a:prstDash val="solid"/>
            <a:headEnd type="none" w="sm" len="sm"/>
            <a:tailEnd type="oval" w="lg" len="lg"/>
          </a:ln>
        </p:spPr>
        <p:txBody>
          <a:bodyPr/>
          <a:lstStyle/>
          <a:p>
            <a:endParaRPr lang="es-ES"/>
          </a:p>
        </p:txBody>
      </p:sp>
      <p:sp>
        <p:nvSpPr>
          <p:cNvPr id="29" name="AutoShape 29"/>
          <p:cNvSpPr/>
          <p:nvPr/>
        </p:nvSpPr>
        <p:spPr>
          <a:xfrm flipH="1">
            <a:off x="10173311" y="5129128"/>
            <a:ext cx="2991757" cy="197097"/>
          </a:xfrm>
          <a:prstGeom prst="line">
            <a:avLst/>
          </a:prstGeom>
          <a:ln w="19050" cap="flat">
            <a:solidFill>
              <a:srgbClr val="000000"/>
            </a:solidFill>
            <a:prstDash val="solid"/>
            <a:headEnd type="none" w="sm" len="sm"/>
            <a:tailEnd type="oval" w="lg" len="lg"/>
          </a:ln>
        </p:spPr>
        <p:txBody>
          <a:bodyPr/>
          <a:lstStyle/>
          <a:p>
            <a:endParaRPr lang="es-ES"/>
          </a:p>
        </p:txBody>
      </p:sp>
      <p:sp>
        <p:nvSpPr>
          <p:cNvPr id="30" name="AutoShape 30"/>
          <p:cNvSpPr/>
          <p:nvPr/>
        </p:nvSpPr>
        <p:spPr>
          <a:xfrm>
            <a:off x="5126968" y="5808499"/>
            <a:ext cx="2480124" cy="327079"/>
          </a:xfrm>
          <a:prstGeom prst="line">
            <a:avLst/>
          </a:prstGeom>
          <a:ln w="19050" cap="flat">
            <a:solidFill>
              <a:srgbClr val="000000"/>
            </a:solidFill>
            <a:prstDash val="solid"/>
            <a:headEnd type="none" w="sm" len="sm"/>
            <a:tailEnd type="oval" w="lg" len="lg"/>
          </a:ln>
        </p:spPr>
        <p:txBody>
          <a:bodyPr/>
          <a:lstStyle/>
          <a:p>
            <a:endParaRPr lang="es-ES"/>
          </a:p>
        </p:txBody>
      </p:sp>
      <p:sp>
        <p:nvSpPr>
          <p:cNvPr id="31" name="AutoShape 31"/>
          <p:cNvSpPr/>
          <p:nvPr/>
        </p:nvSpPr>
        <p:spPr>
          <a:xfrm flipH="1" flipV="1">
            <a:off x="10173311" y="6226832"/>
            <a:ext cx="3212387" cy="327079"/>
          </a:xfrm>
          <a:prstGeom prst="line">
            <a:avLst/>
          </a:prstGeom>
          <a:ln w="19050" cap="flat">
            <a:solidFill>
              <a:srgbClr val="000000"/>
            </a:solidFill>
            <a:prstDash val="solid"/>
            <a:headEnd type="none" w="sm" len="sm"/>
            <a:tailEnd type="oval" w="lg" len="lg"/>
          </a:ln>
        </p:spPr>
        <p:txBody>
          <a:bodyPr/>
          <a:lstStyle/>
          <a:p>
            <a:endParaRPr lang="es-ES"/>
          </a:p>
        </p:txBody>
      </p:sp>
      <p:sp>
        <p:nvSpPr>
          <p:cNvPr id="32" name="AutoShape 32"/>
          <p:cNvSpPr/>
          <p:nvPr/>
        </p:nvSpPr>
        <p:spPr>
          <a:xfrm>
            <a:off x="5122205" y="6765986"/>
            <a:ext cx="2484886" cy="153870"/>
          </a:xfrm>
          <a:prstGeom prst="line">
            <a:avLst/>
          </a:prstGeom>
          <a:ln w="19050" cap="flat">
            <a:solidFill>
              <a:srgbClr val="000000"/>
            </a:solidFill>
            <a:prstDash val="solid"/>
            <a:headEnd type="none" w="sm" len="sm"/>
            <a:tailEnd type="oval" w="lg" len="lg"/>
          </a:ln>
        </p:spPr>
        <p:txBody>
          <a:bodyPr/>
          <a:lstStyle/>
          <a:p>
            <a:endParaRPr lang="es-ES"/>
          </a:p>
        </p:txBody>
      </p:sp>
      <p:sp>
        <p:nvSpPr>
          <p:cNvPr id="33" name="AutoShape 33"/>
          <p:cNvSpPr/>
          <p:nvPr/>
        </p:nvSpPr>
        <p:spPr>
          <a:xfrm flipH="1" flipV="1">
            <a:off x="10173311" y="7400806"/>
            <a:ext cx="3298416" cy="756470"/>
          </a:xfrm>
          <a:prstGeom prst="line">
            <a:avLst/>
          </a:prstGeom>
          <a:ln w="19050" cap="flat">
            <a:solidFill>
              <a:srgbClr val="000000"/>
            </a:solidFill>
            <a:prstDash val="solid"/>
            <a:headEnd type="none" w="sm" len="sm"/>
            <a:tailEnd type="oval" w="lg" len="lg"/>
          </a:ln>
        </p:spPr>
        <p:txBody>
          <a:bodyPr/>
          <a:lstStyle/>
          <a:p>
            <a:endParaRPr lang="es-ES"/>
          </a:p>
        </p:txBody>
      </p:sp>
      <p:sp>
        <p:nvSpPr>
          <p:cNvPr id="34" name="TextBox 34"/>
          <p:cNvSpPr txBox="1"/>
          <p:nvPr/>
        </p:nvSpPr>
        <p:spPr>
          <a:xfrm>
            <a:off x="3324540" y="2210468"/>
            <a:ext cx="11638920"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Wenn der Tank Löcher hat, läuft er schnell leer – egal wie sehr ihr versucht, ihn zu füllen.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8310" y="1659954"/>
            <a:ext cx="5334567" cy="6894432"/>
          </a:xfrm>
          <a:custGeom>
            <a:avLst/>
            <a:gdLst/>
            <a:ahLst/>
            <a:cxnLst/>
            <a:rect l="l" t="t" r="r" b="b"/>
            <a:pathLst>
              <a:path w="5334567" h="6894432">
                <a:moveTo>
                  <a:pt x="0" y="0"/>
                </a:moveTo>
                <a:lnTo>
                  <a:pt x="5334567" y="0"/>
                </a:lnTo>
                <a:lnTo>
                  <a:pt x="5334567" y="6894432"/>
                </a:lnTo>
                <a:lnTo>
                  <a:pt x="0" y="6894432"/>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8210668" y="4187322"/>
            <a:ext cx="7407198" cy="1497051"/>
            <a:chOff x="0" y="0"/>
            <a:chExt cx="1950867" cy="394285"/>
          </a:xfrm>
        </p:grpSpPr>
        <p:sp>
          <p:nvSpPr>
            <p:cNvPr id="4" name="Freeform 4"/>
            <p:cNvSpPr/>
            <p:nvPr/>
          </p:nvSpPr>
          <p:spPr>
            <a:xfrm>
              <a:off x="0" y="0"/>
              <a:ext cx="1950867" cy="394285"/>
            </a:xfrm>
            <a:custGeom>
              <a:avLst/>
              <a:gdLst/>
              <a:ahLst/>
              <a:cxnLst/>
              <a:rect l="l" t="t" r="r" b="b"/>
              <a:pathLst>
                <a:path w="1950867" h="394285">
                  <a:moveTo>
                    <a:pt x="31356" y="0"/>
                  </a:moveTo>
                  <a:lnTo>
                    <a:pt x="1919511" y="0"/>
                  </a:lnTo>
                  <a:cubicBezTo>
                    <a:pt x="1927827" y="0"/>
                    <a:pt x="1935803" y="3304"/>
                    <a:pt x="1941683" y="9184"/>
                  </a:cubicBezTo>
                  <a:cubicBezTo>
                    <a:pt x="1947563" y="15064"/>
                    <a:pt x="1950867" y="23040"/>
                    <a:pt x="1950867" y="31356"/>
                  </a:cubicBezTo>
                  <a:lnTo>
                    <a:pt x="1950867" y="362929"/>
                  </a:lnTo>
                  <a:cubicBezTo>
                    <a:pt x="1950867" y="371245"/>
                    <a:pt x="1947563" y="379221"/>
                    <a:pt x="1941683" y="385101"/>
                  </a:cubicBezTo>
                  <a:cubicBezTo>
                    <a:pt x="1935803" y="390982"/>
                    <a:pt x="1927827" y="394285"/>
                    <a:pt x="1919511" y="394285"/>
                  </a:cubicBezTo>
                  <a:lnTo>
                    <a:pt x="31356" y="394285"/>
                  </a:lnTo>
                  <a:cubicBezTo>
                    <a:pt x="23040" y="394285"/>
                    <a:pt x="15064" y="390982"/>
                    <a:pt x="9184" y="385101"/>
                  </a:cubicBezTo>
                  <a:cubicBezTo>
                    <a:pt x="3304" y="379221"/>
                    <a:pt x="0" y="371245"/>
                    <a:pt x="0" y="362929"/>
                  </a:cubicBezTo>
                  <a:lnTo>
                    <a:pt x="0" y="31356"/>
                  </a:lnTo>
                  <a:cubicBezTo>
                    <a:pt x="0" y="23040"/>
                    <a:pt x="3304" y="15064"/>
                    <a:pt x="9184" y="9184"/>
                  </a:cubicBezTo>
                  <a:cubicBezTo>
                    <a:pt x="15064" y="3304"/>
                    <a:pt x="23040" y="0"/>
                    <a:pt x="31356" y="0"/>
                  </a:cubicBezTo>
                  <a:close/>
                </a:path>
              </a:pathLst>
            </a:custGeom>
            <a:solidFill>
              <a:srgbClr val="71C7D6"/>
            </a:solidFill>
            <a:ln w="19050" cap="rnd">
              <a:solidFill>
                <a:srgbClr val="000000"/>
              </a:solidFill>
              <a:prstDash val="solid"/>
              <a:round/>
            </a:ln>
          </p:spPr>
          <p:txBody>
            <a:bodyPr/>
            <a:lstStyle/>
            <a:p>
              <a:endParaRPr lang="es-ES"/>
            </a:p>
          </p:txBody>
        </p:sp>
        <p:sp>
          <p:nvSpPr>
            <p:cNvPr id="5" name="TextBox 5"/>
            <p:cNvSpPr txBox="1"/>
            <p:nvPr/>
          </p:nvSpPr>
          <p:spPr>
            <a:xfrm>
              <a:off x="0" y="-66675"/>
              <a:ext cx="1950867" cy="460960"/>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Was glaubt ihr, was den Tank von Jugendlichen heute am meisten leert?</a:t>
              </a:r>
            </a:p>
          </p:txBody>
        </p:sp>
      </p:grpSp>
      <p:grpSp>
        <p:nvGrpSpPr>
          <p:cNvPr id="6" name="Group 6"/>
          <p:cNvGrpSpPr/>
          <p:nvPr/>
        </p:nvGrpSpPr>
        <p:grpSpPr>
          <a:xfrm>
            <a:off x="8210668" y="5887883"/>
            <a:ext cx="7407198" cy="1497051"/>
            <a:chOff x="0" y="0"/>
            <a:chExt cx="1950867" cy="394285"/>
          </a:xfrm>
        </p:grpSpPr>
        <p:sp>
          <p:nvSpPr>
            <p:cNvPr id="7" name="Freeform 7"/>
            <p:cNvSpPr/>
            <p:nvPr/>
          </p:nvSpPr>
          <p:spPr>
            <a:xfrm>
              <a:off x="0" y="0"/>
              <a:ext cx="1950867" cy="394285"/>
            </a:xfrm>
            <a:custGeom>
              <a:avLst/>
              <a:gdLst/>
              <a:ahLst/>
              <a:cxnLst/>
              <a:rect l="l" t="t" r="r" b="b"/>
              <a:pathLst>
                <a:path w="1950867" h="394285">
                  <a:moveTo>
                    <a:pt x="31356" y="0"/>
                  </a:moveTo>
                  <a:lnTo>
                    <a:pt x="1919511" y="0"/>
                  </a:lnTo>
                  <a:cubicBezTo>
                    <a:pt x="1927827" y="0"/>
                    <a:pt x="1935803" y="3304"/>
                    <a:pt x="1941683" y="9184"/>
                  </a:cubicBezTo>
                  <a:cubicBezTo>
                    <a:pt x="1947563" y="15064"/>
                    <a:pt x="1950867" y="23040"/>
                    <a:pt x="1950867" y="31356"/>
                  </a:cubicBezTo>
                  <a:lnTo>
                    <a:pt x="1950867" y="362929"/>
                  </a:lnTo>
                  <a:cubicBezTo>
                    <a:pt x="1950867" y="371245"/>
                    <a:pt x="1947563" y="379221"/>
                    <a:pt x="1941683" y="385101"/>
                  </a:cubicBezTo>
                  <a:cubicBezTo>
                    <a:pt x="1935803" y="390982"/>
                    <a:pt x="1927827" y="394285"/>
                    <a:pt x="1919511" y="394285"/>
                  </a:cubicBezTo>
                  <a:lnTo>
                    <a:pt x="31356" y="394285"/>
                  </a:lnTo>
                  <a:cubicBezTo>
                    <a:pt x="23040" y="394285"/>
                    <a:pt x="15064" y="390982"/>
                    <a:pt x="9184" y="385101"/>
                  </a:cubicBezTo>
                  <a:cubicBezTo>
                    <a:pt x="3304" y="379221"/>
                    <a:pt x="0" y="371245"/>
                    <a:pt x="0" y="362929"/>
                  </a:cubicBezTo>
                  <a:lnTo>
                    <a:pt x="0" y="31356"/>
                  </a:lnTo>
                  <a:cubicBezTo>
                    <a:pt x="0" y="23040"/>
                    <a:pt x="3304" y="15064"/>
                    <a:pt x="9184" y="9184"/>
                  </a:cubicBezTo>
                  <a:cubicBezTo>
                    <a:pt x="15064" y="3304"/>
                    <a:pt x="23040" y="0"/>
                    <a:pt x="31356" y="0"/>
                  </a:cubicBezTo>
                  <a:close/>
                </a:path>
              </a:pathLst>
            </a:custGeom>
            <a:solidFill>
              <a:srgbClr val="FFED4C"/>
            </a:solidFill>
            <a:ln w="19050" cap="rnd">
              <a:solidFill>
                <a:srgbClr val="000000"/>
              </a:solidFill>
              <a:prstDash val="solid"/>
              <a:round/>
            </a:ln>
          </p:spPr>
          <p:txBody>
            <a:bodyPr/>
            <a:lstStyle/>
            <a:p>
              <a:endParaRPr lang="es-ES"/>
            </a:p>
          </p:txBody>
        </p:sp>
        <p:sp>
          <p:nvSpPr>
            <p:cNvPr id="8" name="TextBox 8"/>
            <p:cNvSpPr txBox="1"/>
            <p:nvPr/>
          </p:nvSpPr>
          <p:spPr>
            <a:xfrm>
              <a:off x="0" y="-66675"/>
              <a:ext cx="1950867" cy="460960"/>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Was ist der Unterschied zwischen etwas, das den Tank „leert“, und einem „Loch“ im Tank?</a:t>
              </a:r>
            </a:p>
          </p:txBody>
        </p:sp>
      </p:grpSp>
      <p:grpSp>
        <p:nvGrpSpPr>
          <p:cNvPr id="9" name="Group 9"/>
          <p:cNvGrpSpPr/>
          <p:nvPr/>
        </p:nvGrpSpPr>
        <p:grpSpPr>
          <a:xfrm>
            <a:off x="8210668" y="7584959"/>
            <a:ext cx="7407198" cy="1497051"/>
            <a:chOff x="0" y="0"/>
            <a:chExt cx="1950867" cy="394285"/>
          </a:xfrm>
        </p:grpSpPr>
        <p:sp>
          <p:nvSpPr>
            <p:cNvPr id="10" name="Freeform 10"/>
            <p:cNvSpPr/>
            <p:nvPr/>
          </p:nvSpPr>
          <p:spPr>
            <a:xfrm>
              <a:off x="0" y="0"/>
              <a:ext cx="1950867" cy="394285"/>
            </a:xfrm>
            <a:custGeom>
              <a:avLst/>
              <a:gdLst/>
              <a:ahLst/>
              <a:cxnLst/>
              <a:rect l="l" t="t" r="r" b="b"/>
              <a:pathLst>
                <a:path w="1950867" h="394285">
                  <a:moveTo>
                    <a:pt x="31356" y="0"/>
                  </a:moveTo>
                  <a:lnTo>
                    <a:pt x="1919511" y="0"/>
                  </a:lnTo>
                  <a:cubicBezTo>
                    <a:pt x="1927827" y="0"/>
                    <a:pt x="1935803" y="3304"/>
                    <a:pt x="1941683" y="9184"/>
                  </a:cubicBezTo>
                  <a:cubicBezTo>
                    <a:pt x="1947563" y="15064"/>
                    <a:pt x="1950867" y="23040"/>
                    <a:pt x="1950867" y="31356"/>
                  </a:cubicBezTo>
                  <a:lnTo>
                    <a:pt x="1950867" y="362929"/>
                  </a:lnTo>
                  <a:cubicBezTo>
                    <a:pt x="1950867" y="371245"/>
                    <a:pt x="1947563" y="379221"/>
                    <a:pt x="1941683" y="385101"/>
                  </a:cubicBezTo>
                  <a:cubicBezTo>
                    <a:pt x="1935803" y="390982"/>
                    <a:pt x="1927827" y="394285"/>
                    <a:pt x="1919511" y="394285"/>
                  </a:cubicBezTo>
                  <a:lnTo>
                    <a:pt x="31356" y="394285"/>
                  </a:lnTo>
                  <a:cubicBezTo>
                    <a:pt x="23040" y="394285"/>
                    <a:pt x="15064" y="390982"/>
                    <a:pt x="9184" y="385101"/>
                  </a:cubicBezTo>
                  <a:cubicBezTo>
                    <a:pt x="3304" y="379221"/>
                    <a:pt x="0" y="371245"/>
                    <a:pt x="0" y="362929"/>
                  </a:cubicBezTo>
                  <a:lnTo>
                    <a:pt x="0" y="31356"/>
                  </a:lnTo>
                  <a:cubicBezTo>
                    <a:pt x="0" y="23040"/>
                    <a:pt x="3304" y="15064"/>
                    <a:pt x="9184" y="9184"/>
                  </a:cubicBezTo>
                  <a:cubicBezTo>
                    <a:pt x="15064" y="3304"/>
                    <a:pt x="23040" y="0"/>
                    <a:pt x="31356" y="0"/>
                  </a:cubicBezTo>
                  <a:close/>
                </a:path>
              </a:pathLst>
            </a:custGeom>
            <a:solidFill>
              <a:srgbClr val="51B264"/>
            </a:solidFill>
            <a:ln w="19050" cap="rnd">
              <a:solidFill>
                <a:srgbClr val="000000"/>
              </a:solidFill>
              <a:prstDash val="solid"/>
              <a:round/>
            </a:ln>
          </p:spPr>
          <p:txBody>
            <a:bodyPr/>
            <a:lstStyle/>
            <a:p>
              <a:endParaRPr lang="es-ES"/>
            </a:p>
          </p:txBody>
        </p:sp>
        <p:sp>
          <p:nvSpPr>
            <p:cNvPr id="11" name="TextBox 11"/>
            <p:cNvSpPr txBox="1"/>
            <p:nvPr/>
          </p:nvSpPr>
          <p:spPr>
            <a:xfrm>
              <a:off x="0" y="-66675"/>
              <a:ext cx="1950867" cy="460960"/>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Was würde passieren, wenn wir den Tank nie auffüllen?</a:t>
              </a:r>
            </a:p>
          </p:txBody>
        </p:sp>
      </p:grpSp>
      <p:sp>
        <p:nvSpPr>
          <p:cNvPr id="12" name="TextBox 12"/>
          <p:cNvSpPr txBox="1"/>
          <p:nvPr/>
        </p:nvSpPr>
        <p:spPr>
          <a:xfrm>
            <a:off x="8210668" y="1580647"/>
            <a:ext cx="825702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 </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Wenn der Tank </a:t>
            </a:r>
            <a:r>
              <a:rPr lang="en-US" sz="2000" b="1">
                <a:solidFill>
                  <a:srgbClr val="000000"/>
                </a:solidFill>
                <a:latin typeface="Poppins Bold"/>
                <a:ea typeface="Poppins Bold"/>
                <a:cs typeface="Poppins Bold"/>
                <a:sym typeface="Poppins Bold"/>
              </a:rPr>
              <a:t>voll ist,</a:t>
            </a:r>
            <a:r>
              <a:rPr lang="en-US" sz="2000">
                <a:solidFill>
                  <a:srgbClr val="000000"/>
                </a:solidFill>
                <a:latin typeface="Poppins"/>
                <a:ea typeface="Poppins"/>
                <a:cs typeface="Poppins"/>
                <a:sym typeface="Poppins"/>
              </a:rPr>
              <a:t> fällt es </a:t>
            </a:r>
            <a:r>
              <a:rPr lang="en-US" sz="2000" b="1">
                <a:solidFill>
                  <a:srgbClr val="000000"/>
                </a:solidFill>
                <a:latin typeface="Poppins Bold"/>
                <a:ea typeface="Poppins Bold"/>
                <a:cs typeface="Poppins Bold"/>
                <a:sym typeface="Poppins Bold"/>
              </a:rPr>
              <a:t>leichter, Stress zu regulieren.</a:t>
            </a:r>
          </a:p>
          <a:p>
            <a:pPr algn="l">
              <a:lnSpc>
                <a:spcPts val="2800"/>
              </a:lnSpc>
            </a:pPr>
            <a:r>
              <a:rPr lang="en-US" sz="2000">
                <a:solidFill>
                  <a:srgbClr val="000000"/>
                </a:solidFill>
                <a:latin typeface="Poppins"/>
                <a:ea typeface="Poppins"/>
                <a:cs typeface="Poppins"/>
                <a:sym typeface="Poppins"/>
              </a:rPr>
              <a:t>Wenn er</a:t>
            </a:r>
            <a:r>
              <a:rPr lang="en-US" sz="2000" b="1">
                <a:solidFill>
                  <a:srgbClr val="000000"/>
                </a:solidFill>
                <a:latin typeface="Poppins Bold"/>
                <a:ea typeface="Poppins Bold"/>
                <a:cs typeface="Poppins Bold"/>
                <a:sym typeface="Poppins Bold"/>
              </a:rPr>
              <a:t> leer ist,</a:t>
            </a:r>
            <a:r>
              <a:rPr lang="en-US" sz="2000">
                <a:solidFill>
                  <a:srgbClr val="000000"/>
                </a:solidFill>
                <a:latin typeface="Poppins"/>
                <a:ea typeface="Poppins"/>
                <a:cs typeface="Poppins"/>
                <a:sym typeface="Poppins"/>
              </a:rPr>
              <a:t> wirkt </a:t>
            </a:r>
            <a:r>
              <a:rPr lang="en-US" sz="2000" b="1">
                <a:solidFill>
                  <a:srgbClr val="000000"/>
                </a:solidFill>
                <a:latin typeface="Poppins Bold"/>
                <a:ea typeface="Poppins Bold"/>
                <a:cs typeface="Poppins Bold"/>
                <a:sym typeface="Poppins Bold"/>
              </a:rPr>
              <a:t>alles viel schwieriger.</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Das zu wissen hilft dir zu entscheiden, </a:t>
            </a:r>
            <a:r>
              <a:rPr lang="en-US" sz="2000" b="1">
                <a:solidFill>
                  <a:srgbClr val="000000"/>
                </a:solidFill>
                <a:latin typeface="Poppins Bold"/>
                <a:ea typeface="Poppins Bold"/>
                <a:cs typeface="Poppins Bold"/>
                <a:sym typeface="Poppins Bold"/>
              </a:rPr>
              <a:t>was du gerade brauchst.</a:t>
            </a:r>
          </a:p>
        </p:txBody>
      </p:sp>
      <p:sp>
        <p:nvSpPr>
          <p:cNvPr id="13" name="TextBox 13"/>
          <p:cNvSpPr txBox="1"/>
          <p:nvPr/>
        </p:nvSpPr>
        <p:spPr>
          <a:xfrm>
            <a:off x="8210668" y="800061"/>
            <a:ext cx="6995041" cy="368300"/>
          </a:xfrm>
          <a:prstGeom prst="rect">
            <a:avLst/>
          </a:prstGeom>
        </p:spPr>
        <p:txBody>
          <a:bodyPr lIns="0" tIns="0" rIns="0" bIns="0" rtlCol="0" anchor="t">
            <a:spAutoFit/>
          </a:bodyPr>
          <a:lstStyle/>
          <a:p>
            <a:pPr algn="l">
              <a:lnSpc>
                <a:spcPts val="2800"/>
              </a:lnSpc>
            </a:pPr>
            <a:r>
              <a:rPr lang="en-US" sz="2000">
                <a:solidFill>
                  <a:srgbClr val="000000"/>
                </a:solidFill>
                <a:latin typeface="Poppins"/>
                <a:ea typeface="Poppins"/>
                <a:cs typeface="Poppins"/>
                <a:sym typeface="Poppins"/>
              </a:rPr>
              <a:t>Der Tank kann je nach Tag </a:t>
            </a:r>
            <a:r>
              <a:rPr lang="en-US" sz="2000" b="1">
                <a:solidFill>
                  <a:srgbClr val="000000"/>
                </a:solidFill>
                <a:latin typeface="Poppins Bold"/>
                <a:ea typeface="Poppins Bold"/>
                <a:cs typeface="Poppins Bold"/>
                <a:sym typeface="Poppins Bold"/>
              </a:rPr>
              <a:t>sehr leer oder sehr voll</a:t>
            </a:r>
            <a:r>
              <a:rPr lang="en-US" sz="2000">
                <a:solidFill>
                  <a:srgbClr val="000000"/>
                </a:solidFill>
                <a:latin typeface="Poppins"/>
                <a:ea typeface="Poppins"/>
                <a:cs typeface="Poppins"/>
                <a:sym typeface="Poppins"/>
              </a:rPr>
              <a:t> sein.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2.5</a:t>
            </a:r>
          </a:p>
        </p:txBody>
      </p:sp>
      <p:sp>
        <p:nvSpPr>
          <p:cNvPr id="5" name="TextBox 5"/>
          <p:cNvSpPr txBox="1"/>
          <p:nvPr/>
        </p:nvSpPr>
        <p:spPr>
          <a:xfrm>
            <a:off x="2770602" y="6425995"/>
            <a:ext cx="12746796" cy="2333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„Help System“ + Geführte Entspannung</a:t>
            </a:r>
          </a:p>
          <a:p>
            <a:pPr algn="ctr">
              <a:lnSpc>
                <a:spcPts val="6000"/>
              </a:lnSpc>
            </a:pPr>
            <a:r>
              <a:rPr lang="en-US" sz="5000" b="1">
                <a:solidFill>
                  <a:srgbClr val="000000"/>
                </a:solidFill>
                <a:latin typeface="Poppins Bold"/>
                <a:ea typeface="Poppins Bold"/>
                <a:cs typeface="Poppins Bold"/>
                <a:sym typeface="Poppins Bold"/>
              </a:rPr>
              <a:t>(Fantasiereise / Körper-Scan / PME)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779992" y="1254457"/>
            <a:ext cx="3124866" cy="2869328"/>
          </a:xfrm>
          <a:custGeom>
            <a:avLst/>
            <a:gdLst/>
            <a:ahLst/>
            <a:cxnLst/>
            <a:rect l="l" t="t" r="r" b="b"/>
            <a:pathLst>
              <a:path w="3124866" h="2869328">
                <a:moveTo>
                  <a:pt x="0" y="0"/>
                </a:moveTo>
                <a:lnTo>
                  <a:pt x="3124866" y="0"/>
                </a:lnTo>
                <a:lnTo>
                  <a:pt x="3124866" y="2869327"/>
                </a:lnTo>
                <a:lnTo>
                  <a:pt x="0" y="2869327"/>
                </a:lnTo>
                <a:lnTo>
                  <a:pt x="0" y="0"/>
                </a:lnTo>
                <a:close/>
              </a:path>
            </a:pathLst>
          </a:custGeom>
          <a:blipFill>
            <a:blip r:embed="rId2"/>
            <a:stretch>
              <a:fillRect/>
            </a:stretch>
          </a:blipFill>
        </p:spPr>
        <p:txBody>
          <a:bodyPr/>
          <a:lstStyle/>
          <a:p>
            <a:endParaRPr lang="es-ES"/>
          </a:p>
        </p:txBody>
      </p:sp>
      <p:sp>
        <p:nvSpPr>
          <p:cNvPr id="3" name="Freeform 3"/>
          <p:cNvSpPr/>
          <p:nvPr/>
        </p:nvSpPr>
        <p:spPr>
          <a:xfrm>
            <a:off x="10205702" y="4481825"/>
            <a:ext cx="4745920" cy="4478422"/>
          </a:xfrm>
          <a:custGeom>
            <a:avLst/>
            <a:gdLst/>
            <a:ahLst/>
            <a:cxnLst/>
            <a:rect l="l" t="t" r="r" b="b"/>
            <a:pathLst>
              <a:path w="4745920" h="4478422">
                <a:moveTo>
                  <a:pt x="0" y="0"/>
                </a:moveTo>
                <a:lnTo>
                  <a:pt x="4745920" y="0"/>
                </a:lnTo>
                <a:lnTo>
                  <a:pt x="4745920" y="4478422"/>
                </a:lnTo>
                <a:lnTo>
                  <a:pt x="0" y="4478422"/>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1722120" y="2351400"/>
            <a:ext cx="556260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Ruhiger Raum</a:t>
            </a:r>
          </a:p>
          <a:p>
            <a:pPr marL="431801" lvl="1" indent="-215900" algn="l">
              <a:lnSpc>
                <a:spcPts val="2800"/>
              </a:lnSpc>
              <a:buFont typeface="Arial"/>
              <a:buChar char="•"/>
            </a:pPr>
            <a:r>
              <a:rPr lang="en-US" sz="2000">
                <a:solidFill>
                  <a:srgbClr val="000000"/>
                </a:solidFill>
                <a:latin typeface="Poppins"/>
                <a:ea typeface="Poppins"/>
                <a:cs typeface="Poppins"/>
                <a:sym typeface="Poppins"/>
              </a:rPr>
              <a:t>Bequeme Stühle</a:t>
            </a:r>
          </a:p>
          <a:p>
            <a:pPr marL="431801" lvl="1" indent="-215900" algn="l">
              <a:lnSpc>
                <a:spcPts val="2800"/>
              </a:lnSpc>
              <a:buFont typeface="Arial"/>
              <a:buChar char="•"/>
            </a:pPr>
            <a:r>
              <a:rPr lang="en-US" sz="2000">
                <a:solidFill>
                  <a:srgbClr val="000000"/>
                </a:solidFill>
                <a:latin typeface="Poppins"/>
                <a:ea typeface="Poppins"/>
                <a:cs typeface="Poppins"/>
                <a:sym typeface="Poppins"/>
              </a:rPr>
              <a:t>Leise Musik (optional)</a:t>
            </a:r>
          </a:p>
          <a:p>
            <a:pPr marL="431801" lvl="1" indent="-215900" algn="l">
              <a:lnSpc>
                <a:spcPts val="2800"/>
              </a:lnSpc>
              <a:buFont typeface="Arial"/>
              <a:buChar char="•"/>
            </a:pPr>
            <a:r>
              <a:rPr lang="en-US" sz="2000">
                <a:solidFill>
                  <a:srgbClr val="000000"/>
                </a:solidFill>
                <a:latin typeface="Poppins"/>
                <a:ea typeface="Poppins"/>
                <a:cs typeface="Poppins"/>
                <a:sym typeface="Poppins"/>
              </a:rPr>
              <a:t>Platz zum Entspannen</a:t>
            </a:r>
          </a:p>
        </p:txBody>
      </p:sp>
      <p:sp>
        <p:nvSpPr>
          <p:cNvPr id="5" name="TextBox 5"/>
          <p:cNvSpPr txBox="1"/>
          <p:nvPr/>
        </p:nvSpPr>
        <p:spPr>
          <a:xfrm>
            <a:off x="1722120" y="5359365"/>
            <a:ext cx="5091452"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machen?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Mein Unterstützungssystem („Help System“) erkennen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Eine geführte Entspannung durchführen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14950" y="2324100"/>
            <a:ext cx="7658100" cy="1720709"/>
            <a:chOff x="0" y="-54864"/>
            <a:chExt cx="2016948" cy="453191"/>
          </a:xfrm>
        </p:grpSpPr>
        <p:sp>
          <p:nvSpPr>
            <p:cNvPr id="3" name="Freeform 3"/>
            <p:cNvSpPr/>
            <p:nvPr/>
          </p:nvSpPr>
          <p:spPr>
            <a:xfrm>
              <a:off x="0" y="0"/>
              <a:ext cx="2016948" cy="367466"/>
            </a:xfrm>
            <a:custGeom>
              <a:avLst/>
              <a:gdLst/>
              <a:ahLst/>
              <a:cxnLst/>
              <a:rect l="l" t="t" r="r" b="b"/>
              <a:pathLst>
                <a:path w="2016948" h="367466">
                  <a:moveTo>
                    <a:pt x="30328" y="0"/>
                  </a:moveTo>
                  <a:lnTo>
                    <a:pt x="1986620" y="0"/>
                  </a:lnTo>
                  <a:cubicBezTo>
                    <a:pt x="1994664" y="0"/>
                    <a:pt x="2002378" y="3195"/>
                    <a:pt x="2008065" y="8883"/>
                  </a:cubicBezTo>
                  <a:cubicBezTo>
                    <a:pt x="2013753" y="14571"/>
                    <a:pt x="2016948" y="22285"/>
                    <a:pt x="2016948" y="30328"/>
                  </a:cubicBezTo>
                  <a:lnTo>
                    <a:pt x="2016948" y="337138"/>
                  </a:lnTo>
                  <a:cubicBezTo>
                    <a:pt x="2016948" y="345181"/>
                    <a:pt x="2013753" y="352895"/>
                    <a:pt x="2008065" y="358583"/>
                  </a:cubicBezTo>
                  <a:cubicBezTo>
                    <a:pt x="2002378" y="364271"/>
                    <a:pt x="1994664" y="367466"/>
                    <a:pt x="1986620" y="367466"/>
                  </a:cubicBezTo>
                  <a:lnTo>
                    <a:pt x="30328" y="367466"/>
                  </a:lnTo>
                  <a:cubicBezTo>
                    <a:pt x="22285" y="367466"/>
                    <a:pt x="14571" y="364271"/>
                    <a:pt x="8883" y="358583"/>
                  </a:cubicBezTo>
                  <a:cubicBezTo>
                    <a:pt x="3195" y="352895"/>
                    <a:pt x="0" y="345181"/>
                    <a:pt x="0" y="337138"/>
                  </a:cubicBezTo>
                  <a:lnTo>
                    <a:pt x="0" y="30328"/>
                  </a:lnTo>
                  <a:cubicBezTo>
                    <a:pt x="0" y="22285"/>
                    <a:pt x="3195" y="14571"/>
                    <a:pt x="8883" y="8883"/>
                  </a:cubicBezTo>
                  <a:cubicBezTo>
                    <a:pt x="14571" y="3195"/>
                    <a:pt x="22285" y="0"/>
                    <a:pt x="30328" y="0"/>
                  </a:cubicBezTo>
                  <a:close/>
                </a:path>
              </a:pathLst>
            </a:custGeom>
            <a:solidFill>
              <a:srgbClr val="E4829D"/>
            </a:solidFill>
            <a:ln w="19050" cap="rnd">
              <a:solidFill>
                <a:srgbClr val="000000"/>
              </a:solidFill>
              <a:prstDash val="solid"/>
              <a:round/>
            </a:ln>
          </p:spPr>
          <p:txBody>
            <a:bodyPr/>
            <a:lstStyle/>
            <a:p>
              <a:endParaRPr lang="es-ES"/>
            </a:p>
          </p:txBody>
        </p:sp>
        <p:sp>
          <p:nvSpPr>
            <p:cNvPr id="4" name="TextBox 4"/>
            <p:cNvSpPr txBox="1"/>
            <p:nvPr/>
          </p:nvSpPr>
          <p:spPr>
            <a:xfrm>
              <a:off x="0" y="-54864"/>
              <a:ext cx="2016948" cy="453191"/>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An wen </a:t>
              </a:r>
              <a:r>
                <a:rPr lang="en-US" sz="3000" dirty="0" err="1">
                  <a:solidFill>
                    <a:srgbClr val="000000"/>
                  </a:solidFill>
                  <a:latin typeface="Poppins"/>
                  <a:ea typeface="Poppins"/>
                  <a:cs typeface="Poppins"/>
                  <a:sym typeface="Poppins"/>
                </a:rPr>
                <a:t>kann</a:t>
              </a:r>
              <a:r>
                <a:rPr lang="en-US" sz="3000" dirty="0">
                  <a:solidFill>
                    <a:srgbClr val="000000"/>
                  </a:solidFill>
                  <a:latin typeface="Poppins"/>
                  <a:ea typeface="Poppins"/>
                  <a:cs typeface="Poppins"/>
                  <a:sym typeface="Poppins"/>
                </a:rPr>
                <a:t> ich </a:t>
              </a:r>
              <a:r>
                <a:rPr lang="en-US" sz="3000" dirty="0" err="1">
                  <a:solidFill>
                    <a:srgbClr val="000000"/>
                  </a:solidFill>
                  <a:latin typeface="Poppins"/>
                  <a:ea typeface="Poppins"/>
                  <a:cs typeface="Poppins"/>
                  <a:sym typeface="Poppins"/>
                </a:rPr>
                <a:t>mich</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wenden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wenn</a:t>
              </a:r>
              <a:r>
                <a:rPr lang="en-US" sz="3000" dirty="0">
                  <a:solidFill>
                    <a:srgbClr val="000000"/>
                  </a:solidFill>
                  <a:latin typeface="Poppins"/>
                  <a:ea typeface="Poppins"/>
                  <a:cs typeface="Poppins"/>
                  <a:sym typeface="Poppins"/>
                </a:rPr>
                <a:t> ich </a:t>
              </a:r>
              <a:r>
                <a:rPr lang="en-US" sz="3000" dirty="0" err="1">
                  <a:solidFill>
                    <a:srgbClr val="000000"/>
                  </a:solidFill>
                  <a:latin typeface="Poppins"/>
                  <a:ea typeface="Poppins"/>
                  <a:cs typeface="Poppins"/>
                  <a:sym typeface="Poppins"/>
                </a:rPr>
                <a:t>gestresst</a:t>
              </a:r>
              <a:r>
                <a:rPr lang="en-US" sz="3000" dirty="0">
                  <a:solidFill>
                    <a:srgbClr val="000000"/>
                  </a:solidFill>
                  <a:latin typeface="Poppins"/>
                  <a:ea typeface="Poppins"/>
                  <a:cs typeface="Poppins"/>
                  <a:sym typeface="Poppins"/>
                </a:rPr>
                <a:t> bin?</a:t>
              </a:r>
            </a:p>
          </p:txBody>
        </p:sp>
      </p:grpSp>
      <p:sp>
        <p:nvSpPr>
          <p:cNvPr id="5" name="Freeform 5"/>
          <p:cNvSpPr/>
          <p:nvPr/>
        </p:nvSpPr>
        <p:spPr>
          <a:xfrm>
            <a:off x="7407755" y="4577809"/>
            <a:ext cx="3472490" cy="3176779"/>
          </a:xfrm>
          <a:custGeom>
            <a:avLst/>
            <a:gdLst/>
            <a:ahLst/>
            <a:cxnLst/>
            <a:rect l="l" t="t" r="r" b="b"/>
            <a:pathLst>
              <a:path w="3472490" h="3176779">
                <a:moveTo>
                  <a:pt x="0" y="0"/>
                </a:moveTo>
                <a:lnTo>
                  <a:pt x="3472490" y="0"/>
                </a:lnTo>
                <a:lnTo>
                  <a:pt x="3472490" y="3176779"/>
                </a:lnTo>
                <a:lnTo>
                  <a:pt x="0" y="3176779"/>
                </a:lnTo>
                <a:lnTo>
                  <a:pt x="0" y="0"/>
                </a:lnTo>
                <a:close/>
              </a:path>
            </a:pathLst>
          </a:custGeom>
          <a:blipFill>
            <a:blip r:embed="rId2"/>
            <a:stretch>
              <a:fillRect/>
            </a:stretch>
          </a:blipFill>
        </p:spPr>
        <p:txBody>
          <a:bodyPr/>
          <a:lstStyle/>
          <a:p>
            <a:endParaRPr lang="es-ES"/>
          </a:p>
        </p:txBody>
      </p:sp>
      <p:sp>
        <p:nvSpPr>
          <p:cNvPr id="6" name="TextBox 6"/>
          <p:cNvSpPr txBox="1"/>
          <p:nvPr/>
        </p:nvSpPr>
        <p:spPr>
          <a:xfrm>
            <a:off x="4467022" y="5040817"/>
            <a:ext cx="2691102"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Jemand, bei dem du dich sicher fühlst</a:t>
            </a:r>
          </a:p>
        </p:txBody>
      </p:sp>
      <p:sp>
        <p:nvSpPr>
          <p:cNvPr id="7" name="TextBox 7"/>
          <p:cNvSpPr txBox="1"/>
          <p:nvPr/>
        </p:nvSpPr>
        <p:spPr>
          <a:xfrm>
            <a:off x="10950065" y="5040817"/>
            <a:ext cx="3380451"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Jemand, der dich beraten oder begleiten kann</a:t>
            </a:r>
          </a:p>
        </p:txBody>
      </p:sp>
      <p:sp>
        <p:nvSpPr>
          <p:cNvPr id="8" name="TextBox 8"/>
          <p:cNvSpPr txBox="1"/>
          <p:nvPr/>
        </p:nvSpPr>
        <p:spPr>
          <a:xfrm>
            <a:off x="4445527" y="7034097"/>
            <a:ext cx="2371679"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Jemand, der nicht urteilt</a:t>
            </a:r>
          </a:p>
        </p:txBody>
      </p:sp>
      <p:sp>
        <p:nvSpPr>
          <p:cNvPr id="9" name="TextBox 9"/>
          <p:cNvSpPr txBox="1"/>
          <p:nvPr/>
        </p:nvSpPr>
        <p:spPr>
          <a:xfrm>
            <a:off x="11580048" y="7034097"/>
            <a:ext cx="2459831"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Jemand, der zuhört</a:t>
            </a:r>
          </a:p>
        </p:txBody>
      </p:sp>
      <p:sp>
        <p:nvSpPr>
          <p:cNvPr id="10" name="TextBox 10"/>
          <p:cNvSpPr txBox="1"/>
          <p:nvPr/>
        </p:nvSpPr>
        <p:spPr>
          <a:xfrm>
            <a:off x="8366046" y="962025"/>
            <a:ext cx="1555909" cy="368300"/>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Hilfesystem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14950" y="1746391"/>
            <a:ext cx="7658100" cy="1720709"/>
            <a:chOff x="0" y="-58056"/>
            <a:chExt cx="2016948" cy="453191"/>
          </a:xfrm>
        </p:grpSpPr>
        <p:sp>
          <p:nvSpPr>
            <p:cNvPr id="3" name="Freeform 3"/>
            <p:cNvSpPr/>
            <p:nvPr/>
          </p:nvSpPr>
          <p:spPr>
            <a:xfrm>
              <a:off x="0" y="0"/>
              <a:ext cx="2016948" cy="367466"/>
            </a:xfrm>
            <a:custGeom>
              <a:avLst/>
              <a:gdLst/>
              <a:ahLst/>
              <a:cxnLst/>
              <a:rect l="l" t="t" r="r" b="b"/>
              <a:pathLst>
                <a:path w="2016948" h="367466">
                  <a:moveTo>
                    <a:pt x="30328" y="0"/>
                  </a:moveTo>
                  <a:lnTo>
                    <a:pt x="1986620" y="0"/>
                  </a:lnTo>
                  <a:cubicBezTo>
                    <a:pt x="1994664" y="0"/>
                    <a:pt x="2002378" y="3195"/>
                    <a:pt x="2008065" y="8883"/>
                  </a:cubicBezTo>
                  <a:cubicBezTo>
                    <a:pt x="2013753" y="14571"/>
                    <a:pt x="2016948" y="22285"/>
                    <a:pt x="2016948" y="30328"/>
                  </a:cubicBezTo>
                  <a:lnTo>
                    <a:pt x="2016948" y="337138"/>
                  </a:lnTo>
                  <a:cubicBezTo>
                    <a:pt x="2016948" y="345181"/>
                    <a:pt x="2013753" y="352895"/>
                    <a:pt x="2008065" y="358583"/>
                  </a:cubicBezTo>
                  <a:cubicBezTo>
                    <a:pt x="2002378" y="364271"/>
                    <a:pt x="1994664" y="367466"/>
                    <a:pt x="1986620" y="367466"/>
                  </a:cubicBezTo>
                  <a:lnTo>
                    <a:pt x="30328" y="367466"/>
                  </a:lnTo>
                  <a:cubicBezTo>
                    <a:pt x="22285" y="367466"/>
                    <a:pt x="14571" y="364271"/>
                    <a:pt x="8883" y="358583"/>
                  </a:cubicBezTo>
                  <a:cubicBezTo>
                    <a:pt x="3195" y="352895"/>
                    <a:pt x="0" y="345181"/>
                    <a:pt x="0" y="337138"/>
                  </a:cubicBezTo>
                  <a:lnTo>
                    <a:pt x="0" y="30328"/>
                  </a:lnTo>
                  <a:cubicBezTo>
                    <a:pt x="0" y="22285"/>
                    <a:pt x="3195" y="14571"/>
                    <a:pt x="8883" y="8883"/>
                  </a:cubicBezTo>
                  <a:cubicBezTo>
                    <a:pt x="14571" y="3195"/>
                    <a:pt x="22285" y="0"/>
                    <a:pt x="30328" y="0"/>
                  </a:cubicBez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58056"/>
              <a:ext cx="2016948" cy="453191"/>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oder</a:t>
              </a:r>
              <a:r>
                <a:rPr lang="en-US" sz="3000" dirty="0">
                  <a:solidFill>
                    <a:srgbClr val="000000"/>
                  </a:solidFill>
                  <a:latin typeface="Poppins"/>
                  <a:ea typeface="Poppins"/>
                  <a:cs typeface="Poppins"/>
                  <a:sym typeface="Poppins"/>
                </a:rPr>
                <a:t> was </a:t>
              </a:r>
              <a:r>
                <a:rPr lang="en-US" sz="3000" dirty="0" err="1">
                  <a:solidFill>
                    <a:srgbClr val="000000"/>
                  </a:solidFill>
                  <a:latin typeface="Poppins"/>
                  <a:ea typeface="Poppins"/>
                  <a:cs typeface="Poppins"/>
                  <a:sym typeface="Poppins"/>
                </a:rPr>
                <a:t>gehört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zu</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deinem</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Unterstützungsnetzwerk</a:t>
              </a:r>
              <a:r>
                <a:rPr lang="en-US" sz="3000" dirty="0">
                  <a:solidFill>
                    <a:srgbClr val="000000"/>
                  </a:solidFill>
                  <a:latin typeface="Poppins"/>
                  <a:ea typeface="Poppins"/>
                  <a:cs typeface="Poppins"/>
                  <a:sym typeface="Poppins"/>
                </a:rPr>
                <a:t>?</a:t>
              </a:r>
            </a:p>
          </p:txBody>
        </p:sp>
      </p:grpSp>
      <p:grpSp>
        <p:nvGrpSpPr>
          <p:cNvPr id="5" name="Group 5"/>
          <p:cNvGrpSpPr/>
          <p:nvPr/>
        </p:nvGrpSpPr>
        <p:grpSpPr>
          <a:xfrm>
            <a:off x="2246056" y="3789227"/>
            <a:ext cx="13795887" cy="4883375"/>
            <a:chOff x="0" y="0"/>
            <a:chExt cx="18394517" cy="6511167"/>
          </a:xfrm>
        </p:grpSpPr>
        <p:sp>
          <p:nvSpPr>
            <p:cNvPr id="6" name="Freeform 6"/>
            <p:cNvSpPr/>
            <p:nvPr/>
          </p:nvSpPr>
          <p:spPr>
            <a:xfrm>
              <a:off x="0" y="402167"/>
              <a:ext cx="14505724" cy="5639100"/>
            </a:xfrm>
            <a:custGeom>
              <a:avLst/>
              <a:gdLst/>
              <a:ahLst/>
              <a:cxnLst/>
              <a:rect l="l" t="t" r="r" b="b"/>
              <a:pathLst>
                <a:path w="14505724" h="5639100">
                  <a:moveTo>
                    <a:pt x="0" y="0"/>
                  </a:moveTo>
                  <a:lnTo>
                    <a:pt x="14505724" y="0"/>
                  </a:lnTo>
                  <a:lnTo>
                    <a:pt x="14505724" y="5639100"/>
                  </a:lnTo>
                  <a:lnTo>
                    <a:pt x="0" y="5639100"/>
                  </a:lnTo>
                  <a:lnTo>
                    <a:pt x="0" y="0"/>
                  </a:lnTo>
                  <a:close/>
                </a:path>
              </a:pathLst>
            </a:custGeom>
            <a:blipFill>
              <a:blip r:embed="rId2"/>
              <a:stretch>
                <a:fillRect/>
              </a:stretch>
            </a:blipFill>
          </p:spPr>
          <p:txBody>
            <a:bodyPr/>
            <a:lstStyle/>
            <a:p>
              <a:endParaRPr lang="es-ES"/>
            </a:p>
          </p:txBody>
        </p:sp>
        <p:sp>
          <p:nvSpPr>
            <p:cNvPr id="7" name="TextBox 7"/>
            <p:cNvSpPr txBox="1"/>
            <p:nvPr/>
          </p:nvSpPr>
          <p:spPr>
            <a:xfrm>
              <a:off x="7566866" y="5572425"/>
              <a:ext cx="3423603" cy="9387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Aktivitäten, die beruhigen</a:t>
              </a:r>
            </a:p>
          </p:txBody>
        </p:sp>
        <p:sp>
          <p:nvSpPr>
            <p:cNvPr id="8" name="TextBox 8"/>
            <p:cNvSpPr txBox="1"/>
            <p:nvPr/>
          </p:nvSpPr>
          <p:spPr>
            <a:xfrm>
              <a:off x="3651030" y="963255"/>
              <a:ext cx="3601832" cy="4688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Tutor / Klassenlehrer</a:t>
              </a:r>
            </a:p>
          </p:txBody>
        </p:sp>
        <p:sp>
          <p:nvSpPr>
            <p:cNvPr id="9" name="TextBox 9"/>
            <p:cNvSpPr txBox="1"/>
            <p:nvPr/>
          </p:nvSpPr>
          <p:spPr>
            <a:xfrm>
              <a:off x="972166" y="3305011"/>
              <a:ext cx="3194368" cy="4688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Coach / Trainer*in</a:t>
              </a:r>
            </a:p>
          </p:txBody>
        </p:sp>
        <p:sp>
          <p:nvSpPr>
            <p:cNvPr id="10" name="TextBox 10"/>
            <p:cNvSpPr txBox="1"/>
            <p:nvPr/>
          </p:nvSpPr>
          <p:spPr>
            <a:xfrm>
              <a:off x="13346108" y="-66675"/>
              <a:ext cx="5048409" cy="4688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Beratungsstelle der Schule</a:t>
              </a:r>
            </a:p>
          </p:txBody>
        </p:sp>
        <p:sp>
          <p:nvSpPr>
            <p:cNvPr id="11" name="TextBox 11"/>
            <p:cNvSpPr txBox="1"/>
            <p:nvPr/>
          </p:nvSpPr>
          <p:spPr>
            <a:xfrm>
              <a:off x="14728749" y="3961642"/>
              <a:ext cx="3002048" cy="1878542"/>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Gemeinschaftsraum / Vertrauensraum in der Schule</a:t>
              </a:r>
            </a:p>
          </p:txBody>
        </p:sp>
      </p:grpSp>
      <p:sp>
        <p:nvSpPr>
          <p:cNvPr id="12" name="TextBox 12"/>
          <p:cNvSpPr txBox="1"/>
          <p:nvPr/>
        </p:nvSpPr>
        <p:spPr>
          <a:xfrm>
            <a:off x="8366046" y="962025"/>
            <a:ext cx="1555909" cy="368300"/>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Hilfesystem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466653"/>
            <a:ext cx="16403468" cy="7791647"/>
          </a:xfrm>
          <a:custGeom>
            <a:avLst/>
            <a:gdLst/>
            <a:ahLst/>
            <a:cxnLst/>
            <a:rect l="l" t="t" r="r" b="b"/>
            <a:pathLst>
              <a:path w="16403468" h="7791647">
                <a:moveTo>
                  <a:pt x="0" y="0"/>
                </a:moveTo>
                <a:lnTo>
                  <a:pt x="16403468" y="0"/>
                </a:lnTo>
                <a:lnTo>
                  <a:pt x="16403468" y="7791647"/>
                </a:lnTo>
                <a:lnTo>
                  <a:pt x="0" y="7791647"/>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7315200" y="660400"/>
            <a:ext cx="3657600" cy="341119"/>
          </a:xfrm>
          <a:prstGeom prst="rect">
            <a:avLst/>
          </a:prstGeom>
        </p:spPr>
        <p:txBody>
          <a:bodyPr wrap="square"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Geführte Entspannung</a:t>
            </a:r>
          </a:p>
        </p:txBody>
      </p:sp>
      <p:sp>
        <p:nvSpPr>
          <p:cNvPr id="4" name="Freeform 4"/>
          <p:cNvSpPr/>
          <p:nvPr/>
        </p:nvSpPr>
        <p:spPr>
          <a:xfrm>
            <a:off x="11851800" y="1729618"/>
            <a:ext cx="7699700" cy="7265717"/>
          </a:xfrm>
          <a:custGeom>
            <a:avLst/>
            <a:gdLst/>
            <a:ahLst/>
            <a:cxnLst/>
            <a:rect l="l" t="t" r="r" b="b"/>
            <a:pathLst>
              <a:path w="7699700" h="7265717">
                <a:moveTo>
                  <a:pt x="0" y="0"/>
                </a:moveTo>
                <a:lnTo>
                  <a:pt x="7699700" y="0"/>
                </a:lnTo>
                <a:lnTo>
                  <a:pt x="7699700" y="7265717"/>
                </a:lnTo>
                <a:lnTo>
                  <a:pt x="0" y="7265717"/>
                </a:lnTo>
                <a:lnTo>
                  <a:pt x="0" y="0"/>
                </a:lnTo>
                <a:close/>
              </a:path>
            </a:pathLst>
          </a:custGeom>
          <a:blipFill>
            <a:blip r:embed="rId3"/>
            <a:stretch>
              <a:fillRect/>
            </a:stretch>
          </a:blipFill>
        </p:spPr>
        <p:txBody>
          <a:bodyPr/>
          <a:lstStyle/>
          <a:p>
            <a:endParaRPr lang="es-ES"/>
          </a:p>
        </p:txBody>
      </p:sp>
      <p:sp>
        <p:nvSpPr>
          <p:cNvPr id="5" name="TextBox 5"/>
          <p:cNvSpPr txBox="1"/>
          <p:nvPr/>
        </p:nvSpPr>
        <p:spPr>
          <a:xfrm>
            <a:off x="1418993" y="2811463"/>
            <a:ext cx="10075151" cy="565467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Wir beginnen mit der Atmung… </a:t>
            </a:r>
            <a:r>
              <a:rPr lang="en-US" sz="2000" b="1">
                <a:solidFill>
                  <a:srgbClr val="000000"/>
                </a:solidFill>
                <a:latin typeface="Poppins Bold"/>
                <a:ea typeface="Poppins Bold"/>
                <a:cs typeface="Poppins Bold"/>
                <a:sym typeface="Poppins Bold"/>
              </a:rPr>
              <a:t>Atmet sanft ein… und langsam wieder aus.</a:t>
            </a:r>
          </a:p>
          <a:p>
            <a:pPr algn="ctr">
              <a:lnSpc>
                <a:spcPts val="2800"/>
              </a:lnSpc>
              <a:spcBef>
                <a:spcPct val="0"/>
              </a:spcBef>
            </a:pPr>
            <a:r>
              <a:rPr lang="en-US" sz="2000">
                <a:solidFill>
                  <a:srgbClr val="000000"/>
                </a:solidFill>
                <a:latin typeface="Poppins"/>
                <a:ea typeface="Poppins"/>
                <a:cs typeface="Poppins"/>
                <a:sym typeface="Poppins"/>
              </a:rPr>
              <a:t>Spürt eure</a:t>
            </a:r>
            <a:r>
              <a:rPr lang="en-US" sz="2000" b="1">
                <a:solidFill>
                  <a:srgbClr val="000000"/>
                </a:solidFill>
                <a:latin typeface="Poppins Bold"/>
                <a:ea typeface="Poppins Bold"/>
                <a:cs typeface="Poppins Bold"/>
                <a:sym typeface="Poppins Bold"/>
              </a:rPr>
              <a:t> Füße auf dem Boden… </a:t>
            </a:r>
            <a:r>
              <a:rPr lang="en-US" sz="2000">
                <a:solidFill>
                  <a:srgbClr val="000000"/>
                </a:solidFill>
                <a:latin typeface="Poppins"/>
                <a:ea typeface="Poppins"/>
                <a:cs typeface="Poppins"/>
                <a:sym typeface="Poppins"/>
              </a:rPr>
              <a:t>entspannt sie.</a:t>
            </a:r>
          </a:p>
          <a:p>
            <a:pPr algn="ctr">
              <a:lnSpc>
                <a:spcPts val="2800"/>
              </a:lnSpc>
              <a:spcBef>
                <a:spcPct val="0"/>
              </a:spcBef>
            </a:pPr>
            <a:r>
              <a:rPr lang="en-US" sz="2000">
                <a:solidFill>
                  <a:srgbClr val="000000"/>
                </a:solidFill>
                <a:latin typeface="Poppins"/>
                <a:ea typeface="Poppins"/>
                <a:cs typeface="Poppins"/>
                <a:sym typeface="Poppins"/>
              </a:rPr>
              <a:t>Jetzt die </a:t>
            </a:r>
            <a:r>
              <a:rPr lang="en-US" sz="2000" b="1">
                <a:solidFill>
                  <a:srgbClr val="000000"/>
                </a:solidFill>
                <a:latin typeface="Poppins Bold"/>
                <a:ea typeface="Poppins Bold"/>
                <a:cs typeface="Poppins Bold"/>
                <a:sym typeface="Poppins Bold"/>
              </a:rPr>
              <a:t>Beine</a:t>
            </a:r>
            <a:r>
              <a:rPr lang="en-US" sz="2000">
                <a:solidFill>
                  <a:srgbClr val="000000"/>
                </a:solidFill>
                <a:latin typeface="Poppins"/>
                <a:ea typeface="Poppins"/>
                <a:cs typeface="Poppins"/>
                <a:sym typeface="Poppins"/>
              </a:rPr>
              <a:t>… den </a:t>
            </a:r>
            <a:r>
              <a:rPr lang="en-US" sz="2000" b="1">
                <a:solidFill>
                  <a:srgbClr val="000000"/>
                </a:solidFill>
                <a:latin typeface="Poppins Bold"/>
                <a:ea typeface="Poppins Bold"/>
                <a:cs typeface="Poppins Bold"/>
                <a:sym typeface="Poppins Bold"/>
              </a:rPr>
              <a:t>Bauch</a:t>
            </a:r>
            <a:r>
              <a:rPr lang="en-US" sz="2000">
                <a:solidFill>
                  <a:srgbClr val="000000"/>
                </a:solidFill>
                <a:latin typeface="Poppins"/>
                <a:ea typeface="Poppins"/>
                <a:cs typeface="Poppins"/>
                <a:sym typeface="Poppins"/>
              </a:rPr>
              <a:t>… die </a:t>
            </a:r>
            <a:r>
              <a:rPr lang="en-US" sz="2000" b="1">
                <a:solidFill>
                  <a:srgbClr val="000000"/>
                </a:solidFill>
                <a:latin typeface="Poppins Bold"/>
                <a:ea typeface="Poppins Bold"/>
                <a:cs typeface="Poppins Bold"/>
                <a:sym typeface="Poppins Bold"/>
              </a:rPr>
              <a:t>Schultern</a:t>
            </a:r>
            <a:r>
              <a:rPr lang="en-US" sz="2000">
                <a:solidFill>
                  <a:srgbClr val="000000"/>
                </a:solidFill>
                <a:latin typeface="Poppins"/>
                <a:ea typeface="Poppins"/>
                <a:cs typeface="Poppins"/>
                <a:sym typeface="Poppins"/>
              </a:rPr>
              <a:t>… den </a:t>
            </a:r>
            <a:r>
              <a:rPr lang="en-US" sz="2000" b="1">
                <a:solidFill>
                  <a:srgbClr val="000000"/>
                </a:solidFill>
                <a:latin typeface="Poppins Bold"/>
                <a:ea typeface="Poppins Bold"/>
                <a:cs typeface="Poppins Bold"/>
                <a:sym typeface="Poppins Bold"/>
              </a:rPr>
              <a:t>Kiefer</a:t>
            </a:r>
            <a:r>
              <a:rPr lang="en-US" sz="2000">
                <a:solidFill>
                  <a:srgbClr val="000000"/>
                </a:solidFill>
                <a:latin typeface="Poppins"/>
                <a:ea typeface="Poppins"/>
                <a:cs typeface="Poppins"/>
                <a:sym typeface="Poppins"/>
              </a:rPr>
              <a:t>… die</a:t>
            </a:r>
            <a:r>
              <a:rPr lang="en-US" sz="2000" b="1">
                <a:solidFill>
                  <a:srgbClr val="000000"/>
                </a:solidFill>
                <a:latin typeface="Poppins Bold"/>
                <a:ea typeface="Poppins Bold"/>
                <a:cs typeface="Poppins Bold"/>
                <a:sym typeface="Poppins Bold"/>
              </a:rPr>
              <a:t> Stirn</a:t>
            </a:r>
            <a:r>
              <a:rPr lang="en-US" sz="2000">
                <a:solidFill>
                  <a:srgbClr val="000000"/>
                </a:solidFill>
                <a:latin typeface="Poppins"/>
                <a:ea typeface="Poppins"/>
                <a:cs typeface="Poppins"/>
                <a:sym typeface="Poppins"/>
              </a:rPr>
              <a:t>…</a:t>
            </a: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r>
              <a:rPr lang="en-US" sz="2000">
                <a:solidFill>
                  <a:srgbClr val="000000"/>
                </a:solidFill>
                <a:latin typeface="Poppins"/>
                <a:ea typeface="Poppins"/>
                <a:cs typeface="Poppins"/>
                <a:sym typeface="Poppins"/>
              </a:rPr>
              <a:t>(Kurze Pause)</a:t>
            </a:r>
          </a:p>
          <a:p>
            <a:pPr algn="ctr">
              <a:lnSpc>
                <a:spcPts val="2800"/>
              </a:lnSpc>
              <a:spcBef>
                <a:spcPct val="0"/>
              </a:spcBef>
            </a:pPr>
            <a:r>
              <a:rPr lang="en-US" sz="2000">
                <a:solidFill>
                  <a:srgbClr val="000000"/>
                </a:solidFill>
                <a:latin typeface="Poppins"/>
                <a:ea typeface="Poppins"/>
                <a:cs typeface="Poppins"/>
                <a:sym typeface="Poppins"/>
              </a:rPr>
              <a:t>Stellt euch jetzt einen </a:t>
            </a:r>
            <a:r>
              <a:rPr lang="en-US" sz="2000" b="1">
                <a:solidFill>
                  <a:srgbClr val="000000"/>
                </a:solidFill>
                <a:latin typeface="Poppins Bold"/>
                <a:ea typeface="Poppins Bold"/>
                <a:cs typeface="Poppins Bold"/>
                <a:sym typeface="Poppins Bold"/>
              </a:rPr>
              <a:t>Ort vor, an dem euer Körper zur Ruhe kommen kann:</a:t>
            </a:r>
          </a:p>
          <a:p>
            <a:pPr algn="ctr">
              <a:lnSpc>
                <a:spcPts val="2800"/>
              </a:lnSpc>
              <a:spcBef>
                <a:spcPct val="0"/>
              </a:spcBef>
            </a:pPr>
            <a:r>
              <a:rPr lang="en-US" sz="2000">
                <a:solidFill>
                  <a:srgbClr val="000000"/>
                </a:solidFill>
                <a:latin typeface="Poppins"/>
                <a:ea typeface="Poppins"/>
                <a:cs typeface="Poppins"/>
                <a:sym typeface="Poppins"/>
              </a:rPr>
              <a:t> einen Wald, den Strand, euer Zimmer, einen ruhigen Ort…</a:t>
            </a:r>
          </a:p>
          <a:p>
            <a:pPr algn="ctr">
              <a:lnSpc>
                <a:spcPts val="2800"/>
              </a:lnSpc>
              <a:spcBef>
                <a:spcPct val="0"/>
              </a:spcBef>
            </a:pPr>
            <a:r>
              <a:rPr lang="en-US" sz="2000">
                <a:solidFill>
                  <a:srgbClr val="000000"/>
                </a:solidFill>
                <a:latin typeface="Poppins"/>
                <a:ea typeface="Poppins"/>
                <a:cs typeface="Poppins"/>
                <a:sym typeface="Poppins"/>
              </a:rPr>
              <a:t>An diesem </a:t>
            </a:r>
            <a:r>
              <a:rPr lang="en-US" sz="2000" b="1">
                <a:solidFill>
                  <a:srgbClr val="000000"/>
                </a:solidFill>
                <a:latin typeface="Poppins Bold"/>
                <a:ea typeface="Poppins Bold"/>
                <a:cs typeface="Poppins Bold"/>
                <a:sym typeface="Poppins Bold"/>
              </a:rPr>
              <a:t>Ort gibt es keine Eile.</a:t>
            </a:r>
          </a:p>
          <a:p>
            <a:pPr algn="ctr">
              <a:lnSpc>
                <a:spcPts val="2800"/>
              </a:lnSpc>
              <a:spcBef>
                <a:spcPct val="0"/>
              </a:spcBef>
            </a:pPr>
            <a:r>
              <a:rPr lang="en-US" sz="2000">
                <a:solidFill>
                  <a:srgbClr val="000000"/>
                </a:solidFill>
                <a:latin typeface="Poppins"/>
                <a:ea typeface="Poppins"/>
                <a:cs typeface="Poppins"/>
                <a:sym typeface="Poppins"/>
              </a:rPr>
              <a:t>Ihr könnt </a:t>
            </a:r>
            <a:r>
              <a:rPr lang="en-US" sz="2000" b="1">
                <a:solidFill>
                  <a:srgbClr val="000000"/>
                </a:solidFill>
                <a:latin typeface="Poppins Bold"/>
                <a:ea typeface="Poppins Bold"/>
                <a:cs typeface="Poppins Bold"/>
                <a:sym typeface="Poppins Bold"/>
              </a:rPr>
              <a:t>die Last des Tages loslassen.</a:t>
            </a:r>
          </a:p>
          <a:p>
            <a:pPr algn="ctr">
              <a:lnSpc>
                <a:spcPts val="2800"/>
              </a:lnSpc>
              <a:spcBef>
                <a:spcPct val="0"/>
              </a:spcBef>
            </a:pPr>
            <a:r>
              <a:rPr lang="en-US" sz="2000">
                <a:solidFill>
                  <a:srgbClr val="000000"/>
                </a:solidFill>
                <a:latin typeface="Poppins"/>
                <a:ea typeface="Poppins"/>
                <a:cs typeface="Poppins"/>
                <a:sym typeface="Poppins"/>
              </a:rPr>
              <a:t> Atmet dort ein paar Sekunden lang…</a:t>
            </a: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r>
              <a:rPr lang="en-US" sz="2000">
                <a:solidFill>
                  <a:srgbClr val="000000"/>
                </a:solidFill>
                <a:latin typeface="Poppins"/>
                <a:ea typeface="Poppins"/>
                <a:cs typeface="Poppins"/>
                <a:sym typeface="Poppins"/>
              </a:rPr>
              <a:t>(Letzte Pause)</a:t>
            </a:r>
          </a:p>
          <a:p>
            <a:pPr algn="ctr">
              <a:lnSpc>
                <a:spcPts val="2800"/>
              </a:lnSpc>
              <a:spcBef>
                <a:spcPct val="0"/>
              </a:spcBef>
            </a:pPr>
            <a:r>
              <a:rPr lang="en-US" sz="2000">
                <a:solidFill>
                  <a:srgbClr val="000000"/>
                </a:solidFill>
                <a:latin typeface="Poppins"/>
                <a:ea typeface="Poppins"/>
                <a:cs typeface="Poppins"/>
                <a:sym typeface="Poppins"/>
              </a:rPr>
              <a:t>Und nach und nach kommt </a:t>
            </a:r>
            <a:r>
              <a:rPr lang="en-US" sz="2000" b="1">
                <a:solidFill>
                  <a:srgbClr val="000000"/>
                </a:solidFill>
                <a:latin typeface="Poppins Bold"/>
                <a:ea typeface="Poppins Bold"/>
                <a:cs typeface="Poppins Bold"/>
                <a:sym typeface="Poppins Bold"/>
              </a:rPr>
              <a:t>wieder zurück in den Raum…</a:t>
            </a:r>
          </a:p>
          <a:p>
            <a:pPr algn="ctr">
              <a:lnSpc>
                <a:spcPts val="2800"/>
              </a:lnSpc>
              <a:spcBef>
                <a:spcPct val="0"/>
              </a:spcBef>
            </a:pPr>
            <a:r>
              <a:rPr lang="en-US" sz="2000">
                <a:solidFill>
                  <a:srgbClr val="000000"/>
                </a:solidFill>
                <a:latin typeface="Poppins"/>
                <a:ea typeface="Poppins"/>
                <a:cs typeface="Poppins"/>
                <a:sym typeface="Poppins"/>
              </a:rPr>
              <a:t> bewegt eure Finger… streckt euch sanft…</a:t>
            </a:r>
          </a:p>
          <a:p>
            <a:pPr algn="ctr">
              <a:lnSpc>
                <a:spcPts val="2800"/>
              </a:lnSpc>
              <a:spcBef>
                <a:spcPct val="0"/>
              </a:spcBef>
            </a:pPr>
            <a:r>
              <a:rPr lang="en-US" sz="2000">
                <a:solidFill>
                  <a:srgbClr val="000000"/>
                </a:solidFill>
                <a:latin typeface="Poppins"/>
                <a:ea typeface="Poppins"/>
                <a:cs typeface="Poppins"/>
                <a:sym typeface="Poppins"/>
              </a:rPr>
              <a:t> und </a:t>
            </a:r>
            <a:r>
              <a:rPr lang="en-US" sz="2000" b="1">
                <a:solidFill>
                  <a:srgbClr val="000000"/>
                </a:solidFill>
                <a:latin typeface="Poppins Bold"/>
                <a:ea typeface="Poppins Bold"/>
                <a:cs typeface="Poppins Bold"/>
                <a:sym typeface="Poppins Bold"/>
              </a:rPr>
              <a:t>öffnet die Augen, wenn ihr bereit seid.</a:t>
            </a:r>
          </a:p>
          <a:p>
            <a:pPr algn="ctr">
              <a:lnSpc>
                <a:spcPts val="2800"/>
              </a:lnSpc>
              <a:spcBef>
                <a:spcPct val="0"/>
              </a:spcBef>
            </a:pPr>
            <a:endParaRPr lang="en-US" sz="2000" b="1">
              <a:solidFill>
                <a:srgbClr val="000000"/>
              </a:solidFill>
              <a:latin typeface="Poppins Bold"/>
              <a:ea typeface="Poppins Bold"/>
              <a:cs typeface="Poppins Bold"/>
              <a:sym typeface="Poppins Bo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31688" y="819370"/>
            <a:ext cx="13024624" cy="1961928"/>
            <a:chOff x="0" y="-55132"/>
            <a:chExt cx="3430354" cy="516722"/>
          </a:xfrm>
        </p:grpSpPr>
        <p:sp>
          <p:nvSpPr>
            <p:cNvPr id="3" name="Freeform 3"/>
            <p:cNvSpPr/>
            <p:nvPr/>
          </p:nvSpPr>
          <p:spPr>
            <a:xfrm>
              <a:off x="0" y="0"/>
              <a:ext cx="3430354" cy="430997"/>
            </a:xfrm>
            <a:custGeom>
              <a:avLst/>
              <a:gdLst/>
              <a:ahLst/>
              <a:cxnLst/>
              <a:rect l="l" t="t" r="r" b="b"/>
              <a:pathLst>
                <a:path w="3430354" h="430997">
                  <a:moveTo>
                    <a:pt x="17832" y="0"/>
                  </a:moveTo>
                  <a:lnTo>
                    <a:pt x="3412522" y="0"/>
                  </a:lnTo>
                  <a:cubicBezTo>
                    <a:pt x="3422370" y="0"/>
                    <a:pt x="3430354" y="7984"/>
                    <a:pt x="3430354" y="17832"/>
                  </a:cubicBezTo>
                  <a:lnTo>
                    <a:pt x="3430354" y="413165"/>
                  </a:lnTo>
                  <a:cubicBezTo>
                    <a:pt x="3430354" y="417894"/>
                    <a:pt x="3428475" y="422430"/>
                    <a:pt x="3425131" y="425774"/>
                  </a:cubicBezTo>
                  <a:cubicBezTo>
                    <a:pt x="3421787" y="429118"/>
                    <a:pt x="3417251" y="430997"/>
                    <a:pt x="3412522" y="430997"/>
                  </a:cubicBezTo>
                  <a:lnTo>
                    <a:pt x="17832" y="430997"/>
                  </a:lnTo>
                  <a:cubicBezTo>
                    <a:pt x="7984" y="430997"/>
                    <a:pt x="0" y="423013"/>
                    <a:pt x="0" y="413165"/>
                  </a:cubicBezTo>
                  <a:lnTo>
                    <a:pt x="0" y="17832"/>
                  </a:lnTo>
                  <a:cubicBezTo>
                    <a:pt x="0" y="7984"/>
                    <a:pt x="7984" y="0"/>
                    <a:pt x="17832"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55132"/>
              <a:ext cx="3430354" cy="516722"/>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Was hat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bei</a:t>
              </a:r>
              <a:r>
                <a:rPr lang="en-US" sz="3000" dirty="0">
                  <a:solidFill>
                    <a:srgbClr val="000000"/>
                  </a:solidFill>
                  <a:latin typeface="Poppins"/>
                  <a:ea typeface="Poppins"/>
                  <a:cs typeface="Poppins"/>
                  <a:sym typeface="Poppins"/>
                </a:rPr>
                <a:t> der </a:t>
              </a:r>
              <a:r>
                <a:rPr lang="en-US" sz="3000" dirty="0" err="1">
                  <a:solidFill>
                    <a:srgbClr val="000000"/>
                  </a:solidFill>
                  <a:latin typeface="Poppins"/>
                  <a:ea typeface="Poppins"/>
                  <a:cs typeface="Poppins"/>
                  <a:sym typeface="Poppins"/>
                </a:rPr>
                <a:t>Entspannung</a:t>
              </a:r>
              <a:r>
                <a:rPr lang="en-US" sz="3000" dirty="0">
                  <a:solidFill>
                    <a:srgbClr val="000000"/>
                  </a:solidFill>
                  <a:latin typeface="Poppins"/>
                  <a:ea typeface="Poppins"/>
                  <a:cs typeface="Poppins"/>
                  <a:sym typeface="Poppins"/>
                </a:rPr>
                <a:t> am </a:t>
              </a:r>
              <a:r>
                <a:rPr lang="en-US" sz="3000" dirty="0" err="1">
                  <a:solidFill>
                    <a:srgbClr val="000000"/>
                  </a:solidFill>
                  <a:latin typeface="Poppins"/>
                  <a:ea typeface="Poppins"/>
                  <a:cs typeface="Poppins"/>
                  <a:sym typeface="Poppins"/>
                </a:rPr>
                <a:t>meisten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geholfen</a:t>
              </a:r>
              <a:r>
                <a:rPr lang="en-US" sz="3000" dirty="0">
                  <a:solidFill>
                    <a:srgbClr val="000000"/>
                  </a:solidFill>
                  <a:latin typeface="Poppins"/>
                  <a:ea typeface="Poppins"/>
                  <a:cs typeface="Poppins"/>
                  <a:sym typeface="Poppins"/>
                </a:rPr>
                <a:t>: die </a:t>
              </a:r>
              <a:r>
                <a:rPr lang="en-US" sz="3000" dirty="0" err="1">
                  <a:solidFill>
                    <a:srgbClr val="000000"/>
                  </a:solidFill>
                  <a:latin typeface="Poppins"/>
                  <a:ea typeface="Poppins"/>
                  <a:cs typeface="Poppins"/>
                  <a:sym typeface="Poppins"/>
                </a:rPr>
                <a:t>Atmung</a:t>
              </a:r>
              <a:r>
                <a:rPr lang="en-US" sz="3000" dirty="0">
                  <a:solidFill>
                    <a:srgbClr val="000000"/>
                  </a:solidFill>
                  <a:latin typeface="Poppins"/>
                  <a:ea typeface="Poppins"/>
                  <a:cs typeface="Poppins"/>
                  <a:sym typeface="Poppins"/>
                </a:rPr>
                <a:t>, der Körper-Scan </a:t>
              </a:r>
              <a:r>
                <a:rPr lang="en-US" sz="3000" dirty="0" err="1">
                  <a:solidFill>
                    <a:srgbClr val="000000"/>
                  </a:solidFill>
                  <a:latin typeface="Poppins"/>
                  <a:ea typeface="Poppins"/>
                  <a:cs typeface="Poppins"/>
                  <a:sym typeface="Poppins"/>
                </a:rPr>
                <a:t>oder</a:t>
              </a:r>
              <a:r>
                <a:rPr lang="en-US" sz="3000" dirty="0">
                  <a:solidFill>
                    <a:srgbClr val="000000"/>
                  </a:solidFill>
                  <a:latin typeface="Poppins"/>
                  <a:ea typeface="Poppins"/>
                  <a:cs typeface="Poppins"/>
                  <a:sym typeface="Poppins"/>
                </a:rPr>
                <a:t> das </a:t>
              </a:r>
              <a:r>
                <a:rPr lang="en-US" sz="3000" dirty="0" err="1">
                  <a:solidFill>
                    <a:srgbClr val="000000"/>
                  </a:solidFill>
                  <a:latin typeface="Poppins"/>
                  <a:ea typeface="Poppins"/>
                  <a:cs typeface="Poppins"/>
                  <a:sym typeface="Poppins"/>
                </a:rPr>
                <a:t>Vorstellen</a:t>
              </a:r>
              <a:r>
                <a:rPr lang="en-US" sz="3000" dirty="0">
                  <a:solidFill>
                    <a:srgbClr val="000000"/>
                  </a:solidFill>
                  <a:latin typeface="Poppins"/>
                  <a:ea typeface="Poppins"/>
                  <a:cs typeface="Poppins"/>
                  <a:sym typeface="Poppins"/>
                </a:rPr>
                <a:t> des Ortes?</a:t>
              </a:r>
            </a:p>
          </p:txBody>
        </p:sp>
      </p:grpSp>
      <p:grpSp>
        <p:nvGrpSpPr>
          <p:cNvPr id="5" name="Group 5"/>
          <p:cNvGrpSpPr/>
          <p:nvPr/>
        </p:nvGrpSpPr>
        <p:grpSpPr>
          <a:xfrm>
            <a:off x="2631688" y="2933699"/>
            <a:ext cx="13024624" cy="1961928"/>
            <a:chOff x="0" y="-45278"/>
            <a:chExt cx="3430354" cy="516722"/>
          </a:xfrm>
        </p:grpSpPr>
        <p:sp>
          <p:nvSpPr>
            <p:cNvPr id="6" name="Freeform 6"/>
            <p:cNvSpPr/>
            <p:nvPr/>
          </p:nvSpPr>
          <p:spPr>
            <a:xfrm>
              <a:off x="0" y="0"/>
              <a:ext cx="3430354" cy="430997"/>
            </a:xfrm>
            <a:custGeom>
              <a:avLst/>
              <a:gdLst/>
              <a:ahLst/>
              <a:cxnLst/>
              <a:rect l="l" t="t" r="r" b="b"/>
              <a:pathLst>
                <a:path w="3430354" h="430997">
                  <a:moveTo>
                    <a:pt x="17832" y="0"/>
                  </a:moveTo>
                  <a:lnTo>
                    <a:pt x="3412522" y="0"/>
                  </a:lnTo>
                  <a:cubicBezTo>
                    <a:pt x="3422370" y="0"/>
                    <a:pt x="3430354" y="7984"/>
                    <a:pt x="3430354" y="17832"/>
                  </a:cubicBezTo>
                  <a:lnTo>
                    <a:pt x="3430354" y="413165"/>
                  </a:lnTo>
                  <a:cubicBezTo>
                    <a:pt x="3430354" y="417894"/>
                    <a:pt x="3428475" y="422430"/>
                    <a:pt x="3425131" y="425774"/>
                  </a:cubicBezTo>
                  <a:cubicBezTo>
                    <a:pt x="3421787" y="429118"/>
                    <a:pt x="3417251" y="430997"/>
                    <a:pt x="3412522" y="430997"/>
                  </a:cubicBezTo>
                  <a:lnTo>
                    <a:pt x="17832" y="430997"/>
                  </a:lnTo>
                  <a:cubicBezTo>
                    <a:pt x="7984" y="430997"/>
                    <a:pt x="0" y="423013"/>
                    <a:pt x="0" y="413165"/>
                  </a:cubicBezTo>
                  <a:lnTo>
                    <a:pt x="0" y="17832"/>
                  </a:lnTo>
                  <a:cubicBezTo>
                    <a:pt x="0" y="7984"/>
                    <a:pt x="7984" y="0"/>
                    <a:pt x="17832" y="0"/>
                  </a:cubicBezTo>
                  <a:close/>
                </a:path>
              </a:pathLst>
            </a:custGeom>
            <a:solidFill>
              <a:srgbClr val="E4829D"/>
            </a:solidFill>
            <a:ln w="19050" cap="rnd">
              <a:solidFill>
                <a:srgbClr val="000000"/>
              </a:solidFill>
              <a:prstDash val="solid"/>
              <a:round/>
            </a:ln>
          </p:spPr>
          <p:txBody>
            <a:bodyPr/>
            <a:lstStyle/>
            <a:p>
              <a:endParaRPr lang="es-ES"/>
            </a:p>
          </p:txBody>
        </p:sp>
        <p:sp>
          <p:nvSpPr>
            <p:cNvPr id="7" name="TextBox 7"/>
            <p:cNvSpPr txBox="1"/>
            <p:nvPr/>
          </p:nvSpPr>
          <p:spPr>
            <a:xfrm>
              <a:off x="0" y="-45278"/>
              <a:ext cx="3430354" cy="516722"/>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Eigenschaften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sollte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eine</a:t>
              </a:r>
              <a:r>
                <a:rPr lang="en-US" sz="3000" dirty="0">
                  <a:solidFill>
                    <a:srgbClr val="000000"/>
                  </a:solidFill>
                  <a:latin typeface="Poppins"/>
                  <a:ea typeface="Poppins"/>
                  <a:cs typeface="Poppins"/>
                  <a:sym typeface="Poppins"/>
                </a:rPr>
                <a:t> Person </a:t>
              </a:r>
              <a:r>
                <a:rPr lang="en-US" sz="3000" dirty="0" err="1">
                  <a:solidFill>
                    <a:srgbClr val="000000"/>
                  </a:solidFill>
                  <a:latin typeface="Poppins"/>
                  <a:ea typeface="Poppins"/>
                  <a:cs typeface="Poppins"/>
                  <a:sym typeface="Poppins"/>
                </a:rPr>
                <a:t>haben</a:t>
              </a:r>
              <a:r>
                <a:rPr lang="en-US" sz="3000" dirty="0">
                  <a:solidFill>
                    <a:srgbClr val="000000"/>
                  </a:solidFill>
                  <a:latin typeface="Poppins"/>
                  <a:ea typeface="Poppins"/>
                  <a:cs typeface="Poppins"/>
                  <a:sym typeface="Poppins"/>
                </a:rPr>
                <a:t>, die Teil </a:t>
              </a:r>
              <a:r>
                <a:rPr lang="en-US" sz="3000" dirty="0" err="1">
                  <a:solidFill>
                    <a:srgbClr val="000000"/>
                  </a:solidFill>
                  <a:latin typeface="Poppins"/>
                  <a:ea typeface="Poppins"/>
                  <a:cs typeface="Poppins"/>
                  <a:sym typeface="Poppins"/>
                </a:rPr>
                <a:t>eures</a:t>
              </a:r>
              <a:r>
                <a:rPr lang="en-US" sz="3000" dirty="0">
                  <a:solidFill>
                    <a:srgbClr val="000000"/>
                  </a:solidFill>
                  <a:latin typeface="Poppins"/>
                  <a:ea typeface="Poppins"/>
                  <a:cs typeface="Poppins"/>
                  <a:sym typeface="Poppins"/>
                </a:rPr>
                <a:t> „Help Systems“ </a:t>
              </a:r>
              <a:r>
                <a:rPr lang="en-US" sz="3000" dirty="0" err="1">
                  <a:solidFill>
                    <a:srgbClr val="000000"/>
                  </a:solidFill>
                  <a:latin typeface="Poppins"/>
                  <a:ea typeface="Poppins"/>
                  <a:cs typeface="Poppins"/>
                  <a:sym typeface="Poppins"/>
                </a:rPr>
                <a:t>ist</a:t>
              </a:r>
              <a:r>
                <a:rPr lang="en-US" sz="3000" dirty="0">
                  <a:solidFill>
                    <a:srgbClr val="000000"/>
                  </a:solidFill>
                  <a:latin typeface="Poppins"/>
                  <a:ea typeface="Poppins"/>
                  <a:cs typeface="Poppins"/>
                  <a:sym typeface="Poppins"/>
                </a:rPr>
                <a:t>?</a:t>
              </a:r>
            </a:p>
          </p:txBody>
        </p:sp>
      </p:grpSp>
      <p:grpSp>
        <p:nvGrpSpPr>
          <p:cNvPr id="8" name="Group 8"/>
          <p:cNvGrpSpPr/>
          <p:nvPr/>
        </p:nvGrpSpPr>
        <p:grpSpPr>
          <a:xfrm>
            <a:off x="2631688" y="4991102"/>
            <a:ext cx="13024624" cy="1961928"/>
            <a:chOff x="0" y="-49805"/>
            <a:chExt cx="3430354" cy="516722"/>
          </a:xfrm>
        </p:grpSpPr>
        <p:sp>
          <p:nvSpPr>
            <p:cNvPr id="9" name="Freeform 9"/>
            <p:cNvSpPr/>
            <p:nvPr/>
          </p:nvSpPr>
          <p:spPr>
            <a:xfrm>
              <a:off x="0" y="0"/>
              <a:ext cx="3430354" cy="430997"/>
            </a:xfrm>
            <a:custGeom>
              <a:avLst/>
              <a:gdLst/>
              <a:ahLst/>
              <a:cxnLst/>
              <a:rect l="l" t="t" r="r" b="b"/>
              <a:pathLst>
                <a:path w="3430354" h="430997">
                  <a:moveTo>
                    <a:pt x="17832" y="0"/>
                  </a:moveTo>
                  <a:lnTo>
                    <a:pt x="3412522" y="0"/>
                  </a:lnTo>
                  <a:cubicBezTo>
                    <a:pt x="3422370" y="0"/>
                    <a:pt x="3430354" y="7984"/>
                    <a:pt x="3430354" y="17832"/>
                  </a:cubicBezTo>
                  <a:lnTo>
                    <a:pt x="3430354" y="413165"/>
                  </a:lnTo>
                  <a:cubicBezTo>
                    <a:pt x="3430354" y="417894"/>
                    <a:pt x="3428475" y="422430"/>
                    <a:pt x="3425131" y="425774"/>
                  </a:cubicBezTo>
                  <a:cubicBezTo>
                    <a:pt x="3421787" y="429118"/>
                    <a:pt x="3417251" y="430997"/>
                    <a:pt x="3412522" y="430997"/>
                  </a:cubicBezTo>
                  <a:lnTo>
                    <a:pt x="17832" y="430997"/>
                  </a:lnTo>
                  <a:cubicBezTo>
                    <a:pt x="7984" y="430997"/>
                    <a:pt x="0" y="423013"/>
                    <a:pt x="0" y="413165"/>
                  </a:cubicBezTo>
                  <a:lnTo>
                    <a:pt x="0" y="17832"/>
                  </a:lnTo>
                  <a:cubicBezTo>
                    <a:pt x="0" y="7984"/>
                    <a:pt x="7984" y="0"/>
                    <a:pt x="17832" y="0"/>
                  </a:cubicBezTo>
                  <a:close/>
                </a:path>
              </a:pathLst>
            </a:custGeom>
            <a:solidFill>
              <a:srgbClr val="71C7D6"/>
            </a:solidFill>
            <a:ln w="19050" cap="rnd">
              <a:solidFill>
                <a:srgbClr val="000000"/>
              </a:solidFill>
              <a:prstDash val="solid"/>
              <a:round/>
            </a:ln>
          </p:spPr>
          <p:txBody>
            <a:bodyPr/>
            <a:lstStyle/>
            <a:p>
              <a:endParaRPr lang="es-ES"/>
            </a:p>
          </p:txBody>
        </p:sp>
        <p:sp>
          <p:nvSpPr>
            <p:cNvPr id="10" name="TextBox 10"/>
            <p:cNvSpPr txBox="1"/>
            <p:nvPr/>
          </p:nvSpPr>
          <p:spPr>
            <a:xfrm>
              <a:off x="0" y="-49805"/>
              <a:ext cx="3430354" cy="516722"/>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Strategie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möchtet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für die Zukunft </a:t>
              </a:r>
              <a:r>
                <a:rPr lang="en-US" sz="3000" dirty="0" err="1">
                  <a:solidFill>
                    <a:srgbClr val="000000"/>
                  </a:solidFill>
                  <a:latin typeface="Poppins"/>
                  <a:ea typeface="Poppins"/>
                  <a:cs typeface="Poppins"/>
                  <a:sym typeface="Poppins"/>
                </a:rPr>
                <a:t>merken</a:t>
              </a:r>
              <a:r>
                <a:rPr lang="en-US" sz="3000" dirty="0">
                  <a:solidFill>
                    <a:srgbClr val="000000"/>
                  </a:solidFill>
                  <a:latin typeface="Poppins"/>
                  <a:ea typeface="Poppins"/>
                  <a:cs typeface="Poppins"/>
                  <a:sym typeface="Poppins"/>
                </a:rPr>
                <a:t>?</a:t>
              </a:r>
            </a:p>
          </p:txBody>
        </p:sp>
      </p:grpSp>
      <p:sp>
        <p:nvSpPr>
          <p:cNvPr id="11" name="Freeform 11"/>
          <p:cNvSpPr/>
          <p:nvPr/>
        </p:nvSpPr>
        <p:spPr>
          <a:xfrm>
            <a:off x="11967140" y="3760749"/>
            <a:ext cx="6703695" cy="8229600"/>
          </a:xfrm>
          <a:custGeom>
            <a:avLst/>
            <a:gdLst/>
            <a:ahLst/>
            <a:cxnLst/>
            <a:rect l="l" t="t" r="r" b="b"/>
            <a:pathLst>
              <a:path w="6703695" h="8229600">
                <a:moveTo>
                  <a:pt x="0" y="0"/>
                </a:moveTo>
                <a:lnTo>
                  <a:pt x="6703695" y="0"/>
                </a:lnTo>
                <a:lnTo>
                  <a:pt x="6703695" y="8229600"/>
                </a:lnTo>
                <a:lnTo>
                  <a:pt x="0" y="8229600"/>
                </a:lnTo>
                <a:lnTo>
                  <a:pt x="0" y="0"/>
                </a:lnTo>
                <a:close/>
              </a:path>
            </a:pathLst>
          </a:custGeom>
          <a:blipFill>
            <a:blip r:embed="rId2"/>
            <a:stretch>
              <a:fillRect/>
            </a:stretch>
          </a:blipFill>
        </p:spPr>
        <p:txBody>
          <a:bodyPr/>
          <a:lstStyle/>
          <a:p>
            <a:endParaRPr lang="es-ES"/>
          </a:p>
        </p:txBody>
      </p:sp>
      <p:sp>
        <p:nvSpPr>
          <p:cNvPr id="12" name="TextBox 12"/>
          <p:cNvSpPr txBox="1"/>
          <p:nvPr/>
        </p:nvSpPr>
        <p:spPr>
          <a:xfrm>
            <a:off x="2631688" y="7389270"/>
            <a:ext cx="8010406" cy="142557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Um Hilfe zu bitten ist auch eine Möglichkeit, Stress zu regulieren.</a:t>
            </a:r>
          </a:p>
          <a:p>
            <a:pPr algn="l">
              <a:lnSpc>
                <a:spcPts val="2800"/>
              </a:lnSpc>
              <a:spcBef>
                <a:spcPct val="0"/>
              </a:spcBef>
            </a:pPr>
            <a:r>
              <a:rPr lang="en-US" sz="2000">
                <a:solidFill>
                  <a:srgbClr val="000000"/>
                </a:solidFill>
                <a:latin typeface="Poppins"/>
                <a:ea typeface="Poppins"/>
                <a:cs typeface="Poppins"/>
                <a:sym typeface="Poppins"/>
              </a:rPr>
              <a:t>Du musst nicht alles alleine schaffen.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2.6</a:t>
            </a:r>
          </a:p>
        </p:txBody>
      </p:sp>
      <p:sp>
        <p:nvSpPr>
          <p:cNvPr id="5" name="TextBox 5"/>
          <p:cNvSpPr txBox="1"/>
          <p:nvPr/>
        </p:nvSpPr>
        <p:spPr>
          <a:xfrm>
            <a:off x="2770602" y="6425995"/>
            <a:ext cx="12746796"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Spiel „1–7“ — Plötzlicher Stress und Entscheidungsfindung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75689" y="5337496"/>
            <a:ext cx="5079631" cy="3599739"/>
          </a:xfrm>
          <a:custGeom>
            <a:avLst/>
            <a:gdLst/>
            <a:ahLst/>
            <a:cxnLst/>
            <a:rect l="l" t="t" r="r" b="b"/>
            <a:pathLst>
              <a:path w="5079631" h="3599739">
                <a:moveTo>
                  <a:pt x="0" y="0"/>
                </a:moveTo>
                <a:lnTo>
                  <a:pt x="5079631" y="0"/>
                </a:lnTo>
                <a:lnTo>
                  <a:pt x="5079631" y="3599738"/>
                </a:lnTo>
                <a:lnTo>
                  <a:pt x="0" y="3599738"/>
                </a:lnTo>
                <a:lnTo>
                  <a:pt x="0" y="0"/>
                </a:lnTo>
                <a:close/>
              </a:path>
            </a:pathLst>
          </a:custGeom>
          <a:blipFill>
            <a:blip r:embed="rId2"/>
            <a:stretch>
              <a:fillRect/>
            </a:stretch>
          </a:blipFill>
        </p:spPr>
        <p:txBody>
          <a:bodyPr/>
          <a:lstStyle/>
          <a:p>
            <a:endParaRPr lang="es-ES"/>
          </a:p>
        </p:txBody>
      </p:sp>
      <p:sp>
        <p:nvSpPr>
          <p:cNvPr id="3" name="Freeform 3"/>
          <p:cNvSpPr/>
          <p:nvPr/>
        </p:nvSpPr>
        <p:spPr>
          <a:xfrm>
            <a:off x="12820562" y="6635853"/>
            <a:ext cx="829548" cy="144134"/>
          </a:xfrm>
          <a:custGeom>
            <a:avLst/>
            <a:gdLst/>
            <a:ahLst/>
            <a:cxnLst/>
            <a:rect l="l" t="t" r="r" b="b"/>
            <a:pathLst>
              <a:path w="829548" h="144134">
                <a:moveTo>
                  <a:pt x="0" y="0"/>
                </a:moveTo>
                <a:lnTo>
                  <a:pt x="829548" y="0"/>
                </a:lnTo>
                <a:lnTo>
                  <a:pt x="829548" y="144134"/>
                </a:lnTo>
                <a:lnTo>
                  <a:pt x="0" y="14413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a:off x="10789788" y="997240"/>
            <a:ext cx="4891097" cy="4146260"/>
          </a:xfrm>
          <a:custGeom>
            <a:avLst/>
            <a:gdLst/>
            <a:ahLst/>
            <a:cxnLst/>
            <a:rect l="l" t="t" r="r" b="b"/>
            <a:pathLst>
              <a:path w="4891097" h="4146260">
                <a:moveTo>
                  <a:pt x="0" y="0"/>
                </a:moveTo>
                <a:lnTo>
                  <a:pt x="4891097" y="0"/>
                </a:lnTo>
                <a:lnTo>
                  <a:pt x="4891097" y="4146260"/>
                </a:lnTo>
                <a:lnTo>
                  <a:pt x="0" y="4146260"/>
                </a:lnTo>
                <a:lnTo>
                  <a:pt x="0" y="0"/>
                </a:lnTo>
                <a:close/>
              </a:path>
            </a:pathLst>
          </a:custGeom>
          <a:blipFill>
            <a:blip r:embed="rId4"/>
            <a:stretch>
              <a:fillRect/>
            </a:stretch>
          </a:blipFill>
        </p:spPr>
        <p:txBody>
          <a:bodyPr/>
          <a:lstStyle/>
          <a:p>
            <a:endParaRPr lang="es-ES"/>
          </a:p>
        </p:txBody>
      </p:sp>
      <p:sp>
        <p:nvSpPr>
          <p:cNvPr id="5" name="Freeform 5"/>
          <p:cNvSpPr/>
          <p:nvPr/>
        </p:nvSpPr>
        <p:spPr>
          <a:xfrm flipH="1">
            <a:off x="13000730" y="2245481"/>
            <a:ext cx="829548" cy="144134"/>
          </a:xfrm>
          <a:custGeom>
            <a:avLst/>
            <a:gdLst/>
            <a:ahLst/>
            <a:cxnLst/>
            <a:rect l="l" t="t" r="r" b="b"/>
            <a:pathLst>
              <a:path w="829548" h="144134">
                <a:moveTo>
                  <a:pt x="829549" y="0"/>
                </a:moveTo>
                <a:lnTo>
                  <a:pt x="0" y="0"/>
                </a:lnTo>
                <a:lnTo>
                  <a:pt x="0" y="144134"/>
                </a:lnTo>
                <a:lnTo>
                  <a:pt x="829549" y="144134"/>
                </a:lnTo>
                <a:lnTo>
                  <a:pt x="82954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6" name="TextBox 6"/>
          <p:cNvSpPr txBox="1"/>
          <p:nvPr/>
        </p:nvSpPr>
        <p:spPr>
          <a:xfrm>
            <a:off x="1722120" y="2351400"/>
            <a:ext cx="5562600" cy="10731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Genügend Platz, um im Kreis zu stehen</a:t>
            </a:r>
          </a:p>
        </p:txBody>
      </p:sp>
      <p:sp>
        <p:nvSpPr>
          <p:cNvPr id="7" name="TextBox 7"/>
          <p:cNvSpPr txBox="1"/>
          <p:nvPr/>
        </p:nvSpPr>
        <p:spPr>
          <a:xfrm>
            <a:off x="1722120" y="5359365"/>
            <a:ext cx="5091452"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machen?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Wir spielen ein schnelles Signalspiel, bei dem ihr auf einen Rhythmus reagieren müsst.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179669" y="5658561"/>
            <a:ext cx="5079631" cy="3599739"/>
          </a:xfrm>
          <a:custGeom>
            <a:avLst/>
            <a:gdLst/>
            <a:ahLst/>
            <a:cxnLst/>
            <a:rect l="l" t="t" r="r" b="b"/>
            <a:pathLst>
              <a:path w="5079631" h="3599739">
                <a:moveTo>
                  <a:pt x="0" y="0"/>
                </a:moveTo>
                <a:lnTo>
                  <a:pt x="5079631" y="0"/>
                </a:lnTo>
                <a:lnTo>
                  <a:pt x="5079631" y="3599739"/>
                </a:lnTo>
                <a:lnTo>
                  <a:pt x="0" y="3599739"/>
                </a:lnTo>
                <a:lnTo>
                  <a:pt x="0" y="0"/>
                </a:lnTo>
                <a:close/>
              </a:path>
            </a:pathLst>
          </a:custGeom>
          <a:blipFill>
            <a:blip r:embed="rId2"/>
            <a:stretch>
              <a:fillRect/>
            </a:stretch>
          </a:blipFill>
        </p:spPr>
        <p:txBody>
          <a:bodyPr/>
          <a:lstStyle/>
          <a:p>
            <a:endParaRPr lang="es-ES"/>
          </a:p>
        </p:txBody>
      </p:sp>
      <p:sp>
        <p:nvSpPr>
          <p:cNvPr id="3" name="Freeform 3"/>
          <p:cNvSpPr/>
          <p:nvPr/>
        </p:nvSpPr>
        <p:spPr>
          <a:xfrm>
            <a:off x="14124542" y="6956919"/>
            <a:ext cx="829548" cy="144134"/>
          </a:xfrm>
          <a:custGeom>
            <a:avLst/>
            <a:gdLst/>
            <a:ahLst/>
            <a:cxnLst/>
            <a:rect l="l" t="t" r="r" b="b"/>
            <a:pathLst>
              <a:path w="829548" h="144134">
                <a:moveTo>
                  <a:pt x="0" y="0"/>
                </a:moveTo>
                <a:lnTo>
                  <a:pt x="829548" y="0"/>
                </a:lnTo>
                <a:lnTo>
                  <a:pt x="829548" y="144134"/>
                </a:lnTo>
                <a:lnTo>
                  <a:pt x="0" y="14413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Freeform 4"/>
          <p:cNvSpPr/>
          <p:nvPr/>
        </p:nvSpPr>
        <p:spPr>
          <a:xfrm>
            <a:off x="1028700" y="5385301"/>
            <a:ext cx="4891097" cy="4146260"/>
          </a:xfrm>
          <a:custGeom>
            <a:avLst/>
            <a:gdLst/>
            <a:ahLst/>
            <a:cxnLst/>
            <a:rect l="l" t="t" r="r" b="b"/>
            <a:pathLst>
              <a:path w="4891097" h="4146260">
                <a:moveTo>
                  <a:pt x="0" y="0"/>
                </a:moveTo>
                <a:lnTo>
                  <a:pt x="4891097" y="0"/>
                </a:lnTo>
                <a:lnTo>
                  <a:pt x="4891097" y="4146260"/>
                </a:lnTo>
                <a:lnTo>
                  <a:pt x="0" y="4146260"/>
                </a:lnTo>
                <a:lnTo>
                  <a:pt x="0" y="0"/>
                </a:lnTo>
                <a:close/>
              </a:path>
            </a:pathLst>
          </a:custGeom>
          <a:blipFill>
            <a:blip r:embed="rId4"/>
            <a:stretch>
              <a:fillRect/>
            </a:stretch>
          </a:blipFill>
        </p:spPr>
        <p:txBody>
          <a:bodyPr/>
          <a:lstStyle/>
          <a:p>
            <a:endParaRPr lang="es-ES"/>
          </a:p>
        </p:txBody>
      </p:sp>
      <p:sp>
        <p:nvSpPr>
          <p:cNvPr id="5" name="Freeform 5"/>
          <p:cNvSpPr/>
          <p:nvPr/>
        </p:nvSpPr>
        <p:spPr>
          <a:xfrm flipH="1">
            <a:off x="3239642" y="6360281"/>
            <a:ext cx="829548" cy="144134"/>
          </a:xfrm>
          <a:custGeom>
            <a:avLst/>
            <a:gdLst/>
            <a:ahLst/>
            <a:cxnLst/>
            <a:rect l="l" t="t" r="r" b="b"/>
            <a:pathLst>
              <a:path w="829548" h="144134">
                <a:moveTo>
                  <a:pt x="829549" y="0"/>
                </a:moveTo>
                <a:lnTo>
                  <a:pt x="0" y="0"/>
                </a:lnTo>
                <a:lnTo>
                  <a:pt x="0" y="144134"/>
                </a:lnTo>
                <a:lnTo>
                  <a:pt x="829549" y="144134"/>
                </a:lnTo>
                <a:lnTo>
                  <a:pt x="82954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6" name="TextBox 6"/>
          <p:cNvSpPr txBox="1"/>
          <p:nvPr/>
        </p:nvSpPr>
        <p:spPr>
          <a:xfrm>
            <a:off x="1864635" y="2849098"/>
            <a:ext cx="3579563"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Linke Hand auf die rechte Schulter</a:t>
            </a:r>
          </a:p>
        </p:txBody>
      </p:sp>
      <p:sp>
        <p:nvSpPr>
          <p:cNvPr id="7" name="TextBox 7"/>
          <p:cNvSpPr txBox="1"/>
          <p:nvPr/>
        </p:nvSpPr>
        <p:spPr>
          <a:xfrm>
            <a:off x="2572733" y="4598949"/>
            <a:ext cx="2163368" cy="341119"/>
          </a:xfrm>
          <a:prstGeom prst="rect">
            <a:avLst/>
          </a:prstGeom>
        </p:spPr>
        <p:txBody>
          <a:bodyPr wrap="square" lIns="0" tIns="0" rIns="0" bIns="0" rtlCol="0" anchor="t">
            <a:spAutoFit/>
          </a:bodyPr>
          <a:lstStyle/>
          <a:p>
            <a:pPr algn="ctr">
              <a:lnSpc>
                <a:spcPts val="2800"/>
              </a:lnSpc>
              <a:spcBef>
                <a:spcPct val="0"/>
              </a:spcBef>
            </a:pPr>
            <a:r>
              <a:rPr lang="en-US" sz="2000" dirty="0">
                <a:solidFill>
                  <a:srgbClr val="000000"/>
                </a:solidFill>
                <a:latin typeface="Poppins"/>
                <a:ea typeface="Poppins"/>
                <a:cs typeface="Poppins"/>
                <a:sym typeface="Poppins"/>
              </a:rPr>
              <a:t>1, 2, 3, 4, 5, 6…</a:t>
            </a:r>
          </a:p>
        </p:txBody>
      </p:sp>
      <p:sp>
        <p:nvSpPr>
          <p:cNvPr id="8" name="TextBox 8"/>
          <p:cNvSpPr txBox="1"/>
          <p:nvPr/>
        </p:nvSpPr>
        <p:spPr>
          <a:xfrm>
            <a:off x="13001075" y="2849098"/>
            <a:ext cx="3076482"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Rechte Hand auf die linke Schulter</a:t>
            </a:r>
          </a:p>
        </p:txBody>
      </p:sp>
      <p:sp>
        <p:nvSpPr>
          <p:cNvPr id="9" name="TextBox 9"/>
          <p:cNvSpPr txBox="1"/>
          <p:nvPr/>
        </p:nvSpPr>
        <p:spPr>
          <a:xfrm>
            <a:off x="13457633" y="4749800"/>
            <a:ext cx="2163368" cy="341119"/>
          </a:xfrm>
          <a:prstGeom prst="rect">
            <a:avLst/>
          </a:prstGeom>
        </p:spPr>
        <p:txBody>
          <a:bodyPr wrap="square"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1, 2, 3, 4, 5, 6…</a:t>
            </a:r>
          </a:p>
        </p:txBody>
      </p:sp>
      <p:sp>
        <p:nvSpPr>
          <p:cNvPr id="10" name="TextBox 10"/>
          <p:cNvSpPr txBox="1"/>
          <p:nvPr/>
        </p:nvSpPr>
        <p:spPr>
          <a:xfrm>
            <a:off x="2149036" y="3725824"/>
            <a:ext cx="3010761" cy="720725"/>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Das Signal geht nach rechts weiter.</a:t>
            </a:r>
          </a:p>
        </p:txBody>
      </p:sp>
      <p:sp>
        <p:nvSpPr>
          <p:cNvPr id="11" name="TextBox 11"/>
          <p:cNvSpPr txBox="1"/>
          <p:nvPr/>
        </p:nvSpPr>
        <p:spPr>
          <a:xfrm>
            <a:off x="13126345" y="3725824"/>
            <a:ext cx="2825943" cy="720725"/>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Das Signal geht nach links weiter.</a:t>
            </a:r>
          </a:p>
        </p:txBody>
      </p:sp>
      <p:sp>
        <p:nvSpPr>
          <p:cNvPr id="12" name="Freeform 12"/>
          <p:cNvSpPr/>
          <p:nvPr/>
        </p:nvSpPr>
        <p:spPr>
          <a:xfrm>
            <a:off x="6682523" y="3755542"/>
            <a:ext cx="4608048" cy="5502758"/>
          </a:xfrm>
          <a:custGeom>
            <a:avLst/>
            <a:gdLst/>
            <a:ahLst/>
            <a:cxnLst/>
            <a:rect l="l" t="t" r="r" b="b"/>
            <a:pathLst>
              <a:path w="4608048" h="5502758">
                <a:moveTo>
                  <a:pt x="0" y="0"/>
                </a:moveTo>
                <a:lnTo>
                  <a:pt x="4608048" y="0"/>
                </a:lnTo>
                <a:lnTo>
                  <a:pt x="4608048" y="5502758"/>
                </a:lnTo>
                <a:lnTo>
                  <a:pt x="0" y="5502758"/>
                </a:lnTo>
                <a:lnTo>
                  <a:pt x="0" y="0"/>
                </a:lnTo>
                <a:close/>
              </a:path>
            </a:pathLst>
          </a:custGeom>
          <a:blipFill>
            <a:blip r:embed="rId5"/>
            <a:stretch>
              <a:fillRect/>
            </a:stretch>
          </a:blipFill>
        </p:spPr>
        <p:txBody>
          <a:bodyPr/>
          <a:lstStyle/>
          <a:p>
            <a:endParaRPr lang="es-ES"/>
          </a:p>
        </p:txBody>
      </p:sp>
      <p:sp>
        <p:nvSpPr>
          <p:cNvPr id="13" name="TextBox 13"/>
          <p:cNvSpPr txBox="1"/>
          <p:nvPr/>
        </p:nvSpPr>
        <p:spPr>
          <a:xfrm>
            <a:off x="9310385" y="3088298"/>
            <a:ext cx="138708"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41084" y="1655711"/>
            <a:ext cx="5706637" cy="2268587"/>
            <a:chOff x="0" y="-42283"/>
            <a:chExt cx="1502982" cy="597488"/>
          </a:xfrm>
        </p:grpSpPr>
        <p:sp>
          <p:nvSpPr>
            <p:cNvPr id="3" name="Freeform 3"/>
            <p:cNvSpPr/>
            <p:nvPr/>
          </p:nvSpPr>
          <p:spPr>
            <a:xfrm>
              <a:off x="0" y="0"/>
              <a:ext cx="1502982" cy="511763"/>
            </a:xfrm>
            <a:custGeom>
              <a:avLst/>
              <a:gdLst/>
              <a:ahLst/>
              <a:cxnLst/>
              <a:rect l="l" t="t" r="r" b="b"/>
              <a:pathLst>
                <a:path w="1502982" h="511763">
                  <a:moveTo>
                    <a:pt x="40700" y="0"/>
                  </a:moveTo>
                  <a:lnTo>
                    <a:pt x="1462283" y="0"/>
                  </a:lnTo>
                  <a:cubicBezTo>
                    <a:pt x="1484761" y="0"/>
                    <a:pt x="1502982" y="18222"/>
                    <a:pt x="1502982" y="40700"/>
                  </a:cubicBezTo>
                  <a:lnTo>
                    <a:pt x="1502982" y="471063"/>
                  </a:lnTo>
                  <a:cubicBezTo>
                    <a:pt x="1502982" y="481858"/>
                    <a:pt x="1498694" y="492210"/>
                    <a:pt x="1491062" y="499842"/>
                  </a:cubicBezTo>
                  <a:cubicBezTo>
                    <a:pt x="1483429" y="507475"/>
                    <a:pt x="1473077" y="511763"/>
                    <a:pt x="1462283" y="511763"/>
                  </a:cubicBezTo>
                  <a:lnTo>
                    <a:pt x="40700" y="511763"/>
                  </a:lnTo>
                  <a:cubicBezTo>
                    <a:pt x="18222" y="511763"/>
                    <a:pt x="0" y="493541"/>
                    <a:pt x="0" y="471063"/>
                  </a:cubicBezTo>
                  <a:lnTo>
                    <a:pt x="0" y="40700"/>
                  </a:lnTo>
                  <a:cubicBezTo>
                    <a:pt x="0" y="18222"/>
                    <a:pt x="18222" y="0"/>
                    <a:pt x="40700" y="0"/>
                  </a:cubicBez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42283"/>
              <a:ext cx="1502982" cy="597488"/>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Was </a:t>
              </a:r>
              <a:r>
                <a:rPr lang="en-US" sz="3000" dirty="0" err="1">
                  <a:solidFill>
                    <a:srgbClr val="000000"/>
                  </a:solidFill>
                  <a:latin typeface="Poppins"/>
                  <a:ea typeface="Poppins"/>
                  <a:cs typeface="Poppins"/>
                  <a:sym typeface="Poppins"/>
                </a:rPr>
                <a:t>passierte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wenn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wir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versucht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haben</a:t>
              </a:r>
              <a:r>
                <a:rPr lang="en-US" sz="3000" dirty="0">
                  <a:solidFill>
                    <a:srgbClr val="000000"/>
                  </a:solidFill>
                  <a:latin typeface="Poppins"/>
                  <a:ea typeface="Poppins"/>
                  <a:cs typeface="Poppins"/>
                  <a:sym typeface="Poppins"/>
                </a:rPr>
                <a:t>, schnell </a:t>
              </a:r>
              <a:r>
                <a:rPr lang="en-US" sz="3000" dirty="0" err="1">
                  <a:solidFill>
                    <a:srgbClr val="000000"/>
                  </a:solidFill>
                  <a:latin typeface="Poppins"/>
                  <a:ea typeface="Poppins"/>
                  <a:cs typeface="Poppins"/>
                  <a:sym typeface="Poppins"/>
                </a:rPr>
                <a:t>zu</a:t>
              </a:r>
              <a:r>
                <a:rPr lang="en-US" sz="3000" dirty="0">
                  <a:solidFill>
                    <a:srgbClr val="000000"/>
                  </a:solidFill>
                  <a:latin typeface="Poppins"/>
                  <a:ea typeface="Poppins"/>
                  <a:cs typeface="Poppins"/>
                  <a:sym typeface="Poppins"/>
                </a:rPr>
                <a:t> sein?</a:t>
              </a:r>
            </a:p>
          </p:txBody>
        </p:sp>
      </p:grpSp>
      <p:grpSp>
        <p:nvGrpSpPr>
          <p:cNvPr id="5" name="Group 5"/>
          <p:cNvGrpSpPr/>
          <p:nvPr/>
        </p:nvGrpSpPr>
        <p:grpSpPr>
          <a:xfrm>
            <a:off x="2541084" y="4475113"/>
            <a:ext cx="5706637" cy="2268587"/>
            <a:chOff x="0" y="-52317"/>
            <a:chExt cx="1502982" cy="597488"/>
          </a:xfrm>
        </p:grpSpPr>
        <p:sp>
          <p:nvSpPr>
            <p:cNvPr id="6" name="Freeform 6"/>
            <p:cNvSpPr/>
            <p:nvPr/>
          </p:nvSpPr>
          <p:spPr>
            <a:xfrm>
              <a:off x="0" y="0"/>
              <a:ext cx="1502982" cy="511763"/>
            </a:xfrm>
            <a:custGeom>
              <a:avLst/>
              <a:gdLst/>
              <a:ahLst/>
              <a:cxnLst/>
              <a:rect l="l" t="t" r="r" b="b"/>
              <a:pathLst>
                <a:path w="1502982" h="511763">
                  <a:moveTo>
                    <a:pt x="40700" y="0"/>
                  </a:moveTo>
                  <a:lnTo>
                    <a:pt x="1462283" y="0"/>
                  </a:lnTo>
                  <a:cubicBezTo>
                    <a:pt x="1484761" y="0"/>
                    <a:pt x="1502982" y="18222"/>
                    <a:pt x="1502982" y="40700"/>
                  </a:cubicBezTo>
                  <a:lnTo>
                    <a:pt x="1502982" y="471063"/>
                  </a:lnTo>
                  <a:cubicBezTo>
                    <a:pt x="1502982" y="481858"/>
                    <a:pt x="1498694" y="492210"/>
                    <a:pt x="1491062" y="499842"/>
                  </a:cubicBezTo>
                  <a:cubicBezTo>
                    <a:pt x="1483429" y="507475"/>
                    <a:pt x="1473077" y="511763"/>
                    <a:pt x="1462283" y="511763"/>
                  </a:cubicBezTo>
                  <a:lnTo>
                    <a:pt x="40700" y="511763"/>
                  </a:lnTo>
                  <a:cubicBezTo>
                    <a:pt x="18222" y="511763"/>
                    <a:pt x="0" y="493541"/>
                    <a:pt x="0" y="471063"/>
                  </a:cubicBezTo>
                  <a:lnTo>
                    <a:pt x="0" y="40700"/>
                  </a:lnTo>
                  <a:cubicBezTo>
                    <a:pt x="0" y="18222"/>
                    <a:pt x="18222" y="0"/>
                    <a:pt x="40700" y="0"/>
                  </a:cubicBezTo>
                  <a:close/>
                </a:path>
              </a:pathLst>
            </a:custGeom>
            <a:solidFill>
              <a:srgbClr val="51B264"/>
            </a:solidFill>
            <a:ln w="19050" cap="rnd">
              <a:solidFill>
                <a:srgbClr val="000000"/>
              </a:solidFill>
              <a:prstDash val="solid"/>
              <a:round/>
            </a:ln>
          </p:spPr>
          <p:txBody>
            <a:bodyPr/>
            <a:lstStyle/>
            <a:p>
              <a:endParaRPr lang="es-ES"/>
            </a:p>
          </p:txBody>
        </p:sp>
        <p:sp>
          <p:nvSpPr>
            <p:cNvPr id="7" name="TextBox 7"/>
            <p:cNvSpPr txBox="1"/>
            <p:nvPr/>
          </p:nvSpPr>
          <p:spPr>
            <a:xfrm>
              <a:off x="0" y="-52317"/>
              <a:ext cx="1502982" cy="597488"/>
            </a:xfrm>
            <a:prstGeom prst="rect">
              <a:avLst/>
            </a:prstGeom>
          </p:spPr>
          <p:txBody>
            <a:bodyPr lIns="50800" tIns="50800" rIns="50800" bIns="50800" rtlCol="0" anchor="ctr"/>
            <a:lstStyle/>
            <a:p>
              <a:pPr algn="ctr">
                <a:lnSpc>
                  <a:spcPts val="4200"/>
                </a:lnSpc>
              </a:pP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Strategien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habt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genutzt</a:t>
              </a:r>
              <a:r>
                <a:rPr lang="en-US" sz="3000" dirty="0">
                  <a:solidFill>
                    <a:srgbClr val="000000"/>
                  </a:solidFill>
                  <a:latin typeface="Poppins"/>
                  <a:ea typeface="Poppins"/>
                  <a:cs typeface="Poppins"/>
                  <a:sym typeface="Poppins"/>
                </a:rPr>
                <a:t>, um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zu</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konzentrieren</a:t>
              </a:r>
              <a:r>
                <a:rPr lang="en-US" sz="3000" dirty="0">
                  <a:solidFill>
                    <a:srgbClr val="000000"/>
                  </a:solidFill>
                  <a:latin typeface="Poppins"/>
                  <a:ea typeface="Poppins"/>
                  <a:cs typeface="Poppins"/>
                  <a:sym typeface="Poppins"/>
                </a:rPr>
                <a:t>?</a:t>
              </a:r>
            </a:p>
          </p:txBody>
        </p:sp>
      </p:grpSp>
      <p:grpSp>
        <p:nvGrpSpPr>
          <p:cNvPr id="8" name="Group 8"/>
          <p:cNvGrpSpPr/>
          <p:nvPr/>
        </p:nvGrpSpPr>
        <p:grpSpPr>
          <a:xfrm>
            <a:off x="9482718" y="1638299"/>
            <a:ext cx="5706637" cy="2268587"/>
            <a:chOff x="0" y="-46869"/>
            <a:chExt cx="1502982" cy="597488"/>
          </a:xfrm>
        </p:grpSpPr>
        <p:sp>
          <p:nvSpPr>
            <p:cNvPr id="9" name="Freeform 9"/>
            <p:cNvSpPr/>
            <p:nvPr/>
          </p:nvSpPr>
          <p:spPr>
            <a:xfrm>
              <a:off x="0" y="0"/>
              <a:ext cx="1502982" cy="511763"/>
            </a:xfrm>
            <a:custGeom>
              <a:avLst/>
              <a:gdLst/>
              <a:ahLst/>
              <a:cxnLst/>
              <a:rect l="l" t="t" r="r" b="b"/>
              <a:pathLst>
                <a:path w="1502982" h="511763">
                  <a:moveTo>
                    <a:pt x="40700" y="0"/>
                  </a:moveTo>
                  <a:lnTo>
                    <a:pt x="1462283" y="0"/>
                  </a:lnTo>
                  <a:cubicBezTo>
                    <a:pt x="1484761" y="0"/>
                    <a:pt x="1502982" y="18222"/>
                    <a:pt x="1502982" y="40700"/>
                  </a:cubicBezTo>
                  <a:lnTo>
                    <a:pt x="1502982" y="471063"/>
                  </a:lnTo>
                  <a:cubicBezTo>
                    <a:pt x="1502982" y="481858"/>
                    <a:pt x="1498694" y="492210"/>
                    <a:pt x="1491062" y="499842"/>
                  </a:cubicBezTo>
                  <a:cubicBezTo>
                    <a:pt x="1483429" y="507475"/>
                    <a:pt x="1473077" y="511763"/>
                    <a:pt x="1462283" y="511763"/>
                  </a:cubicBezTo>
                  <a:lnTo>
                    <a:pt x="40700" y="511763"/>
                  </a:lnTo>
                  <a:cubicBezTo>
                    <a:pt x="18222" y="511763"/>
                    <a:pt x="0" y="493541"/>
                    <a:pt x="0" y="471063"/>
                  </a:cubicBezTo>
                  <a:lnTo>
                    <a:pt x="0" y="40700"/>
                  </a:lnTo>
                  <a:cubicBezTo>
                    <a:pt x="0" y="18222"/>
                    <a:pt x="18222" y="0"/>
                    <a:pt x="40700" y="0"/>
                  </a:cubicBezTo>
                  <a:close/>
                </a:path>
              </a:pathLst>
            </a:custGeom>
            <a:solidFill>
              <a:srgbClr val="E4829D"/>
            </a:solidFill>
            <a:ln w="19050" cap="rnd">
              <a:solidFill>
                <a:srgbClr val="000000"/>
              </a:solidFill>
              <a:prstDash val="solid"/>
              <a:round/>
            </a:ln>
          </p:spPr>
          <p:txBody>
            <a:bodyPr/>
            <a:lstStyle/>
            <a:p>
              <a:endParaRPr lang="es-ES"/>
            </a:p>
          </p:txBody>
        </p:sp>
        <p:sp>
          <p:nvSpPr>
            <p:cNvPr id="10" name="TextBox 10"/>
            <p:cNvSpPr txBox="1"/>
            <p:nvPr/>
          </p:nvSpPr>
          <p:spPr>
            <a:xfrm>
              <a:off x="0" y="-46869"/>
              <a:ext cx="1502982" cy="597488"/>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War es für </a:t>
              </a:r>
              <a:r>
                <a:rPr lang="en-US" sz="3000" dirty="0" err="1">
                  <a:solidFill>
                    <a:srgbClr val="000000"/>
                  </a:solidFill>
                  <a:latin typeface="Poppins"/>
                  <a:ea typeface="Poppins"/>
                  <a:cs typeface="Poppins"/>
                  <a:sym typeface="Poppins"/>
                </a:rPr>
                <a:t>euch</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schwieriger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zu</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denken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wenn</a:t>
              </a:r>
              <a:r>
                <a:rPr lang="en-US" sz="3000" dirty="0">
                  <a:solidFill>
                    <a:srgbClr val="000000"/>
                  </a:solidFill>
                  <a:latin typeface="Poppins"/>
                  <a:ea typeface="Poppins"/>
                  <a:cs typeface="Poppins"/>
                  <a:sym typeface="Poppins"/>
                </a:rPr>
                <a:t> die „7“ </a:t>
              </a:r>
              <a:r>
                <a:rPr lang="en-US" sz="3000" dirty="0" err="1">
                  <a:solidFill>
                    <a:srgbClr val="000000"/>
                  </a:solidFill>
                  <a:latin typeface="Poppins"/>
                  <a:ea typeface="Poppins"/>
                  <a:cs typeface="Poppins"/>
                  <a:sym typeface="Poppins"/>
                </a:rPr>
                <a:t>erschien</a:t>
              </a:r>
              <a:r>
                <a:rPr lang="en-US" sz="3000" dirty="0">
                  <a:solidFill>
                    <a:srgbClr val="000000"/>
                  </a:solidFill>
                  <a:latin typeface="Poppins"/>
                  <a:ea typeface="Poppins"/>
                  <a:cs typeface="Poppins"/>
                  <a:sym typeface="Poppins"/>
                </a:rPr>
                <a:t>?</a:t>
              </a:r>
            </a:p>
          </p:txBody>
        </p:sp>
      </p:grpSp>
      <p:sp>
        <p:nvSpPr>
          <p:cNvPr id="11" name="Freeform 11"/>
          <p:cNvSpPr/>
          <p:nvPr/>
        </p:nvSpPr>
        <p:spPr>
          <a:xfrm>
            <a:off x="9758948" y="4443761"/>
            <a:ext cx="7272909" cy="8229600"/>
          </a:xfrm>
          <a:custGeom>
            <a:avLst/>
            <a:gdLst/>
            <a:ahLst/>
            <a:cxnLst/>
            <a:rect l="l" t="t" r="r" b="b"/>
            <a:pathLst>
              <a:path w="7272909" h="8229600">
                <a:moveTo>
                  <a:pt x="0" y="0"/>
                </a:moveTo>
                <a:lnTo>
                  <a:pt x="7272909" y="0"/>
                </a:lnTo>
                <a:lnTo>
                  <a:pt x="7272909" y="8229600"/>
                </a:lnTo>
                <a:lnTo>
                  <a:pt x="0" y="8229600"/>
                </a:lnTo>
                <a:lnTo>
                  <a:pt x="0" y="0"/>
                </a:lnTo>
                <a:close/>
              </a:path>
            </a:pathLst>
          </a:custGeom>
          <a:blipFill>
            <a:blip r:embed="rId2"/>
            <a:stretch>
              <a:fillRect/>
            </a:stretch>
          </a:blipFill>
        </p:spPr>
        <p:txBody>
          <a:bodyPr/>
          <a:lstStyle/>
          <a:p>
            <a:endParaRPr lang="es-E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2.7</a:t>
            </a:r>
          </a:p>
        </p:txBody>
      </p:sp>
      <p:sp>
        <p:nvSpPr>
          <p:cNvPr id="5" name="TextBox 5"/>
          <p:cNvSpPr txBox="1"/>
          <p:nvPr/>
        </p:nvSpPr>
        <p:spPr>
          <a:xfrm>
            <a:off x="2770602" y="6425995"/>
            <a:ext cx="12746796"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Abschluss des Moduls — Integration und Abschlussreflexion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73160" y="4770863"/>
            <a:ext cx="9768071" cy="8229600"/>
          </a:xfrm>
          <a:custGeom>
            <a:avLst/>
            <a:gdLst/>
            <a:ahLst/>
            <a:cxnLst/>
            <a:rect l="l" t="t" r="r" b="b"/>
            <a:pathLst>
              <a:path w="9768071" h="8229600">
                <a:moveTo>
                  <a:pt x="0" y="0"/>
                </a:moveTo>
                <a:lnTo>
                  <a:pt x="9768071" y="0"/>
                </a:lnTo>
                <a:lnTo>
                  <a:pt x="9768071" y="8229600"/>
                </a:lnTo>
                <a:lnTo>
                  <a:pt x="0" y="822960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2422900" y="1866898"/>
            <a:ext cx="13233710" cy="1720709"/>
            <a:chOff x="0" y="-52477"/>
            <a:chExt cx="3485421" cy="453191"/>
          </a:xfrm>
        </p:grpSpPr>
        <p:sp>
          <p:nvSpPr>
            <p:cNvPr id="4" name="Freeform 4"/>
            <p:cNvSpPr/>
            <p:nvPr/>
          </p:nvSpPr>
          <p:spPr>
            <a:xfrm>
              <a:off x="0" y="0"/>
              <a:ext cx="3485421" cy="367466"/>
            </a:xfrm>
            <a:custGeom>
              <a:avLst/>
              <a:gdLst/>
              <a:ahLst/>
              <a:cxnLst/>
              <a:rect l="l" t="t" r="r" b="b"/>
              <a:pathLst>
                <a:path w="3485421" h="367466">
                  <a:moveTo>
                    <a:pt x="17550" y="0"/>
                  </a:moveTo>
                  <a:lnTo>
                    <a:pt x="3467871" y="0"/>
                  </a:lnTo>
                  <a:cubicBezTo>
                    <a:pt x="3477564" y="0"/>
                    <a:pt x="3485421" y="7858"/>
                    <a:pt x="3485421" y="17550"/>
                  </a:cubicBezTo>
                  <a:lnTo>
                    <a:pt x="3485421" y="349915"/>
                  </a:lnTo>
                  <a:cubicBezTo>
                    <a:pt x="3485421" y="359608"/>
                    <a:pt x="3477564" y="367466"/>
                    <a:pt x="3467871" y="367466"/>
                  </a:cubicBezTo>
                  <a:lnTo>
                    <a:pt x="17550" y="367466"/>
                  </a:lnTo>
                  <a:cubicBezTo>
                    <a:pt x="7858" y="367466"/>
                    <a:pt x="0" y="359608"/>
                    <a:pt x="0" y="349915"/>
                  </a:cubicBezTo>
                  <a:lnTo>
                    <a:pt x="0" y="17550"/>
                  </a:lnTo>
                  <a:cubicBezTo>
                    <a:pt x="0" y="7858"/>
                    <a:pt x="7858" y="0"/>
                    <a:pt x="17550"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52477"/>
              <a:ext cx="3485421" cy="453191"/>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In </a:t>
              </a:r>
              <a:r>
                <a:rPr lang="en-US" sz="3000" dirty="0" err="1">
                  <a:solidFill>
                    <a:srgbClr val="000000"/>
                  </a:solidFill>
                  <a:latin typeface="Poppins"/>
                  <a:ea typeface="Poppins"/>
                  <a:cs typeface="Poppins"/>
                  <a:sym typeface="Poppins"/>
                </a:rPr>
                <a:t>einem</a:t>
              </a:r>
              <a:r>
                <a:rPr lang="en-US" sz="3000" dirty="0">
                  <a:solidFill>
                    <a:srgbClr val="000000"/>
                  </a:solidFill>
                  <a:latin typeface="Poppins"/>
                  <a:ea typeface="Poppins"/>
                  <a:cs typeface="Poppins"/>
                  <a:sym typeface="Poppins"/>
                </a:rPr>
                <a:t> Wort </a:t>
              </a:r>
              <a:r>
                <a:rPr lang="en-US" sz="3000" dirty="0" err="1">
                  <a:solidFill>
                    <a:srgbClr val="000000"/>
                  </a:solidFill>
                  <a:latin typeface="Poppins"/>
                  <a:ea typeface="Poppins"/>
                  <a:cs typeface="Poppins"/>
                  <a:sym typeface="Poppins"/>
                </a:rPr>
                <a:t>oder</a:t>
              </a:r>
              <a:r>
                <a:rPr lang="en-US" sz="3000" dirty="0">
                  <a:solidFill>
                    <a:srgbClr val="000000"/>
                  </a:solidFill>
                  <a:latin typeface="Poppins"/>
                  <a:ea typeface="Poppins"/>
                  <a:cs typeface="Poppins"/>
                  <a:sym typeface="Poppins"/>
                </a:rPr>
                <a:t> in </a:t>
              </a:r>
              <a:r>
                <a:rPr lang="en-US" sz="3000" dirty="0" err="1">
                  <a:solidFill>
                    <a:srgbClr val="000000"/>
                  </a:solidFill>
                  <a:latin typeface="Poppins"/>
                  <a:ea typeface="Poppins"/>
                  <a:cs typeface="Poppins"/>
                  <a:sym typeface="Poppins"/>
                </a:rPr>
                <a:t>einem</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kurzen</a:t>
              </a:r>
              <a:r>
                <a:rPr lang="en-US" sz="3000" dirty="0">
                  <a:solidFill>
                    <a:srgbClr val="000000"/>
                  </a:solidFill>
                  <a:latin typeface="Poppins"/>
                  <a:ea typeface="Poppins"/>
                  <a:cs typeface="Poppins"/>
                  <a:sym typeface="Poppins"/>
                </a:rPr>
                <a:t> Satz: </a:t>
              </a: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Idee </a:t>
              </a:r>
              <a:r>
                <a:rPr lang="en-US" sz="3000" dirty="0" err="1">
                  <a:solidFill>
                    <a:srgbClr val="000000"/>
                  </a:solidFill>
                  <a:latin typeface="Poppins"/>
                  <a:ea typeface="Poppins"/>
                  <a:cs typeface="Poppins"/>
                  <a:sym typeface="Poppins"/>
                </a:rPr>
                <a:t>nehmt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aus</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diesen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Modulen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mit</a:t>
              </a:r>
              <a:r>
                <a:rPr lang="en-US" sz="3000" dirty="0">
                  <a:solidFill>
                    <a:srgbClr val="000000"/>
                  </a:solidFill>
                  <a:latin typeface="Poppins"/>
                  <a:ea typeface="Poppins"/>
                  <a:cs typeface="Poppins"/>
                  <a:sym typeface="Poppins"/>
                </a:rPr>
                <a:t>?</a:t>
              </a:r>
            </a:p>
          </p:txBody>
        </p:sp>
      </p:grpSp>
      <p:grpSp>
        <p:nvGrpSpPr>
          <p:cNvPr id="6" name="Group 6"/>
          <p:cNvGrpSpPr/>
          <p:nvPr/>
        </p:nvGrpSpPr>
        <p:grpSpPr>
          <a:xfrm rot="-10800000">
            <a:off x="4252896" y="5633224"/>
            <a:ext cx="14632989" cy="5934307"/>
            <a:chOff x="0" y="0"/>
            <a:chExt cx="3853956" cy="1562945"/>
          </a:xfrm>
        </p:grpSpPr>
        <p:sp>
          <p:nvSpPr>
            <p:cNvPr id="7" name="Freeform 7"/>
            <p:cNvSpPr/>
            <p:nvPr/>
          </p:nvSpPr>
          <p:spPr>
            <a:xfrm>
              <a:off x="0" y="0"/>
              <a:ext cx="3853956" cy="1562945"/>
            </a:xfrm>
            <a:custGeom>
              <a:avLst/>
              <a:gdLst/>
              <a:ahLst/>
              <a:cxnLst/>
              <a:rect l="l" t="t" r="r" b="b"/>
              <a:pathLst>
                <a:path w="3853956" h="1562945">
                  <a:moveTo>
                    <a:pt x="0" y="0"/>
                  </a:moveTo>
                  <a:lnTo>
                    <a:pt x="3853956" y="0"/>
                  </a:lnTo>
                  <a:lnTo>
                    <a:pt x="3853956" y="1562945"/>
                  </a:lnTo>
                  <a:lnTo>
                    <a:pt x="0" y="1562945"/>
                  </a:lnTo>
                  <a:close/>
                </a:path>
              </a:pathLst>
            </a:custGeom>
            <a:gradFill rotWithShape="1">
              <a:gsLst>
                <a:gs pos="0">
                  <a:srgbClr val="FFFFFF">
                    <a:alpha val="100000"/>
                  </a:srgbClr>
                </a:gs>
                <a:gs pos="50000">
                  <a:srgbClr val="FFFFFF">
                    <a:alpha val="70000"/>
                  </a:srgbClr>
                </a:gs>
                <a:gs pos="100000">
                  <a:srgbClr val="FFFFFF">
                    <a:alpha val="0"/>
                  </a:srgbClr>
                </a:gs>
              </a:gsLst>
              <a:lin ang="5400000"/>
            </a:gradFill>
          </p:spPr>
          <p:txBody>
            <a:bodyPr/>
            <a:lstStyle/>
            <a:p>
              <a:endParaRPr lang="es-ES"/>
            </a:p>
          </p:txBody>
        </p:sp>
        <p:sp>
          <p:nvSpPr>
            <p:cNvPr id="8" name="TextBox 8"/>
            <p:cNvSpPr txBox="1"/>
            <p:nvPr/>
          </p:nvSpPr>
          <p:spPr>
            <a:xfrm>
              <a:off x="0" y="-66675"/>
              <a:ext cx="3853956" cy="1629620"/>
            </a:xfrm>
            <a:prstGeom prst="rect">
              <a:avLst/>
            </a:prstGeom>
          </p:spPr>
          <p:txBody>
            <a:bodyPr lIns="50800" tIns="50800" rIns="50800" bIns="50800" rtlCol="0" anchor="ctr"/>
            <a:lstStyle/>
            <a:p>
              <a:pPr algn="ctr">
                <a:lnSpc>
                  <a:spcPts val="2800"/>
                </a:lnSpc>
              </a:pPr>
              <a:endParaRPr/>
            </a:p>
          </p:txBody>
        </p:sp>
      </p:grpSp>
      <p:grpSp>
        <p:nvGrpSpPr>
          <p:cNvPr id="9" name="Group 9"/>
          <p:cNvGrpSpPr/>
          <p:nvPr/>
        </p:nvGrpSpPr>
        <p:grpSpPr>
          <a:xfrm rot="-10800000">
            <a:off x="4252896" y="4922334"/>
            <a:ext cx="14632989" cy="5934307"/>
            <a:chOff x="0" y="0"/>
            <a:chExt cx="3853956" cy="1562945"/>
          </a:xfrm>
        </p:grpSpPr>
        <p:sp>
          <p:nvSpPr>
            <p:cNvPr id="10" name="Freeform 10"/>
            <p:cNvSpPr/>
            <p:nvPr/>
          </p:nvSpPr>
          <p:spPr>
            <a:xfrm>
              <a:off x="0" y="0"/>
              <a:ext cx="3853956" cy="1562945"/>
            </a:xfrm>
            <a:custGeom>
              <a:avLst/>
              <a:gdLst/>
              <a:ahLst/>
              <a:cxnLst/>
              <a:rect l="l" t="t" r="r" b="b"/>
              <a:pathLst>
                <a:path w="3853956" h="1562945">
                  <a:moveTo>
                    <a:pt x="0" y="0"/>
                  </a:moveTo>
                  <a:lnTo>
                    <a:pt x="3853956" y="0"/>
                  </a:lnTo>
                  <a:lnTo>
                    <a:pt x="3853956" y="1562945"/>
                  </a:lnTo>
                  <a:lnTo>
                    <a:pt x="0" y="1562945"/>
                  </a:lnTo>
                  <a:close/>
                </a:path>
              </a:pathLst>
            </a:custGeom>
            <a:gradFill rotWithShape="1">
              <a:gsLst>
                <a:gs pos="0">
                  <a:srgbClr val="FFFFFF">
                    <a:alpha val="100000"/>
                  </a:srgbClr>
                </a:gs>
                <a:gs pos="50000">
                  <a:srgbClr val="FFFFFF">
                    <a:alpha val="70000"/>
                  </a:srgbClr>
                </a:gs>
                <a:gs pos="100000">
                  <a:srgbClr val="FFFFFF">
                    <a:alpha val="0"/>
                  </a:srgbClr>
                </a:gs>
              </a:gsLst>
              <a:lin ang="5400000"/>
            </a:gradFill>
          </p:spPr>
          <p:txBody>
            <a:bodyPr/>
            <a:lstStyle/>
            <a:p>
              <a:endParaRPr lang="es-ES"/>
            </a:p>
          </p:txBody>
        </p:sp>
        <p:sp>
          <p:nvSpPr>
            <p:cNvPr id="11" name="TextBox 11"/>
            <p:cNvSpPr txBox="1"/>
            <p:nvPr/>
          </p:nvSpPr>
          <p:spPr>
            <a:xfrm>
              <a:off x="0" y="-66675"/>
              <a:ext cx="3853956" cy="1629620"/>
            </a:xfrm>
            <a:prstGeom prst="rect">
              <a:avLst/>
            </a:prstGeom>
          </p:spPr>
          <p:txBody>
            <a:bodyPr lIns="50800" tIns="50800" rIns="50800" bIns="50800" rtlCol="0" anchor="ctr"/>
            <a:lstStyle/>
            <a:p>
              <a:pPr algn="ctr">
                <a:lnSpc>
                  <a:spcPts val="2800"/>
                </a:lnSpc>
              </a:pPr>
              <a:endParaRPr/>
            </a:p>
          </p:txBody>
        </p:sp>
      </p:grpSp>
      <p:sp>
        <p:nvSpPr>
          <p:cNvPr id="12" name="TextBox 12"/>
          <p:cNvSpPr txBox="1"/>
          <p:nvPr/>
        </p:nvSpPr>
        <p:spPr>
          <a:xfrm>
            <a:off x="2422900" y="966207"/>
            <a:ext cx="13233710" cy="720725"/>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schließen das Modul, indem wir </a:t>
            </a:r>
            <a:r>
              <a:rPr lang="en-US" sz="2000" b="1">
                <a:solidFill>
                  <a:srgbClr val="000000"/>
                </a:solidFill>
                <a:latin typeface="Poppins Bold"/>
                <a:ea typeface="Poppins Bold"/>
                <a:cs typeface="Poppins Bold"/>
                <a:sym typeface="Poppins Bold"/>
              </a:rPr>
              <a:t>eine kurze Idee über das teilen, was wir in diesen beiden Sitzungen gelernt haben.</a:t>
            </a:r>
          </a:p>
        </p:txBody>
      </p:sp>
      <p:sp>
        <p:nvSpPr>
          <p:cNvPr id="13" name="TextBox 13"/>
          <p:cNvSpPr txBox="1"/>
          <p:nvPr/>
        </p:nvSpPr>
        <p:spPr>
          <a:xfrm>
            <a:off x="2422900" y="3594719"/>
            <a:ext cx="5776433" cy="368300"/>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In diesen Tagen haben wir gesehen:</a:t>
            </a:r>
          </a:p>
        </p:txBody>
      </p:sp>
      <p:grpSp>
        <p:nvGrpSpPr>
          <p:cNvPr id="14" name="Group 14"/>
          <p:cNvGrpSpPr/>
          <p:nvPr/>
        </p:nvGrpSpPr>
        <p:grpSpPr>
          <a:xfrm>
            <a:off x="2422900" y="4291864"/>
            <a:ext cx="2647718" cy="457200"/>
            <a:chOff x="0" y="0"/>
            <a:chExt cx="3530290" cy="609600"/>
          </a:xfrm>
        </p:grpSpPr>
        <p:sp>
          <p:nvSpPr>
            <p:cNvPr id="15" name="TextBox 15"/>
            <p:cNvSpPr txBox="1"/>
            <p:nvPr/>
          </p:nvSpPr>
          <p:spPr>
            <a:xfrm>
              <a:off x="0" y="-85725"/>
              <a:ext cx="862496" cy="695325"/>
            </a:xfrm>
            <a:prstGeom prst="rect">
              <a:avLst/>
            </a:prstGeom>
          </p:spPr>
          <p:txBody>
            <a:bodyPr lIns="0" tIns="0" rIns="0" bIns="0" rtlCol="0" anchor="t">
              <a:spAutoFit/>
            </a:bodyPr>
            <a:lstStyle/>
            <a:p>
              <a:pPr algn="l">
                <a:lnSpc>
                  <a:spcPts val="4200"/>
                </a:lnSpc>
                <a:spcBef>
                  <a:spcPct val="0"/>
                </a:spcBef>
              </a:pPr>
              <a:r>
                <a:rPr lang="en-US" sz="3000" b="1">
                  <a:solidFill>
                    <a:srgbClr val="E4829D"/>
                  </a:solidFill>
                  <a:latin typeface="Poppins Bold"/>
                  <a:ea typeface="Poppins Bold"/>
                  <a:cs typeface="Poppins Bold"/>
                  <a:sym typeface="Poppins Bold"/>
                </a:rPr>
                <a:t>01</a:t>
              </a:r>
            </a:p>
          </p:txBody>
        </p:sp>
        <p:sp>
          <p:nvSpPr>
            <p:cNvPr id="16" name="TextBox 16"/>
            <p:cNvSpPr txBox="1"/>
            <p:nvPr/>
          </p:nvSpPr>
          <p:spPr>
            <a:xfrm>
              <a:off x="862496" y="37042"/>
              <a:ext cx="2667794"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Was Stress ist</a:t>
              </a:r>
            </a:p>
          </p:txBody>
        </p:sp>
      </p:grpSp>
      <p:grpSp>
        <p:nvGrpSpPr>
          <p:cNvPr id="17" name="Group 17"/>
          <p:cNvGrpSpPr/>
          <p:nvPr/>
        </p:nvGrpSpPr>
        <p:grpSpPr>
          <a:xfrm>
            <a:off x="2422900" y="6467494"/>
            <a:ext cx="5529851" cy="457200"/>
            <a:chOff x="0" y="0"/>
            <a:chExt cx="7373134" cy="609600"/>
          </a:xfrm>
        </p:grpSpPr>
        <p:sp>
          <p:nvSpPr>
            <p:cNvPr id="18" name="TextBox 18"/>
            <p:cNvSpPr txBox="1"/>
            <p:nvPr/>
          </p:nvSpPr>
          <p:spPr>
            <a:xfrm>
              <a:off x="0" y="-85725"/>
              <a:ext cx="862496" cy="695325"/>
            </a:xfrm>
            <a:prstGeom prst="rect">
              <a:avLst/>
            </a:prstGeom>
          </p:spPr>
          <p:txBody>
            <a:bodyPr lIns="0" tIns="0" rIns="0" bIns="0" rtlCol="0" anchor="t">
              <a:spAutoFit/>
            </a:bodyPr>
            <a:lstStyle/>
            <a:p>
              <a:pPr algn="l">
                <a:lnSpc>
                  <a:spcPts val="4200"/>
                </a:lnSpc>
                <a:spcBef>
                  <a:spcPct val="0"/>
                </a:spcBef>
              </a:pPr>
              <a:r>
                <a:rPr lang="en-US" sz="3000" b="1">
                  <a:solidFill>
                    <a:srgbClr val="51B264"/>
                  </a:solidFill>
                  <a:latin typeface="Poppins Bold"/>
                  <a:ea typeface="Poppins Bold"/>
                  <a:cs typeface="Poppins Bold"/>
                  <a:sym typeface="Poppins Bold"/>
                </a:rPr>
                <a:t>04</a:t>
              </a:r>
            </a:p>
          </p:txBody>
        </p:sp>
        <p:sp>
          <p:nvSpPr>
            <p:cNvPr id="19" name="TextBox 19"/>
            <p:cNvSpPr txBox="1"/>
            <p:nvPr/>
          </p:nvSpPr>
          <p:spPr>
            <a:xfrm>
              <a:off x="862496" y="37042"/>
              <a:ext cx="6510638"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man den emotionalen Tank füllt</a:t>
              </a:r>
            </a:p>
          </p:txBody>
        </p:sp>
      </p:grpSp>
      <p:grpSp>
        <p:nvGrpSpPr>
          <p:cNvPr id="20" name="Group 20"/>
          <p:cNvGrpSpPr/>
          <p:nvPr/>
        </p:nvGrpSpPr>
        <p:grpSpPr>
          <a:xfrm>
            <a:off x="2422900" y="4962544"/>
            <a:ext cx="6152689" cy="457200"/>
            <a:chOff x="0" y="0"/>
            <a:chExt cx="8203585" cy="609600"/>
          </a:xfrm>
        </p:grpSpPr>
        <p:sp>
          <p:nvSpPr>
            <p:cNvPr id="21" name="TextBox 21"/>
            <p:cNvSpPr txBox="1"/>
            <p:nvPr/>
          </p:nvSpPr>
          <p:spPr>
            <a:xfrm>
              <a:off x="0" y="-85725"/>
              <a:ext cx="862496" cy="695325"/>
            </a:xfrm>
            <a:prstGeom prst="rect">
              <a:avLst/>
            </a:prstGeom>
          </p:spPr>
          <p:txBody>
            <a:bodyPr lIns="0" tIns="0" rIns="0" bIns="0" rtlCol="0" anchor="t">
              <a:spAutoFit/>
            </a:bodyPr>
            <a:lstStyle/>
            <a:p>
              <a:pPr algn="l">
                <a:lnSpc>
                  <a:spcPts val="4200"/>
                </a:lnSpc>
                <a:spcBef>
                  <a:spcPct val="0"/>
                </a:spcBef>
              </a:pPr>
              <a:r>
                <a:rPr lang="en-US" sz="3000" b="1">
                  <a:solidFill>
                    <a:srgbClr val="FFED4C"/>
                  </a:solidFill>
                  <a:latin typeface="Poppins Bold"/>
                  <a:ea typeface="Poppins Bold"/>
                  <a:cs typeface="Poppins Bold"/>
                  <a:sym typeface="Poppins Bold"/>
                </a:rPr>
                <a:t>02</a:t>
              </a:r>
            </a:p>
          </p:txBody>
        </p:sp>
        <p:sp>
          <p:nvSpPr>
            <p:cNvPr id="22" name="TextBox 22"/>
            <p:cNvSpPr txBox="1"/>
            <p:nvPr/>
          </p:nvSpPr>
          <p:spPr>
            <a:xfrm>
              <a:off x="862496" y="37042"/>
              <a:ext cx="7341089"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der Körper und das Gehirn reagieren</a:t>
              </a:r>
            </a:p>
          </p:txBody>
        </p:sp>
      </p:grpSp>
      <p:grpSp>
        <p:nvGrpSpPr>
          <p:cNvPr id="23" name="Group 23"/>
          <p:cNvGrpSpPr/>
          <p:nvPr/>
        </p:nvGrpSpPr>
        <p:grpSpPr>
          <a:xfrm>
            <a:off x="2422900" y="7138174"/>
            <a:ext cx="6956293" cy="457200"/>
            <a:chOff x="0" y="0"/>
            <a:chExt cx="9275057" cy="609600"/>
          </a:xfrm>
        </p:grpSpPr>
        <p:sp>
          <p:nvSpPr>
            <p:cNvPr id="24" name="TextBox 24"/>
            <p:cNvSpPr txBox="1"/>
            <p:nvPr/>
          </p:nvSpPr>
          <p:spPr>
            <a:xfrm>
              <a:off x="0" y="-85725"/>
              <a:ext cx="862496" cy="695325"/>
            </a:xfrm>
            <a:prstGeom prst="rect">
              <a:avLst/>
            </a:prstGeom>
          </p:spPr>
          <p:txBody>
            <a:bodyPr lIns="0" tIns="0" rIns="0" bIns="0" rtlCol="0" anchor="t">
              <a:spAutoFit/>
            </a:bodyPr>
            <a:lstStyle/>
            <a:p>
              <a:pPr algn="l">
                <a:lnSpc>
                  <a:spcPts val="4200"/>
                </a:lnSpc>
                <a:spcBef>
                  <a:spcPct val="0"/>
                </a:spcBef>
              </a:pPr>
              <a:r>
                <a:rPr lang="en-US" sz="3000" b="1">
                  <a:solidFill>
                    <a:srgbClr val="FFED4C"/>
                  </a:solidFill>
                  <a:latin typeface="Poppins Bold"/>
                  <a:ea typeface="Poppins Bold"/>
                  <a:cs typeface="Poppins Bold"/>
                  <a:sym typeface="Poppins Bold"/>
                </a:rPr>
                <a:t>05</a:t>
              </a:r>
            </a:p>
          </p:txBody>
        </p:sp>
        <p:sp>
          <p:nvSpPr>
            <p:cNvPr id="25" name="TextBox 25"/>
            <p:cNvSpPr txBox="1"/>
            <p:nvPr/>
          </p:nvSpPr>
          <p:spPr>
            <a:xfrm>
              <a:off x="862496" y="37042"/>
              <a:ext cx="8412560"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man Strategien nutzt, um sich zu regulieren</a:t>
              </a:r>
            </a:p>
          </p:txBody>
        </p:sp>
      </p:grpSp>
      <p:grpSp>
        <p:nvGrpSpPr>
          <p:cNvPr id="26" name="Group 26"/>
          <p:cNvGrpSpPr/>
          <p:nvPr/>
        </p:nvGrpSpPr>
        <p:grpSpPr>
          <a:xfrm>
            <a:off x="2422900" y="5715019"/>
            <a:ext cx="4661288" cy="457200"/>
            <a:chOff x="0" y="0"/>
            <a:chExt cx="6215050" cy="609600"/>
          </a:xfrm>
        </p:grpSpPr>
        <p:sp>
          <p:nvSpPr>
            <p:cNvPr id="27" name="TextBox 27"/>
            <p:cNvSpPr txBox="1"/>
            <p:nvPr/>
          </p:nvSpPr>
          <p:spPr>
            <a:xfrm>
              <a:off x="0" y="-85725"/>
              <a:ext cx="862496" cy="695325"/>
            </a:xfrm>
            <a:prstGeom prst="rect">
              <a:avLst/>
            </a:prstGeom>
          </p:spPr>
          <p:txBody>
            <a:bodyPr lIns="0" tIns="0" rIns="0" bIns="0" rtlCol="0" anchor="t">
              <a:spAutoFit/>
            </a:bodyPr>
            <a:lstStyle/>
            <a:p>
              <a:pPr algn="l">
                <a:lnSpc>
                  <a:spcPts val="4200"/>
                </a:lnSpc>
                <a:spcBef>
                  <a:spcPct val="0"/>
                </a:spcBef>
              </a:pPr>
              <a:r>
                <a:rPr lang="en-US" sz="3000" b="1">
                  <a:solidFill>
                    <a:srgbClr val="71C7D6"/>
                  </a:solidFill>
                  <a:latin typeface="Poppins Bold"/>
                  <a:ea typeface="Poppins Bold"/>
                  <a:cs typeface="Poppins Bold"/>
                  <a:sym typeface="Poppins Bold"/>
                </a:rPr>
                <a:t>03</a:t>
              </a:r>
            </a:p>
          </p:txBody>
        </p:sp>
        <p:sp>
          <p:nvSpPr>
            <p:cNvPr id="28" name="TextBox 28"/>
            <p:cNvSpPr txBox="1"/>
            <p:nvPr/>
          </p:nvSpPr>
          <p:spPr>
            <a:xfrm>
              <a:off x="862496" y="37042"/>
              <a:ext cx="5352554"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Welche Dinge uns aktivieren</a:t>
              </a:r>
            </a:p>
          </p:txBody>
        </p:sp>
      </p:grpSp>
      <p:grpSp>
        <p:nvGrpSpPr>
          <p:cNvPr id="29" name="Group 29"/>
          <p:cNvGrpSpPr/>
          <p:nvPr/>
        </p:nvGrpSpPr>
        <p:grpSpPr>
          <a:xfrm>
            <a:off x="2422900" y="7890649"/>
            <a:ext cx="5682502" cy="654050"/>
            <a:chOff x="0" y="0"/>
            <a:chExt cx="7576669" cy="872067"/>
          </a:xfrm>
        </p:grpSpPr>
        <p:sp>
          <p:nvSpPr>
            <p:cNvPr id="30" name="TextBox 30"/>
            <p:cNvSpPr txBox="1"/>
            <p:nvPr/>
          </p:nvSpPr>
          <p:spPr>
            <a:xfrm>
              <a:off x="0" y="-85725"/>
              <a:ext cx="862496" cy="695325"/>
            </a:xfrm>
            <a:prstGeom prst="rect">
              <a:avLst/>
            </a:prstGeom>
          </p:spPr>
          <p:txBody>
            <a:bodyPr lIns="0" tIns="0" rIns="0" bIns="0" rtlCol="0" anchor="t">
              <a:spAutoFit/>
            </a:bodyPr>
            <a:lstStyle/>
            <a:p>
              <a:pPr algn="l">
                <a:lnSpc>
                  <a:spcPts val="4200"/>
                </a:lnSpc>
                <a:spcBef>
                  <a:spcPct val="0"/>
                </a:spcBef>
              </a:pPr>
              <a:r>
                <a:rPr lang="en-US" sz="3000" b="1">
                  <a:solidFill>
                    <a:srgbClr val="71C7D6"/>
                  </a:solidFill>
                  <a:latin typeface="Poppins Bold"/>
                  <a:ea typeface="Poppins Bold"/>
                  <a:cs typeface="Poppins Bold"/>
                  <a:sym typeface="Poppins Bold"/>
                </a:rPr>
                <a:t>06</a:t>
              </a:r>
            </a:p>
          </p:txBody>
        </p:sp>
        <p:sp>
          <p:nvSpPr>
            <p:cNvPr id="31" name="TextBox 31"/>
            <p:cNvSpPr txBox="1"/>
            <p:nvPr/>
          </p:nvSpPr>
          <p:spPr>
            <a:xfrm>
              <a:off x="862496" y="-66675"/>
              <a:ext cx="6714172" cy="9387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Wer uns helfen kann und wie wir unser Wohlbefinden schützen können</a:t>
              </a: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73160" y="4770863"/>
            <a:ext cx="9768071" cy="8229600"/>
          </a:xfrm>
          <a:custGeom>
            <a:avLst/>
            <a:gdLst/>
            <a:ahLst/>
            <a:cxnLst/>
            <a:rect l="l" t="t" r="r" b="b"/>
            <a:pathLst>
              <a:path w="9768071" h="8229600">
                <a:moveTo>
                  <a:pt x="0" y="0"/>
                </a:moveTo>
                <a:lnTo>
                  <a:pt x="9768071" y="0"/>
                </a:lnTo>
                <a:lnTo>
                  <a:pt x="9768071" y="8229600"/>
                </a:lnTo>
                <a:lnTo>
                  <a:pt x="0" y="822960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2527145" y="2127392"/>
            <a:ext cx="13233710" cy="1720709"/>
            <a:chOff x="0" y="-47480"/>
            <a:chExt cx="3485421" cy="453191"/>
          </a:xfrm>
        </p:grpSpPr>
        <p:sp>
          <p:nvSpPr>
            <p:cNvPr id="4" name="Freeform 4"/>
            <p:cNvSpPr/>
            <p:nvPr/>
          </p:nvSpPr>
          <p:spPr>
            <a:xfrm>
              <a:off x="0" y="0"/>
              <a:ext cx="3485421" cy="367466"/>
            </a:xfrm>
            <a:custGeom>
              <a:avLst/>
              <a:gdLst/>
              <a:ahLst/>
              <a:cxnLst/>
              <a:rect l="l" t="t" r="r" b="b"/>
              <a:pathLst>
                <a:path w="3485421" h="367466">
                  <a:moveTo>
                    <a:pt x="17550" y="0"/>
                  </a:moveTo>
                  <a:lnTo>
                    <a:pt x="3467871" y="0"/>
                  </a:lnTo>
                  <a:cubicBezTo>
                    <a:pt x="3477564" y="0"/>
                    <a:pt x="3485421" y="7858"/>
                    <a:pt x="3485421" y="17550"/>
                  </a:cubicBezTo>
                  <a:lnTo>
                    <a:pt x="3485421" y="349915"/>
                  </a:lnTo>
                  <a:cubicBezTo>
                    <a:pt x="3485421" y="359608"/>
                    <a:pt x="3477564" y="367466"/>
                    <a:pt x="3467871" y="367466"/>
                  </a:cubicBezTo>
                  <a:lnTo>
                    <a:pt x="17550" y="367466"/>
                  </a:lnTo>
                  <a:cubicBezTo>
                    <a:pt x="7858" y="367466"/>
                    <a:pt x="0" y="359608"/>
                    <a:pt x="0" y="349915"/>
                  </a:cubicBezTo>
                  <a:lnTo>
                    <a:pt x="0" y="17550"/>
                  </a:lnTo>
                  <a:cubicBezTo>
                    <a:pt x="0" y="7858"/>
                    <a:pt x="7858" y="0"/>
                    <a:pt x="17550"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47480"/>
              <a:ext cx="3485421" cy="453191"/>
            </a:xfrm>
            <a:prstGeom prst="rect">
              <a:avLst/>
            </a:prstGeom>
          </p:spPr>
          <p:txBody>
            <a:bodyPr lIns="50800" tIns="50800" rIns="50800" bIns="50800" rtlCol="0" anchor="ctr"/>
            <a:lstStyle/>
            <a:p>
              <a:pPr algn="ctr">
                <a:lnSpc>
                  <a:spcPts val="4200"/>
                </a:lnSpc>
              </a:pPr>
              <a:r>
                <a:rPr lang="en-US" sz="3000" dirty="0">
                  <a:solidFill>
                    <a:srgbClr val="000000"/>
                  </a:solidFill>
                  <a:latin typeface="Poppins"/>
                  <a:ea typeface="Poppins"/>
                  <a:cs typeface="Poppins"/>
                  <a:sym typeface="Poppins"/>
                </a:rPr>
                <a:t>In </a:t>
              </a:r>
              <a:r>
                <a:rPr lang="en-US" sz="3000" dirty="0" err="1">
                  <a:solidFill>
                    <a:srgbClr val="000000"/>
                  </a:solidFill>
                  <a:latin typeface="Poppins"/>
                  <a:ea typeface="Poppins"/>
                  <a:cs typeface="Poppins"/>
                  <a:sym typeface="Poppins"/>
                </a:rPr>
                <a:t>einem</a:t>
              </a:r>
              <a:r>
                <a:rPr lang="en-US" sz="3000" dirty="0">
                  <a:solidFill>
                    <a:srgbClr val="000000"/>
                  </a:solidFill>
                  <a:latin typeface="Poppins"/>
                  <a:ea typeface="Poppins"/>
                  <a:cs typeface="Poppins"/>
                  <a:sym typeface="Poppins"/>
                </a:rPr>
                <a:t> Wort </a:t>
              </a:r>
              <a:r>
                <a:rPr lang="en-US" sz="3000" dirty="0" err="1">
                  <a:solidFill>
                    <a:srgbClr val="000000"/>
                  </a:solidFill>
                  <a:latin typeface="Poppins"/>
                  <a:ea typeface="Poppins"/>
                  <a:cs typeface="Poppins"/>
                  <a:sym typeface="Poppins"/>
                </a:rPr>
                <a:t>oder</a:t>
              </a:r>
              <a:r>
                <a:rPr lang="en-US" sz="3000" dirty="0">
                  <a:solidFill>
                    <a:srgbClr val="000000"/>
                  </a:solidFill>
                  <a:latin typeface="Poppins"/>
                  <a:ea typeface="Poppins"/>
                  <a:cs typeface="Poppins"/>
                  <a:sym typeface="Poppins"/>
                </a:rPr>
                <a:t> in </a:t>
              </a:r>
              <a:r>
                <a:rPr lang="en-US" sz="3000" dirty="0" err="1">
                  <a:solidFill>
                    <a:srgbClr val="000000"/>
                  </a:solidFill>
                  <a:latin typeface="Poppins"/>
                  <a:ea typeface="Poppins"/>
                  <a:cs typeface="Poppins"/>
                  <a:sym typeface="Poppins"/>
                </a:rPr>
                <a:t>einem</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kurzen</a:t>
              </a:r>
              <a:r>
                <a:rPr lang="en-US" sz="3000" dirty="0">
                  <a:solidFill>
                    <a:srgbClr val="000000"/>
                  </a:solidFill>
                  <a:latin typeface="Poppins"/>
                  <a:ea typeface="Poppins"/>
                  <a:cs typeface="Poppins"/>
                  <a:sym typeface="Poppins"/>
                </a:rPr>
                <a:t> Satz: </a:t>
              </a:r>
              <a:r>
                <a:rPr lang="en-US" sz="3000" dirty="0" err="1">
                  <a:solidFill>
                    <a:srgbClr val="000000"/>
                  </a:solidFill>
                  <a:latin typeface="Poppins"/>
                  <a:ea typeface="Poppins"/>
                  <a:cs typeface="Poppins"/>
                  <a:sym typeface="Poppins"/>
                </a:rPr>
                <a:t>Welche</a:t>
              </a:r>
              <a:r>
                <a:rPr lang="en-US" sz="3000" dirty="0">
                  <a:solidFill>
                    <a:srgbClr val="000000"/>
                  </a:solidFill>
                  <a:latin typeface="Poppins"/>
                  <a:ea typeface="Poppins"/>
                  <a:cs typeface="Poppins"/>
                  <a:sym typeface="Poppins"/>
                </a:rPr>
                <a:t> Idee </a:t>
              </a:r>
              <a:r>
                <a:rPr lang="en-US" sz="3000" dirty="0" err="1">
                  <a:solidFill>
                    <a:srgbClr val="000000"/>
                  </a:solidFill>
                  <a:latin typeface="Poppins"/>
                  <a:ea typeface="Poppins"/>
                  <a:cs typeface="Poppins"/>
                  <a:sym typeface="Poppins"/>
                </a:rPr>
                <a:t>nehmt</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ihr</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aus</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diesen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Modulen</a:t>
              </a:r>
              <a:r>
                <a:rPr lang="en-US" sz="3000" dirty="0">
                  <a:solidFill>
                    <a:srgbClr val="000000"/>
                  </a:solidFill>
                  <a:latin typeface="Poppins"/>
                  <a:ea typeface="Poppins"/>
                  <a:cs typeface="Poppins"/>
                  <a:sym typeface="Poppins"/>
                </a:rPr>
                <a:t> </a:t>
              </a:r>
              <a:r>
                <a:rPr lang="en-US" sz="3000" dirty="0" err="1">
                  <a:solidFill>
                    <a:srgbClr val="000000"/>
                  </a:solidFill>
                  <a:latin typeface="Poppins"/>
                  <a:ea typeface="Poppins"/>
                  <a:cs typeface="Poppins"/>
                  <a:sym typeface="Poppins"/>
                </a:rPr>
                <a:t>mit</a:t>
              </a:r>
              <a:r>
                <a:rPr lang="en-US" sz="3000" dirty="0">
                  <a:solidFill>
                    <a:srgbClr val="000000"/>
                  </a:solidFill>
                  <a:latin typeface="Poppins"/>
                  <a:ea typeface="Poppins"/>
                  <a:cs typeface="Poppins"/>
                  <a:sym typeface="Poppins"/>
                </a:rPr>
                <a:t>?</a:t>
              </a:r>
            </a:p>
          </p:txBody>
        </p:sp>
      </p:grpSp>
      <p:grpSp>
        <p:nvGrpSpPr>
          <p:cNvPr id="6" name="Group 6"/>
          <p:cNvGrpSpPr/>
          <p:nvPr/>
        </p:nvGrpSpPr>
        <p:grpSpPr>
          <a:xfrm rot="-10800000">
            <a:off x="4252896" y="5633224"/>
            <a:ext cx="14632989" cy="5934307"/>
            <a:chOff x="0" y="0"/>
            <a:chExt cx="3853956" cy="1562945"/>
          </a:xfrm>
        </p:grpSpPr>
        <p:sp>
          <p:nvSpPr>
            <p:cNvPr id="7" name="Freeform 7"/>
            <p:cNvSpPr/>
            <p:nvPr/>
          </p:nvSpPr>
          <p:spPr>
            <a:xfrm>
              <a:off x="0" y="0"/>
              <a:ext cx="3853956" cy="1562945"/>
            </a:xfrm>
            <a:custGeom>
              <a:avLst/>
              <a:gdLst/>
              <a:ahLst/>
              <a:cxnLst/>
              <a:rect l="l" t="t" r="r" b="b"/>
              <a:pathLst>
                <a:path w="3853956" h="1562945">
                  <a:moveTo>
                    <a:pt x="0" y="0"/>
                  </a:moveTo>
                  <a:lnTo>
                    <a:pt x="3853956" y="0"/>
                  </a:lnTo>
                  <a:lnTo>
                    <a:pt x="3853956" y="1562945"/>
                  </a:lnTo>
                  <a:lnTo>
                    <a:pt x="0" y="1562945"/>
                  </a:lnTo>
                  <a:close/>
                </a:path>
              </a:pathLst>
            </a:custGeom>
            <a:gradFill rotWithShape="1">
              <a:gsLst>
                <a:gs pos="0">
                  <a:srgbClr val="FFFFFF">
                    <a:alpha val="100000"/>
                  </a:srgbClr>
                </a:gs>
                <a:gs pos="50000">
                  <a:srgbClr val="FFFFFF">
                    <a:alpha val="70000"/>
                  </a:srgbClr>
                </a:gs>
                <a:gs pos="100000">
                  <a:srgbClr val="FFFFFF">
                    <a:alpha val="0"/>
                  </a:srgbClr>
                </a:gs>
              </a:gsLst>
              <a:lin ang="5400000"/>
            </a:gradFill>
          </p:spPr>
          <p:txBody>
            <a:bodyPr/>
            <a:lstStyle/>
            <a:p>
              <a:endParaRPr lang="es-ES"/>
            </a:p>
          </p:txBody>
        </p:sp>
        <p:sp>
          <p:nvSpPr>
            <p:cNvPr id="8" name="TextBox 8"/>
            <p:cNvSpPr txBox="1"/>
            <p:nvPr/>
          </p:nvSpPr>
          <p:spPr>
            <a:xfrm>
              <a:off x="0" y="-66675"/>
              <a:ext cx="3853956" cy="1629620"/>
            </a:xfrm>
            <a:prstGeom prst="rect">
              <a:avLst/>
            </a:prstGeom>
          </p:spPr>
          <p:txBody>
            <a:bodyPr lIns="50800" tIns="50800" rIns="50800" bIns="50800" rtlCol="0" anchor="ctr"/>
            <a:lstStyle/>
            <a:p>
              <a:pPr algn="ctr">
                <a:lnSpc>
                  <a:spcPts val="2800"/>
                </a:lnSpc>
              </a:pPr>
              <a:endParaRPr/>
            </a:p>
          </p:txBody>
        </p:sp>
      </p:grpSp>
      <p:grpSp>
        <p:nvGrpSpPr>
          <p:cNvPr id="9" name="Group 9"/>
          <p:cNvGrpSpPr/>
          <p:nvPr/>
        </p:nvGrpSpPr>
        <p:grpSpPr>
          <a:xfrm rot="-10800000">
            <a:off x="4252896" y="4922334"/>
            <a:ext cx="14632989" cy="5934307"/>
            <a:chOff x="0" y="0"/>
            <a:chExt cx="3853956" cy="1562945"/>
          </a:xfrm>
        </p:grpSpPr>
        <p:sp>
          <p:nvSpPr>
            <p:cNvPr id="10" name="Freeform 10"/>
            <p:cNvSpPr/>
            <p:nvPr/>
          </p:nvSpPr>
          <p:spPr>
            <a:xfrm>
              <a:off x="0" y="0"/>
              <a:ext cx="3853956" cy="1562945"/>
            </a:xfrm>
            <a:custGeom>
              <a:avLst/>
              <a:gdLst/>
              <a:ahLst/>
              <a:cxnLst/>
              <a:rect l="l" t="t" r="r" b="b"/>
              <a:pathLst>
                <a:path w="3853956" h="1562945">
                  <a:moveTo>
                    <a:pt x="0" y="0"/>
                  </a:moveTo>
                  <a:lnTo>
                    <a:pt x="3853956" y="0"/>
                  </a:lnTo>
                  <a:lnTo>
                    <a:pt x="3853956" y="1562945"/>
                  </a:lnTo>
                  <a:lnTo>
                    <a:pt x="0" y="1562945"/>
                  </a:lnTo>
                  <a:close/>
                </a:path>
              </a:pathLst>
            </a:custGeom>
            <a:gradFill rotWithShape="1">
              <a:gsLst>
                <a:gs pos="0">
                  <a:srgbClr val="FFFFFF">
                    <a:alpha val="100000"/>
                  </a:srgbClr>
                </a:gs>
                <a:gs pos="50000">
                  <a:srgbClr val="FFFFFF">
                    <a:alpha val="70000"/>
                  </a:srgbClr>
                </a:gs>
                <a:gs pos="100000">
                  <a:srgbClr val="FFFFFF">
                    <a:alpha val="0"/>
                  </a:srgbClr>
                </a:gs>
              </a:gsLst>
              <a:lin ang="5400000"/>
            </a:gradFill>
          </p:spPr>
          <p:txBody>
            <a:bodyPr/>
            <a:lstStyle/>
            <a:p>
              <a:endParaRPr lang="es-ES"/>
            </a:p>
          </p:txBody>
        </p:sp>
        <p:sp>
          <p:nvSpPr>
            <p:cNvPr id="11" name="TextBox 11"/>
            <p:cNvSpPr txBox="1"/>
            <p:nvPr/>
          </p:nvSpPr>
          <p:spPr>
            <a:xfrm>
              <a:off x="0" y="-66675"/>
              <a:ext cx="3853956" cy="1629620"/>
            </a:xfrm>
            <a:prstGeom prst="rect">
              <a:avLst/>
            </a:prstGeom>
          </p:spPr>
          <p:txBody>
            <a:bodyPr lIns="50800" tIns="50800" rIns="50800" bIns="50800" rtlCol="0" anchor="ctr"/>
            <a:lstStyle/>
            <a:p>
              <a:pPr algn="ctr">
                <a:lnSpc>
                  <a:spcPts val="2800"/>
                </a:lnSpc>
              </a:pPr>
              <a:endParaRPr/>
            </a:p>
          </p:txBody>
        </p:sp>
      </p:grpSp>
      <p:sp>
        <p:nvSpPr>
          <p:cNvPr id="12" name="TextBox 12"/>
          <p:cNvSpPr txBox="1"/>
          <p:nvPr/>
        </p:nvSpPr>
        <p:spPr>
          <a:xfrm>
            <a:off x="2527145" y="6950617"/>
            <a:ext cx="12735659"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Stress </a:t>
            </a:r>
            <a:r>
              <a:rPr lang="en-US" sz="2000" b="1">
                <a:solidFill>
                  <a:srgbClr val="000000"/>
                </a:solidFill>
                <a:latin typeface="Poppins Bold"/>
                <a:ea typeface="Poppins Bold"/>
                <a:cs typeface="Poppins Bold"/>
                <a:sym typeface="Poppins Bold"/>
              </a:rPr>
              <a:t>gehört zum Leben.</a:t>
            </a:r>
          </a:p>
          <a:p>
            <a:pPr algn="l">
              <a:lnSpc>
                <a:spcPts val="2800"/>
              </a:lnSpc>
              <a:spcBef>
                <a:spcPct val="0"/>
              </a:spcBef>
            </a:pPr>
            <a:r>
              <a:rPr lang="en-US" sz="2000">
                <a:solidFill>
                  <a:srgbClr val="000000"/>
                </a:solidFill>
                <a:latin typeface="Poppins"/>
                <a:ea typeface="Poppins"/>
                <a:cs typeface="Poppins"/>
                <a:sym typeface="Poppins"/>
              </a:rPr>
              <a:t>Wichtig ist, </a:t>
            </a:r>
            <a:r>
              <a:rPr lang="en-US" sz="2000" b="1">
                <a:solidFill>
                  <a:srgbClr val="000000"/>
                </a:solidFill>
                <a:latin typeface="Poppins Bold"/>
                <a:ea typeface="Poppins Bold"/>
                <a:cs typeface="Poppins Bold"/>
                <a:sym typeface="Poppins Bold"/>
              </a:rPr>
              <a:t>zu lernen ihn zu erkennen</a:t>
            </a:r>
            <a:r>
              <a:rPr lang="en-US" sz="2000">
                <a:solidFill>
                  <a:srgbClr val="000000"/>
                </a:solidFill>
                <a:latin typeface="Poppins"/>
                <a:ea typeface="Poppins"/>
                <a:cs typeface="Poppins"/>
                <a:sym typeface="Poppins"/>
              </a:rPr>
              <a:t> und zu wissen, </a:t>
            </a:r>
            <a:r>
              <a:rPr lang="en-US" sz="2000" b="1">
                <a:solidFill>
                  <a:srgbClr val="000000"/>
                </a:solidFill>
                <a:latin typeface="Poppins Bold"/>
                <a:ea typeface="Poppins Bold"/>
                <a:cs typeface="Poppins Bold"/>
                <a:sym typeface="Poppins Bold"/>
              </a:rPr>
              <a:t>was du brauchst, wenn er auftaucht.</a:t>
            </a:r>
          </a:p>
          <a:p>
            <a:pPr algn="l">
              <a:lnSpc>
                <a:spcPts val="2800"/>
              </a:lnSpc>
              <a:spcBef>
                <a:spcPct val="0"/>
              </a:spcBef>
            </a:pPr>
            <a:r>
              <a:rPr lang="en-US" sz="2000">
                <a:solidFill>
                  <a:srgbClr val="000000"/>
                </a:solidFill>
                <a:latin typeface="Poppins"/>
                <a:ea typeface="Poppins"/>
                <a:cs typeface="Poppins"/>
                <a:sym typeface="Poppins"/>
              </a:rPr>
              <a:t>Du bist </a:t>
            </a:r>
            <a:r>
              <a:rPr lang="en-US" sz="2000" b="1">
                <a:solidFill>
                  <a:srgbClr val="000000"/>
                </a:solidFill>
                <a:latin typeface="Poppins Bold"/>
                <a:ea typeface="Poppins Bold"/>
                <a:cs typeface="Poppins Bold"/>
                <a:sym typeface="Poppins Bold"/>
              </a:rPr>
              <a:t>nicht allein:</a:t>
            </a:r>
            <a:r>
              <a:rPr lang="en-US" sz="2000">
                <a:solidFill>
                  <a:srgbClr val="000000"/>
                </a:solidFill>
                <a:latin typeface="Poppins"/>
                <a:ea typeface="Poppins"/>
                <a:cs typeface="Poppins"/>
                <a:sym typeface="Poppins"/>
              </a:rPr>
              <a:t> Du hast </a:t>
            </a:r>
            <a:r>
              <a:rPr lang="en-US" sz="2000" b="1">
                <a:solidFill>
                  <a:srgbClr val="000000"/>
                </a:solidFill>
                <a:latin typeface="Poppins Bold"/>
                <a:ea typeface="Poppins Bold"/>
                <a:cs typeface="Poppins Bold"/>
                <a:sym typeface="Poppins Bold"/>
              </a:rPr>
              <a:t>Werkzeuge</a:t>
            </a:r>
            <a:r>
              <a:rPr lang="en-US" sz="2000">
                <a:solidFill>
                  <a:srgbClr val="000000"/>
                </a:solidFill>
                <a:latin typeface="Poppins"/>
                <a:ea typeface="Poppins"/>
                <a:cs typeface="Poppins"/>
                <a:sym typeface="Poppins"/>
              </a:rPr>
              <a:t> </a:t>
            </a:r>
            <a:r>
              <a:rPr lang="en-US" sz="2000" b="1">
                <a:solidFill>
                  <a:srgbClr val="000000"/>
                </a:solidFill>
                <a:latin typeface="Poppins Bold"/>
                <a:ea typeface="Poppins Bold"/>
                <a:cs typeface="Poppins Bold"/>
                <a:sym typeface="Poppins Bold"/>
              </a:rPr>
              <a:t>und Unterstützung.</a:t>
            </a:r>
          </a:p>
          <a:p>
            <a:pPr algn="l">
              <a:lnSpc>
                <a:spcPts val="2800"/>
              </a:lnSpc>
              <a:spcBef>
                <a:spcPct val="0"/>
              </a:spcBef>
            </a:pPr>
            <a:endParaRPr lang="en-US" sz="2000" b="1">
              <a:solidFill>
                <a:srgbClr val="000000"/>
              </a:solidFill>
              <a:latin typeface="Poppins Bold"/>
              <a:ea typeface="Poppins Bold"/>
              <a:cs typeface="Poppins Bold"/>
              <a:sym typeface="Poppins Bold"/>
            </a:endParaRPr>
          </a:p>
        </p:txBody>
      </p:sp>
      <p:sp>
        <p:nvSpPr>
          <p:cNvPr id="13" name="TextBox 13"/>
          <p:cNvSpPr txBox="1"/>
          <p:nvPr/>
        </p:nvSpPr>
        <p:spPr>
          <a:xfrm>
            <a:off x="2527145" y="966207"/>
            <a:ext cx="13099600" cy="720725"/>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Wir schließen das Modul, indem wir </a:t>
            </a:r>
            <a:r>
              <a:rPr lang="en-US" sz="2000" b="1">
                <a:solidFill>
                  <a:srgbClr val="000000"/>
                </a:solidFill>
                <a:latin typeface="Poppins Bold"/>
                <a:ea typeface="Poppins Bold"/>
                <a:cs typeface="Poppins Bold"/>
                <a:sym typeface="Poppins Bold"/>
              </a:rPr>
              <a:t>eine kurze Idee über das teilen, was wir in diesen beiden Sitzungen gelernt haben.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5710654" y="1849088"/>
            <a:ext cx="7255312" cy="809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Ergänzende Aktivitäten</a:t>
            </a:r>
          </a:p>
        </p:txBody>
      </p:sp>
      <p:sp>
        <p:nvSpPr>
          <p:cNvPr id="5" name="TextBox 5"/>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3.1</a:t>
            </a:r>
          </a:p>
        </p:txBody>
      </p:sp>
      <p:sp>
        <p:nvSpPr>
          <p:cNvPr id="6" name="TextBox 6"/>
          <p:cNvSpPr txBox="1"/>
          <p:nvPr/>
        </p:nvSpPr>
        <p:spPr>
          <a:xfrm>
            <a:off x="4004206" y="6509629"/>
            <a:ext cx="10279589" cy="2333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Die Stress-Ampel — Schnelle Erkennung des Aktivierungsniveaus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22120" y="1907148"/>
            <a:ext cx="556260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Rotes, gelbes und grünes Kartonpapier</a:t>
            </a:r>
          </a:p>
          <a:p>
            <a:pPr marL="431801" lvl="1" indent="-215900" algn="l">
              <a:lnSpc>
                <a:spcPts val="2800"/>
              </a:lnSpc>
              <a:buFont typeface="Arial"/>
              <a:buChar char="•"/>
            </a:pPr>
            <a:r>
              <a:rPr lang="en-US" sz="2000">
                <a:solidFill>
                  <a:srgbClr val="000000"/>
                </a:solidFill>
                <a:latin typeface="Poppins"/>
                <a:ea typeface="Poppins"/>
                <a:cs typeface="Poppins"/>
                <a:sym typeface="Poppins"/>
              </a:rPr>
              <a:t>Marker</a:t>
            </a:r>
          </a:p>
          <a:p>
            <a:pPr marL="431801" lvl="1" indent="-215900" algn="l">
              <a:lnSpc>
                <a:spcPts val="2800"/>
              </a:lnSpc>
              <a:buFont typeface="Arial"/>
              <a:buChar char="•"/>
            </a:pPr>
            <a:r>
              <a:rPr lang="en-US" sz="2000">
                <a:solidFill>
                  <a:srgbClr val="000000"/>
                </a:solidFill>
                <a:latin typeface="Poppins"/>
                <a:ea typeface="Poppins"/>
                <a:cs typeface="Poppins"/>
                <a:sym typeface="Poppins"/>
              </a:rPr>
              <a:t>Vorlage der Ampel (optional)</a:t>
            </a:r>
          </a:p>
          <a:p>
            <a:pPr marL="431801" lvl="1" indent="-215900" algn="l">
              <a:lnSpc>
                <a:spcPts val="2800"/>
              </a:lnSpc>
              <a:buFont typeface="Arial"/>
              <a:buChar char="•"/>
            </a:pPr>
            <a:r>
              <a:rPr lang="en-US" sz="2000">
                <a:solidFill>
                  <a:srgbClr val="000000"/>
                </a:solidFill>
                <a:latin typeface="Poppins"/>
                <a:ea typeface="Poppins"/>
                <a:cs typeface="Poppins"/>
                <a:sym typeface="Poppins"/>
              </a:rPr>
              <a:t>Tafel</a:t>
            </a:r>
          </a:p>
        </p:txBody>
      </p:sp>
      <p:sp>
        <p:nvSpPr>
          <p:cNvPr id="3" name="TextBox 3"/>
          <p:cNvSpPr txBox="1"/>
          <p:nvPr/>
        </p:nvSpPr>
        <p:spPr>
          <a:xfrm>
            <a:off x="1722120" y="5125477"/>
            <a:ext cx="8036729" cy="35401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machen?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Die drei Stressstufen kennenlernen: grün, gelb und rot.</a:t>
            </a:r>
          </a:p>
          <a:p>
            <a:pPr marL="431801" lvl="1" indent="-215900" algn="l">
              <a:lnSpc>
                <a:spcPts val="2800"/>
              </a:lnSpc>
              <a:buFont typeface="Arial"/>
              <a:buChar char="•"/>
            </a:pPr>
            <a:r>
              <a:rPr lang="en-US" sz="2000">
                <a:solidFill>
                  <a:srgbClr val="000000"/>
                </a:solidFill>
                <a:latin typeface="Poppins"/>
                <a:ea typeface="Poppins"/>
                <a:cs typeface="Poppins"/>
                <a:sym typeface="Poppins"/>
              </a:rPr>
              <a:t>Erkennen, was wir in jeder Stufe fühlen.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Konkrete Strategien lernen, um jede Stufe zu regulieren.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Eine persönliche Mini-Ampel erstellen (optional), die ihr das ganze Jahr nutzen könnt.</a:t>
            </a:r>
          </a:p>
          <a:p>
            <a:pPr marL="431801" lvl="1" indent="-215900" algn="l">
              <a:lnSpc>
                <a:spcPts val="2800"/>
              </a:lnSpc>
              <a:buFont typeface="Arial"/>
              <a:buChar char="•"/>
            </a:pPr>
            <a:r>
              <a:rPr lang="en-US" sz="2000">
                <a:solidFill>
                  <a:srgbClr val="000000"/>
                </a:solidFill>
                <a:latin typeface="Poppins"/>
                <a:ea typeface="Poppins"/>
                <a:cs typeface="Poppins"/>
                <a:sym typeface="Poppins"/>
              </a:rPr>
              <a:t>as concretas para regular cada nivel.</a:t>
            </a:r>
          </a:p>
          <a:p>
            <a:pPr marL="431801" lvl="1" indent="-215900" algn="l">
              <a:lnSpc>
                <a:spcPts val="2800"/>
              </a:lnSpc>
              <a:buFont typeface="Arial"/>
              <a:buChar char="•"/>
            </a:pPr>
            <a:r>
              <a:rPr lang="en-US" sz="2000">
                <a:solidFill>
                  <a:srgbClr val="000000"/>
                </a:solidFill>
                <a:latin typeface="Poppins"/>
                <a:ea typeface="Poppins"/>
                <a:cs typeface="Poppins"/>
                <a:sym typeface="Poppins"/>
              </a:rPr>
              <a:t>Crear un mini semáforo personal (opcional) que pueden usar todo el año.</a:t>
            </a:r>
          </a:p>
        </p:txBody>
      </p:sp>
      <p:sp>
        <p:nvSpPr>
          <p:cNvPr id="4" name="Freeform 4"/>
          <p:cNvSpPr/>
          <p:nvPr/>
        </p:nvSpPr>
        <p:spPr>
          <a:xfrm>
            <a:off x="11502475" y="736592"/>
            <a:ext cx="4335419" cy="8521708"/>
          </a:xfrm>
          <a:custGeom>
            <a:avLst/>
            <a:gdLst/>
            <a:ahLst/>
            <a:cxnLst/>
            <a:rect l="l" t="t" r="r" b="b"/>
            <a:pathLst>
              <a:path w="4335419" h="8521708">
                <a:moveTo>
                  <a:pt x="0" y="0"/>
                </a:moveTo>
                <a:lnTo>
                  <a:pt x="4335419" y="0"/>
                </a:lnTo>
                <a:lnTo>
                  <a:pt x="4335419" y="8521708"/>
                </a:lnTo>
                <a:lnTo>
                  <a:pt x="0" y="85217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195408">
            <a:off x="9056590" y="-654253"/>
            <a:ext cx="1886896" cy="2818015"/>
          </a:xfrm>
          <a:custGeom>
            <a:avLst/>
            <a:gdLst/>
            <a:ahLst/>
            <a:cxnLst/>
            <a:rect l="l" t="t" r="r" b="b"/>
            <a:pathLst>
              <a:path w="1886896" h="2818015">
                <a:moveTo>
                  <a:pt x="0" y="0"/>
                </a:moveTo>
                <a:lnTo>
                  <a:pt x="1886896" y="0"/>
                </a:lnTo>
                <a:lnTo>
                  <a:pt x="1886896" y="2818015"/>
                </a:lnTo>
                <a:lnTo>
                  <a:pt x="0" y="28180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3" name="Group 3"/>
          <p:cNvGrpSpPr/>
          <p:nvPr/>
        </p:nvGrpSpPr>
        <p:grpSpPr>
          <a:xfrm>
            <a:off x="11560763" y="356267"/>
            <a:ext cx="3086100" cy="1056596"/>
            <a:chOff x="0" y="0"/>
            <a:chExt cx="812800" cy="278280"/>
          </a:xfrm>
        </p:grpSpPr>
        <p:sp>
          <p:nvSpPr>
            <p:cNvPr id="4" name="Freeform 4"/>
            <p:cNvSpPr/>
            <p:nvPr/>
          </p:nvSpPr>
          <p:spPr>
            <a:xfrm>
              <a:off x="0" y="0"/>
              <a:ext cx="812800" cy="278280"/>
            </a:xfrm>
            <a:custGeom>
              <a:avLst/>
              <a:gdLst/>
              <a:ahLst/>
              <a:cxnLst/>
              <a:rect l="l" t="t" r="r" b="b"/>
              <a:pathLst>
                <a:path w="812800" h="278280">
                  <a:moveTo>
                    <a:pt x="75259" y="0"/>
                  </a:moveTo>
                  <a:lnTo>
                    <a:pt x="737541" y="0"/>
                  </a:lnTo>
                  <a:cubicBezTo>
                    <a:pt x="779105" y="0"/>
                    <a:pt x="812800" y="33695"/>
                    <a:pt x="812800" y="75259"/>
                  </a:cubicBezTo>
                  <a:lnTo>
                    <a:pt x="812800" y="203021"/>
                  </a:lnTo>
                  <a:cubicBezTo>
                    <a:pt x="812800" y="244586"/>
                    <a:pt x="779105" y="278280"/>
                    <a:pt x="737541" y="278280"/>
                  </a:cubicBezTo>
                  <a:lnTo>
                    <a:pt x="75259" y="278280"/>
                  </a:lnTo>
                  <a:cubicBezTo>
                    <a:pt x="33695" y="278280"/>
                    <a:pt x="0" y="244586"/>
                    <a:pt x="0" y="203021"/>
                  </a:cubicBezTo>
                  <a:lnTo>
                    <a:pt x="0" y="75259"/>
                  </a:lnTo>
                  <a:cubicBezTo>
                    <a:pt x="0" y="33695"/>
                    <a:pt x="33695" y="0"/>
                    <a:pt x="75259" y="0"/>
                  </a:cubicBezTo>
                  <a:close/>
                </a:path>
              </a:pathLst>
            </a:custGeom>
            <a:solidFill>
              <a:srgbClr val="71C7D6"/>
            </a:solidFill>
            <a:ln w="19050" cap="rnd">
              <a:solidFill>
                <a:srgbClr val="000000"/>
              </a:solidFill>
              <a:prstDash val="solid"/>
              <a:round/>
            </a:ln>
          </p:spPr>
          <p:txBody>
            <a:bodyPr/>
            <a:lstStyle/>
            <a:p>
              <a:endParaRPr lang="es-ES"/>
            </a:p>
          </p:txBody>
        </p:sp>
        <p:sp>
          <p:nvSpPr>
            <p:cNvPr id="5" name="TextBox 5"/>
            <p:cNvSpPr txBox="1"/>
            <p:nvPr/>
          </p:nvSpPr>
          <p:spPr>
            <a:xfrm>
              <a:off x="0" y="-66675"/>
              <a:ext cx="812800" cy="344955"/>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Beispiele für jede Stufe</a:t>
              </a:r>
            </a:p>
          </p:txBody>
        </p:sp>
      </p:grpSp>
      <p:sp>
        <p:nvSpPr>
          <p:cNvPr id="6" name="Freeform 6"/>
          <p:cNvSpPr/>
          <p:nvPr/>
        </p:nvSpPr>
        <p:spPr>
          <a:xfrm rot="-3655868" flipH="1">
            <a:off x="12554834" y="7560245"/>
            <a:ext cx="1097957" cy="1639761"/>
          </a:xfrm>
          <a:custGeom>
            <a:avLst/>
            <a:gdLst/>
            <a:ahLst/>
            <a:cxnLst/>
            <a:rect l="l" t="t" r="r" b="b"/>
            <a:pathLst>
              <a:path w="1097957" h="1639761">
                <a:moveTo>
                  <a:pt x="1097957" y="0"/>
                </a:moveTo>
                <a:lnTo>
                  <a:pt x="0" y="0"/>
                </a:lnTo>
                <a:lnTo>
                  <a:pt x="0" y="1639761"/>
                </a:lnTo>
                <a:lnTo>
                  <a:pt x="1097957" y="1639761"/>
                </a:lnTo>
                <a:lnTo>
                  <a:pt x="1097957"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7" name="Group 7"/>
          <p:cNvGrpSpPr/>
          <p:nvPr/>
        </p:nvGrpSpPr>
        <p:grpSpPr>
          <a:xfrm>
            <a:off x="14035345" y="7715250"/>
            <a:ext cx="3086100" cy="1543050"/>
            <a:chOff x="0" y="0"/>
            <a:chExt cx="812800" cy="406400"/>
          </a:xfrm>
        </p:grpSpPr>
        <p:sp>
          <p:nvSpPr>
            <p:cNvPr id="8" name="Freeform 8"/>
            <p:cNvSpPr/>
            <p:nvPr/>
          </p:nvSpPr>
          <p:spPr>
            <a:xfrm>
              <a:off x="0" y="0"/>
              <a:ext cx="812800" cy="406400"/>
            </a:xfrm>
            <a:custGeom>
              <a:avLst/>
              <a:gdLst/>
              <a:ahLst/>
              <a:cxnLst/>
              <a:rect l="l" t="t" r="r" b="b"/>
              <a:pathLst>
                <a:path w="812800" h="406400">
                  <a:moveTo>
                    <a:pt x="75259" y="0"/>
                  </a:moveTo>
                  <a:lnTo>
                    <a:pt x="737541" y="0"/>
                  </a:lnTo>
                  <a:cubicBezTo>
                    <a:pt x="779105" y="0"/>
                    <a:pt x="812800" y="33695"/>
                    <a:pt x="812800" y="75259"/>
                  </a:cubicBezTo>
                  <a:lnTo>
                    <a:pt x="812800" y="331141"/>
                  </a:lnTo>
                  <a:cubicBezTo>
                    <a:pt x="812800" y="372705"/>
                    <a:pt x="779105" y="406400"/>
                    <a:pt x="737541" y="406400"/>
                  </a:cubicBezTo>
                  <a:lnTo>
                    <a:pt x="75259" y="406400"/>
                  </a:lnTo>
                  <a:cubicBezTo>
                    <a:pt x="33695" y="406400"/>
                    <a:pt x="0" y="372705"/>
                    <a:pt x="0" y="331141"/>
                  </a:cubicBezTo>
                  <a:lnTo>
                    <a:pt x="0" y="75259"/>
                  </a:lnTo>
                  <a:cubicBezTo>
                    <a:pt x="0" y="33695"/>
                    <a:pt x="33695" y="0"/>
                    <a:pt x="75259" y="0"/>
                  </a:cubicBezTo>
                  <a:close/>
                </a:path>
              </a:pathLst>
            </a:custGeom>
            <a:solidFill>
              <a:srgbClr val="E4829D"/>
            </a:solidFill>
            <a:ln w="19050" cap="rnd">
              <a:solidFill>
                <a:srgbClr val="000000"/>
              </a:solidFill>
              <a:prstDash val="solid"/>
              <a:round/>
            </a:ln>
          </p:spPr>
          <p:txBody>
            <a:bodyPr/>
            <a:lstStyle/>
            <a:p>
              <a:endParaRPr lang="es-ES"/>
            </a:p>
          </p:txBody>
        </p:sp>
        <p:sp>
          <p:nvSpPr>
            <p:cNvPr id="9" name="TextBox 9"/>
            <p:cNvSpPr txBox="1"/>
            <p:nvPr/>
          </p:nvSpPr>
          <p:spPr>
            <a:xfrm>
              <a:off x="0" y="-66675"/>
              <a:ext cx="812800" cy="473075"/>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Was kann ich tun, wenn ich in jeder Farbe bin?</a:t>
              </a:r>
            </a:p>
          </p:txBody>
        </p:sp>
      </p:grpSp>
      <p:sp>
        <p:nvSpPr>
          <p:cNvPr id="10" name="Freeform 10"/>
          <p:cNvSpPr/>
          <p:nvPr/>
        </p:nvSpPr>
        <p:spPr>
          <a:xfrm>
            <a:off x="-188440" y="0"/>
            <a:ext cx="14043686" cy="10287000"/>
          </a:xfrm>
          <a:custGeom>
            <a:avLst/>
            <a:gdLst/>
            <a:ahLst/>
            <a:cxnLst/>
            <a:rect l="l" t="t" r="r" b="b"/>
            <a:pathLst>
              <a:path w="14043686" h="10287000">
                <a:moveTo>
                  <a:pt x="0" y="0"/>
                </a:moveTo>
                <a:lnTo>
                  <a:pt x="14043686" y="0"/>
                </a:lnTo>
                <a:lnTo>
                  <a:pt x="14043686" y="10287000"/>
                </a:lnTo>
                <a:lnTo>
                  <a:pt x="0" y="10287000"/>
                </a:lnTo>
                <a:lnTo>
                  <a:pt x="0" y="0"/>
                </a:lnTo>
                <a:close/>
              </a:path>
            </a:pathLst>
          </a:custGeom>
          <a:blipFill>
            <a:blip r:embed="rId3"/>
            <a:stretch>
              <a:fillRect/>
            </a:stretch>
          </a:blipFill>
        </p:spPr>
        <p:txBody>
          <a:bodyPr/>
          <a:lstStyle/>
          <a:p>
            <a:endParaRPr lang="es-E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94501" y="882646"/>
            <a:ext cx="4335419" cy="8521708"/>
          </a:xfrm>
          <a:custGeom>
            <a:avLst/>
            <a:gdLst/>
            <a:ahLst/>
            <a:cxnLst/>
            <a:rect l="l" t="t" r="r" b="b"/>
            <a:pathLst>
              <a:path w="4335419" h="8521708">
                <a:moveTo>
                  <a:pt x="0" y="0"/>
                </a:moveTo>
                <a:lnTo>
                  <a:pt x="4335420" y="0"/>
                </a:lnTo>
                <a:lnTo>
                  <a:pt x="4335420" y="8521708"/>
                </a:lnTo>
                <a:lnTo>
                  <a:pt x="0" y="85217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3" name="Group 3"/>
          <p:cNvGrpSpPr/>
          <p:nvPr/>
        </p:nvGrpSpPr>
        <p:grpSpPr>
          <a:xfrm>
            <a:off x="8271633" y="1028700"/>
            <a:ext cx="7121865" cy="1406135"/>
            <a:chOff x="0" y="0"/>
            <a:chExt cx="1875718" cy="370340"/>
          </a:xfrm>
        </p:grpSpPr>
        <p:sp>
          <p:nvSpPr>
            <p:cNvPr id="4" name="Freeform 4"/>
            <p:cNvSpPr/>
            <p:nvPr/>
          </p:nvSpPr>
          <p:spPr>
            <a:xfrm>
              <a:off x="0" y="0"/>
              <a:ext cx="1875718" cy="370340"/>
            </a:xfrm>
            <a:custGeom>
              <a:avLst/>
              <a:gdLst/>
              <a:ahLst/>
              <a:cxnLst/>
              <a:rect l="l" t="t" r="r" b="b"/>
              <a:pathLst>
                <a:path w="1875718" h="370340">
                  <a:moveTo>
                    <a:pt x="32612" y="0"/>
                  </a:moveTo>
                  <a:lnTo>
                    <a:pt x="1843106" y="0"/>
                  </a:lnTo>
                  <a:cubicBezTo>
                    <a:pt x="1851755" y="0"/>
                    <a:pt x="1860050" y="3436"/>
                    <a:pt x="1866166" y="9552"/>
                  </a:cubicBezTo>
                  <a:cubicBezTo>
                    <a:pt x="1872282" y="15668"/>
                    <a:pt x="1875718" y="23963"/>
                    <a:pt x="1875718" y="32612"/>
                  </a:cubicBezTo>
                  <a:lnTo>
                    <a:pt x="1875718" y="337728"/>
                  </a:lnTo>
                  <a:cubicBezTo>
                    <a:pt x="1875718" y="346377"/>
                    <a:pt x="1872282" y="354672"/>
                    <a:pt x="1866166" y="360788"/>
                  </a:cubicBezTo>
                  <a:cubicBezTo>
                    <a:pt x="1860050" y="366904"/>
                    <a:pt x="1851755" y="370340"/>
                    <a:pt x="1843106" y="370340"/>
                  </a:cubicBezTo>
                  <a:lnTo>
                    <a:pt x="32612" y="370340"/>
                  </a:lnTo>
                  <a:cubicBezTo>
                    <a:pt x="23963" y="370340"/>
                    <a:pt x="15668" y="366904"/>
                    <a:pt x="9552" y="360788"/>
                  </a:cubicBezTo>
                  <a:cubicBezTo>
                    <a:pt x="3436" y="354672"/>
                    <a:pt x="0" y="346377"/>
                    <a:pt x="0" y="337728"/>
                  </a:cubicBezTo>
                  <a:lnTo>
                    <a:pt x="0" y="32612"/>
                  </a:lnTo>
                  <a:cubicBezTo>
                    <a:pt x="0" y="23963"/>
                    <a:pt x="3436" y="15668"/>
                    <a:pt x="9552" y="9552"/>
                  </a:cubicBezTo>
                  <a:cubicBezTo>
                    <a:pt x="15668" y="3436"/>
                    <a:pt x="23963" y="0"/>
                    <a:pt x="32612"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85725"/>
              <a:ext cx="1875718" cy="456065"/>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In welcher Farbe bist du gerade?</a:t>
              </a:r>
            </a:p>
          </p:txBody>
        </p:sp>
      </p:grpSp>
      <p:grpSp>
        <p:nvGrpSpPr>
          <p:cNvPr id="6" name="Group 6"/>
          <p:cNvGrpSpPr/>
          <p:nvPr/>
        </p:nvGrpSpPr>
        <p:grpSpPr>
          <a:xfrm>
            <a:off x="8271633" y="2640729"/>
            <a:ext cx="7121865" cy="1604319"/>
            <a:chOff x="0" y="0"/>
            <a:chExt cx="1875718" cy="422537"/>
          </a:xfrm>
        </p:grpSpPr>
        <p:sp>
          <p:nvSpPr>
            <p:cNvPr id="7" name="Freeform 7"/>
            <p:cNvSpPr/>
            <p:nvPr/>
          </p:nvSpPr>
          <p:spPr>
            <a:xfrm>
              <a:off x="0" y="0"/>
              <a:ext cx="1875718" cy="422537"/>
            </a:xfrm>
            <a:custGeom>
              <a:avLst/>
              <a:gdLst/>
              <a:ahLst/>
              <a:cxnLst/>
              <a:rect l="l" t="t" r="r" b="b"/>
              <a:pathLst>
                <a:path w="1875718" h="422537">
                  <a:moveTo>
                    <a:pt x="32612" y="0"/>
                  </a:moveTo>
                  <a:lnTo>
                    <a:pt x="1843106" y="0"/>
                  </a:lnTo>
                  <a:cubicBezTo>
                    <a:pt x="1851755" y="0"/>
                    <a:pt x="1860050" y="3436"/>
                    <a:pt x="1866166" y="9552"/>
                  </a:cubicBezTo>
                  <a:cubicBezTo>
                    <a:pt x="1872282" y="15668"/>
                    <a:pt x="1875718" y="23963"/>
                    <a:pt x="1875718" y="32612"/>
                  </a:cubicBezTo>
                  <a:lnTo>
                    <a:pt x="1875718" y="389925"/>
                  </a:lnTo>
                  <a:cubicBezTo>
                    <a:pt x="1875718" y="398574"/>
                    <a:pt x="1872282" y="406869"/>
                    <a:pt x="1866166" y="412985"/>
                  </a:cubicBezTo>
                  <a:cubicBezTo>
                    <a:pt x="1860050" y="419101"/>
                    <a:pt x="1851755" y="422537"/>
                    <a:pt x="1843106" y="422537"/>
                  </a:cubicBezTo>
                  <a:lnTo>
                    <a:pt x="32612" y="422537"/>
                  </a:lnTo>
                  <a:cubicBezTo>
                    <a:pt x="23963" y="422537"/>
                    <a:pt x="15668" y="419101"/>
                    <a:pt x="9552" y="412985"/>
                  </a:cubicBezTo>
                  <a:cubicBezTo>
                    <a:pt x="3436" y="406869"/>
                    <a:pt x="0" y="398574"/>
                    <a:pt x="0" y="389925"/>
                  </a:cubicBezTo>
                  <a:lnTo>
                    <a:pt x="0" y="32612"/>
                  </a:lnTo>
                  <a:cubicBezTo>
                    <a:pt x="0" y="23963"/>
                    <a:pt x="3436" y="15668"/>
                    <a:pt x="9552" y="9552"/>
                  </a:cubicBezTo>
                  <a:cubicBezTo>
                    <a:pt x="15668" y="3436"/>
                    <a:pt x="23963" y="0"/>
                    <a:pt x="32612" y="0"/>
                  </a:cubicBezTo>
                  <a:close/>
                </a:path>
              </a:pathLst>
            </a:custGeom>
            <a:solidFill>
              <a:srgbClr val="E4829D"/>
            </a:solidFill>
            <a:ln w="19050" cap="rnd">
              <a:solidFill>
                <a:srgbClr val="000000"/>
              </a:solidFill>
              <a:prstDash val="solid"/>
              <a:round/>
            </a:ln>
          </p:spPr>
          <p:txBody>
            <a:bodyPr/>
            <a:lstStyle/>
            <a:p>
              <a:endParaRPr lang="es-ES"/>
            </a:p>
          </p:txBody>
        </p:sp>
        <p:sp>
          <p:nvSpPr>
            <p:cNvPr id="8" name="TextBox 8"/>
            <p:cNvSpPr txBox="1"/>
            <p:nvPr/>
          </p:nvSpPr>
          <p:spPr>
            <a:xfrm>
              <a:off x="0" y="-85725"/>
              <a:ext cx="1875718" cy="508262"/>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Welche Signale zeigen dir, dass du im Gelb bist?</a:t>
              </a:r>
            </a:p>
          </p:txBody>
        </p:sp>
      </p:grpSp>
      <p:grpSp>
        <p:nvGrpSpPr>
          <p:cNvPr id="9" name="Group 9"/>
          <p:cNvGrpSpPr/>
          <p:nvPr/>
        </p:nvGrpSpPr>
        <p:grpSpPr>
          <a:xfrm>
            <a:off x="8271633" y="4454599"/>
            <a:ext cx="7121865" cy="1478202"/>
            <a:chOff x="0" y="0"/>
            <a:chExt cx="1875718" cy="389321"/>
          </a:xfrm>
        </p:grpSpPr>
        <p:sp>
          <p:nvSpPr>
            <p:cNvPr id="10" name="Freeform 10"/>
            <p:cNvSpPr/>
            <p:nvPr/>
          </p:nvSpPr>
          <p:spPr>
            <a:xfrm>
              <a:off x="0" y="0"/>
              <a:ext cx="1875718" cy="389321"/>
            </a:xfrm>
            <a:custGeom>
              <a:avLst/>
              <a:gdLst/>
              <a:ahLst/>
              <a:cxnLst/>
              <a:rect l="l" t="t" r="r" b="b"/>
              <a:pathLst>
                <a:path w="1875718" h="389321">
                  <a:moveTo>
                    <a:pt x="32612" y="0"/>
                  </a:moveTo>
                  <a:lnTo>
                    <a:pt x="1843106" y="0"/>
                  </a:lnTo>
                  <a:cubicBezTo>
                    <a:pt x="1851755" y="0"/>
                    <a:pt x="1860050" y="3436"/>
                    <a:pt x="1866166" y="9552"/>
                  </a:cubicBezTo>
                  <a:cubicBezTo>
                    <a:pt x="1872282" y="15668"/>
                    <a:pt x="1875718" y="23963"/>
                    <a:pt x="1875718" y="32612"/>
                  </a:cubicBezTo>
                  <a:lnTo>
                    <a:pt x="1875718" y="356709"/>
                  </a:lnTo>
                  <a:cubicBezTo>
                    <a:pt x="1875718" y="365358"/>
                    <a:pt x="1872282" y="373653"/>
                    <a:pt x="1866166" y="379769"/>
                  </a:cubicBezTo>
                  <a:cubicBezTo>
                    <a:pt x="1860050" y="385885"/>
                    <a:pt x="1851755" y="389321"/>
                    <a:pt x="1843106" y="389321"/>
                  </a:cubicBezTo>
                  <a:lnTo>
                    <a:pt x="32612" y="389321"/>
                  </a:lnTo>
                  <a:cubicBezTo>
                    <a:pt x="23963" y="389321"/>
                    <a:pt x="15668" y="385885"/>
                    <a:pt x="9552" y="379769"/>
                  </a:cubicBezTo>
                  <a:cubicBezTo>
                    <a:pt x="3436" y="373653"/>
                    <a:pt x="0" y="365358"/>
                    <a:pt x="0" y="356709"/>
                  </a:cubicBezTo>
                  <a:lnTo>
                    <a:pt x="0" y="32612"/>
                  </a:lnTo>
                  <a:cubicBezTo>
                    <a:pt x="0" y="23963"/>
                    <a:pt x="3436" y="15668"/>
                    <a:pt x="9552" y="9552"/>
                  </a:cubicBezTo>
                  <a:cubicBezTo>
                    <a:pt x="15668" y="3436"/>
                    <a:pt x="23963" y="0"/>
                    <a:pt x="32612" y="0"/>
                  </a:cubicBezTo>
                  <a:close/>
                </a:path>
              </a:pathLst>
            </a:custGeom>
            <a:solidFill>
              <a:srgbClr val="51B264"/>
            </a:solidFill>
            <a:ln w="19050" cap="rnd">
              <a:solidFill>
                <a:srgbClr val="000000"/>
              </a:solidFill>
              <a:prstDash val="solid"/>
              <a:round/>
            </a:ln>
          </p:spPr>
          <p:txBody>
            <a:bodyPr/>
            <a:lstStyle/>
            <a:p>
              <a:endParaRPr lang="es-ES"/>
            </a:p>
          </p:txBody>
        </p:sp>
        <p:sp>
          <p:nvSpPr>
            <p:cNvPr id="11" name="TextBox 11"/>
            <p:cNvSpPr txBox="1"/>
            <p:nvPr/>
          </p:nvSpPr>
          <p:spPr>
            <a:xfrm>
              <a:off x="0" y="-85725"/>
              <a:ext cx="1875718" cy="475046"/>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Was machst du, wenn du im Rot bist?</a:t>
              </a:r>
            </a:p>
          </p:txBody>
        </p:sp>
      </p:grpSp>
      <p:grpSp>
        <p:nvGrpSpPr>
          <p:cNvPr id="12" name="Group 12"/>
          <p:cNvGrpSpPr/>
          <p:nvPr/>
        </p:nvGrpSpPr>
        <p:grpSpPr>
          <a:xfrm>
            <a:off x="8271633" y="6142351"/>
            <a:ext cx="7121865" cy="1478202"/>
            <a:chOff x="0" y="0"/>
            <a:chExt cx="1875718" cy="389321"/>
          </a:xfrm>
        </p:grpSpPr>
        <p:sp>
          <p:nvSpPr>
            <p:cNvPr id="13" name="Freeform 13"/>
            <p:cNvSpPr/>
            <p:nvPr/>
          </p:nvSpPr>
          <p:spPr>
            <a:xfrm>
              <a:off x="0" y="0"/>
              <a:ext cx="1875718" cy="389321"/>
            </a:xfrm>
            <a:custGeom>
              <a:avLst/>
              <a:gdLst/>
              <a:ahLst/>
              <a:cxnLst/>
              <a:rect l="l" t="t" r="r" b="b"/>
              <a:pathLst>
                <a:path w="1875718" h="389321">
                  <a:moveTo>
                    <a:pt x="32612" y="0"/>
                  </a:moveTo>
                  <a:lnTo>
                    <a:pt x="1843106" y="0"/>
                  </a:lnTo>
                  <a:cubicBezTo>
                    <a:pt x="1851755" y="0"/>
                    <a:pt x="1860050" y="3436"/>
                    <a:pt x="1866166" y="9552"/>
                  </a:cubicBezTo>
                  <a:cubicBezTo>
                    <a:pt x="1872282" y="15668"/>
                    <a:pt x="1875718" y="23963"/>
                    <a:pt x="1875718" y="32612"/>
                  </a:cubicBezTo>
                  <a:lnTo>
                    <a:pt x="1875718" y="356709"/>
                  </a:lnTo>
                  <a:cubicBezTo>
                    <a:pt x="1875718" y="365358"/>
                    <a:pt x="1872282" y="373653"/>
                    <a:pt x="1866166" y="379769"/>
                  </a:cubicBezTo>
                  <a:cubicBezTo>
                    <a:pt x="1860050" y="385885"/>
                    <a:pt x="1851755" y="389321"/>
                    <a:pt x="1843106" y="389321"/>
                  </a:cubicBezTo>
                  <a:lnTo>
                    <a:pt x="32612" y="389321"/>
                  </a:lnTo>
                  <a:cubicBezTo>
                    <a:pt x="23963" y="389321"/>
                    <a:pt x="15668" y="385885"/>
                    <a:pt x="9552" y="379769"/>
                  </a:cubicBezTo>
                  <a:cubicBezTo>
                    <a:pt x="3436" y="373653"/>
                    <a:pt x="0" y="365358"/>
                    <a:pt x="0" y="356709"/>
                  </a:cubicBezTo>
                  <a:lnTo>
                    <a:pt x="0" y="32612"/>
                  </a:lnTo>
                  <a:cubicBezTo>
                    <a:pt x="0" y="23963"/>
                    <a:pt x="3436" y="15668"/>
                    <a:pt x="9552" y="9552"/>
                  </a:cubicBezTo>
                  <a:cubicBezTo>
                    <a:pt x="15668" y="3436"/>
                    <a:pt x="23963" y="0"/>
                    <a:pt x="32612" y="0"/>
                  </a:cubicBezTo>
                  <a:close/>
                </a:path>
              </a:pathLst>
            </a:custGeom>
            <a:solidFill>
              <a:srgbClr val="71C7D6"/>
            </a:solidFill>
            <a:ln w="19050" cap="rnd">
              <a:solidFill>
                <a:srgbClr val="000000"/>
              </a:solidFill>
              <a:prstDash val="solid"/>
              <a:round/>
            </a:ln>
          </p:spPr>
          <p:txBody>
            <a:bodyPr/>
            <a:lstStyle/>
            <a:p>
              <a:endParaRPr lang="es-ES"/>
            </a:p>
          </p:txBody>
        </p:sp>
        <p:sp>
          <p:nvSpPr>
            <p:cNvPr id="14" name="TextBox 14"/>
            <p:cNvSpPr txBox="1"/>
            <p:nvPr/>
          </p:nvSpPr>
          <p:spPr>
            <a:xfrm>
              <a:off x="0" y="-85725"/>
              <a:ext cx="1875718" cy="475046"/>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Was hilft dir, wieder ins Grün zu kommen?</a:t>
              </a:r>
            </a:p>
          </p:txBody>
        </p:sp>
      </p:grpSp>
      <p:sp>
        <p:nvSpPr>
          <p:cNvPr id="15" name="TextBox 15"/>
          <p:cNvSpPr txBox="1"/>
          <p:nvPr/>
        </p:nvSpPr>
        <p:spPr>
          <a:xfrm>
            <a:off x="7783768" y="8185150"/>
            <a:ext cx="8775351" cy="142557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Die Farbe zu erkennen, in der du gerade bist, ist der erste Schritt, um dich zu regulieren.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 y="3917718"/>
            <a:ext cx="19133820" cy="10402643"/>
            <a:chOff x="0" y="0"/>
            <a:chExt cx="25511760" cy="13870191"/>
          </a:xfrm>
        </p:grpSpPr>
        <p:sp>
          <p:nvSpPr>
            <p:cNvPr id="3" name="Freeform 3"/>
            <p:cNvSpPr/>
            <p:nvPr/>
          </p:nvSpPr>
          <p:spPr>
            <a:xfrm>
              <a:off x="0" y="0"/>
              <a:ext cx="25511761" cy="13870178"/>
            </a:xfrm>
            <a:custGeom>
              <a:avLst/>
              <a:gdLst/>
              <a:ahLst/>
              <a:cxnLst/>
              <a:rect l="l" t="t" r="r" b="b"/>
              <a:pathLst>
                <a:path w="25511761" h="13870178">
                  <a:moveTo>
                    <a:pt x="0" y="6935089"/>
                  </a:moveTo>
                  <a:cubicBezTo>
                    <a:pt x="0" y="3104896"/>
                    <a:pt x="5711063" y="0"/>
                    <a:pt x="12755880" y="0"/>
                  </a:cubicBezTo>
                  <a:cubicBezTo>
                    <a:pt x="19800698" y="0"/>
                    <a:pt x="25511761" y="3104896"/>
                    <a:pt x="25511761" y="6935089"/>
                  </a:cubicBezTo>
                  <a:cubicBezTo>
                    <a:pt x="25511761" y="10765282"/>
                    <a:pt x="19800698" y="13870178"/>
                    <a:pt x="12755880" y="13870178"/>
                  </a:cubicBezTo>
                  <a:cubicBezTo>
                    <a:pt x="5711063"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6983730" y="5161636"/>
            <a:ext cx="4320540" cy="485775"/>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Aktivität 3.2</a:t>
            </a:r>
          </a:p>
        </p:txBody>
      </p:sp>
      <p:sp>
        <p:nvSpPr>
          <p:cNvPr id="5" name="TextBox 5"/>
          <p:cNvSpPr txBox="1"/>
          <p:nvPr/>
        </p:nvSpPr>
        <p:spPr>
          <a:xfrm>
            <a:off x="3864307" y="6685426"/>
            <a:ext cx="10559387" cy="809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Emotionale Erste-Hilfe-Box</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12373" y="2097004"/>
            <a:ext cx="6839072" cy="6092991"/>
          </a:xfrm>
          <a:custGeom>
            <a:avLst/>
            <a:gdLst/>
            <a:ahLst/>
            <a:cxnLst/>
            <a:rect l="l" t="t" r="r" b="b"/>
            <a:pathLst>
              <a:path w="6839072" h="6092991">
                <a:moveTo>
                  <a:pt x="0" y="0"/>
                </a:moveTo>
                <a:lnTo>
                  <a:pt x="6839071" y="0"/>
                </a:lnTo>
                <a:lnTo>
                  <a:pt x="6839071" y="6092992"/>
                </a:lnTo>
                <a:lnTo>
                  <a:pt x="0" y="6092992"/>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1722120" y="1907148"/>
            <a:ext cx="556260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Kleine Box oder Umschlag</a:t>
            </a:r>
          </a:p>
          <a:p>
            <a:pPr marL="431801" lvl="1" indent="-215900" algn="l">
              <a:lnSpc>
                <a:spcPts val="2800"/>
              </a:lnSpc>
              <a:buFont typeface="Arial"/>
              <a:buChar char="•"/>
            </a:pPr>
            <a:r>
              <a:rPr lang="en-US" sz="2000">
                <a:solidFill>
                  <a:srgbClr val="000000"/>
                </a:solidFill>
                <a:latin typeface="Poppins"/>
                <a:ea typeface="Poppins"/>
                <a:cs typeface="Poppins"/>
                <a:sym typeface="Poppins"/>
              </a:rPr>
              <a:t>Papierstreifen oder Karten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Filzstifte</a:t>
            </a:r>
          </a:p>
          <a:p>
            <a:pPr marL="431801" lvl="1" indent="-215900" algn="l">
              <a:lnSpc>
                <a:spcPts val="2800"/>
              </a:lnSpc>
              <a:buFont typeface="Arial"/>
              <a:buChar char="•"/>
            </a:pPr>
            <a:r>
              <a:rPr lang="en-US" sz="2000">
                <a:solidFill>
                  <a:srgbClr val="000000"/>
                </a:solidFill>
                <a:latin typeface="Poppins"/>
                <a:ea typeface="Poppins"/>
                <a:cs typeface="Poppins"/>
                <a:sym typeface="Poppins"/>
              </a:rPr>
              <a:t>Optionale Dekoration (Sticker, Farben)</a:t>
            </a:r>
          </a:p>
        </p:txBody>
      </p:sp>
      <p:sp>
        <p:nvSpPr>
          <p:cNvPr id="4" name="TextBox 4"/>
          <p:cNvSpPr txBox="1"/>
          <p:nvPr/>
        </p:nvSpPr>
        <p:spPr>
          <a:xfrm>
            <a:off x="1722120" y="5125477"/>
            <a:ext cx="6308013" cy="24828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werden wir machen?</a:t>
            </a:r>
          </a:p>
          <a:p>
            <a:pPr algn="l">
              <a:lnSpc>
                <a:spcPts val="2800"/>
              </a:lnSpc>
            </a:pPr>
            <a:endParaRPr lang="en-US" sz="2000" b="1">
              <a:solidFill>
                <a:srgbClr val="000000"/>
              </a:solidFill>
              <a:latin typeface="Poppins Bold"/>
              <a:ea typeface="Poppins Bold"/>
              <a:cs typeface="Poppins Bold"/>
              <a:sym typeface="Poppins Bold"/>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Eine kleine „emotionale Notfallbox“ erstellen.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Schnelle Werkzeuge aufschreiben, um sich zu beruhigen.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Abstrakte Strategien in konkrete Erinnerungen verwandeln.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12373" y="3240114"/>
            <a:ext cx="6839072" cy="6092991"/>
          </a:xfrm>
          <a:custGeom>
            <a:avLst/>
            <a:gdLst/>
            <a:ahLst/>
            <a:cxnLst/>
            <a:rect l="l" t="t" r="r" b="b"/>
            <a:pathLst>
              <a:path w="6839072" h="6092991">
                <a:moveTo>
                  <a:pt x="0" y="0"/>
                </a:moveTo>
                <a:lnTo>
                  <a:pt x="6839071" y="0"/>
                </a:lnTo>
                <a:lnTo>
                  <a:pt x="6839071" y="6092991"/>
                </a:lnTo>
                <a:lnTo>
                  <a:pt x="0" y="6092991"/>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1551187" y="3240114"/>
            <a:ext cx="6919394" cy="1770873"/>
            <a:chOff x="0" y="0"/>
            <a:chExt cx="1822392" cy="466403"/>
          </a:xfrm>
        </p:grpSpPr>
        <p:sp>
          <p:nvSpPr>
            <p:cNvPr id="4" name="Freeform 4"/>
            <p:cNvSpPr/>
            <p:nvPr/>
          </p:nvSpPr>
          <p:spPr>
            <a:xfrm>
              <a:off x="0" y="0"/>
              <a:ext cx="1822392" cy="466403"/>
            </a:xfrm>
            <a:custGeom>
              <a:avLst/>
              <a:gdLst/>
              <a:ahLst/>
              <a:cxnLst/>
              <a:rect l="l" t="t" r="r" b="b"/>
              <a:pathLst>
                <a:path w="1822392" h="466403">
                  <a:moveTo>
                    <a:pt x="33566" y="0"/>
                  </a:moveTo>
                  <a:lnTo>
                    <a:pt x="1788826" y="0"/>
                  </a:lnTo>
                  <a:cubicBezTo>
                    <a:pt x="1807364" y="0"/>
                    <a:pt x="1822392" y="15028"/>
                    <a:pt x="1822392" y="33566"/>
                  </a:cubicBezTo>
                  <a:lnTo>
                    <a:pt x="1822392" y="432837"/>
                  </a:lnTo>
                  <a:cubicBezTo>
                    <a:pt x="1822392" y="451375"/>
                    <a:pt x="1807364" y="466403"/>
                    <a:pt x="1788826" y="466403"/>
                  </a:cubicBezTo>
                  <a:lnTo>
                    <a:pt x="33566" y="466403"/>
                  </a:lnTo>
                  <a:cubicBezTo>
                    <a:pt x="15028" y="466403"/>
                    <a:pt x="0" y="451375"/>
                    <a:pt x="0" y="432837"/>
                  </a:cubicBezTo>
                  <a:lnTo>
                    <a:pt x="0" y="33566"/>
                  </a:lnTo>
                  <a:cubicBezTo>
                    <a:pt x="0" y="15028"/>
                    <a:pt x="15028" y="0"/>
                    <a:pt x="33566" y="0"/>
                  </a:cubicBezTo>
                  <a:close/>
                </a:path>
              </a:pathLst>
            </a:custGeom>
            <a:solidFill>
              <a:srgbClr val="E4829D"/>
            </a:solidFill>
            <a:ln w="19050" cap="rnd">
              <a:solidFill>
                <a:srgbClr val="000000"/>
              </a:solidFill>
              <a:prstDash val="solid"/>
              <a:round/>
            </a:ln>
          </p:spPr>
          <p:txBody>
            <a:bodyPr/>
            <a:lstStyle/>
            <a:p>
              <a:endParaRPr lang="es-ES"/>
            </a:p>
          </p:txBody>
        </p:sp>
        <p:sp>
          <p:nvSpPr>
            <p:cNvPr id="5" name="TextBox 5"/>
            <p:cNvSpPr txBox="1"/>
            <p:nvPr/>
          </p:nvSpPr>
          <p:spPr>
            <a:xfrm>
              <a:off x="0" y="-85725"/>
              <a:ext cx="1822392" cy="552128"/>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Was hilft dir, dich zu beruhigen, wenn du sehr gestresst bist?</a:t>
              </a:r>
            </a:p>
          </p:txBody>
        </p:sp>
      </p:grpSp>
      <p:grpSp>
        <p:nvGrpSpPr>
          <p:cNvPr id="6" name="Group 6"/>
          <p:cNvGrpSpPr/>
          <p:nvPr/>
        </p:nvGrpSpPr>
        <p:grpSpPr>
          <a:xfrm>
            <a:off x="1551187" y="5216509"/>
            <a:ext cx="6919394" cy="1928622"/>
            <a:chOff x="0" y="0"/>
            <a:chExt cx="1822392" cy="507950"/>
          </a:xfrm>
        </p:grpSpPr>
        <p:sp>
          <p:nvSpPr>
            <p:cNvPr id="7" name="Freeform 7"/>
            <p:cNvSpPr/>
            <p:nvPr/>
          </p:nvSpPr>
          <p:spPr>
            <a:xfrm>
              <a:off x="0" y="0"/>
              <a:ext cx="1822392" cy="507950"/>
            </a:xfrm>
            <a:custGeom>
              <a:avLst/>
              <a:gdLst/>
              <a:ahLst/>
              <a:cxnLst/>
              <a:rect l="l" t="t" r="r" b="b"/>
              <a:pathLst>
                <a:path w="1822392" h="507950">
                  <a:moveTo>
                    <a:pt x="33566" y="0"/>
                  </a:moveTo>
                  <a:lnTo>
                    <a:pt x="1788826" y="0"/>
                  </a:lnTo>
                  <a:cubicBezTo>
                    <a:pt x="1807364" y="0"/>
                    <a:pt x="1822392" y="15028"/>
                    <a:pt x="1822392" y="33566"/>
                  </a:cubicBezTo>
                  <a:lnTo>
                    <a:pt x="1822392" y="474384"/>
                  </a:lnTo>
                  <a:cubicBezTo>
                    <a:pt x="1822392" y="492922"/>
                    <a:pt x="1807364" y="507950"/>
                    <a:pt x="1788826" y="507950"/>
                  </a:cubicBezTo>
                  <a:lnTo>
                    <a:pt x="33566" y="507950"/>
                  </a:lnTo>
                  <a:cubicBezTo>
                    <a:pt x="15028" y="507950"/>
                    <a:pt x="0" y="492922"/>
                    <a:pt x="0" y="474384"/>
                  </a:cubicBezTo>
                  <a:lnTo>
                    <a:pt x="0" y="33566"/>
                  </a:lnTo>
                  <a:cubicBezTo>
                    <a:pt x="0" y="15028"/>
                    <a:pt x="15028" y="0"/>
                    <a:pt x="33566" y="0"/>
                  </a:cubicBezTo>
                  <a:close/>
                </a:path>
              </a:pathLst>
            </a:custGeom>
            <a:solidFill>
              <a:srgbClr val="FFED4C"/>
            </a:solidFill>
            <a:ln w="19050" cap="rnd">
              <a:solidFill>
                <a:srgbClr val="000000"/>
              </a:solidFill>
              <a:prstDash val="solid"/>
              <a:round/>
            </a:ln>
          </p:spPr>
          <p:txBody>
            <a:bodyPr/>
            <a:lstStyle/>
            <a:p>
              <a:endParaRPr lang="es-ES"/>
            </a:p>
          </p:txBody>
        </p:sp>
        <p:sp>
          <p:nvSpPr>
            <p:cNvPr id="8" name="TextBox 8"/>
            <p:cNvSpPr txBox="1"/>
            <p:nvPr/>
          </p:nvSpPr>
          <p:spPr>
            <a:xfrm>
              <a:off x="0" y="-85725"/>
              <a:ext cx="1822392" cy="593675"/>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Welchen Satz möchtest du dir in einem schwierigen Moment merken?</a:t>
              </a:r>
            </a:p>
          </p:txBody>
        </p:sp>
      </p:grpSp>
      <p:grpSp>
        <p:nvGrpSpPr>
          <p:cNvPr id="9" name="Group 9"/>
          <p:cNvGrpSpPr/>
          <p:nvPr/>
        </p:nvGrpSpPr>
        <p:grpSpPr>
          <a:xfrm>
            <a:off x="1551187" y="7350653"/>
            <a:ext cx="6919394" cy="1770873"/>
            <a:chOff x="0" y="0"/>
            <a:chExt cx="1822392" cy="466403"/>
          </a:xfrm>
        </p:grpSpPr>
        <p:sp>
          <p:nvSpPr>
            <p:cNvPr id="10" name="Freeform 10"/>
            <p:cNvSpPr/>
            <p:nvPr/>
          </p:nvSpPr>
          <p:spPr>
            <a:xfrm>
              <a:off x="0" y="0"/>
              <a:ext cx="1822392" cy="466403"/>
            </a:xfrm>
            <a:custGeom>
              <a:avLst/>
              <a:gdLst/>
              <a:ahLst/>
              <a:cxnLst/>
              <a:rect l="l" t="t" r="r" b="b"/>
              <a:pathLst>
                <a:path w="1822392" h="466403">
                  <a:moveTo>
                    <a:pt x="33566" y="0"/>
                  </a:moveTo>
                  <a:lnTo>
                    <a:pt x="1788826" y="0"/>
                  </a:lnTo>
                  <a:cubicBezTo>
                    <a:pt x="1807364" y="0"/>
                    <a:pt x="1822392" y="15028"/>
                    <a:pt x="1822392" y="33566"/>
                  </a:cubicBezTo>
                  <a:lnTo>
                    <a:pt x="1822392" y="432837"/>
                  </a:lnTo>
                  <a:cubicBezTo>
                    <a:pt x="1822392" y="451375"/>
                    <a:pt x="1807364" y="466403"/>
                    <a:pt x="1788826" y="466403"/>
                  </a:cubicBezTo>
                  <a:lnTo>
                    <a:pt x="33566" y="466403"/>
                  </a:lnTo>
                  <a:cubicBezTo>
                    <a:pt x="15028" y="466403"/>
                    <a:pt x="0" y="451375"/>
                    <a:pt x="0" y="432837"/>
                  </a:cubicBezTo>
                  <a:lnTo>
                    <a:pt x="0" y="33566"/>
                  </a:lnTo>
                  <a:cubicBezTo>
                    <a:pt x="0" y="15028"/>
                    <a:pt x="15028" y="0"/>
                    <a:pt x="33566" y="0"/>
                  </a:cubicBezTo>
                  <a:close/>
                </a:path>
              </a:pathLst>
            </a:custGeom>
            <a:solidFill>
              <a:srgbClr val="71C7D6"/>
            </a:solidFill>
            <a:ln w="19050" cap="rnd">
              <a:solidFill>
                <a:srgbClr val="000000"/>
              </a:solidFill>
              <a:prstDash val="solid"/>
              <a:round/>
            </a:ln>
          </p:spPr>
          <p:txBody>
            <a:bodyPr/>
            <a:lstStyle/>
            <a:p>
              <a:endParaRPr lang="es-ES"/>
            </a:p>
          </p:txBody>
        </p:sp>
        <p:sp>
          <p:nvSpPr>
            <p:cNvPr id="11" name="TextBox 11"/>
            <p:cNvSpPr txBox="1"/>
            <p:nvPr/>
          </p:nvSpPr>
          <p:spPr>
            <a:xfrm>
              <a:off x="0" y="-85725"/>
              <a:ext cx="1822392" cy="552128"/>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Was würdest du gern in deiner Box finden, wenn es dir schlecht geht?</a:t>
              </a:r>
            </a:p>
          </p:txBody>
        </p:sp>
      </p:grpSp>
      <p:sp>
        <p:nvSpPr>
          <p:cNvPr id="12" name="TextBox 12"/>
          <p:cNvSpPr txBox="1"/>
          <p:nvPr/>
        </p:nvSpPr>
        <p:spPr>
          <a:xfrm>
            <a:off x="1551187" y="1350879"/>
            <a:ext cx="7116528" cy="142557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So wie es Erste-Hilfe-Kästen für Verletzungen gibt, brauchen wir auch einen für Stress.</a:t>
            </a:r>
          </a:p>
          <a:p>
            <a:pPr algn="ctr">
              <a:lnSpc>
                <a:spcPts val="2800"/>
              </a:lnSpc>
            </a:pPr>
            <a:r>
              <a:rPr lang="en-US" sz="2000">
                <a:solidFill>
                  <a:srgbClr val="000000"/>
                </a:solidFill>
                <a:latin typeface="Poppins"/>
                <a:ea typeface="Poppins"/>
                <a:cs typeface="Poppins"/>
                <a:sym typeface="Poppins"/>
              </a:rPr>
              <a:t>Diese Box hilft dir, wenn du dich überfordert fühlst.</a:t>
            </a:r>
          </a:p>
          <a:p>
            <a:pPr algn="ctr">
              <a:lnSpc>
                <a:spcPts val="2800"/>
              </a:lnSpc>
            </a:pPr>
            <a:r>
              <a:rPr lang="en-US" sz="2000">
                <a:solidFill>
                  <a:srgbClr val="000000"/>
                </a:solidFill>
                <a:latin typeface="Poppins"/>
                <a:ea typeface="Poppins"/>
                <a:cs typeface="Poppins"/>
                <a:sym typeface="Poppins"/>
              </a:rPr>
              <a:t>Sie ist persönlich: Du musst sie nicht mit anderen teilen.</a:t>
            </a:r>
          </a:p>
        </p:txBody>
      </p:sp>
      <p:sp>
        <p:nvSpPr>
          <p:cNvPr id="13" name="TextBox 13"/>
          <p:cNvSpPr txBox="1"/>
          <p:nvPr/>
        </p:nvSpPr>
        <p:spPr>
          <a:xfrm>
            <a:off x="9745704" y="1350879"/>
            <a:ext cx="7513596" cy="142557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 daran:</a:t>
            </a:r>
          </a:p>
          <a:p>
            <a:pPr algn="l">
              <a:lnSpc>
                <a:spcPts val="2800"/>
              </a:lnSpc>
              <a:spcBef>
                <a:spcPct val="0"/>
              </a:spcBef>
            </a:pPr>
            <a:endParaRPr lang="en-US" sz="2000" b="1">
              <a:solidFill>
                <a:srgbClr val="000000"/>
              </a:solidFill>
              <a:latin typeface="Poppins Bold"/>
              <a:ea typeface="Poppins Bold"/>
              <a:cs typeface="Poppins Bold"/>
              <a:sym typeface="Poppins Bold"/>
            </a:endParaRPr>
          </a:p>
          <a:p>
            <a:pPr algn="l">
              <a:lnSpc>
                <a:spcPts val="2800"/>
              </a:lnSpc>
              <a:spcBef>
                <a:spcPct val="0"/>
              </a:spcBef>
            </a:pPr>
            <a:r>
              <a:rPr lang="en-US" sz="2000">
                <a:solidFill>
                  <a:srgbClr val="000000"/>
                </a:solidFill>
                <a:latin typeface="Poppins"/>
                <a:ea typeface="Poppins"/>
                <a:cs typeface="Poppins"/>
                <a:sym typeface="Poppins"/>
              </a:rPr>
              <a:t>Manchmal helfen physische Erinnerungen mehr, als zu versuchen, sich alles zu merken.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57181" y="5516111"/>
            <a:ext cx="7438858" cy="7851038"/>
          </a:xfrm>
          <a:custGeom>
            <a:avLst/>
            <a:gdLst/>
            <a:ahLst/>
            <a:cxnLst/>
            <a:rect l="l" t="t" r="r" b="b"/>
            <a:pathLst>
              <a:path w="7438858" h="7851038">
                <a:moveTo>
                  <a:pt x="0" y="0"/>
                </a:moveTo>
                <a:lnTo>
                  <a:pt x="7438858" y="0"/>
                </a:lnTo>
                <a:lnTo>
                  <a:pt x="7438858" y="7851037"/>
                </a:lnTo>
                <a:lnTo>
                  <a:pt x="0" y="785103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3668921" y="836574"/>
            <a:ext cx="10950159" cy="10731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Stress gehört zum Leben, aber du hast Werkzeuge, um damit umzugehen.</a:t>
            </a:r>
          </a:p>
          <a:p>
            <a:pPr algn="ctr">
              <a:lnSpc>
                <a:spcPts val="2800"/>
              </a:lnSpc>
              <a:spcBef>
                <a:spcPct val="0"/>
              </a:spcBef>
            </a:pPr>
            <a:r>
              <a:rPr lang="en-US" sz="2000">
                <a:solidFill>
                  <a:srgbClr val="000000"/>
                </a:solidFill>
                <a:latin typeface="Poppins"/>
                <a:ea typeface="Poppins"/>
                <a:cs typeface="Poppins"/>
                <a:sym typeface="Poppins"/>
              </a:rPr>
              <a:t> Jedes Mal, wenn du eine Strategie nutzt, atmest, um Hilfe bittest oder auf deinen Körper hörst, kümmerst du dich um dich selbst und wirst stärker.</a:t>
            </a:r>
          </a:p>
        </p:txBody>
      </p:sp>
      <p:sp>
        <p:nvSpPr>
          <p:cNvPr id="4" name="TextBox 4"/>
          <p:cNvSpPr txBox="1"/>
          <p:nvPr/>
        </p:nvSpPr>
        <p:spPr>
          <a:xfrm>
            <a:off x="1534624" y="2477629"/>
            <a:ext cx="3265975" cy="341119"/>
          </a:xfrm>
          <a:prstGeom prst="rect">
            <a:avLst/>
          </a:prstGeom>
        </p:spPr>
        <p:txBody>
          <a:bodyPr wrap="square" lIns="0" tIns="0" rIns="0" bIns="0" rtlCol="0" anchor="t">
            <a:spAutoFit/>
          </a:bodyPr>
          <a:lstStyle/>
          <a:p>
            <a:pPr>
              <a:lnSpc>
                <a:spcPts val="2800"/>
              </a:lnSpc>
              <a:spcBef>
                <a:spcPct val="0"/>
              </a:spcBef>
            </a:pPr>
            <a:r>
              <a:rPr lang="en-US" sz="2000" b="1" dirty="0">
                <a:solidFill>
                  <a:srgbClr val="000000"/>
                </a:solidFill>
                <a:latin typeface="Poppins Bold"/>
                <a:ea typeface="Poppins Bold"/>
                <a:cs typeface="Poppins Bold"/>
                <a:sym typeface="Poppins Bold"/>
              </a:rPr>
              <a:t>Heute </a:t>
            </a:r>
            <a:r>
              <a:rPr lang="en-US" sz="2000" b="1" dirty="0" err="1">
                <a:solidFill>
                  <a:srgbClr val="000000"/>
                </a:solidFill>
                <a:latin typeface="Poppins Bold"/>
                <a:ea typeface="Poppins Bold"/>
                <a:cs typeface="Poppins Bold"/>
                <a:sym typeface="Poppins Bold"/>
              </a:rPr>
              <a:t>wisst</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ihr</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schon</a:t>
            </a:r>
            <a:endParaRPr lang="en-US" sz="2000" b="1" dirty="0">
              <a:solidFill>
                <a:srgbClr val="000000"/>
              </a:solidFill>
              <a:latin typeface="Poppins Bold"/>
              <a:ea typeface="Poppins Bold"/>
              <a:cs typeface="Poppins Bold"/>
              <a:sym typeface="Poppins Bold"/>
            </a:endParaRPr>
          </a:p>
        </p:txBody>
      </p:sp>
      <p:grpSp>
        <p:nvGrpSpPr>
          <p:cNvPr id="5" name="Group 5"/>
          <p:cNvGrpSpPr/>
          <p:nvPr/>
        </p:nvGrpSpPr>
        <p:grpSpPr>
          <a:xfrm>
            <a:off x="2226613" y="3217079"/>
            <a:ext cx="5433458" cy="457200"/>
            <a:chOff x="0" y="0"/>
            <a:chExt cx="7244610" cy="609600"/>
          </a:xfrm>
        </p:grpSpPr>
        <p:sp>
          <p:nvSpPr>
            <p:cNvPr id="6" name="TextBox 6"/>
            <p:cNvSpPr txBox="1"/>
            <p:nvPr/>
          </p:nvSpPr>
          <p:spPr>
            <a:xfrm>
              <a:off x="787700" y="43392"/>
              <a:ext cx="6456910"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Was euch stresst</a:t>
              </a:r>
            </a:p>
          </p:txBody>
        </p:sp>
        <p:sp>
          <p:nvSpPr>
            <p:cNvPr id="7" name="TextBox 7"/>
            <p:cNvSpPr txBox="1"/>
            <p:nvPr/>
          </p:nvSpPr>
          <p:spPr>
            <a:xfrm>
              <a:off x="0" y="-85725"/>
              <a:ext cx="522288" cy="695325"/>
            </a:xfrm>
            <a:prstGeom prst="rect">
              <a:avLst/>
            </a:prstGeom>
          </p:spPr>
          <p:txBody>
            <a:bodyPr lIns="0" tIns="0" rIns="0" bIns="0" rtlCol="0" anchor="t">
              <a:spAutoFit/>
            </a:bodyPr>
            <a:lstStyle/>
            <a:p>
              <a:pPr algn="ctr">
                <a:lnSpc>
                  <a:spcPts val="4200"/>
                </a:lnSpc>
                <a:spcBef>
                  <a:spcPct val="0"/>
                </a:spcBef>
              </a:pPr>
              <a:r>
                <a:rPr lang="en-US" sz="3000" b="1">
                  <a:solidFill>
                    <a:srgbClr val="71C7D6"/>
                  </a:solidFill>
                  <a:latin typeface="Poppins Bold"/>
                  <a:ea typeface="Poppins Bold"/>
                  <a:cs typeface="Poppins Bold"/>
                  <a:sym typeface="Poppins Bold"/>
                </a:rPr>
                <a:t>01</a:t>
              </a:r>
            </a:p>
          </p:txBody>
        </p:sp>
      </p:grpSp>
      <p:grpSp>
        <p:nvGrpSpPr>
          <p:cNvPr id="8" name="Group 8"/>
          <p:cNvGrpSpPr/>
          <p:nvPr/>
        </p:nvGrpSpPr>
        <p:grpSpPr>
          <a:xfrm>
            <a:off x="2152298" y="4061045"/>
            <a:ext cx="7657499" cy="457200"/>
            <a:chOff x="0" y="0"/>
            <a:chExt cx="10209998" cy="609600"/>
          </a:xfrm>
        </p:grpSpPr>
        <p:sp>
          <p:nvSpPr>
            <p:cNvPr id="9" name="TextBox 9"/>
            <p:cNvSpPr txBox="1"/>
            <p:nvPr/>
          </p:nvSpPr>
          <p:spPr>
            <a:xfrm>
              <a:off x="886786" y="43392"/>
              <a:ext cx="9323212"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es in eurem Körper und eurem Gehirn funktioniert</a:t>
              </a:r>
            </a:p>
          </p:txBody>
        </p:sp>
        <p:sp>
          <p:nvSpPr>
            <p:cNvPr id="10" name="TextBox 10"/>
            <p:cNvSpPr txBox="1"/>
            <p:nvPr/>
          </p:nvSpPr>
          <p:spPr>
            <a:xfrm>
              <a:off x="0" y="-85725"/>
              <a:ext cx="621374"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02</a:t>
              </a:r>
            </a:p>
          </p:txBody>
        </p:sp>
      </p:grpSp>
      <p:grpSp>
        <p:nvGrpSpPr>
          <p:cNvPr id="11" name="Group 11"/>
          <p:cNvGrpSpPr/>
          <p:nvPr/>
        </p:nvGrpSpPr>
        <p:grpSpPr>
          <a:xfrm>
            <a:off x="2139400" y="4905011"/>
            <a:ext cx="6177320" cy="457200"/>
            <a:chOff x="0" y="0"/>
            <a:chExt cx="8236427" cy="609600"/>
          </a:xfrm>
        </p:grpSpPr>
        <p:sp>
          <p:nvSpPr>
            <p:cNvPr id="12" name="TextBox 12"/>
            <p:cNvSpPr txBox="1"/>
            <p:nvPr/>
          </p:nvSpPr>
          <p:spPr>
            <a:xfrm>
              <a:off x="903984" y="43392"/>
              <a:ext cx="7332443"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Welche Dinge Stress auslösen</a:t>
              </a:r>
            </a:p>
          </p:txBody>
        </p:sp>
        <p:sp>
          <p:nvSpPr>
            <p:cNvPr id="13" name="TextBox 13"/>
            <p:cNvSpPr txBox="1"/>
            <p:nvPr/>
          </p:nvSpPr>
          <p:spPr>
            <a:xfrm>
              <a:off x="0" y="-85725"/>
              <a:ext cx="638572" cy="695325"/>
            </a:xfrm>
            <a:prstGeom prst="rect">
              <a:avLst/>
            </a:prstGeom>
          </p:spPr>
          <p:txBody>
            <a:bodyPr lIns="0" tIns="0" rIns="0" bIns="0" rtlCol="0" anchor="t">
              <a:spAutoFit/>
            </a:bodyPr>
            <a:lstStyle/>
            <a:p>
              <a:pPr algn="ctr">
                <a:lnSpc>
                  <a:spcPts val="4200"/>
                </a:lnSpc>
                <a:spcBef>
                  <a:spcPct val="0"/>
                </a:spcBef>
              </a:pPr>
              <a:r>
                <a:rPr lang="en-US" sz="3000" b="1">
                  <a:solidFill>
                    <a:srgbClr val="51B264"/>
                  </a:solidFill>
                  <a:latin typeface="Poppins Bold"/>
                  <a:ea typeface="Poppins Bold"/>
                  <a:cs typeface="Poppins Bold"/>
                  <a:sym typeface="Poppins Bold"/>
                </a:rPr>
                <a:t>03</a:t>
              </a:r>
            </a:p>
          </p:txBody>
        </p:sp>
      </p:grpSp>
      <p:grpSp>
        <p:nvGrpSpPr>
          <p:cNvPr id="14" name="Group 14"/>
          <p:cNvGrpSpPr/>
          <p:nvPr/>
        </p:nvGrpSpPr>
        <p:grpSpPr>
          <a:xfrm>
            <a:off x="2139400" y="8280874"/>
            <a:ext cx="6556425" cy="457200"/>
            <a:chOff x="0" y="0"/>
            <a:chExt cx="8741900" cy="609600"/>
          </a:xfrm>
        </p:grpSpPr>
        <p:sp>
          <p:nvSpPr>
            <p:cNvPr id="15" name="TextBox 15"/>
            <p:cNvSpPr txBox="1"/>
            <p:nvPr/>
          </p:nvSpPr>
          <p:spPr>
            <a:xfrm>
              <a:off x="903984" y="43392"/>
              <a:ext cx="7837915"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ihr auf euer Wohlbefinden achten könnt</a:t>
              </a:r>
            </a:p>
          </p:txBody>
        </p:sp>
        <p:sp>
          <p:nvSpPr>
            <p:cNvPr id="16" name="TextBox 16"/>
            <p:cNvSpPr txBox="1"/>
            <p:nvPr/>
          </p:nvSpPr>
          <p:spPr>
            <a:xfrm>
              <a:off x="0" y="-85725"/>
              <a:ext cx="638572" cy="695325"/>
            </a:xfrm>
            <a:prstGeom prst="rect">
              <a:avLst/>
            </a:prstGeom>
          </p:spPr>
          <p:txBody>
            <a:bodyPr lIns="0" tIns="0" rIns="0" bIns="0" rtlCol="0" anchor="t">
              <a:spAutoFit/>
            </a:bodyPr>
            <a:lstStyle/>
            <a:p>
              <a:pPr algn="ctr">
                <a:lnSpc>
                  <a:spcPts val="4200"/>
                </a:lnSpc>
                <a:spcBef>
                  <a:spcPct val="0"/>
                </a:spcBef>
              </a:pPr>
              <a:r>
                <a:rPr lang="en-US" sz="3000" b="1">
                  <a:solidFill>
                    <a:srgbClr val="51B264"/>
                  </a:solidFill>
                  <a:latin typeface="Poppins Bold"/>
                  <a:ea typeface="Poppins Bold"/>
                  <a:cs typeface="Poppins Bold"/>
                  <a:sym typeface="Poppins Bold"/>
                </a:rPr>
                <a:t>07</a:t>
              </a:r>
            </a:p>
          </p:txBody>
        </p:sp>
      </p:grpSp>
      <p:grpSp>
        <p:nvGrpSpPr>
          <p:cNvPr id="17" name="Group 17"/>
          <p:cNvGrpSpPr/>
          <p:nvPr/>
        </p:nvGrpSpPr>
        <p:grpSpPr>
          <a:xfrm>
            <a:off x="2015518" y="5748977"/>
            <a:ext cx="6920365" cy="457200"/>
            <a:chOff x="0" y="0"/>
            <a:chExt cx="9227153" cy="609600"/>
          </a:xfrm>
        </p:grpSpPr>
        <p:sp>
          <p:nvSpPr>
            <p:cNvPr id="18" name="TextBox 18"/>
            <p:cNvSpPr txBox="1"/>
            <p:nvPr/>
          </p:nvSpPr>
          <p:spPr>
            <a:xfrm>
              <a:off x="1027866" y="43392"/>
              <a:ext cx="8199288"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sich euer emotionaler Tank füllt oder leert</a:t>
              </a:r>
            </a:p>
          </p:txBody>
        </p:sp>
        <p:sp>
          <p:nvSpPr>
            <p:cNvPr id="19" name="TextBox 19"/>
            <p:cNvSpPr txBox="1"/>
            <p:nvPr/>
          </p:nvSpPr>
          <p:spPr>
            <a:xfrm>
              <a:off x="0" y="-85725"/>
              <a:ext cx="762453" cy="695325"/>
            </a:xfrm>
            <a:prstGeom prst="rect">
              <a:avLst/>
            </a:prstGeom>
          </p:spPr>
          <p:txBody>
            <a:bodyPr lIns="0" tIns="0" rIns="0" bIns="0" rtlCol="0" anchor="t">
              <a:spAutoFit/>
            </a:bodyPr>
            <a:lstStyle/>
            <a:p>
              <a:pPr algn="ctr">
                <a:lnSpc>
                  <a:spcPts val="4200"/>
                </a:lnSpc>
                <a:spcBef>
                  <a:spcPct val="0"/>
                </a:spcBef>
              </a:pPr>
              <a:r>
                <a:rPr lang="en-US" sz="3000" b="1">
                  <a:solidFill>
                    <a:srgbClr val="FFED4C"/>
                  </a:solidFill>
                  <a:latin typeface="Poppins Bold"/>
                  <a:ea typeface="Poppins Bold"/>
                  <a:cs typeface="Poppins Bold"/>
                  <a:sym typeface="Poppins Bold"/>
                </a:rPr>
                <a:t>04</a:t>
              </a:r>
            </a:p>
          </p:txBody>
        </p:sp>
      </p:grpSp>
      <p:grpSp>
        <p:nvGrpSpPr>
          <p:cNvPr id="20" name="Group 20"/>
          <p:cNvGrpSpPr/>
          <p:nvPr/>
        </p:nvGrpSpPr>
        <p:grpSpPr>
          <a:xfrm>
            <a:off x="2015518" y="6592943"/>
            <a:ext cx="7812083" cy="457200"/>
            <a:chOff x="0" y="0"/>
            <a:chExt cx="10416111" cy="609600"/>
          </a:xfrm>
        </p:grpSpPr>
        <p:sp>
          <p:nvSpPr>
            <p:cNvPr id="21" name="TextBox 21"/>
            <p:cNvSpPr txBox="1"/>
            <p:nvPr/>
          </p:nvSpPr>
          <p:spPr>
            <a:xfrm>
              <a:off x="1069160" y="37042"/>
              <a:ext cx="9346951"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Wie ihr Strategien nutzen könnt, um euch zu regulieren</a:t>
              </a:r>
            </a:p>
          </p:txBody>
        </p:sp>
        <p:sp>
          <p:nvSpPr>
            <p:cNvPr id="22" name="TextBox 22"/>
            <p:cNvSpPr txBox="1"/>
            <p:nvPr/>
          </p:nvSpPr>
          <p:spPr>
            <a:xfrm>
              <a:off x="0" y="-85725"/>
              <a:ext cx="803747" cy="695325"/>
            </a:xfrm>
            <a:prstGeom prst="rect">
              <a:avLst/>
            </a:prstGeom>
          </p:spPr>
          <p:txBody>
            <a:bodyPr lIns="0" tIns="0" rIns="0" bIns="0" rtlCol="0" anchor="t">
              <a:spAutoFit/>
            </a:bodyPr>
            <a:lstStyle/>
            <a:p>
              <a:pPr algn="ctr">
                <a:lnSpc>
                  <a:spcPts val="4200"/>
                </a:lnSpc>
                <a:spcBef>
                  <a:spcPct val="0"/>
                </a:spcBef>
              </a:pPr>
              <a:r>
                <a:rPr lang="en-US" sz="3000" b="1">
                  <a:solidFill>
                    <a:srgbClr val="E4829D"/>
                  </a:solidFill>
                  <a:latin typeface="Poppins Bold"/>
                  <a:ea typeface="Poppins Bold"/>
                  <a:cs typeface="Poppins Bold"/>
                  <a:sym typeface="Poppins Bold"/>
                </a:rPr>
                <a:t>05</a:t>
              </a:r>
            </a:p>
          </p:txBody>
        </p:sp>
      </p:grpSp>
      <p:grpSp>
        <p:nvGrpSpPr>
          <p:cNvPr id="23" name="Group 23"/>
          <p:cNvGrpSpPr/>
          <p:nvPr/>
        </p:nvGrpSpPr>
        <p:grpSpPr>
          <a:xfrm>
            <a:off x="2015518" y="7436908"/>
            <a:ext cx="6507964" cy="457200"/>
            <a:chOff x="0" y="0"/>
            <a:chExt cx="8677285" cy="609600"/>
          </a:xfrm>
        </p:grpSpPr>
        <p:sp>
          <p:nvSpPr>
            <p:cNvPr id="24" name="TextBox 24"/>
            <p:cNvSpPr txBox="1"/>
            <p:nvPr/>
          </p:nvSpPr>
          <p:spPr>
            <a:xfrm>
              <a:off x="1069160" y="37042"/>
              <a:ext cx="7608125"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Wer euch helfen kann</a:t>
              </a:r>
            </a:p>
          </p:txBody>
        </p:sp>
        <p:sp>
          <p:nvSpPr>
            <p:cNvPr id="25" name="TextBox 25"/>
            <p:cNvSpPr txBox="1"/>
            <p:nvPr/>
          </p:nvSpPr>
          <p:spPr>
            <a:xfrm>
              <a:off x="0" y="-85725"/>
              <a:ext cx="803747" cy="695325"/>
            </a:xfrm>
            <a:prstGeom prst="rect">
              <a:avLst/>
            </a:prstGeom>
          </p:spPr>
          <p:txBody>
            <a:bodyPr lIns="0" tIns="0" rIns="0" bIns="0" rtlCol="0" anchor="t">
              <a:spAutoFit/>
            </a:bodyPr>
            <a:lstStyle/>
            <a:p>
              <a:pPr algn="ctr">
                <a:lnSpc>
                  <a:spcPts val="4200"/>
                </a:lnSpc>
                <a:spcBef>
                  <a:spcPct val="0"/>
                </a:spcBef>
              </a:pPr>
              <a:r>
                <a:rPr lang="en-US" sz="3000" b="1">
                  <a:solidFill>
                    <a:srgbClr val="71C7D6"/>
                  </a:solidFill>
                  <a:latin typeface="Poppins Bold"/>
                  <a:ea typeface="Poppins Bold"/>
                  <a:cs typeface="Poppins Bold"/>
                  <a:sym typeface="Poppins Bold"/>
                </a:rPr>
                <a:t>06</a:t>
              </a:r>
            </a:p>
          </p:txBody>
        </p:sp>
      </p:grpSp>
      <p:sp>
        <p:nvSpPr>
          <p:cNvPr id="26" name="TextBox 26"/>
          <p:cNvSpPr txBox="1"/>
          <p:nvPr/>
        </p:nvSpPr>
        <p:spPr>
          <a:xfrm>
            <a:off x="10784773" y="2973682"/>
            <a:ext cx="5583674" cy="17780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Du kannst nicht allen Stress vermeiden…</a:t>
            </a:r>
          </a:p>
          <a:p>
            <a:pPr algn="ctr">
              <a:lnSpc>
                <a:spcPts val="2800"/>
              </a:lnSpc>
              <a:spcBef>
                <a:spcPct val="0"/>
              </a:spcBef>
            </a:pPr>
            <a:r>
              <a:rPr lang="en-US" sz="2000">
                <a:solidFill>
                  <a:srgbClr val="000000"/>
                </a:solidFill>
                <a:latin typeface="Poppins"/>
                <a:ea typeface="Poppins"/>
                <a:cs typeface="Poppins"/>
                <a:sym typeface="Poppins"/>
              </a:rPr>
              <a:t> aber du kannst lernen, damit umzugehen.</a:t>
            </a: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endParaRPr lang="en-US" sz="2000">
              <a:solidFill>
                <a:srgbClr val="000000"/>
              </a:solidFill>
              <a:latin typeface="Poppins"/>
              <a:ea typeface="Poppins"/>
              <a:cs typeface="Poppins"/>
              <a:sym typeface="Poppins"/>
            </a:endParaRPr>
          </a:p>
          <a:p>
            <a:pPr algn="ctr">
              <a:lnSpc>
                <a:spcPts val="2800"/>
              </a:lnSpc>
              <a:spcBef>
                <a:spcPct val="0"/>
              </a:spcBef>
            </a:pPr>
            <a:r>
              <a:rPr lang="en-US" sz="2000" b="1">
                <a:solidFill>
                  <a:srgbClr val="000000"/>
                </a:solidFill>
                <a:latin typeface="Poppins Bold"/>
                <a:ea typeface="Poppins Bold"/>
                <a:cs typeface="Poppins Bold"/>
                <a:sym typeface="Poppins Bold"/>
              </a:rPr>
              <a:t>Pause. Atme. Entscheide, was du brauchst.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76702FF-C118-D2F2-C1F6-83C478A9FA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94920" y="1181100"/>
            <a:ext cx="9587480" cy="7696200"/>
          </a:xfrm>
          <a:prstGeom prst="rect">
            <a:avLst/>
          </a:prstGeom>
        </p:spPr>
      </p:pic>
      <p:pic>
        <p:nvPicPr>
          <p:cNvPr id="8" name="Picture 7">
            <a:extLst>
              <a:ext uri="{FF2B5EF4-FFF2-40B4-BE49-F238E27FC236}">
                <a16:creationId xmlns:a16="http://schemas.microsoft.com/office/drawing/2014/main" id="{A746F705-D9E3-64BB-46B4-432A725998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68400" y="723900"/>
            <a:ext cx="2035787" cy="2362200"/>
          </a:xfrm>
          <a:prstGeom prst="rect">
            <a:avLst/>
          </a:prstGeom>
        </p:spPr>
      </p:pic>
      <p:pic>
        <p:nvPicPr>
          <p:cNvPr id="9" name="Graphic 8">
            <a:extLst>
              <a:ext uri="{FF2B5EF4-FFF2-40B4-BE49-F238E27FC236}">
                <a16:creationId xmlns:a16="http://schemas.microsoft.com/office/drawing/2014/main" id="{0D8E8B3B-DF45-39D1-1709-4A691D8436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563600" y="3707834"/>
            <a:ext cx="2971800" cy="1892866"/>
          </a:xfrm>
          <a:prstGeom prst="rect">
            <a:avLst/>
          </a:prstGeom>
        </p:spPr>
      </p:pic>
      <p:pic>
        <p:nvPicPr>
          <p:cNvPr id="12" name="Picture 11">
            <a:extLst>
              <a:ext uri="{FF2B5EF4-FFF2-40B4-BE49-F238E27FC236}">
                <a16:creationId xmlns:a16="http://schemas.microsoft.com/office/drawing/2014/main" id="{C143F753-0199-C386-8932-843FB2C325E5}"/>
              </a:ext>
            </a:extLst>
          </p:cNvPr>
          <p:cNvPicPr>
            <a:picLocks noChangeAspect="1"/>
          </p:cNvPicPr>
          <p:nvPr/>
        </p:nvPicPr>
        <p:blipFill>
          <a:blip r:embed="rId5"/>
          <a:stretch>
            <a:fillRect/>
          </a:stretch>
        </p:blipFill>
        <p:spPr>
          <a:xfrm>
            <a:off x="13446113" y="7276994"/>
            <a:ext cx="3206774" cy="121930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4636</Words>
  <Application>Microsoft Office PowerPoint</Application>
  <PresentationFormat>Custom</PresentationFormat>
  <Paragraphs>702</Paragraphs>
  <Slides>85</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85</vt:i4>
      </vt:variant>
    </vt:vector>
  </HeadingPairs>
  <TitlesOfParts>
    <vt:vector size="90" baseType="lpstr">
      <vt:lpstr>Calibri</vt:lpstr>
      <vt:lpstr>Arial</vt:lpstr>
      <vt:lpstr>Poppins</vt:lpstr>
      <vt:lpstr>Poppins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M2_ Stress und Bewältigungsstrategien_ESO</dc:title>
  <cp:lastModifiedBy>Itzel Gn</cp:lastModifiedBy>
  <cp:revision>2</cp:revision>
  <dcterms:created xsi:type="dcterms:W3CDTF">2006-08-16T00:00:00Z</dcterms:created>
  <dcterms:modified xsi:type="dcterms:W3CDTF">2026-04-07T11:24:03Z</dcterms:modified>
  <dc:identifier>DAHDqDJ9lV0</dc:identifier>
</cp:coreProperties>
</file>