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</p:sldIdLst>
  <p:sldSz cx="18288000" cy="10287000"/>
  <p:notesSz cx="6858000" cy="9144000"/>
  <p:embeddedFontLst>
    <p:embeddedFont>
      <p:font typeface="Poppins" panose="00000500000000000000" pitchFamily="2" charset="0"/>
      <p:regular r:id="rId28"/>
      <p:bold r:id="rId29"/>
    </p:embeddedFont>
    <p:embeddedFont>
      <p:font typeface="Poppins Bold" panose="00000800000000000000" charset="0"/>
      <p:regular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77" d="100"/>
          <a:sy n="77" d="100"/>
        </p:scale>
        <p:origin x="70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sv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81038" y="1297843"/>
            <a:ext cx="8510443" cy="7691313"/>
          </a:xfrm>
          <a:custGeom>
            <a:avLst/>
            <a:gdLst/>
            <a:ahLst/>
            <a:cxnLst/>
            <a:rect l="l" t="t" r="r" b="b"/>
            <a:pathLst>
              <a:path w="8510443" h="7691313">
                <a:moveTo>
                  <a:pt x="0" y="0"/>
                </a:moveTo>
                <a:lnTo>
                  <a:pt x="8510444" y="0"/>
                </a:lnTo>
                <a:lnTo>
                  <a:pt x="8510444" y="7691314"/>
                </a:lnTo>
                <a:lnTo>
                  <a:pt x="0" y="76913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9478678" y="2373441"/>
            <a:ext cx="7780622" cy="2395099"/>
            <a:chOff x="0" y="0"/>
            <a:chExt cx="10374162" cy="3193466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0374162" cy="3193466"/>
            </a:xfrm>
            <a:custGeom>
              <a:avLst/>
              <a:gdLst/>
              <a:ahLst/>
              <a:cxnLst/>
              <a:rect l="l" t="t" r="r" b="b"/>
              <a:pathLst>
                <a:path w="10374162" h="3193466">
                  <a:moveTo>
                    <a:pt x="0" y="0"/>
                  </a:moveTo>
                  <a:lnTo>
                    <a:pt x="10374162" y="0"/>
                  </a:lnTo>
                  <a:lnTo>
                    <a:pt x="10374162" y="3193466"/>
                  </a:lnTo>
                  <a:lnTo>
                    <a:pt x="0" y="3193466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6819" r="-76284" b="-86350"/>
              </a:stretch>
            </a:blipFill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9525"/>
              <a:ext cx="10374162" cy="3183941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5184"/>
                </a:lnSpc>
              </a:pPr>
              <a:r>
                <a:rPr lang="en-US" sz="48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Mòdul 3</a:t>
              </a:r>
            </a:p>
            <a:p>
              <a:pPr algn="ctr">
                <a:lnSpc>
                  <a:spcPts val="5832"/>
                </a:lnSpc>
              </a:pPr>
              <a:r>
                <a:rPr lang="en-US" sz="54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Salut Mental i Autocura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1035215" y="8680856"/>
            <a:ext cx="4667548" cy="297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16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Activitats per a Educació Secundària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281038" y="1297843"/>
            <a:ext cx="8510443" cy="7691313"/>
          </a:xfrm>
          <a:custGeom>
            <a:avLst/>
            <a:gdLst/>
            <a:ahLst/>
            <a:cxnLst/>
            <a:rect l="l" t="t" r="r" b="b"/>
            <a:pathLst>
              <a:path w="8510443" h="7691313">
                <a:moveTo>
                  <a:pt x="0" y="0"/>
                </a:moveTo>
                <a:lnTo>
                  <a:pt x="8510444" y="0"/>
                </a:lnTo>
                <a:lnTo>
                  <a:pt x="8510444" y="7691314"/>
                </a:lnTo>
                <a:lnTo>
                  <a:pt x="0" y="769131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0540721" y="2731049"/>
            <a:ext cx="6595856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Salut mental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és una part fonamental del teu benestar, igual que la salut física.</a:t>
            </a:r>
          </a:p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Afecta com penses, com et sents, com et relaciones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amb les altres persones i com respons al que passa al teu voltant.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0540721" y="5276300"/>
            <a:ext cx="6595856" cy="1778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Durant l'adolescència és normal sentir més pressió:</a:t>
            </a:r>
          </a:p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exàmens, xarxes socials, relacions, expectatives…</a:t>
            </a:r>
          </a:p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 això és important aprendre a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cuidar la teva ment, entendre les emocions i nekèixer quan necessites suport.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843514" y="1028700"/>
            <a:ext cx="6600971" cy="1389266"/>
            <a:chOff x="0" y="0"/>
            <a:chExt cx="1738527" cy="36589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38527" cy="365897"/>
            </a:xfrm>
            <a:custGeom>
              <a:avLst/>
              <a:gdLst/>
              <a:ahLst/>
              <a:cxnLst/>
              <a:rect l="l" t="t" r="r" b="b"/>
              <a:pathLst>
                <a:path w="1738527" h="365897">
                  <a:moveTo>
                    <a:pt x="35185" y="0"/>
                  </a:moveTo>
                  <a:lnTo>
                    <a:pt x="1703342" y="0"/>
                  </a:lnTo>
                  <a:cubicBezTo>
                    <a:pt x="1712674" y="0"/>
                    <a:pt x="1721623" y="3707"/>
                    <a:pt x="1728222" y="10306"/>
                  </a:cubicBezTo>
                  <a:cubicBezTo>
                    <a:pt x="1734820" y="16904"/>
                    <a:pt x="1738527" y="25854"/>
                    <a:pt x="1738527" y="35185"/>
                  </a:cubicBezTo>
                  <a:lnTo>
                    <a:pt x="1738527" y="330712"/>
                  </a:lnTo>
                  <a:cubicBezTo>
                    <a:pt x="1738527" y="340043"/>
                    <a:pt x="1734820" y="348993"/>
                    <a:pt x="1728222" y="355592"/>
                  </a:cubicBezTo>
                  <a:cubicBezTo>
                    <a:pt x="1721623" y="362190"/>
                    <a:pt x="1712674" y="365897"/>
                    <a:pt x="1703342" y="365897"/>
                  </a:cubicBezTo>
                  <a:lnTo>
                    <a:pt x="35185" y="365897"/>
                  </a:lnTo>
                  <a:cubicBezTo>
                    <a:pt x="25854" y="365897"/>
                    <a:pt x="16904" y="362190"/>
                    <a:pt x="10306" y="355592"/>
                  </a:cubicBezTo>
                  <a:cubicBezTo>
                    <a:pt x="3707" y="348993"/>
                    <a:pt x="0" y="340043"/>
                    <a:pt x="0" y="330712"/>
                  </a:cubicBezTo>
                  <a:lnTo>
                    <a:pt x="0" y="35185"/>
                  </a:lnTo>
                  <a:cubicBezTo>
                    <a:pt x="0" y="25854"/>
                    <a:pt x="3707" y="16904"/>
                    <a:pt x="10306" y="10306"/>
                  </a:cubicBezTo>
                  <a:cubicBezTo>
                    <a:pt x="16904" y="3707"/>
                    <a:pt x="25854" y="0"/>
                    <a:pt x="35185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9525"/>
              <a:ext cx="1738527" cy="35637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324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Per què parlem d'això?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13415072" y="1260173"/>
            <a:ext cx="9945136" cy="8229600"/>
          </a:xfrm>
          <a:custGeom>
            <a:avLst/>
            <a:gdLst/>
            <a:ahLst/>
            <a:cxnLst/>
            <a:rect l="l" t="t" r="r" b="b"/>
            <a:pathLst>
              <a:path w="9945136" h="8229600">
                <a:moveTo>
                  <a:pt x="0" y="0"/>
                </a:moveTo>
                <a:lnTo>
                  <a:pt x="9945136" y="0"/>
                </a:lnTo>
                <a:lnTo>
                  <a:pt x="994513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>
            <a:off x="-5244887" y="1028700"/>
            <a:ext cx="9945136" cy="8229600"/>
          </a:xfrm>
          <a:custGeom>
            <a:avLst/>
            <a:gdLst/>
            <a:ahLst/>
            <a:cxnLst/>
            <a:rect l="l" t="t" r="r" b="b"/>
            <a:pathLst>
              <a:path w="9945136" h="8229600">
                <a:moveTo>
                  <a:pt x="0" y="0"/>
                </a:moveTo>
                <a:lnTo>
                  <a:pt x="9945136" y="0"/>
                </a:lnTo>
                <a:lnTo>
                  <a:pt x="994513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7" name="Group 7"/>
          <p:cNvGrpSpPr/>
          <p:nvPr/>
        </p:nvGrpSpPr>
        <p:grpSpPr>
          <a:xfrm>
            <a:off x="6685601" y="3802451"/>
            <a:ext cx="4803899" cy="457200"/>
            <a:chOff x="0" y="0"/>
            <a:chExt cx="6405198" cy="609600"/>
          </a:xfrm>
        </p:grpSpPr>
        <p:sp>
          <p:nvSpPr>
            <p:cNvPr id="8" name="TextBox 8"/>
            <p:cNvSpPr txBox="1"/>
            <p:nvPr/>
          </p:nvSpPr>
          <p:spPr>
            <a:xfrm>
              <a:off x="706068" y="37042"/>
              <a:ext cx="5699130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prens decisions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85725"/>
              <a:ext cx="522288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648443" y="4588712"/>
            <a:ext cx="4445368" cy="457200"/>
            <a:chOff x="0" y="0"/>
            <a:chExt cx="5927158" cy="609600"/>
          </a:xfrm>
        </p:grpSpPr>
        <p:sp>
          <p:nvSpPr>
            <p:cNvPr id="11" name="TextBox 11"/>
            <p:cNvSpPr txBox="1"/>
            <p:nvPr/>
          </p:nvSpPr>
          <p:spPr>
            <a:xfrm>
              <a:off x="755611" y="37042"/>
              <a:ext cx="5171547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gestiones l'estrès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85725"/>
              <a:ext cx="621374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6641994" y="5374973"/>
            <a:ext cx="5589712" cy="457200"/>
            <a:chOff x="0" y="0"/>
            <a:chExt cx="7452949" cy="609600"/>
          </a:xfrm>
        </p:grpSpPr>
        <p:sp>
          <p:nvSpPr>
            <p:cNvPr id="14" name="TextBox 14"/>
            <p:cNvSpPr txBox="1"/>
            <p:nvPr/>
          </p:nvSpPr>
          <p:spPr>
            <a:xfrm>
              <a:off x="764210" y="37042"/>
              <a:ext cx="6688739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et parles a tu mateix/a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85725"/>
              <a:ext cx="638572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549083" y="6161234"/>
            <a:ext cx="5812750" cy="731838"/>
            <a:chOff x="0" y="0"/>
            <a:chExt cx="7750334" cy="975783"/>
          </a:xfrm>
        </p:grpSpPr>
        <p:sp>
          <p:nvSpPr>
            <p:cNvPr id="17" name="TextBox 17"/>
            <p:cNvSpPr txBox="1"/>
            <p:nvPr/>
          </p:nvSpPr>
          <p:spPr>
            <a:xfrm>
              <a:off x="888092" y="37042"/>
              <a:ext cx="6862242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et relaciones amb les altres persones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85725"/>
              <a:ext cx="762453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6518112" y="6947495"/>
            <a:ext cx="5251775" cy="457200"/>
            <a:chOff x="0" y="0"/>
            <a:chExt cx="7002367" cy="609600"/>
          </a:xfrm>
        </p:grpSpPr>
        <p:sp>
          <p:nvSpPr>
            <p:cNvPr id="20" name="TextBox 20"/>
            <p:cNvSpPr txBox="1"/>
            <p:nvPr/>
          </p:nvSpPr>
          <p:spPr>
            <a:xfrm>
              <a:off x="929386" y="37042"/>
              <a:ext cx="6072981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vius la teva vida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85725"/>
              <a:ext cx="80374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  <p:sp>
        <p:nvSpPr>
          <p:cNvPr id="22" name="TextBox 22"/>
          <p:cNvSpPr txBox="1"/>
          <p:nvPr/>
        </p:nvSpPr>
        <p:spPr>
          <a:xfrm>
            <a:off x="6261050" y="2748351"/>
            <a:ext cx="5796869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Perquè la teva salut mental afecta: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6686104" y="7880945"/>
            <a:ext cx="4915793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Cuidar-la no és opcional.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És essencial.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415072" y="1260173"/>
            <a:ext cx="9945136" cy="8229600"/>
          </a:xfrm>
          <a:custGeom>
            <a:avLst/>
            <a:gdLst/>
            <a:ahLst/>
            <a:cxnLst/>
            <a:rect l="l" t="t" r="r" b="b"/>
            <a:pathLst>
              <a:path w="9945136" h="8229600">
                <a:moveTo>
                  <a:pt x="0" y="0"/>
                </a:moveTo>
                <a:lnTo>
                  <a:pt x="9945136" y="0"/>
                </a:lnTo>
                <a:lnTo>
                  <a:pt x="994513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-5244887" y="1028700"/>
            <a:ext cx="9945136" cy="8229600"/>
          </a:xfrm>
          <a:custGeom>
            <a:avLst/>
            <a:gdLst/>
            <a:ahLst/>
            <a:cxnLst/>
            <a:rect l="l" t="t" r="r" b="b"/>
            <a:pathLst>
              <a:path w="9945136" h="8229600">
                <a:moveTo>
                  <a:pt x="0" y="0"/>
                </a:moveTo>
                <a:lnTo>
                  <a:pt x="9945136" y="0"/>
                </a:lnTo>
                <a:lnTo>
                  <a:pt x="994513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4" name="Group 4"/>
          <p:cNvGrpSpPr/>
          <p:nvPr/>
        </p:nvGrpSpPr>
        <p:grpSpPr>
          <a:xfrm>
            <a:off x="5966683" y="2187272"/>
            <a:ext cx="6921353" cy="674688"/>
            <a:chOff x="0" y="0"/>
            <a:chExt cx="9228470" cy="899583"/>
          </a:xfrm>
        </p:grpSpPr>
        <p:sp>
          <p:nvSpPr>
            <p:cNvPr id="5" name="TextBox 5"/>
            <p:cNvSpPr txBox="1"/>
            <p:nvPr/>
          </p:nvSpPr>
          <p:spPr>
            <a:xfrm>
              <a:off x="756868" y="-39158"/>
              <a:ext cx="8471602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</a:t>
              </a:r>
              <a:r>
                <a:rPr lang="en-US" sz="2000" b="1" u="none" strike="noStrike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ntendre </a:t>
              </a:r>
              <a:r>
                <a:rPr lang="en-US" sz="2000" b="1" u="none" strike="noStrike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què</a:t>
              </a:r>
              <a:r>
                <a:rPr lang="en-US" sz="2000" b="1" u="none" strike="noStrike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2000" b="1" u="none" strike="noStrike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és</a:t>
              </a:r>
              <a:r>
                <a:rPr lang="en-US" sz="2000" b="1" u="none" strike="noStrike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2000" b="1" u="none" strike="noStrike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realment</a:t>
              </a:r>
              <a:r>
                <a:rPr lang="en-US" sz="2000" b="1" u="none" strike="noStrike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la </a:t>
              </a:r>
              <a:r>
                <a:rPr lang="en-US" sz="2000" b="1" u="none" strike="noStrike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salut</a:t>
              </a:r>
              <a:r>
                <a:rPr lang="en-US" sz="2000" b="1" u="none" strike="noStrike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mental</a:t>
              </a: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i</a:t>
              </a: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com </a:t>
              </a: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afecta</a:t>
              </a: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la </a:t>
              </a: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vida</a:t>
              </a:r>
              <a:r>
                <a:rPr lang="en-US" sz="2000" u="none" strike="noStrike" dirty="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-US" sz="2000" u="none" strike="noStrike" dirty="0" err="1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quotidiana</a:t>
              </a:r>
              <a:endParaRPr lang="en-US" sz="2000" u="none" strike="noStrike" dirty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0" y="-85725"/>
              <a:ext cx="522288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6015496" y="3232395"/>
            <a:ext cx="6823726" cy="1027113"/>
            <a:chOff x="0" y="0"/>
            <a:chExt cx="9098302" cy="1369483"/>
          </a:xfrm>
        </p:grpSpPr>
        <p:sp>
          <p:nvSpPr>
            <p:cNvPr id="8" name="TextBox 8"/>
            <p:cNvSpPr txBox="1"/>
            <p:nvPr/>
          </p:nvSpPr>
          <p:spPr>
            <a:xfrm>
              <a:off x="831811" y="-39158"/>
              <a:ext cx="8266490" cy="14086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Identificar emocions 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(incloses les més complexes com la culpa, el rebuig, la por o la frustració)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85725"/>
              <a:ext cx="621374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6065277" y="4629944"/>
            <a:ext cx="6724165" cy="1027113"/>
            <a:chOff x="0" y="0"/>
            <a:chExt cx="8965554" cy="1369483"/>
          </a:xfrm>
        </p:grpSpPr>
        <p:sp>
          <p:nvSpPr>
            <p:cNvPr id="11" name="TextBox 11"/>
            <p:cNvSpPr txBox="1"/>
            <p:nvPr/>
          </p:nvSpPr>
          <p:spPr>
            <a:xfrm>
              <a:off x="802310" y="-39158"/>
              <a:ext cx="8163243" cy="14086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Parlar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sobre l'autocura, 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és a dir, allò que pots fer per sentir-te millor quan alguna cosa et supera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85725"/>
              <a:ext cx="638572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5908211" y="6027492"/>
            <a:ext cx="7038296" cy="684213"/>
            <a:chOff x="0" y="0"/>
            <a:chExt cx="9384394" cy="912283"/>
          </a:xfrm>
        </p:grpSpPr>
        <p:sp>
          <p:nvSpPr>
            <p:cNvPr id="14" name="TextBox 14"/>
            <p:cNvSpPr txBox="1"/>
            <p:nvPr/>
          </p:nvSpPr>
          <p:spPr>
            <a:xfrm>
              <a:off x="888092" y="-26458"/>
              <a:ext cx="8496302" cy="9387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Normalitzar demanar ajuda </a:t>
              </a: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quan no saps com gestionar les teves emocions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85725"/>
              <a:ext cx="762453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6055044" y="7082141"/>
            <a:ext cx="6744631" cy="1017587"/>
            <a:chOff x="0" y="0"/>
            <a:chExt cx="8992842" cy="1356783"/>
          </a:xfrm>
        </p:grpSpPr>
        <p:sp>
          <p:nvSpPr>
            <p:cNvPr id="17" name="TextBox 17"/>
            <p:cNvSpPr txBox="1"/>
            <p:nvPr/>
          </p:nvSpPr>
          <p:spPr>
            <a:xfrm>
              <a:off x="929386" y="-51858"/>
              <a:ext cx="8063456" cy="14086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Aprendre estratègies pràctiques per regular-te</a:t>
              </a:r>
              <a:r>
                <a:rPr lang="en-US" sz="2000" b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mentalment i emocionalment, organitzar-te i cuidar-te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85725"/>
              <a:ext cx="803747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7621488" y="1038225"/>
            <a:ext cx="2970312" cy="4154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3240"/>
              </a:lnSpc>
              <a:spcBef>
                <a:spcPct val="0"/>
              </a:spcBef>
            </a:pPr>
            <a:r>
              <a:rPr lang="en-US" sz="3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Objectius</a:t>
            </a:r>
            <a:endParaRPr lang="en-US" sz="3000" b="1" u="none" strike="noStrike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13415072" y="1260173"/>
            <a:ext cx="9945136" cy="8229600"/>
          </a:xfrm>
          <a:custGeom>
            <a:avLst/>
            <a:gdLst/>
            <a:ahLst/>
            <a:cxnLst/>
            <a:rect l="l" t="t" r="r" b="b"/>
            <a:pathLst>
              <a:path w="9945136" h="8229600">
                <a:moveTo>
                  <a:pt x="0" y="0"/>
                </a:moveTo>
                <a:lnTo>
                  <a:pt x="9945136" y="0"/>
                </a:lnTo>
                <a:lnTo>
                  <a:pt x="994513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-5244887" y="1028700"/>
            <a:ext cx="9945136" cy="8229600"/>
          </a:xfrm>
          <a:custGeom>
            <a:avLst/>
            <a:gdLst/>
            <a:ahLst/>
            <a:cxnLst/>
            <a:rect l="l" t="t" r="r" b="b"/>
            <a:pathLst>
              <a:path w="9945136" h="8229600">
                <a:moveTo>
                  <a:pt x="0" y="0"/>
                </a:moveTo>
                <a:lnTo>
                  <a:pt x="9945136" y="0"/>
                </a:lnTo>
                <a:lnTo>
                  <a:pt x="9945136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6852879" y="2758087"/>
            <a:ext cx="4582242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Cuidar la teva salut mental és igual d'important que cuidar el teu cos.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713902" y="4573588"/>
            <a:ext cx="2860196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és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feblesa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6852880" y="5157485"/>
            <a:ext cx="4582242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 és una exageració.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7854838" y="5744860"/>
            <a:ext cx="2578326" cy="3411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És autocura.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FFED4C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1.1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732654"/>
            <a:ext cx="8001000" cy="1571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Introducció a la salut mental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5246927" y="2456043"/>
            <a:ext cx="7794147" cy="1289189"/>
            <a:chOff x="0" y="0"/>
            <a:chExt cx="2052779" cy="33953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052779" cy="339539"/>
            </a:xfrm>
            <a:custGeom>
              <a:avLst/>
              <a:gdLst/>
              <a:ahLst/>
              <a:cxnLst/>
              <a:rect l="l" t="t" r="r" b="b"/>
              <a:pathLst>
                <a:path w="2052779" h="339539">
                  <a:moveTo>
                    <a:pt x="29799" y="0"/>
                  </a:moveTo>
                  <a:lnTo>
                    <a:pt x="2022980" y="0"/>
                  </a:lnTo>
                  <a:cubicBezTo>
                    <a:pt x="2039438" y="0"/>
                    <a:pt x="2052779" y="13341"/>
                    <a:pt x="2052779" y="29799"/>
                  </a:cubicBezTo>
                  <a:lnTo>
                    <a:pt x="2052779" y="309740"/>
                  </a:lnTo>
                  <a:cubicBezTo>
                    <a:pt x="2052779" y="326198"/>
                    <a:pt x="2039438" y="339539"/>
                    <a:pt x="2022980" y="339539"/>
                  </a:cubicBezTo>
                  <a:lnTo>
                    <a:pt x="29799" y="339539"/>
                  </a:lnTo>
                  <a:cubicBezTo>
                    <a:pt x="13341" y="339539"/>
                    <a:pt x="0" y="326198"/>
                    <a:pt x="0" y="309740"/>
                  </a:cubicBezTo>
                  <a:lnTo>
                    <a:pt x="0" y="29799"/>
                  </a:lnTo>
                  <a:cubicBezTo>
                    <a:pt x="0" y="13341"/>
                    <a:pt x="13341" y="0"/>
                    <a:pt x="29799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2052779" cy="4252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Què és la salut mental?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246927" y="6435735"/>
            <a:ext cx="7794147" cy="1289189"/>
            <a:chOff x="0" y="0"/>
            <a:chExt cx="2052779" cy="33953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52779" cy="339539"/>
            </a:xfrm>
            <a:custGeom>
              <a:avLst/>
              <a:gdLst/>
              <a:ahLst/>
              <a:cxnLst/>
              <a:rect l="l" t="t" r="r" b="b"/>
              <a:pathLst>
                <a:path w="2052779" h="339539">
                  <a:moveTo>
                    <a:pt x="29799" y="0"/>
                  </a:moveTo>
                  <a:lnTo>
                    <a:pt x="2022980" y="0"/>
                  </a:lnTo>
                  <a:cubicBezTo>
                    <a:pt x="2039438" y="0"/>
                    <a:pt x="2052779" y="13341"/>
                    <a:pt x="2052779" y="29799"/>
                  </a:cubicBezTo>
                  <a:lnTo>
                    <a:pt x="2052779" y="309740"/>
                  </a:lnTo>
                  <a:cubicBezTo>
                    <a:pt x="2052779" y="326198"/>
                    <a:pt x="2039438" y="339539"/>
                    <a:pt x="2022980" y="339539"/>
                  </a:cubicBezTo>
                  <a:lnTo>
                    <a:pt x="29799" y="339539"/>
                  </a:lnTo>
                  <a:cubicBezTo>
                    <a:pt x="13341" y="339539"/>
                    <a:pt x="0" y="326198"/>
                    <a:pt x="0" y="309740"/>
                  </a:cubicBezTo>
                  <a:lnTo>
                    <a:pt x="0" y="29799"/>
                  </a:lnTo>
                  <a:cubicBezTo>
                    <a:pt x="0" y="13341"/>
                    <a:pt x="13341" y="0"/>
                    <a:pt x="29799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85725"/>
              <a:ext cx="2052779" cy="42526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Què significa per a tu tenir bona salut mental?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13430282" y="2057400"/>
            <a:ext cx="6119830" cy="8229600"/>
          </a:xfrm>
          <a:custGeom>
            <a:avLst/>
            <a:gdLst/>
            <a:ahLst/>
            <a:cxnLst/>
            <a:rect l="l" t="t" r="r" b="b"/>
            <a:pathLst>
              <a:path w="6119830" h="8229600">
                <a:moveTo>
                  <a:pt x="0" y="0"/>
                </a:moveTo>
                <a:lnTo>
                  <a:pt x="6119830" y="0"/>
                </a:lnTo>
                <a:lnTo>
                  <a:pt x="6119830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9" name="TextBox 9"/>
          <p:cNvSpPr txBox="1"/>
          <p:nvPr/>
        </p:nvSpPr>
        <p:spPr>
          <a:xfrm>
            <a:off x="5030226" y="4221163"/>
            <a:ext cx="8227548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 salut mental afecta com penses,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com et sents i com et relaciones amb les altres persones.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És igual d'important que la salut física. Durant l'adolescència és normal experimentar estrès, por, pressió o frustració.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flipV="1">
            <a:off x="8731375" y="2400300"/>
            <a:ext cx="0" cy="3778991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3405858" y="7446116"/>
            <a:ext cx="11476285" cy="1577989"/>
          </a:xfrm>
          <a:custGeom>
            <a:avLst/>
            <a:gdLst/>
            <a:ahLst/>
            <a:cxnLst/>
            <a:rect l="l" t="t" r="r" b="b"/>
            <a:pathLst>
              <a:path w="11476285" h="1577989">
                <a:moveTo>
                  <a:pt x="0" y="0"/>
                </a:moveTo>
                <a:lnTo>
                  <a:pt x="11476284" y="0"/>
                </a:lnTo>
                <a:lnTo>
                  <a:pt x="11476284" y="1577989"/>
                </a:lnTo>
                <a:lnTo>
                  <a:pt x="0" y="15779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TextBox 4"/>
          <p:cNvSpPr txBox="1"/>
          <p:nvPr/>
        </p:nvSpPr>
        <p:spPr>
          <a:xfrm>
            <a:off x="9863839" y="2560947"/>
            <a:ext cx="4834924" cy="34111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Cuidar-te no és feblesa: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4619331" y="942975"/>
            <a:ext cx="8224089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4200"/>
              </a:lnSpc>
              <a:spcBef>
                <a:spcPct val="0"/>
              </a:spcBef>
            </a:pPr>
            <a:r>
              <a:rPr lang="en-US" sz="3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Parlem de com ens sentim.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3192820" y="2526334"/>
            <a:ext cx="4399466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just">
              <a:lnSpc>
                <a:spcPts val="2800"/>
              </a:lnSpc>
              <a:spcBef>
                <a:spcPct val="0"/>
              </a:spcBef>
            </a:pPr>
            <a:r>
              <a:rPr lang="en-US" sz="2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Emocions freqüents: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3329337" y="3212496"/>
            <a:ext cx="4025023" cy="457200"/>
            <a:chOff x="0" y="0"/>
            <a:chExt cx="5366698" cy="609600"/>
          </a:xfrm>
        </p:grpSpPr>
        <p:sp>
          <p:nvSpPr>
            <p:cNvPr id="8" name="TextBox 8"/>
            <p:cNvSpPr txBox="1"/>
            <p:nvPr/>
          </p:nvSpPr>
          <p:spPr>
            <a:xfrm>
              <a:off x="706068" y="37042"/>
              <a:ext cx="4660629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Estrès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0" y="-85725"/>
              <a:ext cx="522288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0010893" y="3363308"/>
            <a:ext cx="4025023" cy="457200"/>
            <a:chOff x="0" y="0"/>
            <a:chExt cx="5366698" cy="609600"/>
          </a:xfrm>
        </p:grpSpPr>
        <p:sp>
          <p:nvSpPr>
            <p:cNvPr id="11" name="TextBox 11"/>
            <p:cNvSpPr txBox="1"/>
            <p:nvPr/>
          </p:nvSpPr>
          <p:spPr>
            <a:xfrm>
              <a:off x="706068" y="37042"/>
              <a:ext cx="4660629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Dormir bé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0" y="-85725"/>
              <a:ext cx="522288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71C7D6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3292180" y="3998757"/>
            <a:ext cx="3759958" cy="457200"/>
            <a:chOff x="0" y="0"/>
            <a:chExt cx="5013277" cy="609600"/>
          </a:xfrm>
        </p:grpSpPr>
        <p:sp>
          <p:nvSpPr>
            <p:cNvPr id="14" name="TextBox 14"/>
            <p:cNvSpPr txBox="1"/>
            <p:nvPr/>
          </p:nvSpPr>
          <p:spPr>
            <a:xfrm>
              <a:off x="755611" y="37042"/>
              <a:ext cx="4257666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Culpa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0" y="-85725"/>
              <a:ext cx="621374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73736" y="4149569"/>
            <a:ext cx="3759958" cy="457200"/>
            <a:chOff x="0" y="0"/>
            <a:chExt cx="5013277" cy="609600"/>
          </a:xfrm>
        </p:grpSpPr>
        <p:sp>
          <p:nvSpPr>
            <p:cNvPr id="17" name="TextBox 17"/>
            <p:cNvSpPr txBox="1"/>
            <p:nvPr/>
          </p:nvSpPr>
          <p:spPr>
            <a:xfrm>
              <a:off x="755611" y="37042"/>
              <a:ext cx="4257666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Posar límits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0" y="-85725"/>
              <a:ext cx="621374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E4829D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3285731" y="4785018"/>
            <a:ext cx="5127894" cy="457200"/>
            <a:chOff x="0" y="0"/>
            <a:chExt cx="6837192" cy="609600"/>
          </a:xfrm>
        </p:grpSpPr>
        <p:sp>
          <p:nvSpPr>
            <p:cNvPr id="20" name="TextBox 20"/>
            <p:cNvSpPr txBox="1"/>
            <p:nvPr/>
          </p:nvSpPr>
          <p:spPr>
            <a:xfrm>
              <a:off x="764210" y="37042"/>
              <a:ext cx="6072981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Por / preocupació</a:t>
              </a: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0" y="-85725"/>
              <a:ext cx="638572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9967287" y="4935830"/>
            <a:ext cx="5127894" cy="457200"/>
            <a:chOff x="0" y="0"/>
            <a:chExt cx="6837192" cy="609600"/>
          </a:xfrm>
        </p:grpSpPr>
        <p:sp>
          <p:nvSpPr>
            <p:cNvPr id="23" name="TextBox 23"/>
            <p:cNvSpPr txBox="1"/>
            <p:nvPr/>
          </p:nvSpPr>
          <p:spPr>
            <a:xfrm>
              <a:off x="764210" y="37042"/>
              <a:ext cx="6072981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Parlar amb algú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0" y="-85725"/>
              <a:ext cx="638572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51B2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3192820" y="5571279"/>
            <a:ext cx="3810459" cy="457200"/>
            <a:chOff x="0" y="0"/>
            <a:chExt cx="5080612" cy="609600"/>
          </a:xfrm>
        </p:grpSpPr>
        <p:sp>
          <p:nvSpPr>
            <p:cNvPr id="26" name="TextBox 26"/>
            <p:cNvSpPr txBox="1"/>
            <p:nvPr/>
          </p:nvSpPr>
          <p:spPr>
            <a:xfrm>
              <a:off x="888092" y="37042"/>
              <a:ext cx="4192520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Por al rebuig</a:t>
              </a:r>
            </a:p>
          </p:txBody>
        </p:sp>
        <p:sp>
          <p:nvSpPr>
            <p:cNvPr id="27" name="TextBox 27"/>
            <p:cNvSpPr txBox="1"/>
            <p:nvPr/>
          </p:nvSpPr>
          <p:spPr>
            <a:xfrm>
              <a:off x="0" y="-85725"/>
              <a:ext cx="762453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  <p:grpSp>
        <p:nvGrpSpPr>
          <p:cNvPr id="28" name="Group 28"/>
          <p:cNvGrpSpPr/>
          <p:nvPr/>
        </p:nvGrpSpPr>
        <p:grpSpPr>
          <a:xfrm>
            <a:off x="9874375" y="5722091"/>
            <a:ext cx="4417982" cy="457200"/>
            <a:chOff x="0" y="0"/>
            <a:chExt cx="5890643" cy="609600"/>
          </a:xfrm>
        </p:grpSpPr>
        <p:sp>
          <p:nvSpPr>
            <p:cNvPr id="29" name="TextBox 29"/>
            <p:cNvSpPr txBox="1"/>
            <p:nvPr/>
          </p:nvSpPr>
          <p:spPr>
            <a:xfrm>
              <a:off x="888092" y="37042"/>
              <a:ext cx="5002551" cy="46884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Desconnectar</a:t>
              </a:r>
            </a:p>
          </p:txBody>
        </p:sp>
        <p:sp>
          <p:nvSpPr>
            <p:cNvPr id="30" name="TextBox 30"/>
            <p:cNvSpPr txBox="1"/>
            <p:nvPr/>
          </p:nvSpPr>
          <p:spPr>
            <a:xfrm>
              <a:off x="0" y="-85725"/>
              <a:ext cx="762453" cy="69532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>
                  <a:solidFill>
                    <a:srgbClr val="FFED4C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176313" y="1746084"/>
            <a:ext cx="5935373" cy="1522097"/>
            <a:chOff x="0" y="0"/>
            <a:chExt cx="1563226" cy="40088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63226" cy="400881"/>
            </a:xfrm>
            <a:custGeom>
              <a:avLst/>
              <a:gdLst/>
              <a:ahLst/>
              <a:cxnLst/>
              <a:rect l="l" t="t" r="r" b="b"/>
              <a:pathLst>
                <a:path w="1563226" h="400881">
                  <a:moveTo>
                    <a:pt x="39131" y="0"/>
                  </a:moveTo>
                  <a:lnTo>
                    <a:pt x="1524095" y="0"/>
                  </a:lnTo>
                  <a:cubicBezTo>
                    <a:pt x="1545706" y="0"/>
                    <a:pt x="1563226" y="17520"/>
                    <a:pt x="1563226" y="39131"/>
                  </a:cubicBezTo>
                  <a:lnTo>
                    <a:pt x="1563226" y="361750"/>
                  </a:lnTo>
                  <a:cubicBezTo>
                    <a:pt x="1563226" y="372129"/>
                    <a:pt x="1559103" y="382082"/>
                    <a:pt x="1551765" y="389420"/>
                  </a:cubicBezTo>
                  <a:cubicBezTo>
                    <a:pt x="1544426" y="396759"/>
                    <a:pt x="1534473" y="400881"/>
                    <a:pt x="1524095" y="400881"/>
                  </a:cubicBezTo>
                  <a:lnTo>
                    <a:pt x="39131" y="400881"/>
                  </a:lnTo>
                  <a:cubicBezTo>
                    <a:pt x="17520" y="400881"/>
                    <a:pt x="0" y="383362"/>
                    <a:pt x="0" y="361750"/>
                  </a:cubicBezTo>
                  <a:lnTo>
                    <a:pt x="0" y="39131"/>
                  </a:lnTo>
                  <a:cubicBezTo>
                    <a:pt x="0" y="28753"/>
                    <a:pt x="4123" y="18800"/>
                    <a:pt x="11461" y="11461"/>
                  </a:cubicBezTo>
                  <a:cubicBezTo>
                    <a:pt x="18800" y="4123"/>
                    <a:pt x="28753" y="0"/>
                    <a:pt x="39131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1563226" cy="4866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4200"/>
                </a:lnSpc>
              </a:pPr>
              <a:r>
                <a:rPr lang="en-US" sz="3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Què fas quan et sents aclaparat/da?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712123" y="3525356"/>
            <a:ext cx="10863755" cy="5990119"/>
            <a:chOff x="0" y="0"/>
            <a:chExt cx="10703839" cy="590194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703814" cy="5901944"/>
            </a:xfrm>
            <a:custGeom>
              <a:avLst/>
              <a:gdLst/>
              <a:ahLst/>
              <a:cxnLst/>
              <a:rect l="l" t="t" r="r" b="b"/>
              <a:pathLst>
                <a:path w="10703814" h="5901944">
                  <a:moveTo>
                    <a:pt x="0" y="0"/>
                  </a:moveTo>
                  <a:lnTo>
                    <a:pt x="10703814" y="0"/>
                  </a:lnTo>
                  <a:lnTo>
                    <a:pt x="10703814" y="5901944"/>
                  </a:lnTo>
                  <a:lnTo>
                    <a:pt x="0" y="590194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3263" b="-3263"/>
              </a:stretch>
            </a:blip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751560" y="942975"/>
            <a:ext cx="8784879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4200"/>
              </a:lnSpc>
              <a:spcBef>
                <a:spcPct val="0"/>
              </a:spcBef>
            </a:pPr>
            <a:r>
              <a:rPr lang="en-US" sz="3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Parlem de com ens sentim.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410201" y="8079106"/>
            <a:ext cx="7467600" cy="1026794"/>
          </a:xfrm>
          <a:custGeom>
            <a:avLst/>
            <a:gdLst/>
            <a:ahLst/>
            <a:cxnLst/>
            <a:rect l="l" t="t" r="r" b="b"/>
            <a:pathLst>
              <a:path w="11476285" h="1577989">
                <a:moveTo>
                  <a:pt x="0" y="0"/>
                </a:moveTo>
                <a:lnTo>
                  <a:pt x="11476284" y="0"/>
                </a:lnTo>
                <a:lnTo>
                  <a:pt x="11476284" y="1577989"/>
                </a:lnTo>
                <a:lnTo>
                  <a:pt x="0" y="157798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6176313" y="1746084"/>
            <a:ext cx="5935373" cy="1522097"/>
            <a:chOff x="0" y="0"/>
            <a:chExt cx="1563226" cy="40088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563226" cy="400881"/>
            </a:xfrm>
            <a:custGeom>
              <a:avLst/>
              <a:gdLst/>
              <a:ahLst/>
              <a:cxnLst/>
              <a:rect l="l" t="t" r="r" b="b"/>
              <a:pathLst>
                <a:path w="1563226" h="400881">
                  <a:moveTo>
                    <a:pt x="39131" y="0"/>
                  </a:moveTo>
                  <a:lnTo>
                    <a:pt x="1524095" y="0"/>
                  </a:lnTo>
                  <a:cubicBezTo>
                    <a:pt x="1545706" y="0"/>
                    <a:pt x="1563226" y="17520"/>
                    <a:pt x="1563226" y="39131"/>
                  </a:cubicBezTo>
                  <a:lnTo>
                    <a:pt x="1563226" y="361750"/>
                  </a:lnTo>
                  <a:cubicBezTo>
                    <a:pt x="1563226" y="372129"/>
                    <a:pt x="1559103" y="382082"/>
                    <a:pt x="1551765" y="389420"/>
                  </a:cubicBezTo>
                  <a:cubicBezTo>
                    <a:pt x="1544426" y="396759"/>
                    <a:pt x="1534473" y="400881"/>
                    <a:pt x="1524095" y="400881"/>
                  </a:cubicBezTo>
                  <a:lnTo>
                    <a:pt x="39131" y="400881"/>
                  </a:lnTo>
                  <a:cubicBezTo>
                    <a:pt x="17520" y="400881"/>
                    <a:pt x="0" y="383362"/>
                    <a:pt x="0" y="361750"/>
                  </a:cubicBezTo>
                  <a:lnTo>
                    <a:pt x="0" y="39131"/>
                  </a:lnTo>
                  <a:cubicBezTo>
                    <a:pt x="0" y="28753"/>
                    <a:pt x="4123" y="18800"/>
                    <a:pt x="11461" y="11461"/>
                  </a:cubicBezTo>
                  <a:cubicBezTo>
                    <a:pt x="18800" y="4123"/>
                    <a:pt x="28753" y="0"/>
                    <a:pt x="39131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1563226" cy="48660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Què fas quan et sents aclaparat/da?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4735983" y="942975"/>
            <a:ext cx="8816034" cy="5429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1" indent="0" algn="ctr">
              <a:lnSpc>
                <a:spcPts val="4200"/>
              </a:lnSpc>
              <a:spcBef>
                <a:spcPct val="0"/>
              </a:spcBef>
            </a:pPr>
            <a:r>
              <a:rPr lang="en-US" sz="3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Parlem de com ens sentim.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469844" y="3458681"/>
            <a:ext cx="9100821" cy="354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Escolto música per relaxar-me.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Parlo amb una persona de confiança sobre el que estic passant.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Surto a caminar o a prendre l'aire.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Juco a videojocs o faig alguna cosa que m'agrada.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Faig esport per alliberar tensió.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Escric les meves emocions en un diari.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Respiro profundament i intento calmar-me.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Parlo amb la meva família (pare/mare, germà/germana o familiar).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Dibuixo o escolto música per distraure'm.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Em prenc un temps per reflexionar.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732654"/>
            <a:ext cx="8001000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L'arbre del benestar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447427" y="904302"/>
            <a:ext cx="8840573" cy="9809235"/>
          </a:xfrm>
          <a:custGeom>
            <a:avLst/>
            <a:gdLst/>
            <a:ahLst/>
            <a:cxnLst/>
            <a:rect l="l" t="t" r="r" b="b"/>
            <a:pathLst>
              <a:path w="8840573" h="9809235">
                <a:moveTo>
                  <a:pt x="0" y="0"/>
                </a:moveTo>
                <a:lnTo>
                  <a:pt x="8840573" y="0"/>
                </a:lnTo>
                <a:lnTo>
                  <a:pt x="8840573" y="9809235"/>
                </a:lnTo>
                <a:lnTo>
                  <a:pt x="0" y="98092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499204"/>
            <a:ext cx="5562600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Full gran o pissarra per dibuixar l'arbre.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Retalls de paper en forma de fulla (o post-its).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Retoladors, colors.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397465"/>
            <a:ext cx="4316536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Crear un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arbre del benestar </a:t>
            </a: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amb idees i accions que ens ajudin a sentir-nos millor, quan estem tristos/es, ansiosos/es o preocupats/des.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447427" y="904302"/>
            <a:ext cx="8840573" cy="9809235"/>
          </a:xfrm>
          <a:custGeom>
            <a:avLst/>
            <a:gdLst/>
            <a:ahLst/>
            <a:cxnLst/>
            <a:rect l="l" t="t" r="r" b="b"/>
            <a:pathLst>
              <a:path w="8840573" h="9809235">
                <a:moveTo>
                  <a:pt x="0" y="0"/>
                </a:moveTo>
                <a:lnTo>
                  <a:pt x="8840573" y="0"/>
                </a:lnTo>
                <a:lnTo>
                  <a:pt x="8840573" y="9809235"/>
                </a:lnTo>
                <a:lnTo>
                  <a:pt x="0" y="98092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Freeform 3"/>
          <p:cNvSpPr/>
          <p:nvPr/>
        </p:nvSpPr>
        <p:spPr>
          <a:xfrm>
            <a:off x="10511814" y="5904630"/>
            <a:ext cx="1814798" cy="1778502"/>
          </a:xfrm>
          <a:custGeom>
            <a:avLst/>
            <a:gdLst/>
            <a:ahLst/>
            <a:cxnLst/>
            <a:rect l="l" t="t" r="r" b="b"/>
            <a:pathLst>
              <a:path w="1814798" h="1778502">
                <a:moveTo>
                  <a:pt x="0" y="0"/>
                </a:moveTo>
                <a:lnTo>
                  <a:pt x="1814798" y="0"/>
                </a:lnTo>
                <a:lnTo>
                  <a:pt x="1814798" y="1778502"/>
                </a:lnTo>
                <a:lnTo>
                  <a:pt x="0" y="1778502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4" name="Freeform 4"/>
          <p:cNvSpPr/>
          <p:nvPr/>
        </p:nvSpPr>
        <p:spPr>
          <a:xfrm>
            <a:off x="9237272" y="2955409"/>
            <a:ext cx="1926820" cy="1888284"/>
          </a:xfrm>
          <a:custGeom>
            <a:avLst/>
            <a:gdLst/>
            <a:ahLst/>
            <a:cxnLst/>
            <a:rect l="l" t="t" r="r" b="b"/>
            <a:pathLst>
              <a:path w="1926820" h="1888284">
                <a:moveTo>
                  <a:pt x="0" y="0"/>
                </a:moveTo>
                <a:lnTo>
                  <a:pt x="1926820" y="0"/>
                </a:lnTo>
                <a:lnTo>
                  <a:pt x="1926820" y="1888283"/>
                </a:lnTo>
                <a:lnTo>
                  <a:pt x="0" y="18882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5" name="Freeform 5"/>
          <p:cNvSpPr/>
          <p:nvPr/>
        </p:nvSpPr>
        <p:spPr>
          <a:xfrm>
            <a:off x="12015640" y="1688728"/>
            <a:ext cx="1917665" cy="1879312"/>
          </a:xfrm>
          <a:custGeom>
            <a:avLst/>
            <a:gdLst/>
            <a:ahLst/>
            <a:cxnLst/>
            <a:rect l="l" t="t" r="r" b="b"/>
            <a:pathLst>
              <a:path w="1917665" h="1879312">
                <a:moveTo>
                  <a:pt x="0" y="0"/>
                </a:moveTo>
                <a:lnTo>
                  <a:pt x="1917665" y="0"/>
                </a:lnTo>
                <a:lnTo>
                  <a:pt x="1917665" y="1879311"/>
                </a:lnTo>
                <a:lnTo>
                  <a:pt x="0" y="187931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Freeform 6"/>
          <p:cNvSpPr/>
          <p:nvPr/>
        </p:nvSpPr>
        <p:spPr>
          <a:xfrm>
            <a:off x="12161679" y="4156802"/>
            <a:ext cx="1802857" cy="1766800"/>
          </a:xfrm>
          <a:custGeom>
            <a:avLst/>
            <a:gdLst/>
            <a:ahLst/>
            <a:cxnLst/>
            <a:rect l="l" t="t" r="r" b="b"/>
            <a:pathLst>
              <a:path w="1802857" h="1766800">
                <a:moveTo>
                  <a:pt x="0" y="0"/>
                </a:moveTo>
                <a:lnTo>
                  <a:pt x="1802857" y="0"/>
                </a:lnTo>
                <a:lnTo>
                  <a:pt x="1802857" y="1766800"/>
                </a:lnTo>
                <a:lnTo>
                  <a:pt x="0" y="1766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7" name="Freeform 7"/>
          <p:cNvSpPr/>
          <p:nvPr/>
        </p:nvSpPr>
        <p:spPr>
          <a:xfrm>
            <a:off x="14393378" y="6105237"/>
            <a:ext cx="1610097" cy="1577895"/>
          </a:xfrm>
          <a:custGeom>
            <a:avLst/>
            <a:gdLst/>
            <a:ahLst/>
            <a:cxnLst/>
            <a:rect l="l" t="t" r="r" b="b"/>
            <a:pathLst>
              <a:path w="1610097" h="1577895">
                <a:moveTo>
                  <a:pt x="0" y="0"/>
                </a:moveTo>
                <a:lnTo>
                  <a:pt x="1610096" y="0"/>
                </a:lnTo>
                <a:lnTo>
                  <a:pt x="1610096" y="1577895"/>
                </a:lnTo>
                <a:lnTo>
                  <a:pt x="0" y="1577895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8" name="Freeform 8"/>
          <p:cNvSpPr/>
          <p:nvPr/>
        </p:nvSpPr>
        <p:spPr>
          <a:xfrm>
            <a:off x="14393378" y="3502753"/>
            <a:ext cx="1610097" cy="1577895"/>
          </a:xfrm>
          <a:custGeom>
            <a:avLst/>
            <a:gdLst/>
            <a:ahLst/>
            <a:cxnLst/>
            <a:rect l="l" t="t" r="r" b="b"/>
            <a:pathLst>
              <a:path w="1610097" h="1577895">
                <a:moveTo>
                  <a:pt x="0" y="0"/>
                </a:moveTo>
                <a:lnTo>
                  <a:pt x="1610096" y="0"/>
                </a:lnTo>
                <a:lnTo>
                  <a:pt x="1610096" y="1577894"/>
                </a:lnTo>
                <a:lnTo>
                  <a:pt x="0" y="1577894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9" name="Group 9"/>
          <p:cNvGrpSpPr/>
          <p:nvPr/>
        </p:nvGrpSpPr>
        <p:grpSpPr>
          <a:xfrm>
            <a:off x="1618604" y="3253512"/>
            <a:ext cx="6020567" cy="1848131"/>
            <a:chOff x="0" y="0"/>
            <a:chExt cx="1585664" cy="486751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1585664" cy="486751"/>
            </a:xfrm>
            <a:custGeom>
              <a:avLst/>
              <a:gdLst/>
              <a:ahLst/>
              <a:cxnLst/>
              <a:rect l="l" t="t" r="r" b="b"/>
              <a:pathLst>
                <a:path w="1585664" h="486751">
                  <a:moveTo>
                    <a:pt x="38577" y="0"/>
                  </a:moveTo>
                  <a:lnTo>
                    <a:pt x="1547086" y="0"/>
                  </a:lnTo>
                  <a:cubicBezTo>
                    <a:pt x="1568392" y="0"/>
                    <a:pt x="1585664" y="17272"/>
                    <a:pt x="1585664" y="38577"/>
                  </a:cubicBezTo>
                  <a:lnTo>
                    <a:pt x="1585664" y="448173"/>
                  </a:lnTo>
                  <a:cubicBezTo>
                    <a:pt x="1585664" y="458405"/>
                    <a:pt x="1581599" y="468217"/>
                    <a:pt x="1574365" y="475451"/>
                  </a:cubicBezTo>
                  <a:cubicBezTo>
                    <a:pt x="1567130" y="482686"/>
                    <a:pt x="1557318" y="486751"/>
                    <a:pt x="1547086" y="486751"/>
                  </a:cubicBezTo>
                  <a:lnTo>
                    <a:pt x="38577" y="486751"/>
                  </a:lnTo>
                  <a:cubicBezTo>
                    <a:pt x="28346" y="486751"/>
                    <a:pt x="18534" y="482686"/>
                    <a:pt x="11299" y="475451"/>
                  </a:cubicBezTo>
                  <a:cubicBezTo>
                    <a:pt x="4064" y="468217"/>
                    <a:pt x="0" y="458405"/>
                    <a:pt x="0" y="448173"/>
                  </a:cubicBezTo>
                  <a:lnTo>
                    <a:pt x="0" y="38577"/>
                  </a:lnTo>
                  <a:cubicBezTo>
                    <a:pt x="0" y="28346"/>
                    <a:pt x="4064" y="18534"/>
                    <a:pt x="11299" y="11299"/>
                  </a:cubicBezTo>
                  <a:cubicBezTo>
                    <a:pt x="18534" y="4064"/>
                    <a:pt x="28346" y="0"/>
                    <a:pt x="38577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85725"/>
              <a:ext cx="1585664" cy="5724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Quines accions funcionen millor per al teu benestar?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618604" y="5435133"/>
            <a:ext cx="6020567" cy="1848131"/>
            <a:chOff x="0" y="0"/>
            <a:chExt cx="1585664" cy="48675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585664" cy="486751"/>
            </a:xfrm>
            <a:custGeom>
              <a:avLst/>
              <a:gdLst/>
              <a:ahLst/>
              <a:cxnLst/>
              <a:rect l="l" t="t" r="r" b="b"/>
              <a:pathLst>
                <a:path w="1585664" h="486751">
                  <a:moveTo>
                    <a:pt x="38577" y="0"/>
                  </a:moveTo>
                  <a:lnTo>
                    <a:pt x="1547086" y="0"/>
                  </a:lnTo>
                  <a:cubicBezTo>
                    <a:pt x="1568392" y="0"/>
                    <a:pt x="1585664" y="17272"/>
                    <a:pt x="1585664" y="38577"/>
                  </a:cubicBezTo>
                  <a:lnTo>
                    <a:pt x="1585664" y="448173"/>
                  </a:lnTo>
                  <a:cubicBezTo>
                    <a:pt x="1585664" y="458405"/>
                    <a:pt x="1581599" y="468217"/>
                    <a:pt x="1574365" y="475451"/>
                  </a:cubicBezTo>
                  <a:cubicBezTo>
                    <a:pt x="1567130" y="482686"/>
                    <a:pt x="1557318" y="486751"/>
                    <a:pt x="1547086" y="486751"/>
                  </a:cubicBezTo>
                  <a:lnTo>
                    <a:pt x="38577" y="486751"/>
                  </a:lnTo>
                  <a:cubicBezTo>
                    <a:pt x="28346" y="486751"/>
                    <a:pt x="18534" y="482686"/>
                    <a:pt x="11299" y="475451"/>
                  </a:cubicBezTo>
                  <a:cubicBezTo>
                    <a:pt x="4064" y="468217"/>
                    <a:pt x="0" y="458405"/>
                    <a:pt x="0" y="448173"/>
                  </a:cubicBezTo>
                  <a:lnTo>
                    <a:pt x="0" y="38577"/>
                  </a:lnTo>
                  <a:cubicBezTo>
                    <a:pt x="0" y="28346"/>
                    <a:pt x="4064" y="18534"/>
                    <a:pt x="11299" y="11299"/>
                  </a:cubicBezTo>
                  <a:cubicBezTo>
                    <a:pt x="18534" y="4064"/>
                    <a:pt x="28346" y="0"/>
                    <a:pt x="38577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85725"/>
              <a:ext cx="1585664" cy="57247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pots fer avui per cuidar-te una mica millor?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722120" y="1523965"/>
            <a:ext cx="5562600" cy="942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Igual que un arbre necessita aigua i llum solar per crèixer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, nosaltres també necessitem cures per estar bé.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10676747" y="6047756"/>
            <a:ext cx="1484933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Parlar amb una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persona de confiança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9312146" y="3533155"/>
            <a:ext cx="1777073" cy="6756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59"/>
              </a:lnSpc>
              <a:spcBef>
                <a:spcPct val="0"/>
              </a:spcBef>
            </a:pPr>
            <a:r>
              <a:rPr lang="en-US" sz="1899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Respirar profundament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2232006" y="2244209"/>
            <a:ext cx="1484933" cy="71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Escoltar música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12260257" y="4656027"/>
            <a:ext cx="1484933" cy="358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Fer esport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14455960" y="6686222"/>
            <a:ext cx="1484933" cy="3587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Dibuixar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4455960" y="3907525"/>
            <a:ext cx="1484933" cy="7112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799"/>
              </a:lnSpc>
              <a:spcBef>
                <a:spcPct val="0"/>
              </a:spcBef>
            </a:pPr>
            <a:r>
              <a:rPr lang="en-US" sz="1999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Demanar ajuda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554283" y="7807139"/>
            <a:ext cx="6334129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Aquest arbre ens recorda que podem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donar-nos suport mútuament i cuidar-nos les unes a les altres.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1.3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732654"/>
            <a:ext cx="8001000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 meu cercle de suport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9072492" y="-192194"/>
            <a:ext cx="7483311" cy="10671389"/>
          </a:xfrm>
          <a:custGeom>
            <a:avLst/>
            <a:gdLst/>
            <a:ahLst/>
            <a:cxnLst/>
            <a:rect l="l" t="t" r="r" b="b"/>
            <a:pathLst>
              <a:path w="7483311" h="10671389">
                <a:moveTo>
                  <a:pt x="0" y="0"/>
                </a:moveTo>
                <a:lnTo>
                  <a:pt x="7483311" y="0"/>
                </a:lnTo>
                <a:lnTo>
                  <a:pt x="7483311" y="10671388"/>
                </a:lnTo>
                <a:lnTo>
                  <a:pt x="0" y="1067138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499204"/>
            <a:ext cx="5562600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Cercles concèntrics de plantilla per a cada estudiant.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Retoladors o bolígrafs.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397465"/>
            <a:ext cx="4815017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Identificar les persones de la teva vida que formen part de la teva xarxa de suport emocional i reflexionar sobre la importància d'aquestes relacions.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08918" y="4078072"/>
            <a:ext cx="5596825" cy="2466168"/>
            <a:chOff x="0" y="0"/>
            <a:chExt cx="1474061" cy="64952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74061" cy="649526"/>
            </a:xfrm>
            <a:custGeom>
              <a:avLst/>
              <a:gdLst/>
              <a:ahLst/>
              <a:cxnLst/>
              <a:rect l="l" t="t" r="r" b="b"/>
              <a:pathLst>
                <a:path w="1474061" h="649526">
                  <a:moveTo>
                    <a:pt x="41498" y="0"/>
                  </a:moveTo>
                  <a:lnTo>
                    <a:pt x="1432563" y="0"/>
                  </a:lnTo>
                  <a:cubicBezTo>
                    <a:pt x="1443569" y="0"/>
                    <a:pt x="1454124" y="4372"/>
                    <a:pt x="1461907" y="12155"/>
                  </a:cubicBezTo>
                  <a:cubicBezTo>
                    <a:pt x="1469689" y="19937"/>
                    <a:pt x="1474061" y="30492"/>
                    <a:pt x="1474061" y="41498"/>
                  </a:cubicBezTo>
                  <a:lnTo>
                    <a:pt x="1474061" y="608028"/>
                  </a:lnTo>
                  <a:cubicBezTo>
                    <a:pt x="1474061" y="619034"/>
                    <a:pt x="1469689" y="629589"/>
                    <a:pt x="1461907" y="637371"/>
                  </a:cubicBezTo>
                  <a:cubicBezTo>
                    <a:pt x="1454124" y="645154"/>
                    <a:pt x="1443569" y="649526"/>
                    <a:pt x="1432563" y="649526"/>
                  </a:cubicBezTo>
                  <a:lnTo>
                    <a:pt x="41498" y="649526"/>
                  </a:lnTo>
                  <a:cubicBezTo>
                    <a:pt x="30492" y="649526"/>
                    <a:pt x="19937" y="645154"/>
                    <a:pt x="12155" y="637371"/>
                  </a:cubicBezTo>
                  <a:cubicBezTo>
                    <a:pt x="4372" y="629589"/>
                    <a:pt x="0" y="619034"/>
                    <a:pt x="0" y="608028"/>
                  </a:cubicBezTo>
                  <a:lnTo>
                    <a:pt x="0" y="41498"/>
                  </a:lnTo>
                  <a:cubicBezTo>
                    <a:pt x="0" y="30492"/>
                    <a:pt x="4372" y="19937"/>
                    <a:pt x="12155" y="12155"/>
                  </a:cubicBezTo>
                  <a:cubicBezTo>
                    <a:pt x="19937" y="4372"/>
                    <a:pt x="30492" y="0"/>
                    <a:pt x="41498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1474061" cy="73525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 t'ajuda quan estàs estressat/da o passes per un moment difícil?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36208" y="1578379"/>
            <a:ext cx="6142245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Tothom tenim a qui acudir quan necessitem ajuda, volem parlar o necessitem expressar-nos.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336208" y="3252196"/>
            <a:ext cx="6142245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800"/>
              </a:lnSpc>
              <a:spcBef>
                <a:spcPct val="0"/>
              </a:spcBef>
            </a:pPr>
            <a:r>
              <a:rPr lang="en-US" sz="2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Aquest grup és el nostre cercle de suport.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336208" y="7144315"/>
            <a:ext cx="6142245" cy="1425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Al centre hi ha tu.</a:t>
            </a:r>
          </a:p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Els cercles de l'entorn representen les persones que et donen suport: família, amics/amigues, docents, entrenadors/es i mentors/es.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7FF86E9-8AAE-997D-856D-35BE279C23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9729766" y="507252"/>
            <a:ext cx="6911588" cy="899752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608918" y="681732"/>
            <a:ext cx="5596825" cy="1381286"/>
            <a:chOff x="0" y="0"/>
            <a:chExt cx="1474061" cy="36379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474061" cy="363796"/>
            </a:xfrm>
            <a:custGeom>
              <a:avLst/>
              <a:gdLst/>
              <a:ahLst/>
              <a:cxnLst/>
              <a:rect l="l" t="t" r="r" b="b"/>
              <a:pathLst>
                <a:path w="1474061" h="363796">
                  <a:moveTo>
                    <a:pt x="41498" y="0"/>
                  </a:moveTo>
                  <a:lnTo>
                    <a:pt x="1432563" y="0"/>
                  </a:lnTo>
                  <a:cubicBezTo>
                    <a:pt x="1443569" y="0"/>
                    <a:pt x="1454124" y="4372"/>
                    <a:pt x="1461907" y="12155"/>
                  </a:cubicBezTo>
                  <a:cubicBezTo>
                    <a:pt x="1469689" y="19937"/>
                    <a:pt x="1474061" y="30492"/>
                    <a:pt x="1474061" y="41498"/>
                  </a:cubicBezTo>
                  <a:lnTo>
                    <a:pt x="1474061" y="322298"/>
                  </a:lnTo>
                  <a:cubicBezTo>
                    <a:pt x="1474061" y="333303"/>
                    <a:pt x="1469689" y="343859"/>
                    <a:pt x="1461907" y="351641"/>
                  </a:cubicBezTo>
                  <a:cubicBezTo>
                    <a:pt x="1454124" y="359423"/>
                    <a:pt x="1443569" y="363796"/>
                    <a:pt x="1432563" y="363796"/>
                  </a:cubicBezTo>
                  <a:lnTo>
                    <a:pt x="41498" y="363796"/>
                  </a:lnTo>
                  <a:cubicBezTo>
                    <a:pt x="30492" y="363796"/>
                    <a:pt x="19937" y="359423"/>
                    <a:pt x="12155" y="351641"/>
                  </a:cubicBezTo>
                  <a:cubicBezTo>
                    <a:pt x="4372" y="343859"/>
                    <a:pt x="0" y="333303"/>
                    <a:pt x="0" y="322298"/>
                  </a:cubicBezTo>
                  <a:lnTo>
                    <a:pt x="0" y="41498"/>
                  </a:lnTo>
                  <a:cubicBezTo>
                    <a:pt x="0" y="30492"/>
                    <a:pt x="4372" y="19937"/>
                    <a:pt x="12155" y="12155"/>
                  </a:cubicBezTo>
                  <a:cubicBezTo>
                    <a:pt x="19937" y="4372"/>
                    <a:pt x="30492" y="0"/>
                    <a:pt x="41498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1474061" cy="4495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 hi ha al teu cercle?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608918" y="5103729"/>
            <a:ext cx="5596825" cy="1381286"/>
            <a:chOff x="0" y="0"/>
            <a:chExt cx="1474061" cy="36379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474061" cy="363796"/>
            </a:xfrm>
            <a:custGeom>
              <a:avLst/>
              <a:gdLst/>
              <a:ahLst/>
              <a:cxnLst/>
              <a:rect l="l" t="t" r="r" b="b"/>
              <a:pathLst>
                <a:path w="1474061" h="363796">
                  <a:moveTo>
                    <a:pt x="41498" y="0"/>
                  </a:moveTo>
                  <a:lnTo>
                    <a:pt x="1432563" y="0"/>
                  </a:lnTo>
                  <a:cubicBezTo>
                    <a:pt x="1443569" y="0"/>
                    <a:pt x="1454124" y="4372"/>
                    <a:pt x="1461907" y="12155"/>
                  </a:cubicBezTo>
                  <a:cubicBezTo>
                    <a:pt x="1469689" y="19937"/>
                    <a:pt x="1474061" y="30492"/>
                    <a:pt x="1474061" y="41498"/>
                  </a:cubicBezTo>
                  <a:lnTo>
                    <a:pt x="1474061" y="322298"/>
                  </a:lnTo>
                  <a:cubicBezTo>
                    <a:pt x="1474061" y="333303"/>
                    <a:pt x="1469689" y="343859"/>
                    <a:pt x="1461907" y="351641"/>
                  </a:cubicBezTo>
                  <a:cubicBezTo>
                    <a:pt x="1454124" y="359423"/>
                    <a:pt x="1443569" y="363796"/>
                    <a:pt x="1432563" y="363796"/>
                  </a:cubicBezTo>
                  <a:lnTo>
                    <a:pt x="41498" y="363796"/>
                  </a:lnTo>
                  <a:cubicBezTo>
                    <a:pt x="30492" y="363796"/>
                    <a:pt x="19937" y="359423"/>
                    <a:pt x="12155" y="351641"/>
                  </a:cubicBezTo>
                  <a:cubicBezTo>
                    <a:pt x="4372" y="343859"/>
                    <a:pt x="0" y="333303"/>
                    <a:pt x="0" y="322298"/>
                  </a:cubicBezTo>
                  <a:lnTo>
                    <a:pt x="0" y="41498"/>
                  </a:lnTo>
                  <a:cubicBezTo>
                    <a:pt x="0" y="30492"/>
                    <a:pt x="4372" y="19937"/>
                    <a:pt x="12155" y="12155"/>
                  </a:cubicBezTo>
                  <a:cubicBezTo>
                    <a:pt x="19937" y="4372"/>
                    <a:pt x="30492" y="0"/>
                    <a:pt x="41498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85725"/>
              <a:ext cx="1474061" cy="4495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 et dóna suport de debò?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608918" y="6700055"/>
            <a:ext cx="5596825" cy="1395222"/>
            <a:chOff x="0" y="0"/>
            <a:chExt cx="1474061" cy="367466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474061" cy="367466"/>
            </a:xfrm>
            <a:custGeom>
              <a:avLst/>
              <a:gdLst/>
              <a:ahLst/>
              <a:cxnLst/>
              <a:rect l="l" t="t" r="r" b="b"/>
              <a:pathLst>
                <a:path w="1474061" h="367466">
                  <a:moveTo>
                    <a:pt x="41498" y="0"/>
                  </a:moveTo>
                  <a:lnTo>
                    <a:pt x="1432563" y="0"/>
                  </a:lnTo>
                  <a:cubicBezTo>
                    <a:pt x="1443569" y="0"/>
                    <a:pt x="1454124" y="4372"/>
                    <a:pt x="1461907" y="12155"/>
                  </a:cubicBezTo>
                  <a:cubicBezTo>
                    <a:pt x="1469689" y="19937"/>
                    <a:pt x="1474061" y="30492"/>
                    <a:pt x="1474061" y="41498"/>
                  </a:cubicBezTo>
                  <a:lnTo>
                    <a:pt x="1474061" y="325968"/>
                  </a:lnTo>
                  <a:cubicBezTo>
                    <a:pt x="1474061" y="336974"/>
                    <a:pt x="1469689" y="347529"/>
                    <a:pt x="1461907" y="355311"/>
                  </a:cubicBezTo>
                  <a:cubicBezTo>
                    <a:pt x="1454124" y="363094"/>
                    <a:pt x="1443569" y="367466"/>
                    <a:pt x="1432563" y="367466"/>
                  </a:cubicBezTo>
                  <a:lnTo>
                    <a:pt x="41498" y="367466"/>
                  </a:lnTo>
                  <a:cubicBezTo>
                    <a:pt x="18579" y="367466"/>
                    <a:pt x="0" y="348887"/>
                    <a:pt x="0" y="325968"/>
                  </a:cubicBezTo>
                  <a:lnTo>
                    <a:pt x="0" y="41498"/>
                  </a:lnTo>
                  <a:cubicBezTo>
                    <a:pt x="0" y="30492"/>
                    <a:pt x="4372" y="19937"/>
                    <a:pt x="12155" y="12155"/>
                  </a:cubicBezTo>
                  <a:cubicBezTo>
                    <a:pt x="19937" y="4372"/>
                    <a:pt x="30492" y="0"/>
                    <a:pt x="41498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85725"/>
              <a:ext cx="1474061" cy="4531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A qui acudeixes quan tens un problema?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608918" y="8295302"/>
            <a:ext cx="6126461" cy="1395222"/>
            <a:chOff x="0" y="0"/>
            <a:chExt cx="1613553" cy="367466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1613553" cy="367466"/>
            </a:xfrm>
            <a:custGeom>
              <a:avLst/>
              <a:gdLst/>
              <a:ahLst/>
              <a:cxnLst/>
              <a:rect l="l" t="t" r="r" b="b"/>
              <a:pathLst>
                <a:path w="1613553" h="367466">
                  <a:moveTo>
                    <a:pt x="37911" y="0"/>
                  </a:moveTo>
                  <a:lnTo>
                    <a:pt x="1575643" y="0"/>
                  </a:lnTo>
                  <a:cubicBezTo>
                    <a:pt x="1585697" y="0"/>
                    <a:pt x="1595340" y="3994"/>
                    <a:pt x="1602450" y="11104"/>
                  </a:cubicBezTo>
                  <a:cubicBezTo>
                    <a:pt x="1609559" y="18213"/>
                    <a:pt x="1613553" y="27856"/>
                    <a:pt x="1613553" y="37911"/>
                  </a:cubicBezTo>
                  <a:lnTo>
                    <a:pt x="1613553" y="329555"/>
                  </a:lnTo>
                  <a:cubicBezTo>
                    <a:pt x="1613553" y="339610"/>
                    <a:pt x="1609559" y="349253"/>
                    <a:pt x="1602450" y="356362"/>
                  </a:cubicBezTo>
                  <a:cubicBezTo>
                    <a:pt x="1595340" y="363472"/>
                    <a:pt x="1585697" y="367466"/>
                    <a:pt x="1575643" y="367466"/>
                  </a:cubicBezTo>
                  <a:lnTo>
                    <a:pt x="37911" y="367466"/>
                  </a:lnTo>
                  <a:cubicBezTo>
                    <a:pt x="27856" y="367466"/>
                    <a:pt x="18213" y="363472"/>
                    <a:pt x="11104" y="356362"/>
                  </a:cubicBezTo>
                  <a:cubicBezTo>
                    <a:pt x="3994" y="349253"/>
                    <a:pt x="0" y="339610"/>
                    <a:pt x="0" y="329555"/>
                  </a:cubicBezTo>
                  <a:lnTo>
                    <a:pt x="0" y="37911"/>
                  </a:lnTo>
                  <a:cubicBezTo>
                    <a:pt x="0" y="27856"/>
                    <a:pt x="3994" y="18213"/>
                    <a:pt x="11104" y="11104"/>
                  </a:cubicBezTo>
                  <a:cubicBezTo>
                    <a:pt x="18213" y="3994"/>
                    <a:pt x="27856" y="0"/>
                    <a:pt x="37911" y="0"/>
                  </a:cubicBezTo>
                  <a:close/>
                </a:path>
              </a:pathLst>
            </a:custGeom>
            <a:solidFill>
              <a:srgbClr val="51B264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-85725"/>
              <a:ext cx="1613553" cy="4531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Com pots ser un suport per a les altres persones?</a:t>
              </a:r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1608918" y="2306555"/>
            <a:ext cx="5596825" cy="2482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Escriu en cada cercle els noms de persones que t'ofereixen: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Suport emocional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Consell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Una oïda atenta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Seguretat</a:t>
            </a:r>
          </a:p>
          <a:p>
            <a:pPr marL="431801" lvl="1" indent="-215900" algn="l">
              <a:lnSpc>
                <a:spcPts val="2800"/>
              </a:lnSpc>
              <a:spcBef>
                <a:spcPct val="0"/>
              </a:spcBef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Companyia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5DA59E6B-DCF4-0DB6-4F05-F24D494AD7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>
            <a:off x="9925052" y="950619"/>
            <a:ext cx="6400796" cy="8385764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71C7D6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5928211" y="1849088"/>
            <a:ext cx="6820198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Activitats addicionals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2.1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143500" y="6732654"/>
            <a:ext cx="8001000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Caixa d'eines emocional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722120" y="1817278"/>
            <a:ext cx="5562600" cy="2466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Una caixa o sobres per al conjunt personal.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Targetes o fulls petits.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Retoladors, subratlladors i colors.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Materials opcionals per personalitzar (adhesius, cinta, etc.)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1722120" y="5397465"/>
            <a:ext cx="5091452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Identificar eines pràctiques i recopilar-les d'una manera que ajudi a gestionar les emocions i promoure el benestar emocional.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E4F0B68-F303-0DDA-EBAE-415E8D48FB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9200" y="1485900"/>
            <a:ext cx="9067800" cy="6642953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09712" y="2858425"/>
            <a:ext cx="5898074" cy="2419673"/>
            <a:chOff x="0" y="0"/>
            <a:chExt cx="1553402" cy="63728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553402" cy="637280"/>
            </a:xfrm>
            <a:custGeom>
              <a:avLst/>
              <a:gdLst/>
              <a:ahLst/>
              <a:cxnLst/>
              <a:rect l="l" t="t" r="r" b="b"/>
              <a:pathLst>
                <a:path w="1553402" h="637280">
                  <a:moveTo>
                    <a:pt x="39379" y="0"/>
                  </a:moveTo>
                  <a:lnTo>
                    <a:pt x="1514024" y="0"/>
                  </a:lnTo>
                  <a:cubicBezTo>
                    <a:pt x="1535772" y="0"/>
                    <a:pt x="1553402" y="17630"/>
                    <a:pt x="1553402" y="39379"/>
                  </a:cubicBezTo>
                  <a:lnTo>
                    <a:pt x="1553402" y="597902"/>
                  </a:lnTo>
                  <a:cubicBezTo>
                    <a:pt x="1553402" y="619650"/>
                    <a:pt x="1535772" y="637280"/>
                    <a:pt x="1514024" y="637280"/>
                  </a:cubicBezTo>
                  <a:lnTo>
                    <a:pt x="39379" y="637280"/>
                  </a:lnTo>
                  <a:cubicBezTo>
                    <a:pt x="17630" y="637280"/>
                    <a:pt x="0" y="619650"/>
                    <a:pt x="0" y="597902"/>
                  </a:cubicBezTo>
                  <a:lnTo>
                    <a:pt x="0" y="39379"/>
                  </a:lnTo>
                  <a:cubicBezTo>
                    <a:pt x="0" y="17630"/>
                    <a:pt x="17630" y="0"/>
                    <a:pt x="39379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1553402" cy="72300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Què fas quan estàs estressat/da, aclaparat/da o després d'una discussió?</a:t>
              </a:r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409712" y="962025"/>
            <a:ext cx="5898074" cy="1073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Igual que usem eines per arreglar coses, també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tenim eines per gestionar les nostres emocions.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720312" y="5678148"/>
            <a:ext cx="5276874" cy="35401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Cada persona rep una targeta per escriure o dibuixar una estratègia que l'ajudi a </a:t>
            </a: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calmar-se: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Escoltar música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Fer esport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Parlar amb algú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Desconnectar de les xarxes socials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Escriure o dibuixar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Sortir a caminar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88CA3A5-2D1D-FF6B-8216-487BE8AC00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39200" y="1485900"/>
            <a:ext cx="9067800" cy="6642953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618245" y="1028700"/>
            <a:ext cx="13051510" cy="1551768"/>
            <a:chOff x="0" y="0"/>
            <a:chExt cx="3437435" cy="408696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37435" cy="408696"/>
            </a:xfrm>
            <a:custGeom>
              <a:avLst/>
              <a:gdLst/>
              <a:ahLst/>
              <a:cxnLst/>
              <a:rect l="l" t="t" r="r" b="b"/>
              <a:pathLst>
                <a:path w="3437435" h="408696">
                  <a:moveTo>
                    <a:pt x="17795" y="0"/>
                  </a:moveTo>
                  <a:lnTo>
                    <a:pt x="3419639" y="0"/>
                  </a:lnTo>
                  <a:cubicBezTo>
                    <a:pt x="3429467" y="0"/>
                    <a:pt x="3437435" y="7967"/>
                    <a:pt x="3437435" y="17795"/>
                  </a:cubicBezTo>
                  <a:lnTo>
                    <a:pt x="3437435" y="390901"/>
                  </a:lnTo>
                  <a:cubicBezTo>
                    <a:pt x="3437435" y="395620"/>
                    <a:pt x="3435560" y="400147"/>
                    <a:pt x="3432223" y="403484"/>
                  </a:cubicBezTo>
                  <a:cubicBezTo>
                    <a:pt x="3428885" y="406821"/>
                    <a:pt x="3424359" y="408696"/>
                    <a:pt x="3419639" y="408696"/>
                  </a:cubicBezTo>
                  <a:lnTo>
                    <a:pt x="17795" y="408696"/>
                  </a:lnTo>
                  <a:cubicBezTo>
                    <a:pt x="7967" y="408696"/>
                    <a:pt x="0" y="400729"/>
                    <a:pt x="0" y="390901"/>
                  </a:cubicBezTo>
                  <a:lnTo>
                    <a:pt x="0" y="17795"/>
                  </a:lnTo>
                  <a:cubicBezTo>
                    <a:pt x="0" y="7967"/>
                    <a:pt x="7967" y="0"/>
                    <a:pt x="17795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85725"/>
              <a:ext cx="3437435" cy="49442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b="1" u="none" strike="noStrike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Quina eina faràs servir la propera vegada que no et sentis bé?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2822931" y="4067175"/>
            <a:ext cx="11467998" cy="6948438"/>
          </a:xfrm>
          <a:custGeom>
            <a:avLst/>
            <a:gdLst/>
            <a:ahLst/>
            <a:cxnLst/>
            <a:rect l="l" t="t" r="r" b="b"/>
            <a:pathLst>
              <a:path w="11467998" h="6948438">
                <a:moveTo>
                  <a:pt x="0" y="0"/>
                </a:moveTo>
                <a:lnTo>
                  <a:pt x="11467998" y="0"/>
                </a:lnTo>
                <a:lnTo>
                  <a:pt x="11467998" y="6948438"/>
                </a:lnTo>
                <a:lnTo>
                  <a:pt x="0" y="69484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6" name="TextBox 6"/>
          <p:cNvSpPr txBox="1"/>
          <p:nvPr/>
        </p:nvSpPr>
        <p:spPr>
          <a:xfrm>
            <a:off x="3611828" y="2906147"/>
            <a:ext cx="11064344" cy="3683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Recorda: demanar ajuda i cuidar-te és part de l'autocura.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342900" y="3917718"/>
            <a:ext cx="19133820" cy="10402643"/>
            <a:chOff x="0" y="0"/>
            <a:chExt cx="25511760" cy="13870191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5511761" cy="13870178"/>
            </a:xfrm>
            <a:custGeom>
              <a:avLst/>
              <a:gdLst/>
              <a:ahLst/>
              <a:cxnLst/>
              <a:rect l="l" t="t" r="r" b="b"/>
              <a:pathLst>
                <a:path w="25511761" h="13870178">
                  <a:moveTo>
                    <a:pt x="0" y="6935089"/>
                  </a:moveTo>
                  <a:cubicBezTo>
                    <a:pt x="0" y="3104896"/>
                    <a:pt x="5711063" y="0"/>
                    <a:pt x="12755880" y="0"/>
                  </a:cubicBezTo>
                  <a:cubicBezTo>
                    <a:pt x="19800698" y="0"/>
                    <a:pt x="25511761" y="3104896"/>
                    <a:pt x="25511761" y="6935089"/>
                  </a:cubicBezTo>
                  <a:cubicBezTo>
                    <a:pt x="25511761" y="10765282"/>
                    <a:pt x="19800698" y="13870178"/>
                    <a:pt x="12755880" y="13870178"/>
                  </a:cubicBezTo>
                  <a:cubicBezTo>
                    <a:pt x="5711063" y="13870178"/>
                    <a:pt x="0" y="10765282"/>
                    <a:pt x="0" y="6935089"/>
                  </a:cubicBezTo>
                  <a:close/>
                </a:path>
              </a:pathLst>
            </a:custGeom>
            <a:solidFill>
              <a:srgbClr val="E4829D"/>
            </a:solidFill>
          </p:spPr>
          <p:txBody>
            <a:bodyPr/>
            <a:lstStyle/>
            <a:p>
              <a:endParaRPr lang="es-ES"/>
            </a:p>
          </p:txBody>
        </p:sp>
      </p:grpSp>
      <p:sp>
        <p:nvSpPr>
          <p:cNvPr id="4" name="TextBox 4"/>
          <p:cNvSpPr txBox="1"/>
          <p:nvPr/>
        </p:nvSpPr>
        <p:spPr>
          <a:xfrm>
            <a:off x="6983730" y="5161636"/>
            <a:ext cx="4320540" cy="485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600"/>
              </a:lnSpc>
              <a:spcBef>
                <a:spcPct val="0"/>
              </a:spcBef>
            </a:pPr>
            <a:r>
              <a:rPr lang="en-US" sz="3000" u="none" strike="noStrik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Activitat 2.2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5143500" y="6732654"/>
            <a:ext cx="8001000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000"/>
              </a:lnSpc>
              <a:spcBef>
                <a:spcPct val="0"/>
              </a:spcBef>
            </a:pPr>
            <a:r>
              <a:rPr lang="en-US" sz="5000" b="1" u="none" strike="noStrik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Quin tipus d'arbre ets?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907612" y="893451"/>
            <a:ext cx="10472425" cy="8364849"/>
          </a:xfrm>
          <a:custGeom>
            <a:avLst/>
            <a:gdLst/>
            <a:ahLst/>
            <a:cxnLst/>
            <a:rect l="l" t="t" r="r" b="b"/>
            <a:pathLst>
              <a:path w="10472425" h="8364849">
                <a:moveTo>
                  <a:pt x="0" y="0"/>
                </a:moveTo>
                <a:lnTo>
                  <a:pt x="10472424" y="0"/>
                </a:lnTo>
                <a:lnTo>
                  <a:pt x="10472424" y="8364849"/>
                </a:lnTo>
                <a:lnTo>
                  <a:pt x="0" y="8364849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3" name="TextBox 3"/>
          <p:cNvSpPr txBox="1"/>
          <p:nvPr/>
        </p:nvSpPr>
        <p:spPr>
          <a:xfrm>
            <a:off x="1722120" y="2499204"/>
            <a:ext cx="5562600" cy="15525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Materials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Imatges d'arbres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Fulls en blanc</a:t>
            </a: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Llapis i retoladors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722120" y="5397465"/>
            <a:ext cx="4316536" cy="21621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4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Què farem?</a:t>
            </a:r>
          </a:p>
          <a:p>
            <a:pPr algn="l">
              <a:lnSpc>
                <a:spcPts val="24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marL="431801" lvl="1" indent="-215900" algn="l">
              <a:lnSpc>
                <a:spcPts val="2400"/>
              </a:lnSpc>
              <a:buFont typeface="Arial"/>
              <a:buChar char="•"/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Descobrirem quin tipus d'arbre ets avui i el que diu aquest arbre sobre les teves emocions, els teus valors i tu mateix/a.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7582294" y="-381758"/>
            <a:ext cx="3123413" cy="16652648"/>
          </a:xfrm>
          <a:custGeom>
            <a:avLst/>
            <a:gdLst/>
            <a:ahLst/>
            <a:cxnLst/>
            <a:rect l="l" t="t" r="r" b="b"/>
            <a:pathLst>
              <a:path w="3123413" h="16652648">
                <a:moveTo>
                  <a:pt x="0" y="0"/>
                </a:moveTo>
                <a:lnTo>
                  <a:pt x="3123412" y="0"/>
                </a:lnTo>
                <a:lnTo>
                  <a:pt x="3123412" y="16652648"/>
                </a:lnTo>
                <a:lnTo>
                  <a:pt x="0" y="166526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435" r="-18855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9011296" y="1028700"/>
            <a:ext cx="8459028" cy="1412467"/>
            <a:chOff x="0" y="0"/>
            <a:chExt cx="2227892" cy="37200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27892" cy="372008"/>
            </a:xfrm>
            <a:custGeom>
              <a:avLst/>
              <a:gdLst/>
              <a:ahLst/>
              <a:cxnLst/>
              <a:rect l="l" t="t" r="r" b="b"/>
              <a:pathLst>
                <a:path w="2227892" h="372008">
                  <a:moveTo>
                    <a:pt x="27457" y="0"/>
                  </a:moveTo>
                  <a:lnTo>
                    <a:pt x="2200435" y="0"/>
                  </a:lnTo>
                  <a:cubicBezTo>
                    <a:pt x="2215599" y="0"/>
                    <a:pt x="2227892" y="12293"/>
                    <a:pt x="2227892" y="27457"/>
                  </a:cubicBezTo>
                  <a:lnTo>
                    <a:pt x="2227892" y="344551"/>
                  </a:lnTo>
                  <a:cubicBezTo>
                    <a:pt x="2227892" y="351833"/>
                    <a:pt x="2224999" y="358817"/>
                    <a:pt x="2219850" y="363966"/>
                  </a:cubicBezTo>
                  <a:cubicBezTo>
                    <a:pt x="2214701" y="369115"/>
                    <a:pt x="2207718" y="372008"/>
                    <a:pt x="2200435" y="372008"/>
                  </a:cubicBezTo>
                  <a:lnTo>
                    <a:pt x="27457" y="372008"/>
                  </a:lnTo>
                  <a:cubicBezTo>
                    <a:pt x="20175" y="372008"/>
                    <a:pt x="13191" y="369115"/>
                    <a:pt x="8042" y="363966"/>
                  </a:cubicBezTo>
                  <a:cubicBezTo>
                    <a:pt x="2893" y="358817"/>
                    <a:pt x="0" y="351833"/>
                    <a:pt x="0" y="344551"/>
                  </a:cubicBezTo>
                  <a:lnTo>
                    <a:pt x="0" y="27457"/>
                  </a:lnTo>
                  <a:cubicBezTo>
                    <a:pt x="0" y="20175"/>
                    <a:pt x="2893" y="13191"/>
                    <a:pt x="8042" y="8042"/>
                  </a:cubicBezTo>
                  <a:cubicBezTo>
                    <a:pt x="13191" y="2893"/>
                    <a:pt x="20175" y="0"/>
                    <a:pt x="27457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2227892" cy="4577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Quina part de l'arbre representa com et sents ara?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011296" y="2886922"/>
            <a:ext cx="8459028" cy="1395222"/>
            <a:chOff x="0" y="0"/>
            <a:chExt cx="2227892" cy="36746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7892" cy="367466"/>
            </a:xfrm>
            <a:custGeom>
              <a:avLst/>
              <a:gdLst/>
              <a:ahLst/>
              <a:cxnLst/>
              <a:rect l="l" t="t" r="r" b="b"/>
              <a:pathLst>
                <a:path w="2227892" h="367466">
                  <a:moveTo>
                    <a:pt x="27457" y="0"/>
                  </a:moveTo>
                  <a:lnTo>
                    <a:pt x="2200435" y="0"/>
                  </a:lnTo>
                  <a:cubicBezTo>
                    <a:pt x="2215599" y="0"/>
                    <a:pt x="2227892" y="12293"/>
                    <a:pt x="2227892" y="27457"/>
                  </a:cubicBezTo>
                  <a:lnTo>
                    <a:pt x="2227892" y="340009"/>
                  </a:lnTo>
                  <a:cubicBezTo>
                    <a:pt x="2227892" y="347291"/>
                    <a:pt x="2224999" y="354275"/>
                    <a:pt x="2219850" y="359424"/>
                  </a:cubicBezTo>
                  <a:cubicBezTo>
                    <a:pt x="2214701" y="364573"/>
                    <a:pt x="2207718" y="367466"/>
                    <a:pt x="2200435" y="367466"/>
                  </a:cubicBezTo>
                  <a:lnTo>
                    <a:pt x="27457" y="367466"/>
                  </a:lnTo>
                  <a:cubicBezTo>
                    <a:pt x="12293" y="367466"/>
                    <a:pt x="0" y="355173"/>
                    <a:pt x="0" y="340009"/>
                  </a:cubicBezTo>
                  <a:lnTo>
                    <a:pt x="0" y="27457"/>
                  </a:lnTo>
                  <a:cubicBezTo>
                    <a:pt x="0" y="20175"/>
                    <a:pt x="2893" y="13191"/>
                    <a:pt x="8042" y="8042"/>
                  </a:cubicBezTo>
                  <a:cubicBezTo>
                    <a:pt x="13191" y="2893"/>
                    <a:pt x="20175" y="0"/>
                    <a:pt x="27457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2227892" cy="4531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Per què aquesta part? Què significa per a tu?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011296" y="4607697"/>
            <a:ext cx="8459028" cy="1273100"/>
            <a:chOff x="0" y="0"/>
            <a:chExt cx="2227892" cy="33530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7892" cy="335302"/>
            </a:xfrm>
            <a:custGeom>
              <a:avLst/>
              <a:gdLst/>
              <a:ahLst/>
              <a:cxnLst/>
              <a:rect l="l" t="t" r="r" b="b"/>
              <a:pathLst>
                <a:path w="2227892" h="335302">
                  <a:moveTo>
                    <a:pt x="27457" y="0"/>
                  </a:moveTo>
                  <a:lnTo>
                    <a:pt x="2200435" y="0"/>
                  </a:lnTo>
                  <a:cubicBezTo>
                    <a:pt x="2215599" y="0"/>
                    <a:pt x="2227892" y="12293"/>
                    <a:pt x="2227892" y="27457"/>
                  </a:cubicBezTo>
                  <a:lnTo>
                    <a:pt x="2227892" y="307845"/>
                  </a:lnTo>
                  <a:cubicBezTo>
                    <a:pt x="2227892" y="315127"/>
                    <a:pt x="2224999" y="322111"/>
                    <a:pt x="2219850" y="327260"/>
                  </a:cubicBezTo>
                  <a:cubicBezTo>
                    <a:pt x="2214701" y="332409"/>
                    <a:pt x="2207718" y="335302"/>
                    <a:pt x="2200435" y="335302"/>
                  </a:cubicBezTo>
                  <a:lnTo>
                    <a:pt x="27457" y="335302"/>
                  </a:lnTo>
                  <a:cubicBezTo>
                    <a:pt x="20175" y="335302"/>
                    <a:pt x="13191" y="332409"/>
                    <a:pt x="8042" y="327260"/>
                  </a:cubicBezTo>
                  <a:cubicBezTo>
                    <a:pt x="2893" y="322111"/>
                    <a:pt x="0" y="315127"/>
                    <a:pt x="0" y="307845"/>
                  </a:cubicBezTo>
                  <a:lnTo>
                    <a:pt x="0" y="27457"/>
                  </a:lnTo>
                  <a:cubicBezTo>
                    <a:pt x="0" y="20175"/>
                    <a:pt x="2893" y="13191"/>
                    <a:pt x="8042" y="8042"/>
                  </a:cubicBezTo>
                  <a:cubicBezTo>
                    <a:pt x="13191" y="2893"/>
                    <a:pt x="20175" y="0"/>
                    <a:pt x="27457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85725"/>
              <a:ext cx="2227892" cy="4210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Quines fortaleses reflecteix el teu arbre?</a:t>
              </a:r>
            </a:p>
          </p:txBody>
        </p:sp>
      </p:grpSp>
      <p:sp>
        <p:nvSpPr>
          <p:cNvPr id="12" name="TextBox 12"/>
          <p:cNvSpPr txBox="1"/>
          <p:nvPr/>
        </p:nvSpPr>
        <p:spPr>
          <a:xfrm>
            <a:off x="1348740" y="962025"/>
            <a:ext cx="6849476" cy="42449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Tria el teu arbre</a:t>
            </a:r>
          </a:p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Cada arbre té una forma, fortalesa i ritme diferent.</a:t>
            </a:r>
          </a:p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Igual que les persones.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Mira les imatges de diferents arbres i tria el que: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T'agrada més.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Et representa.</a:t>
            </a:r>
          </a:p>
          <a:p>
            <a:pPr marL="431801" lvl="1" indent="-215900" algn="l">
              <a:lnSpc>
                <a:spcPts val="2800"/>
              </a:lnSpc>
              <a:buFont typeface="Arial"/>
              <a:buChar char="•"/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S'assembla a com et sents avui.</a:t>
            </a: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00"/>
              </a:lnSpc>
            </a:pPr>
            <a:endParaRPr lang="en-US" sz="2000" b="1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  <a:p>
            <a:pPr algn="l">
              <a:lnSpc>
                <a:spcPts val="2800"/>
              </a:lnSpc>
            </a:pPr>
            <a:r>
              <a:rPr lang="en-US" sz="2000" b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 hi ha respostes correctes ni incorrectes. És la teva elecció.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5400000">
            <a:off x="7582294" y="-381758"/>
            <a:ext cx="3123413" cy="16652648"/>
          </a:xfrm>
          <a:custGeom>
            <a:avLst/>
            <a:gdLst/>
            <a:ahLst/>
            <a:cxnLst/>
            <a:rect l="l" t="t" r="r" b="b"/>
            <a:pathLst>
              <a:path w="3123413" h="16652648">
                <a:moveTo>
                  <a:pt x="0" y="0"/>
                </a:moveTo>
                <a:lnTo>
                  <a:pt x="3123412" y="0"/>
                </a:lnTo>
                <a:lnTo>
                  <a:pt x="3123412" y="16652648"/>
                </a:lnTo>
                <a:lnTo>
                  <a:pt x="0" y="1665264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435" r="-18855"/>
            </a:stretch>
          </a:blipFill>
        </p:spPr>
        <p:txBody>
          <a:bodyPr/>
          <a:lstStyle/>
          <a:p>
            <a:endParaRPr lang="es-ES"/>
          </a:p>
        </p:txBody>
      </p:sp>
      <p:grpSp>
        <p:nvGrpSpPr>
          <p:cNvPr id="3" name="Group 3"/>
          <p:cNvGrpSpPr/>
          <p:nvPr/>
        </p:nvGrpSpPr>
        <p:grpSpPr>
          <a:xfrm>
            <a:off x="9011296" y="1028700"/>
            <a:ext cx="8459028" cy="1412467"/>
            <a:chOff x="0" y="0"/>
            <a:chExt cx="2227892" cy="372008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27892" cy="372008"/>
            </a:xfrm>
            <a:custGeom>
              <a:avLst/>
              <a:gdLst/>
              <a:ahLst/>
              <a:cxnLst/>
              <a:rect l="l" t="t" r="r" b="b"/>
              <a:pathLst>
                <a:path w="2227892" h="372008">
                  <a:moveTo>
                    <a:pt x="27457" y="0"/>
                  </a:moveTo>
                  <a:lnTo>
                    <a:pt x="2200435" y="0"/>
                  </a:lnTo>
                  <a:cubicBezTo>
                    <a:pt x="2215599" y="0"/>
                    <a:pt x="2227892" y="12293"/>
                    <a:pt x="2227892" y="27457"/>
                  </a:cubicBezTo>
                  <a:lnTo>
                    <a:pt x="2227892" y="344551"/>
                  </a:lnTo>
                  <a:cubicBezTo>
                    <a:pt x="2227892" y="351833"/>
                    <a:pt x="2224999" y="358817"/>
                    <a:pt x="2219850" y="363966"/>
                  </a:cubicBezTo>
                  <a:cubicBezTo>
                    <a:pt x="2214701" y="369115"/>
                    <a:pt x="2207718" y="372008"/>
                    <a:pt x="2200435" y="372008"/>
                  </a:cubicBezTo>
                  <a:lnTo>
                    <a:pt x="27457" y="372008"/>
                  </a:lnTo>
                  <a:cubicBezTo>
                    <a:pt x="20175" y="372008"/>
                    <a:pt x="13191" y="369115"/>
                    <a:pt x="8042" y="363966"/>
                  </a:cubicBezTo>
                  <a:cubicBezTo>
                    <a:pt x="2893" y="358817"/>
                    <a:pt x="0" y="351833"/>
                    <a:pt x="0" y="344551"/>
                  </a:cubicBezTo>
                  <a:lnTo>
                    <a:pt x="0" y="27457"/>
                  </a:lnTo>
                  <a:cubicBezTo>
                    <a:pt x="0" y="20175"/>
                    <a:pt x="2893" y="13191"/>
                    <a:pt x="8042" y="8042"/>
                  </a:cubicBezTo>
                  <a:cubicBezTo>
                    <a:pt x="13191" y="2893"/>
                    <a:pt x="20175" y="0"/>
                    <a:pt x="27457" y="0"/>
                  </a:cubicBezTo>
                  <a:close/>
                </a:path>
              </a:pathLst>
            </a:custGeom>
            <a:solidFill>
              <a:srgbClr val="71C7D6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-85725"/>
              <a:ext cx="2227892" cy="45773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Quina part de l'arbre representa com et sents ara?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011296" y="2886922"/>
            <a:ext cx="8459028" cy="1395222"/>
            <a:chOff x="0" y="0"/>
            <a:chExt cx="2227892" cy="367466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227892" cy="367466"/>
            </a:xfrm>
            <a:custGeom>
              <a:avLst/>
              <a:gdLst/>
              <a:ahLst/>
              <a:cxnLst/>
              <a:rect l="l" t="t" r="r" b="b"/>
              <a:pathLst>
                <a:path w="2227892" h="367466">
                  <a:moveTo>
                    <a:pt x="27457" y="0"/>
                  </a:moveTo>
                  <a:lnTo>
                    <a:pt x="2200435" y="0"/>
                  </a:lnTo>
                  <a:cubicBezTo>
                    <a:pt x="2215599" y="0"/>
                    <a:pt x="2227892" y="12293"/>
                    <a:pt x="2227892" y="27457"/>
                  </a:cubicBezTo>
                  <a:lnTo>
                    <a:pt x="2227892" y="340009"/>
                  </a:lnTo>
                  <a:cubicBezTo>
                    <a:pt x="2227892" y="347291"/>
                    <a:pt x="2224999" y="354275"/>
                    <a:pt x="2219850" y="359424"/>
                  </a:cubicBezTo>
                  <a:cubicBezTo>
                    <a:pt x="2214701" y="364573"/>
                    <a:pt x="2207718" y="367466"/>
                    <a:pt x="2200435" y="367466"/>
                  </a:cubicBezTo>
                  <a:lnTo>
                    <a:pt x="27457" y="367466"/>
                  </a:lnTo>
                  <a:cubicBezTo>
                    <a:pt x="12293" y="367466"/>
                    <a:pt x="0" y="355173"/>
                    <a:pt x="0" y="340009"/>
                  </a:cubicBezTo>
                  <a:lnTo>
                    <a:pt x="0" y="27457"/>
                  </a:lnTo>
                  <a:cubicBezTo>
                    <a:pt x="0" y="20175"/>
                    <a:pt x="2893" y="13191"/>
                    <a:pt x="8042" y="8042"/>
                  </a:cubicBezTo>
                  <a:cubicBezTo>
                    <a:pt x="13191" y="2893"/>
                    <a:pt x="20175" y="0"/>
                    <a:pt x="27457" y="0"/>
                  </a:cubicBezTo>
                  <a:close/>
                </a:path>
              </a:pathLst>
            </a:custGeom>
            <a:solidFill>
              <a:srgbClr val="E4829D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85725"/>
              <a:ext cx="2227892" cy="4531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Per què aquesta part? Què significa per a tu?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9011296" y="4607697"/>
            <a:ext cx="8459028" cy="1273100"/>
            <a:chOff x="0" y="0"/>
            <a:chExt cx="2227892" cy="335302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227892" cy="335302"/>
            </a:xfrm>
            <a:custGeom>
              <a:avLst/>
              <a:gdLst/>
              <a:ahLst/>
              <a:cxnLst/>
              <a:rect l="l" t="t" r="r" b="b"/>
              <a:pathLst>
                <a:path w="2227892" h="335302">
                  <a:moveTo>
                    <a:pt x="27457" y="0"/>
                  </a:moveTo>
                  <a:lnTo>
                    <a:pt x="2200435" y="0"/>
                  </a:lnTo>
                  <a:cubicBezTo>
                    <a:pt x="2215599" y="0"/>
                    <a:pt x="2227892" y="12293"/>
                    <a:pt x="2227892" y="27457"/>
                  </a:cubicBezTo>
                  <a:lnTo>
                    <a:pt x="2227892" y="307845"/>
                  </a:lnTo>
                  <a:cubicBezTo>
                    <a:pt x="2227892" y="315127"/>
                    <a:pt x="2224999" y="322111"/>
                    <a:pt x="2219850" y="327260"/>
                  </a:cubicBezTo>
                  <a:cubicBezTo>
                    <a:pt x="2214701" y="332409"/>
                    <a:pt x="2207718" y="335302"/>
                    <a:pt x="2200435" y="335302"/>
                  </a:cubicBezTo>
                  <a:lnTo>
                    <a:pt x="27457" y="335302"/>
                  </a:lnTo>
                  <a:cubicBezTo>
                    <a:pt x="20175" y="335302"/>
                    <a:pt x="13191" y="332409"/>
                    <a:pt x="8042" y="327260"/>
                  </a:cubicBezTo>
                  <a:cubicBezTo>
                    <a:pt x="2893" y="322111"/>
                    <a:pt x="0" y="315127"/>
                    <a:pt x="0" y="307845"/>
                  </a:cubicBezTo>
                  <a:lnTo>
                    <a:pt x="0" y="27457"/>
                  </a:lnTo>
                  <a:cubicBezTo>
                    <a:pt x="0" y="20175"/>
                    <a:pt x="2893" y="13191"/>
                    <a:pt x="8042" y="8042"/>
                  </a:cubicBezTo>
                  <a:cubicBezTo>
                    <a:pt x="13191" y="2893"/>
                    <a:pt x="20175" y="0"/>
                    <a:pt x="27457" y="0"/>
                  </a:cubicBezTo>
                  <a:close/>
                </a:path>
              </a:pathLst>
            </a:custGeom>
            <a:solidFill>
              <a:srgbClr val="FFED4C"/>
            </a:solidFill>
            <a:ln w="19050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s-ES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-85725"/>
              <a:ext cx="2227892" cy="42102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marL="0" lvl="0" indent="0" algn="ctr">
                <a:lnSpc>
                  <a:spcPts val="4200"/>
                </a:lnSpc>
                <a:spcBef>
                  <a:spcPct val="0"/>
                </a:spcBef>
              </a:pPr>
              <a:r>
                <a:rPr lang="en-US" sz="3000" u="none" strike="noStrike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Quines fortaleses reflecteix el teu arbre?</a:t>
              </a:r>
            </a:p>
          </p:txBody>
        </p:sp>
      </p:grpSp>
      <p:sp>
        <p:nvSpPr>
          <p:cNvPr id="12" name="Freeform 12"/>
          <p:cNvSpPr/>
          <p:nvPr/>
        </p:nvSpPr>
        <p:spPr>
          <a:xfrm>
            <a:off x="1028700" y="1129447"/>
            <a:ext cx="7234813" cy="4114800"/>
          </a:xfrm>
          <a:custGeom>
            <a:avLst/>
            <a:gdLst/>
            <a:ahLst/>
            <a:cxnLst/>
            <a:rect l="l" t="t" r="r" b="b"/>
            <a:pathLst>
              <a:path w="7234813" h="4114800">
                <a:moveTo>
                  <a:pt x="0" y="0"/>
                </a:moveTo>
                <a:lnTo>
                  <a:pt x="7234813" y="0"/>
                </a:lnTo>
                <a:lnTo>
                  <a:pt x="7234813" y="4114800"/>
                </a:lnTo>
                <a:lnTo>
                  <a:pt x="0" y="41148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s-ES"/>
          </a:p>
        </p:txBody>
      </p:sp>
      <p:sp>
        <p:nvSpPr>
          <p:cNvPr id="13" name="TextBox 13"/>
          <p:cNvSpPr txBox="1"/>
          <p:nvPr/>
        </p:nvSpPr>
        <p:spPr>
          <a:xfrm>
            <a:off x="1821389" y="2040712"/>
            <a:ext cx="5646212" cy="3077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400"/>
              </a:lnSpc>
              <a:spcBef>
                <a:spcPct val="0"/>
              </a:spcBef>
            </a:pP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“El meu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arbre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em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representa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2000" b="1" u="none" strike="noStrike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perquè</a:t>
            </a:r>
            <a:r>
              <a:rPr lang="en-US" sz="2000" b="1" u="none" strike="noStrike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…”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2088886" y="2451058"/>
            <a:ext cx="5114441" cy="1857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  <a:spcBef>
                <a:spcPct val="0"/>
              </a:spcBef>
            </a:pPr>
            <a:r>
              <a:rPr lang="en-US" sz="2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Quan em sento trist/a o insegur/a, em recordo de les meves qualitats i les coses que em fan especial, com la meva família, els meus amics/amigues i les coses que m'importen, que em fan sentir bé.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2964DD1F-A672-64F0-1F82-CAAFB65A22A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498" y="1028700"/>
            <a:ext cx="15095004" cy="815105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1135</Words>
  <Application>Microsoft Office PowerPoint</Application>
  <PresentationFormat>Custom</PresentationFormat>
  <Paragraphs>172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Calibri</vt:lpstr>
      <vt:lpstr>Arial</vt:lpstr>
      <vt:lpstr>Poppins</vt:lpstr>
      <vt:lpstr>Poppins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M3_ Salut mental i autocura – ESO</dc:title>
  <cp:lastModifiedBy>Itzel Gn</cp:lastModifiedBy>
  <cp:revision>2</cp:revision>
  <dcterms:created xsi:type="dcterms:W3CDTF">2006-08-16T00:00:00Z</dcterms:created>
  <dcterms:modified xsi:type="dcterms:W3CDTF">2026-04-20T10:22:26Z</dcterms:modified>
  <dc:identifier>DAHGHC1RtHM</dc:identifier>
</cp:coreProperties>
</file>