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8288000" cy="10287000"/>
  <p:notesSz cx="6858000" cy="9144000"/>
  <p:embeddedFontLst>
    <p:embeddedFont>
      <p:font typeface="Poppins" panose="00000500000000000000" pitchFamily="2" charset="0"/>
      <p:regular r:id="rId28"/>
    </p:embeddedFont>
    <p:embeddedFont>
      <p:font typeface="Poppins Bold" panose="00000800000000000000" charset="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7" d="100"/>
          <a:sy n="77" d="100"/>
        </p:scale>
        <p:origin x="70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81038" y="1297843"/>
            <a:ext cx="8510443" cy="7691313"/>
          </a:xfrm>
          <a:custGeom>
            <a:avLst/>
            <a:gdLst/>
            <a:ahLst/>
            <a:cxnLst/>
            <a:rect l="l" t="t" r="r" b="b"/>
            <a:pathLst>
              <a:path w="8510443" h="7691313">
                <a:moveTo>
                  <a:pt x="0" y="0"/>
                </a:moveTo>
                <a:lnTo>
                  <a:pt x="8510444" y="0"/>
                </a:lnTo>
                <a:lnTo>
                  <a:pt x="8510444" y="7691314"/>
                </a:lnTo>
                <a:lnTo>
                  <a:pt x="0" y="76913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9478678" y="2373441"/>
            <a:ext cx="7780622" cy="2805151"/>
            <a:chOff x="0" y="0"/>
            <a:chExt cx="10374162" cy="374020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374162" cy="3740201"/>
            </a:xfrm>
            <a:custGeom>
              <a:avLst/>
              <a:gdLst/>
              <a:ahLst/>
              <a:cxnLst/>
              <a:rect l="l" t="t" r="r" b="b"/>
              <a:pathLst>
                <a:path w="10374162" h="3740201">
                  <a:moveTo>
                    <a:pt x="0" y="0"/>
                  </a:moveTo>
                  <a:lnTo>
                    <a:pt x="10374162" y="0"/>
                  </a:lnTo>
                  <a:lnTo>
                    <a:pt x="10374162" y="3740201"/>
                  </a:lnTo>
                  <a:lnTo>
                    <a:pt x="0" y="374020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1437" r="-76284" b="-59109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10374162" cy="3740201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5832"/>
                </a:lnSpc>
              </a:pPr>
              <a:r>
                <a:rPr lang="en-US" sz="54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Modulo 3</a:t>
              </a:r>
              <a:br>
                <a:rPr lang="en-US" sz="54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</a:br>
              <a:endParaRPr lang="en-US" sz="54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algn="ctr">
                <a:lnSpc>
                  <a:spcPts val="5832"/>
                </a:lnSpc>
              </a:pPr>
              <a:r>
                <a:rPr lang="en-US" sz="54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Salute </a:t>
              </a:r>
              <a:r>
                <a:rPr lang="en-US" sz="54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mentale</a:t>
              </a:r>
              <a:r>
                <a:rPr lang="en-US" sz="54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e cura di </a:t>
              </a:r>
              <a:r>
                <a:rPr lang="en-US" sz="54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sé</a:t>
              </a:r>
              <a:endParaRPr lang="en-US" sz="54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1317021" y="8680856"/>
            <a:ext cx="4103936" cy="29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per la scuola secondaria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405858" y="8289911"/>
            <a:ext cx="11476285" cy="1577989"/>
          </a:xfrm>
          <a:custGeom>
            <a:avLst/>
            <a:gdLst/>
            <a:ahLst/>
            <a:cxnLst/>
            <a:rect l="l" t="t" r="r" b="b"/>
            <a:pathLst>
              <a:path w="11476285" h="1577989">
                <a:moveTo>
                  <a:pt x="0" y="0"/>
                </a:moveTo>
                <a:lnTo>
                  <a:pt x="11476284" y="0"/>
                </a:lnTo>
                <a:lnTo>
                  <a:pt x="11476284" y="1577989"/>
                </a:lnTo>
                <a:lnTo>
                  <a:pt x="0" y="15779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6176313" y="1374609"/>
            <a:ext cx="5935373" cy="1522097"/>
            <a:chOff x="0" y="0"/>
            <a:chExt cx="1563226" cy="40088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63226" cy="400881"/>
            </a:xfrm>
            <a:custGeom>
              <a:avLst/>
              <a:gdLst/>
              <a:ahLst/>
              <a:cxnLst/>
              <a:rect l="l" t="t" r="r" b="b"/>
              <a:pathLst>
                <a:path w="1563226" h="400881">
                  <a:moveTo>
                    <a:pt x="39131" y="0"/>
                  </a:moveTo>
                  <a:lnTo>
                    <a:pt x="1524095" y="0"/>
                  </a:lnTo>
                  <a:cubicBezTo>
                    <a:pt x="1545706" y="0"/>
                    <a:pt x="1563226" y="17520"/>
                    <a:pt x="1563226" y="39131"/>
                  </a:cubicBezTo>
                  <a:lnTo>
                    <a:pt x="1563226" y="361750"/>
                  </a:lnTo>
                  <a:cubicBezTo>
                    <a:pt x="1563226" y="372129"/>
                    <a:pt x="1559103" y="382082"/>
                    <a:pt x="1551765" y="389420"/>
                  </a:cubicBezTo>
                  <a:cubicBezTo>
                    <a:pt x="1544426" y="396759"/>
                    <a:pt x="1534473" y="400881"/>
                    <a:pt x="1524095" y="400881"/>
                  </a:cubicBezTo>
                  <a:lnTo>
                    <a:pt x="39131" y="400881"/>
                  </a:lnTo>
                  <a:cubicBezTo>
                    <a:pt x="17520" y="400881"/>
                    <a:pt x="0" y="383362"/>
                    <a:pt x="0" y="361750"/>
                  </a:cubicBezTo>
                  <a:lnTo>
                    <a:pt x="0" y="39131"/>
                  </a:lnTo>
                  <a:cubicBezTo>
                    <a:pt x="0" y="28753"/>
                    <a:pt x="4123" y="18800"/>
                    <a:pt x="11461" y="11461"/>
                  </a:cubicBezTo>
                  <a:cubicBezTo>
                    <a:pt x="18800" y="4123"/>
                    <a:pt x="28753" y="0"/>
                    <a:pt x="39131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1563226" cy="4866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Che cosa fai quando ti senti sopraffatto o sopraffatta?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735983" y="571500"/>
            <a:ext cx="8816034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Parliamo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di come ci </a:t>
            </a:r>
            <a:r>
              <a:rPr lang="en-US" sz="3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sentiamo</a:t>
            </a: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428283" y="3458681"/>
            <a:ext cx="7431435" cy="3540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Ascolto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musica 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per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rilassarmi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Parlo con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una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persona di fiducia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di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ciò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mi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succede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Faccio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una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passeggiata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prendo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aria fresca.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Gioco ai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videogiochi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o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faccio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qualcosa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mi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piace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Faccio sport 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per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scaricare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la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tensione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Scrivo le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mie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emozioni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 un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quaderno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Respiro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profondamente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cerco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di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calmarmi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Parlo con 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la mia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famiglia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genitore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fratello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o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sorella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).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Disegno o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ascolto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musica 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per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distrarmi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Mi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prendo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del tempo per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riflettere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732654"/>
            <a:ext cx="8001000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L’albero del benessere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447427" y="904302"/>
            <a:ext cx="8840573" cy="9809235"/>
          </a:xfrm>
          <a:custGeom>
            <a:avLst/>
            <a:gdLst/>
            <a:ahLst/>
            <a:cxnLst/>
            <a:rect l="l" t="t" r="r" b="b"/>
            <a:pathLst>
              <a:path w="8840573" h="9809235">
                <a:moveTo>
                  <a:pt x="0" y="0"/>
                </a:moveTo>
                <a:lnTo>
                  <a:pt x="8840573" y="0"/>
                </a:lnTo>
                <a:lnTo>
                  <a:pt x="8840573" y="9809235"/>
                </a:lnTo>
                <a:lnTo>
                  <a:pt x="0" y="98092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499204"/>
            <a:ext cx="5562600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Foglio grande o lavagna per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disegnare l’albero.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Ritagli di carta a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forma di foglia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(oppure post-it).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Pennarelli,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colori.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397465"/>
            <a:ext cx="4316536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Creare un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albero del benessere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con idee e azioni che ci aiutano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 sentirci meglio,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quando siamo tristi, nervosi o preoccupati.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447427" y="904302"/>
            <a:ext cx="8840573" cy="9809235"/>
          </a:xfrm>
          <a:custGeom>
            <a:avLst/>
            <a:gdLst/>
            <a:ahLst/>
            <a:cxnLst/>
            <a:rect l="l" t="t" r="r" b="b"/>
            <a:pathLst>
              <a:path w="8840573" h="9809235">
                <a:moveTo>
                  <a:pt x="0" y="0"/>
                </a:moveTo>
                <a:lnTo>
                  <a:pt x="8840573" y="0"/>
                </a:lnTo>
                <a:lnTo>
                  <a:pt x="8840573" y="9809235"/>
                </a:lnTo>
                <a:lnTo>
                  <a:pt x="0" y="98092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0511814" y="5904630"/>
            <a:ext cx="1814798" cy="1778502"/>
          </a:xfrm>
          <a:custGeom>
            <a:avLst/>
            <a:gdLst/>
            <a:ahLst/>
            <a:cxnLst/>
            <a:rect l="l" t="t" r="r" b="b"/>
            <a:pathLst>
              <a:path w="1814798" h="1778502">
                <a:moveTo>
                  <a:pt x="0" y="0"/>
                </a:moveTo>
                <a:lnTo>
                  <a:pt x="1814798" y="0"/>
                </a:lnTo>
                <a:lnTo>
                  <a:pt x="1814798" y="1778502"/>
                </a:lnTo>
                <a:lnTo>
                  <a:pt x="0" y="17785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9237272" y="2955409"/>
            <a:ext cx="1926820" cy="1888284"/>
          </a:xfrm>
          <a:custGeom>
            <a:avLst/>
            <a:gdLst/>
            <a:ahLst/>
            <a:cxnLst/>
            <a:rect l="l" t="t" r="r" b="b"/>
            <a:pathLst>
              <a:path w="1926820" h="1888284">
                <a:moveTo>
                  <a:pt x="0" y="0"/>
                </a:moveTo>
                <a:lnTo>
                  <a:pt x="1926820" y="0"/>
                </a:lnTo>
                <a:lnTo>
                  <a:pt x="1926820" y="1888283"/>
                </a:lnTo>
                <a:lnTo>
                  <a:pt x="0" y="18882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>
            <a:off x="12015640" y="1688728"/>
            <a:ext cx="1917665" cy="1879312"/>
          </a:xfrm>
          <a:custGeom>
            <a:avLst/>
            <a:gdLst/>
            <a:ahLst/>
            <a:cxnLst/>
            <a:rect l="l" t="t" r="r" b="b"/>
            <a:pathLst>
              <a:path w="1917665" h="1879312">
                <a:moveTo>
                  <a:pt x="0" y="0"/>
                </a:moveTo>
                <a:lnTo>
                  <a:pt x="1917665" y="0"/>
                </a:lnTo>
                <a:lnTo>
                  <a:pt x="1917665" y="1879311"/>
                </a:lnTo>
                <a:lnTo>
                  <a:pt x="0" y="18793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Freeform 6"/>
          <p:cNvSpPr/>
          <p:nvPr/>
        </p:nvSpPr>
        <p:spPr>
          <a:xfrm>
            <a:off x="12161679" y="4156802"/>
            <a:ext cx="1802857" cy="1766800"/>
          </a:xfrm>
          <a:custGeom>
            <a:avLst/>
            <a:gdLst/>
            <a:ahLst/>
            <a:cxnLst/>
            <a:rect l="l" t="t" r="r" b="b"/>
            <a:pathLst>
              <a:path w="1802857" h="1766800">
                <a:moveTo>
                  <a:pt x="0" y="0"/>
                </a:moveTo>
                <a:lnTo>
                  <a:pt x="1802857" y="0"/>
                </a:lnTo>
                <a:lnTo>
                  <a:pt x="1802857" y="1766800"/>
                </a:lnTo>
                <a:lnTo>
                  <a:pt x="0" y="1766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7" name="Freeform 7"/>
          <p:cNvSpPr/>
          <p:nvPr/>
        </p:nvSpPr>
        <p:spPr>
          <a:xfrm>
            <a:off x="14393378" y="6105237"/>
            <a:ext cx="1610097" cy="1577895"/>
          </a:xfrm>
          <a:custGeom>
            <a:avLst/>
            <a:gdLst/>
            <a:ahLst/>
            <a:cxnLst/>
            <a:rect l="l" t="t" r="r" b="b"/>
            <a:pathLst>
              <a:path w="1610097" h="1577895">
                <a:moveTo>
                  <a:pt x="0" y="0"/>
                </a:moveTo>
                <a:lnTo>
                  <a:pt x="1610096" y="0"/>
                </a:lnTo>
                <a:lnTo>
                  <a:pt x="1610096" y="1577895"/>
                </a:lnTo>
                <a:lnTo>
                  <a:pt x="0" y="15778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8" name="Freeform 8"/>
          <p:cNvSpPr/>
          <p:nvPr/>
        </p:nvSpPr>
        <p:spPr>
          <a:xfrm>
            <a:off x="14393378" y="3502753"/>
            <a:ext cx="1610097" cy="1577895"/>
          </a:xfrm>
          <a:custGeom>
            <a:avLst/>
            <a:gdLst/>
            <a:ahLst/>
            <a:cxnLst/>
            <a:rect l="l" t="t" r="r" b="b"/>
            <a:pathLst>
              <a:path w="1610097" h="1577895">
                <a:moveTo>
                  <a:pt x="0" y="0"/>
                </a:moveTo>
                <a:lnTo>
                  <a:pt x="1610096" y="0"/>
                </a:lnTo>
                <a:lnTo>
                  <a:pt x="1610096" y="1577894"/>
                </a:lnTo>
                <a:lnTo>
                  <a:pt x="0" y="15778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9" name="Group 9"/>
          <p:cNvGrpSpPr/>
          <p:nvPr/>
        </p:nvGrpSpPr>
        <p:grpSpPr>
          <a:xfrm>
            <a:off x="1618604" y="3253512"/>
            <a:ext cx="6020567" cy="1848131"/>
            <a:chOff x="0" y="0"/>
            <a:chExt cx="1585664" cy="48675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585664" cy="486751"/>
            </a:xfrm>
            <a:custGeom>
              <a:avLst/>
              <a:gdLst/>
              <a:ahLst/>
              <a:cxnLst/>
              <a:rect l="l" t="t" r="r" b="b"/>
              <a:pathLst>
                <a:path w="1585664" h="486751">
                  <a:moveTo>
                    <a:pt x="38577" y="0"/>
                  </a:moveTo>
                  <a:lnTo>
                    <a:pt x="1547086" y="0"/>
                  </a:lnTo>
                  <a:cubicBezTo>
                    <a:pt x="1568392" y="0"/>
                    <a:pt x="1585664" y="17272"/>
                    <a:pt x="1585664" y="38577"/>
                  </a:cubicBezTo>
                  <a:lnTo>
                    <a:pt x="1585664" y="448173"/>
                  </a:lnTo>
                  <a:cubicBezTo>
                    <a:pt x="1585664" y="458405"/>
                    <a:pt x="1581599" y="468217"/>
                    <a:pt x="1574365" y="475451"/>
                  </a:cubicBezTo>
                  <a:cubicBezTo>
                    <a:pt x="1567130" y="482686"/>
                    <a:pt x="1557318" y="486751"/>
                    <a:pt x="1547086" y="486751"/>
                  </a:cubicBezTo>
                  <a:lnTo>
                    <a:pt x="38577" y="486751"/>
                  </a:lnTo>
                  <a:cubicBezTo>
                    <a:pt x="28346" y="486751"/>
                    <a:pt x="18534" y="482686"/>
                    <a:pt x="11299" y="475451"/>
                  </a:cubicBezTo>
                  <a:cubicBezTo>
                    <a:pt x="4064" y="468217"/>
                    <a:pt x="0" y="458405"/>
                    <a:pt x="0" y="448173"/>
                  </a:cubicBezTo>
                  <a:lnTo>
                    <a:pt x="0" y="38577"/>
                  </a:lnTo>
                  <a:cubicBezTo>
                    <a:pt x="0" y="28346"/>
                    <a:pt x="4064" y="18534"/>
                    <a:pt x="11299" y="11299"/>
                  </a:cubicBezTo>
                  <a:cubicBezTo>
                    <a:pt x="18534" y="4064"/>
                    <a:pt x="28346" y="0"/>
                    <a:pt x="38577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85725"/>
              <a:ext cx="1585664" cy="5724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azioni funzionano meglio per il tuo benessere?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18604" y="5435133"/>
            <a:ext cx="6020567" cy="1848131"/>
            <a:chOff x="0" y="0"/>
            <a:chExt cx="1585664" cy="48675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585664" cy="486751"/>
            </a:xfrm>
            <a:custGeom>
              <a:avLst/>
              <a:gdLst/>
              <a:ahLst/>
              <a:cxnLst/>
              <a:rect l="l" t="t" r="r" b="b"/>
              <a:pathLst>
                <a:path w="1585664" h="486751">
                  <a:moveTo>
                    <a:pt x="38577" y="0"/>
                  </a:moveTo>
                  <a:lnTo>
                    <a:pt x="1547086" y="0"/>
                  </a:lnTo>
                  <a:cubicBezTo>
                    <a:pt x="1568392" y="0"/>
                    <a:pt x="1585664" y="17272"/>
                    <a:pt x="1585664" y="38577"/>
                  </a:cubicBezTo>
                  <a:lnTo>
                    <a:pt x="1585664" y="448173"/>
                  </a:lnTo>
                  <a:cubicBezTo>
                    <a:pt x="1585664" y="458405"/>
                    <a:pt x="1581599" y="468217"/>
                    <a:pt x="1574365" y="475451"/>
                  </a:cubicBezTo>
                  <a:cubicBezTo>
                    <a:pt x="1567130" y="482686"/>
                    <a:pt x="1557318" y="486751"/>
                    <a:pt x="1547086" y="486751"/>
                  </a:cubicBezTo>
                  <a:lnTo>
                    <a:pt x="38577" y="486751"/>
                  </a:lnTo>
                  <a:cubicBezTo>
                    <a:pt x="28346" y="486751"/>
                    <a:pt x="18534" y="482686"/>
                    <a:pt x="11299" y="475451"/>
                  </a:cubicBezTo>
                  <a:cubicBezTo>
                    <a:pt x="4064" y="468217"/>
                    <a:pt x="0" y="458405"/>
                    <a:pt x="0" y="448173"/>
                  </a:cubicBezTo>
                  <a:lnTo>
                    <a:pt x="0" y="38577"/>
                  </a:lnTo>
                  <a:cubicBezTo>
                    <a:pt x="0" y="28346"/>
                    <a:pt x="4064" y="18534"/>
                    <a:pt x="11299" y="11299"/>
                  </a:cubicBezTo>
                  <a:cubicBezTo>
                    <a:pt x="18534" y="4064"/>
                    <a:pt x="28346" y="0"/>
                    <a:pt x="38577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85725"/>
              <a:ext cx="1585664" cy="5724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puoi fare oggi per prenderti un po’ più cura di te?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722120" y="1523965"/>
            <a:ext cx="5562600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Così come un albero ha bisogno di acqua e sole per crescere, anche noi abbiamo bisogno di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cura, per stare bene.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676747" y="6047756"/>
            <a:ext cx="1484933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Parlare con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una persona di fiducia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387019" y="3436078"/>
            <a:ext cx="1634679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Respirare profondamente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232006" y="2234684"/>
            <a:ext cx="1484933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Ascoltare musica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260257" y="4646502"/>
            <a:ext cx="1484933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Fare sport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455960" y="6676697"/>
            <a:ext cx="1484933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Disegnare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4455960" y="3898000"/>
            <a:ext cx="1484933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Chiedere aiuto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554283" y="7807139"/>
            <a:ext cx="6334129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Questo albero ci ricorda che possiamo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sostenerci e prenderci cura gli uni degli altri.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732654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Il mio cerchio di supporto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9072492" y="-192194"/>
            <a:ext cx="7483311" cy="10671389"/>
          </a:xfrm>
          <a:custGeom>
            <a:avLst/>
            <a:gdLst/>
            <a:ahLst/>
            <a:cxnLst/>
            <a:rect l="l" t="t" r="r" b="b"/>
            <a:pathLst>
              <a:path w="7483311" h="10671389">
                <a:moveTo>
                  <a:pt x="0" y="0"/>
                </a:moveTo>
                <a:lnTo>
                  <a:pt x="7483311" y="0"/>
                </a:lnTo>
                <a:lnTo>
                  <a:pt x="7483311" y="10671388"/>
                </a:lnTo>
                <a:lnTo>
                  <a:pt x="0" y="106713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499204"/>
            <a:ext cx="556260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Modello con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cerchi concentrici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per ogni alunno o alunna.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Pennarelli 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penne.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397465"/>
            <a:ext cx="4815017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Identificare le persone nella propria vita che fanno parte della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rete di supporto emotivo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e riflettere sull’importanza di queste relazioni.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08918" y="4078072"/>
            <a:ext cx="5596825" cy="2466168"/>
            <a:chOff x="0" y="0"/>
            <a:chExt cx="1474061" cy="6495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74061" cy="649526"/>
            </a:xfrm>
            <a:custGeom>
              <a:avLst/>
              <a:gdLst/>
              <a:ahLst/>
              <a:cxnLst/>
              <a:rect l="l" t="t" r="r" b="b"/>
              <a:pathLst>
                <a:path w="1474061" h="649526">
                  <a:moveTo>
                    <a:pt x="41498" y="0"/>
                  </a:moveTo>
                  <a:lnTo>
                    <a:pt x="1432563" y="0"/>
                  </a:lnTo>
                  <a:cubicBezTo>
                    <a:pt x="1443569" y="0"/>
                    <a:pt x="1454124" y="4372"/>
                    <a:pt x="1461907" y="12155"/>
                  </a:cubicBezTo>
                  <a:cubicBezTo>
                    <a:pt x="1469689" y="19937"/>
                    <a:pt x="1474061" y="30492"/>
                    <a:pt x="1474061" y="41498"/>
                  </a:cubicBezTo>
                  <a:lnTo>
                    <a:pt x="1474061" y="608028"/>
                  </a:lnTo>
                  <a:cubicBezTo>
                    <a:pt x="1474061" y="619034"/>
                    <a:pt x="1469689" y="629589"/>
                    <a:pt x="1461907" y="637371"/>
                  </a:cubicBezTo>
                  <a:cubicBezTo>
                    <a:pt x="1454124" y="645154"/>
                    <a:pt x="1443569" y="649526"/>
                    <a:pt x="1432563" y="649526"/>
                  </a:cubicBezTo>
                  <a:lnTo>
                    <a:pt x="41498" y="649526"/>
                  </a:lnTo>
                  <a:cubicBezTo>
                    <a:pt x="30492" y="649526"/>
                    <a:pt x="19937" y="645154"/>
                    <a:pt x="12155" y="637371"/>
                  </a:cubicBezTo>
                  <a:cubicBezTo>
                    <a:pt x="4372" y="629589"/>
                    <a:pt x="0" y="619034"/>
                    <a:pt x="0" y="608028"/>
                  </a:cubicBezTo>
                  <a:lnTo>
                    <a:pt x="0" y="41498"/>
                  </a:lnTo>
                  <a:cubicBezTo>
                    <a:pt x="0" y="30492"/>
                    <a:pt x="4372" y="19937"/>
                    <a:pt x="12155" y="12155"/>
                  </a:cubicBezTo>
                  <a:cubicBezTo>
                    <a:pt x="19937" y="4372"/>
                    <a:pt x="30492" y="0"/>
                    <a:pt x="41498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1474061" cy="7352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Chi ti aiuta quando sei stressato o stressata o stai attraversando un momento difficile?</a:t>
              </a:r>
            </a:p>
          </p:txBody>
        </p:sp>
      </p:grpSp>
      <p:sp>
        <p:nvSpPr>
          <p:cNvPr id="5" name="Freeform 5"/>
          <p:cNvSpPr/>
          <p:nvPr/>
        </p:nvSpPr>
        <p:spPr>
          <a:xfrm rot="5400000">
            <a:off x="9298117" y="467328"/>
            <a:ext cx="6570022" cy="9352344"/>
          </a:xfrm>
          <a:custGeom>
            <a:avLst/>
            <a:gdLst/>
            <a:ahLst/>
            <a:cxnLst/>
            <a:rect l="l" t="t" r="r" b="b"/>
            <a:pathLst>
              <a:path w="6570022" h="9352344">
                <a:moveTo>
                  <a:pt x="0" y="0"/>
                </a:moveTo>
                <a:lnTo>
                  <a:pt x="6570022" y="0"/>
                </a:lnTo>
                <a:lnTo>
                  <a:pt x="6570022" y="9352344"/>
                </a:lnTo>
                <a:lnTo>
                  <a:pt x="0" y="93523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TextBox 6"/>
          <p:cNvSpPr txBox="1"/>
          <p:nvPr/>
        </p:nvSpPr>
        <p:spPr>
          <a:xfrm>
            <a:off x="1336208" y="1578379"/>
            <a:ext cx="6142245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Tutte e tutti abbiamo persone a cui possiamo rivolgerci quando abbiamo bisogno di aiuto,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vogliamo parlare o dobbiamo esprimerci.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36208" y="3252196"/>
            <a:ext cx="6142245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Questo gruppo è il nostro cerchio di supporto.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36208" y="7144315"/>
            <a:ext cx="6142245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Al centro ci sei tu.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cerchi intorno rappresentano le persone che ti sostengono: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famiglia, amici e amiche, insegnanti, allenatori e allenatrici…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08918" y="681732"/>
            <a:ext cx="5596825" cy="1381286"/>
            <a:chOff x="0" y="0"/>
            <a:chExt cx="1474061" cy="36379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74061" cy="363796"/>
            </a:xfrm>
            <a:custGeom>
              <a:avLst/>
              <a:gdLst/>
              <a:ahLst/>
              <a:cxnLst/>
              <a:rect l="l" t="t" r="r" b="b"/>
              <a:pathLst>
                <a:path w="1474061" h="363796">
                  <a:moveTo>
                    <a:pt x="41498" y="0"/>
                  </a:moveTo>
                  <a:lnTo>
                    <a:pt x="1432563" y="0"/>
                  </a:lnTo>
                  <a:cubicBezTo>
                    <a:pt x="1443569" y="0"/>
                    <a:pt x="1454124" y="4372"/>
                    <a:pt x="1461907" y="12155"/>
                  </a:cubicBezTo>
                  <a:cubicBezTo>
                    <a:pt x="1469689" y="19937"/>
                    <a:pt x="1474061" y="30492"/>
                    <a:pt x="1474061" y="41498"/>
                  </a:cubicBezTo>
                  <a:lnTo>
                    <a:pt x="1474061" y="322298"/>
                  </a:lnTo>
                  <a:cubicBezTo>
                    <a:pt x="1474061" y="333303"/>
                    <a:pt x="1469689" y="343859"/>
                    <a:pt x="1461907" y="351641"/>
                  </a:cubicBezTo>
                  <a:cubicBezTo>
                    <a:pt x="1454124" y="359423"/>
                    <a:pt x="1443569" y="363796"/>
                    <a:pt x="1432563" y="363796"/>
                  </a:cubicBezTo>
                  <a:lnTo>
                    <a:pt x="41498" y="363796"/>
                  </a:lnTo>
                  <a:cubicBezTo>
                    <a:pt x="30492" y="363796"/>
                    <a:pt x="19937" y="359423"/>
                    <a:pt x="12155" y="351641"/>
                  </a:cubicBezTo>
                  <a:cubicBezTo>
                    <a:pt x="4372" y="343859"/>
                    <a:pt x="0" y="333303"/>
                    <a:pt x="0" y="322298"/>
                  </a:cubicBezTo>
                  <a:lnTo>
                    <a:pt x="0" y="41498"/>
                  </a:lnTo>
                  <a:cubicBezTo>
                    <a:pt x="0" y="30492"/>
                    <a:pt x="4372" y="19937"/>
                    <a:pt x="12155" y="12155"/>
                  </a:cubicBezTo>
                  <a:cubicBezTo>
                    <a:pt x="19937" y="4372"/>
                    <a:pt x="30492" y="0"/>
                    <a:pt x="41498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1474061" cy="4495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Chi c’è nel tuo cerchio?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08918" y="5103729"/>
            <a:ext cx="5596825" cy="1381286"/>
            <a:chOff x="0" y="0"/>
            <a:chExt cx="1474061" cy="36379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74061" cy="363796"/>
            </a:xfrm>
            <a:custGeom>
              <a:avLst/>
              <a:gdLst/>
              <a:ahLst/>
              <a:cxnLst/>
              <a:rect l="l" t="t" r="r" b="b"/>
              <a:pathLst>
                <a:path w="1474061" h="363796">
                  <a:moveTo>
                    <a:pt x="41498" y="0"/>
                  </a:moveTo>
                  <a:lnTo>
                    <a:pt x="1432563" y="0"/>
                  </a:lnTo>
                  <a:cubicBezTo>
                    <a:pt x="1443569" y="0"/>
                    <a:pt x="1454124" y="4372"/>
                    <a:pt x="1461907" y="12155"/>
                  </a:cubicBezTo>
                  <a:cubicBezTo>
                    <a:pt x="1469689" y="19937"/>
                    <a:pt x="1474061" y="30492"/>
                    <a:pt x="1474061" y="41498"/>
                  </a:cubicBezTo>
                  <a:lnTo>
                    <a:pt x="1474061" y="322298"/>
                  </a:lnTo>
                  <a:cubicBezTo>
                    <a:pt x="1474061" y="333303"/>
                    <a:pt x="1469689" y="343859"/>
                    <a:pt x="1461907" y="351641"/>
                  </a:cubicBezTo>
                  <a:cubicBezTo>
                    <a:pt x="1454124" y="359423"/>
                    <a:pt x="1443569" y="363796"/>
                    <a:pt x="1432563" y="363796"/>
                  </a:cubicBezTo>
                  <a:lnTo>
                    <a:pt x="41498" y="363796"/>
                  </a:lnTo>
                  <a:cubicBezTo>
                    <a:pt x="30492" y="363796"/>
                    <a:pt x="19937" y="359423"/>
                    <a:pt x="12155" y="351641"/>
                  </a:cubicBezTo>
                  <a:cubicBezTo>
                    <a:pt x="4372" y="343859"/>
                    <a:pt x="0" y="333303"/>
                    <a:pt x="0" y="322298"/>
                  </a:cubicBezTo>
                  <a:lnTo>
                    <a:pt x="0" y="41498"/>
                  </a:lnTo>
                  <a:cubicBezTo>
                    <a:pt x="0" y="30492"/>
                    <a:pt x="4372" y="19937"/>
                    <a:pt x="12155" y="12155"/>
                  </a:cubicBezTo>
                  <a:cubicBezTo>
                    <a:pt x="19937" y="4372"/>
                    <a:pt x="30492" y="0"/>
                    <a:pt x="41498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1474061" cy="4495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Chi ti sostiene davvero?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08918" y="6700055"/>
            <a:ext cx="5596825" cy="1395222"/>
            <a:chOff x="0" y="0"/>
            <a:chExt cx="1474061" cy="36746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74061" cy="367466"/>
            </a:xfrm>
            <a:custGeom>
              <a:avLst/>
              <a:gdLst/>
              <a:ahLst/>
              <a:cxnLst/>
              <a:rect l="l" t="t" r="r" b="b"/>
              <a:pathLst>
                <a:path w="1474061" h="367466">
                  <a:moveTo>
                    <a:pt x="41498" y="0"/>
                  </a:moveTo>
                  <a:lnTo>
                    <a:pt x="1432563" y="0"/>
                  </a:lnTo>
                  <a:cubicBezTo>
                    <a:pt x="1443569" y="0"/>
                    <a:pt x="1454124" y="4372"/>
                    <a:pt x="1461907" y="12155"/>
                  </a:cubicBezTo>
                  <a:cubicBezTo>
                    <a:pt x="1469689" y="19937"/>
                    <a:pt x="1474061" y="30492"/>
                    <a:pt x="1474061" y="41498"/>
                  </a:cubicBezTo>
                  <a:lnTo>
                    <a:pt x="1474061" y="325968"/>
                  </a:lnTo>
                  <a:cubicBezTo>
                    <a:pt x="1474061" y="336974"/>
                    <a:pt x="1469689" y="347529"/>
                    <a:pt x="1461907" y="355311"/>
                  </a:cubicBezTo>
                  <a:cubicBezTo>
                    <a:pt x="1454124" y="363094"/>
                    <a:pt x="1443569" y="367466"/>
                    <a:pt x="1432563" y="367466"/>
                  </a:cubicBezTo>
                  <a:lnTo>
                    <a:pt x="41498" y="367466"/>
                  </a:lnTo>
                  <a:cubicBezTo>
                    <a:pt x="30492" y="367466"/>
                    <a:pt x="19937" y="363094"/>
                    <a:pt x="12155" y="355311"/>
                  </a:cubicBezTo>
                  <a:cubicBezTo>
                    <a:pt x="4372" y="347529"/>
                    <a:pt x="0" y="336974"/>
                    <a:pt x="0" y="325968"/>
                  </a:cubicBezTo>
                  <a:lnTo>
                    <a:pt x="0" y="41498"/>
                  </a:lnTo>
                  <a:cubicBezTo>
                    <a:pt x="0" y="30492"/>
                    <a:pt x="4372" y="19937"/>
                    <a:pt x="12155" y="12155"/>
                  </a:cubicBezTo>
                  <a:cubicBezTo>
                    <a:pt x="19937" y="4372"/>
                    <a:pt x="30492" y="0"/>
                    <a:pt x="41498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85725"/>
              <a:ext cx="1474061" cy="4531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 chi ti rivolgi quando hai un problema?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08918" y="8295302"/>
            <a:ext cx="6126461" cy="1395222"/>
            <a:chOff x="0" y="0"/>
            <a:chExt cx="1613553" cy="36746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613553" cy="367466"/>
            </a:xfrm>
            <a:custGeom>
              <a:avLst/>
              <a:gdLst/>
              <a:ahLst/>
              <a:cxnLst/>
              <a:rect l="l" t="t" r="r" b="b"/>
              <a:pathLst>
                <a:path w="1613553" h="367466">
                  <a:moveTo>
                    <a:pt x="37911" y="0"/>
                  </a:moveTo>
                  <a:lnTo>
                    <a:pt x="1575643" y="0"/>
                  </a:lnTo>
                  <a:cubicBezTo>
                    <a:pt x="1585697" y="0"/>
                    <a:pt x="1595340" y="3994"/>
                    <a:pt x="1602450" y="11104"/>
                  </a:cubicBezTo>
                  <a:cubicBezTo>
                    <a:pt x="1609559" y="18213"/>
                    <a:pt x="1613553" y="27856"/>
                    <a:pt x="1613553" y="37911"/>
                  </a:cubicBezTo>
                  <a:lnTo>
                    <a:pt x="1613553" y="329555"/>
                  </a:lnTo>
                  <a:cubicBezTo>
                    <a:pt x="1613553" y="339610"/>
                    <a:pt x="1609559" y="349253"/>
                    <a:pt x="1602450" y="356362"/>
                  </a:cubicBezTo>
                  <a:cubicBezTo>
                    <a:pt x="1595340" y="363472"/>
                    <a:pt x="1585697" y="367466"/>
                    <a:pt x="1575643" y="367466"/>
                  </a:cubicBezTo>
                  <a:lnTo>
                    <a:pt x="37911" y="367466"/>
                  </a:lnTo>
                  <a:cubicBezTo>
                    <a:pt x="27856" y="367466"/>
                    <a:pt x="18213" y="363472"/>
                    <a:pt x="11104" y="356362"/>
                  </a:cubicBezTo>
                  <a:cubicBezTo>
                    <a:pt x="3994" y="349253"/>
                    <a:pt x="0" y="339610"/>
                    <a:pt x="0" y="329555"/>
                  </a:cubicBezTo>
                  <a:lnTo>
                    <a:pt x="0" y="37911"/>
                  </a:lnTo>
                  <a:cubicBezTo>
                    <a:pt x="0" y="27856"/>
                    <a:pt x="3994" y="18213"/>
                    <a:pt x="11104" y="11104"/>
                  </a:cubicBezTo>
                  <a:cubicBezTo>
                    <a:pt x="18213" y="3994"/>
                    <a:pt x="27856" y="0"/>
                    <a:pt x="37911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85725"/>
              <a:ext cx="1613553" cy="4531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puoi essere anche tu un supporto per le altre persone?</a:t>
              </a:r>
            </a:p>
          </p:txBody>
        </p:sp>
      </p:grpSp>
      <p:sp>
        <p:nvSpPr>
          <p:cNvPr id="14" name="Freeform 14"/>
          <p:cNvSpPr/>
          <p:nvPr/>
        </p:nvSpPr>
        <p:spPr>
          <a:xfrm rot="5400000">
            <a:off x="9575815" y="286998"/>
            <a:ext cx="6743424" cy="9633463"/>
          </a:xfrm>
          <a:custGeom>
            <a:avLst/>
            <a:gdLst/>
            <a:ahLst/>
            <a:cxnLst/>
            <a:rect l="l" t="t" r="r" b="b"/>
            <a:pathLst>
              <a:path w="6743424" h="9633463">
                <a:moveTo>
                  <a:pt x="0" y="0"/>
                </a:moveTo>
                <a:lnTo>
                  <a:pt x="6743424" y="0"/>
                </a:lnTo>
                <a:lnTo>
                  <a:pt x="6743424" y="9633463"/>
                </a:lnTo>
                <a:lnTo>
                  <a:pt x="0" y="96334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5" name="TextBox 15"/>
          <p:cNvSpPr txBox="1"/>
          <p:nvPr/>
        </p:nvSpPr>
        <p:spPr>
          <a:xfrm>
            <a:off x="1608918" y="2306555"/>
            <a:ext cx="5596825" cy="248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Scrivi in ogni cerchio i nomi delle persone che ti offrono: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Supporto emotivo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Consigli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Ascolto (saper ascoltare)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Sicurezza</a:t>
            </a:r>
          </a:p>
          <a:p>
            <a:pPr marL="431801" lvl="1" indent="-215900" algn="l">
              <a:lnSpc>
                <a:spcPts val="28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Compagnia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447100" y="1849088"/>
            <a:ext cx="5782419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aggiuntive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143500" y="6732654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Cassetta degli attrezzi per le emozioni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22120" y="1817278"/>
            <a:ext cx="5562600" cy="3381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scatola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o delle buste per il set personale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Cartoncini 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bigliettini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Pennarelli, pennarelli evidenziatori 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colori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Materiale opzionale per la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personalizzazione del set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(adesivi, nastri, ecc.)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722120" y="5397465"/>
            <a:ext cx="5091452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Identificare strumenti pratici e raccoglierli in modo che aiutino 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gestire le proprie emozioni e a promuovere il benessere emotivo.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1176A3-10DC-3096-6204-91FE383EF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8800" y="1009630"/>
            <a:ext cx="9935547" cy="761136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81038" y="1297843"/>
            <a:ext cx="8510443" cy="7691313"/>
          </a:xfrm>
          <a:custGeom>
            <a:avLst/>
            <a:gdLst/>
            <a:ahLst/>
            <a:cxnLst/>
            <a:rect l="l" t="t" r="r" b="b"/>
            <a:pathLst>
              <a:path w="8510443" h="7691313">
                <a:moveTo>
                  <a:pt x="0" y="0"/>
                </a:moveTo>
                <a:lnTo>
                  <a:pt x="8510444" y="0"/>
                </a:lnTo>
                <a:lnTo>
                  <a:pt x="8510444" y="7691314"/>
                </a:lnTo>
                <a:lnTo>
                  <a:pt x="0" y="76913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0540721" y="2731049"/>
            <a:ext cx="6595856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salute mentale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è una parte fondamentale del tuo benessere, proprio come la salute fisica.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Influisce su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come pensi, come ti senti, come ti relazioni con le altre persone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e su come reagisci a ciò che accade.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540721" y="5276300"/>
            <a:ext cx="6595856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Durante l’adolescenza è normale sentire più pressione:</a:t>
            </a:r>
          </a:p>
          <a:p>
            <a:pPr algn="ctr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verifiche, social, relazioni, aspettative…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 questo è importante imparare 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prendersi cura della propria psiche, comprendere le emozioni e riconoscere quando si ha bisogno di supporto.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09712" y="2858425"/>
            <a:ext cx="5898074" cy="2462022"/>
            <a:chOff x="0" y="0"/>
            <a:chExt cx="1553402" cy="6484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53402" cy="648434"/>
            </a:xfrm>
            <a:custGeom>
              <a:avLst/>
              <a:gdLst/>
              <a:ahLst/>
              <a:cxnLst/>
              <a:rect l="l" t="t" r="r" b="b"/>
              <a:pathLst>
                <a:path w="1553402" h="648434">
                  <a:moveTo>
                    <a:pt x="39379" y="0"/>
                  </a:moveTo>
                  <a:lnTo>
                    <a:pt x="1514024" y="0"/>
                  </a:lnTo>
                  <a:cubicBezTo>
                    <a:pt x="1535772" y="0"/>
                    <a:pt x="1553402" y="17630"/>
                    <a:pt x="1553402" y="39379"/>
                  </a:cubicBezTo>
                  <a:lnTo>
                    <a:pt x="1553402" y="609055"/>
                  </a:lnTo>
                  <a:cubicBezTo>
                    <a:pt x="1553402" y="630803"/>
                    <a:pt x="1535772" y="648434"/>
                    <a:pt x="1514024" y="648434"/>
                  </a:cubicBezTo>
                  <a:lnTo>
                    <a:pt x="39379" y="648434"/>
                  </a:lnTo>
                  <a:cubicBezTo>
                    <a:pt x="17630" y="648434"/>
                    <a:pt x="0" y="630803"/>
                    <a:pt x="0" y="609055"/>
                  </a:cubicBezTo>
                  <a:lnTo>
                    <a:pt x="0" y="39379"/>
                  </a:lnTo>
                  <a:cubicBezTo>
                    <a:pt x="0" y="17630"/>
                    <a:pt x="17630" y="0"/>
                    <a:pt x="39379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1553402" cy="7341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fai quando sei stressato o stressata, sopraffatto o sopraffatta o dopo un litigio?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409712" y="962025"/>
            <a:ext cx="5898074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Così come usiamo strumenti per riparare le cose, abbiamo anche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strumenti per gestire le nostre emozioni.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20312" y="5678148"/>
            <a:ext cx="5276874" cy="3540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Ogni persona riceve una carta su cui scrivere o disegnare una strategia che aiuta 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calmarsi: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Ascoltare musica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Fare sport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Parlare con qualcuno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Disconnettersi dai social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Scrivere o disegnare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Fare una passeggiata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BD8BFC-3196-0029-4808-D700AF7CFE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0" y="1550634"/>
            <a:ext cx="9379946" cy="718573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618245" y="1028700"/>
            <a:ext cx="13051510" cy="1551768"/>
            <a:chOff x="0" y="0"/>
            <a:chExt cx="3437435" cy="40869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37435" cy="408696"/>
            </a:xfrm>
            <a:custGeom>
              <a:avLst/>
              <a:gdLst/>
              <a:ahLst/>
              <a:cxnLst/>
              <a:rect l="l" t="t" r="r" b="b"/>
              <a:pathLst>
                <a:path w="3437435" h="408696">
                  <a:moveTo>
                    <a:pt x="17795" y="0"/>
                  </a:moveTo>
                  <a:lnTo>
                    <a:pt x="3419639" y="0"/>
                  </a:lnTo>
                  <a:cubicBezTo>
                    <a:pt x="3429467" y="0"/>
                    <a:pt x="3437435" y="7967"/>
                    <a:pt x="3437435" y="17795"/>
                  </a:cubicBezTo>
                  <a:lnTo>
                    <a:pt x="3437435" y="390901"/>
                  </a:lnTo>
                  <a:cubicBezTo>
                    <a:pt x="3437435" y="395620"/>
                    <a:pt x="3435560" y="400147"/>
                    <a:pt x="3432223" y="403484"/>
                  </a:cubicBezTo>
                  <a:cubicBezTo>
                    <a:pt x="3428885" y="406821"/>
                    <a:pt x="3424359" y="408696"/>
                    <a:pt x="3419639" y="408696"/>
                  </a:cubicBezTo>
                  <a:lnTo>
                    <a:pt x="17795" y="408696"/>
                  </a:lnTo>
                  <a:cubicBezTo>
                    <a:pt x="7967" y="408696"/>
                    <a:pt x="0" y="400729"/>
                    <a:pt x="0" y="390901"/>
                  </a:cubicBezTo>
                  <a:lnTo>
                    <a:pt x="0" y="17795"/>
                  </a:lnTo>
                  <a:cubicBezTo>
                    <a:pt x="0" y="7967"/>
                    <a:pt x="7967" y="0"/>
                    <a:pt x="17795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3437435" cy="4944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Quale strumento userai la prossima volta che non ti senti bene?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2822931" y="4067175"/>
            <a:ext cx="11467998" cy="6948438"/>
          </a:xfrm>
          <a:custGeom>
            <a:avLst/>
            <a:gdLst/>
            <a:ahLst/>
            <a:cxnLst/>
            <a:rect l="l" t="t" r="r" b="b"/>
            <a:pathLst>
              <a:path w="11467998" h="6948438">
                <a:moveTo>
                  <a:pt x="0" y="0"/>
                </a:moveTo>
                <a:lnTo>
                  <a:pt x="11467998" y="0"/>
                </a:lnTo>
                <a:lnTo>
                  <a:pt x="11467998" y="6948438"/>
                </a:lnTo>
                <a:lnTo>
                  <a:pt x="0" y="694843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TextBox 6"/>
          <p:cNvSpPr txBox="1"/>
          <p:nvPr/>
        </p:nvSpPr>
        <p:spPr>
          <a:xfrm>
            <a:off x="3611828" y="2906147"/>
            <a:ext cx="11064344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chiedere aiuto e prendersi cura di sé fa parte della cura di sé.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732654"/>
            <a:ext cx="8001000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tipo di albero sei?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907612" y="893451"/>
            <a:ext cx="10472425" cy="8364849"/>
          </a:xfrm>
          <a:custGeom>
            <a:avLst/>
            <a:gdLst/>
            <a:ahLst/>
            <a:cxnLst/>
            <a:rect l="l" t="t" r="r" b="b"/>
            <a:pathLst>
              <a:path w="10472425" h="8364849">
                <a:moveTo>
                  <a:pt x="0" y="0"/>
                </a:moveTo>
                <a:lnTo>
                  <a:pt x="10472424" y="0"/>
                </a:lnTo>
                <a:lnTo>
                  <a:pt x="10472424" y="8364849"/>
                </a:lnTo>
                <a:lnTo>
                  <a:pt x="0" y="83648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499204"/>
            <a:ext cx="556260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Immagini di alberi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Fogli bianchi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Matite e pennarelli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397465"/>
            <a:ext cx="4316536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Scopriremo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tipo di albero sei oggi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e che cosa questo albero dice delle tue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emozioni, dei tuoi valori e di te.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7582294" y="-381758"/>
            <a:ext cx="3123413" cy="16652648"/>
          </a:xfrm>
          <a:custGeom>
            <a:avLst/>
            <a:gdLst/>
            <a:ahLst/>
            <a:cxnLst/>
            <a:rect l="l" t="t" r="r" b="b"/>
            <a:pathLst>
              <a:path w="3123413" h="16652648">
                <a:moveTo>
                  <a:pt x="0" y="0"/>
                </a:moveTo>
                <a:lnTo>
                  <a:pt x="3123412" y="0"/>
                </a:lnTo>
                <a:lnTo>
                  <a:pt x="3123412" y="16652648"/>
                </a:lnTo>
                <a:lnTo>
                  <a:pt x="0" y="166526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435" r="-18855"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9011296" y="1028700"/>
            <a:ext cx="8459028" cy="1412467"/>
            <a:chOff x="0" y="0"/>
            <a:chExt cx="2227892" cy="37200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27892" cy="372008"/>
            </a:xfrm>
            <a:custGeom>
              <a:avLst/>
              <a:gdLst/>
              <a:ahLst/>
              <a:cxnLst/>
              <a:rect l="l" t="t" r="r" b="b"/>
              <a:pathLst>
                <a:path w="2227892" h="372008">
                  <a:moveTo>
                    <a:pt x="27457" y="0"/>
                  </a:moveTo>
                  <a:lnTo>
                    <a:pt x="2200435" y="0"/>
                  </a:lnTo>
                  <a:cubicBezTo>
                    <a:pt x="2215599" y="0"/>
                    <a:pt x="2227892" y="12293"/>
                    <a:pt x="2227892" y="27457"/>
                  </a:cubicBezTo>
                  <a:lnTo>
                    <a:pt x="2227892" y="344551"/>
                  </a:lnTo>
                  <a:cubicBezTo>
                    <a:pt x="2227892" y="351833"/>
                    <a:pt x="2224999" y="358817"/>
                    <a:pt x="2219850" y="363966"/>
                  </a:cubicBezTo>
                  <a:cubicBezTo>
                    <a:pt x="2214701" y="369115"/>
                    <a:pt x="2207718" y="372008"/>
                    <a:pt x="2200435" y="372008"/>
                  </a:cubicBezTo>
                  <a:lnTo>
                    <a:pt x="27457" y="372008"/>
                  </a:lnTo>
                  <a:cubicBezTo>
                    <a:pt x="20175" y="372008"/>
                    <a:pt x="13191" y="369115"/>
                    <a:pt x="8042" y="363966"/>
                  </a:cubicBezTo>
                  <a:cubicBezTo>
                    <a:pt x="2893" y="358817"/>
                    <a:pt x="0" y="351833"/>
                    <a:pt x="0" y="344551"/>
                  </a:cubicBezTo>
                  <a:lnTo>
                    <a:pt x="0" y="27457"/>
                  </a:lnTo>
                  <a:cubicBezTo>
                    <a:pt x="0" y="20175"/>
                    <a:pt x="2893" y="13191"/>
                    <a:pt x="8042" y="8042"/>
                  </a:cubicBezTo>
                  <a:cubicBezTo>
                    <a:pt x="13191" y="2893"/>
                    <a:pt x="20175" y="0"/>
                    <a:pt x="27457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2227892" cy="4005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parte dell’albero rappresenta come ti senti in questo momento?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011296" y="2886922"/>
            <a:ext cx="8459028" cy="1319022"/>
            <a:chOff x="0" y="0"/>
            <a:chExt cx="2227892" cy="34739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27892" cy="347397"/>
            </a:xfrm>
            <a:custGeom>
              <a:avLst/>
              <a:gdLst/>
              <a:ahLst/>
              <a:cxnLst/>
              <a:rect l="l" t="t" r="r" b="b"/>
              <a:pathLst>
                <a:path w="2227892" h="347397">
                  <a:moveTo>
                    <a:pt x="27457" y="0"/>
                  </a:moveTo>
                  <a:lnTo>
                    <a:pt x="2200435" y="0"/>
                  </a:lnTo>
                  <a:cubicBezTo>
                    <a:pt x="2215599" y="0"/>
                    <a:pt x="2227892" y="12293"/>
                    <a:pt x="2227892" y="27457"/>
                  </a:cubicBezTo>
                  <a:lnTo>
                    <a:pt x="2227892" y="319940"/>
                  </a:lnTo>
                  <a:cubicBezTo>
                    <a:pt x="2227892" y="327222"/>
                    <a:pt x="2224999" y="334206"/>
                    <a:pt x="2219850" y="339355"/>
                  </a:cubicBezTo>
                  <a:cubicBezTo>
                    <a:pt x="2214701" y="344504"/>
                    <a:pt x="2207718" y="347397"/>
                    <a:pt x="2200435" y="347397"/>
                  </a:cubicBezTo>
                  <a:lnTo>
                    <a:pt x="27457" y="347397"/>
                  </a:lnTo>
                  <a:cubicBezTo>
                    <a:pt x="12293" y="347397"/>
                    <a:pt x="0" y="335104"/>
                    <a:pt x="0" y="319940"/>
                  </a:cubicBezTo>
                  <a:lnTo>
                    <a:pt x="0" y="27457"/>
                  </a:lnTo>
                  <a:cubicBezTo>
                    <a:pt x="0" y="20175"/>
                    <a:pt x="2893" y="13191"/>
                    <a:pt x="8042" y="8042"/>
                  </a:cubicBezTo>
                  <a:cubicBezTo>
                    <a:pt x="13191" y="2893"/>
                    <a:pt x="20175" y="0"/>
                    <a:pt x="27457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2227892" cy="3759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Perché questa parte? Che cosa significa per te?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011296" y="4607697"/>
            <a:ext cx="8459028" cy="1273100"/>
            <a:chOff x="0" y="0"/>
            <a:chExt cx="2227892" cy="33530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227892" cy="335302"/>
            </a:xfrm>
            <a:custGeom>
              <a:avLst/>
              <a:gdLst/>
              <a:ahLst/>
              <a:cxnLst/>
              <a:rect l="l" t="t" r="r" b="b"/>
              <a:pathLst>
                <a:path w="2227892" h="335302">
                  <a:moveTo>
                    <a:pt x="27457" y="0"/>
                  </a:moveTo>
                  <a:lnTo>
                    <a:pt x="2200435" y="0"/>
                  </a:lnTo>
                  <a:cubicBezTo>
                    <a:pt x="2215599" y="0"/>
                    <a:pt x="2227892" y="12293"/>
                    <a:pt x="2227892" y="27457"/>
                  </a:cubicBezTo>
                  <a:lnTo>
                    <a:pt x="2227892" y="307845"/>
                  </a:lnTo>
                  <a:cubicBezTo>
                    <a:pt x="2227892" y="315127"/>
                    <a:pt x="2224999" y="322111"/>
                    <a:pt x="2219850" y="327260"/>
                  </a:cubicBezTo>
                  <a:cubicBezTo>
                    <a:pt x="2214701" y="332409"/>
                    <a:pt x="2207718" y="335302"/>
                    <a:pt x="2200435" y="335302"/>
                  </a:cubicBezTo>
                  <a:lnTo>
                    <a:pt x="27457" y="335302"/>
                  </a:lnTo>
                  <a:cubicBezTo>
                    <a:pt x="20175" y="335302"/>
                    <a:pt x="13191" y="332409"/>
                    <a:pt x="8042" y="327260"/>
                  </a:cubicBezTo>
                  <a:cubicBezTo>
                    <a:pt x="2893" y="322111"/>
                    <a:pt x="0" y="315127"/>
                    <a:pt x="0" y="307845"/>
                  </a:cubicBezTo>
                  <a:lnTo>
                    <a:pt x="0" y="27457"/>
                  </a:lnTo>
                  <a:cubicBezTo>
                    <a:pt x="0" y="20175"/>
                    <a:pt x="2893" y="13191"/>
                    <a:pt x="8042" y="8042"/>
                  </a:cubicBezTo>
                  <a:cubicBezTo>
                    <a:pt x="13191" y="2893"/>
                    <a:pt x="20175" y="0"/>
                    <a:pt x="27457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2227892" cy="363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punti di forza riflette il tuo albero?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348740" y="962025"/>
            <a:ext cx="6849476" cy="4597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Scegli il tuo albero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Ogni albero ha una forma, una forza e un ritmo diversi.</a:t>
            </a:r>
          </a:p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Proprio come le persone.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Osserva le immagini dei diversi alberi e scegli quello che: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Ti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piace di più.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Ti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rappresenta.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Somiglia 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come ti senti oggi.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esistono risposte giuste o sbagliate.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È una tua scelta.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7582294" y="-381758"/>
            <a:ext cx="3123413" cy="16652648"/>
          </a:xfrm>
          <a:custGeom>
            <a:avLst/>
            <a:gdLst/>
            <a:ahLst/>
            <a:cxnLst/>
            <a:rect l="l" t="t" r="r" b="b"/>
            <a:pathLst>
              <a:path w="3123413" h="16652648">
                <a:moveTo>
                  <a:pt x="0" y="0"/>
                </a:moveTo>
                <a:lnTo>
                  <a:pt x="3123412" y="0"/>
                </a:lnTo>
                <a:lnTo>
                  <a:pt x="3123412" y="16652648"/>
                </a:lnTo>
                <a:lnTo>
                  <a:pt x="0" y="166526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435" r="-18855"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9011296" y="1028700"/>
            <a:ext cx="8459028" cy="1412467"/>
            <a:chOff x="0" y="0"/>
            <a:chExt cx="2227892" cy="37200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27892" cy="372008"/>
            </a:xfrm>
            <a:custGeom>
              <a:avLst/>
              <a:gdLst/>
              <a:ahLst/>
              <a:cxnLst/>
              <a:rect l="l" t="t" r="r" b="b"/>
              <a:pathLst>
                <a:path w="2227892" h="372008">
                  <a:moveTo>
                    <a:pt x="27457" y="0"/>
                  </a:moveTo>
                  <a:lnTo>
                    <a:pt x="2200435" y="0"/>
                  </a:lnTo>
                  <a:cubicBezTo>
                    <a:pt x="2215599" y="0"/>
                    <a:pt x="2227892" y="12293"/>
                    <a:pt x="2227892" y="27457"/>
                  </a:cubicBezTo>
                  <a:lnTo>
                    <a:pt x="2227892" y="344551"/>
                  </a:lnTo>
                  <a:cubicBezTo>
                    <a:pt x="2227892" y="351833"/>
                    <a:pt x="2224999" y="358817"/>
                    <a:pt x="2219850" y="363966"/>
                  </a:cubicBezTo>
                  <a:cubicBezTo>
                    <a:pt x="2214701" y="369115"/>
                    <a:pt x="2207718" y="372008"/>
                    <a:pt x="2200435" y="372008"/>
                  </a:cubicBezTo>
                  <a:lnTo>
                    <a:pt x="27457" y="372008"/>
                  </a:lnTo>
                  <a:cubicBezTo>
                    <a:pt x="20175" y="372008"/>
                    <a:pt x="13191" y="369115"/>
                    <a:pt x="8042" y="363966"/>
                  </a:cubicBezTo>
                  <a:cubicBezTo>
                    <a:pt x="2893" y="358817"/>
                    <a:pt x="0" y="351833"/>
                    <a:pt x="0" y="344551"/>
                  </a:cubicBezTo>
                  <a:lnTo>
                    <a:pt x="0" y="27457"/>
                  </a:lnTo>
                  <a:cubicBezTo>
                    <a:pt x="0" y="20175"/>
                    <a:pt x="2893" y="13191"/>
                    <a:pt x="8042" y="8042"/>
                  </a:cubicBezTo>
                  <a:cubicBezTo>
                    <a:pt x="13191" y="2893"/>
                    <a:pt x="20175" y="0"/>
                    <a:pt x="27457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2227892" cy="4005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Welcher Teil des Baumes repräsentiert, wie es dir gerade geht?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011296" y="2886922"/>
            <a:ext cx="8459028" cy="1319022"/>
            <a:chOff x="0" y="0"/>
            <a:chExt cx="2227892" cy="34739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27892" cy="347397"/>
            </a:xfrm>
            <a:custGeom>
              <a:avLst/>
              <a:gdLst/>
              <a:ahLst/>
              <a:cxnLst/>
              <a:rect l="l" t="t" r="r" b="b"/>
              <a:pathLst>
                <a:path w="2227892" h="347397">
                  <a:moveTo>
                    <a:pt x="27457" y="0"/>
                  </a:moveTo>
                  <a:lnTo>
                    <a:pt x="2200435" y="0"/>
                  </a:lnTo>
                  <a:cubicBezTo>
                    <a:pt x="2215599" y="0"/>
                    <a:pt x="2227892" y="12293"/>
                    <a:pt x="2227892" y="27457"/>
                  </a:cubicBezTo>
                  <a:lnTo>
                    <a:pt x="2227892" y="319940"/>
                  </a:lnTo>
                  <a:cubicBezTo>
                    <a:pt x="2227892" y="327222"/>
                    <a:pt x="2224999" y="334206"/>
                    <a:pt x="2219850" y="339355"/>
                  </a:cubicBezTo>
                  <a:cubicBezTo>
                    <a:pt x="2214701" y="344504"/>
                    <a:pt x="2207718" y="347397"/>
                    <a:pt x="2200435" y="347397"/>
                  </a:cubicBezTo>
                  <a:lnTo>
                    <a:pt x="27457" y="347397"/>
                  </a:lnTo>
                  <a:cubicBezTo>
                    <a:pt x="12293" y="347397"/>
                    <a:pt x="0" y="335104"/>
                    <a:pt x="0" y="319940"/>
                  </a:cubicBezTo>
                  <a:lnTo>
                    <a:pt x="0" y="27457"/>
                  </a:lnTo>
                  <a:cubicBezTo>
                    <a:pt x="0" y="20175"/>
                    <a:pt x="2893" y="13191"/>
                    <a:pt x="8042" y="8042"/>
                  </a:cubicBezTo>
                  <a:cubicBezTo>
                    <a:pt x="13191" y="2893"/>
                    <a:pt x="20175" y="0"/>
                    <a:pt x="27457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2227892" cy="3759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Warum dieser Teil? Was bedeutet er für dich?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011296" y="4607697"/>
            <a:ext cx="8459028" cy="1273100"/>
            <a:chOff x="0" y="0"/>
            <a:chExt cx="2227892" cy="33530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227892" cy="335302"/>
            </a:xfrm>
            <a:custGeom>
              <a:avLst/>
              <a:gdLst/>
              <a:ahLst/>
              <a:cxnLst/>
              <a:rect l="l" t="t" r="r" b="b"/>
              <a:pathLst>
                <a:path w="2227892" h="335302">
                  <a:moveTo>
                    <a:pt x="27457" y="0"/>
                  </a:moveTo>
                  <a:lnTo>
                    <a:pt x="2200435" y="0"/>
                  </a:lnTo>
                  <a:cubicBezTo>
                    <a:pt x="2215599" y="0"/>
                    <a:pt x="2227892" y="12293"/>
                    <a:pt x="2227892" y="27457"/>
                  </a:cubicBezTo>
                  <a:lnTo>
                    <a:pt x="2227892" y="307845"/>
                  </a:lnTo>
                  <a:cubicBezTo>
                    <a:pt x="2227892" y="315127"/>
                    <a:pt x="2224999" y="322111"/>
                    <a:pt x="2219850" y="327260"/>
                  </a:cubicBezTo>
                  <a:cubicBezTo>
                    <a:pt x="2214701" y="332409"/>
                    <a:pt x="2207718" y="335302"/>
                    <a:pt x="2200435" y="335302"/>
                  </a:cubicBezTo>
                  <a:lnTo>
                    <a:pt x="27457" y="335302"/>
                  </a:lnTo>
                  <a:cubicBezTo>
                    <a:pt x="20175" y="335302"/>
                    <a:pt x="13191" y="332409"/>
                    <a:pt x="8042" y="327260"/>
                  </a:cubicBezTo>
                  <a:cubicBezTo>
                    <a:pt x="2893" y="322111"/>
                    <a:pt x="0" y="315127"/>
                    <a:pt x="0" y="307845"/>
                  </a:cubicBezTo>
                  <a:lnTo>
                    <a:pt x="0" y="27457"/>
                  </a:lnTo>
                  <a:cubicBezTo>
                    <a:pt x="0" y="20175"/>
                    <a:pt x="2893" y="13191"/>
                    <a:pt x="8042" y="8042"/>
                  </a:cubicBezTo>
                  <a:cubicBezTo>
                    <a:pt x="13191" y="2893"/>
                    <a:pt x="20175" y="0"/>
                    <a:pt x="27457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2227892" cy="363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Welche Stärken spiegelt dein Baum wider?</a:t>
              </a:r>
            </a:p>
          </p:txBody>
        </p:sp>
      </p:grpSp>
      <p:sp>
        <p:nvSpPr>
          <p:cNvPr id="12" name="Freeform 12"/>
          <p:cNvSpPr/>
          <p:nvPr/>
        </p:nvSpPr>
        <p:spPr>
          <a:xfrm>
            <a:off x="1028700" y="1129447"/>
            <a:ext cx="7234813" cy="4114800"/>
          </a:xfrm>
          <a:custGeom>
            <a:avLst/>
            <a:gdLst/>
            <a:ahLst/>
            <a:cxnLst/>
            <a:rect l="l" t="t" r="r" b="b"/>
            <a:pathLst>
              <a:path w="7234813" h="4114800">
                <a:moveTo>
                  <a:pt x="0" y="0"/>
                </a:moveTo>
                <a:lnTo>
                  <a:pt x="7234813" y="0"/>
                </a:lnTo>
                <a:lnTo>
                  <a:pt x="723481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3" name="TextBox 13"/>
          <p:cNvSpPr txBox="1"/>
          <p:nvPr/>
        </p:nvSpPr>
        <p:spPr>
          <a:xfrm>
            <a:off x="1668990" y="2040712"/>
            <a:ext cx="5951010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“Il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mio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albero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mi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rappresenta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perché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…”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088886" y="2451058"/>
            <a:ext cx="5114441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Quando mi sento triste o insicuro o insicura,</a:t>
            </a:r>
          </a:p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mi ricordo delle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mie qualità e delle cose che mi rendono speciale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</a:t>
            </a:r>
          </a:p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come la mia famiglia,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i miei amici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e le cose a cui tengo,</a:t>
            </a:r>
          </a:p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che mi fanno sentire bene.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BEC3ECC-4E23-8D8F-B01B-2782EA299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498" y="1067971"/>
            <a:ext cx="15095004" cy="815105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843514" y="1028700"/>
            <a:ext cx="6600971" cy="1389266"/>
            <a:chOff x="0" y="0"/>
            <a:chExt cx="1738527" cy="36589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38527" cy="365897"/>
            </a:xfrm>
            <a:custGeom>
              <a:avLst/>
              <a:gdLst/>
              <a:ahLst/>
              <a:cxnLst/>
              <a:rect l="l" t="t" r="r" b="b"/>
              <a:pathLst>
                <a:path w="1738527" h="365897">
                  <a:moveTo>
                    <a:pt x="35185" y="0"/>
                  </a:moveTo>
                  <a:lnTo>
                    <a:pt x="1703342" y="0"/>
                  </a:lnTo>
                  <a:cubicBezTo>
                    <a:pt x="1712674" y="0"/>
                    <a:pt x="1721623" y="3707"/>
                    <a:pt x="1728222" y="10306"/>
                  </a:cubicBezTo>
                  <a:cubicBezTo>
                    <a:pt x="1734820" y="16904"/>
                    <a:pt x="1738527" y="25854"/>
                    <a:pt x="1738527" y="35185"/>
                  </a:cubicBezTo>
                  <a:lnTo>
                    <a:pt x="1738527" y="330712"/>
                  </a:lnTo>
                  <a:cubicBezTo>
                    <a:pt x="1738527" y="340043"/>
                    <a:pt x="1734820" y="348993"/>
                    <a:pt x="1728222" y="355592"/>
                  </a:cubicBezTo>
                  <a:cubicBezTo>
                    <a:pt x="1721623" y="362190"/>
                    <a:pt x="1712674" y="365897"/>
                    <a:pt x="1703342" y="365897"/>
                  </a:cubicBezTo>
                  <a:lnTo>
                    <a:pt x="35185" y="365897"/>
                  </a:lnTo>
                  <a:cubicBezTo>
                    <a:pt x="25854" y="365897"/>
                    <a:pt x="16904" y="362190"/>
                    <a:pt x="10306" y="355592"/>
                  </a:cubicBezTo>
                  <a:cubicBezTo>
                    <a:pt x="3707" y="348993"/>
                    <a:pt x="0" y="340043"/>
                    <a:pt x="0" y="330712"/>
                  </a:cubicBezTo>
                  <a:lnTo>
                    <a:pt x="0" y="35185"/>
                  </a:lnTo>
                  <a:cubicBezTo>
                    <a:pt x="0" y="25854"/>
                    <a:pt x="3707" y="16904"/>
                    <a:pt x="10306" y="10306"/>
                  </a:cubicBezTo>
                  <a:cubicBezTo>
                    <a:pt x="16904" y="3707"/>
                    <a:pt x="25854" y="0"/>
                    <a:pt x="35185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"/>
              <a:ext cx="1738527" cy="3563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Perché ne parliamo?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13415072" y="1260173"/>
            <a:ext cx="9945136" cy="8229600"/>
          </a:xfrm>
          <a:custGeom>
            <a:avLst/>
            <a:gdLst/>
            <a:ahLst/>
            <a:cxnLst/>
            <a:rect l="l" t="t" r="r" b="b"/>
            <a:pathLst>
              <a:path w="9945136" h="8229600">
                <a:moveTo>
                  <a:pt x="0" y="0"/>
                </a:moveTo>
                <a:lnTo>
                  <a:pt x="9945136" y="0"/>
                </a:lnTo>
                <a:lnTo>
                  <a:pt x="994513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Freeform 6"/>
          <p:cNvSpPr/>
          <p:nvPr/>
        </p:nvSpPr>
        <p:spPr>
          <a:xfrm>
            <a:off x="-5244887" y="1028700"/>
            <a:ext cx="9945136" cy="8229600"/>
          </a:xfrm>
          <a:custGeom>
            <a:avLst/>
            <a:gdLst/>
            <a:ahLst/>
            <a:cxnLst/>
            <a:rect l="l" t="t" r="r" b="b"/>
            <a:pathLst>
              <a:path w="9945136" h="8229600">
                <a:moveTo>
                  <a:pt x="0" y="0"/>
                </a:moveTo>
                <a:lnTo>
                  <a:pt x="9945136" y="0"/>
                </a:lnTo>
                <a:lnTo>
                  <a:pt x="994513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7" name="Group 7"/>
          <p:cNvGrpSpPr/>
          <p:nvPr/>
        </p:nvGrpSpPr>
        <p:grpSpPr>
          <a:xfrm>
            <a:off x="6742050" y="3802451"/>
            <a:ext cx="4803899" cy="457200"/>
            <a:chOff x="0" y="0"/>
            <a:chExt cx="6405198" cy="609600"/>
          </a:xfrm>
        </p:grpSpPr>
        <p:sp>
          <p:nvSpPr>
            <p:cNvPr id="8" name="TextBox 8"/>
            <p:cNvSpPr txBox="1"/>
            <p:nvPr/>
          </p:nvSpPr>
          <p:spPr>
            <a:xfrm>
              <a:off x="706068" y="37042"/>
              <a:ext cx="5699130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prendi decisioni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85725"/>
              <a:ext cx="522288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921315" y="4588712"/>
            <a:ext cx="4445368" cy="457200"/>
            <a:chOff x="0" y="0"/>
            <a:chExt cx="5927158" cy="609600"/>
          </a:xfrm>
        </p:grpSpPr>
        <p:sp>
          <p:nvSpPr>
            <p:cNvPr id="11" name="TextBox 11"/>
            <p:cNvSpPr txBox="1"/>
            <p:nvPr/>
          </p:nvSpPr>
          <p:spPr>
            <a:xfrm>
              <a:off x="755611" y="37042"/>
              <a:ext cx="5171547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gestisci lo stress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85725"/>
              <a:ext cx="621374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349143" y="5374973"/>
            <a:ext cx="5589712" cy="457200"/>
            <a:chOff x="0" y="0"/>
            <a:chExt cx="7452949" cy="609600"/>
          </a:xfrm>
        </p:grpSpPr>
        <p:sp>
          <p:nvSpPr>
            <p:cNvPr id="14" name="TextBox 14"/>
            <p:cNvSpPr txBox="1"/>
            <p:nvPr/>
          </p:nvSpPr>
          <p:spPr>
            <a:xfrm>
              <a:off x="764210" y="37042"/>
              <a:ext cx="6688739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parli con te stesso o te stessa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638572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237624" y="6161234"/>
            <a:ext cx="5812750" cy="457200"/>
            <a:chOff x="0" y="0"/>
            <a:chExt cx="7750334" cy="609600"/>
          </a:xfrm>
        </p:grpSpPr>
        <p:sp>
          <p:nvSpPr>
            <p:cNvPr id="17" name="TextBox 17"/>
            <p:cNvSpPr txBox="1"/>
            <p:nvPr/>
          </p:nvSpPr>
          <p:spPr>
            <a:xfrm>
              <a:off x="888092" y="37042"/>
              <a:ext cx="6862242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ti relazioni con le altre persone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85725"/>
              <a:ext cx="762453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6518112" y="6947495"/>
            <a:ext cx="5251775" cy="457200"/>
            <a:chOff x="0" y="0"/>
            <a:chExt cx="7002367" cy="609600"/>
          </a:xfrm>
        </p:grpSpPr>
        <p:sp>
          <p:nvSpPr>
            <p:cNvPr id="20" name="TextBox 20"/>
            <p:cNvSpPr txBox="1"/>
            <p:nvPr/>
          </p:nvSpPr>
          <p:spPr>
            <a:xfrm>
              <a:off x="929386" y="37042"/>
              <a:ext cx="6072981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vivi la tua vita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85725"/>
              <a:ext cx="80374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05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6245565" y="2748351"/>
            <a:ext cx="5796869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Perché la tua salute mentale influisce su: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181601" y="7880945"/>
            <a:ext cx="7924800" cy="3411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Prendersene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cura non è </a:t>
            </a:r>
            <a:r>
              <a:rPr lang="en-US" sz="20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facoltativo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È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fondamentale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415072" y="1260173"/>
            <a:ext cx="9945136" cy="8229600"/>
          </a:xfrm>
          <a:custGeom>
            <a:avLst/>
            <a:gdLst/>
            <a:ahLst/>
            <a:cxnLst/>
            <a:rect l="l" t="t" r="r" b="b"/>
            <a:pathLst>
              <a:path w="9945136" h="8229600">
                <a:moveTo>
                  <a:pt x="0" y="0"/>
                </a:moveTo>
                <a:lnTo>
                  <a:pt x="9945136" y="0"/>
                </a:lnTo>
                <a:lnTo>
                  <a:pt x="994513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-5244887" y="1028700"/>
            <a:ext cx="9945136" cy="8229600"/>
          </a:xfrm>
          <a:custGeom>
            <a:avLst/>
            <a:gdLst/>
            <a:ahLst/>
            <a:cxnLst/>
            <a:rect l="l" t="t" r="r" b="b"/>
            <a:pathLst>
              <a:path w="9945136" h="8229600">
                <a:moveTo>
                  <a:pt x="0" y="0"/>
                </a:moveTo>
                <a:lnTo>
                  <a:pt x="9945136" y="0"/>
                </a:lnTo>
                <a:lnTo>
                  <a:pt x="994513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6210120" y="2187272"/>
            <a:ext cx="6921353" cy="674687"/>
            <a:chOff x="0" y="0"/>
            <a:chExt cx="9228470" cy="899583"/>
          </a:xfrm>
        </p:grpSpPr>
        <p:sp>
          <p:nvSpPr>
            <p:cNvPr id="5" name="TextBox 5"/>
            <p:cNvSpPr txBox="1"/>
            <p:nvPr/>
          </p:nvSpPr>
          <p:spPr>
            <a:xfrm>
              <a:off x="756868" y="-39158"/>
              <a:ext cx="8471602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Comprendere che cosa è davvero la salute mentale e come influisce sulla vita quotidiana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85725"/>
              <a:ext cx="522288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723245" y="3232395"/>
            <a:ext cx="6823726" cy="1027112"/>
            <a:chOff x="0" y="0"/>
            <a:chExt cx="9098302" cy="1369483"/>
          </a:xfrm>
        </p:grpSpPr>
        <p:sp>
          <p:nvSpPr>
            <p:cNvPr id="8" name="TextBox 8"/>
            <p:cNvSpPr txBox="1"/>
            <p:nvPr/>
          </p:nvSpPr>
          <p:spPr>
            <a:xfrm>
              <a:off x="831811" y="-39158"/>
              <a:ext cx="8266490" cy="14086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Identificare le emozioni 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(anche quelle più complesse come senso di colpa, rifiuto, paura o frustrazione)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85725"/>
              <a:ext cx="621374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054755" y="4629944"/>
            <a:ext cx="6724165" cy="674687"/>
            <a:chOff x="0" y="0"/>
            <a:chExt cx="8965554" cy="899583"/>
          </a:xfrm>
        </p:grpSpPr>
        <p:sp>
          <p:nvSpPr>
            <p:cNvPr id="11" name="TextBox 11"/>
            <p:cNvSpPr txBox="1"/>
            <p:nvPr/>
          </p:nvSpPr>
          <p:spPr>
            <a:xfrm>
              <a:off x="802310" y="-39158"/>
              <a:ext cx="8163243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Parlare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di cura di sé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, cioè che cosa puoi fare per sentirti meglio quando qualcosa ti sopraffà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85725"/>
              <a:ext cx="638572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859992" y="6027492"/>
            <a:ext cx="7038296" cy="684212"/>
            <a:chOff x="0" y="0"/>
            <a:chExt cx="9384394" cy="912283"/>
          </a:xfrm>
        </p:grpSpPr>
        <p:sp>
          <p:nvSpPr>
            <p:cNvPr id="14" name="TextBox 14"/>
            <p:cNvSpPr txBox="1"/>
            <p:nvPr/>
          </p:nvSpPr>
          <p:spPr>
            <a:xfrm>
              <a:off x="888092" y="-26458"/>
              <a:ext cx="8496302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Normalizzare la richiesta 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di aiuto quando non sai come gestire le tue emozioni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762453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053557" y="7082141"/>
            <a:ext cx="6744631" cy="1017587"/>
            <a:chOff x="0" y="0"/>
            <a:chExt cx="8992842" cy="1356783"/>
          </a:xfrm>
        </p:grpSpPr>
        <p:sp>
          <p:nvSpPr>
            <p:cNvPr id="17" name="TextBox 17"/>
            <p:cNvSpPr txBox="1"/>
            <p:nvPr/>
          </p:nvSpPr>
          <p:spPr>
            <a:xfrm>
              <a:off x="929386" y="-51858"/>
              <a:ext cx="8063456" cy="14086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Imparare strategie pratiche per regolarti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mentalmente ed emotivamente, organizzarti e prenderti cura di te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85725"/>
              <a:ext cx="80374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05</a:t>
              </a: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8170664" y="1038225"/>
            <a:ext cx="1678037" cy="445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Obiettivi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415072" y="1260173"/>
            <a:ext cx="9945136" cy="8229600"/>
          </a:xfrm>
          <a:custGeom>
            <a:avLst/>
            <a:gdLst/>
            <a:ahLst/>
            <a:cxnLst/>
            <a:rect l="l" t="t" r="r" b="b"/>
            <a:pathLst>
              <a:path w="9945136" h="8229600">
                <a:moveTo>
                  <a:pt x="0" y="0"/>
                </a:moveTo>
                <a:lnTo>
                  <a:pt x="9945136" y="0"/>
                </a:lnTo>
                <a:lnTo>
                  <a:pt x="994513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-5244887" y="1028700"/>
            <a:ext cx="9945136" cy="8229600"/>
          </a:xfrm>
          <a:custGeom>
            <a:avLst/>
            <a:gdLst/>
            <a:ahLst/>
            <a:cxnLst/>
            <a:rect l="l" t="t" r="r" b="b"/>
            <a:pathLst>
              <a:path w="9945136" h="8229600">
                <a:moveTo>
                  <a:pt x="0" y="0"/>
                </a:moveTo>
                <a:lnTo>
                  <a:pt x="9945136" y="0"/>
                </a:lnTo>
                <a:lnTo>
                  <a:pt x="994513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6852879" y="2758087"/>
            <a:ext cx="4582242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Prendersi cura della propria salute mentale è importante quanto prendersi cura del corpo.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398896" y="4573588"/>
            <a:ext cx="3490208" cy="3411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Non è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debolezza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698804" y="5157485"/>
            <a:ext cx="4890392" cy="3411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Non è un’esagerazione.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24800" y="5744860"/>
            <a:ext cx="2438400" cy="3411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È cura di sé.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732654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Introduzione alla salute mentale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246927" y="2456043"/>
            <a:ext cx="7794147" cy="1289189"/>
            <a:chOff x="0" y="0"/>
            <a:chExt cx="2052779" cy="3395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52779" cy="339539"/>
            </a:xfrm>
            <a:custGeom>
              <a:avLst/>
              <a:gdLst/>
              <a:ahLst/>
              <a:cxnLst/>
              <a:rect l="l" t="t" r="r" b="b"/>
              <a:pathLst>
                <a:path w="2052779" h="339539">
                  <a:moveTo>
                    <a:pt x="29799" y="0"/>
                  </a:moveTo>
                  <a:lnTo>
                    <a:pt x="2022980" y="0"/>
                  </a:lnTo>
                  <a:cubicBezTo>
                    <a:pt x="2039438" y="0"/>
                    <a:pt x="2052779" y="13341"/>
                    <a:pt x="2052779" y="29799"/>
                  </a:cubicBezTo>
                  <a:lnTo>
                    <a:pt x="2052779" y="309740"/>
                  </a:lnTo>
                  <a:cubicBezTo>
                    <a:pt x="2052779" y="326198"/>
                    <a:pt x="2039438" y="339539"/>
                    <a:pt x="2022980" y="339539"/>
                  </a:cubicBezTo>
                  <a:lnTo>
                    <a:pt x="29799" y="339539"/>
                  </a:lnTo>
                  <a:cubicBezTo>
                    <a:pt x="13341" y="339539"/>
                    <a:pt x="0" y="326198"/>
                    <a:pt x="0" y="309740"/>
                  </a:cubicBezTo>
                  <a:lnTo>
                    <a:pt x="0" y="29799"/>
                  </a:lnTo>
                  <a:cubicBezTo>
                    <a:pt x="0" y="13341"/>
                    <a:pt x="13341" y="0"/>
                    <a:pt x="29799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2052779" cy="425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Che cos’è la salute mentale?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246927" y="6435735"/>
            <a:ext cx="7794147" cy="1395222"/>
            <a:chOff x="0" y="0"/>
            <a:chExt cx="2052779" cy="36746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052779" cy="367466"/>
            </a:xfrm>
            <a:custGeom>
              <a:avLst/>
              <a:gdLst/>
              <a:ahLst/>
              <a:cxnLst/>
              <a:rect l="l" t="t" r="r" b="b"/>
              <a:pathLst>
                <a:path w="2052779" h="367466">
                  <a:moveTo>
                    <a:pt x="29799" y="0"/>
                  </a:moveTo>
                  <a:lnTo>
                    <a:pt x="2022980" y="0"/>
                  </a:lnTo>
                  <a:cubicBezTo>
                    <a:pt x="2039438" y="0"/>
                    <a:pt x="2052779" y="13341"/>
                    <a:pt x="2052779" y="29799"/>
                  </a:cubicBezTo>
                  <a:lnTo>
                    <a:pt x="2052779" y="337667"/>
                  </a:lnTo>
                  <a:cubicBezTo>
                    <a:pt x="2052779" y="354124"/>
                    <a:pt x="2039438" y="367466"/>
                    <a:pt x="2022980" y="367466"/>
                  </a:cubicBezTo>
                  <a:lnTo>
                    <a:pt x="29799" y="367466"/>
                  </a:lnTo>
                  <a:cubicBezTo>
                    <a:pt x="13341" y="367466"/>
                    <a:pt x="0" y="354124"/>
                    <a:pt x="0" y="337667"/>
                  </a:cubicBezTo>
                  <a:lnTo>
                    <a:pt x="0" y="29799"/>
                  </a:lnTo>
                  <a:cubicBezTo>
                    <a:pt x="0" y="13341"/>
                    <a:pt x="13341" y="0"/>
                    <a:pt x="29799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2052779" cy="4531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Che cosa significa per te essere mentalmente “in salute”?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13430282" y="2057400"/>
            <a:ext cx="6119830" cy="8229600"/>
          </a:xfrm>
          <a:custGeom>
            <a:avLst/>
            <a:gdLst/>
            <a:ahLst/>
            <a:cxnLst/>
            <a:rect l="l" t="t" r="r" b="b"/>
            <a:pathLst>
              <a:path w="6119830" h="8229600">
                <a:moveTo>
                  <a:pt x="0" y="0"/>
                </a:moveTo>
                <a:lnTo>
                  <a:pt x="6119830" y="0"/>
                </a:lnTo>
                <a:lnTo>
                  <a:pt x="611983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9" name="TextBox 9"/>
          <p:cNvSpPr txBox="1"/>
          <p:nvPr/>
        </p:nvSpPr>
        <p:spPr>
          <a:xfrm>
            <a:off x="5030226" y="4221163"/>
            <a:ext cx="8227548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salute mentale influisce su come pensi,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come ti senti e come ti relazioni con le altre persone.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È importante quanto la salute fisica. Durante l’adolescenza è normale provare stress, paura, pressione o frustrazione.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8731375" y="2400300"/>
            <a:ext cx="0" cy="377899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3405858" y="7446116"/>
            <a:ext cx="11476285" cy="1577989"/>
          </a:xfrm>
          <a:custGeom>
            <a:avLst/>
            <a:gdLst/>
            <a:ahLst/>
            <a:cxnLst/>
            <a:rect l="l" t="t" r="r" b="b"/>
            <a:pathLst>
              <a:path w="11476285" h="1577989">
                <a:moveTo>
                  <a:pt x="0" y="0"/>
                </a:moveTo>
                <a:lnTo>
                  <a:pt x="11476284" y="0"/>
                </a:lnTo>
                <a:lnTo>
                  <a:pt x="11476284" y="1577989"/>
                </a:lnTo>
                <a:lnTo>
                  <a:pt x="0" y="15779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9874375" y="2333625"/>
            <a:ext cx="4834924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Prendersi cura di sé non è debolezza: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619331" y="942975"/>
            <a:ext cx="8224089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Parliamo di come ci sentiamo.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192820" y="2526334"/>
            <a:ext cx="4399466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Emozioni frequenti: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3329337" y="3212496"/>
            <a:ext cx="4025023" cy="457200"/>
            <a:chOff x="0" y="0"/>
            <a:chExt cx="5366698" cy="609600"/>
          </a:xfrm>
        </p:grpSpPr>
        <p:sp>
          <p:nvSpPr>
            <p:cNvPr id="8" name="TextBox 8"/>
            <p:cNvSpPr txBox="1"/>
            <p:nvPr/>
          </p:nvSpPr>
          <p:spPr>
            <a:xfrm>
              <a:off x="706068" y="37042"/>
              <a:ext cx="4660629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Stress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85725"/>
              <a:ext cx="522288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010893" y="3363308"/>
            <a:ext cx="4025023" cy="457200"/>
            <a:chOff x="0" y="0"/>
            <a:chExt cx="5366698" cy="609600"/>
          </a:xfrm>
        </p:grpSpPr>
        <p:sp>
          <p:nvSpPr>
            <p:cNvPr id="11" name="TextBox 11"/>
            <p:cNvSpPr txBox="1"/>
            <p:nvPr/>
          </p:nvSpPr>
          <p:spPr>
            <a:xfrm>
              <a:off x="706068" y="37042"/>
              <a:ext cx="4660629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Dormire bene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85725"/>
              <a:ext cx="522288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3292180" y="3998757"/>
            <a:ext cx="3759958" cy="457200"/>
            <a:chOff x="0" y="0"/>
            <a:chExt cx="5013277" cy="609600"/>
          </a:xfrm>
        </p:grpSpPr>
        <p:sp>
          <p:nvSpPr>
            <p:cNvPr id="14" name="TextBox 14"/>
            <p:cNvSpPr txBox="1"/>
            <p:nvPr/>
          </p:nvSpPr>
          <p:spPr>
            <a:xfrm>
              <a:off x="755611" y="37042"/>
              <a:ext cx="4257666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Senso di colpa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621374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973736" y="4149569"/>
            <a:ext cx="3759958" cy="457200"/>
            <a:chOff x="0" y="0"/>
            <a:chExt cx="5013277" cy="609600"/>
          </a:xfrm>
        </p:grpSpPr>
        <p:sp>
          <p:nvSpPr>
            <p:cNvPr id="17" name="TextBox 17"/>
            <p:cNvSpPr txBox="1"/>
            <p:nvPr/>
          </p:nvSpPr>
          <p:spPr>
            <a:xfrm>
              <a:off x="755611" y="37042"/>
              <a:ext cx="4257666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Mettere dei limiti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85725"/>
              <a:ext cx="621374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3285731" y="4785018"/>
            <a:ext cx="5127894" cy="457200"/>
            <a:chOff x="0" y="0"/>
            <a:chExt cx="6837192" cy="609600"/>
          </a:xfrm>
        </p:grpSpPr>
        <p:sp>
          <p:nvSpPr>
            <p:cNvPr id="20" name="TextBox 20"/>
            <p:cNvSpPr txBox="1"/>
            <p:nvPr/>
          </p:nvSpPr>
          <p:spPr>
            <a:xfrm>
              <a:off x="764210" y="37042"/>
              <a:ext cx="6072981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Paura / preoccupazione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85725"/>
              <a:ext cx="638572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9967287" y="4935830"/>
            <a:ext cx="5127894" cy="457200"/>
            <a:chOff x="0" y="0"/>
            <a:chExt cx="6837192" cy="609600"/>
          </a:xfrm>
        </p:grpSpPr>
        <p:sp>
          <p:nvSpPr>
            <p:cNvPr id="23" name="TextBox 23"/>
            <p:cNvSpPr txBox="1"/>
            <p:nvPr/>
          </p:nvSpPr>
          <p:spPr>
            <a:xfrm>
              <a:off x="764210" y="37042"/>
              <a:ext cx="6072981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Parlare con qualcuno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85725"/>
              <a:ext cx="638572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192820" y="5571279"/>
            <a:ext cx="3810459" cy="457200"/>
            <a:chOff x="0" y="0"/>
            <a:chExt cx="5080612" cy="609600"/>
          </a:xfrm>
        </p:grpSpPr>
        <p:sp>
          <p:nvSpPr>
            <p:cNvPr id="26" name="TextBox 26"/>
            <p:cNvSpPr txBox="1"/>
            <p:nvPr/>
          </p:nvSpPr>
          <p:spPr>
            <a:xfrm>
              <a:off x="888092" y="37042"/>
              <a:ext cx="4192520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Paura del rifiuto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85725"/>
              <a:ext cx="762453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9874375" y="5722091"/>
            <a:ext cx="4417982" cy="457200"/>
            <a:chOff x="0" y="0"/>
            <a:chExt cx="5890643" cy="609600"/>
          </a:xfrm>
        </p:grpSpPr>
        <p:sp>
          <p:nvSpPr>
            <p:cNvPr id="29" name="TextBox 29"/>
            <p:cNvSpPr txBox="1"/>
            <p:nvPr/>
          </p:nvSpPr>
          <p:spPr>
            <a:xfrm>
              <a:off x="888092" y="37042"/>
              <a:ext cx="5002551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Staccare / disconnettersi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85725"/>
              <a:ext cx="762453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176313" y="1746084"/>
            <a:ext cx="5935373" cy="1522097"/>
            <a:chOff x="0" y="0"/>
            <a:chExt cx="1563226" cy="4008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63226" cy="400881"/>
            </a:xfrm>
            <a:custGeom>
              <a:avLst/>
              <a:gdLst/>
              <a:ahLst/>
              <a:cxnLst/>
              <a:rect l="l" t="t" r="r" b="b"/>
              <a:pathLst>
                <a:path w="1563226" h="400881">
                  <a:moveTo>
                    <a:pt x="39131" y="0"/>
                  </a:moveTo>
                  <a:lnTo>
                    <a:pt x="1524095" y="0"/>
                  </a:lnTo>
                  <a:cubicBezTo>
                    <a:pt x="1545706" y="0"/>
                    <a:pt x="1563226" y="17520"/>
                    <a:pt x="1563226" y="39131"/>
                  </a:cubicBezTo>
                  <a:lnTo>
                    <a:pt x="1563226" y="361750"/>
                  </a:lnTo>
                  <a:cubicBezTo>
                    <a:pt x="1563226" y="372129"/>
                    <a:pt x="1559103" y="382082"/>
                    <a:pt x="1551765" y="389420"/>
                  </a:cubicBezTo>
                  <a:cubicBezTo>
                    <a:pt x="1544426" y="396759"/>
                    <a:pt x="1534473" y="400881"/>
                    <a:pt x="1524095" y="400881"/>
                  </a:cubicBezTo>
                  <a:lnTo>
                    <a:pt x="39131" y="400881"/>
                  </a:lnTo>
                  <a:cubicBezTo>
                    <a:pt x="17520" y="400881"/>
                    <a:pt x="0" y="383362"/>
                    <a:pt x="0" y="361750"/>
                  </a:cubicBezTo>
                  <a:lnTo>
                    <a:pt x="0" y="39131"/>
                  </a:lnTo>
                  <a:cubicBezTo>
                    <a:pt x="0" y="28753"/>
                    <a:pt x="4123" y="18800"/>
                    <a:pt x="11461" y="11461"/>
                  </a:cubicBezTo>
                  <a:cubicBezTo>
                    <a:pt x="18800" y="4123"/>
                    <a:pt x="28753" y="0"/>
                    <a:pt x="39131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1563226" cy="4866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Che cosa fai quando ti senti sopraffatto o sopraffatta?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4751560" y="942975"/>
            <a:ext cx="8784879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Parliamo di come ci sentiamo.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873360F-4926-DE88-9D70-616DB2788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6911" y="3637810"/>
            <a:ext cx="9332890" cy="554429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1174</Words>
  <Application>Microsoft Office PowerPoint</Application>
  <PresentationFormat>Custom</PresentationFormat>
  <Paragraphs>174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Calibri</vt:lpstr>
      <vt:lpstr>Poppins Bold</vt:lpstr>
      <vt:lpstr>Arial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M3_ Salute mentale e cura di sé – Scuola secondaria di primo grado</dc:title>
  <cp:lastModifiedBy>Itzel Gn</cp:lastModifiedBy>
  <cp:revision>2</cp:revision>
  <dcterms:created xsi:type="dcterms:W3CDTF">2006-08-16T00:00:00Z</dcterms:created>
  <dcterms:modified xsi:type="dcterms:W3CDTF">2026-04-08T10:19:16Z</dcterms:modified>
  <dc:identifier>DAHEZIzF8fs</dc:identifier>
</cp:coreProperties>
</file>