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8288000" cy="10287000"/>
  <p:notesSz cx="6858000" cy="9144000"/>
  <p:embeddedFontLst>
    <p:embeddedFont>
      <p:font typeface="Poppins" panose="00000500000000000000" pitchFamily="2" charset="0"/>
      <p:regular r:id="rId33"/>
      <p:bold r:id="rId34"/>
      <p:italic r:id="rId35"/>
      <p:boldItalic r:id="rId36"/>
    </p:embeddedFont>
    <p:embeddedFont>
      <p:font typeface="Poppins Bold" panose="00000800000000000000" charset="0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7" d="100"/>
          <a:sy n="77" d="100"/>
        </p:scale>
        <p:origin x="70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5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78678" y="2373441"/>
            <a:ext cx="7780622" cy="2805151"/>
            <a:chOff x="0" y="0"/>
            <a:chExt cx="10374162" cy="374020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374162" cy="3740201"/>
            </a:xfrm>
            <a:custGeom>
              <a:avLst/>
              <a:gdLst/>
              <a:ahLst/>
              <a:cxnLst/>
              <a:rect l="l" t="t" r="r" b="b"/>
              <a:pathLst>
                <a:path w="10374162" h="3740201">
                  <a:moveTo>
                    <a:pt x="0" y="0"/>
                  </a:moveTo>
                  <a:lnTo>
                    <a:pt x="10374162" y="0"/>
                  </a:lnTo>
                  <a:lnTo>
                    <a:pt x="10374162" y="3740201"/>
                  </a:lnTo>
                  <a:lnTo>
                    <a:pt x="0" y="374020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1437" r="-76284" b="-59109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254000" y="0"/>
              <a:ext cx="9866162" cy="3740201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5832"/>
                </a:lnSpc>
              </a:pPr>
              <a:r>
                <a:rPr lang="en-US" sz="54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Modulo 3</a:t>
              </a:r>
              <a:br>
                <a:rPr lang="en-US" sz="54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</a:br>
              <a:endParaRPr lang="en-US" sz="54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algn="ctr">
                <a:lnSpc>
                  <a:spcPts val="5832"/>
                </a:lnSpc>
              </a:pPr>
              <a:r>
                <a:rPr lang="en-US" sz="54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Salute </a:t>
              </a:r>
              <a:r>
                <a:rPr lang="en-US" sz="54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mentale</a:t>
              </a:r>
              <a:r>
                <a:rPr lang="en-US" sz="54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e cura di </a:t>
              </a:r>
              <a:r>
                <a:rPr lang="en-US" sz="54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sé</a:t>
              </a:r>
              <a:endParaRPr lang="en-US" sz="54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935619" y="1028700"/>
            <a:ext cx="8399251" cy="8399251"/>
          </a:xfrm>
          <a:custGeom>
            <a:avLst/>
            <a:gdLst/>
            <a:ahLst/>
            <a:cxnLst/>
            <a:rect l="l" t="t" r="r" b="b"/>
            <a:pathLst>
              <a:path w="8399251" h="8399251">
                <a:moveTo>
                  <a:pt x="0" y="0"/>
                </a:moveTo>
                <a:lnTo>
                  <a:pt x="8399251" y="0"/>
                </a:lnTo>
                <a:lnTo>
                  <a:pt x="8399251" y="8399251"/>
                </a:lnTo>
                <a:lnTo>
                  <a:pt x="0" y="83992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TextBox 6"/>
          <p:cNvSpPr txBox="1"/>
          <p:nvPr/>
        </p:nvSpPr>
        <p:spPr>
          <a:xfrm>
            <a:off x="12358446" y="8680856"/>
            <a:ext cx="2021086" cy="29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Scuola primaria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875709"/>
            <a:ext cx="8001000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Identificare le emozioni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606629" y="2455263"/>
            <a:ext cx="9391222" cy="5376474"/>
          </a:xfrm>
          <a:custGeom>
            <a:avLst/>
            <a:gdLst/>
            <a:ahLst/>
            <a:cxnLst/>
            <a:rect l="l" t="t" r="r" b="b"/>
            <a:pathLst>
              <a:path w="9391222" h="5376474">
                <a:moveTo>
                  <a:pt x="0" y="0"/>
                </a:moveTo>
                <a:lnTo>
                  <a:pt x="9391222" y="0"/>
                </a:lnTo>
                <a:lnTo>
                  <a:pt x="9391222" y="5376474"/>
                </a:lnTo>
                <a:lnTo>
                  <a:pt x="0" y="53764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499204"/>
            <a:ext cx="556260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Lista delle emozioni.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Immagini dal materiale stampato.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397465"/>
            <a:ext cx="4316536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Riconoscere diverse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emozioni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capire che cosa significano e riflettere su che cosa possiamo fare quando le proviamo.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501575" y="5087723"/>
            <a:ext cx="7284851" cy="4170577"/>
          </a:xfrm>
          <a:custGeom>
            <a:avLst/>
            <a:gdLst/>
            <a:ahLst/>
            <a:cxnLst/>
            <a:rect l="l" t="t" r="r" b="b"/>
            <a:pathLst>
              <a:path w="7284851" h="4170577">
                <a:moveTo>
                  <a:pt x="0" y="0"/>
                </a:moveTo>
                <a:lnTo>
                  <a:pt x="7284850" y="0"/>
                </a:lnTo>
                <a:lnTo>
                  <a:pt x="7284850" y="4170577"/>
                </a:lnTo>
                <a:lnTo>
                  <a:pt x="0" y="41705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704084" y="1680287"/>
            <a:ext cx="3086100" cy="2233422"/>
            <a:chOff x="0" y="0"/>
            <a:chExt cx="812800" cy="58822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88226"/>
            </a:xfrm>
            <a:custGeom>
              <a:avLst/>
              <a:gdLst/>
              <a:ahLst/>
              <a:cxnLst/>
              <a:rect l="l" t="t" r="r" b="b"/>
              <a:pathLst>
                <a:path w="812800" h="588226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512967"/>
                  </a:lnTo>
                  <a:cubicBezTo>
                    <a:pt x="812800" y="532927"/>
                    <a:pt x="804871" y="552070"/>
                    <a:pt x="790757" y="566183"/>
                  </a:cubicBezTo>
                  <a:cubicBezTo>
                    <a:pt x="776643" y="580297"/>
                    <a:pt x="757501" y="588226"/>
                    <a:pt x="737541" y="588226"/>
                  </a:cubicBezTo>
                  <a:lnTo>
                    <a:pt x="75259" y="588226"/>
                  </a:lnTo>
                  <a:cubicBezTo>
                    <a:pt x="33695" y="588226"/>
                    <a:pt x="0" y="554532"/>
                    <a:pt x="0" y="512967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812800" cy="6168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emozioni conoscete?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635328" y="1680287"/>
            <a:ext cx="3086100" cy="2233422"/>
            <a:chOff x="0" y="0"/>
            <a:chExt cx="812800" cy="58822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88226"/>
            </a:xfrm>
            <a:custGeom>
              <a:avLst/>
              <a:gdLst/>
              <a:ahLst/>
              <a:cxnLst/>
              <a:rect l="l" t="t" r="r" b="b"/>
              <a:pathLst>
                <a:path w="812800" h="588226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512967"/>
                  </a:lnTo>
                  <a:cubicBezTo>
                    <a:pt x="812800" y="532927"/>
                    <a:pt x="804871" y="552070"/>
                    <a:pt x="790757" y="566183"/>
                  </a:cubicBezTo>
                  <a:cubicBezTo>
                    <a:pt x="776643" y="580297"/>
                    <a:pt x="757501" y="588226"/>
                    <a:pt x="737541" y="588226"/>
                  </a:cubicBezTo>
                  <a:lnTo>
                    <a:pt x="75259" y="588226"/>
                  </a:lnTo>
                  <a:cubicBezTo>
                    <a:pt x="33695" y="588226"/>
                    <a:pt x="0" y="554532"/>
                    <a:pt x="0" y="512967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812800" cy="6168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Quando hai provato gioia?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66572" y="1680287"/>
            <a:ext cx="3086100" cy="2233422"/>
            <a:chOff x="0" y="0"/>
            <a:chExt cx="812800" cy="58822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88226"/>
            </a:xfrm>
            <a:custGeom>
              <a:avLst/>
              <a:gdLst/>
              <a:ahLst/>
              <a:cxnLst/>
              <a:rect l="l" t="t" r="r" b="b"/>
              <a:pathLst>
                <a:path w="812800" h="588226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512967"/>
                  </a:lnTo>
                  <a:cubicBezTo>
                    <a:pt x="812800" y="532927"/>
                    <a:pt x="804871" y="552070"/>
                    <a:pt x="790757" y="566183"/>
                  </a:cubicBezTo>
                  <a:cubicBezTo>
                    <a:pt x="776643" y="580297"/>
                    <a:pt x="757501" y="588226"/>
                    <a:pt x="737541" y="588226"/>
                  </a:cubicBezTo>
                  <a:lnTo>
                    <a:pt x="75259" y="588226"/>
                  </a:lnTo>
                  <a:cubicBezTo>
                    <a:pt x="33695" y="588226"/>
                    <a:pt x="0" y="554532"/>
                    <a:pt x="0" y="512967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812800" cy="6168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Quando hai provato tristezza?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3497816" y="1680287"/>
            <a:ext cx="3086100" cy="2233422"/>
            <a:chOff x="0" y="0"/>
            <a:chExt cx="812800" cy="58822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88226"/>
            </a:xfrm>
            <a:custGeom>
              <a:avLst/>
              <a:gdLst/>
              <a:ahLst/>
              <a:cxnLst/>
              <a:rect l="l" t="t" r="r" b="b"/>
              <a:pathLst>
                <a:path w="812800" h="588226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512967"/>
                  </a:lnTo>
                  <a:cubicBezTo>
                    <a:pt x="812800" y="532927"/>
                    <a:pt x="804871" y="552070"/>
                    <a:pt x="790757" y="566183"/>
                  </a:cubicBezTo>
                  <a:cubicBezTo>
                    <a:pt x="776643" y="580297"/>
                    <a:pt x="757501" y="588226"/>
                    <a:pt x="737541" y="588226"/>
                  </a:cubicBezTo>
                  <a:lnTo>
                    <a:pt x="75259" y="588226"/>
                  </a:lnTo>
                  <a:cubicBezTo>
                    <a:pt x="33695" y="588226"/>
                    <a:pt x="0" y="554532"/>
                    <a:pt x="0" y="512967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812800" cy="6168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fai quando sei arrabbiat* o triste?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70273" y="703236"/>
            <a:ext cx="2082353" cy="2892157"/>
          </a:xfrm>
          <a:custGeom>
            <a:avLst/>
            <a:gdLst/>
            <a:ahLst/>
            <a:cxnLst/>
            <a:rect l="l" t="t" r="r" b="b"/>
            <a:pathLst>
              <a:path w="2082353" h="2892157">
                <a:moveTo>
                  <a:pt x="0" y="0"/>
                </a:moveTo>
                <a:lnTo>
                  <a:pt x="2082353" y="0"/>
                </a:lnTo>
                <a:lnTo>
                  <a:pt x="2082353" y="2892156"/>
                </a:lnTo>
                <a:lnTo>
                  <a:pt x="0" y="28921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028700" y="3993352"/>
            <a:ext cx="2765499" cy="2464751"/>
          </a:xfrm>
          <a:custGeom>
            <a:avLst/>
            <a:gdLst/>
            <a:ahLst/>
            <a:cxnLst/>
            <a:rect l="l" t="t" r="r" b="b"/>
            <a:pathLst>
              <a:path w="2765499" h="2464751">
                <a:moveTo>
                  <a:pt x="0" y="0"/>
                </a:moveTo>
                <a:lnTo>
                  <a:pt x="2765499" y="0"/>
                </a:lnTo>
                <a:lnTo>
                  <a:pt x="2765499" y="2464751"/>
                </a:lnTo>
                <a:lnTo>
                  <a:pt x="0" y="24647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1309524" y="6856063"/>
            <a:ext cx="2203850" cy="2727702"/>
          </a:xfrm>
          <a:custGeom>
            <a:avLst/>
            <a:gdLst/>
            <a:ahLst/>
            <a:cxnLst/>
            <a:rect l="l" t="t" r="r" b="b"/>
            <a:pathLst>
              <a:path w="2203850" h="2727702">
                <a:moveTo>
                  <a:pt x="0" y="0"/>
                </a:moveTo>
                <a:lnTo>
                  <a:pt x="2203850" y="0"/>
                </a:lnTo>
                <a:lnTo>
                  <a:pt x="2203850" y="2727701"/>
                </a:lnTo>
                <a:lnTo>
                  <a:pt x="0" y="27277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69648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>
            <a:off x="9446163" y="796655"/>
            <a:ext cx="2571750" cy="2422113"/>
          </a:xfrm>
          <a:custGeom>
            <a:avLst/>
            <a:gdLst/>
            <a:ahLst/>
            <a:cxnLst/>
            <a:rect l="l" t="t" r="r" b="b"/>
            <a:pathLst>
              <a:path w="2571750" h="2422113">
                <a:moveTo>
                  <a:pt x="0" y="0"/>
                </a:moveTo>
                <a:lnTo>
                  <a:pt x="2571750" y="0"/>
                </a:lnTo>
                <a:lnTo>
                  <a:pt x="2571750" y="2422113"/>
                </a:lnTo>
                <a:lnTo>
                  <a:pt x="0" y="24221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b="-69884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Freeform 6"/>
          <p:cNvSpPr/>
          <p:nvPr/>
        </p:nvSpPr>
        <p:spPr>
          <a:xfrm>
            <a:off x="9426597" y="3582762"/>
            <a:ext cx="2610882" cy="2657386"/>
          </a:xfrm>
          <a:custGeom>
            <a:avLst/>
            <a:gdLst/>
            <a:ahLst/>
            <a:cxnLst/>
            <a:rect l="l" t="t" r="r" b="b"/>
            <a:pathLst>
              <a:path w="2610882" h="2657386">
                <a:moveTo>
                  <a:pt x="0" y="0"/>
                </a:moveTo>
                <a:lnTo>
                  <a:pt x="2610882" y="0"/>
                </a:lnTo>
                <a:lnTo>
                  <a:pt x="2610882" y="2657386"/>
                </a:lnTo>
                <a:lnTo>
                  <a:pt x="0" y="265738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7" name="Freeform 7"/>
          <p:cNvSpPr/>
          <p:nvPr/>
        </p:nvSpPr>
        <p:spPr>
          <a:xfrm>
            <a:off x="9490160" y="6541790"/>
            <a:ext cx="2483756" cy="2594001"/>
          </a:xfrm>
          <a:custGeom>
            <a:avLst/>
            <a:gdLst/>
            <a:ahLst/>
            <a:cxnLst/>
            <a:rect l="l" t="t" r="r" b="b"/>
            <a:pathLst>
              <a:path w="2483756" h="2594001">
                <a:moveTo>
                  <a:pt x="0" y="0"/>
                </a:moveTo>
                <a:lnTo>
                  <a:pt x="2483756" y="0"/>
                </a:lnTo>
                <a:lnTo>
                  <a:pt x="2483756" y="2594002"/>
                </a:lnTo>
                <a:lnTo>
                  <a:pt x="0" y="25940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8" name="TextBox 8"/>
          <p:cNvSpPr txBox="1"/>
          <p:nvPr/>
        </p:nvSpPr>
        <p:spPr>
          <a:xfrm>
            <a:off x="4072637" y="2639748"/>
            <a:ext cx="3939808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Momenti in cui ci sentiamo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bene.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599454" y="2639748"/>
            <a:ext cx="3939808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Momenti in cui qualcosa ci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spaventa.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072637" y="5304257"/>
            <a:ext cx="3890685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Quando qualcosa ci causa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preoccupazione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o ci fa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male.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599454" y="5304257"/>
            <a:ext cx="3890685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Quando qualcosa non ci piace o pensiamo che qualcosa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non sia giusto.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072637" y="8298443"/>
            <a:ext cx="4466521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Quando abbiamo paura o siamo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nervos*.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599454" y="8298443"/>
            <a:ext cx="4466521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Quando qualcosa ha un sapore o un odore che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non ci piace.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072636" y="2120739"/>
            <a:ext cx="996143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Gioia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599453" y="2120739"/>
            <a:ext cx="1151483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Paura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072637" y="4785248"/>
            <a:ext cx="1159222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Tristezza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599454" y="4785248"/>
            <a:ext cx="1367428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Rabbia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072637" y="7779434"/>
            <a:ext cx="3085573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Preoccupazione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599454" y="7779434"/>
            <a:ext cx="115148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Disgusto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2859618" y="-1116049"/>
            <a:ext cx="8857262" cy="12519098"/>
          </a:xfrm>
          <a:custGeom>
            <a:avLst/>
            <a:gdLst/>
            <a:ahLst/>
            <a:cxnLst/>
            <a:rect l="l" t="t" r="r" b="b"/>
            <a:pathLst>
              <a:path w="8857262" h="12519098">
                <a:moveTo>
                  <a:pt x="0" y="0"/>
                </a:moveTo>
                <a:lnTo>
                  <a:pt x="8857262" y="0"/>
                </a:lnTo>
                <a:lnTo>
                  <a:pt x="8857262" y="12519098"/>
                </a:lnTo>
                <a:lnTo>
                  <a:pt x="0" y="125190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 rot="-10800000">
            <a:off x="4934871" y="0"/>
            <a:ext cx="8612927" cy="10287000"/>
            <a:chOff x="0" y="0"/>
            <a:chExt cx="2268425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68425" cy="2709333"/>
            </a:xfrm>
            <a:custGeom>
              <a:avLst/>
              <a:gdLst/>
              <a:ahLst/>
              <a:cxnLst/>
              <a:rect l="l" t="t" r="r" b="b"/>
              <a:pathLst>
                <a:path w="2268425" h="2709333">
                  <a:moveTo>
                    <a:pt x="0" y="0"/>
                  </a:moveTo>
                  <a:lnTo>
                    <a:pt x="2268425" y="0"/>
                  </a:lnTo>
                  <a:lnTo>
                    <a:pt x="2268425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2268425" cy="27664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978364" y="3100141"/>
            <a:ext cx="6399929" cy="1831800"/>
            <a:chOff x="0" y="0"/>
            <a:chExt cx="1685578" cy="48244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85578" cy="482449"/>
            </a:xfrm>
            <a:custGeom>
              <a:avLst/>
              <a:gdLst/>
              <a:ahLst/>
              <a:cxnLst/>
              <a:rect l="l" t="t" r="r" b="b"/>
              <a:pathLst>
                <a:path w="1685578" h="482449">
                  <a:moveTo>
                    <a:pt x="36291" y="0"/>
                  </a:moveTo>
                  <a:lnTo>
                    <a:pt x="1649287" y="0"/>
                  </a:lnTo>
                  <a:cubicBezTo>
                    <a:pt x="1658912" y="0"/>
                    <a:pt x="1668143" y="3823"/>
                    <a:pt x="1674949" y="10629"/>
                  </a:cubicBezTo>
                  <a:cubicBezTo>
                    <a:pt x="1681755" y="17435"/>
                    <a:pt x="1685578" y="26666"/>
                    <a:pt x="1685578" y="36291"/>
                  </a:cubicBezTo>
                  <a:lnTo>
                    <a:pt x="1685578" y="446159"/>
                  </a:lnTo>
                  <a:cubicBezTo>
                    <a:pt x="1685578" y="466202"/>
                    <a:pt x="1669330" y="482449"/>
                    <a:pt x="1649287" y="482449"/>
                  </a:cubicBezTo>
                  <a:lnTo>
                    <a:pt x="36291" y="482449"/>
                  </a:lnTo>
                  <a:cubicBezTo>
                    <a:pt x="26666" y="482449"/>
                    <a:pt x="17435" y="478626"/>
                    <a:pt x="10629" y="471820"/>
                  </a:cubicBezTo>
                  <a:cubicBezTo>
                    <a:pt x="3823" y="465014"/>
                    <a:pt x="0" y="455784"/>
                    <a:pt x="0" y="446159"/>
                  </a:cubicBezTo>
                  <a:lnTo>
                    <a:pt x="0" y="36291"/>
                  </a:lnTo>
                  <a:cubicBezTo>
                    <a:pt x="0" y="16248"/>
                    <a:pt x="16248" y="0"/>
                    <a:pt x="36291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685578" cy="5110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pensi che questa persona stia provando in questo momento?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978364" y="5355059"/>
            <a:ext cx="6399929" cy="1831800"/>
            <a:chOff x="0" y="0"/>
            <a:chExt cx="1685578" cy="48244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685578" cy="482449"/>
            </a:xfrm>
            <a:custGeom>
              <a:avLst/>
              <a:gdLst/>
              <a:ahLst/>
              <a:cxnLst/>
              <a:rect l="l" t="t" r="r" b="b"/>
              <a:pathLst>
                <a:path w="1685578" h="482449">
                  <a:moveTo>
                    <a:pt x="36291" y="0"/>
                  </a:moveTo>
                  <a:lnTo>
                    <a:pt x="1649287" y="0"/>
                  </a:lnTo>
                  <a:cubicBezTo>
                    <a:pt x="1658912" y="0"/>
                    <a:pt x="1668143" y="3823"/>
                    <a:pt x="1674949" y="10629"/>
                  </a:cubicBezTo>
                  <a:cubicBezTo>
                    <a:pt x="1681755" y="17435"/>
                    <a:pt x="1685578" y="26666"/>
                    <a:pt x="1685578" y="36291"/>
                  </a:cubicBezTo>
                  <a:lnTo>
                    <a:pt x="1685578" y="446159"/>
                  </a:lnTo>
                  <a:cubicBezTo>
                    <a:pt x="1685578" y="466202"/>
                    <a:pt x="1669330" y="482449"/>
                    <a:pt x="1649287" y="482449"/>
                  </a:cubicBezTo>
                  <a:lnTo>
                    <a:pt x="36291" y="482449"/>
                  </a:lnTo>
                  <a:cubicBezTo>
                    <a:pt x="26666" y="482449"/>
                    <a:pt x="17435" y="478626"/>
                    <a:pt x="10629" y="471820"/>
                  </a:cubicBezTo>
                  <a:cubicBezTo>
                    <a:pt x="3823" y="465014"/>
                    <a:pt x="0" y="455784"/>
                    <a:pt x="0" y="446159"/>
                  </a:cubicBezTo>
                  <a:lnTo>
                    <a:pt x="0" y="36291"/>
                  </a:lnTo>
                  <a:cubicBezTo>
                    <a:pt x="0" y="16248"/>
                    <a:pt x="16248" y="0"/>
                    <a:pt x="36291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685578" cy="5110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faresti per sentirti meglio in questa situazione?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2671165" y="-1382148"/>
            <a:ext cx="9012433" cy="13051296"/>
          </a:xfrm>
          <a:custGeom>
            <a:avLst/>
            <a:gdLst/>
            <a:ahLst/>
            <a:cxnLst/>
            <a:rect l="l" t="t" r="r" b="b"/>
            <a:pathLst>
              <a:path w="9012433" h="13051296">
                <a:moveTo>
                  <a:pt x="0" y="0"/>
                </a:moveTo>
                <a:lnTo>
                  <a:pt x="9012434" y="0"/>
                </a:lnTo>
                <a:lnTo>
                  <a:pt x="9012434" y="13051296"/>
                </a:lnTo>
                <a:lnTo>
                  <a:pt x="0" y="130512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0882"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 rot="-10800000">
            <a:off x="5090103" y="0"/>
            <a:ext cx="8612927" cy="10287000"/>
            <a:chOff x="0" y="0"/>
            <a:chExt cx="2268425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68425" cy="2709333"/>
            </a:xfrm>
            <a:custGeom>
              <a:avLst/>
              <a:gdLst/>
              <a:ahLst/>
              <a:cxnLst/>
              <a:rect l="l" t="t" r="r" b="b"/>
              <a:pathLst>
                <a:path w="2268425" h="2709333">
                  <a:moveTo>
                    <a:pt x="0" y="0"/>
                  </a:moveTo>
                  <a:lnTo>
                    <a:pt x="2268425" y="0"/>
                  </a:lnTo>
                  <a:lnTo>
                    <a:pt x="2268425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2268425" cy="27664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978364" y="3100141"/>
            <a:ext cx="6399929" cy="1831800"/>
            <a:chOff x="0" y="0"/>
            <a:chExt cx="1685578" cy="48244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85578" cy="482449"/>
            </a:xfrm>
            <a:custGeom>
              <a:avLst/>
              <a:gdLst/>
              <a:ahLst/>
              <a:cxnLst/>
              <a:rect l="l" t="t" r="r" b="b"/>
              <a:pathLst>
                <a:path w="1685578" h="482449">
                  <a:moveTo>
                    <a:pt x="36291" y="0"/>
                  </a:moveTo>
                  <a:lnTo>
                    <a:pt x="1649287" y="0"/>
                  </a:lnTo>
                  <a:cubicBezTo>
                    <a:pt x="1658912" y="0"/>
                    <a:pt x="1668143" y="3823"/>
                    <a:pt x="1674949" y="10629"/>
                  </a:cubicBezTo>
                  <a:cubicBezTo>
                    <a:pt x="1681755" y="17435"/>
                    <a:pt x="1685578" y="26666"/>
                    <a:pt x="1685578" y="36291"/>
                  </a:cubicBezTo>
                  <a:lnTo>
                    <a:pt x="1685578" y="446159"/>
                  </a:lnTo>
                  <a:cubicBezTo>
                    <a:pt x="1685578" y="466202"/>
                    <a:pt x="1669330" y="482449"/>
                    <a:pt x="1649287" y="482449"/>
                  </a:cubicBezTo>
                  <a:lnTo>
                    <a:pt x="36291" y="482449"/>
                  </a:lnTo>
                  <a:cubicBezTo>
                    <a:pt x="26666" y="482449"/>
                    <a:pt x="17435" y="478626"/>
                    <a:pt x="10629" y="471820"/>
                  </a:cubicBezTo>
                  <a:cubicBezTo>
                    <a:pt x="3823" y="465014"/>
                    <a:pt x="0" y="455784"/>
                    <a:pt x="0" y="446159"/>
                  </a:cubicBezTo>
                  <a:lnTo>
                    <a:pt x="0" y="36291"/>
                  </a:lnTo>
                  <a:cubicBezTo>
                    <a:pt x="0" y="16248"/>
                    <a:pt x="16248" y="0"/>
                    <a:pt x="36291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685578" cy="5110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pensi che questa persona stia provando in questo momento?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978364" y="5355059"/>
            <a:ext cx="6399929" cy="1831800"/>
            <a:chOff x="0" y="0"/>
            <a:chExt cx="1685578" cy="48244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685578" cy="482449"/>
            </a:xfrm>
            <a:custGeom>
              <a:avLst/>
              <a:gdLst/>
              <a:ahLst/>
              <a:cxnLst/>
              <a:rect l="l" t="t" r="r" b="b"/>
              <a:pathLst>
                <a:path w="1685578" h="482449">
                  <a:moveTo>
                    <a:pt x="36291" y="0"/>
                  </a:moveTo>
                  <a:lnTo>
                    <a:pt x="1649287" y="0"/>
                  </a:lnTo>
                  <a:cubicBezTo>
                    <a:pt x="1658912" y="0"/>
                    <a:pt x="1668143" y="3823"/>
                    <a:pt x="1674949" y="10629"/>
                  </a:cubicBezTo>
                  <a:cubicBezTo>
                    <a:pt x="1681755" y="17435"/>
                    <a:pt x="1685578" y="26666"/>
                    <a:pt x="1685578" y="36291"/>
                  </a:cubicBezTo>
                  <a:lnTo>
                    <a:pt x="1685578" y="446159"/>
                  </a:lnTo>
                  <a:cubicBezTo>
                    <a:pt x="1685578" y="466202"/>
                    <a:pt x="1669330" y="482449"/>
                    <a:pt x="1649287" y="482449"/>
                  </a:cubicBezTo>
                  <a:lnTo>
                    <a:pt x="36291" y="482449"/>
                  </a:lnTo>
                  <a:cubicBezTo>
                    <a:pt x="26666" y="482449"/>
                    <a:pt x="17435" y="478626"/>
                    <a:pt x="10629" y="471820"/>
                  </a:cubicBezTo>
                  <a:cubicBezTo>
                    <a:pt x="3823" y="465014"/>
                    <a:pt x="0" y="455784"/>
                    <a:pt x="0" y="446159"/>
                  </a:cubicBezTo>
                  <a:lnTo>
                    <a:pt x="0" y="36291"/>
                  </a:lnTo>
                  <a:cubicBezTo>
                    <a:pt x="0" y="16248"/>
                    <a:pt x="16248" y="0"/>
                    <a:pt x="36291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685578" cy="5110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faresti per sentirti meglio in questa situazione?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2640566" y="-1688631"/>
            <a:ext cx="9411261" cy="13664263"/>
          </a:xfrm>
          <a:custGeom>
            <a:avLst/>
            <a:gdLst/>
            <a:ahLst/>
            <a:cxnLst/>
            <a:rect l="l" t="t" r="r" b="b"/>
            <a:pathLst>
              <a:path w="9411261" h="13664263">
                <a:moveTo>
                  <a:pt x="0" y="0"/>
                </a:moveTo>
                <a:lnTo>
                  <a:pt x="9411261" y="0"/>
                </a:lnTo>
                <a:lnTo>
                  <a:pt x="9411261" y="13664262"/>
                </a:lnTo>
                <a:lnTo>
                  <a:pt x="0" y="136642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 rot="-10800000">
            <a:off x="5565401" y="0"/>
            <a:ext cx="8612927" cy="10287000"/>
            <a:chOff x="0" y="0"/>
            <a:chExt cx="2268425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68425" cy="2709333"/>
            </a:xfrm>
            <a:custGeom>
              <a:avLst/>
              <a:gdLst/>
              <a:ahLst/>
              <a:cxnLst/>
              <a:rect l="l" t="t" r="r" b="b"/>
              <a:pathLst>
                <a:path w="2268425" h="2709333">
                  <a:moveTo>
                    <a:pt x="0" y="0"/>
                  </a:moveTo>
                  <a:lnTo>
                    <a:pt x="2268425" y="0"/>
                  </a:lnTo>
                  <a:lnTo>
                    <a:pt x="2268425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2268425" cy="27664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978364" y="3100141"/>
            <a:ext cx="6399929" cy="1831800"/>
            <a:chOff x="0" y="0"/>
            <a:chExt cx="1685578" cy="48244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85578" cy="482449"/>
            </a:xfrm>
            <a:custGeom>
              <a:avLst/>
              <a:gdLst/>
              <a:ahLst/>
              <a:cxnLst/>
              <a:rect l="l" t="t" r="r" b="b"/>
              <a:pathLst>
                <a:path w="1685578" h="482449">
                  <a:moveTo>
                    <a:pt x="36291" y="0"/>
                  </a:moveTo>
                  <a:lnTo>
                    <a:pt x="1649287" y="0"/>
                  </a:lnTo>
                  <a:cubicBezTo>
                    <a:pt x="1658912" y="0"/>
                    <a:pt x="1668143" y="3823"/>
                    <a:pt x="1674949" y="10629"/>
                  </a:cubicBezTo>
                  <a:cubicBezTo>
                    <a:pt x="1681755" y="17435"/>
                    <a:pt x="1685578" y="26666"/>
                    <a:pt x="1685578" y="36291"/>
                  </a:cubicBezTo>
                  <a:lnTo>
                    <a:pt x="1685578" y="446159"/>
                  </a:lnTo>
                  <a:cubicBezTo>
                    <a:pt x="1685578" y="466202"/>
                    <a:pt x="1669330" y="482449"/>
                    <a:pt x="1649287" y="482449"/>
                  </a:cubicBezTo>
                  <a:lnTo>
                    <a:pt x="36291" y="482449"/>
                  </a:lnTo>
                  <a:cubicBezTo>
                    <a:pt x="26666" y="482449"/>
                    <a:pt x="17435" y="478626"/>
                    <a:pt x="10629" y="471820"/>
                  </a:cubicBezTo>
                  <a:cubicBezTo>
                    <a:pt x="3823" y="465014"/>
                    <a:pt x="0" y="455784"/>
                    <a:pt x="0" y="446159"/>
                  </a:cubicBezTo>
                  <a:lnTo>
                    <a:pt x="0" y="36291"/>
                  </a:lnTo>
                  <a:cubicBezTo>
                    <a:pt x="0" y="16248"/>
                    <a:pt x="16248" y="0"/>
                    <a:pt x="36291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685578" cy="5110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pensi che questa persona stia provando in questo momento?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978364" y="5355059"/>
            <a:ext cx="6399929" cy="1831800"/>
            <a:chOff x="0" y="0"/>
            <a:chExt cx="1685578" cy="48244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685578" cy="482449"/>
            </a:xfrm>
            <a:custGeom>
              <a:avLst/>
              <a:gdLst/>
              <a:ahLst/>
              <a:cxnLst/>
              <a:rect l="l" t="t" r="r" b="b"/>
              <a:pathLst>
                <a:path w="1685578" h="482449">
                  <a:moveTo>
                    <a:pt x="36291" y="0"/>
                  </a:moveTo>
                  <a:lnTo>
                    <a:pt x="1649287" y="0"/>
                  </a:lnTo>
                  <a:cubicBezTo>
                    <a:pt x="1658912" y="0"/>
                    <a:pt x="1668143" y="3823"/>
                    <a:pt x="1674949" y="10629"/>
                  </a:cubicBezTo>
                  <a:cubicBezTo>
                    <a:pt x="1681755" y="17435"/>
                    <a:pt x="1685578" y="26666"/>
                    <a:pt x="1685578" y="36291"/>
                  </a:cubicBezTo>
                  <a:lnTo>
                    <a:pt x="1685578" y="446159"/>
                  </a:lnTo>
                  <a:cubicBezTo>
                    <a:pt x="1685578" y="466202"/>
                    <a:pt x="1669330" y="482449"/>
                    <a:pt x="1649287" y="482449"/>
                  </a:cubicBezTo>
                  <a:lnTo>
                    <a:pt x="36291" y="482449"/>
                  </a:lnTo>
                  <a:cubicBezTo>
                    <a:pt x="26666" y="482449"/>
                    <a:pt x="17435" y="478626"/>
                    <a:pt x="10629" y="471820"/>
                  </a:cubicBezTo>
                  <a:cubicBezTo>
                    <a:pt x="3823" y="465014"/>
                    <a:pt x="0" y="455784"/>
                    <a:pt x="0" y="446159"/>
                  </a:cubicBezTo>
                  <a:lnTo>
                    <a:pt x="0" y="36291"/>
                  </a:lnTo>
                  <a:cubicBezTo>
                    <a:pt x="0" y="16248"/>
                    <a:pt x="16248" y="0"/>
                    <a:pt x="36291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685578" cy="5110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faresti per sentirti meglio in questa situazione?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33611" y="478443"/>
            <a:ext cx="6758392" cy="9273951"/>
          </a:xfrm>
          <a:custGeom>
            <a:avLst/>
            <a:gdLst/>
            <a:ahLst/>
            <a:cxnLst/>
            <a:rect l="l" t="t" r="r" b="b"/>
            <a:pathLst>
              <a:path w="6758392" h="9273951">
                <a:moveTo>
                  <a:pt x="0" y="0"/>
                </a:moveTo>
                <a:lnTo>
                  <a:pt x="6758391" y="0"/>
                </a:lnTo>
                <a:lnTo>
                  <a:pt x="6758391" y="9273951"/>
                </a:lnTo>
                <a:lnTo>
                  <a:pt x="0" y="927395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0722111" y="3159689"/>
            <a:ext cx="6399929" cy="1831800"/>
            <a:chOff x="0" y="0"/>
            <a:chExt cx="1685578" cy="48244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85578" cy="482449"/>
            </a:xfrm>
            <a:custGeom>
              <a:avLst/>
              <a:gdLst/>
              <a:ahLst/>
              <a:cxnLst/>
              <a:rect l="l" t="t" r="r" b="b"/>
              <a:pathLst>
                <a:path w="1685578" h="482449">
                  <a:moveTo>
                    <a:pt x="36291" y="0"/>
                  </a:moveTo>
                  <a:lnTo>
                    <a:pt x="1649287" y="0"/>
                  </a:lnTo>
                  <a:cubicBezTo>
                    <a:pt x="1658912" y="0"/>
                    <a:pt x="1668143" y="3823"/>
                    <a:pt x="1674949" y="10629"/>
                  </a:cubicBezTo>
                  <a:cubicBezTo>
                    <a:pt x="1681755" y="17435"/>
                    <a:pt x="1685578" y="26666"/>
                    <a:pt x="1685578" y="36291"/>
                  </a:cubicBezTo>
                  <a:lnTo>
                    <a:pt x="1685578" y="446159"/>
                  </a:lnTo>
                  <a:cubicBezTo>
                    <a:pt x="1685578" y="466202"/>
                    <a:pt x="1669330" y="482449"/>
                    <a:pt x="1649287" y="482449"/>
                  </a:cubicBezTo>
                  <a:lnTo>
                    <a:pt x="36291" y="482449"/>
                  </a:lnTo>
                  <a:cubicBezTo>
                    <a:pt x="26666" y="482449"/>
                    <a:pt x="17435" y="478626"/>
                    <a:pt x="10629" y="471820"/>
                  </a:cubicBezTo>
                  <a:cubicBezTo>
                    <a:pt x="3823" y="465014"/>
                    <a:pt x="0" y="455784"/>
                    <a:pt x="0" y="446159"/>
                  </a:cubicBezTo>
                  <a:lnTo>
                    <a:pt x="0" y="36291"/>
                  </a:lnTo>
                  <a:cubicBezTo>
                    <a:pt x="0" y="16248"/>
                    <a:pt x="16248" y="0"/>
                    <a:pt x="36291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685578" cy="5110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pensi che questa persona stia provando in questo momento?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722111" y="5325285"/>
            <a:ext cx="6399929" cy="1831800"/>
            <a:chOff x="0" y="0"/>
            <a:chExt cx="1685578" cy="48244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85578" cy="482449"/>
            </a:xfrm>
            <a:custGeom>
              <a:avLst/>
              <a:gdLst/>
              <a:ahLst/>
              <a:cxnLst/>
              <a:rect l="l" t="t" r="r" b="b"/>
              <a:pathLst>
                <a:path w="1685578" h="482449">
                  <a:moveTo>
                    <a:pt x="36291" y="0"/>
                  </a:moveTo>
                  <a:lnTo>
                    <a:pt x="1649287" y="0"/>
                  </a:lnTo>
                  <a:cubicBezTo>
                    <a:pt x="1658912" y="0"/>
                    <a:pt x="1668143" y="3823"/>
                    <a:pt x="1674949" y="10629"/>
                  </a:cubicBezTo>
                  <a:cubicBezTo>
                    <a:pt x="1681755" y="17435"/>
                    <a:pt x="1685578" y="26666"/>
                    <a:pt x="1685578" y="36291"/>
                  </a:cubicBezTo>
                  <a:lnTo>
                    <a:pt x="1685578" y="446159"/>
                  </a:lnTo>
                  <a:cubicBezTo>
                    <a:pt x="1685578" y="466202"/>
                    <a:pt x="1669330" y="482449"/>
                    <a:pt x="1649287" y="482449"/>
                  </a:cubicBezTo>
                  <a:lnTo>
                    <a:pt x="36291" y="482449"/>
                  </a:lnTo>
                  <a:cubicBezTo>
                    <a:pt x="26666" y="482449"/>
                    <a:pt x="17435" y="478626"/>
                    <a:pt x="10629" y="471820"/>
                  </a:cubicBezTo>
                  <a:cubicBezTo>
                    <a:pt x="3823" y="465014"/>
                    <a:pt x="0" y="455784"/>
                    <a:pt x="0" y="446159"/>
                  </a:cubicBezTo>
                  <a:lnTo>
                    <a:pt x="0" y="36291"/>
                  </a:lnTo>
                  <a:cubicBezTo>
                    <a:pt x="0" y="16248"/>
                    <a:pt x="16248" y="0"/>
                    <a:pt x="36291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685578" cy="5110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faresti per sentirti meglio in questa situazione?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875709"/>
            <a:ext cx="8001000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L’albero del benessere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447427" y="904302"/>
            <a:ext cx="8840573" cy="9809235"/>
          </a:xfrm>
          <a:custGeom>
            <a:avLst/>
            <a:gdLst/>
            <a:ahLst/>
            <a:cxnLst/>
            <a:rect l="l" t="t" r="r" b="b"/>
            <a:pathLst>
              <a:path w="8840573" h="9809235">
                <a:moveTo>
                  <a:pt x="0" y="0"/>
                </a:moveTo>
                <a:lnTo>
                  <a:pt x="8840573" y="0"/>
                </a:lnTo>
                <a:lnTo>
                  <a:pt x="8840573" y="9809235"/>
                </a:lnTo>
                <a:lnTo>
                  <a:pt x="0" y="98092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499204"/>
            <a:ext cx="5562600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 grande foglio di carta o una lavagna per disegnare l’albero.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Ritagli di carta a forma di foglia (o post-it).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Pennarelli, matite colorate.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397465"/>
            <a:ext cx="4316536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Creeremo un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albero del benessere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con idee e azioni che ci aiutano 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sentirci bene quando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siamo tristi, nervos* o preoccupat*.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381350" y="571499"/>
            <a:ext cx="5525299" cy="1720709"/>
            <a:chOff x="0" y="-34696"/>
            <a:chExt cx="1455223" cy="453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223" cy="367466"/>
            </a:xfrm>
            <a:custGeom>
              <a:avLst/>
              <a:gdLst/>
              <a:ahLst/>
              <a:cxnLst/>
              <a:rect l="l" t="t" r="r" b="b"/>
              <a:pathLst>
                <a:path w="1455223" h="367466">
                  <a:moveTo>
                    <a:pt x="42035" y="0"/>
                  </a:moveTo>
                  <a:lnTo>
                    <a:pt x="1413188" y="0"/>
                  </a:lnTo>
                  <a:cubicBezTo>
                    <a:pt x="1424336" y="0"/>
                    <a:pt x="1435028" y="4429"/>
                    <a:pt x="1442911" y="12312"/>
                  </a:cubicBezTo>
                  <a:cubicBezTo>
                    <a:pt x="1450794" y="20195"/>
                    <a:pt x="1455223" y="30887"/>
                    <a:pt x="1455223" y="42035"/>
                  </a:cubicBezTo>
                  <a:lnTo>
                    <a:pt x="1455223" y="325431"/>
                  </a:lnTo>
                  <a:cubicBezTo>
                    <a:pt x="1455223" y="348646"/>
                    <a:pt x="1436403" y="367466"/>
                    <a:pt x="1413188" y="367466"/>
                  </a:cubicBezTo>
                  <a:lnTo>
                    <a:pt x="42035" y="367466"/>
                  </a:lnTo>
                  <a:cubicBezTo>
                    <a:pt x="18820" y="367466"/>
                    <a:pt x="0" y="348646"/>
                    <a:pt x="0" y="325431"/>
                  </a:cubicBezTo>
                  <a:lnTo>
                    <a:pt x="0" y="42035"/>
                  </a:lnTo>
                  <a:cubicBezTo>
                    <a:pt x="0" y="18820"/>
                    <a:pt x="18820" y="0"/>
                    <a:pt x="42035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4696"/>
              <a:ext cx="1455223" cy="4531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Che </a:t>
              </a:r>
              <a:r>
                <a:rPr lang="en-US" sz="3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cos’è</a:t>
              </a:r>
              <a:r>
                <a:rPr lang="en-US" sz="3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la salute </a:t>
              </a:r>
              <a:r>
                <a:rPr lang="en-US" sz="3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mentale</a:t>
              </a:r>
              <a:r>
                <a:rPr lang="en-US" sz="3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?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5486400" y="5880599"/>
            <a:ext cx="7315200" cy="3950208"/>
          </a:xfrm>
          <a:custGeom>
            <a:avLst/>
            <a:gdLst/>
            <a:ahLst/>
            <a:cxnLst/>
            <a:rect l="l" t="t" r="r" b="b"/>
            <a:pathLst>
              <a:path w="7315200" h="3950208">
                <a:moveTo>
                  <a:pt x="0" y="0"/>
                </a:moveTo>
                <a:lnTo>
                  <a:pt x="7315200" y="0"/>
                </a:lnTo>
                <a:lnTo>
                  <a:pt x="7315200" y="3950208"/>
                </a:lnTo>
                <a:lnTo>
                  <a:pt x="0" y="39502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TextBox 6"/>
          <p:cNvSpPr txBox="1"/>
          <p:nvPr/>
        </p:nvSpPr>
        <p:spPr>
          <a:xfrm>
            <a:off x="5313313" y="2478717"/>
            <a:ext cx="7661374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salute mentale è importante tanto quanto la salute fisica.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6623660" y="3332791"/>
            <a:ext cx="3934677" cy="457200"/>
            <a:chOff x="0" y="0"/>
            <a:chExt cx="5246236" cy="609600"/>
          </a:xfrm>
        </p:grpSpPr>
        <p:sp>
          <p:nvSpPr>
            <p:cNvPr id="8" name="TextBox 8"/>
            <p:cNvSpPr txBox="1"/>
            <p:nvPr/>
          </p:nvSpPr>
          <p:spPr>
            <a:xfrm>
              <a:off x="706068" y="37042"/>
              <a:ext cx="4540167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Sentirsi bene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85725"/>
              <a:ext cx="522288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586502" y="4151941"/>
            <a:ext cx="3416811" cy="457200"/>
            <a:chOff x="0" y="0"/>
            <a:chExt cx="4555747" cy="609600"/>
          </a:xfrm>
        </p:grpSpPr>
        <p:sp>
          <p:nvSpPr>
            <p:cNvPr id="11" name="TextBox 11"/>
            <p:cNvSpPr txBox="1"/>
            <p:nvPr/>
          </p:nvSpPr>
          <p:spPr>
            <a:xfrm>
              <a:off x="755611" y="37042"/>
              <a:ext cx="3800136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Pensare chiaramente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85725"/>
              <a:ext cx="621374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580053" y="4971091"/>
            <a:ext cx="5127894" cy="457200"/>
            <a:chOff x="0" y="0"/>
            <a:chExt cx="6837192" cy="609600"/>
          </a:xfrm>
        </p:grpSpPr>
        <p:sp>
          <p:nvSpPr>
            <p:cNvPr id="14" name="TextBox 14"/>
            <p:cNvSpPr txBox="1"/>
            <p:nvPr/>
          </p:nvSpPr>
          <p:spPr>
            <a:xfrm>
              <a:off x="764210" y="37042"/>
              <a:ext cx="6072981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apirsi meglio con le altre persone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638572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600450"/>
            <a:ext cx="3674537" cy="3086100"/>
            <a:chOff x="0" y="0"/>
            <a:chExt cx="967779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67779" cy="812800"/>
            </a:xfrm>
            <a:custGeom>
              <a:avLst/>
              <a:gdLst/>
              <a:ahLst/>
              <a:cxnLst/>
              <a:rect l="l" t="t" r="r" b="b"/>
              <a:pathLst>
                <a:path w="967779" h="812800">
                  <a:moveTo>
                    <a:pt x="63207" y="0"/>
                  </a:moveTo>
                  <a:lnTo>
                    <a:pt x="904572" y="0"/>
                  </a:lnTo>
                  <a:cubicBezTo>
                    <a:pt x="939480" y="0"/>
                    <a:pt x="967779" y="28299"/>
                    <a:pt x="967779" y="63207"/>
                  </a:cubicBezTo>
                  <a:lnTo>
                    <a:pt x="967779" y="749593"/>
                  </a:lnTo>
                  <a:cubicBezTo>
                    <a:pt x="967779" y="766356"/>
                    <a:pt x="961120" y="782433"/>
                    <a:pt x="949266" y="794287"/>
                  </a:cubicBezTo>
                  <a:cubicBezTo>
                    <a:pt x="937413" y="806141"/>
                    <a:pt x="921336" y="812800"/>
                    <a:pt x="904572" y="812800"/>
                  </a:cubicBezTo>
                  <a:lnTo>
                    <a:pt x="63207" y="812800"/>
                  </a:lnTo>
                  <a:cubicBezTo>
                    <a:pt x="46444" y="812800"/>
                    <a:pt x="30367" y="806141"/>
                    <a:pt x="18513" y="794287"/>
                  </a:cubicBezTo>
                  <a:cubicBezTo>
                    <a:pt x="6659" y="782433"/>
                    <a:pt x="0" y="766356"/>
                    <a:pt x="0" y="749593"/>
                  </a:cubicBezTo>
                  <a:lnTo>
                    <a:pt x="0" y="63207"/>
                  </a:lnTo>
                  <a:cubicBezTo>
                    <a:pt x="0" y="46444"/>
                    <a:pt x="6659" y="30367"/>
                    <a:pt x="18513" y="18513"/>
                  </a:cubicBezTo>
                  <a:cubicBezTo>
                    <a:pt x="30367" y="6659"/>
                    <a:pt x="46444" y="0"/>
                    <a:pt x="63207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967779" cy="898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azioni possiamo fare tutt* per prenderci cura del nostro benessere?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7744057" y="2143116"/>
            <a:ext cx="8840573" cy="9809235"/>
          </a:xfrm>
          <a:custGeom>
            <a:avLst/>
            <a:gdLst/>
            <a:ahLst/>
            <a:cxnLst/>
            <a:rect l="l" t="t" r="r" b="b"/>
            <a:pathLst>
              <a:path w="8840573" h="9809235">
                <a:moveTo>
                  <a:pt x="0" y="0"/>
                </a:moveTo>
                <a:lnTo>
                  <a:pt x="8840573" y="0"/>
                </a:lnTo>
                <a:lnTo>
                  <a:pt x="8840573" y="9809235"/>
                </a:lnTo>
                <a:lnTo>
                  <a:pt x="0" y="98092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Freeform 6"/>
          <p:cNvSpPr/>
          <p:nvPr/>
        </p:nvSpPr>
        <p:spPr>
          <a:xfrm>
            <a:off x="8745007" y="6571057"/>
            <a:ext cx="1814798" cy="1778502"/>
          </a:xfrm>
          <a:custGeom>
            <a:avLst/>
            <a:gdLst/>
            <a:ahLst/>
            <a:cxnLst/>
            <a:rect l="l" t="t" r="r" b="b"/>
            <a:pathLst>
              <a:path w="1814798" h="1778502">
                <a:moveTo>
                  <a:pt x="0" y="0"/>
                </a:moveTo>
                <a:lnTo>
                  <a:pt x="1814798" y="0"/>
                </a:lnTo>
                <a:lnTo>
                  <a:pt x="1814798" y="1778502"/>
                </a:lnTo>
                <a:lnTo>
                  <a:pt x="0" y="17785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7" name="Freeform 7"/>
          <p:cNvSpPr/>
          <p:nvPr/>
        </p:nvSpPr>
        <p:spPr>
          <a:xfrm>
            <a:off x="7470466" y="3621836"/>
            <a:ext cx="1784426" cy="1748738"/>
          </a:xfrm>
          <a:custGeom>
            <a:avLst/>
            <a:gdLst/>
            <a:ahLst/>
            <a:cxnLst/>
            <a:rect l="l" t="t" r="r" b="b"/>
            <a:pathLst>
              <a:path w="1784426" h="1748738">
                <a:moveTo>
                  <a:pt x="0" y="0"/>
                </a:moveTo>
                <a:lnTo>
                  <a:pt x="1784426" y="0"/>
                </a:lnTo>
                <a:lnTo>
                  <a:pt x="1784426" y="1748737"/>
                </a:lnTo>
                <a:lnTo>
                  <a:pt x="0" y="17487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8" name="Freeform 8"/>
          <p:cNvSpPr/>
          <p:nvPr/>
        </p:nvSpPr>
        <p:spPr>
          <a:xfrm>
            <a:off x="10248833" y="2355155"/>
            <a:ext cx="1917665" cy="1879312"/>
          </a:xfrm>
          <a:custGeom>
            <a:avLst/>
            <a:gdLst/>
            <a:ahLst/>
            <a:cxnLst/>
            <a:rect l="l" t="t" r="r" b="b"/>
            <a:pathLst>
              <a:path w="1917665" h="1879312">
                <a:moveTo>
                  <a:pt x="0" y="0"/>
                </a:moveTo>
                <a:lnTo>
                  <a:pt x="1917665" y="0"/>
                </a:lnTo>
                <a:lnTo>
                  <a:pt x="1917665" y="1879312"/>
                </a:lnTo>
                <a:lnTo>
                  <a:pt x="0" y="18793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9" name="Freeform 9"/>
          <p:cNvSpPr/>
          <p:nvPr/>
        </p:nvSpPr>
        <p:spPr>
          <a:xfrm>
            <a:off x="10394873" y="4823230"/>
            <a:ext cx="1802857" cy="1766800"/>
          </a:xfrm>
          <a:custGeom>
            <a:avLst/>
            <a:gdLst/>
            <a:ahLst/>
            <a:cxnLst/>
            <a:rect l="l" t="t" r="r" b="b"/>
            <a:pathLst>
              <a:path w="1802857" h="1766800">
                <a:moveTo>
                  <a:pt x="0" y="0"/>
                </a:moveTo>
                <a:lnTo>
                  <a:pt x="1802856" y="0"/>
                </a:lnTo>
                <a:lnTo>
                  <a:pt x="1802856" y="1766799"/>
                </a:lnTo>
                <a:lnTo>
                  <a:pt x="0" y="17667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0" name="Freeform 10"/>
          <p:cNvSpPr/>
          <p:nvPr/>
        </p:nvSpPr>
        <p:spPr>
          <a:xfrm>
            <a:off x="12626571" y="6771664"/>
            <a:ext cx="1610097" cy="1577895"/>
          </a:xfrm>
          <a:custGeom>
            <a:avLst/>
            <a:gdLst/>
            <a:ahLst/>
            <a:cxnLst/>
            <a:rect l="l" t="t" r="r" b="b"/>
            <a:pathLst>
              <a:path w="1610097" h="1577895">
                <a:moveTo>
                  <a:pt x="0" y="0"/>
                </a:moveTo>
                <a:lnTo>
                  <a:pt x="1610097" y="0"/>
                </a:lnTo>
                <a:lnTo>
                  <a:pt x="1610097" y="1577895"/>
                </a:lnTo>
                <a:lnTo>
                  <a:pt x="0" y="15778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>
          <a:xfrm>
            <a:off x="12626571" y="4169180"/>
            <a:ext cx="1610097" cy="1577895"/>
          </a:xfrm>
          <a:custGeom>
            <a:avLst/>
            <a:gdLst/>
            <a:ahLst/>
            <a:cxnLst/>
            <a:rect l="l" t="t" r="r" b="b"/>
            <a:pathLst>
              <a:path w="1610097" h="1577895">
                <a:moveTo>
                  <a:pt x="0" y="0"/>
                </a:moveTo>
                <a:lnTo>
                  <a:pt x="1610097" y="0"/>
                </a:lnTo>
                <a:lnTo>
                  <a:pt x="1610097" y="1577894"/>
                </a:lnTo>
                <a:lnTo>
                  <a:pt x="0" y="15778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2" name="TextBox 12"/>
          <p:cNvSpPr txBox="1"/>
          <p:nvPr/>
        </p:nvSpPr>
        <p:spPr>
          <a:xfrm>
            <a:off x="3020467" y="1028700"/>
            <a:ext cx="12247066" cy="29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Scrivi o disegna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su foglietti qualcosa che ti aiuta quando non ti senti bene e attaccalo all’albero.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909940" y="6714183"/>
            <a:ext cx="1484933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Parlare con una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persona di fiducia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620212" y="4102505"/>
            <a:ext cx="1484933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Ascoltare musica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385267" y="2879725"/>
            <a:ext cx="1701299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Respirare profondamente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559805" y="5298186"/>
            <a:ext cx="1484933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Fare sport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689153" y="7343124"/>
            <a:ext cx="1484933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Disegnare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689153" y="4564427"/>
            <a:ext cx="1484933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Chiedere aiuto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031807"/>
            <a:ext cx="5698816" cy="1928622"/>
            <a:chOff x="0" y="0"/>
            <a:chExt cx="1500923" cy="5079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00923" cy="507950"/>
            </a:xfrm>
            <a:custGeom>
              <a:avLst/>
              <a:gdLst/>
              <a:ahLst/>
              <a:cxnLst/>
              <a:rect l="l" t="t" r="r" b="b"/>
              <a:pathLst>
                <a:path w="1500923" h="507950">
                  <a:moveTo>
                    <a:pt x="40755" y="0"/>
                  </a:moveTo>
                  <a:lnTo>
                    <a:pt x="1460167" y="0"/>
                  </a:lnTo>
                  <a:cubicBezTo>
                    <a:pt x="1470976" y="0"/>
                    <a:pt x="1481343" y="4294"/>
                    <a:pt x="1488986" y="11937"/>
                  </a:cubicBezTo>
                  <a:cubicBezTo>
                    <a:pt x="1496629" y="19580"/>
                    <a:pt x="1500923" y="29946"/>
                    <a:pt x="1500923" y="40755"/>
                  </a:cubicBezTo>
                  <a:lnTo>
                    <a:pt x="1500923" y="467194"/>
                  </a:lnTo>
                  <a:cubicBezTo>
                    <a:pt x="1500923" y="478003"/>
                    <a:pt x="1496629" y="488370"/>
                    <a:pt x="1488986" y="496013"/>
                  </a:cubicBezTo>
                  <a:cubicBezTo>
                    <a:pt x="1481343" y="503656"/>
                    <a:pt x="1470976" y="507950"/>
                    <a:pt x="1460167" y="507950"/>
                  </a:cubicBezTo>
                  <a:lnTo>
                    <a:pt x="40755" y="507950"/>
                  </a:lnTo>
                  <a:cubicBezTo>
                    <a:pt x="29946" y="507950"/>
                    <a:pt x="19580" y="503656"/>
                    <a:pt x="11937" y="496013"/>
                  </a:cubicBezTo>
                  <a:cubicBezTo>
                    <a:pt x="4294" y="488370"/>
                    <a:pt x="0" y="478003"/>
                    <a:pt x="0" y="467194"/>
                  </a:cubicBezTo>
                  <a:lnTo>
                    <a:pt x="0" y="40755"/>
                  </a:lnTo>
                  <a:cubicBezTo>
                    <a:pt x="0" y="29946"/>
                    <a:pt x="4294" y="19580"/>
                    <a:pt x="11937" y="11937"/>
                  </a:cubicBezTo>
                  <a:cubicBezTo>
                    <a:pt x="19580" y="4294"/>
                    <a:pt x="29946" y="0"/>
                    <a:pt x="40755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1500923" cy="5936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possiamo fare per prenderci cura del nostro benessere?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4368397"/>
            <a:ext cx="5698816" cy="1879312"/>
            <a:chOff x="0" y="0"/>
            <a:chExt cx="1500923" cy="49496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00923" cy="494963"/>
            </a:xfrm>
            <a:custGeom>
              <a:avLst/>
              <a:gdLst/>
              <a:ahLst/>
              <a:cxnLst/>
              <a:rect l="l" t="t" r="r" b="b"/>
              <a:pathLst>
                <a:path w="1500923" h="494963">
                  <a:moveTo>
                    <a:pt x="40755" y="0"/>
                  </a:moveTo>
                  <a:lnTo>
                    <a:pt x="1460167" y="0"/>
                  </a:lnTo>
                  <a:cubicBezTo>
                    <a:pt x="1470976" y="0"/>
                    <a:pt x="1481343" y="4294"/>
                    <a:pt x="1488986" y="11937"/>
                  </a:cubicBezTo>
                  <a:cubicBezTo>
                    <a:pt x="1496629" y="19580"/>
                    <a:pt x="1500923" y="29946"/>
                    <a:pt x="1500923" y="40755"/>
                  </a:cubicBezTo>
                  <a:lnTo>
                    <a:pt x="1500923" y="454207"/>
                  </a:lnTo>
                  <a:cubicBezTo>
                    <a:pt x="1500923" y="465016"/>
                    <a:pt x="1496629" y="475383"/>
                    <a:pt x="1488986" y="483026"/>
                  </a:cubicBezTo>
                  <a:cubicBezTo>
                    <a:pt x="1481343" y="490669"/>
                    <a:pt x="1470976" y="494963"/>
                    <a:pt x="1460167" y="494963"/>
                  </a:cubicBezTo>
                  <a:lnTo>
                    <a:pt x="40755" y="494963"/>
                  </a:lnTo>
                  <a:cubicBezTo>
                    <a:pt x="29946" y="494963"/>
                    <a:pt x="19580" y="490669"/>
                    <a:pt x="11937" y="483026"/>
                  </a:cubicBezTo>
                  <a:cubicBezTo>
                    <a:pt x="4294" y="475383"/>
                    <a:pt x="0" y="465016"/>
                    <a:pt x="0" y="454207"/>
                  </a:cubicBezTo>
                  <a:lnTo>
                    <a:pt x="0" y="40755"/>
                  </a:lnTo>
                  <a:cubicBezTo>
                    <a:pt x="0" y="29946"/>
                    <a:pt x="4294" y="19580"/>
                    <a:pt x="11937" y="11937"/>
                  </a:cubicBezTo>
                  <a:cubicBezTo>
                    <a:pt x="19580" y="4294"/>
                    <a:pt x="29946" y="0"/>
                    <a:pt x="40755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1500923" cy="5806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idea dell’albero ti piace di più?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7744057" y="2143116"/>
            <a:ext cx="8840573" cy="9809235"/>
          </a:xfrm>
          <a:custGeom>
            <a:avLst/>
            <a:gdLst/>
            <a:ahLst/>
            <a:cxnLst/>
            <a:rect l="l" t="t" r="r" b="b"/>
            <a:pathLst>
              <a:path w="8840573" h="9809235">
                <a:moveTo>
                  <a:pt x="0" y="0"/>
                </a:moveTo>
                <a:lnTo>
                  <a:pt x="8840573" y="0"/>
                </a:lnTo>
                <a:lnTo>
                  <a:pt x="8840573" y="9809235"/>
                </a:lnTo>
                <a:lnTo>
                  <a:pt x="0" y="98092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9" name="TextBox 9"/>
          <p:cNvSpPr txBox="1"/>
          <p:nvPr/>
        </p:nvSpPr>
        <p:spPr>
          <a:xfrm>
            <a:off x="2945829" y="1028700"/>
            <a:ext cx="12396341" cy="29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Scrivi o disegna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su foglietti qualcosa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che ti aiuta,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quando non ti senti bene, e attaccalo all’albero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27104" y="6638234"/>
            <a:ext cx="5907687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esistono risposte sbagliate. Puoi scrivere o disegnare ciò che vuoi.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L’albero resterà in classe per ricordarci come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prenderci cura di noi stess*.</a:t>
            </a:r>
          </a:p>
        </p:txBody>
      </p:sp>
      <p:sp>
        <p:nvSpPr>
          <p:cNvPr id="11" name="Freeform 11"/>
          <p:cNvSpPr/>
          <p:nvPr/>
        </p:nvSpPr>
        <p:spPr>
          <a:xfrm>
            <a:off x="8745007" y="6571057"/>
            <a:ext cx="1814798" cy="1778502"/>
          </a:xfrm>
          <a:custGeom>
            <a:avLst/>
            <a:gdLst/>
            <a:ahLst/>
            <a:cxnLst/>
            <a:rect l="l" t="t" r="r" b="b"/>
            <a:pathLst>
              <a:path w="1814798" h="1778502">
                <a:moveTo>
                  <a:pt x="0" y="0"/>
                </a:moveTo>
                <a:lnTo>
                  <a:pt x="1814798" y="0"/>
                </a:lnTo>
                <a:lnTo>
                  <a:pt x="1814798" y="1778502"/>
                </a:lnTo>
                <a:lnTo>
                  <a:pt x="0" y="17785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2" name="Freeform 12"/>
          <p:cNvSpPr/>
          <p:nvPr/>
        </p:nvSpPr>
        <p:spPr>
          <a:xfrm>
            <a:off x="7470466" y="3621836"/>
            <a:ext cx="1784426" cy="1748738"/>
          </a:xfrm>
          <a:custGeom>
            <a:avLst/>
            <a:gdLst/>
            <a:ahLst/>
            <a:cxnLst/>
            <a:rect l="l" t="t" r="r" b="b"/>
            <a:pathLst>
              <a:path w="1784426" h="1748738">
                <a:moveTo>
                  <a:pt x="0" y="0"/>
                </a:moveTo>
                <a:lnTo>
                  <a:pt x="1784426" y="0"/>
                </a:lnTo>
                <a:lnTo>
                  <a:pt x="1784426" y="1748737"/>
                </a:lnTo>
                <a:lnTo>
                  <a:pt x="0" y="17487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3" name="Freeform 13"/>
          <p:cNvSpPr/>
          <p:nvPr/>
        </p:nvSpPr>
        <p:spPr>
          <a:xfrm>
            <a:off x="10248833" y="2355155"/>
            <a:ext cx="1917665" cy="1879312"/>
          </a:xfrm>
          <a:custGeom>
            <a:avLst/>
            <a:gdLst/>
            <a:ahLst/>
            <a:cxnLst/>
            <a:rect l="l" t="t" r="r" b="b"/>
            <a:pathLst>
              <a:path w="1917665" h="1879312">
                <a:moveTo>
                  <a:pt x="0" y="0"/>
                </a:moveTo>
                <a:lnTo>
                  <a:pt x="1917665" y="0"/>
                </a:lnTo>
                <a:lnTo>
                  <a:pt x="1917665" y="1879312"/>
                </a:lnTo>
                <a:lnTo>
                  <a:pt x="0" y="18793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4" name="Freeform 14"/>
          <p:cNvSpPr/>
          <p:nvPr/>
        </p:nvSpPr>
        <p:spPr>
          <a:xfrm>
            <a:off x="10394873" y="4823230"/>
            <a:ext cx="1802857" cy="1766800"/>
          </a:xfrm>
          <a:custGeom>
            <a:avLst/>
            <a:gdLst/>
            <a:ahLst/>
            <a:cxnLst/>
            <a:rect l="l" t="t" r="r" b="b"/>
            <a:pathLst>
              <a:path w="1802857" h="1766800">
                <a:moveTo>
                  <a:pt x="0" y="0"/>
                </a:moveTo>
                <a:lnTo>
                  <a:pt x="1802856" y="0"/>
                </a:lnTo>
                <a:lnTo>
                  <a:pt x="1802856" y="1766799"/>
                </a:lnTo>
                <a:lnTo>
                  <a:pt x="0" y="17667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5" name="Freeform 15"/>
          <p:cNvSpPr/>
          <p:nvPr/>
        </p:nvSpPr>
        <p:spPr>
          <a:xfrm>
            <a:off x="12626571" y="6771664"/>
            <a:ext cx="1610097" cy="1577895"/>
          </a:xfrm>
          <a:custGeom>
            <a:avLst/>
            <a:gdLst/>
            <a:ahLst/>
            <a:cxnLst/>
            <a:rect l="l" t="t" r="r" b="b"/>
            <a:pathLst>
              <a:path w="1610097" h="1577895">
                <a:moveTo>
                  <a:pt x="0" y="0"/>
                </a:moveTo>
                <a:lnTo>
                  <a:pt x="1610097" y="0"/>
                </a:lnTo>
                <a:lnTo>
                  <a:pt x="1610097" y="1577895"/>
                </a:lnTo>
                <a:lnTo>
                  <a:pt x="0" y="15778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6" name="Freeform 16"/>
          <p:cNvSpPr/>
          <p:nvPr/>
        </p:nvSpPr>
        <p:spPr>
          <a:xfrm>
            <a:off x="12626571" y="4169180"/>
            <a:ext cx="1610097" cy="1577895"/>
          </a:xfrm>
          <a:custGeom>
            <a:avLst/>
            <a:gdLst/>
            <a:ahLst/>
            <a:cxnLst/>
            <a:rect l="l" t="t" r="r" b="b"/>
            <a:pathLst>
              <a:path w="1610097" h="1577895">
                <a:moveTo>
                  <a:pt x="0" y="0"/>
                </a:moveTo>
                <a:lnTo>
                  <a:pt x="1610097" y="0"/>
                </a:lnTo>
                <a:lnTo>
                  <a:pt x="1610097" y="1577894"/>
                </a:lnTo>
                <a:lnTo>
                  <a:pt x="0" y="15778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7" name="TextBox 17"/>
          <p:cNvSpPr txBox="1"/>
          <p:nvPr/>
        </p:nvSpPr>
        <p:spPr>
          <a:xfrm>
            <a:off x="8909940" y="6714183"/>
            <a:ext cx="1484933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Parlare con una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persona di fiducia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620212" y="4102505"/>
            <a:ext cx="1484933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Ascoltare musica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385267" y="2879725"/>
            <a:ext cx="1701299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Respirare profondamente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559805" y="5298186"/>
            <a:ext cx="1484933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Fare sport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2689153" y="7343124"/>
            <a:ext cx="1484933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Disegnare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689153" y="4564427"/>
            <a:ext cx="1484933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Chiedere aiuto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677882" y="1849088"/>
            <a:ext cx="7320855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complementari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143500" y="6732654"/>
            <a:ext cx="8001000" cy="233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Cassetta degli strumenti per le emozioni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22120" y="2499204"/>
            <a:ext cx="556260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Una scatola decorata.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Carte vuote.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Pennarelli.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722120" y="5397465"/>
            <a:ext cx="4316536" cy="2771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Creeremo una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cassetta degli strumenti per le emozioni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con idee che ci aiutano quando proviamo tristezza, rabbia, nervosismo o preoccupazione. Sarà una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risorsa per tutta la classe.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C83B09-F8ED-56EC-07A1-6AD911C07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0" y="1917406"/>
            <a:ext cx="9755832" cy="645218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474149" y="3850285"/>
            <a:ext cx="5532759" cy="2002137"/>
            <a:chOff x="0" y="0"/>
            <a:chExt cx="1457187" cy="5273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7188" cy="527312"/>
            </a:xfrm>
            <a:custGeom>
              <a:avLst/>
              <a:gdLst/>
              <a:ahLst/>
              <a:cxnLst/>
              <a:rect l="l" t="t" r="r" b="b"/>
              <a:pathLst>
                <a:path w="1457188" h="527312">
                  <a:moveTo>
                    <a:pt x="41979" y="0"/>
                  </a:moveTo>
                  <a:lnTo>
                    <a:pt x="1415209" y="0"/>
                  </a:lnTo>
                  <a:cubicBezTo>
                    <a:pt x="1438393" y="0"/>
                    <a:pt x="1457188" y="18794"/>
                    <a:pt x="1457188" y="41979"/>
                  </a:cubicBezTo>
                  <a:lnTo>
                    <a:pt x="1457188" y="485333"/>
                  </a:lnTo>
                  <a:cubicBezTo>
                    <a:pt x="1457188" y="508517"/>
                    <a:pt x="1438393" y="527312"/>
                    <a:pt x="1415209" y="527312"/>
                  </a:cubicBezTo>
                  <a:lnTo>
                    <a:pt x="41979" y="527312"/>
                  </a:lnTo>
                  <a:cubicBezTo>
                    <a:pt x="18794" y="527312"/>
                    <a:pt x="0" y="508517"/>
                    <a:pt x="0" y="485333"/>
                  </a:cubicBezTo>
                  <a:lnTo>
                    <a:pt x="0" y="41979"/>
                  </a:lnTo>
                  <a:cubicBezTo>
                    <a:pt x="0" y="18794"/>
                    <a:pt x="18794" y="0"/>
                    <a:pt x="41979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457187" cy="5558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ti aiuta quando sei triste o arrabbiat*?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281092" y="3850285"/>
            <a:ext cx="5532759" cy="2002137"/>
            <a:chOff x="0" y="0"/>
            <a:chExt cx="1457187" cy="52731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57188" cy="527312"/>
            </a:xfrm>
            <a:custGeom>
              <a:avLst/>
              <a:gdLst/>
              <a:ahLst/>
              <a:cxnLst/>
              <a:rect l="l" t="t" r="r" b="b"/>
              <a:pathLst>
                <a:path w="1457188" h="527312">
                  <a:moveTo>
                    <a:pt x="41979" y="0"/>
                  </a:moveTo>
                  <a:lnTo>
                    <a:pt x="1415209" y="0"/>
                  </a:lnTo>
                  <a:cubicBezTo>
                    <a:pt x="1438393" y="0"/>
                    <a:pt x="1457188" y="18794"/>
                    <a:pt x="1457188" y="41979"/>
                  </a:cubicBezTo>
                  <a:lnTo>
                    <a:pt x="1457188" y="485333"/>
                  </a:lnTo>
                  <a:cubicBezTo>
                    <a:pt x="1457188" y="508517"/>
                    <a:pt x="1438393" y="527312"/>
                    <a:pt x="1415209" y="527312"/>
                  </a:cubicBezTo>
                  <a:lnTo>
                    <a:pt x="41979" y="527312"/>
                  </a:lnTo>
                  <a:cubicBezTo>
                    <a:pt x="18794" y="527312"/>
                    <a:pt x="0" y="508517"/>
                    <a:pt x="0" y="485333"/>
                  </a:cubicBezTo>
                  <a:lnTo>
                    <a:pt x="0" y="41979"/>
                  </a:lnTo>
                  <a:cubicBezTo>
                    <a:pt x="0" y="18794"/>
                    <a:pt x="18794" y="0"/>
                    <a:pt x="41979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457187" cy="5558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fai per rilassarti quando sei nervos*?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587377" y="1028700"/>
            <a:ext cx="4094226" cy="4114800"/>
          </a:xfrm>
          <a:custGeom>
            <a:avLst/>
            <a:gdLst/>
            <a:ahLst/>
            <a:cxnLst/>
            <a:rect l="l" t="t" r="r" b="b"/>
            <a:pathLst>
              <a:path w="4094226" h="4114800">
                <a:moveTo>
                  <a:pt x="0" y="0"/>
                </a:moveTo>
                <a:lnTo>
                  <a:pt x="4094226" y="0"/>
                </a:lnTo>
                <a:lnTo>
                  <a:pt x="409422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9" name="Freeform 9"/>
          <p:cNvSpPr/>
          <p:nvPr/>
        </p:nvSpPr>
        <p:spPr>
          <a:xfrm>
            <a:off x="15090076" y="1679629"/>
            <a:ext cx="4311549" cy="4047467"/>
          </a:xfrm>
          <a:custGeom>
            <a:avLst/>
            <a:gdLst/>
            <a:ahLst/>
            <a:cxnLst/>
            <a:rect l="l" t="t" r="r" b="b"/>
            <a:pathLst>
              <a:path w="4311549" h="4047467">
                <a:moveTo>
                  <a:pt x="0" y="0"/>
                </a:moveTo>
                <a:lnTo>
                  <a:pt x="4311549" y="0"/>
                </a:lnTo>
                <a:lnTo>
                  <a:pt x="4311549" y="4047467"/>
                </a:lnTo>
                <a:lnTo>
                  <a:pt x="0" y="40474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0" name="TextBox 10"/>
          <p:cNvSpPr txBox="1"/>
          <p:nvPr/>
        </p:nvSpPr>
        <p:spPr>
          <a:xfrm>
            <a:off x="3977211" y="2351690"/>
            <a:ext cx="10333577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Proprio come usiamo un martello o un cacciavite per riparare le cose, abbiamo bisogno anche di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strumenti per prenderci cura delle nostre emozioni.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59697" y="6316060"/>
            <a:ext cx="3740416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Parlare con una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persona di fiducia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Respirare profondamente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Disegnare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Ascoltare musica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Fare una passeggiata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784155" y="6316060"/>
            <a:ext cx="4526634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Puoi scegliere ciò che preferisci. Non esistono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risposte sbagliate.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Ogni persona ha il proprio modo di calmarsi 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tutte le risposte sono valide.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4157259"/>
            <a:ext cx="7023638" cy="1365788"/>
            <a:chOff x="0" y="0"/>
            <a:chExt cx="1849847" cy="35971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49847" cy="359714"/>
            </a:xfrm>
            <a:custGeom>
              <a:avLst/>
              <a:gdLst/>
              <a:ahLst/>
              <a:cxnLst/>
              <a:rect l="l" t="t" r="r" b="b"/>
              <a:pathLst>
                <a:path w="1849847" h="359714">
                  <a:moveTo>
                    <a:pt x="33068" y="0"/>
                  </a:moveTo>
                  <a:lnTo>
                    <a:pt x="1816779" y="0"/>
                  </a:lnTo>
                  <a:cubicBezTo>
                    <a:pt x="1835042" y="0"/>
                    <a:pt x="1849847" y="14805"/>
                    <a:pt x="1849847" y="33068"/>
                  </a:cubicBezTo>
                  <a:lnTo>
                    <a:pt x="1849847" y="326646"/>
                  </a:lnTo>
                  <a:cubicBezTo>
                    <a:pt x="1849847" y="335416"/>
                    <a:pt x="1846363" y="343827"/>
                    <a:pt x="1840162" y="350028"/>
                  </a:cubicBezTo>
                  <a:cubicBezTo>
                    <a:pt x="1833960" y="356230"/>
                    <a:pt x="1825549" y="359714"/>
                    <a:pt x="1816779" y="359714"/>
                  </a:cubicBezTo>
                  <a:lnTo>
                    <a:pt x="33068" y="359714"/>
                  </a:lnTo>
                  <a:cubicBezTo>
                    <a:pt x="14805" y="359714"/>
                    <a:pt x="0" y="344909"/>
                    <a:pt x="0" y="326646"/>
                  </a:cubicBezTo>
                  <a:lnTo>
                    <a:pt x="0" y="33068"/>
                  </a:lnTo>
                  <a:cubicBezTo>
                    <a:pt x="0" y="14805"/>
                    <a:pt x="14805" y="0"/>
                    <a:pt x="33068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849847" cy="3882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possono aiutarci questi strumenti nei momenti difficili?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5684972"/>
            <a:ext cx="7023638" cy="1365788"/>
            <a:chOff x="0" y="0"/>
            <a:chExt cx="1849847" cy="35971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849847" cy="359714"/>
            </a:xfrm>
            <a:custGeom>
              <a:avLst/>
              <a:gdLst/>
              <a:ahLst/>
              <a:cxnLst/>
              <a:rect l="l" t="t" r="r" b="b"/>
              <a:pathLst>
                <a:path w="1849847" h="359714">
                  <a:moveTo>
                    <a:pt x="33068" y="0"/>
                  </a:moveTo>
                  <a:lnTo>
                    <a:pt x="1816779" y="0"/>
                  </a:lnTo>
                  <a:cubicBezTo>
                    <a:pt x="1835042" y="0"/>
                    <a:pt x="1849847" y="14805"/>
                    <a:pt x="1849847" y="33068"/>
                  </a:cubicBezTo>
                  <a:lnTo>
                    <a:pt x="1849847" y="326646"/>
                  </a:lnTo>
                  <a:cubicBezTo>
                    <a:pt x="1849847" y="335416"/>
                    <a:pt x="1846363" y="343827"/>
                    <a:pt x="1840162" y="350028"/>
                  </a:cubicBezTo>
                  <a:cubicBezTo>
                    <a:pt x="1833960" y="356230"/>
                    <a:pt x="1825549" y="359714"/>
                    <a:pt x="1816779" y="359714"/>
                  </a:cubicBezTo>
                  <a:lnTo>
                    <a:pt x="33068" y="359714"/>
                  </a:lnTo>
                  <a:cubicBezTo>
                    <a:pt x="14805" y="359714"/>
                    <a:pt x="0" y="344909"/>
                    <a:pt x="0" y="326646"/>
                  </a:cubicBezTo>
                  <a:lnTo>
                    <a:pt x="0" y="33068"/>
                  </a:lnTo>
                  <a:cubicBezTo>
                    <a:pt x="0" y="14805"/>
                    <a:pt x="14805" y="0"/>
                    <a:pt x="33068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849847" cy="3882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ti è piaciuto di più?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8700" y="7241260"/>
            <a:ext cx="7023638" cy="1365788"/>
            <a:chOff x="0" y="0"/>
            <a:chExt cx="1849847" cy="35971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849847" cy="359714"/>
            </a:xfrm>
            <a:custGeom>
              <a:avLst/>
              <a:gdLst/>
              <a:ahLst/>
              <a:cxnLst/>
              <a:rect l="l" t="t" r="r" b="b"/>
              <a:pathLst>
                <a:path w="1849847" h="359714">
                  <a:moveTo>
                    <a:pt x="33068" y="0"/>
                  </a:moveTo>
                  <a:lnTo>
                    <a:pt x="1816779" y="0"/>
                  </a:lnTo>
                  <a:cubicBezTo>
                    <a:pt x="1835042" y="0"/>
                    <a:pt x="1849847" y="14805"/>
                    <a:pt x="1849847" y="33068"/>
                  </a:cubicBezTo>
                  <a:lnTo>
                    <a:pt x="1849847" y="326646"/>
                  </a:lnTo>
                  <a:cubicBezTo>
                    <a:pt x="1849847" y="335416"/>
                    <a:pt x="1846363" y="343827"/>
                    <a:pt x="1840162" y="350028"/>
                  </a:cubicBezTo>
                  <a:cubicBezTo>
                    <a:pt x="1833960" y="356230"/>
                    <a:pt x="1825549" y="359714"/>
                    <a:pt x="1816779" y="359714"/>
                  </a:cubicBezTo>
                  <a:lnTo>
                    <a:pt x="33068" y="359714"/>
                  </a:lnTo>
                  <a:cubicBezTo>
                    <a:pt x="14805" y="359714"/>
                    <a:pt x="0" y="344909"/>
                    <a:pt x="0" y="326646"/>
                  </a:cubicBezTo>
                  <a:lnTo>
                    <a:pt x="0" y="33068"/>
                  </a:lnTo>
                  <a:cubicBezTo>
                    <a:pt x="0" y="14805"/>
                    <a:pt x="14805" y="0"/>
                    <a:pt x="33068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1849847" cy="3882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strumento useresti oggi?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28700" y="1210805"/>
            <a:ext cx="8877300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Quando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hai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finito con la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tua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carta,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mettila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nella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scatola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della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classe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2442871"/>
            <a:ext cx="8241688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Questa scatola sarà sempre disponibile per: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Ricordarci idee che aiutano 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calmarci.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Ispirarci quando siamo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tristi o nervos*.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Condividere strumenti con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tutte le persone.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D67F4F1-492E-7193-D95A-6E516D983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6568" y="1917406"/>
            <a:ext cx="9755832" cy="6452188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732654"/>
            <a:ext cx="8001000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Il mio albero e io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907612" y="893451"/>
            <a:ext cx="10472425" cy="8364849"/>
          </a:xfrm>
          <a:custGeom>
            <a:avLst/>
            <a:gdLst/>
            <a:ahLst/>
            <a:cxnLst/>
            <a:rect l="l" t="t" r="r" b="b"/>
            <a:pathLst>
              <a:path w="10472425" h="8364849">
                <a:moveTo>
                  <a:pt x="0" y="0"/>
                </a:moveTo>
                <a:lnTo>
                  <a:pt x="10472424" y="0"/>
                </a:lnTo>
                <a:lnTo>
                  <a:pt x="10472424" y="8364849"/>
                </a:lnTo>
                <a:lnTo>
                  <a:pt x="0" y="83648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499204"/>
            <a:ext cx="556260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Immagini di alberi.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Fogli bianchi.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Matite e matite colorate.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397465"/>
            <a:ext cx="4316536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Scopriremo quale tipo di albero sei oggi e che cosa dice questo albero sulle tue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emozioni, i tuoi valori e su di te.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7156090" y="-1055934"/>
            <a:ext cx="3975820" cy="16652648"/>
          </a:xfrm>
          <a:custGeom>
            <a:avLst/>
            <a:gdLst/>
            <a:ahLst/>
            <a:cxnLst/>
            <a:rect l="l" t="t" r="r" b="b"/>
            <a:pathLst>
              <a:path w="3975820" h="16652648">
                <a:moveTo>
                  <a:pt x="0" y="0"/>
                </a:moveTo>
                <a:lnTo>
                  <a:pt x="3975820" y="0"/>
                </a:lnTo>
                <a:lnTo>
                  <a:pt x="3975820" y="16652648"/>
                </a:lnTo>
                <a:lnTo>
                  <a:pt x="0" y="166526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209327" y="2040209"/>
            <a:ext cx="9650128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Proprio come gli alberi, ogni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persona è unica.</a:t>
            </a:r>
          </a:p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Tutte le persone hanno bisogno di cura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per crescere forti e sentirsi bene.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Oggi vedremo quale albero ti rappresenta e come ti senti in questo momento.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209327" y="4070350"/>
            <a:ext cx="12473653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Scegli l’albero che ti piace di più o con cui ti identifichi maggiormente.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esistono risposte sbagliate: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scegli l’albero che senti tuo.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7156090" y="-808284"/>
            <a:ext cx="3975820" cy="16652648"/>
          </a:xfrm>
          <a:custGeom>
            <a:avLst/>
            <a:gdLst/>
            <a:ahLst/>
            <a:cxnLst/>
            <a:rect l="l" t="t" r="r" b="b"/>
            <a:pathLst>
              <a:path w="3975820" h="16652648">
                <a:moveTo>
                  <a:pt x="0" y="0"/>
                </a:moveTo>
                <a:lnTo>
                  <a:pt x="3975820" y="0"/>
                </a:lnTo>
                <a:lnTo>
                  <a:pt x="3975820" y="16652648"/>
                </a:lnTo>
                <a:lnTo>
                  <a:pt x="0" y="166526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181929" y="1028700"/>
            <a:ext cx="5388947" cy="1828625"/>
            <a:chOff x="0" y="0"/>
            <a:chExt cx="1419311" cy="48161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19311" cy="481613"/>
            </a:xfrm>
            <a:custGeom>
              <a:avLst/>
              <a:gdLst/>
              <a:ahLst/>
              <a:cxnLst/>
              <a:rect l="l" t="t" r="r" b="b"/>
              <a:pathLst>
                <a:path w="1419311" h="481613">
                  <a:moveTo>
                    <a:pt x="43099" y="0"/>
                  </a:moveTo>
                  <a:lnTo>
                    <a:pt x="1376212" y="0"/>
                  </a:lnTo>
                  <a:cubicBezTo>
                    <a:pt x="1400015" y="0"/>
                    <a:pt x="1419311" y="19296"/>
                    <a:pt x="1419311" y="43099"/>
                  </a:cubicBezTo>
                  <a:lnTo>
                    <a:pt x="1419311" y="438514"/>
                  </a:lnTo>
                  <a:cubicBezTo>
                    <a:pt x="1419311" y="462317"/>
                    <a:pt x="1400015" y="481613"/>
                    <a:pt x="1376212" y="481613"/>
                  </a:cubicBezTo>
                  <a:lnTo>
                    <a:pt x="43099" y="481613"/>
                  </a:lnTo>
                  <a:cubicBezTo>
                    <a:pt x="19296" y="481613"/>
                    <a:pt x="0" y="462317"/>
                    <a:pt x="0" y="438514"/>
                  </a:cubicBezTo>
                  <a:lnTo>
                    <a:pt x="0" y="43099"/>
                  </a:lnTo>
                  <a:cubicBezTo>
                    <a:pt x="0" y="19296"/>
                    <a:pt x="19296" y="0"/>
                    <a:pt x="43099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419311" cy="5101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C’è una parte dell’albero che rappresenta come ti senti in questo momento?</a:t>
              </a:r>
            </a:p>
          </p:txBody>
        </p:sp>
      </p:grpSp>
      <p:sp>
        <p:nvSpPr>
          <p:cNvPr id="6" name="Freeform 6"/>
          <p:cNvSpPr/>
          <p:nvPr/>
        </p:nvSpPr>
        <p:spPr>
          <a:xfrm>
            <a:off x="9020014" y="1158155"/>
            <a:ext cx="7234813" cy="4114800"/>
          </a:xfrm>
          <a:custGeom>
            <a:avLst/>
            <a:gdLst/>
            <a:ahLst/>
            <a:cxnLst/>
            <a:rect l="l" t="t" r="r" b="b"/>
            <a:pathLst>
              <a:path w="7234813" h="4114800">
                <a:moveTo>
                  <a:pt x="0" y="0"/>
                </a:moveTo>
                <a:lnTo>
                  <a:pt x="7234813" y="0"/>
                </a:lnTo>
                <a:lnTo>
                  <a:pt x="723481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7" name="TextBox 7"/>
          <p:cNvSpPr txBox="1"/>
          <p:nvPr/>
        </p:nvSpPr>
        <p:spPr>
          <a:xfrm>
            <a:off x="1350703" y="3174789"/>
            <a:ext cx="5051398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sì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disegnala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più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grande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oppure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evidenziala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con un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colore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speciale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Scrivi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o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disegna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accanto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: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585913" y="4460664"/>
            <a:ext cx="4580979" cy="457200"/>
            <a:chOff x="0" y="0"/>
            <a:chExt cx="6107972" cy="609600"/>
          </a:xfrm>
        </p:grpSpPr>
        <p:sp>
          <p:nvSpPr>
            <p:cNvPr id="9" name="TextBox 9"/>
            <p:cNvSpPr txBox="1"/>
            <p:nvPr/>
          </p:nvSpPr>
          <p:spPr>
            <a:xfrm>
              <a:off x="706068" y="37042"/>
              <a:ext cx="5401904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Perché ti rappresenta?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85725"/>
              <a:ext cx="522288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64397" y="5044355"/>
            <a:ext cx="4224010" cy="457200"/>
            <a:chOff x="0" y="0"/>
            <a:chExt cx="5632013" cy="609600"/>
          </a:xfrm>
        </p:grpSpPr>
        <p:sp>
          <p:nvSpPr>
            <p:cNvPr id="12" name="TextBox 12"/>
            <p:cNvSpPr txBox="1"/>
            <p:nvPr/>
          </p:nvSpPr>
          <p:spPr>
            <a:xfrm>
              <a:off x="755611" y="37042"/>
              <a:ext cx="4876402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significa per te?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85725"/>
              <a:ext cx="621374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9809464" y="1993220"/>
            <a:ext cx="5659136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“Il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mio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albero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mi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rappresenta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perché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…”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080200" y="2527089"/>
            <a:ext cx="5114441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Quando mi sento triste o insicur*, mi ricordo di avere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punti di forza e qualità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mi rendono special*o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 Mi connetto con la mia famiglia, i/le amic* e con tutto ciò che mi fa sentire bene.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630042" y="721364"/>
            <a:ext cx="9027916" cy="1358965"/>
            <a:chOff x="0" y="0"/>
            <a:chExt cx="2377723" cy="35791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77723" cy="357917"/>
            </a:xfrm>
            <a:custGeom>
              <a:avLst/>
              <a:gdLst/>
              <a:ahLst/>
              <a:cxnLst/>
              <a:rect l="l" t="t" r="r" b="b"/>
              <a:pathLst>
                <a:path w="2377723" h="357917">
                  <a:moveTo>
                    <a:pt x="25727" y="0"/>
                  </a:moveTo>
                  <a:lnTo>
                    <a:pt x="2351996" y="0"/>
                  </a:lnTo>
                  <a:cubicBezTo>
                    <a:pt x="2358819" y="0"/>
                    <a:pt x="2365363" y="2710"/>
                    <a:pt x="2370188" y="7535"/>
                  </a:cubicBezTo>
                  <a:cubicBezTo>
                    <a:pt x="2375012" y="12360"/>
                    <a:pt x="2377723" y="18903"/>
                    <a:pt x="2377723" y="25727"/>
                  </a:cubicBezTo>
                  <a:lnTo>
                    <a:pt x="2377723" y="332190"/>
                  </a:lnTo>
                  <a:cubicBezTo>
                    <a:pt x="2377723" y="346399"/>
                    <a:pt x="2366205" y="357917"/>
                    <a:pt x="2351996" y="357917"/>
                  </a:cubicBezTo>
                  <a:lnTo>
                    <a:pt x="25727" y="357917"/>
                  </a:lnTo>
                  <a:cubicBezTo>
                    <a:pt x="18903" y="357917"/>
                    <a:pt x="12360" y="355206"/>
                    <a:pt x="7535" y="350382"/>
                  </a:cubicBezTo>
                  <a:cubicBezTo>
                    <a:pt x="2710" y="345557"/>
                    <a:pt x="0" y="339013"/>
                    <a:pt x="0" y="332190"/>
                  </a:cubicBezTo>
                  <a:lnTo>
                    <a:pt x="0" y="25727"/>
                  </a:lnTo>
                  <a:cubicBezTo>
                    <a:pt x="0" y="18903"/>
                    <a:pt x="2710" y="12360"/>
                    <a:pt x="7535" y="7535"/>
                  </a:cubicBezTo>
                  <a:cubicBezTo>
                    <a:pt x="12360" y="2710"/>
                    <a:pt x="18903" y="0"/>
                    <a:pt x="25727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2377723" cy="4436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Emozioni di base e emozioni complesse</a:t>
              </a:r>
            </a:p>
          </p:txBody>
        </p:sp>
      </p:grpSp>
      <p:sp>
        <p:nvSpPr>
          <p:cNvPr id="5" name="AutoShape 5"/>
          <p:cNvSpPr/>
          <p:nvPr/>
        </p:nvSpPr>
        <p:spPr>
          <a:xfrm flipH="1">
            <a:off x="9144000" y="2694768"/>
            <a:ext cx="0" cy="3549118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Box 6"/>
          <p:cNvSpPr txBox="1"/>
          <p:nvPr/>
        </p:nvSpPr>
        <p:spPr>
          <a:xfrm>
            <a:off x="3390541" y="2628093"/>
            <a:ext cx="3010260" cy="3411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Emozioni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di base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385237" y="3354117"/>
            <a:ext cx="5377863" cy="4244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Gioia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(quando succede qualcosa di bello)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Tristezza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(quando perdiamo qualcosa o qualcosa va storto)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Rabbia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(quando sentiamo che qualcosa è ingiusto)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Paura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(quando pensiamo che qualcosa possa farci male)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Sorpresa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(quando succede qualcosa all’improvviso)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Disgusto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(quando troviamo qualcosa di sgradevole)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385798" y="3354117"/>
            <a:ext cx="5976466" cy="4949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Vergogna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(quando abbiamo la sensazione di aver fatto qualcosa di sbagliato davanti agli altri)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Gelosia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(quando pensiamo che qualcun* ottenga più attenzione di noi)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Frustrazione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(quando qualcosa non funziona, anche se ci impegniamo)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Nervosismo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(prima di un compito in classe o di una presentazione)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Orgoglio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(quando abbiamo raggiunto qualcosa che ha richiesto impegno)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Senso di colpa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(quando abbiamo la sensazione di aver fatto del male a qualcun*)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595081" y="2628093"/>
            <a:ext cx="3330720" cy="3411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Emozioni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complesse</a:t>
            </a: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5481828" y="6592592"/>
            <a:ext cx="7324344" cy="8229600"/>
          </a:xfrm>
          <a:custGeom>
            <a:avLst/>
            <a:gdLst/>
            <a:ahLst/>
            <a:cxnLst/>
            <a:rect l="l" t="t" r="r" b="b"/>
            <a:pathLst>
              <a:path w="7324344" h="8229600">
                <a:moveTo>
                  <a:pt x="0" y="0"/>
                </a:moveTo>
                <a:lnTo>
                  <a:pt x="7324344" y="0"/>
                </a:lnTo>
                <a:lnTo>
                  <a:pt x="732434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7156090" y="-808284"/>
            <a:ext cx="3975820" cy="16652648"/>
          </a:xfrm>
          <a:custGeom>
            <a:avLst/>
            <a:gdLst/>
            <a:ahLst/>
            <a:cxnLst/>
            <a:rect l="l" t="t" r="r" b="b"/>
            <a:pathLst>
              <a:path w="3975820" h="16652648">
                <a:moveTo>
                  <a:pt x="0" y="0"/>
                </a:moveTo>
                <a:lnTo>
                  <a:pt x="3975820" y="0"/>
                </a:lnTo>
                <a:lnTo>
                  <a:pt x="3975820" y="16652648"/>
                </a:lnTo>
                <a:lnTo>
                  <a:pt x="0" y="166526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2919493" y="1028700"/>
            <a:ext cx="5388947" cy="1673641"/>
            <a:chOff x="0" y="0"/>
            <a:chExt cx="1419311" cy="4407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19311" cy="440794"/>
            </a:xfrm>
            <a:custGeom>
              <a:avLst/>
              <a:gdLst/>
              <a:ahLst/>
              <a:cxnLst/>
              <a:rect l="l" t="t" r="r" b="b"/>
              <a:pathLst>
                <a:path w="1419311" h="440794">
                  <a:moveTo>
                    <a:pt x="43099" y="0"/>
                  </a:moveTo>
                  <a:lnTo>
                    <a:pt x="1376212" y="0"/>
                  </a:lnTo>
                  <a:cubicBezTo>
                    <a:pt x="1400015" y="0"/>
                    <a:pt x="1419311" y="19296"/>
                    <a:pt x="1419311" y="43099"/>
                  </a:cubicBezTo>
                  <a:lnTo>
                    <a:pt x="1419311" y="397696"/>
                  </a:lnTo>
                  <a:cubicBezTo>
                    <a:pt x="1419311" y="421498"/>
                    <a:pt x="1400015" y="440794"/>
                    <a:pt x="1376212" y="440794"/>
                  </a:cubicBezTo>
                  <a:lnTo>
                    <a:pt x="43099" y="440794"/>
                  </a:lnTo>
                  <a:cubicBezTo>
                    <a:pt x="19296" y="440794"/>
                    <a:pt x="0" y="421498"/>
                    <a:pt x="0" y="397696"/>
                  </a:cubicBezTo>
                  <a:lnTo>
                    <a:pt x="0" y="43099"/>
                  </a:lnTo>
                  <a:cubicBezTo>
                    <a:pt x="0" y="19296"/>
                    <a:pt x="19296" y="0"/>
                    <a:pt x="43099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419311" cy="4693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hai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scoperto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su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di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282136" y="1028700"/>
            <a:ext cx="5388947" cy="1776222"/>
            <a:chOff x="0" y="0"/>
            <a:chExt cx="1419311" cy="46781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19311" cy="467812"/>
            </a:xfrm>
            <a:custGeom>
              <a:avLst/>
              <a:gdLst/>
              <a:ahLst/>
              <a:cxnLst/>
              <a:rect l="l" t="t" r="r" b="b"/>
              <a:pathLst>
                <a:path w="1419311" h="467812">
                  <a:moveTo>
                    <a:pt x="43099" y="0"/>
                  </a:moveTo>
                  <a:lnTo>
                    <a:pt x="1376212" y="0"/>
                  </a:lnTo>
                  <a:cubicBezTo>
                    <a:pt x="1400015" y="0"/>
                    <a:pt x="1419311" y="19296"/>
                    <a:pt x="1419311" y="43099"/>
                  </a:cubicBezTo>
                  <a:lnTo>
                    <a:pt x="1419311" y="424713"/>
                  </a:lnTo>
                  <a:cubicBezTo>
                    <a:pt x="1419311" y="448516"/>
                    <a:pt x="1400015" y="467812"/>
                    <a:pt x="1376212" y="467812"/>
                  </a:cubicBezTo>
                  <a:lnTo>
                    <a:pt x="43099" y="467812"/>
                  </a:lnTo>
                  <a:cubicBezTo>
                    <a:pt x="19296" y="467812"/>
                    <a:pt x="0" y="448516"/>
                    <a:pt x="0" y="424713"/>
                  </a:cubicBezTo>
                  <a:lnTo>
                    <a:pt x="0" y="43099"/>
                  </a:lnTo>
                  <a:cubicBezTo>
                    <a:pt x="0" y="19296"/>
                    <a:pt x="19296" y="0"/>
                    <a:pt x="43099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419311" cy="4963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parte dell’albero ha attirato di più la tua attenzione?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770037" y="3552179"/>
            <a:ext cx="14747925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Ogni persona ha il proprio albero.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Tutte le persone sono diverse e speciali.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Se vuoi condividere il tuo disegno, puoi farlo; se no, va benissimo così.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4284015-BA4E-C784-1F31-ADF6BB4A6E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498" y="1067971"/>
            <a:ext cx="15095004" cy="815105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43679" y="3665574"/>
            <a:ext cx="8635971" cy="6682083"/>
          </a:xfrm>
          <a:custGeom>
            <a:avLst/>
            <a:gdLst/>
            <a:ahLst/>
            <a:cxnLst/>
            <a:rect l="l" t="t" r="r" b="b"/>
            <a:pathLst>
              <a:path w="8635971" h="6682083">
                <a:moveTo>
                  <a:pt x="0" y="0"/>
                </a:moveTo>
                <a:lnTo>
                  <a:pt x="8635972" y="0"/>
                </a:lnTo>
                <a:lnTo>
                  <a:pt x="8635972" y="6682083"/>
                </a:lnTo>
                <a:lnTo>
                  <a:pt x="0" y="66820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4318000" y="942975"/>
            <a:ext cx="10083800" cy="5116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È </a:t>
            </a: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normale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prendersi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cura della salute </a:t>
            </a: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mentale</a:t>
            </a:r>
            <a:endParaRPr lang="en-US" sz="3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932725" y="1833895"/>
            <a:ext cx="16065252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Prestare attenzione a ciò che sentiamo è importante quanto prendersi cura del nostro corpo. Tutti abbiamo bisogno di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tempo, riposo e supporto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per rimanere in salute.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250333" y="4683420"/>
            <a:ext cx="6008967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Parliamo di come ci sentiamo.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250333" y="5452693"/>
            <a:ext cx="6008967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Parlare delle nostre emozioni ci aiuta.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250333" y="6316109"/>
            <a:ext cx="6008967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Parlare dei nostri sentimenti ci aiuta. Quando qualcosa ci preoccupa o ci pesa,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possiamo chiedere aiuto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 È sempre positivo raccontare come ci sentiamo.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683347" y="1038225"/>
            <a:ext cx="1678037" cy="445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Obiettivi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236246" y="3777082"/>
            <a:ext cx="6291080" cy="920115"/>
            <a:chOff x="0" y="0"/>
            <a:chExt cx="8388107" cy="1226820"/>
          </a:xfrm>
        </p:grpSpPr>
        <p:sp>
          <p:nvSpPr>
            <p:cNvPr id="4" name="TextBox 4"/>
            <p:cNvSpPr txBox="1"/>
            <p:nvPr/>
          </p:nvSpPr>
          <p:spPr>
            <a:xfrm>
              <a:off x="838200" y="-20955"/>
              <a:ext cx="7549907" cy="12477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Comprendere che cosa sia la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salute mentale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e perché è importante prendersene cura.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36246" y="4885607"/>
            <a:ext cx="5085898" cy="624840"/>
            <a:chOff x="0" y="0"/>
            <a:chExt cx="6781197" cy="833120"/>
          </a:xfrm>
        </p:grpSpPr>
        <p:sp>
          <p:nvSpPr>
            <p:cNvPr id="7" name="TextBox 7"/>
            <p:cNvSpPr txBox="1"/>
            <p:nvPr/>
          </p:nvSpPr>
          <p:spPr>
            <a:xfrm>
              <a:off x="838200" y="-8255"/>
              <a:ext cx="5942997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Imparare che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tutte le emozioni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fanno parte del nostro benessere.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236246" y="6003656"/>
            <a:ext cx="5271878" cy="1548765"/>
            <a:chOff x="0" y="0"/>
            <a:chExt cx="7029170" cy="2065020"/>
          </a:xfrm>
        </p:grpSpPr>
        <p:sp>
          <p:nvSpPr>
            <p:cNvPr id="10" name="TextBox 10"/>
            <p:cNvSpPr txBox="1"/>
            <p:nvPr/>
          </p:nvSpPr>
          <p:spPr>
            <a:xfrm>
              <a:off x="838200" y="4445"/>
              <a:ext cx="6190970" cy="20605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Scoprire modi semplici per affrontare i nostri sentimenti, ad esempio parlando con una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persona di fiducia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, per prenderci cura di noi e aiutarci a stare bene.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sp>
        <p:nvSpPr>
          <p:cNvPr id="12" name="Freeform 12"/>
          <p:cNvSpPr/>
          <p:nvPr/>
        </p:nvSpPr>
        <p:spPr>
          <a:xfrm>
            <a:off x="684262" y="3777082"/>
            <a:ext cx="8635971" cy="6682083"/>
          </a:xfrm>
          <a:custGeom>
            <a:avLst/>
            <a:gdLst/>
            <a:ahLst/>
            <a:cxnLst/>
            <a:rect l="l" t="t" r="r" b="b"/>
            <a:pathLst>
              <a:path w="8635971" h="6682083">
                <a:moveTo>
                  <a:pt x="0" y="0"/>
                </a:moveTo>
                <a:lnTo>
                  <a:pt x="8635972" y="0"/>
                </a:lnTo>
                <a:lnTo>
                  <a:pt x="8635972" y="6682083"/>
                </a:lnTo>
                <a:lnTo>
                  <a:pt x="0" y="66820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875709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cos’è la salute mentale?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112864" y="1394372"/>
            <a:ext cx="8808525" cy="7498257"/>
          </a:xfrm>
          <a:custGeom>
            <a:avLst/>
            <a:gdLst/>
            <a:ahLst/>
            <a:cxnLst/>
            <a:rect l="l" t="t" r="r" b="b"/>
            <a:pathLst>
              <a:path w="8808525" h="7498257">
                <a:moveTo>
                  <a:pt x="0" y="0"/>
                </a:moveTo>
                <a:lnTo>
                  <a:pt x="8808525" y="0"/>
                </a:lnTo>
                <a:lnTo>
                  <a:pt x="8808525" y="7498256"/>
                </a:lnTo>
                <a:lnTo>
                  <a:pt x="0" y="74982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499204"/>
            <a:ext cx="5562600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Presentazione con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immagini.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Lavagna, per annotare le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risposte.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722120" y="5397465"/>
            <a:ext cx="4316536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Comprendere che cosa sia la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salute mentale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e riflettere insieme su come gestire le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emozioni.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70273" y="703236"/>
            <a:ext cx="2082353" cy="2892157"/>
          </a:xfrm>
          <a:custGeom>
            <a:avLst/>
            <a:gdLst/>
            <a:ahLst/>
            <a:cxnLst/>
            <a:rect l="l" t="t" r="r" b="b"/>
            <a:pathLst>
              <a:path w="2082353" h="2892157">
                <a:moveTo>
                  <a:pt x="0" y="0"/>
                </a:moveTo>
                <a:lnTo>
                  <a:pt x="2082353" y="0"/>
                </a:lnTo>
                <a:lnTo>
                  <a:pt x="2082353" y="2892156"/>
                </a:lnTo>
                <a:lnTo>
                  <a:pt x="0" y="28921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028700" y="3993352"/>
            <a:ext cx="2765499" cy="2464751"/>
          </a:xfrm>
          <a:custGeom>
            <a:avLst/>
            <a:gdLst/>
            <a:ahLst/>
            <a:cxnLst/>
            <a:rect l="l" t="t" r="r" b="b"/>
            <a:pathLst>
              <a:path w="2765499" h="2464751">
                <a:moveTo>
                  <a:pt x="0" y="0"/>
                </a:moveTo>
                <a:lnTo>
                  <a:pt x="2765499" y="0"/>
                </a:lnTo>
                <a:lnTo>
                  <a:pt x="2765499" y="2464751"/>
                </a:lnTo>
                <a:lnTo>
                  <a:pt x="0" y="24647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1309524" y="6856063"/>
            <a:ext cx="2203850" cy="2727702"/>
          </a:xfrm>
          <a:custGeom>
            <a:avLst/>
            <a:gdLst/>
            <a:ahLst/>
            <a:cxnLst/>
            <a:rect l="l" t="t" r="r" b="b"/>
            <a:pathLst>
              <a:path w="2203850" h="2727702">
                <a:moveTo>
                  <a:pt x="0" y="0"/>
                </a:moveTo>
                <a:lnTo>
                  <a:pt x="2203850" y="0"/>
                </a:lnTo>
                <a:lnTo>
                  <a:pt x="2203850" y="2727701"/>
                </a:lnTo>
                <a:lnTo>
                  <a:pt x="0" y="27277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69648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>
            <a:off x="9446163" y="796655"/>
            <a:ext cx="2571750" cy="2422113"/>
          </a:xfrm>
          <a:custGeom>
            <a:avLst/>
            <a:gdLst/>
            <a:ahLst/>
            <a:cxnLst/>
            <a:rect l="l" t="t" r="r" b="b"/>
            <a:pathLst>
              <a:path w="2571750" h="2422113">
                <a:moveTo>
                  <a:pt x="0" y="0"/>
                </a:moveTo>
                <a:lnTo>
                  <a:pt x="2571750" y="0"/>
                </a:lnTo>
                <a:lnTo>
                  <a:pt x="2571750" y="2422113"/>
                </a:lnTo>
                <a:lnTo>
                  <a:pt x="0" y="24221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b="-69884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Freeform 6"/>
          <p:cNvSpPr/>
          <p:nvPr/>
        </p:nvSpPr>
        <p:spPr>
          <a:xfrm>
            <a:off x="9426597" y="3582762"/>
            <a:ext cx="2610882" cy="2657386"/>
          </a:xfrm>
          <a:custGeom>
            <a:avLst/>
            <a:gdLst/>
            <a:ahLst/>
            <a:cxnLst/>
            <a:rect l="l" t="t" r="r" b="b"/>
            <a:pathLst>
              <a:path w="2610882" h="2657386">
                <a:moveTo>
                  <a:pt x="0" y="0"/>
                </a:moveTo>
                <a:lnTo>
                  <a:pt x="2610882" y="0"/>
                </a:lnTo>
                <a:lnTo>
                  <a:pt x="2610882" y="2657386"/>
                </a:lnTo>
                <a:lnTo>
                  <a:pt x="0" y="265738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7" name="Freeform 7"/>
          <p:cNvSpPr/>
          <p:nvPr/>
        </p:nvSpPr>
        <p:spPr>
          <a:xfrm>
            <a:off x="9490160" y="6541790"/>
            <a:ext cx="2483756" cy="2594001"/>
          </a:xfrm>
          <a:custGeom>
            <a:avLst/>
            <a:gdLst/>
            <a:ahLst/>
            <a:cxnLst/>
            <a:rect l="l" t="t" r="r" b="b"/>
            <a:pathLst>
              <a:path w="2483756" h="2594001">
                <a:moveTo>
                  <a:pt x="0" y="0"/>
                </a:moveTo>
                <a:lnTo>
                  <a:pt x="2483756" y="0"/>
                </a:lnTo>
                <a:lnTo>
                  <a:pt x="2483756" y="2594002"/>
                </a:lnTo>
                <a:lnTo>
                  <a:pt x="0" y="25940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8" name="TextBox 8"/>
          <p:cNvSpPr txBox="1"/>
          <p:nvPr/>
        </p:nvSpPr>
        <p:spPr>
          <a:xfrm>
            <a:off x="4072637" y="2639748"/>
            <a:ext cx="3939808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Momenti in cui ci sentiamo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bene.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599454" y="2639748"/>
            <a:ext cx="3939808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Momenti in cui qualcosa ci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spaventa.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072637" y="5304257"/>
            <a:ext cx="3890685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Quando qualcosa ci causa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preoccupazione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o ci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 male.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599454" y="5304257"/>
            <a:ext cx="3890685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Quando qualcosa non ci piace o pensiamo che qualcosa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non sia giusto.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072637" y="8298443"/>
            <a:ext cx="4466521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Quando abbiamo paura o siamo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nervos*.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599454" y="8298443"/>
            <a:ext cx="4466521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Quando qualcosa ha un sapore o un odore che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non ci piace.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072637" y="2120739"/>
            <a:ext cx="977796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Gioia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599454" y="2120739"/>
            <a:ext cx="954140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Paura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072637" y="4785248"/>
            <a:ext cx="1159222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Tristezza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599454" y="4785248"/>
            <a:ext cx="1391994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Rabbia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072637" y="7779434"/>
            <a:ext cx="2556763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Preoccupazione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599454" y="7779434"/>
            <a:ext cx="115148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Disgusto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468005" y="733861"/>
            <a:ext cx="8096808" cy="6892408"/>
          </a:xfrm>
          <a:custGeom>
            <a:avLst/>
            <a:gdLst/>
            <a:ahLst/>
            <a:cxnLst/>
            <a:rect l="l" t="t" r="r" b="b"/>
            <a:pathLst>
              <a:path w="8096808" h="6892408">
                <a:moveTo>
                  <a:pt x="0" y="0"/>
                </a:moveTo>
                <a:lnTo>
                  <a:pt x="8096808" y="0"/>
                </a:lnTo>
                <a:lnTo>
                  <a:pt x="8096808" y="6892408"/>
                </a:lnTo>
                <a:lnTo>
                  <a:pt x="0" y="6892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028700" y="1457011"/>
            <a:ext cx="6399929" cy="1776222"/>
            <a:chOff x="0" y="0"/>
            <a:chExt cx="1685578" cy="4678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85578" cy="467812"/>
            </a:xfrm>
            <a:custGeom>
              <a:avLst/>
              <a:gdLst/>
              <a:ahLst/>
              <a:cxnLst/>
              <a:rect l="l" t="t" r="r" b="b"/>
              <a:pathLst>
                <a:path w="1685578" h="467812">
                  <a:moveTo>
                    <a:pt x="36291" y="0"/>
                  </a:moveTo>
                  <a:lnTo>
                    <a:pt x="1649287" y="0"/>
                  </a:lnTo>
                  <a:cubicBezTo>
                    <a:pt x="1658912" y="0"/>
                    <a:pt x="1668143" y="3823"/>
                    <a:pt x="1674949" y="10629"/>
                  </a:cubicBezTo>
                  <a:cubicBezTo>
                    <a:pt x="1681755" y="17435"/>
                    <a:pt x="1685578" y="26666"/>
                    <a:pt x="1685578" y="36291"/>
                  </a:cubicBezTo>
                  <a:lnTo>
                    <a:pt x="1685578" y="431521"/>
                  </a:lnTo>
                  <a:cubicBezTo>
                    <a:pt x="1685578" y="451564"/>
                    <a:pt x="1669330" y="467812"/>
                    <a:pt x="1649287" y="467812"/>
                  </a:cubicBezTo>
                  <a:lnTo>
                    <a:pt x="36291" y="467812"/>
                  </a:lnTo>
                  <a:cubicBezTo>
                    <a:pt x="16248" y="467812"/>
                    <a:pt x="0" y="451564"/>
                    <a:pt x="0" y="431521"/>
                  </a:cubicBezTo>
                  <a:lnTo>
                    <a:pt x="0" y="36291"/>
                  </a:lnTo>
                  <a:cubicBezTo>
                    <a:pt x="0" y="16248"/>
                    <a:pt x="16248" y="0"/>
                    <a:pt x="36291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685578" cy="4963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significa per te “prendersi cura della propria mente”?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3541624"/>
            <a:ext cx="6399929" cy="1494210"/>
            <a:chOff x="0" y="0"/>
            <a:chExt cx="1685578" cy="3935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85578" cy="393537"/>
            </a:xfrm>
            <a:custGeom>
              <a:avLst/>
              <a:gdLst/>
              <a:ahLst/>
              <a:cxnLst/>
              <a:rect l="l" t="t" r="r" b="b"/>
              <a:pathLst>
                <a:path w="1685578" h="393537">
                  <a:moveTo>
                    <a:pt x="36291" y="0"/>
                  </a:moveTo>
                  <a:lnTo>
                    <a:pt x="1649287" y="0"/>
                  </a:lnTo>
                  <a:cubicBezTo>
                    <a:pt x="1658912" y="0"/>
                    <a:pt x="1668143" y="3823"/>
                    <a:pt x="1674949" y="10629"/>
                  </a:cubicBezTo>
                  <a:cubicBezTo>
                    <a:pt x="1681755" y="17435"/>
                    <a:pt x="1685578" y="26666"/>
                    <a:pt x="1685578" y="36291"/>
                  </a:cubicBezTo>
                  <a:lnTo>
                    <a:pt x="1685578" y="357246"/>
                  </a:lnTo>
                  <a:cubicBezTo>
                    <a:pt x="1685578" y="377289"/>
                    <a:pt x="1669330" y="393537"/>
                    <a:pt x="1649287" y="393537"/>
                  </a:cubicBezTo>
                  <a:lnTo>
                    <a:pt x="36291" y="393537"/>
                  </a:lnTo>
                  <a:cubicBezTo>
                    <a:pt x="26666" y="393537"/>
                    <a:pt x="17435" y="389713"/>
                    <a:pt x="10629" y="382907"/>
                  </a:cubicBezTo>
                  <a:cubicBezTo>
                    <a:pt x="3823" y="376102"/>
                    <a:pt x="0" y="366871"/>
                    <a:pt x="0" y="357246"/>
                  </a:cubicBezTo>
                  <a:lnTo>
                    <a:pt x="0" y="36291"/>
                  </a:lnTo>
                  <a:cubicBezTo>
                    <a:pt x="0" y="16248"/>
                    <a:pt x="16248" y="0"/>
                    <a:pt x="36291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685578" cy="4221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ti senti quando sei triste?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28700" y="5598613"/>
            <a:ext cx="6399929" cy="1494210"/>
            <a:chOff x="0" y="0"/>
            <a:chExt cx="1685578" cy="39353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685578" cy="393537"/>
            </a:xfrm>
            <a:custGeom>
              <a:avLst/>
              <a:gdLst/>
              <a:ahLst/>
              <a:cxnLst/>
              <a:rect l="l" t="t" r="r" b="b"/>
              <a:pathLst>
                <a:path w="1685578" h="393537">
                  <a:moveTo>
                    <a:pt x="36291" y="0"/>
                  </a:moveTo>
                  <a:lnTo>
                    <a:pt x="1649287" y="0"/>
                  </a:lnTo>
                  <a:cubicBezTo>
                    <a:pt x="1658912" y="0"/>
                    <a:pt x="1668143" y="3823"/>
                    <a:pt x="1674949" y="10629"/>
                  </a:cubicBezTo>
                  <a:cubicBezTo>
                    <a:pt x="1681755" y="17435"/>
                    <a:pt x="1685578" y="26666"/>
                    <a:pt x="1685578" y="36291"/>
                  </a:cubicBezTo>
                  <a:lnTo>
                    <a:pt x="1685578" y="357246"/>
                  </a:lnTo>
                  <a:cubicBezTo>
                    <a:pt x="1685578" y="377289"/>
                    <a:pt x="1669330" y="393537"/>
                    <a:pt x="1649287" y="393537"/>
                  </a:cubicBezTo>
                  <a:lnTo>
                    <a:pt x="36291" y="393537"/>
                  </a:lnTo>
                  <a:cubicBezTo>
                    <a:pt x="26666" y="393537"/>
                    <a:pt x="17435" y="389713"/>
                    <a:pt x="10629" y="382907"/>
                  </a:cubicBezTo>
                  <a:cubicBezTo>
                    <a:pt x="3823" y="376102"/>
                    <a:pt x="0" y="366871"/>
                    <a:pt x="0" y="357246"/>
                  </a:cubicBezTo>
                  <a:lnTo>
                    <a:pt x="0" y="36291"/>
                  </a:lnTo>
                  <a:cubicBezTo>
                    <a:pt x="0" y="16248"/>
                    <a:pt x="16248" y="0"/>
                    <a:pt x="36291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685578" cy="4221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fai per sentirti meglio?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28700" y="7655602"/>
            <a:ext cx="6399929" cy="1494210"/>
            <a:chOff x="0" y="0"/>
            <a:chExt cx="1685578" cy="39353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685578" cy="393537"/>
            </a:xfrm>
            <a:custGeom>
              <a:avLst/>
              <a:gdLst/>
              <a:ahLst/>
              <a:cxnLst/>
              <a:rect l="l" t="t" r="r" b="b"/>
              <a:pathLst>
                <a:path w="1685578" h="393537">
                  <a:moveTo>
                    <a:pt x="36291" y="0"/>
                  </a:moveTo>
                  <a:lnTo>
                    <a:pt x="1649287" y="0"/>
                  </a:lnTo>
                  <a:cubicBezTo>
                    <a:pt x="1658912" y="0"/>
                    <a:pt x="1668143" y="3823"/>
                    <a:pt x="1674949" y="10629"/>
                  </a:cubicBezTo>
                  <a:cubicBezTo>
                    <a:pt x="1681755" y="17435"/>
                    <a:pt x="1685578" y="26666"/>
                    <a:pt x="1685578" y="36291"/>
                  </a:cubicBezTo>
                  <a:lnTo>
                    <a:pt x="1685578" y="357246"/>
                  </a:lnTo>
                  <a:cubicBezTo>
                    <a:pt x="1685578" y="377289"/>
                    <a:pt x="1669330" y="393537"/>
                    <a:pt x="1649287" y="393537"/>
                  </a:cubicBezTo>
                  <a:lnTo>
                    <a:pt x="36291" y="393537"/>
                  </a:lnTo>
                  <a:cubicBezTo>
                    <a:pt x="26666" y="393537"/>
                    <a:pt x="17435" y="389713"/>
                    <a:pt x="10629" y="382907"/>
                  </a:cubicBezTo>
                  <a:cubicBezTo>
                    <a:pt x="3823" y="376102"/>
                    <a:pt x="0" y="366871"/>
                    <a:pt x="0" y="357246"/>
                  </a:cubicBezTo>
                  <a:lnTo>
                    <a:pt x="0" y="36291"/>
                  </a:lnTo>
                  <a:cubicBezTo>
                    <a:pt x="0" y="16248"/>
                    <a:pt x="16248" y="0"/>
                    <a:pt x="36291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1685578" cy="4221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fai quando ti senti preoccupat*?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8112864" y="8206837"/>
            <a:ext cx="10175136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</a:t>
            </a:r>
          </a:p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Tutte le emozioni sono normali. Puoi condividerle se vuoi, ma tutte le persone ascoltano con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rispetto.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1338</Words>
  <Application>Microsoft Office PowerPoint</Application>
  <PresentationFormat>Custom</PresentationFormat>
  <Paragraphs>184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Calibri</vt:lpstr>
      <vt:lpstr>Poppins Bold</vt:lpstr>
      <vt:lpstr>Arial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M3_ Salute mentale e cura di sé_ Scuola primaria</dc:title>
  <cp:lastModifiedBy>Itzel Gn</cp:lastModifiedBy>
  <cp:revision>2</cp:revision>
  <dcterms:created xsi:type="dcterms:W3CDTF">2006-08-16T00:00:00Z</dcterms:created>
  <dcterms:modified xsi:type="dcterms:W3CDTF">2026-04-08T10:19:21Z</dcterms:modified>
  <dc:identifier>DAHEZC8-yUI</dc:identifier>
</cp:coreProperties>
</file>