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Arimo Bold" panose="020B0604020202020204" charset="0"/>
      <p:regular r:id="rId35"/>
    </p:embeddedFont>
    <p:embeddedFont>
      <p:font typeface="Poppins" panose="00000500000000000000" pitchFamily="2" charset="0"/>
      <p:regular r:id="rId36"/>
      <p:bold r:id="rId37"/>
      <p:italic r:id="rId38"/>
      <p:boldItalic r:id="rId39"/>
    </p:embeddedFont>
    <p:embeddedFont>
      <p:font typeface="Poppins Bold" panose="00000800000000000000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08964"/>
            <a:ext cx="7669073" cy="7669073"/>
          </a:xfrm>
          <a:custGeom>
            <a:avLst/>
            <a:gdLst/>
            <a:ahLst/>
            <a:cxnLst/>
            <a:rect l="l" t="t" r="r" b="b"/>
            <a:pathLst>
              <a:path w="7669073" h="7669073">
                <a:moveTo>
                  <a:pt x="0" y="0"/>
                </a:moveTo>
                <a:lnTo>
                  <a:pt x="7669073" y="0"/>
                </a:lnTo>
                <a:lnTo>
                  <a:pt x="7669073" y="7669072"/>
                </a:lnTo>
                <a:lnTo>
                  <a:pt x="0" y="7669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2395099"/>
            <a:chOff x="0" y="0"/>
            <a:chExt cx="10374162" cy="3193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3193466"/>
            </a:xfrm>
            <a:custGeom>
              <a:avLst/>
              <a:gdLst/>
              <a:ahLst/>
              <a:cxnLst/>
              <a:rect l="l" t="t" r="r" b="b"/>
              <a:pathLst>
                <a:path w="10374162" h="3193466">
                  <a:moveTo>
                    <a:pt x="0" y="0"/>
                  </a:moveTo>
                  <a:lnTo>
                    <a:pt x="10374162" y="0"/>
                  </a:lnTo>
                  <a:lnTo>
                    <a:pt x="10374162" y="3193466"/>
                  </a:lnTo>
                  <a:lnTo>
                    <a:pt x="0" y="319346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819" r="-76284" b="-8635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374162" cy="3193466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2430"/>
                </a:lnSpc>
              </a:pPr>
              <a:r>
                <a:rPr lang="en-US" sz="22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Module 4</a:t>
              </a:r>
              <a:br>
                <a:rPr lang="en-US" sz="22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endParaRPr lang="en-US" sz="22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5832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 Health</a:t>
              </a:r>
            </a:p>
            <a:p>
              <a:pPr algn="ctr">
                <a:lnSpc>
                  <a:spcPts val="2430"/>
                </a:lnSpc>
              </a:pPr>
              <a:endParaRPr lang="en-US" sz="5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Understanding what we feel and learning to take care of ourselves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438688" y="8680856"/>
            <a:ext cx="3860602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Activities for secondary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18626" y="1674921"/>
            <a:ext cx="4192840" cy="1629259"/>
            <a:chOff x="0" y="0"/>
            <a:chExt cx="1104287" cy="429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4287" cy="429105"/>
            </a:xfrm>
            <a:custGeom>
              <a:avLst/>
              <a:gdLst/>
              <a:ahLst/>
              <a:cxnLst/>
              <a:rect l="l" t="t" r="r" b="b"/>
              <a:pathLst>
                <a:path w="1104287" h="429105">
                  <a:moveTo>
                    <a:pt x="55394" y="0"/>
                  </a:moveTo>
                  <a:lnTo>
                    <a:pt x="1048893" y="0"/>
                  </a:lnTo>
                  <a:cubicBezTo>
                    <a:pt x="1079487" y="0"/>
                    <a:pt x="1104287" y="24801"/>
                    <a:pt x="1104287" y="55394"/>
                  </a:cubicBezTo>
                  <a:lnTo>
                    <a:pt x="1104287" y="373711"/>
                  </a:lnTo>
                  <a:cubicBezTo>
                    <a:pt x="1104287" y="404305"/>
                    <a:pt x="1079487" y="429105"/>
                    <a:pt x="1048893" y="429105"/>
                  </a:cubicBezTo>
                  <a:lnTo>
                    <a:pt x="55394" y="429105"/>
                  </a:lnTo>
                  <a:cubicBezTo>
                    <a:pt x="24801" y="429105"/>
                    <a:pt x="0" y="404305"/>
                    <a:pt x="0" y="373711"/>
                  </a:cubicBezTo>
                  <a:lnTo>
                    <a:pt x="0" y="55394"/>
                  </a:lnTo>
                  <a:cubicBezTo>
                    <a:pt x="0" y="24801"/>
                    <a:pt x="24801" y="0"/>
                    <a:pt x="5539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04287" cy="457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or why do they influence mental health?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55742" y="1387583"/>
            <a:ext cx="495945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Deeper exploration of the topic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78081" y="7889767"/>
            <a:ext cx="631477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Mental health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doesn't depend on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just one thing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but on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set of elements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that we can learn to recognize.</a:t>
            </a:r>
          </a:p>
        </p:txBody>
      </p:sp>
      <p:sp>
        <p:nvSpPr>
          <p:cNvPr id="7" name="Freeform 7"/>
          <p:cNvSpPr/>
          <p:nvPr/>
        </p:nvSpPr>
        <p:spPr>
          <a:xfrm>
            <a:off x="10563580" y="4376334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29" y="0"/>
                </a:lnTo>
                <a:lnTo>
                  <a:pt x="611982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" name="Group 8"/>
          <p:cNvGrpSpPr/>
          <p:nvPr/>
        </p:nvGrpSpPr>
        <p:grpSpPr>
          <a:xfrm>
            <a:off x="1359646" y="2284230"/>
            <a:ext cx="7540570" cy="5005785"/>
            <a:chOff x="0" y="0"/>
            <a:chExt cx="10054093" cy="6674381"/>
          </a:xfrm>
        </p:grpSpPr>
        <p:sp>
          <p:nvSpPr>
            <p:cNvPr id="9" name="AutoShape 9"/>
            <p:cNvSpPr/>
            <p:nvPr/>
          </p:nvSpPr>
          <p:spPr>
            <a:xfrm flipH="1" flipV="1">
              <a:off x="4568265" y="0"/>
              <a:ext cx="0" cy="6674381"/>
            </a:xfrm>
            <a:prstGeom prst="line">
              <a:avLst/>
            </a:prstGeom>
            <a:ln w="45801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067025" cy="751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3"/>
                </a:lnSpc>
                <a:spcBef>
                  <a:spcPct val="0"/>
                </a:spcBef>
              </a:pPr>
              <a:r>
                <a:rPr lang="en-US" sz="18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Factors that make it harder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930325"/>
              <a:ext cx="4294176" cy="4049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Sleeping little or poorly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Conflicts at home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Problems with friends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Too much homework or school pressure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Excessive use of social networks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Comparing oneself with others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Bullying or exclusion</a:t>
              </a:r>
            </a:p>
            <a:p>
              <a:pPr algn="l">
                <a:lnSpc>
                  <a:spcPts val="2163"/>
                </a:lnSpc>
              </a:pPr>
              <a:endParaRPr lang="en-US" sz="180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665345" y="-19050"/>
              <a:ext cx="3324041" cy="385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3"/>
                </a:lnSpc>
                <a:spcBef>
                  <a:spcPct val="0"/>
                </a:spcBef>
              </a:pPr>
              <a:r>
                <a:rPr lang="en-US" sz="180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Factors that help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18639" y="930325"/>
              <a:ext cx="4535454" cy="4782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Sleeping well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Physical activity or sport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Supportive relationships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to a trusted person (family, teachers, friends)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Hobbies (music, drawing, video games with limits, sport)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Healthy routines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Feeling part of a group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Time outdoors</a:t>
              </a:r>
            </a:p>
            <a:p>
              <a:pPr marL="389310" lvl="1" indent="-194655" algn="l">
                <a:lnSpc>
                  <a:spcPts val="2163"/>
                </a:lnSpc>
                <a:buFont typeface="Arial"/>
                <a:buChar char="•"/>
              </a:pPr>
              <a:r>
                <a:rPr lang="en-US" sz="1803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Learning to ask for help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43234"/>
            <a:ext cx="800100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Integrating what we have learned about mental health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3004" y="1028700"/>
            <a:ext cx="13221992" cy="1110441"/>
            <a:chOff x="0" y="0"/>
            <a:chExt cx="3482335" cy="2924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82335" cy="292462"/>
            </a:xfrm>
            <a:custGeom>
              <a:avLst/>
              <a:gdLst/>
              <a:ahLst/>
              <a:cxnLst/>
              <a:rect l="l" t="t" r="r" b="b"/>
              <a:pathLst>
                <a:path w="3482335" h="292462">
                  <a:moveTo>
                    <a:pt x="17566" y="0"/>
                  </a:moveTo>
                  <a:lnTo>
                    <a:pt x="3464769" y="0"/>
                  </a:lnTo>
                  <a:cubicBezTo>
                    <a:pt x="3469428" y="0"/>
                    <a:pt x="3473896" y="1851"/>
                    <a:pt x="3477190" y="5145"/>
                  </a:cubicBezTo>
                  <a:cubicBezTo>
                    <a:pt x="3480484" y="8439"/>
                    <a:pt x="3482335" y="12907"/>
                    <a:pt x="3482335" y="17566"/>
                  </a:cubicBezTo>
                  <a:lnTo>
                    <a:pt x="3482335" y="274896"/>
                  </a:lnTo>
                  <a:cubicBezTo>
                    <a:pt x="3482335" y="279555"/>
                    <a:pt x="3480484" y="284022"/>
                    <a:pt x="3477190" y="287317"/>
                  </a:cubicBezTo>
                  <a:cubicBezTo>
                    <a:pt x="3473896" y="290611"/>
                    <a:pt x="3469428" y="292462"/>
                    <a:pt x="3464769" y="292462"/>
                  </a:cubicBezTo>
                  <a:lnTo>
                    <a:pt x="17566" y="292462"/>
                  </a:lnTo>
                  <a:cubicBezTo>
                    <a:pt x="12907" y="292462"/>
                    <a:pt x="8439" y="290611"/>
                    <a:pt x="5145" y="287317"/>
                  </a:cubicBezTo>
                  <a:cubicBezTo>
                    <a:pt x="1851" y="284022"/>
                    <a:pt x="0" y="279555"/>
                    <a:pt x="0" y="274896"/>
                  </a:cubicBezTo>
                  <a:lnTo>
                    <a:pt x="0" y="17566"/>
                  </a:lnTo>
                  <a:cubicBezTo>
                    <a:pt x="0" y="12907"/>
                    <a:pt x="1851" y="8439"/>
                    <a:pt x="5145" y="5145"/>
                  </a:cubicBezTo>
                  <a:cubicBezTo>
                    <a:pt x="8439" y="1851"/>
                    <a:pt x="12907" y="0"/>
                    <a:pt x="1756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482335" cy="321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important thought do you take away on the topic of mental health?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33004" y="2483875"/>
            <a:ext cx="4139985" cy="3147822"/>
            <a:chOff x="0" y="0"/>
            <a:chExt cx="1090366" cy="8290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0366" cy="829056"/>
            </a:xfrm>
            <a:custGeom>
              <a:avLst/>
              <a:gdLst/>
              <a:ahLst/>
              <a:cxnLst/>
              <a:rect l="l" t="t" r="r" b="b"/>
              <a:pathLst>
                <a:path w="1090366" h="82905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772955"/>
                  </a:lnTo>
                  <a:cubicBezTo>
                    <a:pt x="1090366" y="803939"/>
                    <a:pt x="1065249" y="829056"/>
                    <a:pt x="1034265" y="829056"/>
                  </a:cubicBezTo>
                  <a:lnTo>
                    <a:pt x="56101" y="829056"/>
                  </a:lnTo>
                  <a:cubicBezTo>
                    <a:pt x="41222" y="829056"/>
                    <a:pt x="26953" y="823145"/>
                    <a:pt x="16432" y="812624"/>
                  </a:cubicBezTo>
                  <a:cubicBezTo>
                    <a:pt x="5911" y="802103"/>
                    <a:pt x="0" y="787834"/>
                    <a:pt x="0" y="77295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90366" cy="8576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have you discovered about how mental health influences us?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074008" y="2483875"/>
            <a:ext cx="4139985" cy="2233422"/>
            <a:chOff x="0" y="0"/>
            <a:chExt cx="1090366" cy="5882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90366" cy="588226"/>
            </a:xfrm>
            <a:custGeom>
              <a:avLst/>
              <a:gdLst/>
              <a:ahLst/>
              <a:cxnLst/>
              <a:rect l="l" t="t" r="r" b="b"/>
              <a:pathLst>
                <a:path w="1090366" h="58822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532125"/>
                  </a:lnTo>
                  <a:cubicBezTo>
                    <a:pt x="1090366" y="547004"/>
                    <a:pt x="1084456" y="561274"/>
                    <a:pt x="1073935" y="571795"/>
                  </a:cubicBezTo>
                  <a:cubicBezTo>
                    <a:pt x="1063414" y="582316"/>
                    <a:pt x="1049144" y="588226"/>
                    <a:pt x="1034265" y="588226"/>
                  </a:cubicBezTo>
                  <a:lnTo>
                    <a:pt x="56101" y="588226"/>
                  </a:lnTo>
                  <a:cubicBezTo>
                    <a:pt x="41222" y="588226"/>
                    <a:pt x="26953" y="582316"/>
                    <a:pt x="16432" y="571795"/>
                  </a:cubicBezTo>
                  <a:cubicBezTo>
                    <a:pt x="5911" y="561274"/>
                    <a:pt x="0" y="547004"/>
                    <a:pt x="0" y="53212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090366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Is there something you had never thought about before?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14042" y="2483875"/>
            <a:ext cx="4139985" cy="2233422"/>
            <a:chOff x="0" y="0"/>
            <a:chExt cx="1090366" cy="5882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90366" cy="588226"/>
            </a:xfrm>
            <a:custGeom>
              <a:avLst/>
              <a:gdLst/>
              <a:ahLst/>
              <a:cxnLst/>
              <a:rect l="l" t="t" r="r" b="b"/>
              <a:pathLst>
                <a:path w="1090366" h="588226">
                  <a:moveTo>
                    <a:pt x="56101" y="0"/>
                  </a:moveTo>
                  <a:lnTo>
                    <a:pt x="1034265" y="0"/>
                  </a:lnTo>
                  <a:cubicBezTo>
                    <a:pt x="1049144" y="0"/>
                    <a:pt x="1063414" y="5911"/>
                    <a:pt x="1073935" y="16432"/>
                  </a:cubicBezTo>
                  <a:cubicBezTo>
                    <a:pt x="1084456" y="26953"/>
                    <a:pt x="1090366" y="41222"/>
                    <a:pt x="1090366" y="56101"/>
                  </a:cubicBezTo>
                  <a:lnTo>
                    <a:pt x="1090366" y="532125"/>
                  </a:lnTo>
                  <a:cubicBezTo>
                    <a:pt x="1090366" y="547004"/>
                    <a:pt x="1084456" y="561274"/>
                    <a:pt x="1073935" y="571795"/>
                  </a:cubicBezTo>
                  <a:cubicBezTo>
                    <a:pt x="1063414" y="582316"/>
                    <a:pt x="1049144" y="588226"/>
                    <a:pt x="1034265" y="588226"/>
                  </a:cubicBezTo>
                  <a:lnTo>
                    <a:pt x="56101" y="588226"/>
                  </a:lnTo>
                  <a:cubicBezTo>
                    <a:pt x="41222" y="588226"/>
                    <a:pt x="26953" y="582316"/>
                    <a:pt x="16432" y="571795"/>
                  </a:cubicBezTo>
                  <a:cubicBezTo>
                    <a:pt x="5911" y="561274"/>
                    <a:pt x="0" y="547004"/>
                    <a:pt x="0" y="532125"/>
                  </a:cubicBezTo>
                  <a:lnTo>
                    <a:pt x="0" y="56101"/>
                  </a:lnTo>
                  <a:cubicBezTo>
                    <a:pt x="0" y="41222"/>
                    <a:pt x="5911" y="26953"/>
                    <a:pt x="16432" y="16432"/>
                  </a:cubicBezTo>
                  <a:cubicBezTo>
                    <a:pt x="26953" y="5911"/>
                    <a:pt x="41222" y="0"/>
                    <a:pt x="5610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090366" cy="61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Why, in your opinion, is it important to talk about this in secondary school?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4308231" y="5904758"/>
            <a:ext cx="9671538" cy="8229600"/>
          </a:xfrm>
          <a:custGeom>
            <a:avLst/>
            <a:gdLst/>
            <a:ahLst/>
            <a:cxnLst/>
            <a:rect l="l" t="t" r="r" b="b"/>
            <a:pathLst>
              <a:path w="9671538" h="8229600">
                <a:moveTo>
                  <a:pt x="0" y="0"/>
                </a:moveTo>
                <a:lnTo>
                  <a:pt x="9671538" y="0"/>
                </a:lnTo>
                <a:lnTo>
                  <a:pt x="96715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33004" y="1028700"/>
            <a:ext cx="13221992" cy="1110441"/>
            <a:chOff x="0" y="0"/>
            <a:chExt cx="3482335" cy="2924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82335" cy="292462"/>
            </a:xfrm>
            <a:custGeom>
              <a:avLst/>
              <a:gdLst/>
              <a:ahLst/>
              <a:cxnLst/>
              <a:rect l="l" t="t" r="r" b="b"/>
              <a:pathLst>
                <a:path w="3482335" h="292462">
                  <a:moveTo>
                    <a:pt x="17566" y="0"/>
                  </a:moveTo>
                  <a:lnTo>
                    <a:pt x="3464769" y="0"/>
                  </a:lnTo>
                  <a:cubicBezTo>
                    <a:pt x="3469428" y="0"/>
                    <a:pt x="3473896" y="1851"/>
                    <a:pt x="3477190" y="5145"/>
                  </a:cubicBezTo>
                  <a:cubicBezTo>
                    <a:pt x="3480484" y="8439"/>
                    <a:pt x="3482335" y="12907"/>
                    <a:pt x="3482335" y="17566"/>
                  </a:cubicBezTo>
                  <a:lnTo>
                    <a:pt x="3482335" y="274896"/>
                  </a:lnTo>
                  <a:cubicBezTo>
                    <a:pt x="3482335" y="279555"/>
                    <a:pt x="3480484" y="284022"/>
                    <a:pt x="3477190" y="287317"/>
                  </a:cubicBezTo>
                  <a:cubicBezTo>
                    <a:pt x="3473896" y="290611"/>
                    <a:pt x="3469428" y="292462"/>
                    <a:pt x="3464769" y="292462"/>
                  </a:cubicBezTo>
                  <a:lnTo>
                    <a:pt x="17566" y="292462"/>
                  </a:lnTo>
                  <a:cubicBezTo>
                    <a:pt x="12907" y="292462"/>
                    <a:pt x="8439" y="290611"/>
                    <a:pt x="5145" y="287317"/>
                  </a:cubicBezTo>
                  <a:cubicBezTo>
                    <a:pt x="1851" y="284022"/>
                    <a:pt x="0" y="279555"/>
                    <a:pt x="0" y="274896"/>
                  </a:cubicBezTo>
                  <a:lnTo>
                    <a:pt x="0" y="17566"/>
                  </a:lnTo>
                  <a:cubicBezTo>
                    <a:pt x="0" y="12907"/>
                    <a:pt x="1851" y="8439"/>
                    <a:pt x="5145" y="5145"/>
                  </a:cubicBezTo>
                  <a:cubicBezTo>
                    <a:pt x="8439" y="1851"/>
                    <a:pt x="12907" y="0"/>
                    <a:pt x="1756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482335" cy="3210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Remember...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9656289" y="3120957"/>
            <a:ext cx="9671538" cy="8229600"/>
          </a:xfrm>
          <a:custGeom>
            <a:avLst/>
            <a:gdLst/>
            <a:ahLst/>
            <a:cxnLst/>
            <a:rect l="l" t="t" r="r" b="b"/>
            <a:pathLst>
              <a:path w="9671538" h="8229600">
                <a:moveTo>
                  <a:pt x="0" y="0"/>
                </a:moveTo>
                <a:lnTo>
                  <a:pt x="9671539" y="0"/>
                </a:lnTo>
                <a:lnTo>
                  <a:pt x="967153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2533004" y="3471829"/>
            <a:ext cx="7323006" cy="619125"/>
            <a:chOff x="0" y="0"/>
            <a:chExt cx="9764008" cy="825500"/>
          </a:xfrm>
        </p:grpSpPr>
        <p:sp>
          <p:nvSpPr>
            <p:cNvPr id="7" name="TextBox 7"/>
            <p:cNvSpPr txBox="1"/>
            <p:nvPr/>
          </p:nvSpPr>
          <p:spPr>
            <a:xfrm>
              <a:off x="823530" y="-15875"/>
              <a:ext cx="894047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All people have mental health, not only "people with problems".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52228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33004" y="4713254"/>
            <a:ext cx="6839019" cy="619125"/>
            <a:chOff x="0" y="0"/>
            <a:chExt cx="9118691" cy="825500"/>
          </a:xfrm>
        </p:grpSpPr>
        <p:sp>
          <p:nvSpPr>
            <p:cNvPr id="10" name="TextBox 10"/>
            <p:cNvSpPr txBox="1"/>
            <p:nvPr/>
          </p:nvSpPr>
          <p:spPr>
            <a:xfrm>
              <a:off x="873074" y="-15875"/>
              <a:ext cx="8245618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Mental health changes based on our experiences.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621374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533004" y="5773704"/>
            <a:ext cx="7712055" cy="619125"/>
            <a:chOff x="0" y="0"/>
            <a:chExt cx="10282740" cy="825500"/>
          </a:xfrm>
        </p:grpSpPr>
        <p:sp>
          <p:nvSpPr>
            <p:cNvPr id="13" name="TextBox 13"/>
            <p:cNvSpPr txBox="1"/>
            <p:nvPr/>
          </p:nvSpPr>
          <p:spPr>
            <a:xfrm>
              <a:off x="881672" y="-15875"/>
              <a:ext cx="9401067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about these topics is not a sign of weakness,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but of care.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638572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533004" y="7005604"/>
            <a:ext cx="7430036" cy="628650"/>
            <a:chOff x="0" y="0"/>
            <a:chExt cx="9906714" cy="838200"/>
          </a:xfrm>
        </p:grpSpPr>
        <p:sp>
          <p:nvSpPr>
            <p:cNvPr id="16" name="TextBox 16"/>
            <p:cNvSpPr txBox="1"/>
            <p:nvPr/>
          </p:nvSpPr>
          <p:spPr>
            <a:xfrm>
              <a:off x="899995" y="-3175"/>
              <a:ext cx="900671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Taking care of mental health is as important as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caring for the body.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67521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810857" y="1849088"/>
            <a:ext cx="1305490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2. Self-care and stress management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01215" y="6291013"/>
            <a:ext cx="11485571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“well-being tree” – Strategies for self-care and well-being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Printed “well-being tree” template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Pencils, markers, or colors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or screen to show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create a tree to identify which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habits or things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help us take care of ourselves in daily life.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35440" y="1028700"/>
            <a:ext cx="9068430" cy="8229600"/>
          </a:xfrm>
          <a:custGeom>
            <a:avLst/>
            <a:gdLst/>
            <a:ahLst/>
            <a:cxnLst/>
            <a:rect l="l" t="t" r="r" b="b"/>
            <a:pathLst>
              <a:path w="9068430" h="8229600">
                <a:moveTo>
                  <a:pt x="0" y="0"/>
                </a:moveTo>
                <a:lnTo>
                  <a:pt x="9068430" y="0"/>
                </a:lnTo>
                <a:lnTo>
                  <a:pt x="906843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614693"/>
            <a:ext cx="4267824" cy="6354520"/>
            <a:chOff x="0" y="0"/>
            <a:chExt cx="5690432" cy="8472694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5690432" cy="2458366"/>
              <a:chOff x="0" y="0"/>
              <a:chExt cx="1124036" cy="48560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24036" cy="485603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485603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31183"/>
                    </a:lnTo>
                    <a:cubicBezTo>
                      <a:pt x="1124036" y="445616"/>
                      <a:pt x="1118302" y="459458"/>
                      <a:pt x="1108097" y="469664"/>
                    </a:cubicBezTo>
                    <a:cubicBezTo>
                      <a:pt x="1097891" y="479870"/>
                      <a:pt x="1084049" y="485603"/>
                      <a:pt x="1069615" y="485603"/>
                    </a:cubicBezTo>
                    <a:lnTo>
                      <a:pt x="54421" y="485603"/>
                    </a:lnTo>
                    <a:cubicBezTo>
                      <a:pt x="24365" y="485603"/>
                      <a:pt x="0" y="461238"/>
                      <a:pt x="0" y="431183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51B264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85725"/>
                <a:ext cx="1124036" cy="5713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What has helped you this week?</a:t>
                </a:r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3009861"/>
              <a:ext cx="5690432" cy="2458366"/>
              <a:chOff x="0" y="0"/>
              <a:chExt cx="1124036" cy="48560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24036" cy="485603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485603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31183"/>
                    </a:lnTo>
                    <a:cubicBezTo>
                      <a:pt x="1124036" y="445616"/>
                      <a:pt x="1118302" y="459458"/>
                      <a:pt x="1108097" y="469664"/>
                    </a:cubicBezTo>
                    <a:cubicBezTo>
                      <a:pt x="1097891" y="479870"/>
                      <a:pt x="1084049" y="485603"/>
                      <a:pt x="1069615" y="485603"/>
                    </a:cubicBezTo>
                    <a:lnTo>
                      <a:pt x="54421" y="485603"/>
                    </a:lnTo>
                    <a:cubicBezTo>
                      <a:pt x="24365" y="485603"/>
                      <a:pt x="0" y="461238"/>
                      <a:pt x="0" y="431183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FFED4C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85725"/>
                <a:ext cx="1124036" cy="5713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What do you do to recharge your energy?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6014327"/>
              <a:ext cx="5690432" cy="2458366"/>
              <a:chOff x="0" y="0"/>
              <a:chExt cx="1124036" cy="48560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124036" cy="485603"/>
              </a:xfrm>
              <a:custGeom>
                <a:avLst/>
                <a:gdLst/>
                <a:ahLst/>
                <a:cxnLst/>
                <a:rect l="l" t="t" r="r" b="b"/>
                <a:pathLst>
                  <a:path w="1124036" h="485603">
                    <a:moveTo>
                      <a:pt x="54421" y="0"/>
                    </a:moveTo>
                    <a:lnTo>
                      <a:pt x="1069615" y="0"/>
                    </a:lnTo>
                    <a:cubicBezTo>
                      <a:pt x="1099671" y="0"/>
                      <a:pt x="1124036" y="24365"/>
                      <a:pt x="1124036" y="54421"/>
                    </a:cubicBezTo>
                    <a:lnTo>
                      <a:pt x="1124036" y="431183"/>
                    </a:lnTo>
                    <a:cubicBezTo>
                      <a:pt x="1124036" y="445616"/>
                      <a:pt x="1118302" y="459458"/>
                      <a:pt x="1108097" y="469664"/>
                    </a:cubicBezTo>
                    <a:cubicBezTo>
                      <a:pt x="1097891" y="479870"/>
                      <a:pt x="1084049" y="485603"/>
                      <a:pt x="1069615" y="485603"/>
                    </a:cubicBezTo>
                    <a:lnTo>
                      <a:pt x="54421" y="485603"/>
                    </a:lnTo>
                    <a:cubicBezTo>
                      <a:pt x="24365" y="485603"/>
                      <a:pt x="0" y="461238"/>
                      <a:pt x="0" y="431183"/>
                    </a:cubicBezTo>
                    <a:lnTo>
                      <a:pt x="0" y="54421"/>
                    </a:lnTo>
                    <a:cubicBezTo>
                      <a:pt x="0" y="39987"/>
                      <a:pt x="5734" y="26145"/>
                      <a:pt x="15939" y="15939"/>
                    </a:cubicBezTo>
                    <a:cubicBezTo>
                      <a:pt x="26145" y="5734"/>
                      <a:pt x="39987" y="0"/>
                      <a:pt x="5442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85725"/>
                <a:ext cx="1124036" cy="5713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Who or what supports you when you are stressed?</a:t>
                </a: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73022" y="1028700"/>
            <a:ext cx="15341956" cy="8229600"/>
            <a:chOff x="0" y="0"/>
            <a:chExt cx="20455942" cy="10972800"/>
          </a:xfrm>
        </p:grpSpPr>
        <p:sp>
          <p:nvSpPr>
            <p:cNvPr id="3" name="Freeform 3"/>
            <p:cNvSpPr/>
            <p:nvPr/>
          </p:nvSpPr>
          <p:spPr>
            <a:xfrm>
              <a:off x="3956775" y="0"/>
              <a:ext cx="12091240" cy="10972800"/>
            </a:xfrm>
            <a:custGeom>
              <a:avLst/>
              <a:gdLst/>
              <a:ahLst/>
              <a:cxnLst/>
              <a:rect l="l" t="t" r="r" b="b"/>
              <a:pathLst>
                <a:path w="12091240" h="10972800">
                  <a:moveTo>
                    <a:pt x="0" y="0"/>
                  </a:moveTo>
                  <a:lnTo>
                    <a:pt x="12091240" y="0"/>
                  </a:lnTo>
                  <a:lnTo>
                    <a:pt x="12091240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2994" y="794752"/>
              <a:ext cx="5247084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Leaves: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small actions I can take when I am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stressed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5315190" y="794752"/>
              <a:ext cx="4779698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Branches: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activities that nourish me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(friends, sport, music...)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6048015" y="7299284"/>
              <a:ext cx="4407927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Roots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habits that support me (sleep, eating, routine)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208462"/>
              <a:ext cx="575587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Trunk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my strengths (resilience, creativity, humor)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73150" y="7895473"/>
            <a:ext cx="3797087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Self-care is an essential part of mental health.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Guided reflection – What really helps me feel good?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Printed “well-being tree” template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Pencils, markers, or colors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or screen to show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talk together about things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can do to improve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our mental health.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1085" y="2198838"/>
            <a:ext cx="5783135" cy="6874455"/>
          </a:xfrm>
          <a:custGeom>
            <a:avLst/>
            <a:gdLst/>
            <a:ahLst/>
            <a:cxnLst/>
            <a:rect l="l" t="t" r="r" b="b"/>
            <a:pathLst>
              <a:path w="5783135" h="6874455">
                <a:moveTo>
                  <a:pt x="0" y="0"/>
                </a:moveTo>
                <a:lnTo>
                  <a:pt x="5783135" y="0"/>
                </a:lnTo>
                <a:lnTo>
                  <a:pt x="5783135" y="6874454"/>
                </a:lnTo>
                <a:lnTo>
                  <a:pt x="0" y="6874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257800" y="1038225"/>
            <a:ext cx="77724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do we talk about mental health?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2512504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explore: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7900250"/>
            <a:ext cx="641536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 health is something that all people have and that we can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take care of.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3189404"/>
            <a:ext cx="6713220" cy="681990"/>
            <a:chOff x="0" y="0"/>
            <a:chExt cx="8950960" cy="90932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 health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means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3990128"/>
            <a:ext cx="6713220" cy="624840"/>
            <a:chOff x="0" y="0"/>
            <a:chExt cx="8950960" cy="83312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-8255"/>
              <a:ext cx="8112760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our thoughts and emotions influence our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well-being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4958492"/>
            <a:ext cx="6713220" cy="457200"/>
            <a:chOff x="0" y="0"/>
            <a:chExt cx="8950960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we can do when we feel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overwhelmed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44000" y="5926856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-209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to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take care of ourselves and others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144000" y="6885696"/>
            <a:ext cx="6713220" cy="457200"/>
            <a:chOff x="0" y="0"/>
            <a:chExt cx="8950960" cy="609600"/>
          </a:xfrm>
        </p:grpSpPr>
        <p:sp>
          <p:nvSpPr>
            <p:cNvPr id="19" name="TextBox 19"/>
            <p:cNvSpPr txBox="1"/>
            <p:nvPr/>
          </p:nvSpPr>
          <p:spPr>
            <a:xfrm>
              <a:off x="838200" y="7302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can help us and when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83567" y="1113601"/>
            <a:ext cx="5631352" cy="1692272"/>
            <a:chOff x="0" y="0"/>
            <a:chExt cx="1483154" cy="4457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part of my tree is fullest?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83567" y="3208126"/>
            <a:ext cx="5631352" cy="1692272"/>
            <a:chOff x="0" y="0"/>
            <a:chExt cx="1483154" cy="4457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I turn to most often when I am stressed?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83567" y="5302652"/>
            <a:ext cx="5631352" cy="1692272"/>
            <a:chOff x="0" y="0"/>
            <a:chExt cx="1483154" cy="4457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roots (habits) support me the most?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83567" y="7397177"/>
            <a:ext cx="5631352" cy="1692272"/>
            <a:chOff x="0" y="0"/>
            <a:chExt cx="1483154" cy="4457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83154" cy="445701"/>
            </a:xfrm>
            <a:custGeom>
              <a:avLst/>
              <a:gdLst/>
              <a:ahLst/>
              <a:cxnLst/>
              <a:rect l="l" t="t" r="r" b="b"/>
              <a:pathLst>
                <a:path w="1483154" h="445701">
                  <a:moveTo>
                    <a:pt x="41244" y="0"/>
                  </a:moveTo>
                  <a:lnTo>
                    <a:pt x="1441911" y="0"/>
                  </a:lnTo>
                  <a:cubicBezTo>
                    <a:pt x="1452849" y="0"/>
                    <a:pt x="1463340" y="4345"/>
                    <a:pt x="1471074" y="12080"/>
                  </a:cubicBezTo>
                  <a:cubicBezTo>
                    <a:pt x="1478809" y="19815"/>
                    <a:pt x="1483154" y="30305"/>
                    <a:pt x="1483154" y="41244"/>
                  </a:cubicBezTo>
                  <a:lnTo>
                    <a:pt x="1483154" y="404458"/>
                  </a:lnTo>
                  <a:cubicBezTo>
                    <a:pt x="1483154" y="427236"/>
                    <a:pt x="1464689" y="445701"/>
                    <a:pt x="1441911" y="445701"/>
                  </a:cubicBezTo>
                  <a:lnTo>
                    <a:pt x="41244" y="445701"/>
                  </a:lnTo>
                  <a:cubicBezTo>
                    <a:pt x="30305" y="445701"/>
                    <a:pt x="19815" y="441356"/>
                    <a:pt x="12080" y="433621"/>
                  </a:cubicBezTo>
                  <a:cubicBezTo>
                    <a:pt x="4345" y="425887"/>
                    <a:pt x="0" y="415396"/>
                    <a:pt x="0" y="404458"/>
                  </a:cubicBezTo>
                  <a:lnTo>
                    <a:pt x="0" y="41244"/>
                  </a:lnTo>
                  <a:cubicBezTo>
                    <a:pt x="0" y="30305"/>
                    <a:pt x="4345" y="19815"/>
                    <a:pt x="12080" y="12080"/>
                  </a:cubicBezTo>
                  <a:cubicBezTo>
                    <a:pt x="19815" y="4345"/>
                    <a:pt x="30305" y="0"/>
                    <a:pt x="4124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483154" cy="474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leaves (quick actions) really work for me?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4902" y="979663"/>
            <a:ext cx="7599002" cy="8327674"/>
          </a:xfrm>
          <a:custGeom>
            <a:avLst/>
            <a:gdLst/>
            <a:ahLst/>
            <a:cxnLst/>
            <a:rect l="l" t="t" r="r" b="b"/>
            <a:pathLst>
              <a:path w="7599002" h="8327674">
                <a:moveTo>
                  <a:pt x="0" y="0"/>
                </a:moveTo>
                <a:lnTo>
                  <a:pt x="7599002" y="0"/>
                </a:lnTo>
                <a:lnTo>
                  <a:pt x="7599002" y="8327674"/>
                </a:lnTo>
                <a:lnTo>
                  <a:pt x="0" y="83276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095717" y="4064604"/>
            <a:ext cx="6252101" cy="6371568"/>
          </a:xfrm>
          <a:custGeom>
            <a:avLst/>
            <a:gdLst/>
            <a:ahLst/>
            <a:cxnLst/>
            <a:rect l="l" t="t" r="r" b="b"/>
            <a:pathLst>
              <a:path w="6252101" h="6371568">
                <a:moveTo>
                  <a:pt x="0" y="0"/>
                </a:moveTo>
                <a:lnTo>
                  <a:pt x="6252101" y="0"/>
                </a:lnTo>
                <a:lnTo>
                  <a:pt x="6252101" y="6371567"/>
                </a:lnTo>
                <a:lnTo>
                  <a:pt x="0" y="63715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2922488" y="2257863"/>
            <a:ext cx="542532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One thing I want to keep doing to take care of myself is...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62067" y="6360599"/>
            <a:ext cx="1076386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Who can help me? – Discovering my support network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79680" y="1849088"/>
            <a:ext cx="831726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3. My support network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13951" y="1042764"/>
            <a:ext cx="9345349" cy="8375769"/>
          </a:xfrm>
          <a:custGeom>
            <a:avLst/>
            <a:gdLst/>
            <a:ahLst/>
            <a:cxnLst/>
            <a:rect l="l" t="t" r="r" b="b"/>
            <a:pathLst>
              <a:path w="9345349" h="8375769">
                <a:moveTo>
                  <a:pt x="0" y="0"/>
                </a:moveTo>
                <a:lnTo>
                  <a:pt x="9345349" y="0"/>
                </a:lnTo>
                <a:lnTo>
                  <a:pt x="9345349" y="8375768"/>
                </a:lnTo>
                <a:lnTo>
                  <a:pt x="0" y="8375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888064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Printed “support circle” template, one for each student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Pencils, markers, or colors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Flip chart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flexible arrangement (circle or work tables)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19183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people and resources that are part of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our emotional support network.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24014" y="1014189"/>
            <a:ext cx="52347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surrounding circles represent different levels of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support:</a:t>
            </a:r>
          </a:p>
        </p:txBody>
      </p:sp>
      <p:sp>
        <p:nvSpPr>
          <p:cNvPr id="3" name="Freeform 3"/>
          <p:cNvSpPr/>
          <p:nvPr/>
        </p:nvSpPr>
        <p:spPr>
          <a:xfrm>
            <a:off x="7913951" y="1042764"/>
            <a:ext cx="9345349" cy="8375769"/>
          </a:xfrm>
          <a:custGeom>
            <a:avLst/>
            <a:gdLst/>
            <a:ahLst/>
            <a:cxnLst/>
            <a:rect l="l" t="t" r="r" b="b"/>
            <a:pathLst>
              <a:path w="9345349" h="8375769">
                <a:moveTo>
                  <a:pt x="0" y="0"/>
                </a:moveTo>
                <a:lnTo>
                  <a:pt x="9345349" y="0"/>
                </a:lnTo>
                <a:lnTo>
                  <a:pt x="9345349" y="8375768"/>
                </a:lnTo>
                <a:lnTo>
                  <a:pt x="0" y="8375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324014" y="2283094"/>
            <a:ext cx="5046398" cy="1629259"/>
            <a:chOff x="0" y="0"/>
            <a:chExt cx="1329093" cy="4291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9093" cy="429105"/>
            </a:xfrm>
            <a:custGeom>
              <a:avLst/>
              <a:gdLst/>
              <a:ahLst/>
              <a:cxnLst/>
              <a:rect l="l" t="t" r="r" b="b"/>
              <a:pathLst>
                <a:path w="1329093" h="429105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383081"/>
                  </a:lnTo>
                  <a:cubicBezTo>
                    <a:pt x="1329093" y="408500"/>
                    <a:pt x="1308487" y="429105"/>
                    <a:pt x="1283068" y="429105"/>
                  </a:cubicBezTo>
                  <a:lnTo>
                    <a:pt x="46024" y="429105"/>
                  </a:lnTo>
                  <a:cubicBezTo>
                    <a:pt x="20606" y="429105"/>
                    <a:pt x="0" y="408500"/>
                    <a:pt x="0" y="383081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329093" cy="457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listens to you without judging?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324014" y="4113937"/>
            <a:ext cx="5046398" cy="1629259"/>
            <a:chOff x="0" y="0"/>
            <a:chExt cx="1329093" cy="4291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29093" cy="429105"/>
            </a:xfrm>
            <a:custGeom>
              <a:avLst/>
              <a:gdLst/>
              <a:ahLst/>
              <a:cxnLst/>
              <a:rect l="l" t="t" r="r" b="b"/>
              <a:pathLst>
                <a:path w="1329093" h="429105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383081"/>
                  </a:lnTo>
                  <a:cubicBezTo>
                    <a:pt x="1329093" y="408500"/>
                    <a:pt x="1308487" y="429105"/>
                    <a:pt x="1283068" y="429105"/>
                  </a:cubicBezTo>
                  <a:lnTo>
                    <a:pt x="46024" y="429105"/>
                  </a:lnTo>
                  <a:cubicBezTo>
                    <a:pt x="20606" y="429105"/>
                    <a:pt x="0" y="408500"/>
                    <a:pt x="0" y="383081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329093" cy="4576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adult do you feel comfortable asking for help?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324014" y="6137809"/>
            <a:ext cx="5046398" cy="1943100"/>
            <a:chOff x="0" y="0"/>
            <a:chExt cx="1329093" cy="5117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29093" cy="511763"/>
            </a:xfrm>
            <a:custGeom>
              <a:avLst/>
              <a:gdLst/>
              <a:ahLst/>
              <a:cxnLst/>
              <a:rect l="l" t="t" r="r" b="b"/>
              <a:pathLst>
                <a:path w="1329093" h="511763">
                  <a:moveTo>
                    <a:pt x="46024" y="0"/>
                  </a:moveTo>
                  <a:lnTo>
                    <a:pt x="1283068" y="0"/>
                  </a:lnTo>
                  <a:cubicBezTo>
                    <a:pt x="1308487" y="0"/>
                    <a:pt x="1329093" y="20606"/>
                    <a:pt x="1329093" y="46024"/>
                  </a:cubicBezTo>
                  <a:lnTo>
                    <a:pt x="1329093" y="465739"/>
                  </a:lnTo>
                  <a:cubicBezTo>
                    <a:pt x="1329093" y="477945"/>
                    <a:pt x="1324244" y="489651"/>
                    <a:pt x="1315612" y="498283"/>
                  </a:cubicBezTo>
                  <a:cubicBezTo>
                    <a:pt x="1306981" y="506914"/>
                    <a:pt x="1295275" y="511763"/>
                    <a:pt x="1283068" y="511763"/>
                  </a:cubicBezTo>
                  <a:lnTo>
                    <a:pt x="46024" y="511763"/>
                  </a:lnTo>
                  <a:cubicBezTo>
                    <a:pt x="20606" y="511763"/>
                    <a:pt x="0" y="491157"/>
                    <a:pt x="0" y="465739"/>
                  </a:cubicBezTo>
                  <a:lnTo>
                    <a:pt x="0" y="46024"/>
                  </a:lnTo>
                  <a:cubicBezTo>
                    <a:pt x="0" y="20606"/>
                    <a:pt x="20606" y="0"/>
                    <a:pt x="4602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329093" cy="540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professional could help you if you feel very unwell for a longer period of time?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42973" y="2325443"/>
            <a:ext cx="8822722" cy="5811968"/>
          </a:xfrm>
          <a:custGeom>
            <a:avLst/>
            <a:gdLst/>
            <a:ahLst/>
            <a:cxnLst/>
            <a:rect l="l" t="t" r="r" b="b"/>
            <a:pathLst>
              <a:path w="8822722" h="5811968">
                <a:moveTo>
                  <a:pt x="0" y="0"/>
                </a:moveTo>
                <a:lnTo>
                  <a:pt x="8822721" y="0"/>
                </a:lnTo>
                <a:lnTo>
                  <a:pt x="8822721" y="5811968"/>
                </a:lnTo>
                <a:lnTo>
                  <a:pt x="0" y="5811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918965" y="1130058"/>
            <a:ext cx="453728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circles represent different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levels of support: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18965" y="8346425"/>
            <a:ext cx="534671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There is no “right” number of supports.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Every network is different.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22306" y="3660719"/>
            <a:ext cx="568799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Closest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(family, close friends)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456664" y="4810125"/>
            <a:ext cx="528393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Middle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(teachers, school counselors, coaches)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22306" y="6267450"/>
            <a:ext cx="49121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Outer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(doctors, psychologists, facility services)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06509" y="8346425"/>
            <a:ext cx="49121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 the center of the circle is the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person themselves.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do we support someone who needs help?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15959" y="3032025"/>
            <a:ext cx="8611246" cy="7254975"/>
          </a:xfrm>
          <a:custGeom>
            <a:avLst/>
            <a:gdLst/>
            <a:ahLst/>
            <a:cxnLst/>
            <a:rect l="l" t="t" r="r" b="b"/>
            <a:pathLst>
              <a:path w="8611246" h="7254975">
                <a:moveTo>
                  <a:pt x="0" y="0"/>
                </a:moveTo>
                <a:lnTo>
                  <a:pt x="8611246" y="0"/>
                </a:lnTo>
                <a:lnTo>
                  <a:pt x="8611246" y="7254975"/>
                </a:lnTo>
                <a:lnTo>
                  <a:pt x="0" y="72549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88806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Question cards for groups (one per group)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Sheets or paper to write down ideas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03684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Reflect on appropriate ways to offer help and understand limits, recognizing when it is necessary to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seek help.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63050" y="878855"/>
            <a:ext cx="0" cy="860869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flipH="1" flipV="1">
            <a:off x="1028700" y="5143500"/>
            <a:ext cx="16795882" cy="381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737541"/>
                  </a:lnTo>
                  <a:cubicBezTo>
                    <a:pt x="812800" y="779105"/>
                    <a:pt x="779105" y="812800"/>
                    <a:pt x="737541" y="812800"/>
                  </a:cubicBezTo>
                  <a:lnTo>
                    <a:pt x="75259" y="812800"/>
                  </a:lnTo>
                  <a:cubicBezTo>
                    <a:pt x="33695" y="812800"/>
                    <a:pt x="0" y="779105"/>
                    <a:pt x="0" y="73754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How does someone behave who has been sad for a long time?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766188" y="1000125"/>
            <a:ext cx="323686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Signs of needing support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438912" y="1000125"/>
            <a:ext cx="32042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 can do as a friend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180088" y="5541128"/>
            <a:ext cx="572191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should support without putting pressure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64834" y="5541128"/>
            <a:ext cx="503956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to involve an adult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62729" y="1633211"/>
            <a:ext cx="5721918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They are sad or irritable for many days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They isolate themselves and no longer talk to friends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They lose interest in activities they used to enjoy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Behavior changes (becomes very loud or very quiet)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They have difficulty concentrating in class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62729" y="6410972"/>
            <a:ext cx="5721918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sadness lasts a very long time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the person says they want to hurt themselves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the person stops going to school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case of total isolation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case of bullying or serious conflicts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the person appears very scared or desperate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you don’t know how to help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80088" y="6486525"/>
            <a:ext cx="5721918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Being present, even if the person doesn’t want to talk much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Saying things like: “I’m here if you want to talk”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Respecting the person’s pace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 trying to fix everything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Listening more than giving advice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Avoiding phrases like “it’s not that serious”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80088" y="1633211"/>
            <a:ext cx="572191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Listening without judging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Asking how they are doing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Making time for the person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Inviting them to do activities together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Showing that the person matters (a message, asking how they feel)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 laughing or minimizing their feelings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17768" y="6360599"/>
            <a:ext cx="8652463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Let’s practice how to help someone who needs support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1085" y="2198838"/>
            <a:ext cx="5783135" cy="6874455"/>
          </a:xfrm>
          <a:custGeom>
            <a:avLst/>
            <a:gdLst/>
            <a:ahLst/>
            <a:cxnLst/>
            <a:rect l="l" t="t" r="r" b="b"/>
            <a:pathLst>
              <a:path w="5783135" h="6874455">
                <a:moveTo>
                  <a:pt x="0" y="0"/>
                </a:moveTo>
                <a:lnTo>
                  <a:pt x="5783135" y="0"/>
                </a:lnTo>
                <a:lnTo>
                  <a:pt x="5783135" y="6874454"/>
                </a:lnTo>
                <a:lnTo>
                  <a:pt x="0" y="6874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257800" y="1038225"/>
            <a:ext cx="777240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do we talk about mental health?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2678007"/>
            <a:ext cx="646261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Because it influences how we feel inside: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7075573"/>
            <a:ext cx="608457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people have difficult days, and that's normal.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Learning tools helps us feel more confident and more self-assured.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3433246"/>
            <a:ext cx="6713220" cy="457200"/>
            <a:chOff x="0" y="0"/>
            <a:chExt cx="8950960" cy="609600"/>
          </a:xfrm>
        </p:grpSpPr>
        <p:sp>
          <p:nvSpPr>
            <p:cNvPr id="7" name="TextBox 7"/>
            <p:cNvSpPr txBox="1"/>
            <p:nvPr/>
          </p:nvSpPr>
          <p:spPr>
            <a:xfrm>
              <a:off x="8382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we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think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44000" y="4233970"/>
            <a:ext cx="6713220" cy="457200"/>
            <a:chOff x="0" y="0"/>
            <a:chExt cx="8950960" cy="609600"/>
          </a:xfrm>
        </p:grpSpPr>
        <p:sp>
          <p:nvSpPr>
            <p:cNvPr id="10" name="TextBox 10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we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act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144000" y="5110270"/>
            <a:ext cx="6713220" cy="457200"/>
            <a:chOff x="0" y="0"/>
            <a:chExt cx="8950960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838200" y="-82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we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44000" y="5986570"/>
            <a:ext cx="6713220" cy="457200"/>
            <a:chOff x="0" y="0"/>
            <a:chExt cx="8950960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838200" y="-2095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we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relate to other people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0904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68161" y="4709291"/>
            <a:ext cx="3599025" cy="3086100"/>
            <a:chOff x="0" y="0"/>
            <a:chExt cx="9478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7891" cy="812800"/>
            </a:xfrm>
            <a:custGeom>
              <a:avLst/>
              <a:gdLst/>
              <a:ahLst/>
              <a:cxnLst/>
              <a:rect l="l" t="t" r="r" b="b"/>
              <a:pathLst>
                <a:path w="947891" h="812800">
                  <a:moveTo>
                    <a:pt x="64533" y="0"/>
                  </a:moveTo>
                  <a:lnTo>
                    <a:pt x="883358" y="0"/>
                  </a:lnTo>
                  <a:cubicBezTo>
                    <a:pt x="900473" y="0"/>
                    <a:pt x="916888" y="6799"/>
                    <a:pt x="928990" y="18901"/>
                  </a:cubicBezTo>
                  <a:cubicBezTo>
                    <a:pt x="941092" y="31004"/>
                    <a:pt x="947891" y="47418"/>
                    <a:pt x="947891" y="64533"/>
                  </a:cubicBezTo>
                  <a:lnTo>
                    <a:pt x="947891" y="748267"/>
                  </a:lnTo>
                  <a:cubicBezTo>
                    <a:pt x="947891" y="765382"/>
                    <a:pt x="941092" y="781796"/>
                    <a:pt x="928990" y="793899"/>
                  </a:cubicBezTo>
                  <a:cubicBezTo>
                    <a:pt x="916888" y="806001"/>
                    <a:pt x="900473" y="812800"/>
                    <a:pt x="883358" y="812800"/>
                  </a:cubicBezTo>
                  <a:lnTo>
                    <a:pt x="64533" y="812800"/>
                  </a:lnTo>
                  <a:cubicBezTo>
                    <a:pt x="47418" y="812800"/>
                    <a:pt x="31004" y="806001"/>
                    <a:pt x="18901" y="793899"/>
                  </a:cubicBezTo>
                  <a:cubicBezTo>
                    <a:pt x="6799" y="781796"/>
                    <a:pt x="0" y="765382"/>
                    <a:pt x="0" y="748267"/>
                  </a:cubicBezTo>
                  <a:lnTo>
                    <a:pt x="0" y="64533"/>
                  </a:lnTo>
                  <a:cubicBezTo>
                    <a:pt x="0" y="47418"/>
                    <a:pt x="6799" y="31004"/>
                    <a:pt x="18901" y="18901"/>
                  </a:cubicBezTo>
                  <a:cubicBezTo>
                    <a:pt x="31004" y="6799"/>
                    <a:pt x="47418" y="0"/>
                    <a:pt x="64533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47891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Someone feels attacked and gets angry when asked how they are.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8843" y="2187105"/>
            <a:ext cx="3833212" cy="3086100"/>
            <a:chOff x="0" y="0"/>
            <a:chExt cx="100957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09570" cy="812800"/>
            </a:xfrm>
            <a:custGeom>
              <a:avLst/>
              <a:gdLst/>
              <a:ahLst/>
              <a:cxnLst/>
              <a:rect l="l" t="t" r="r" b="b"/>
              <a:pathLst>
                <a:path w="1009570" h="812800">
                  <a:moveTo>
                    <a:pt x="60591" y="0"/>
                  </a:moveTo>
                  <a:lnTo>
                    <a:pt x="948979" y="0"/>
                  </a:lnTo>
                  <a:cubicBezTo>
                    <a:pt x="965049" y="0"/>
                    <a:pt x="980461" y="6384"/>
                    <a:pt x="991824" y="17747"/>
                  </a:cubicBezTo>
                  <a:cubicBezTo>
                    <a:pt x="1003187" y="29110"/>
                    <a:pt x="1009570" y="44521"/>
                    <a:pt x="1009570" y="60591"/>
                  </a:cubicBezTo>
                  <a:lnTo>
                    <a:pt x="1009570" y="752209"/>
                  </a:lnTo>
                  <a:cubicBezTo>
                    <a:pt x="1009570" y="768279"/>
                    <a:pt x="1003187" y="783690"/>
                    <a:pt x="991824" y="795053"/>
                  </a:cubicBezTo>
                  <a:cubicBezTo>
                    <a:pt x="980461" y="806416"/>
                    <a:pt x="965049" y="812800"/>
                    <a:pt x="948979" y="812800"/>
                  </a:cubicBezTo>
                  <a:lnTo>
                    <a:pt x="60591" y="812800"/>
                  </a:lnTo>
                  <a:cubicBezTo>
                    <a:pt x="44521" y="812800"/>
                    <a:pt x="29110" y="806416"/>
                    <a:pt x="17747" y="795053"/>
                  </a:cubicBezTo>
                  <a:cubicBezTo>
                    <a:pt x="6384" y="783690"/>
                    <a:pt x="0" y="768279"/>
                    <a:pt x="0" y="752209"/>
                  </a:cubicBezTo>
                  <a:lnTo>
                    <a:pt x="0" y="60591"/>
                  </a:lnTo>
                  <a:cubicBezTo>
                    <a:pt x="0" y="44521"/>
                    <a:pt x="6384" y="29110"/>
                    <a:pt x="17747" y="17747"/>
                  </a:cubicBezTo>
                  <a:cubicBezTo>
                    <a:pt x="29110" y="6384"/>
                    <a:pt x="44521" y="0"/>
                    <a:pt x="605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0957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friend says they can no longer cope with school pressure.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22120" y="2158530"/>
            <a:ext cx="588806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Scenario cards (one per group)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Enough space to move around or act out scenes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Sheets for brief notes (optional)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2120" y="5999738"/>
            <a:ext cx="603684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Practice peer emotional support skills and learn to respond appropriately to signs of distress.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9163050" y="1028700"/>
            <a:ext cx="0" cy="584496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877268" y="7870521"/>
            <a:ext cx="12533465" cy="1387779"/>
            <a:chOff x="0" y="0"/>
            <a:chExt cx="3300995" cy="3655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0995" cy="365506"/>
            </a:xfrm>
            <a:custGeom>
              <a:avLst/>
              <a:gdLst/>
              <a:ahLst/>
              <a:cxnLst/>
              <a:rect l="l" t="t" r="r" b="b"/>
              <a:pathLst>
                <a:path w="3300995" h="365506">
                  <a:moveTo>
                    <a:pt x="18531" y="0"/>
                  </a:moveTo>
                  <a:lnTo>
                    <a:pt x="3282464" y="0"/>
                  </a:lnTo>
                  <a:cubicBezTo>
                    <a:pt x="3292698" y="0"/>
                    <a:pt x="3300995" y="8297"/>
                    <a:pt x="3300995" y="18531"/>
                  </a:cubicBezTo>
                  <a:lnTo>
                    <a:pt x="3300995" y="346975"/>
                  </a:lnTo>
                  <a:cubicBezTo>
                    <a:pt x="3300995" y="357209"/>
                    <a:pt x="3292698" y="365506"/>
                    <a:pt x="3282464" y="365506"/>
                  </a:cubicBezTo>
                  <a:lnTo>
                    <a:pt x="18531" y="365506"/>
                  </a:lnTo>
                  <a:cubicBezTo>
                    <a:pt x="8297" y="365506"/>
                    <a:pt x="0" y="357209"/>
                    <a:pt x="0" y="346975"/>
                  </a:cubicBezTo>
                  <a:lnTo>
                    <a:pt x="0" y="18531"/>
                  </a:lnTo>
                  <a:cubicBezTo>
                    <a:pt x="0" y="8297"/>
                    <a:pt x="8297" y="0"/>
                    <a:pt x="1853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300995" cy="39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When should we ask an adult for help?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022517" y="1000125"/>
            <a:ext cx="252365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Helpful phrases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88375" y="1000125"/>
            <a:ext cx="293780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Unhelpful phrases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21470" y="2136471"/>
            <a:ext cx="4325747" cy="399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 you want to tell me what’s worrying you?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I’m here to listen.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okay to feel this way.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don’t have to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face it alone.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 you want, we can think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together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about what to do.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can talk to someone who can help you.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can count on me.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I’m sure we’ll find a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solution together.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03821" y="2709422"/>
            <a:ext cx="3706911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not that serious.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You’ll see, it will pass.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just need to try harder.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Stop thinking about it.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You’re overreacting.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Other people have it worse.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Stop complaining.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silly.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7246444" y="2446970"/>
            <a:ext cx="3833212" cy="3086100"/>
            <a:chOff x="0" y="0"/>
            <a:chExt cx="100957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9570" cy="812800"/>
            </a:xfrm>
            <a:custGeom>
              <a:avLst/>
              <a:gdLst/>
              <a:ahLst/>
              <a:cxnLst/>
              <a:rect l="l" t="t" r="r" b="b"/>
              <a:pathLst>
                <a:path w="1009570" h="812800">
                  <a:moveTo>
                    <a:pt x="60591" y="0"/>
                  </a:moveTo>
                  <a:lnTo>
                    <a:pt x="948979" y="0"/>
                  </a:lnTo>
                  <a:cubicBezTo>
                    <a:pt x="965049" y="0"/>
                    <a:pt x="980461" y="6384"/>
                    <a:pt x="991824" y="17747"/>
                  </a:cubicBezTo>
                  <a:cubicBezTo>
                    <a:pt x="1003187" y="29110"/>
                    <a:pt x="1009570" y="44521"/>
                    <a:pt x="1009570" y="60591"/>
                  </a:cubicBezTo>
                  <a:lnTo>
                    <a:pt x="1009570" y="752209"/>
                  </a:lnTo>
                  <a:cubicBezTo>
                    <a:pt x="1009570" y="768279"/>
                    <a:pt x="1003187" y="783690"/>
                    <a:pt x="991824" y="795053"/>
                  </a:cubicBezTo>
                  <a:cubicBezTo>
                    <a:pt x="980461" y="806416"/>
                    <a:pt x="965049" y="812800"/>
                    <a:pt x="948979" y="812800"/>
                  </a:cubicBezTo>
                  <a:lnTo>
                    <a:pt x="60591" y="812800"/>
                  </a:lnTo>
                  <a:cubicBezTo>
                    <a:pt x="44521" y="812800"/>
                    <a:pt x="29110" y="806416"/>
                    <a:pt x="17747" y="795053"/>
                  </a:cubicBezTo>
                  <a:cubicBezTo>
                    <a:pt x="6384" y="783690"/>
                    <a:pt x="0" y="768279"/>
                    <a:pt x="0" y="752209"/>
                  </a:cubicBezTo>
                  <a:lnTo>
                    <a:pt x="0" y="60591"/>
                  </a:lnTo>
                  <a:cubicBezTo>
                    <a:pt x="0" y="44521"/>
                    <a:pt x="6384" y="29110"/>
                    <a:pt x="17747" y="17747"/>
                  </a:cubicBezTo>
                  <a:cubicBezTo>
                    <a:pt x="29110" y="6384"/>
                    <a:pt x="44521" y="0"/>
                    <a:pt x="6059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100957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friend says they can no longer cope with school pressure.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48584" y="3302284"/>
            <a:ext cx="5628791" cy="3086100"/>
            <a:chOff x="0" y="0"/>
            <a:chExt cx="148248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2480" cy="812800"/>
            </a:xfrm>
            <a:custGeom>
              <a:avLst/>
              <a:gdLst/>
              <a:ahLst/>
              <a:cxnLst/>
              <a:rect l="l" t="t" r="r" b="b"/>
              <a:pathLst>
                <a:path w="1482480" h="812800">
                  <a:moveTo>
                    <a:pt x="41262" y="0"/>
                  </a:moveTo>
                  <a:lnTo>
                    <a:pt x="1441217" y="0"/>
                  </a:lnTo>
                  <a:cubicBezTo>
                    <a:pt x="1464006" y="0"/>
                    <a:pt x="1482480" y="18474"/>
                    <a:pt x="1482480" y="41262"/>
                  </a:cubicBezTo>
                  <a:lnTo>
                    <a:pt x="1482480" y="771538"/>
                  </a:lnTo>
                  <a:cubicBezTo>
                    <a:pt x="1482480" y="794326"/>
                    <a:pt x="1464006" y="812800"/>
                    <a:pt x="1441217" y="812800"/>
                  </a:cubicBezTo>
                  <a:lnTo>
                    <a:pt x="41262" y="812800"/>
                  </a:lnTo>
                  <a:cubicBezTo>
                    <a:pt x="18474" y="812800"/>
                    <a:pt x="0" y="794326"/>
                    <a:pt x="0" y="771538"/>
                  </a:cubicBezTo>
                  <a:lnTo>
                    <a:pt x="0" y="41262"/>
                  </a:lnTo>
                  <a:cubicBezTo>
                    <a:pt x="0" y="18474"/>
                    <a:pt x="18474" y="0"/>
                    <a:pt x="4126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48248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 can’t always choose how I feel...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but I can learn to take care of myself.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127" y="7569484"/>
            <a:ext cx="1559052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Remember: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are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not alone.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have tools, you have support and you can always ask for help.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94869" y="1580705"/>
            <a:ext cx="14380071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 very much for your participation and for respecting this space.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51127" y="2677210"/>
            <a:ext cx="223138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already know: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22703" y="3620185"/>
            <a:ext cx="68490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Health is not only physical: it is also mental and social.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22703" y="4273834"/>
            <a:ext cx="468659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people have emotions and needs.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22703" y="4988209"/>
            <a:ext cx="574357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Recognizing what I need helps me feel better.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22703" y="6359809"/>
            <a:ext cx="811617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Taking care of myself also means taking care of my mental health.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322703" y="5645434"/>
            <a:ext cx="566231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can ask for help when something is difficult.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51127" y="3563196"/>
            <a:ext cx="39171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3970" y="4216845"/>
            <a:ext cx="46603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07521" y="4931220"/>
            <a:ext cx="478929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98938" y="6302820"/>
            <a:ext cx="4960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93779" y="5588445"/>
            <a:ext cx="506413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EB6A86-F70F-6546-6837-F60F4DA42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0749" y="3766584"/>
            <a:ext cx="4727519" cy="4989465"/>
          </a:xfrm>
          <a:custGeom>
            <a:avLst/>
            <a:gdLst/>
            <a:ahLst/>
            <a:cxnLst/>
            <a:rect l="l" t="t" r="r" b="b"/>
            <a:pathLst>
              <a:path w="4727519" h="4989465">
                <a:moveTo>
                  <a:pt x="0" y="0"/>
                </a:moveTo>
                <a:lnTo>
                  <a:pt x="4727519" y="0"/>
                </a:lnTo>
                <a:lnTo>
                  <a:pt x="4727519" y="4989465"/>
                </a:lnTo>
                <a:lnTo>
                  <a:pt x="0" y="49894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70" r="-277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94295" y="1292055"/>
            <a:ext cx="13069595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It's not about "always being happy". It's about understanding what happens inside us and what helps us feel better.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44143" y="3433209"/>
            <a:ext cx="248559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Before we begin: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948142" y="4129502"/>
            <a:ext cx="3515034" cy="457200"/>
            <a:chOff x="0" y="0"/>
            <a:chExt cx="4686712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493330" y="73025"/>
              <a:ext cx="419338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act with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respect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2228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10985" y="4914900"/>
            <a:ext cx="5887925" cy="457200"/>
            <a:chOff x="0" y="0"/>
            <a:chExt cx="7850567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987083" y="73025"/>
              <a:ext cx="6863484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share only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we want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621374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904536" y="5695950"/>
            <a:ext cx="6308272" cy="457200"/>
            <a:chOff x="0" y="0"/>
            <a:chExt cx="8411029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881672" y="73025"/>
              <a:ext cx="752935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talk about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general experiences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638572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890794" y="6477000"/>
            <a:ext cx="7098916" cy="457200"/>
            <a:chOff x="0" y="0"/>
            <a:chExt cx="9465222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899995" y="73025"/>
              <a:ext cx="856522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There are no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right or wrong answers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675217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895953" y="7258050"/>
            <a:ext cx="5813139" cy="457200"/>
            <a:chOff x="0" y="0"/>
            <a:chExt cx="7750851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893116" y="73025"/>
              <a:ext cx="685773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Everyone participates as they can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661458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734336" y="1849088"/>
            <a:ext cx="11207948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1. Introduction to mental health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mental health? – Introduction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1799" y="1028700"/>
            <a:ext cx="7437501" cy="8229600"/>
          </a:xfrm>
          <a:custGeom>
            <a:avLst/>
            <a:gdLst/>
            <a:ahLst/>
            <a:cxnLst/>
            <a:rect l="l" t="t" r="r" b="b"/>
            <a:pathLst>
              <a:path w="7437501" h="8229600">
                <a:moveTo>
                  <a:pt x="0" y="0"/>
                </a:moveTo>
                <a:lnTo>
                  <a:pt x="7437501" y="0"/>
                </a:lnTo>
                <a:lnTo>
                  <a:pt x="743750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158530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a circle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999738"/>
            <a:ext cx="660138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start the workshop in a quiet circle and welcome the group.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explain that mental health will be explored in a simple, clear and respectful way.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1799" y="1028700"/>
            <a:ext cx="7437501" cy="8229600"/>
          </a:xfrm>
          <a:custGeom>
            <a:avLst/>
            <a:gdLst/>
            <a:ahLst/>
            <a:cxnLst/>
            <a:rect l="l" t="t" r="r" b="b"/>
            <a:pathLst>
              <a:path w="7437501" h="8229600">
                <a:moveTo>
                  <a:pt x="0" y="0"/>
                </a:moveTo>
                <a:lnTo>
                  <a:pt x="7437501" y="0"/>
                </a:lnTo>
                <a:lnTo>
                  <a:pt x="743750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82075" y="1258701"/>
            <a:ext cx="6402737" cy="1350290"/>
            <a:chOff x="0" y="0"/>
            <a:chExt cx="1686318" cy="3556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does mental health mean to you?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82075" y="3104093"/>
            <a:ext cx="6402737" cy="1350290"/>
            <a:chOff x="0" y="0"/>
            <a:chExt cx="1686318" cy="3556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influence the way you think or feel?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82075" y="4949485"/>
            <a:ext cx="6402737" cy="1350290"/>
            <a:chOff x="0" y="0"/>
            <a:chExt cx="1686318" cy="3556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6318" cy="355632"/>
            </a:xfrm>
            <a:custGeom>
              <a:avLst/>
              <a:gdLst/>
              <a:ahLst/>
              <a:cxnLst/>
              <a:rect l="l" t="t" r="r" b="b"/>
              <a:pathLst>
                <a:path w="1686318" h="355632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19357"/>
                  </a:lnTo>
                  <a:cubicBezTo>
                    <a:pt x="1686318" y="339391"/>
                    <a:pt x="1670077" y="355632"/>
                    <a:pt x="1650043" y="355632"/>
                  </a:cubicBezTo>
                  <a:lnTo>
                    <a:pt x="36275" y="355632"/>
                  </a:lnTo>
                  <a:cubicBezTo>
                    <a:pt x="16241" y="355632"/>
                    <a:pt x="0" y="339391"/>
                    <a:pt x="0" y="319357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86318" cy="384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Is mental health only about problems?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882075" y="6794877"/>
            <a:ext cx="6402737" cy="1485900"/>
            <a:chOff x="0" y="0"/>
            <a:chExt cx="1686318" cy="3913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6318" cy="391348"/>
            </a:xfrm>
            <a:custGeom>
              <a:avLst/>
              <a:gdLst/>
              <a:ahLst/>
              <a:cxnLst/>
              <a:rect l="l" t="t" r="r" b="b"/>
              <a:pathLst>
                <a:path w="1686318" h="391348">
                  <a:moveTo>
                    <a:pt x="36275" y="0"/>
                  </a:moveTo>
                  <a:lnTo>
                    <a:pt x="1650043" y="0"/>
                  </a:lnTo>
                  <a:cubicBezTo>
                    <a:pt x="1670077" y="0"/>
                    <a:pt x="1686318" y="16241"/>
                    <a:pt x="1686318" y="36275"/>
                  </a:cubicBezTo>
                  <a:lnTo>
                    <a:pt x="1686318" y="355073"/>
                  </a:lnTo>
                  <a:cubicBezTo>
                    <a:pt x="1686318" y="375107"/>
                    <a:pt x="1670077" y="391348"/>
                    <a:pt x="1650043" y="391348"/>
                  </a:cubicBezTo>
                  <a:lnTo>
                    <a:pt x="36275" y="391348"/>
                  </a:lnTo>
                  <a:cubicBezTo>
                    <a:pt x="16241" y="391348"/>
                    <a:pt x="0" y="375107"/>
                    <a:pt x="0" y="355073"/>
                  </a:cubicBezTo>
                  <a:lnTo>
                    <a:pt x="0" y="36275"/>
                  </a:lnTo>
                  <a:cubicBezTo>
                    <a:pt x="0" y="16241"/>
                    <a:pt x="16241" y="0"/>
                    <a:pt x="3627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686318" cy="419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it relate to daily life at school (middle/secondary school)?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95731" y="1550975"/>
            <a:ext cx="8363569" cy="5552131"/>
            <a:chOff x="0" y="0"/>
            <a:chExt cx="11151425" cy="7402842"/>
          </a:xfrm>
        </p:grpSpPr>
        <p:sp>
          <p:nvSpPr>
            <p:cNvPr id="3" name="AutoShape 3"/>
            <p:cNvSpPr/>
            <p:nvPr/>
          </p:nvSpPr>
          <p:spPr>
            <a:xfrm flipH="1" flipV="1">
              <a:off x="5066859" y="0"/>
              <a:ext cx="0" cy="7402842"/>
            </a:xfrm>
            <a:prstGeom prst="line">
              <a:avLst/>
            </a:prstGeom>
            <a:ln w="508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10912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Factors that make it harder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24417"/>
              <a:ext cx="4762855" cy="449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Sleeping little or poorly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Conflicts at home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Problems with friends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Too much homework or school pressure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Excessive use of social networks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Comparing oneself with others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Bullying or exclusion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283677" y="-28575"/>
              <a:ext cx="368683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Factors that help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120959" y="1024417"/>
              <a:ext cx="5030467" cy="5311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Sleeping well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Physical activity or sport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Supportive relationships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to a trusted person (family, teachers, friends)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Free time (music, drawing, video games with limits, sport)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Healthy routines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Feeling part of a group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Time outdoors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Learning to ask for help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744560" y="5275236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29" y="0"/>
                </a:lnTo>
                <a:lnTo>
                  <a:pt x="611982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2206390" y="1223983"/>
            <a:ext cx="5196169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Mental health is part of overall well-being. It influences how we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think, how we feel, how we act and how we relate to other people.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It's not just about when something goes wrong, but also about managing stress, making healthy decisions and building positive relationships.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120282" y="6348767"/>
            <a:ext cx="10047437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influences my mental health? – Identifying factors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1698</Words>
  <Application>Microsoft Office PowerPoint</Application>
  <PresentationFormat>Custom</PresentationFormat>
  <Paragraphs>257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Poppins</vt:lpstr>
      <vt:lpstr>Poppins Bold</vt:lpstr>
      <vt:lpstr>Calibri</vt:lpstr>
      <vt:lpstr>Arimo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M4_ Mental Health_ Lower Secondary School</dc:title>
  <cp:lastModifiedBy>Itzel Gn</cp:lastModifiedBy>
  <cp:revision>2</cp:revision>
  <dcterms:created xsi:type="dcterms:W3CDTF">2006-08-16T00:00:00Z</dcterms:created>
  <dcterms:modified xsi:type="dcterms:W3CDTF">2026-04-03T10:09:22Z</dcterms:modified>
  <dc:identifier>DAHFEsVQopM</dc:identifier>
</cp:coreProperties>
</file>