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Poppins" panose="00000500000000000000" pitchFamily="2" charset="0"/>
      <p:regular r:id="rId35"/>
      <p:bold r:id="rId36"/>
      <p:italic r:id="rId37"/>
      <p:boldItalic r:id="rId38"/>
    </p:embeddedFont>
    <p:embeddedFont>
      <p:font typeface="Poppins Bold" panose="00000800000000000000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08964"/>
            <a:ext cx="7669073" cy="7669073"/>
          </a:xfrm>
          <a:custGeom>
            <a:avLst/>
            <a:gdLst/>
            <a:ahLst/>
            <a:cxnLst/>
            <a:rect l="l" t="t" r="r" b="b"/>
            <a:pathLst>
              <a:path w="7669073" h="7669073">
                <a:moveTo>
                  <a:pt x="0" y="0"/>
                </a:moveTo>
                <a:lnTo>
                  <a:pt x="7669073" y="0"/>
                </a:lnTo>
                <a:lnTo>
                  <a:pt x="7669073" y="7669072"/>
                </a:lnTo>
                <a:lnTo>
                  <a:pt x="0" y="7669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2373441"/>
            <a:ext cx="7780622" cy="3238329"/>
            <a:chOff x="0" y="0"/>
            <a:chExt cx="10374162" cy="43177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4317772"/>
            </a:xfrm>
            <a:custGeom>
              <a:avLst/>
              <a:gdLst/>
              <a:ahLst/>
              <a:cxnLst/>
              <a:rect l="l" t="t" r="r" b="b"/>
              <a:pathLst>
                <a:path w="10374162" h="4317772">
                  <a:moveTo>
                    <a:pt x="0" y="0"/>
                  </a:moveTo>
                  <a:lnTo>
                    <a:pt x="10374162" y="0"/>
                  </a:lnTo>
                  <a:lnTo>
                    <a:pt x="10374162" y="4317772"/>
                  </a:lnTo>
                  <a:lnTo>
                    <a:pt x="0" y="43177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7232" r="-76284" b="-37826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0374162" cy="4317772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4</a:t>
              </a:r>
            </a:p>
            <a:p>
              <a:pPr algn="ctr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mentale</a:t>
              </a:r>
            </a:p>
            <a:p>
              <a:pPr algn="ctr">
                <a:lnSpc>
                  <a:spcPts val="5832"/>
                </a:lnSpc>
              </a:pPr>
              <a:endParaRPr lang="en-US" sz="5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43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comprendere ciò che sentiamo e imparare a prenderci cura di noi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317021" y="8680856"/>
            <a:ext cx="4103936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per la scuola secondaria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18626" y="1674921"/>
            <a:ext cx="4192840" cy="1776222"/>
            <a:chOff x="0" y="0"/>
            <a:chExt cx="1104287" cy="4678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4287" cy="467812"/>
            </a:xfrm>
            <a:custGeom>
              <a:avLst/>
              <a:gdLst/>
              <a:ahLst/>
              <a:cxnLst/>
              <a:rect l="l" t="t" r="r" b="b"/>
              <a:pathLst>
                <a:path w="1104287" h="467812">
                  <a:moveTo>
                    <a:pt x="55394" y="0"/>
                  </a:moveTo>
                  <a:lnTo>
                    <a:pt x="1048893" y="0"/>
                  </a:lnTo>
                  <a:cubicBezTo>
                    <a:pt x="1079487" y="0"/>
                    <a:pt x="1104287" y="24801"/>
                    <a:pt x="1104287" y="55394"/>
                  </a:cubicBezTo>
                  <a:lnTo>
                    <a:pt x="1104287" y="412418"/>
                  </a:lnTo>
                  <a:cubicBezTo>
                    <a:pt x="1104287" y="443011"/>
                    <a:pt x="1079487" y="467812"/>
                    <a:pt x="1048893" y="467812"/>
                  </a:cubicBezTo>
                  <a:lnTo>
                    <a:pt x="55394" y="467812"/>
                  </a:lnTo>
                  <a:cubicBezTo>
                    <a:pt x="24801" y="467812"/>
                    <a:pt x="0" y="443011"/>
                    <a:pt x="0" y="412418"/>
                  </a:cubicBezTo>
                  <a:lnTo>
                    <a:pt x="0" y="55394"/>
                  </a:lnTo>
                  <a:cubicBezTo>
                    <a:pt x="0" y="24801"/>
                    <a:pt x="24801" y="0"/>
                    <a:pt x="5539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04287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o perché influenzano la salute mentale?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801568" y="1387583"/>
            <a:ext cx="406780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Approfondimento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tema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78081" y="7889767"/>
            <a:ext cx="631477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salute mentale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non dipende da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sola cosa,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 da un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insieme di elementi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che possiamo imparare a riconoscere.</a:t>
            </a:r>
          </a:p>
        </p:txBody>
      </p:sp>
      <p:sp>
        <p:nvSpPr>
          <p:cNvPr id="7" name="Freeform 7"/>
          <p:cNvSpPr/>
          <p:nvPr/>
        </p:nvSpPr>
        <p:spPr>
          <a:xfrm>
            <a:off x="10563580" y="4376334"/>
            <a:ext cx="6119830" cy="8229600"/>
          </a:xfrm>
          <a:custGeom>
            <a:avLst/>
            <a:gdLst/>
            <a:ahLst/>
            <a:cxnLst/>
            <a:rect l="l" t="t" r="r" b="b"/>
            <a:pathLst>
              <a:path w="6119830" h="8229600">
                <a:moveTo>
                  <a:pt x="0" y="0"/>
                </a:moveTo>
                <a:lnTo>
                  <a:pt x="6119829" y="0"/>
                </a:lnTo>
                <a:lnTo>
                  <a:pt x="611982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1359646" y="2284230"/>
            <a:ext cx="7540570" cy="5005785"/>
            <a:chOff x="0" y="0"/>
            <a:chExt cx="10054093" cy="6674381"/>
          </a:xfrm>
        </p:grpSpPr>
        <p:sp>
          <p:nvSpPr>
            <p:cNvPr id="9" name="AutoShape 9"/>
            <p:cNvSpPr/>
            <p:nvPr/>
          </p:nvSpPr>
          <p:spPr>
            <a:xfrm flipH="1" flipV="1">
              <a:off x="4568265" y="0"/>
              <a:ext cx="0" cy="6674381"/>
            </a:xfrm>
            <a:prstGeom prst="line">
              <a:avLst/>
            </a:prstGeom>
            <a:ln w="45801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067025" cy="751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3"/>
                </a:lnSpc>
                <a:spcBef>
                  <a:spcPct val="0"/>
                </a:spcBef>
              </a:pPr>
              <a:r>
                <a:rPr lang="en-US" sz="180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Fattori che rendono più difficile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30325"/>
              <a:ext cx="4294176" cy="4049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poco o male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Conflitti a casa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Problemi con amic*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Troppi compiti o pressione scolastica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Uso eccessivo dei social network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Confrontarsi con altre persone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Bullismo o esclusione</a:t>
              </a:r>
            </a:p>
            <a:p>
              <a:pPr algn="l">
                <a:lnSpc>
                  <a:spcPts val="2163"/>
                </a:lnSpc>
              </a:pPr>
              <a:endParaRPr lang="en-US" sz="18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665345" y="-19050"/>
              <a:ext cx="3324041" cy="385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3"/>
                </a:lnSpc>
                <a:spcBef>
                  <a:spcPct val="0"/>
                </a:spcBef>
              </a:pPr>
              <a:r>
                <a:rPr lang="en-US" sz="180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Fattori che aiutano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518639" y="930325"/>
              <a:ext cx="4535454" cy="5515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bene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fisica o sport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Relazioni di supporto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con una persona di fiducia (famiglia, insegnanti, amic*)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Tempo per hobby (musica, disegno, videogiochi con limiti, sport)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Routine sane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Sentirsi parte di un gruppo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Tempo all’aria aperta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a chiedere aiuto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43234"/>
            <a:ext cx="8001000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Integrare ciò che abbiamo imparato sulla salute mentale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3004" y="1028700"/>
            <a:ext cx="13221992" cy="1319022"/>
            <a:chOff x="0" y="0"/>
            <a:chExt cx="3482335" cy="3473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82335" cy="347397"/>
            </a:xfrm>
            <a:custGeom>
              <a:avLst/>
              <a:gdLst/>
              <a:ahLst/>
              <a:cxnLst/>
              <a:rect l="l" t="t" r="r" b="b"/>
              <a:pathLst>
                <a:path w="3482335" h="347397">
                  <a:moveTo>
                    <a:pt x="17566" y="0"/>
                  </a:moveTo>
                  <a:lnTo>
                    <a:pt x="3464769" y="0"/>
                  </a:lnTo>
                  <a:cubicBezTo>
                    <a:pt x="3469428" y="0"/>
                    <a:pt x="3473896" y="1851"/>
                    <a:pt x="3477190" y="5145"/>
                  </a:cubicBezTo>
                  <a:cubicBezTo>
                    <a:pt x="3480484" y="8439"/>
                    <a:pt x="3482335" y="12907"/>
                    <a:pt x="3482335" y="17566"/>
                  </a:cubicBezTo>
                  <a:lnTo>
                    <a:pt x="3482335" y="329831"/>
                  </a:lnTo>
                  <a:cubicBezTo>
                    <a:pt x="3482335" y="334490"/>
                    <a:pt x="3480484" y="338958"/>
                    <a:pt x="3477190" y="342252"/>
                  </a:cubicBezTo>
                  <a:cubicBezTo>
                    <a:pt x="3473896" y="345546"/>
                    <a:pt x="3469428" y="347397"/>
                    <a:pt x="3464769" y="347397"/>
                  </a:cubicBezTo>
                  <a:lnTo>
                    <a:pt x="17566" y="347397"/>
                  </a:lnTo>
                  <a:cubicBezTo>
                    <a:pt x="12907" y="347397"/>
                    <a:pt x="8439" y="345546"/>
                    <a:pt x="5145" y="342252"/>
                  </a:cubicBezTo>
                  <a:cubicBezTo>
                    <a:pt x="1851" y="338958"/>
                    <a:pt x="0" y="334490"/>
                    <a:pt x="0" y="329831"/>
                  </a:cubicBezTo>
                  <a:lnTo>
                    <a:pt x="0" y="17566"/>
                  </a:lnTo>
                  <a:cubicBezTo>
                    <a:pt x="0" y="12907"/>
                    <a:pt x="1851" y="8439"/>
                    <a:pt x="5145" y="5145"/>
                  </a:cubicBezTo>
                  <a:cubicBezTo>
                    <a:pt x="8439" y="1851"/>
                    <a:pt x="12907" y="0"/>
                    <a:pt x="1756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482335" cy="375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Quale pensiero importante ti porti via sul tema della salute mentale?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33004" y="2483875"/>
            <a:ext cx="4139985" cy="3147822"/>
            <a:chOff x="0" y="0"/>
            <a:chExt cx="1090366" cy="8290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0366" cy="829056"/>
            </a:xfrm>
            <a:custGeom>
              <a:avLst/>
              <a:gdLst/>
              <a:ahLst/>
              <a:cxnLst/>
              <a:rect l="l" t="t" r="r" b="b"/>
              <a:pathLst>
                <a:path w="1090366" h="829056">
                  <a:moveTo>
                    <a:pt x="56101" y="0"/>
                  </a:moveTo>
                  <a:lnTo>
                    <a:pt x="1034265" y="0"/>
                  </a:lnTo>
                  <a:cubicBezTo>
                    <a:pt x="1049144" y="0"/>
                    <a:pt x="1063414" y="5911"/>
                    <a:pt x="1073935" y="16432"/>
                  </a:cubicBezTo>
                  <a:cubicBezTo>
                    <a:pt x="1084456" y="26953"/>
                    <a:pt x="1090366" y="41222"/>
                    <a:pt x="1090366" y="56101"/>
                  </a:cubicBezTo>
                  <a:lnTo>
                    <a:pt x="1090366" y="772955"/>
                  </a:lnTo>
                  <a:cubicBezTo>
                    <a:pt x="1090366" y="803939"/>
                    <a:pt x="1065249" y="829056"/>
                    <a:pt x="1034265" y="829056"/>
                  </a:cubicBezTo>
                  <a:lnTo>
                    <a:pt x="56101" y="829056"/>
                  </a:lnTo>
                  <a:cubicBezTo>
                    <a:pt x="41222" y="829056"/>
                    <a:pt x="26953" y="823145"/>
                    <a:pt x="16432" y="812624"/>
                  </a:cubicBezTo>
                  <a:cubicBezTo>
                    <a:pt x="5911" y="802103"/>
                    <a:pt x="0" y="787834"/>
                    <a:pt x="0" y="772955"/>
                  </a:cubicBezTo>
                  <a:lnTo>
                    <a:pt x="0" y="56101"/>
                  </a:lnTo>
                  <a:cubicBezTo>
                    <a:pt x="0" y="41222"/>
                    <a:pt x="5911" y="26953"/>
                    <a:pt x="16432" y="16432"/>
                  </a:cubicBezTo>
                  <a:cubicBezTo>
                    <a:pt x="26953" y="5911"/>
                    <a:pt x="41222" y="0"/>
                    <a:pt x="5610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90366" cy="857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hai scoperto su come la salute mentale ci influenza?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074008" y="2483875"/>
            <a:ext cx="4139985" cy="2233422"/>
            <a:chOff x="0" y="0"/>
            <a:chExt cx="1090366" cy="5882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90366" cy="588226"/>
            </a:xfrm>
            <a:custGeom>
              <a:avLst/>
              <a:gdLst/>
              <a:ahLst/>
              <a:cxnLst/>
              <a:rect l="l" t="t" r="r" b="b"/>
              <a:pathLst>
                <a:path w="1090366" h="588226">
                  <a:moveTo>
                    <a:pt x="56101" y="0"/>
                  </a:moveTo>
                  <a:lnTo>
                    <a:pt x="1034265" y="0"/>
                  </a:lnTo>
                  <a:cubicBezTo>
                    <a:pt x="1049144" y="0"/>
                    <a:pt x="1063414" y="5911"/>
                    <a:pt x="1073935" y="16432"/>
                  </a:cubicBezTo>
                  <a:cubicBezTo>
                    <a:pt x="1084456" y="26953"/>
                    <a:pt x="1090366" y="41222"/>
                    <a:pt x="1090366" y="56101"/>
                  </a:cubicBezTo>
                  <a:lnTo>
                    <a:pt x="1090366" y="532125"/>
                  </a:lnTo>
                  <a:cubicBezTo>
                    <a:pt x="1090366" y="547004"/>
                    <a:pt x="1084456" y="561274"/>
                    <a:pt x="1073935" y="571795"/>
                  </a:cubicBezTo>
                  <a:cubicBezTo>
                    <a:pt x="1063414" y="582316"/>
                    <a:pt x="1049144" y="588226"/>
                    <a:pt x="1034265" y="588226"/>
                  </a:cubicBezTo>
                  <a:lnTo>
                    <a:pt x="56101" y="588226"/>
                  </a:lnTo>
                  <a:cubicBezTo>
                    <a:pt x="41222" y="588226"/>
                    <a:pt x="26953" y="582316"/>
                    <a:pt x="16432" y="571795"/>
                  </a:cubicBezTo>
                  <a:cubicBezTo>
                    <a:pt x="5911" y="561274"/>
                    <a:pt x="0" y="547004"/>
                    <a:pt x="0" y="532125"/>
                  </a:cubicBezTo>
                  <a:lnTo>
                    <a:pt x="0" y="56101"/>
                  </a:lnTo>
                  <a:cubicBezTo>
                    <a:pt x="0" y="41222"/>
                    <a:pt x="5911" y="26953"/>
                    <a:pt x="16432" y="16432"/>
                  </a:cubicBezTo>
                  <a:cubicBezTo>
                    <a:pt x="26953" y="5911"/>
                    <a:pt x="41222" y="0"/>
                    <a:pt x="5610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090366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C’è qualcosa a cui non avevi mai pensato prima?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614042" y="2483875"/>
            <a:ext cx="4139985" cy="2233422"/>
            <a:chOff x="0" y="0"/>
            <a:chExt cx="1090366" cy="5882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90366" cy="588226"/>
            </a:xfrm>
            <a:custGeom>
              <a:avLst/>
              <a:gdLst/>
              <a:ahLst/>
              <a:cxnLst/>
              <a:rect l="l" t="t" r="r" b="b"/>
              <a:pathLst>
                <a:path w="1090366" h="588226">
                  <a:moveTo>
                    <a:pt x="56101" y="0"/>
                  </a:moveTo>
                  <a:lnTo>
                    <a:pt x="1034265" y="0"/>
                  </a:lnTo>
                  <a:cubicBezTo>
                    <a:pt x="1049144" y="0"/>
                    <a:pt x="1063414" y="5911"/>
                    <a:pt x="1073935" y="16432"/>
                  </a:cubicBezTo>
                  <a:cubicBezTo>
                    <a:pt x="1084456" y="26953"/>
                    <a:pt x="1090366" y="41222"/>
                    <a:pt x="1090366" y="56101"/>
                  </a:cubicBezTo>
                  <a:lnTo>
                    <a:pt x="1090366" y="532125"/>
                  </a:lnTo>
                  <a:cubicBezTo>
                    <a:pt x="1090366" y="547004"/>
                    <a:pt x="1084456" y="561274"/>
                    <a:pt x="1073935" y="571795"/>
                  </a:cubicBezTo>
                  <a:cubicBezTo>
                    <a:pt x="1063414" y="582316"/>
                    <a:pt x="1049144" y="588226"/>
                    <a:pt x="1034265" y="588226"/>
                  </a:cubicBezTo>
                  <a:lnTo>
                    <a:pt x="56101" y="588226"/>
                  </a:lnTo>
                  <a:cubicBezTo>
                    <a:pt x="41222" y="588226"/>
                    <a:pt x="26953" y="582316"/>
                    <a:pt x="16432" y="571795"/>
                  </a:cubicBezTo>
                  <a:cubicBezTo>
                    <a:pt x="5911" y="561274"/>
                    <a:pt x="0" y="547004"/>
                    <a:pt x="0" y="532125"/>
                  </a:cubicBezTo>
                  <a:lnTo>
                    <a:pt x="0" y="56101"/>
                  </a:lnTo>
                  <a:cubicBezTo>
                    <a:pt x="0" y="41222"/>
                    <a:pt x="5911" y="26953"/>
                    <a:pt x="16432" y="16432"/>
                  </a:cubicBezTo>
                  <a:cubicBezTo>
                    <a:pt x="26953" y="5911"/>
                    <a:pt x="41222" y="0"/>
                    <a:pt x="561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090366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Perché, secondo te, è importante parlarne nella scuola secondaria?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4308231" y="5904758"/>
            <a:ext cx="9671538" cy="8229600"/>
          </a:xfrm>
          <a:custGeom>
            <a:avLst/>
            <a:gdLst/>
            <a:ahLst/>
            <a:cxnLst/>
            <a:rect l="l" t="t" r="r" b="b"/>
            <a:pathLst>
              <a:path w="9671538" h="8229600">
                <a:moveTo>
                  <a:pt x="0" y="0"/>
                </a:moveTo>
                <a:lnTo>
                  <a:pt x="9671538" y="0"/>
                </a:lnTo>
                <a:lnTo>
                  <a:pt x="96715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3004" y="1028700"/>
            <a:ext cx="13221992" cy="1110441"/>
            <a:chOff x="0" y="0"/>
            <a:chExt cx="3482335" cy="2924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82335" cy="292462"/>
            </a:xfrm>
            <a:custGeom>
              <a:avLst/>
              <a:gdLst/>
              <a:ahLst/>
              <a:cxnLst/>
              <a:rect l="l" t="t" r="r" b="b"/>
              <a:pathLst>
                <a:path w="3482335" h="292462">
                  <a:moveTo>
                    <a:pt x="17566" y="0"/>
                  </a:moveTo>
                  <a:lnTo>
                    <a:pt x="3464769" y="0"/>
                  </a:lnTo>
                  <a:cubicBezTo>
                    <a:pt x="3469428" y="0"/>
                    <a:pt x="3473896" y="1851"/>
                    <a:pt x="3477190" y="5145"/>
                  </a:cubicBezTo>
                  <a:cubicBezTo>
                    <a:pt x="3480484" y="8439"/>
                    <a:pt x="3482335" y="12907"/>
                    <a:pt x="3482335" y="17566"/>
                  </a:cubicBezTo>
                  <a:lnTo>
                    <a:pt x="3482335" y="274896"/>
                  </a:lnTo>
                  <a:cubicBezTo>
                    <a:pt x="3482335" y="279555"/>
                    <a:pt x="3480484" y="284022"/>
                    <a:pt x="3477190" y="287317"/>
                  </a:cubicBezTo>
                  <a:cubicBezTo>
                    <a:pt x="3473896" y="290611"/>
                    <a:pt x="3469428" y="292462"/>
                    <a:pt x="3464769" y="292462"/>
                  </a:cubicBezTo>
                  <a:lnTo>
                    <a:pt x="17566" y="292462"/>
                  </a:lnTo>
                  <a:cubicBezTo>
                    <a:pt x="12907" y="292462"/>
                    <a:pt x="8439" y="290611"/>
                    <a:pt x="5145" y="287317"/>
                  </a:cubicBezTo>
                  <a:cubicBezTo>
                    <a:pt x="1851" y="284022"/>
                    <a:pt x="0" y="279555"/>
                    <a:pt x="0" y="274896"/>
                  </a:cubicBezTo>
                  <a:lnTo>
                    <a:pt x="0" y="17566"/>
                  </a:lnTo>
                  <a:cubicBezTo>
                    <a:pt x="0" y="12907"/>
                    <a:pt x="1851" y="8439"/>
                    <a:pt x="5145" y="5145"/>
                  </a:cubicBezTo>
                  <a:cubicBezTo>
                    <a:pt x="8439" y="1851"/>
                    <a:pt x="12907" y="0"/>
                    <a:pt x="1756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482335" cy="321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Ricorda...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9656289" y="3120957"/>
            <a:ext cx="9671538" cy="8229600"/>
          </a:xfrm>
          <a:custGeom>
            <a:avLst/>
            <a:gdLst/>
            <a:ahLst/>
            <a:cxnLst/>
            <a:rect l="l" t="t" r="r" b="b"/>
            <a:pathLst>
              <a:path w="9671538" h="8229600">
                <a:moveTo>
                  <a:pt x="0" y="0"/>
                </a:moveTo>
                <a:lnTo>
                  <a:pt x="9671539" y="0"/>
                </a:lnTo>
                <a:lnTo>
                  <a:pt x="967153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2533004" y="3471829"/>
            <a:ext cx="7323006" cy="619125"/>
            <a:chOff x="0" y="0"/>
            <a:chExt cx="9764008" cy="825500"/>
          </a:xfrm>
        </p:grpSpPr>
        <p:sp>
          <p:nvSpPr>
            <p:cNvPr id="7" name="TextBox 7"/>
            <p:cNvSpPr txBox="1"/>
            <p:nvPr/>
          </p:nvSpPr>
          <p:spPr>
            <a:xfrm>
              <a:off x="823530" y="-15875"/>
              <a:ext cx="8940477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le persone hanno una salute mentale, non solo le “persone con problemi”.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522288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33004" y="4713254"/>
            <a:ext cx="6839019" cy="619125"/>
            <a:chOff x="0" y="0"/>
            <a:chExt cx="9118691" cy="825500"/>
          </a:xfrm>
        </p:grpSpPr>
        <p:sp>
          <p:nvSpPr>
            <p:cNvPr id="10" name="TextBox 10"/>
            <p:cNvSpPr txBox="1"/>
            <p:nvPr/>
          </p:nvSpPr>
          <p:spPr>
            <a:xfrm>
              <a:off x="873074" y="-15875"/>
              <a:ext cx="8245618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salute mentale cambia in base alle nostre esperienze.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621374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533004" y="5773704"/>
            <a:ext cx="7712055" cy="619125"/>
            <a:chOff x="0" y="0"/>
            <a:chExt cx="10282740" cy="825500"/>
          </a:xfrm>
        </p:grpSpPr>
        <p:sp>
          <p:nvSpPr>
            <p:cNvPr id="13" name="TextBox 13"/>
            <p:cNvSpPr txBox="1"/>
            <p:nvPr/>
          </p:nvSpPr>
          <p:spPr>
            <a:xfrm>
              <a:off x="881672" y="-15875"/>
              <a:ext cx="9401067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di questi temi non è un segno di debolezza, ma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 cura.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638572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533004" y="7005604"/>
            <a:ext cx="7430036" cy="628650"/>
            <a:chOff x="0" y="0"/>
            <a:chExt cx="9906714" cy="838200"/>
          </a:xfrm>
        </p:grpSpPr>
        <p:sp>
          <p:nvSpPr>
            <p:cNvPr id="16" name="TextBox 16"/>
            <p:cNvSpPr txBox="1"/>
            <p:nvPr/>
          </p:nvSpPr>
          <p:spPr>
            <a:xfrm>
              <a:off x="899995" y="-3175"/>
              <a:ext cx="90067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Prendersi cura della salute mentale è importante quanto la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cura del corpo.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67521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651760" y="1849088"/>
            <a:ext cx="133731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2. Cura di sé e gestione dello stress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01215" y="6291013"/>
            <a:ext cx="11485571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mio “albero del benessere” – Strategie per la cura di sé e il benessere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Modello stampato “albero del benessere”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Matite, pennarelli 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colori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Lavagna o schermo per mostrare esempi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19183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un albero per identificare quali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abitudini o cose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ci aiutano a prenderci cura di noi nella vita quotidiana.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35440" y="1028700"/>
            <a:ext cx="9068430" cy="8229600"/>
          </a:xfrm>
          <a:custGeom>
            <a:avLst/>
            <a:gdLst/>
            <a:ahLst/>
            <a:cxnLst/>
            <a:rect l="l" t="t" r="r" b="b"/>
            <a:pathLst>
              <a:path w="9068430" h="8229600">
                <a:moveTo>
                  <a:pt x="0" y="0"/>
                </a:moveTo>
                <a:lnTo>
                  <a:pt x="9068430" y="0"/>
                </a:lnTo>
                <a:lnTo>
                  <a:pt x="906843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614693"/>
            <a:ext cx="4267824" cy="6609062"/>
            <a:chOff x="0" y="0"/>
            <a:chExt cx="5690432" cy="881208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5690432" cy="2571496"/>
              <a:chOff x="0" y="0"/>
              <a:chExt cx="1124036" cy="50795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24036" cy="507950"/>
              </a:xfrm>
              <a:custGeom>
                <a:avLst/>
                <a:gdLst/>
                <a:ahLst/>
                <a:cxnLst/>
                <a:rect l="l" t="t" r="r" b="b"/>
                <a:pathLst>
                  <a:path w="1124036" h="507950">
                    <a:moveTo>
                      <a:pt x="54421" y="0"/>
                    </a:moveTo>
                    <a:lnTo>
                      <a:pt x="1069615" y="0"/>
                    </a:lnTo>
                    <a:cubicBezTo>
                      <a:pt x="1099671" y="0"/>
                      <a:pt x="1124036" y="24365"/>
                      <a:pt x="1124036" y="54421"/>
                    </a:cubicBezTo>
                    <a:lnTo>
                      <a:pt x="1124036" y="453529"/>
                    </a:lnTo>
                    <a:cubicBezTo>
                      <a:pt x="1124036" y="483585"/>
                      <a:pt x="1099671" y="507950"/>
                      <a:pt x="1069615" y="507950"/>
                    </a:cubicBezTo>
                    <a:lnTo>
                      <a:pt x="54421" y="507950"/>
                    </a:lnTo>
                    <a:cubicBezTo>
                      <a:pt x="39987" y="507950"/>
                      <a:pt x="26145" y="502216"/>
                      <a:pt x="15939" y="492010"/>
                    </a:cubicBezTo>
                    <a:cubicBezTo>
                      <a:pt x="5734" y="481805"/>
                      <a:pt x="0" y="467962"/>
                      <a:pt x="0" y="453529"/>
                    </a:cubicBezTo>
                    <a:lnTo>
                      <a:pt x="0" y="54421"/>
                    </a:lnTo>
                    <a:cubicBezTo>
                      <a:pt x="0" y="39987"/>
                      <a:pt x="5734" y="26145"/>
                      <a:pt x="15939" y="15939"/>
                    </a:cubicBezTo>
                    <a:cubicBezTo>
                      <a:pt x="26145" y="5734"/>
                      <a:pt x="39987" y="0"/>
                      <a:pt x="54421" y="0"/>
                    </a:cubicBezTo>
                    <a:close/>
                  </a:path>
                </a:pathLst>
              </a:custGeom>
              <a:solidFill>
                <a:srgbClr val="51B264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85725"/>
                <a:ext cx="1124036" cy="5936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Che cosa ti ha aiutato questa settimana?</a:t>
                </a:r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3122991"/>
              <a:ext cx="5690432" cy="2571496"/>
              <a:chOff x="0" y="0"/>
              <a:chExt cx="1124036" cy="50795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24036" cy="507950"/>
              </a:xfrm>
              <a:custGeom>
                <a:avLst/>
                <a:gdLst/>
                <a:ahLst/>
                <a:cxnLst/>
                <a:rect l="l" t="t" r="r" b="b"/>
                <a:pathLst>
                  <a:path w="1124036" h="507950">
                    <a:moveTo>
                      <a:pt x="54421" y="0"/>
                    </a:moveTo>
                    <a:lnTo>
                      <a:pt x="1069615" y="0"/>
                    </a:lnTo>
                    <a:cubicBezTo>
                      <a:pt x="1099671" y="0"/>
                      <a:pt x="1124036" y="24365"/>
                      <a:pt x="1124036" y="54421"/>
                    </a:cubicBezTo>
                    <a:lnTo>
                      <a:pt x="1124036" y="453529"/>
                    </a:lnTo>
                    <a:cubicBezTo>
                      <a:pt x="1124036" y="483585"/>
                      <a:pt x="1099671" y="507950"/>
                      <a:pt x="1069615" y="507950"/>
                    </a:cubicBezTo>
                    <a:lnTo>
                      <a:pt x="54421" y="507950"/>
                    </a:lnTo>
                    <a:cubicBezTo>
                      <a:pt x="39987" y="507950"/>
                      <a:pt x="26145" y="502216"/>
                      <a:pt x="15939" y="492010"/>
                    </a:cubicBezTo>
                    <a:cubicBezTo>
                      <a:pt x="5734" y="481805"/>
                      <a:pt x="0" y="467962"/>
                      <a:pt x="0" y="453529"/>
                    </a:cubicBezTo>
                    <a:lnTo>
                      <a:pt x="0" y="54421"/>
                    </a:lnTo>
                    <a:cubicBezTo>
                      <a:pt x="0" y="39987"/>
                      <a:pt x="5734" y="26145"/>
                      <a:pt x="15939" y="15939"/>
                    </a:cubicBezTo>
                    <a:cubicBezTo>
                      <a:pt x="26145" y="5734"/>
                      <a:pt x="39987" y="0"/>
                      <a:pt x="54421" y="0"/>
                    </a:cubicBezTo>
                    <a:close/>
                  </a:path>
                </a:pathLst>
              </a:custGeom>
              <a:solidFill>
                <a:srgbClr val="FFED4C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85725"/>
                <a:ext cx="1124036" cy="5936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Che cosa fai per ricaricare la tua energia?</a:t>
                </a: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6240587"/>
              <a:ext cx="5690432" cy="2571496"/>
              <a:chOff x="0" y="0"/>
              <a:chExt cx="1124036" cy="50795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124036" cy="507950"/>
              </a:xfrm>
              <a:custGeom>
                <a:avLst/>
                <a:gdLst/>
                <a:ahLst/>
                <a:cxnLst/>
                <a:rect l="l" t="t" r="r" b="b"/>
                <a:pathLst>
                  <a:path w="1124036" h="507950">
                    <a:moveTo>
                      <a:pt x="54421" y="0"/>
                    </a:moveTo>
                    <a:lnTo>
                      <a:pt x="1069615" y="0"/>
                    </a:lnTo>
                    <a:cubicBezTo>
                      <a:pt x="1099671" y="0"/>
                      <a:pt x="1124036" y="24365"/>
                      <a:pt x="1124036" y="54421"/>
                    </a:cubicBezTo>
                    <a:lnTo>
                      <a:pt x="1124036" y="453529"/>
                    </a:lnTo>
                    <a:cubicBezTo>
                      <a:pt x="1124036" y="483585"/>
                      <a:pt x="1099671" y="507950"/>
                      <a:pt x="1069615" y="507950"/>
                    </a:cubicBezTo>
                    <a:lnTo>
                      <a:pt x="54421" y="507950"/>
                    </a:lnTo>
                    <a:cubicBezTo>
                      <a:pt x="39987" y="507950"/>
                      <a:pt x="26145" y="502216"/>
                      <a:pt x="15939" y="492010"/>
                    </a:cubicBezTo>
                    <a:cubicBezTo>
                      <a:pt x="5734" y="481805"/>
                      <a:pt x="0" y="467962"/>
                      <a:pt x="0" y="453529"/>
                    </a:cubicBezTo>
                    <a:lnTo>
                      <a:pt x="0" y="54421"/>
                    </a:lnTo>
                    <a:cubicBezTo>
                      <a:pt x="0" y="39987"/>
                      <a:pt x="5734" y="26145"/>
                      <a:pt x="15939" y="15939"/>
                    </a:cubicBezTo>
                    <a:cubicBezTo>
                      <a:pt x="26145" y="5734"/>
                      <a:pt x="39987" y="0"/>
                      <a:pt x="54421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85725"/>
                <a:ext cx="1124036" cy="5936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Chi o che cosa ti sostiene quando sei stressat*?</a:t>
                </a: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022" y="1028700"/>
            <a:ext cx="15341956" cy="8229600"/>
            <a:chOff x="0" y="0"/>
            <a:chExt cx="20455942" cy="10972800"/>
          </a:xfrm>
        </p:grpSpPr>
        <p:sp>
          <p:nvSpPr>
            <p:cNvPr id="3" name="Freeform 3"/>
            <p:cNvSpPr/>
            <p:nvPr/>
          </p:nvSpPr>
          <p:spPr>
            <a:xfrm>
              <a:off x="3956775" y="0"/>
              <a:ext cx="12091240" cy="10972800"/>
            </a:xfrm>
            <a:custGeom>
              <a:avLst/>
              <a:gdLst/>
              <a:ahLst/>
              <a:cxnLst/>
              <a:rect l="l" t="t" r="r" b="b"/>
              <a:pathLst>
                <a:path w="12091240" h="10972800">
                  <a:moveTo>
                    <a:pt x="0" y="0"/>
                  </a:moveTo>
                  <a:lnTo>
                    <a:pt x="12091240" y="0"/>
                  </a:lnTo>
                  <a:lnTo>
                    <a:pt x="1209124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2994" y="794752"/>
              <a:ext cx="5247084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Foglie: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piccole azioni che posso fare quando sono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stressat*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315190" y="794752"/>
              <a:ext cx="4779698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Rami: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che mi nutrono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(amic, sport, musica*)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6048015" y="7299284"/>
              <a:ext cx="4407927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Radici: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abitudini che mi sostengono (dormire, mangiare, routine)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208462"/>
              <a:ext cx="575587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Tronco: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miei punti di forza (resilienza, creatività, umorismo)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73150" y="7895473"/>
            <a:ext cx="3797087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cura di sé è una parte essenziale della salute mentale.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7768" y="6360599"/>
            <a:ext cx="865246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Riflessione guidata – Che cosa mi aiuta davvero a sentirmi bene?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stampato “albero del benessere”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Matite, pennarelli o colori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schermo per mostrare esempi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19183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insieme di cose che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possiamo fare insieme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migliorare la nostra salute mentale.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1085" y="2198838"/>
            <a:ext cx="5783135" cy="6874455"/>
          </a:xfrm>
          <a:custGeom>
            <a:avLst/>
            <a:gdLst/>
            <a:ahLst/>
            <a:cxnLst/>
            <a:rect l="l" t="t" r="r" b="b"/>
            <a:pathLst>
              <a:path w="5783135" h="6874455">
                <a:moveTo>
                  <a:pt x="0" y="0"/>
                </a:moveTo>
                <a:lnTo>
                  <a:pt x="5783135" y="0"/>
                </a:lnTo>
                <a:lnTo>
                  <a:pt x="5783135" y="6874454"/>
                </a:lnTo>
                <a:lnTo>
                  <a:pt x="0" y="68744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181600" y="1038225"/>
            <a:ext cx="79248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salute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2512504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Wir werden Folgendes erkunden: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7900250"/>
            <a:ext cx="64153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salute mentale è qualcosa che tutte le persone hanno e di cui possiamo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prenderci cura.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144000" y="3189404"/>
            <a:ext cx="6713220" cy="681990"/>
            <a:chOff x="0" y="0"/>
            <a:chExt cx="8950960" cy="90932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significa la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mentale</a:t>
              </a:r>
            </a:p>
            <a:p>
              <a:pPr algn="l">
                <a:lnSpc>
                  <a:spcPts val="2400"/>
                </a:lnSpc>
              </a:pPr>
              <a:endPara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3990128"/>
            <a:ext cx="6713220" cy="624840"/>
            <a:chOff x="0" y="0"/>
            <a:chExt cx="8950960" cy="83312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-82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i nostri pensieri ed emozioni influenzano il nostro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benessere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44000" y="4958492"/>
            <a:ext cx="6713220" cy="624840"/>
            <a:chOff x="0" y="0"/>
            <a:chExt cx="8950960" cy="83312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-82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possiamo fare quando ci sentiamo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sopraffatt*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44000" y="5926856"/>
            <a:ext cx="6713220" cy="615315"/>
            <a:chOff x="0" y="0"/>
            <a:chExt cx="8950960" cy="82042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prenderci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cura di noi stess* e delle altre persone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144000" y="6885696"/>
            <a:ext cx="6713220" cy="457200"/>
            <a:chOff x="0" y="0"/>
            <a:chExt cx="8950960" cy="609600"/>
          </a:xfrm>
        </p:grpSpPr>
        <p:sp>
          <p:nvSpPr>
            <p:cNvPr id="19" name="TextBox 19"/>
            <p:cNvSpPr txBox="1"/>
            <p:nvPr/>
          </p:nvSpPr>
          <p:spPr>
            <a:xfrm>
              <a:off x="838200" y="730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può aiutarci e quando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3567" y="1113601"/>
            <a:ext cx="5631352" cy="1692272"/>
            <a:chOff x="0" y="0"/>
            <a:chExt cx="1483154" cy="4457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parte del mio albero è più piena?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83567" y="3208126"/>
            <a:ext cx="5631352" cy="1776222"/>
            <a:chOff x="0" y="0"/>
            <a:chExt cx="1483154" cy="4678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3154" cy="467812"/>
            </a:xfrm>
            <a:custGeom>
              <a:avLst/>
              <a:gdLst/>
              <a:ahLst/>
              <a:cxnLst/>
              <a:rect l="l" t="t" r="r" b="b"/>
              <a:pathLst>
                <a:path w="1483154" h="467812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26568"/>
                  </a:lnTo>
                  <a:cubicBezTo>
                    <a:pt x="1483154" y="449346"/>
                    <a:pt x="1464689" y="467812"/>
                    <a:pt x="1441911" y="467812"/>
                  </a:cubicBezTo>
                  <a:lnTo>
                    <a:pt x="41244" y="467812"/>
                  </a:lnTo>
                  <a:cubicBezTo>
                    <a:pt x="30305" y="467812"/>
                    <a:pt x="19815" y="463466"/>
                    <a:pt x="12080" y="455732"/>
                  </a:cubicBezTo>
                  <a:cubicBezTo>
                    <a:pt x="4345" y="447997"/>
                    <a:pt x="0" y="437506"/>
                    <a:pt x="0" y="42656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83154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che cosa ricorro più spesso quando sono stressat*?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83567" y="5302652"/>
            <a:ext cx="5631352" cy="1692272"/>
            <a:chOff x="0" y="0"/>
            <a:chExt cx="1483154" cy="4457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radici (abitudini) mi sostengono di più?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83567" y="7397177"/>
            <a:ext cx="5631352" cy="1692272"/>
            <a:chOff x="0" y="0"/>
            <a:chExt cx="1483154" cy="4457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foglie (azioni rapide) funzionano davvero per me?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095717" y="4064604"/>
            <a:ext cx="6252101" cy="6371568"/>
          </a:xfrm>
          <a:custGeom>
            <a:avLst/>
            <a:gdLst/>
            <a:ahLst/>
            <a:cxnLst/>
            <a:rect l="l" t="t" r="r" b="b"/>
            <a:pathLst>
              <a:path w="6252101" h="6371568">
                <a:moveTo>
                  <a:pt x="0" y="0"/>
                </a:moveTo>
                <a:lnTo>
                  <a:pt x="6252101" y="0"/>
                </a:lnTo>
                <a:lnTo>
                  <a:pt x="6252101" y="6371567"/>
                </a:lnTo>
                <a:lnTo>
                  <a:pt x="0" y="63715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2922488" y="2257863"/>
            <a:ext cx="542532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cosa che voglio continuare a fare per prendermi cura di me è...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62067" y="6360599"/>
            <a:ext cx="1076386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 può aiutarmi? – Scoprire la mia rete di supporto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92726" y="1849088"/>
            <a:ext cx="10291167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3. La mia rete di supporto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13951" y="1042764"/>
            <a:ext cx="9345349" cy="8375769"/>
          </a:xfrm>
          <a:custGeom>
            <a:avLst/>
            <a:gdLst/>
            <a:ahLst/>
            <a:cxnLst/>
            <a:rect l="l" t="t" r="r" b="b"/>
            <a:pathLst>
              <a:path w="9345349" h="8375769">
                <a:moveTo>
                  <a:pt x="0" y="0"/>
                </a:moveTo>
                <a:lnTo>
                  <a:pt x="9345349" y="0"/>
                </a:lnTo>
                <a:lnTo>
                  <a:pt x="9345349" y="8375768"/>
                </a:lnTo>
                <a:lnTo>
                  <a:pt x="0" y="83757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888064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stampato “cerchio di supporto”, uno per ogni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student*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Matite, pennarelli 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colori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a fogli mobili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disposizione flessibile (cerchio 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tavoli di lavoro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19183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persone e risorse che fanno parte della nostra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rete di supporto emotivo.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24014" y="1014189"/>
            <a:ext cx="52347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cerchi intorno rappresentano diversi livelli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supporto:</a:t>
            </a:r>
          </a:p>
        </p:txBody>
      </p:sp>
      <p:sp>
        <p:nvSpPr>
          <p:cNvPr id="3" name="Freeform 3"/>
          <p:cNvSpPr/>
          <p:nvPr/>
        </p:nvSpPr>
        <p:spPr>
          <a:xfrm>
            <a:off x="7913951" y="1042764"/>
            <a:ext cx="9345349" cy="8375769"/>
          </a:xfrm>
          <a:custGeom>
            <a:avLst/>
            <a:gdLst/>
            <a:ahLst/>
            <a:cxnLst/>
            <a:rect l="l" t="t" r="r" b="b"/>
            <a:pathLst>
              <a:path w="9345349" h="8375769">
                <a:moveTo>
                  <a:pt x="0" y="0"/>
                </a:moveTo>
                <a:lnTo>
                  <a:pt x="9345349" y="0"/>
                </a:lnTo>
                <a:lnTo>
                  <a:pt x="9345349" y="8375768"/>
                </a:lnTo>
                <a:lnTo>
                  <a:pt x="0" y="83757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2324014" y="2283094"/>
            <a:ext cx="5046398" cy="1629259"/>
            <a:chOff x="0" y="0"/>
            <a:chExt cx="1329093" cy="4291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9093" cy="429105"/>
            </a:xfrm>
            <a:custGeom>
              <a:avLst/>
              <a:gdLst/>
              <a:ahLst/>
              <a:cxnLst/>
              <a:rect l="l" t="t" r="r" b="b"/>
              <a:pathLst>
                <a:path w="1329093" h="429105">
                  <a:moveTo>
                    <a:pt x="46024" y="0"/>
                  </a:moveTo>
                  <a:lnTo>
                    <a:pt x="1283068" y="0"/>
                  </a:lnTo>
                  <a:cubicBezTo>
                    <a:pt x="1308487" y="0"/>
                    <a:pt x="1329093" y="20606"/>
                    <a:pt x="1329093" y="46024"/>
                  </a:cubicBezTo>
                  <a:lnTo>
                    <a:pt x="1329093" y="383081"/>
                  </a:lnTo>
                  <a:cubicBezTo>
                    <a:pt x="1329093" y="408500"/>
                    <a:pt x="1308487" y="429105"/>
                    <a:pt x="1283068" y="429105"/>
                  </a:cubicBezTo>
                  <a:lnTo>
                    <a:pt x="46024" y="429105"/>
                  </a:lnTo>
                  <a:cubicBezTo>
                    <a:pt x="20606" y="429105"/>
                    <a:pt x="0" y="408500"/>
                    <a:pt x="0" y="383081"/>
                  </a:cubicBezTo>
                  <a:lnTo>
                    <a:pt x="0" y="46024"/>
                  </a:lnTo>
                  <a:cubicBezTo>
                    <a:pt x="0" y="20606"/>
                    <a:pt x="20606" y="0"/>
                    <a:pt x="4602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329093" cy="457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ti ascolta senza giudicare?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324014" y="4113937"/>
            <a:ext cx="5046398" cy="1776222"/>
            <a:chOff x="0" y="0"/>
            <a:chExt cx="1329093" cy="4678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29093" cy="467812"/>
            </a:xfrm>
            <a:custGeom>
              <a:avLst/>
              <a:gdLst/>
              <a:ahLst/>
              <a:cxnLst/>
              <a:rect l="l" t="t" r="r" b="b"/>
              <a:pathLst>
                <a:path w="1329093" h="467812">
                  <a:moveTo>
                    <a:pt x="46024" y="0"/>
                  </a:moveTo>
                  <a:lnTo>
                    <a:pt x="1283068" y="0"/>
                  </a:lnTo>
                  <a:cubicBezTo>
                    <a:pt x="1308487" y="0"/>
                    <a:pt x="1329093" y="20606"/>
                    <a:pt x="1329093" y="46024"/>
                  </a:cubicBezTo>
                  <a:lnTo>
                    <a:pt x="1329093" y="421787"/>
                  </a:lnTo>
                  <a:cubicBezTo>
                    <a:pt x="1329093" y="447206"/>
                    <a:pt x="1308487" y="467812"/>
                    <a:pt x="1283068" y="467812"/>
                  </a:cubicBezTo>
                  <a:lnTo>
                    <a:pt x="46024" y="467812"/>
                  </a:lnTo>
                  <a:cubicBezTo>
                    <a:pt x="20606" y="467812"/>
                    <a:pt x="0" y="447206"/>
                    <a:pt x="0" y="421787"/>
                  </a:cubicBezTo>
                  <a:lnTo>
                    <a:pt x="0" y="46024"/>
                  </a:lnTo>
                  <a:cubicBezTo>
                    <a:pt x="0" y="20606"/>
                    <a:pt x="20606" y="0"/>
                    <a:pt x="46024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329093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 quale persona adulta ti senti a tuo agio quando chiedi aiuto?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324014" y="6137809"/>
            <a:ext cx="5046398" cy="2690622"/>
            <a:chOff x="0" y="0"/>
            <a:chExt cx="1329093" cy="7086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29093" cy="708641"/>
            </a:xfrm>
            <a:custGeom>
              <a:avLst/>
              <a:gdLst/>
              <a:ahLst/>
              <a:cxnLst/>
              <a:rect l="l" t="t" r="r" b="b"/>
              <a:pathLst>
                <a:path w="1329093" h="708641">
                  <a:moveTo>
                    <a:pt x="46024" y="0"/>
                  </a:moveTo>
                  <a:lnTo>
                    <a:pt x="1283068" y="0"/>
                  </a:lnTo>
                  <a:cubicBezTo>
                    <a:pt x="1308487" y="0"/>
                    <a:pt x="1329093" y="20606"/>
                    <a:pt x="1329093" y="46024"/>
                  </a:cubicBezTo>
                  <a:lnTo>
                    <a:pt x="1329093" y="662617"/>
                  </a:lnTo>
                  <a:cubicBezTo>
                    <a:pt x="1329093" y="688035"/>
                    <a:pt x="1308487" y="708641"/>
                    <a:pt x="1283068" y="708641"/>
                  </a:cubicBezTo>
                  <a:lnTo>
                    <a:pt x="46024" y="708641"/>
                  </a:lnTo>
                  <a:cubicBezTo>
                    <a:pt x="20606" y="708641"/>
                    <a:pt x="0" y="688035"/>
                    <a:pt x="0" y="662617"/>
                  </a:cubicBezTo>
                  <a:lnTo>
                    <a:pt x="0" y="46024"/>
                  </a:lnTo>
                  <a:cubicBezTo>
                    <a:pt x="0" y="20606"/>
                    <a:pt x="20606" y="0"/>
                    <a:pt x="4602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329093" cy="737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figura professionale potrebbe aiutarti se per un periodo più lungo ti senti molto male?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42973" y="2325443"/>
            <a:ext cx="8822722" cy="5811968"/>
          </a:xfrm>
          <a:custGeom>
            <a:avLst/>
            <a:gdLst/>
            <a:ahLst/>
            <a:cxnLst/>
            <a:rect l="l" t="t" r="r" b="b"/>
            <a:pathLst>
              <a:path w="8822722" h="5811968">
                <a:moveTo>
                  <a:pt x="0" y="0"/>
                </a:moveTo>
                <a:lnTo>
                  <a:pt x="8822721" y="0"/>
                </a:lnTo>
                <a:lnTo>
                  <a:pt x="8822721" y="5811968"/>
                </a:lnTo>
                <a:lnTo>
                  <a:pt x="0" y="5811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918965" y="1130058"/>
            <a:ext cx="453728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cerchi rappresentano diversi livelli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 supporto: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18965" y="8346425"/>
            <a:ext cx="5346712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esiste un numero “giusto” di supporti.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Ogni rete è diversa.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22306" y="3660719"/>
            <a:ext cx="568799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Più vicino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(famiglia, amic* strett*)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56664" y="4810125"/>
            <a:ext cx="528393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Intermedio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(insegnanti, counselor scolastic*, allenator*)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22306" y="6267450"/>
            <a:ext cx="491217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Esterno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(medic*, psicolog*, servizi della struttura)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06509" y="8346425"/>
            <a:ext cx="491217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centro del cerchio c’è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 stessa.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7768" y="6360599"/>
            <a:ext cx="865246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accompagniamo qualcun che ha bisogno di supporto?*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15959" y="3032025"/>
            <a:ext cx="8611246" cy="7254975"/>
          </a:xfrm>
          <a:custGeom>
            <a:avLst/>
            <a:gdLst/>
            <a:ahLst/>
            <a:cxnLst/>
            <a:rect l="l" t="t" r="r" b="b"/>
            <a:pathLst>
              <a:path w="8611246" h="7254975">
                <a:moveTo>
                  <a:pt x="0" y="0"/>
                </a:moveTo>
                <a:lnTo>
                  <a:pt x="8611246" y="0"/>
                </a:lnTo>
                <a:lnTo>
                  <a:pt x="8611246" y="7254975"/>
                </a:lnTo>
                <a:lnTo>
                  <a:pt x="0" y="72549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888064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domande per i gruppi (una per gruppo)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o carta per annotare le idee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03684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Riflettere su modi adeguati per offrire aiuto e capire i limiti, riconoscendo quando è necessario cercare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aiuto.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9163050" y="878855"/>
            <a:ext cx="0" cy="860869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 flipH="1" flipV="1">
            <a:off x="1028700" y="5143500"/>
            <a:ext cx="16795882" cy="381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737541"/>
                  </a:lnTo>
                  <a:cubicBezTo>
                    <a:pt x="812800" y="779105"/>
                    <a:pt x="779105" y="812800"/>
                    <a:pt x="737541" y="812800"/>
                  </a:cubicBezTo>
                  <a:lnTo>
                    <a:pt x="75259" y="812800"/>
                  </a:lnTo>
                  <a:cubicBezTo>
                    <a:pt x="33695" y="812800"/>
                    <a:pt x="0" y="779105"/>
                    <a:pt x="0" y="73754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Wie verhält sich jemand, der*die über lange Zeit traurig ist?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415846" y="1000125"/>
            <a:ext cx="393754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Segnali di bisogno di supporto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316302" y="1000125"/>
            <a:ext cx="544949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posso fare come persona amica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180088" y="5541128"/>
            <a:ext cx="572191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Dovremmo accompagnare senza fare pressione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64834" y="5541128"/>
            <a:ext cx="503956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Quando coinvolgere una persona adulta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62729" y="1633211"/>
            <a:ext cx="572191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triste o irritat* per molti giorni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 isola e non parla più con amic*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Perde interesse per attività che prima gli/le piacevano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comportamento cambia (diventa molto rumoros* o molto silenzios*)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 difficoltà a concentrarsi in classe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62729" y="6410972"/>
            <a:ext cx="5721918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la tristezza dura molto a lungo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la persona dice di volersi fare del male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la persona non va più a scuola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caso di isolamento totale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caso di bullismo o conflitti gravi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la persona appare molto spaventat* o disperat*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non sai come aiutare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80088" y="6486525"/>
            <a:ext cx="572191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Essere presenti, anche se la persona non vuole parlare molto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Dire cose come: “Sono qui, se vuoi parlare”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Rispettare i tempi della persona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cercare di risolvere tutto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più di quanto si dia consigli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Evitare frasi come “non è così grave”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80088" y="1633211"/>
            <a:ext cx="572191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senza giudicare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come sta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Prendersi tempo per la persona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Invitare a fare attività insieme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Mostrare che la persona è importante (un messaggio, chiedere come si sente)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ridere né minimizzare i suoi sentimenti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7768" y="6360599"/>
            <a:ext cx="865246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Esercitiamo come aiutare qualcun che ha bisogno di supporto*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1085" y="2198838"/>
            <a:ext cx="5783135" cy="6874455"/>
          </a:xfrm>
          <a:custGeom>
            <a:avLst/>
            <a:gdLst/>
            <a:ahLst/>
            <a:cxnLst/>
            <a:rect l="l" t="t" r="r" b="b"/>
            <a:pathLst>
              <a:path w="5783135" h="6874455">
                <a:moveTo>
                  <a:pt x="0" y="0"/>
                </a:moveTo>
                <a:lnTo>
                  <a:pt x="5783135" y="0"/>
                </a:lnTo>
                <a:lnTo>
                  <a:pt x="5783135" y="6874454"/>
                </a:lnTo>
                <a:lnTo>
                  <a:pt x="0" y="68744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4157424" y="1038225"/>
            <a:ext cx="9973152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it-IT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 parliamo di salute mentale?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2678007"/>
            <a:ext cx="646261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influenza come ci sentiamo dentro: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7075573"/>
            <a:ext cx="6084570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persone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hanno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difficili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ed è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normale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Imparare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strumenti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sentirci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più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sicur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più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fiducios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stess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*.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144000" y="3433246"/>
            <a:ext cx="6713220" cy="457200"/>
            <a:chOff x="0" y="0"/>
            <a:chExt cx="8950960" cy="60960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pensiamo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4233970"/>
            <a:ext cx="6713220" cy="457200"/>
            <a:chOff x="0" y="0"/>
            <a:chExt cx="8950960" cy="60960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ci comportiamo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44000" y="5110270"/>
            <a:ext cx="6713220" cy="457200"/>
            <a:chOff x="0" y="0"/>
            <a:chExt cx="8950960" cy="60960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impariamo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44000" y="5986570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-209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ci relazioniamo con le altre persone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68161" y="4709291"/>
            <a:ext cx="3599025" cy="3086100"/>
            <a:chOff x="0" y="0"/>
            <a:chExt cx="9478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891" cy="812800"/>
            </a:xfrm>
            <a:custGeom>
              <a:avLst/>
              <a:gdLst/>
              <a:ahLst/>
              <a:cxnLst/>
              <a:rect l="l" t="t" r="r" b="b"/>
              <a:pathLst>
                <a:path w="947891" h="812800">
                  <a:moveTo>
                    <a:pt x="64533" y="0"/>
                  </a:moveTo>
                  <a:lnTo>
                    <a:pt x="883358" y="0"/>
                  </a:lnTo>
                  <a:cubicBezTo>
                    <a:pt x="900473" y="0"/>
                    <a:pt x="916888" y="6799"/>
                    <a:pt x="928990" y="18901"/>
                  </a:cubicBezTo>
                  <a:cubicBezTo>
                    <a:pt x="941092" y="31004"/>
                    <a:pt x="947891" y="47418"/>
                    <a:pt x="947891" y="64533"/>
                  </a:cubicBezTo>
                  <a:lnTo>
                    <a:pt x="947891" y="748267"/>
                  </a:lnTo>
                  <a:cubicBezTo>
                    <a:pt x="947891" y="765382"/>
                    <a:pt x="941092" y="781796"/>
                    <a:pt x="928990" y="793899"/>
                  </a:cubicBezTo>
                  <a:cubicBezTo>
                    <a:pt x="916888" y="806001"/>
                    <a:pt x="900473" y="812800"/>
                    <a:pt x="883358" y="812800"/>
                  </a:cubicBezTo>
                  <a:lnTo>
                    <a:pt x="64533" y="812800"/>
                  </a:lnTo>
                  <a:cubicBezTo>
                    <a:pt x="47418" y="812800"/>
                    <a:pt x="31004" y="806001"/>
                    <a:pt x="18901" y="793899"/>
                  </a:cubicBezTo>
                  <a:cubicBezTo>
                    <a:pt x="6799" y="781796"/>
                    <a:pt x="0" y="765382"/>
                    <a:pt x="0" y="748267"/>
                  </a:cubicBezTo>
                  <a:lnTo>
                    <a:pt x="0" y="64533"/>
                  </a:lnTo>
                  <a:cubicBezTo>
                    <a:pt x="0" y="47418"/>
                    <a:pt x="6799" y="31004"/>
                    <a:pt x="18901" y="18901"/>
                  </a:cubicBezTo>
                  <a:cubicBezTo>
                    <a:pt x="31004" y="6799"/>
                    <a:pt x="47418" y="0"/>
                    <a:pt x="64533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947891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Qualcun* si sente attaccat* e si arrabbia quando gli/le si chiede come sta.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8843" y="2187105"/>
            <a:ext cx="3833212" cy="3147822"/>
            <a:chOff x="0" y="0"/>
            <a:chExt cx="1009570" cy="8290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9570" cy="829056"/>
            </a:xfrm>
            <a:custGeom>
              <a:avLst/>
              <a:gdLst/>
              <a:ahLst/>
              <a:cxnLst/>
              <a:rect l="l" t="t" r="r" b="b"/>
              <a:pathLst>
                <a:path w="1009570" h="829056">
                  <a:moveTo>
                    <a:pt x="60591" y="0"/>
                  </a:moveTo>
                  <a:lnTo>
                    <a:pt x="948979" y="0"/>
                  </a:lnTo>
                  <a:cubicBezTo>
                    <a:pt x="965049" y="0"/>
                    <a:pt x="980461" y="6384"/>
                    <a:pt x="991824" y="17747"/>
                  </a:cubicBezTo>
                  <a:cubicBezTo>
                    <a:pt x="1003187" y="29110"/>
                    <a:pt x="1009570" y="44521"/>
                    <a:pt x="1009570" y="60591"/>
                  </a:cubicBezTo>
                  <a:lnTo>
                    <a:pt x="1009570" y="768465"/>
                  </a:lnTo>
                  <a:cubicBezTo>
                    <a:pt x="1009570" y="784535"/>
                    <a:pt x="1003187" y="799946"/>
                    <a:pt x="991824" y="811309"/>
                  </a:cubicBezTo>
                  <a:cubicBezTo>
                    <a:pt x="980461" y="822672"/>
                    <a:pt x="965049" y="829056"/>
                    <a:pt x="948979" y="829056"/>
                  </a:cubicBezTo>
                  <a:lnTo>
                    <a:pt x="60591" y="829056"/>
                  </a:lnTo>
                  <a:cubicBezTo>
                    <a:pt x="44521" y="829056"/>
                    <a:pt x="29110" y="822672"/>
                    <a:pt x="17747" y="811309"/>
                  </a:cubicBezTo>
                  <a:cubicBezTo>
                    <a:pt x="6384" y="799946"/>
                    <a:pt x="0" y="784535"/>
                    <a:pt x="0" y="768465"/>
                  </a:cubicBezTo>
                  <a:lnTo>
                    <a:pt x="0" y="60591"/>
                  </a:lnTo>
                  <a:cubicBezTo>
                    <a:pt x="0" y="44521"/>
                    <a:pt x="6384" y="29110"/>
                    <a:pt x="17747" y="17747"/>
                  </a:cubicBezTo>
                  <a:cubicBezTo>
                    <a:pt x="29110" y="6384"/>
                    <a:pt x="44521" y="0"/>
                    <a:pt x="605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09570" cy="857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Una persona amica dice che non riesce più a sopportare la pressione scolastica.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722120" y="2158530"/>
            <a:ext cx="5888064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scenari (una per gruppo)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sufficiente per muoversi o rappresentare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scene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per brevi appunti (opzionale)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22120" y="5999738"/>
            <a:ext cx="603684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Esercitare competenze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supporto emotivo tra pari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imparare a reagire in modo adeguato ai segnali di disagio.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9163050" y="1028700"/>
            <a:ext cx="0" cy="584496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877268" y="7870521"/>
            <a:ext cx="12533465" cy="1387779"/>
            <a:chOff x="0" y="0"/>
            <a:chExt cx="3300995" cy="3655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0995" cy="365506"/>
            </a:xfrm>
            <a:custGeom>
              <a:avLst/>
              <a:gdLst/>
              <a:ahLst/>
              <a:cxnLst/>
              <a:rect l="l" t="t" r="r" b="b"/>
              <a:pathLst>
                <a:path w="3300995" h="365506">
                  <a:moveTo>
                    <a:pt x="18531" y="0"/>
                  </a:moveTo>
                  <a:lnTo>
                    <a:pt x="3282464" y="0"/>
                  </a:lnTo>
                  <a:cubicBezTo>
                    <a:pt x="3292698" y="0"/>
                    <a:pt x="3300995" y="8297"/>
                    <a:pt x="3300995" y="18531"/>
                  </a:cubicBezTo>
                  <a:lnTo>
                    <a:pt x="3300995" y="346975"/>
                  </a:lnTo>
                  <a:cubicBezTo>
                    <a:pt x="3300995" y="357209"/>
                    <a:pt x="3292698" y="365506"/>
                    <a:pt x="3282464" y="365506"/>
                  </a:cubicBezTo>
                  <a:lnTo>
                    <a:pt x="18531" y="365506"/>
                  </a:lnTo>
                  <a:cubicBezTo>
                    <a:pt x="8297" y="365506"/>
                    <a:pt x="0" y="357209"/>
                    <a:pt x="0" y="346975"/>
                  </a:cubicBezTo>
                  <a:lnTo>
                    <a:pt x="0" y="18531"/>
                  </a:lnTo>
                  <a:cubicBezTo>
                    <a:pt x="0" y="8297"/>
                    <a:pt x="8297" y="0"/>
                    <a:pt x="1853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300995" cy="394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 dovremmo chiedere aiuto a una persona adulta?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723003" y="1000125"/>
            <a:ext cx="312268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aiutano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496424" y="1000125"/>
            <a:ext cx="389597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non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aiutano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121470" y="2136471"/>
            <a:ext cx="4325747" cy="368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Vuoi raccontarmi che cosa ti preoccupa?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Sono qui per ascoltarti.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 bene sentirsi così.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affrontarlo da sol*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vuoi, possiamo pensarci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insieme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 che cosa fare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Possiamo parlare con qualcun* che può aiutarti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Puoi contare su di me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Sono sicur* che troveremo insieme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soluzione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703821" y="2709422"/>
            <a:ext cx="3706911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così grave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Vedrai che passa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Devi solo impegnarti di più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Smettila di pensarci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Stai esagerando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Altre persone stanno peggio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lamentarti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sciocchezza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7246444" y="2446970"/>
            <a:ext cx="3833212" cy="3147822"/>
            <a:chOff x="0" y="0"/>
            <a:chExt cx="1009570" cy="82905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09570" cy="829056"/>
            </a:xfrm>
            <a:custGeom>
              <a:avLst/>
              <a:gdLst/>
              <a:ahLst/>
              <a:cxnLst/>
              <a:rect l="l" t="t" r="r" b="b"/>
              <a:pathLst>
                <a:path w="1009570" h="829056">
                  <a:moveTo>
                    <a:pt x="60591" y="0"/>
                  </a:moveTo>
                  <a:lnTo>
                    <a:pt x="948979" y="0"/>
                  </a:lnTo>
                  <a:cubicBezTo>
                    <a:pt x="965049" y="0"/>
                    <a:pt x="980461" y="6384"/>
                    <a:pt x="991824" y="17747"/>
                  </a:cubicBezTo>
                  <a:cubicBezTo>
                    <a:pt x="1003187" y="29110"/>
                    <a:pt x="1009570" y="44521"/>
                    <a:pt x="1009570" y="60591"/>
                  </a:cubicBezTo>
                  <a:lnTo>
                    <a:pt x="1009570" y="768465"/>
                  </a:lnTo>
                  <a:cubicBezTo>
                    <a:pt x="1009570" y="784535"/>
                    <a:pt x="1003187" y="799946"/>
                    <a:pt x="991824" y="811309"/>
                  </a:cubicBezTo>
                  <a:cubicBezTo>
                    <a:pt x="980461" y="822672"/>
                    <a:pt x="965049" y="829056"/>
                    <a:pt x="948979" y="829056"/>
                  </a:cubicBezTo>
                  <a:lnTo>
                    <a:pt x="60591" y="829056"/>
                  </a:lnTo>
                  <a:cubicBezTo>
                    <a:pt x="44521" y="829056"/>
                    <a:pt x="29110" y="822672"/>
                    <a:pt x="17747" y="811309"/>
                  </a:cubicBezTo>
                  <a:cubicBezTo>
                    <a:pt x="6384" y="799946"/>
                    <a:pt x="0" y="784535"/>
                    <a:pt x="0" y="768465"/>
                  </a:cubicBezTo>
                  <a:lnTo>
                    <a:pt x="0" y="60591"/>
                  </a:lnTo>
                  <a:cubicBezTo>
                    <a:pt x="0" y="44521"/>
                    <a:pt x="6384" y="29110"/>
                    <a:pt x="17747" y="17747"/>
                  </a:cubicBezTo>
                  <a:cubicBezTo>
                    <a:pt x="29110" y="6384"/>
                    <a:pt x="44521" y="0"/>
                    <a:pt x="605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009570" cy="857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Una persona amica dice che non riesce più a sopportare la pressione scolastica.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48584" y="3302284"/>
            <a:ext cx="5628791" cy="3086100"/>
            <a:chOff x="0" y="0"/>
            <a:chExt cx="148248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2480" cy="812800"/>
            </a:xfrm>
            <a:custGeom>
              <a:avLst/>
              <a:gdLst/>
              <a:ahLst/>
              <a:cxnLst/>
              <a:rect l="l" t="t" r="r" b="b"/>
              <a:pathLst>
                <a:path w="1482480" h="812800">
                  <a:moveTo>
                    <a:pt x="41262" y="0"/>
                  </a:moveTo>
                  <a:lnTo>
                    <a:pt x="1441217" y="0"/>
                  </a:lnTo>
                  <a:cubicBezTo>
                    <a:pt x="1464006" y="0"/>
                    <a:pt x="1482480" y="18474"/>
                    <a:pt x="1482480" y="41262"/>
                  </a:cubicBezTo>
                  <a:lnTo>
                    <a:pt x="1482480" y="771538"/>
                  </a:lnTo>
                  <a:cubicBezTo>
                    <a:pt x="1482480" y="794326"/>
                    <a:pt x="1464006" y="812800"/>
                    <a:pt x="1441217" y="812800"/>
                  </a:cubicBezTo>
                  <a:lnTo>
                    <a:pt x="41262" y="812800"/>
                  </a:lnTo>
                  <a:cubicBezTo>
                    <a:pt x="18474" y="812800"/>
                    <a:pt x="0" y="794326"/>
                    <a:pt x="0" y="771538"/>
                  </a:cubicBezTo>
                  <a:lnTo>
                    <a:pt x="0" y="41262"/>
                  </a:lnTo>
                  <a:cubicBezTo>
                    <a:pt x="0" y="18474"/>
                    <a:pt x="18474" y="0"/>
                    <a:pt x="4126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8248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posso sempre scegliere come mi sento...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ma posso imparare a prendermi cura di me.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1127" y="7569484"/>
            <a:ext cx="15590520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sei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sol*.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Hai strumenti, hai supporto e puoi sempre chiedere aiuto.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4410" y="1580705"/>
            <a:ext cx="1590099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Grazie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mille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per la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vostra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partecipazione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per aver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rispettato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spazio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2600" y="2677210"/>
            <a:ext cx="250671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sappiamo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già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22703" y="3620185"/>
            <a:ext cx="676974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salute non è solo fisica: è anche mentale e sociale.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22703" y="4273834"/>
            <a:ext cx="541317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hanno emozioni e bisogni.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22703" y="4988209"/>
            <a:ext cx="748516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di cosa ho bisogno mi aiuta a sentirmi meglio.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22703" y="6359809"/>
            <a:ext cx="811617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Prendermi cura di me significa anche prendermi cura della mia salute mentale.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22703" y="5645434"/>
            <a:ext cx="62162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Posso chiedere aiuto quando qualcosa è difficile.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51127" y="3563196"/>
            <a:ext cx="39171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3970" y="4216845"/>
            <a:ext cx="46603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07521" y="4931220"/>
            <a:ext cx="478929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98938" y="6302820"/>
            <a:ext cx="4960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93779" y="5588445"/>
            <a:ext cx="506413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C3BFCB8-F72A-5480-C3FD-C6EDB0A0A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67971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0749" y="3766584"/>
            <a:ext cx="4727519" cy="4989465"/>
          </a:xfrm>
          <a:custGeom>
            <a:avLst/>
            <a:gdLst/>
            <a:ahLst/>
            <a:cxnLst/>
            <a:rect l="l" t="t" r="r" b="b"/>
            <a:pathLst>
              <a:path w="4727519" h="4989465">
                <a:moveTo>
                  <a:pt x="0" y="0"/>
                </a:moveTo>
                <a:lnTo>
                  <a:pt x="4727519" y="0"/>
                </a:lnTo>
                <a:lnTo>
                  <a:pt x="4727519" y="4989465"/>
                </a:lnTo>
                <a:lnTo>
                  <a:pt x="0" y="49894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70" r="-277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94295" y="1292055"/>
            <a:ext cx="13069595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 tratta di “essere sempre felici”. Si tratta di capire cosa succede dentro di noi e cosa ci aiuta a sentirci meglio.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15400" y="3433209"/>
            <a:ext cx="216991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Prima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iniziare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948142" y="4129502"/>
            <a:ext cx="3515034" cy="457200"/>
            <a:chOff x="0" y="0"/>
            <a:chExt cx="4686712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493330" y="73025"/>
              <a:ext cx="419338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Agiamo con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rispetto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22288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10985" y="4914900"/>
            <a:ext cx="5573818" cy="457200"/>
            <a:chOff x="0" y="0"/>
            <a:chExt cx="7431758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568274" y="73025"/>
              <a:ext cx="686348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Condividiamo solo ciò che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vogliamo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621374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04536" y="5695950"/>
            <a:ext cx="6308272" cy="457200"/>
            <a:chOff x="0" y="0"/>
            <a:chExt cx="8411029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881672" y="73025"/>
              <a:ext cx="752935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Parliamo di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esperienze generali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638572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890794" y="6477000"/>
            <a:ext cx="7098916" cy="457200"/>
            <a:chOff x="0" y="0"/>
            <a:chExt cx="9465222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899995" y="73025"/>
              <a:ext cx="856522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esistono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risposte giuste o sbagliate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67521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95953" y="7258050"/>
            <a:ext cx="5813139" cy="457200"/>
            <a:chOff x="0" y="0"/>
            <a:chExt cx="7750851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893116" y="73025"/>
              <a:ext cx="6857736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Ognun* partecipa come può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661458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839730" y="1849088"/>
            <a:ext cx="1299716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1. Introduzione alla salute mentale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la salute mentale? – Introduzione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21799" y="1028700"/>
            <a:ext cx="7437501" cy="8229600"/>
          </a:xfrm>
          <a:custGeom>
            <a:avLst/>
            <a:gdLst/>
            <a:ahLst/>
            <a:cxnLst/>
            <a:rect l="l" t="t" r="r" b="b"/>
            <a:pathLst>
              <a:path w="7437501" h="8229600">
                <a:moveTo>
                  <a:pt x="0" y="0"/>
                </a:moveTo>
                <a:lnTo>
                  <a:pt x="7437501" y="0"/>
                </a:lnTo>
                <a:lnTo>
                  <a:pt x="743750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cerchio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601382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Inizieremo il workshop in un cerchio tranquillo e daremo il benvenuto al gruppo.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Spiegheremo che la salute mentale verrà esplorata in modo semplice, chiaro e rispettoso.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21799" y="1028700"/>
            <a:ext cx="7437501" cy="8229600"/>
          </a:xfrm>
          <a:custGeom>
            <a:avLst/>
            <a:gdLst/>
            <a:ahLst/>
            <a:cxnLst/>
            <a:rect l="l" t="t" r="r" b="b"/>
            <a:pathLst>
              <a:path w="7437501" h="8229600">
                <a:moveTo>
                  <a:pt x="0" y="0"/>
                </a:moveTo>
                <a:lnTo>
                  <a:pt x="7437501" y="0"/>
                </a:lnTo>
                <a:lnTo>
                  <a:pt x="743750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82075" y="1258701"/>
            <a:ext cx="6402737" cy="1350290"/>
            <a:chOff x="0" y="0"/>
            <a:chExt cx="1686318" cy="3556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6318" cy="355632"/>
            </a:xfrm>
            <a:custGeom>
              <a:avLst/>
              <a:gdLst/>
              <a:ahLst/>
              <a:cxnLst/>
              <a:rect l="l" t="t" r="r" b="b"/>
              <a:pathLst>
                <a:path w="1686318" h="35563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19357"/>
                  </a:lnTo>
                  <a:cubicBezTo>
                    <a:pt x="1686318" y="339391"/>
                    <a:pt x="1670077" y="355632"/>
                    <a:pt x="1650043" y="355632"/>
                  </a:cubicBezTo>
                  <a:lnTo>
                    <a:pt x="36275" y="355632"/>
                  </a:lnTo>
                  <a:cubicBezTo>
                    <a:pt x="16241" y="355632"/>
                    <a:pt x="0" y="339391"/>
                    <a:pt x="0" y="31935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6318" cy="38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significa per te la salute mentale?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82075" y="3104093"/>
            <a:ext cx="6402737" cy="1350290"/>
            <a:chOff x="0" y="0"/>
            <a:chExt cx="1686318" cy="3556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6318" cy="355632"/>
            </a:xfrm>
            <a:custGeom>
              <a:avLst/>
              <a:gdLst/>
              <a:ahLst/>
              <a:cxnLst/>
              <a:rect l="l" t="t" r="r" b="b"/>
              <a:pathLst>
                <a:path w="1686318" h="35563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19357"/>
                  </a:lnTo>
                  <a:cubicBezTo>
                    <a:pt x="1686318" y="339391"/>
                    <a:pt x="1670077" y="355632"/>
                    <a:pt x="1650043" y="355632"/>
                  </a:cubicBezTo>
                  <a:lnTo>
                    <a:pt x="36275" y="355632"/>
                  </a:lnTo>
                  <a:cubicBezTo>
                    <a:pt x="16241" y="355632"/>
                    <a:pt x="0" y="339391"/>
                    <a:pt x="0" y="31935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6318" cy="38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influenzano il modo in cui pensi o ti senti?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82075" y="4949485"/>
            <a:ext cx="6402737" cy="1350290"/>
            <a:chOff x="0" y="0"/>
            <a:chExt cx="1686318" cy="3556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6318" cy="355632"/>
            </a:xfrm>
            <a:custGeom>
              <a:avLst/>
              <a:gdLst/>
              <a:ahLst/>
              <a:cxnLst/>
              <a:rect l="l" t="t" r="r" b="b"/>
              <a:pathLst>
                <a:path w="1686318" h="35563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19357"/>
                  </a:lnTo>
                  <a:cubicBezTo>
                    <a:pt x="1686318" y="339391"/>
                    <a:pt x="1670077" y="355632"/>
                    <a:pt x="1650043" y="355632"/>
                  </a:cubicBezTo>
                  <a:lnTo>
                    <a:pt x="36275" y="355632"/>
                  </a:lnTo>
                  <a:cubicBezTo>
                    <a:pt x="16241" y="355632"/>
                    <a:pt x="0" y="339391"/>
                    <a:pt x="0" y="31935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6318" cy="38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salute mentale ha a che fare solo con i problemi?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82075" y="6794877"/>
            <a:ext cx="6402737" cy="1776222"/>
            <a:chOff x="0" y="0"/>
            <a:chExt cx="1686318" cy="46781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6318" cy="467812"/>
            </a:xfrm>
            <a:custGeom>
              <a:avLst/>
              <a:gdLst/>
              <a:ahLst/>
              <a:cxnLst/>
              <a:rect l="l" t="t" r="r" b="b"/>
              <a:pathLst>
                <a:path w="1686318" h="46781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431537"/>
                  </a:lnTo>
                  <a:cubicBezTo>
                    <a:pt x="1686318" y="451571"/>
                    <a:pt x="1670077" y="467812"/>
                    <a:pt x="1650043" y="467812"/>
                  </a:cubicBezTo>
                  <a:lnTo>
                    <a:pt x="36275" y="467812"/>
                  </a:lnTo>
                  <a:cubicBezTo>
                    <a:pt x="16241" y="467812"/>
                    <a:pt x="0" y="451571"/>
                    <a:pt x="0" y="43153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686318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relazione può avere con la vita quotidiana a scuola (ginnasio/scuola secondaria)?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95731" y="1550975"/>
            <a:ext cx="8363569" cy="5552131"/>
            <a:chOff x="0" y="0"/>
            <a:chExt cx="11151425" cy="7402842"/>
          </a:xfrm>
        </p:grpSpPr>
        <p:sp>
          <p:nvSpPr>
            <p:cNvPr id="3" name="AutoShape 3"/>
            <p:cNvSpPr/>
            <p:nvPr/>
          </p:nvSpPr>
          <p:spPr>
            <a:xfrm flipH="1" flipV="1">
              <a:off x="5066859" y="0"/>
              <a:ext cx="0" cy="7402842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10912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Fattori che rendono più difficile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24417"/>
              <a:ext cx="4762855" cy="449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poco o male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Conflitti a casa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Problemi con amic*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Troppi compiti o pressione scolastica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Uso eccessivo dei social network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Confrontarsi con altre persone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Bullismo o esclusione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283677" y="-28575"/>
              <a:ext cx="368683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Fattori che aiutano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120959" y="1024417"/>
              <a:ext cx="5030467" cy="571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bene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fisica o sport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Relazioni di supporto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con una persona di fiducia (famiglia, insegnanti, amic*)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Tempo libero (musica, disegno, videogiochi con limiti, sport)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Routine sane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Sentirsi parte di un gruppo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Tempo all’aria aperta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a chiedere aiuto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744560" y="5275236"/>
            <a:ext cx="6119830" cy="8229600"/>
          </a:xfrm>
          <a:custGeom>
            <a:avLst/>
            <a:gdLst/>
            <a:ahLst/>
            <a:cxnLst/>
            <a:rect l="l" t="t" r="r" b="b"/>
            <a:pathLst>
              <a:path w="6119830" h="8229600">
                <a:moveTo>
                  <a:pt x="0" y="0"/>
                </a:moveTo>
                <a:lnTo>
                  <a:pt x="6119829" y="0"/>
                </a:lnTo>
                <a:lnTo>
                  <a:pt x="611982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2206390" y="1470025"/>
            <a:ext cx="5196169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salute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mentale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fa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benessere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generale. Influenza come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pensiamo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come ci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sentiamo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come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agiamo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come ci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relazioniamo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con 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altre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Non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tratta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solo di “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qualcosa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non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”, ma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anche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gestire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lo stress,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decisioni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sane 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costruire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relazioni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positive.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20282" y="6348767"/>
            <a:ext cx="10047437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influenza la mia salute mentale? – Identificazione dei fattori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1724</Words>
  <Application>Microsoft Office PowerPoint</Application>
  <PresentationFormat>Custom</PresentationFormat>
  <Paragraphs>257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M4_ Salute mentale_ Scuola secondaria di primo grado</dc:title>
  <cp:lastModifiedBy>Itzel Gn</cp:lastModifiedBy>
  <cp:revision>2</cp:revision>
  <dcterms:created xsi:type="dcterms:W3CDTF">2006-08-16T00:00:00Z</dcterms:created>
  <dcterms:modified xsi:type="dcterms:W3CDTF">2026-04-08T10:37:07Z</dcterms:modified>
  <dc:identifier>DAHEZ5J1BLw</dc:identifier>
</cp:coreProperties>
</file>