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</p:sldIdLst>
  <p:sldSz cx="18288000" cy="10287000"/>
  <p:notesSz cx="6858000" cy="9144000"/>
  <p:embeddedFontLst>
    <p:embeddedFont>
      <p:font typeface="Poppins" panose="00000500000000000000" pitchFamily="2" charset="0"/>
      <p:regular r:id="rId39"/>
      <p:bold r:id="rId40"/>
      <p:italic r:id="rId41"/>
      <p:boldItalic r:id="rId42"/>
    </p:embeddedFont>
    <p:embeddedFont>
      <p:font typeface="Poppins Bold" panose="00000800000000000000" charset="0"/>
      <p:regular r:id="rId4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70" d="100"/>
          <a:sy n="70" d="100"/>
        </p:scale>
        <p:origin x="260" y="6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1.fntdata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4.fntdata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font" Target="fonts/font2.fntdata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5.fntdata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font" Target="fonts/font3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sv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sv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sv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sv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28700" y="1308964"/>
            <a:ext cx="7669073" cy="7669073"/>
          </a:xfrm>
          <a:custGeom>
            <a:avLst/>
            <a:gdLst/>
            <a:ahLst/>
            <a:cxnLst/>
            <a:rect l="l" t="t" r="r" b="b"/>
            <a:pathLst>
              <a:path w="7669073" h="7669073">
                <a:moveTo>
                  <a:pt x="0" y="0"/>
                </a:moveTo>
                <a:lnTo>
                  <a:pt x="7669073" y="0"/>
                </a:lnTo>
                <a:lnTo>
                  <a:pt x="7669073" y="7669072"/>
                </a:lnTo>
                <a:lnTo>
                  <a:pt x="0" y="766907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grpSp>
        <p:nvGrpSpPr>
          <p:cNvPr id="3" name="Group 3"/>
          <p:cNvGrpSpPr/>
          <p:nvPr/>
        </p:nvGrpSpPr>
        <p:grpSpPr>
          <a:xfrm>
            <a:off x="9478678" y="2373441"/>
            <a:ext cx="7780622" cy="3861949"/>
            <a:chOff x="0" y="0"/>
            <a:chExt cx="10374162" cy="5149266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0374162" cy="5149266"/>
            </a:xfrm>
            <a:custGeom>
              <a:avLst/>
              <a:gdLst/>
              <a:ahLst/>
              <a:cxnLst/>
              <a:rect l="l" t="t" r="r" b="b"/>
              <a:pathLst>
                <a:path w="10374162" h="5149266">
                  <a:moveTo>
                    <a:pt x="0" y="0"/>
                  </a:moveTo>
                  <a:lnTo>
                    <a:pt x="10374162" y="0"/>
                  </a:lnTo>
                  <a:lnTo>
                    <a:pt x="10374162" y="5149266"/>
                  </a:lnTo>
                  <a:lnTo>
                    <a:pt x="0" y="5149266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2834" r="-76284" b="-15570"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9525"/>
              <a:ext cx="10374162" cy="5139741"/>
            </a:xfrm>
            <a:prstGeom prst="rect">
              <a:avLst/>
            </a:prstGeom>
          </p:spPr>
          <p:txBody>
            <a:bodyPr lIns="0" tIns="0" rIns="0" bIns="0" rtlCol="0" anchor="b"/>
            <a:lstStyle/>
            <a:p>
              <a:pPr algn="ctr">
                <a:lnSpc>
                  <a:spcPts val="5184"/>
                </a:lnSpc>
              </a:pPr>
              <a:r>
                <a:rPr lang="en-US" sz="48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Modul 4</a:t>
              </a:r>
            </a:p>
            <a:p>
              <a:pPr algn="ctr">
                <a:lnSpc>
                  <a:spcPts val="5832"/>
                </a:lnSpc>
              </a:pPr>
              <a:r>
                <a:rPr lang="en-US" sz="5400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Psychische Gesundheit</a:t>
              </a:r>
            </a:p>
            <a:p>
              <a:pPr algn="ctr">
                <a:lnSpc>
                  <a:spcPts val="5832"/>
                </a:lnSpc>
              </a:pPr>
              <a:endParaRPr lang="en-US" sz="54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endParaRPr>
            </a:p>
            <a:p>
              <a:pPr algn="ctr">
                <a:lnSpc>
                  <a:spcPts val="2430"/>
                </a:lnSpc>
              </a:pPr>
              <a:r>
                <a:rPr lang="en-US" sz="225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Wie wir unsere Gefühle verstehen und lernen, auf uns achtzugeben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1421365" y="8680856"/>
            <a:ext cx="3895249" cy="2971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6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Aktivitäten für die Grundschule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28700" y="3332988"/>
            <a:ext cx="7315200" cy="3621024"/>
          </a:xfrm>
          <a:custGeom>
            <a:avLst/>
            <a:gdLst/>
            <a:ahLst/>
            <a:cxnLst/>
            <a:rect l="l" t="t" r="r" b="b"/>
            <a:pathLst>
              <a:path w="7315200" h="3621024">
                <a:moveTo>
                  <a:pt x="0" y="0"/>
                </a:moveTo>
                <a:lnTo>
                  <a:pt x="7315200" y="0"/>
                </a:lnTo>
                <a:lnTo>
                  <a:pt x="7315200" y="3621024"/>
                </a:lnTo>
                <a:lnTo>
                  <a:pt x="0" y="362102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3" name="TextBox 3"/>
          <p:cNvSpPr txBox="1"/>
          <p:nvPr/>
        </p:nvSpPr>
        <p:spPr>
          <a:xfrm>
            <a:off x="3657600" y="1038225"/>
            <a:ext cx="10972800" cy="4154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240"/>
              </a:lnSpc>
              <a:spcBef>
                <a:spcPct val="0"/>
              </a:spcBef>
            </a:pPr>
            <a:r>
              <a:rPr lang="en-US" sz="3000" b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Warum</a:t>
            </a:r>
            <a:r>
              <a:rPr lang="en-US" sz="3000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en-US" sz="3000" b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sprechen</a:t>
            </a:r>
            <a:r>
              <a:rPr lang="en-US" sz="3000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en-US" sz="3000" b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wir</a:t>
            </a:r>
            <a:r>
              <a:rPr lang="en-US" sz="3000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en-US" sz="3000" b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über</a:t>
            </a:r>
            <a:r>
              <a:rPr lang="en-US" sz="3000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en-US" sz="3000" b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psychische</a:t>
            </a:r>
            <a:r>
              <a:rPr lang="en-US" sz="3000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Gesundheit?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677400" y="2888726"/>
            <a:ext cx="6084570" cy="333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Wie wir uns fühlen, beeinflusst: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9677400" y="7804530"/>
            <a:ext cx="6084570" cy="9429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Alle Menschen haben </a:t>
            </a: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gute Tage und schwierige Tage.</a:t>
            </a: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Darüber zu sprechen hilft uns, uns selbst besser zu verstehen.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9677400" y="3588829"/>
            <a:ext cx="6713220" cy="457200"/>
            <a:chOff x="0" y="0"/>
            <a:chExt cx="8950960" cy="609600"/>
          </a:xfrm>
        </p:grpSpPr>
        <p:sp>
          <p:nvSpPr>
            <p:cNvPr id="7" name="TextBox 7"/>
            <p:cNvSpPr txBox="1"/>
            <p:nvPr/>
          </p:nvSpPr>
          <p:spPr>
            <a:xfrm>
              <a:off x="838200" y="67945"/>
              <a:ext cx="8112760" cy="4349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Wie wir </a:t>
              </a:r>
              <a:r>
                <a:rPr lang="en-US" sz="2000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denken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28575"/>
              <a:ext cx="709047" cy="6381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600"/>
                </a:lnSpc>
              </a:pPr>
              <a:r>
                <a:rPr lang="en-US" sz="3000" b="1">
                  <a:solidFill>
                    <a:srgbClr val="70C7D6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01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9677400" y="4270755"/>
            <a:ext cx="6713220" cy="457200"/>
            <a:chOff x="0" y="0"/>
            <a:chExt cx="8950960" cy="609600"/>
          </a:xfrm>
        </p:grpSpPr>
        <p:sp>
          <p:nvSpPr>
            <p:cNvPr id="10" name="TextBox 10"/>
            <p:cNvSpPr txBox="1"/>
            <p:nvPr/>
          </p:nvSpPr>
          <p:spPr>
            <a:xfrm>
              <a:off x="838200" y="67945"/>
              <a:ext cx="8112760" cy="4349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Wie wir </a:t>
              </a:r>
              <a:r>
                <a:rPr lang="en-US" sz="2000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handeln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28575"/>
              <a:ext cx="709047" cy="6381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600"/>
                </a:lnSpc>
              </a:pPr>
              <a:r>
                <a:rPr lang="en-US" sz="3000" b="1">
                  <a:solidFill>
                    <a:srgbClr val="E4829D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02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9677400" y="4956555"/>
            <a:ext cx="6713220" cy="457200"/>
            <a:chOff x="0" y="0"/>
            <a:chExt cx="8950960" cy="609600"/>
          </a:xfrm>
        </p:grpSpPr>
        <p:sp>
          <p:nvSpPr>
            <p:cNvPr id="13" name="TextBox 13"/>
            <p:cNvSpPr txBox="1"/>
            <p:nvPr/>
          </p:nvSpPr>
          <p:spPr>
            <a:xfrm>
              <a:off x="838200" y="67945"/>
              <a:ext cx="8112760" cy="4349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Unsere </a:t>
              </a:r>
              <a:r>
                <a:rPr lang="en-US" sz="2000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Konzentration und unser Lernen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28575"/>
              <a:ext cx="709047" cy="6381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600"/>
                </a:lnSpc>
              </a:pPr>
              <a:r>
                <a:rPr lang="en-US" sz="3000" b="1">
                  <a:solidFill>
                    <a:srgbClr val="51B264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03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9677400" y="5642355"/>
            <a:ext cx="6713220" cy="457200"/>
            <a:chOff x="0" y="0"/>
            <a:chExt cx="8950960" cy="609600"/>
          </a:xfrm>
        </p:grpSpPr>
        <p:sp>
          <p:nvSpPr>
            <p:cNvPr id="16" name="TextBox 16"/>
            <p:cNvSpPr txBox="1"/>
            <p:nvPr/>
          </p:nvSpPr>
          <p:spPr>
            <a:xfrm>
              <a:off x="838200" y="67945"/>
              <a:ext cx="8112760" cy="4349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Wie wir </a:t>
              </a:r>
              <a:r>
                <a:rPr lang="en-US" sz="2000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mit anderen umgehen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0" y="-28575"/>
              <a:ext cx="709047" cy="6381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600"/>
                </a:lnSpc>
              </a:pPr>
              <a:r>
                <a:rPr lang="en-US" sz="3000" b="1">
                  <a:solidFill>
                    <a:srgbClr val="FFED4C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04</a:t>
              </a: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122894" y="2136969"/>
            <a:ext cx="6693576" cy="6013062"/>
          </a:xfrm>
          <a:custGeom>
            <a:avLst/>
            <a:gdLst/>
            <a:ahLst/>
            <a:cxnLst/>
            <a:rect l="l" t="t" r="r" b="b"/>
            <a:pathLst>
              <a:path w="6693576" h="6013062">
                <a:moveTo>
                  <a:pt x="0" y="0"/>
                </a:moveTo>
                <a:lnTo>
                  <a:pt x="6693576" y="0"/>
                </a:lnTo>
                <a:lnTo>
                  <a:pt x="6693576" y="6013062"/>
                </a:lnTo>
                <a:lnTo>
                  <a:pt x="0" y="601306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3" name="TextBox 3"/>
          <p:cNvSpPr txBox="1"/>
          <p:nvPr/>
        </p:nvSpPr>
        <p:spPr>
          <a:xfrm>
            <a:off x="5562600" y="1038225"/>
            <a:ext cx="7162800" cy="4154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240"/>
              </a:lnSpc>
              <a:spcBef>
                <a:spcPct val="0"/>
              </a:spcBef>
            </a:pPr>
            <a:r>
              <a:rPr lang="en-US" sz="3000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Was </a:t>
            </a:r>
            <a:r>
              <a:rPr lang="en-US" sz="3000" b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ist</a:t>
            </a:r>
            <a:r>
              <a:rPr lang="en-US" sz="3000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en-US" sz="3000" b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psychische</a:t>
            </a:r>
            <a:r>
              <a:rPr lang="en-US" sz="3000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Gesundheit?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677400" y="2619779"/>
            <a:ext cx="6084570" cy="333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Wie wir uns fühlen, beeinflusst: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9677400" y="6390871"/>
            <a:ext cx="6084570" cy="9429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Es bedeutet nicht, „immer glücklich zu sein“. Es bedeutet zu </a:t>
            </a: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wissen, was wir brauchen und wie wir um Hilfe bitten.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9677400" y="3319882"/>
            <a:ext cx="6713220" cy="457200"/>
            <a:chOff x="0" y="0"/>
            <a:chExt cx="8950960" cy="609600"/>
          </a:xfrm>
        </p:grpSpPr>
        <p:sp>
          <p:nvSpPr>
            <p:cNvPr id="7" name="TextBox 7"/>
            <p:cNvSpPr txBox="1"/>
            <p:nvPr/>
          </p:nvSpPr>
          <p:spPr>
            <a:xfrm>
              <a:off x="838200" y="67945"/>
              <a:ext cx="8112760" cy="4349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Wie wir </a:t>
              </a:r>
              <a:r>
                <a:rPr lang="en-US" sz="2000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denken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28575"/>
              <a:ext cx="709047" cy="6381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600"/>
                </a:lnSpc>
              </a:pPr>
              <a:r>
                <a:rPr lang="en-US" sz="3000" b="1">
                  <a:solidFill>
                    <a:srgbClr val="70C7D6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01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9677400" y="4001808"/>
            <a:ext cx="6713220" cy="457200"/>
            <a:chOff x="0" y="0"/>
            <a:chExt cx="8950960" cy="609600"/>
          </a:xfrm>
        </p:grpSpPr>
        <p:sp>
          <p:nvSpPr>
            <p:cNvPr id="10" name="TextBox 10"/>
            <p:cNvSpPr txBox="1"/>
            <p:nvPr/>
          </p:nvSpPr>
          <p:spPr>
            <a:xfrm>
              <a:off x="838200" y="67945"/>
              <a:ext cx="8112760" cy="4349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Wie wir </a:t>
              </a:r>
              <a:r>
                <a:rPr lang="en-US" sz="2000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handeln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28575"/>
              <a:ext cx="709047" cy="6381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600"/>
                </a:lnSpc>
              </a:pPr>
              <a:r>
                <a:rPr lang="en-US" sz="3000" b="1">
                  <a:solidFill>
                    <a:srgbClr val="E4829D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02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9677400" y="4687608"/>
            <a:ext cx="6713220" cy="457200"/>
            <a:chOff x="0" y="0"/>
            <a:chExt cx="8950960" cy="609600"/>
          </a:xfrm>
        </p:grpSpPr>
        <p:sp>
          <p:nvSpPr>
            <p:cNvPr id="13" name="TextBox 13"/>
            <p:cNvSpPr txBox="1"/>
            <p:nvPr/>
          </p:nvSpPr>
          <p:spPr>
            <a:xfrm>
              <a:off x="838200" y="67945"/>
              <a:ext cx="8112760" cy="4349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Unsere</a:t>
              </a:r>
              <a:r>
                <a:rPr lang="en-US" sz="2000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 Konzentration und unser Lernen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28575"/>
              <a:ext cx="709047" cy="6381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600"/>
                </a:lnSpc>
              </a:pPr>
              <a:r>
                <a:rPr lang="en-US" sz="3000" b="1">
                  <a:solidFill>
                    <a:srgbClr val="51B264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03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9677400" y="5373408"/>
            <a:ext cx="6713220" cy="457200"/>
            <a:chOff x="0" y="0"/>
            <a:chExt cx="8950960" cy="609600"/>
          </a:xfrm>
        </p:grpSpPr>
        <p:sp>
          <p:nvSpPr>
            <p:cNvPr id="16" name="TextBox 16"/>
            <p:cNvSpPr txBox="1"/>
            <p:nvPr/>
          </p:nvSpPr>
          <p:spPr>
            <a:xfrm>
              <a:off x="838200" y="67945"/>
              <a:ext cx="8112760" cy="4349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Wie wir </a:t>
              </a:r>
              <a:r>
                <a:rPr lang="en-US" sz="2000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mit anderen umgehen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0" y="-28575"/>
              <a:ext cx="709047" cy="6381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600"/>
                </a:lnSpc>
              </a:pPr>
              <a:r>
                <a:rPr lang="en-US" sz="3000" b="1">
                  <a:solidFill>
                    <a:srgbClr val="FFED4C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04</a:t>
              </a:r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122894" y="2136969"/>
            <a:ext cx="6693576" cy="6013062"/>
          </a:xfrm>
          <a:custGeom>
            <a:avLst/>
            <a:gdLst/>
            <a:ahLst/>
            <a:cxnLst/>
            <a:rect l="l" t="t" r="r" b="b"/>
            <a:pathLst>
              <a:path w="6693576" h="6013062">
                <a:moveTo>
                  <a:pt x="0" y="0"/>
                </a:moveTo>
                <a:lnTo>
                  <a:pt x="6693576" y="0"/>
                </a:lnTo>
                <a:lnTo>
                  <a:pt x="6693576" y="6013062"/>
                </a:lnTo>
                <a:lnTo>
                  <a:pt x="0" y="601306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3" name="TextBox 3"/>
          <p:cNvSpPr txBox="1"/>
          <p:nvPr/>
        </p:nvSpPr>
        <p:spPr>
          <a:xfrm>
            <a:off x="6781800" y="1038225"/>
            <a:ext cx="4724400" cy="4154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240"/>
              </a:lnSpc>
              <a:spcBef>
                <a:spcPct val="0"/>
              </a:spcBef>
            </a:pPr>
            <a:r>
              <a:rPr lang="en-US" sz="3000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Heute </a:t>
            </a:r>
            <a:r>
              <a:rPr lang="en-US" sz="3000" b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werden</a:t>
            </a:r>
            <a:r>
              <a:rPr lang="en-US" sz="3000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en-US" sz="3000" b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wir</a:t>
            </a:r>
            <a:r>
              <a:rPr lang="en-US" sz="3000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...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8897805" y="2585655"/>
            <a:ext cx="6713220" cy="457200"/>
            <a:chOff x="0" y="0"/>
            <a:chExt cx="8950960" cy="609600"/>
          </a:xfrm>
        </p:grpSpPr>
        <p:sp>
          <p:nvSpPr>
            <p:cNvPr id="5" name="TextBox 5"/>
            <p:cNvSpPr txBox="1"/>
            <p:nvPr/>
          </p:nvSpPr>
          <p:spPr>
            <a:xfrm>
              <a:off x="838200" y="67945"/>
              <a:ext cx="8112760" cy="4349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Verstehen, was </a:t>
              </a:r>
              <a:r>
                <a:rPr lang="en-US" sz="2000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psychische Gesundheit</a:t>
              </a: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ist.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28575"/>
              <a:ext cx="709047" cy="6381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600"/>
                </a:lnSpc>
              </a:pPr>
              <a:r>
                <a:rPr lang="en-US" sz="3000" b="1">
                  <a:solidFill>
                    <a:srgbClr val="70C7D6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01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8897805" y="5940909"/>
            <a:ext cx="6713220" cy="615315"/>
            <a:chOff x="0" y="0"/>
            <a:chExt cx="8950960" cy="820420"/>
          </a:xfrm>
        </p:grpSpPr>
        <p:sp>
          <p:nvSpPr>
            <p:cNvPr id="8" name="TextBox 8"/>
            <p:cNvSpPr txBox="1"/>
            <p:nvPr/>
          </p:nvSpPr>
          <p:spPr>
            <a:xfrm>
              <a:off x="838200" y="-20955"/>
              <a:ext cx="8112760" cy="8413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Unseren </a:t>
              </a:r>
              <a:r>
                <a:rPr lang="en-US" sz="2000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„Gefühlstank“</a:t>
              </a: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kennenlernen und erfahren, wie wir ihn füllen können.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28575"/>
              <a:ext cx="709047" cy="6381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600"/>
                </a:lnSpc>
              </a:pPr>
              <a:r>
                <a:rPr lang="en-US" sz="3000" b="1">
                  <a:solidFill>
                    <a:srgbClr val="70C7D6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05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8897805" y="3303501"/>
            <a:ext cx="7476573" cy="624840"/>
            <a:chOff x="0" y="0"/>
            <a:chExt cx="9968765" cy="833120"/>
          </a:xfrm>
        </p:grpSpPr>
        <p:sp>
          <p:nvSpPr>
            <p:cNvPr id="11" name="TextBox 11"/>
            <p:cNvSpPr txBox="1"/>
            <p:nvPr/>
          </p:nvSpPr>
          <p:spPr>
            <a:xfrm>
              <a:off x="838200" y="-8255"/>
              <a:ext cx="9130565" cy="8413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Den Unterschied lernen zwischen „gestresst sein“ und einem </a:t>
              </a:r>
              <a:r>
                <a:rPr lang="en-US" sz="2000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Problem mit der psychischen Gesundheit.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28575"/>
              <a:ext cx="709047" cy="6381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600"/>
                </a:lnSpc>
              </a:pPr>
              <a:r>
                <a:rPr lang="en-US" sz="3000" b="1">
                  <a:solidFill>
                    <a:srgbClr val="E4829D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02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8897805" y="6816870"/>
            <a:ext cx="6713220" cy="457200"/>
            <a:chOff x="0" y="0"/>
            <a:chExt cx="8950960" cy="609600"/>
          </a:xfrm>
        </p:grpSpPr>
        <p:sp>
          <p:nvSpPr>
            <p:cNvPr id="14" name="TextBox 14"/>
            <p:cNvSpPr txBox="1"/>
            <p:nvPr/>
          </p:nvSpPr>
          <p:spPr>
            <a:xfrm>
              <a:off x="838200" y="-8255"/>
              <a:ext cx="8112760" cy="4349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Herausfinden, wer uns helfen kann.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28575"/>
              <a:ext cx="709047" cy="6381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600"/>
                </a:lnSpc>
              </a:pPr>
              <a:r>
                <a:rPr lang="en-US" sz="3000" b="1">
                  <a:solidFill>
                    <a:srgbClr val="E4829D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06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8897805" y="4188987"/>
            <a:ext cx="6713220" cy="615315"/>
            <a:chOff x="0" y="0"/>
            <a:chExt cx="8950960" cy="820420"/>
          </a:xfrm>
        </p:grpSpPr>
        <p:sp>
          <p:nvSpPr>
            <p:cNvPr id="17" name="TextBox 17"/>
            <p:cNvSpPr txBox="1"/>
            <p:nvPr/>
          </p:nvSpPr>
          <p:spPr>
            <a:xfrm>
              <a:off x="838200" y="-20955"/>
              <a:ext cx="8112760" cy="8413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Signale des Körpers, </a:t>
              </a:r>
              <a:r>
                <a:rPr lang="en-US" sz="2000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Gefühle und Gedanken</a:t>
              </a: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erkennen.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0" y="-28575"/>
              <a:ext cx="709047" cy="6381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600"/>
                </a:lnSpc>
              </a:pPr>
              <a:r>
                <a:rPr lang="en-US" sz="3000" b="1">
                  <a:solidFill>
                    <a:srgbClr val="51B264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03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8897805" y="7534716"/>
            <a:ext cx="6713220" cy="615315"/>
            <a:chOff x="0" y="0"/>
            <a:chExt cx="8950960" cy="820420"/>
          </a:xfrm>
        </p:grpSpPr>
        <p:sp>
          <p:nvSpPr>
            <p:cNvPr id="20" name="TextBox 20"/>
            <p:cNvSpPr txBox="1"/>
            <p:nvPr/>
          </p:nvSpPr>
          <p:spPr>
            <a:xfrm>
              <a:off x="838200" y="-20955"/>
              <a:ext cx="8112760" cy="8413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en-US" sz="2000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Selbstfürsorge und Empathie</a:t>
              </a: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in der Gruppe fördern.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0" y="-28575"/>
              <a:ext cx="709047" cy="6381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600"/>
                </a:lnSpc>
              </a:pPr>
              <a:r>
                <a:rPr lang="en-US" sz="3000" b="1">
                  <a:solidFill>
                    <a:srgbClr val="51B264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07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8897805" y="5064948"/>
            <a:ext cx="6713220" cy="615315"/>
            <a:chOff x="0" y="0"/>
            <a:chExt cx="8950960" cy="820420"/>
          </a:xfrm>
        </p:grpSpPr>
        <p:sp>
          <p:nvSpPr>
            <p:cNvPr id="23" name="TextBox 23"/>
            <p:cNvSpPr txBox="1"/>
            <p:nvPr/>
          </p:nvSpPr>
          <p:spPr>
            <a:xfrm>
              <a:off x="838200" y="-20955"/>
              <a:ext cx="8112760" cy="8413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Übungen lernen, um uns zu </a:t>
              </a:r>
              <a:r>
                <a:rPr lang="en-US" sz="2000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beruhigen</a:t>
              </a: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und uns besser zu fühlen.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0" y="-28575"/>
              <a:ext cx="709047" cy="6381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600"/>
                </a:lnSpc>
              </a:pPr>
              <a:r>
                <a:rPr lang="en-US" sz="3000" b="1">
                  <a:solidFill>
                    <a:srgbClr val="FFED4C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04</a:t>
              </a: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7215118" y="3475017"/>
            <a:ext cx="3857765" cy="3336966"/>
          </a:xfrm>
          <a:custGeom>
            <a:avLst/>
            <a:gdLst/>
            <a:ahLst/>
            <a:cxnLst/>
            <a:rect l="l" t="t" r="r" b="b"/>
            <a:pathLst>
              <a:path w="3857765" h="3336966">
                <a:moveTo>
                  <a:pt x="0" y="0"/>
                </a:moveTo>
                <a:lnTo>
                  <a:pt x="3857764" y="0"/>
                </a:lnTo>
                <a:lnTo>
                  <a:pt x="3857764" y="3336966"/>
                </a:lnTo>
                <a:lnTo>
                  <a:pt x="0" y="333696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grpSp>
        <p:nvGrpSpPr>
          <p:cNvPr id="3" name="Group 3"/>
          <p:cNvGrpSpPr/>
          <p:nvPr/>
        </p:nvGrpSpPr>
        <p:grpSpPr>
          <a:xfrm>
            <a:off x="2707737" y="2423917"/>
            <a:ext cx="3906080" cy="1413057"/>
            <a:chOff x="0" y="0"/>
            <a:chExt cx="1028762" cy="37216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028762" cy="372163"/>
            </a:xfrm>
            <a:custGeom>
              <a:avLst/>
              <a:gdLst/>
              <a:ahLst/>
              <a:cxnLst/>
              <a:rect l="l" t="t" r="r" b="b"/>
              <a:pathLst>
                <a:path w="1028762" h="372163">
                  <a:moveTo>
                    <a:pt x="59461" y="0"/>
                  </a:moveTo>
                  <a:lnTo>
                    <a:pt x="969301" y="0"/>
                  </a:lnTo>
                  <a:cubicBezTo>
                    <a:pt x="1002140" y="0"/>
                    <a:pt x="1028762" y="26621"/>
                    <a:pt x="1028762" y="59461"/>
                  </a:cubicBezTo>
                  <a:lnTo>
                    <a:pt x="1028762" y="312703"/>
                  </a:lnTo>
                  <a:cubicBezTo>
                    <a:pt x="1028762" y="345542"/>
                    <a:pt x="1002140" y="372163"/>
                    <a:pt x="969301" y="372163"/>
                  </a:cubicBezTo>
                  <a:lnTo>
                    <a:pt x="59461" y="372163"/>
                  </a:lnTo>
                  <a:cubicBezTo>
                    <a:pt x="26621" y="372163"/>
                    <a:pt x="0" y="345542"/>
                    <a:pt x="0" y="312703"/>
                  </a:cubicBezTo>
                  <a:lnTo>
                    <a:pt x="0" y="59461"/>
                  </a:lnTo>
                  <a:cubicBezTo>
                    <a:pt x="0" y="26621"/>
                    <a:pt x="26621" y="0"/>
                    <a:pt x="59461" y="0"/>
                  </a:cubicBezTo>
                  <a:close/>
                </a:path>
              </a:pathLst>
            </a:custGeom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28575"/>
              <a:ext cx="1028762" cy="40073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00"/>
                </a:lnSpc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Wir respektieren alle.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204402" y="4655673"/>
            <a:ext cx="3906080" cy="1413057"/>
            <a:chOff x="0" y="0"/>
            <a:chExt cx="1028762" cy="372163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028762" cy="372163"/>
            </a:xfrm>
            <a:custGeom>
              <a:avLst/>
              <a:gdLst/>
              <a:ahLst/>
              <a:cxnLst/>
              <a:rect l="l" t="t" r="r" b="b"/>
              <a:pathLst>
                <a:path w="1028762" h="372163">
                  <a:moveTo>
                    <a:pt x="59461" y="0"/>
                  </a:moveTo>
                  <a:lnTo>
                    <a:pt x="969301" y="0"/>
                  </a:lnTo>
                  <a:cubicBezTo>
                    <a:pt x="1002140" y="0"/>
                    <a:pt x="1028762" y="26621"/>
                    <a:pt x="1028762" y="59461"/>
                  </a:cubicBezTo>
                  <a:lnTo>
                    <a:pt x="1028762" y="312703"/>
                  </a:lnTo>
                  <a:cubicBezTo>
                    <a:pt x="1028762" y="345542"/>
                    <a:pt x="1002140" y="372163"/>
                    <a:pt x="969301" y="372163"/>
                  </a:cubicBezTo>
                  <a:lnTo>
                    <a:pt x="59461" y="372163"/>
                  </a:lnTo>
                  <a:cubicBezTo>
                    <a:pt x="26621" y="372163"/>
                    <a:pt x="0" y="345542"/>
                    <a:pt x="0" y="312703"/>
                  </a:cubicBezTo>
                  <a:lnTo>
                    <a:pt x="0" y="59461"/>
                  </a:lnTo>
                  <a:cubicBezTo>
                    <a:pt x="0" y="26621"/>
                    <a:pt x="26621" y="0"/>
                    <a:pt x="59461" y="0"/>
                  </a:cubicBezTo>
                  <a:close/>
                </a:path>
              </a:pathLst>
            </a:custGeom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28575"/>
              <a:ext cx="1028762" cy="40073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00"/>
                </a:lnSpc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Wir teilen nur das, was wir </a:t>
              </a:r>
              <a:r>
                <a:rPr lang="en-US" sz="2000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möchten.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2211792" y="7200900"/>
            <a:ext cx="3906080" cy="1413057"/>
            <a:chOff x="0" y="0"/>
            <a:chExt cx="1028762" cy="372163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028762" cy="372163"/>
            </a:xfrm>
            <a:custGeom>
              <a:avLst/>
              <a:gdLst/>
              <a:ahLst/>
              <a:cxnLst/>
              <a:rect l="l" t="t" r="r" b="b"/>
              <a:pathLst>
                <a:path w="1028762" h="372163">
                  <a:moveTo>
                    <a:pt x="59461" y="0"/>
                  </a:moveTo>
                  <a:lnTo>
                    <a:pt x="969301" y="0"/>
                  </a:lnTo>
                  <a:cubicBezTo>
                    <a:pt x="1002140" y="0"/>
                    <a:pt x="1028762" y="26621"/>
                    <a:pt x="1028762" y="59461"/>
                  </a:cubicBezTo>
                  <a:lnTo>
                    <a:pt x="1028762" y="312703"/>
                  </a:lnTo>
                  <a:cubicBezTo>
                    <a:pt x="1028762" y="345542"/>
                    <a:pt x="1002140" y="372163"/>
                    <a:pt x="969301" y="372163"/>
                  </a:cubicBezTo>
                  <a:lnTo>
                    <a:pt x="59461" y="372163"/>
                  </a:lnTo>
                  <a:cubicBezTo>
                    <a:pt x="26621" y="372163"/>
                    <a:pt x="0" y="345542"/>
                    <a:pt x="0" y="312703"/>
                  </a:cubicBezTo>
                  <a:lnTo>
                    <a:pt x="0" y="59461"/>
                  </a:lnTo>
                  <a:cubicBezTo>
                    <a:pt x="0" y="26621"/>
                    <a:pt x="26621" y="0"/>
                    <a:pt x="59461" y="0"/>
                  </a:cubicBezTo>
                  <a:close/>
                </a:path>
              </a:pathLst>
            </a:custGeom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28575"/>
              <a:ext cx="1028762" cy="40073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00"/>
                </a:lnSpc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Wir sprechen über allgemeine Situationen, </a:t>
              </a:r>
              <a:r>
                <a:rPr lang="en-US" sz="2000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nicht über persönliche.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3632190" y="4655673"/>
            <a:ext cx="3627110" cy="1413057"/>
            <a:chOff x="0" y="0"/>
            <a:chExt cx="955288" cy="372163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955288" cy="372163"/>
            </a:xfrm>
            <a:custGeom>
              <a:avLst/>
              <a:gdLst/>
              <a:ahLst/>
              <a:cxnLst/>
              <a:rect l="l" t="t" r="r" b="b"/>
              <a:pathLst>
                <a:path w="955288" h="372163">
                  <a:moveTo>
                    <a:pt x="64034" y="0"/>
                  </a:moveTo>
                  <a:lnTo>
                    <a:pt x="891255" y="0"/>
                  </a:lnTo>
                  <a:cubicBezTo>
                    <a:pt x="926619" y="0"/>
                    <a:pt x="955288" y="28669"/>
                    <a:pt x="955288" y="64034"/>
                  </a:cubicBezTo>
                  <a:lnTo>
                    <a:pt x="955288" y="308129"/>
                  </a:lnTo>
                  <a:cubicBezTo>
                    <a:pt x="955288" y="343494"/>
                    <a:pt x="926619" y="372163"/>
                    <a:pt x="891255" y="372163"/>
                  </a:cubicBezTo>
                  <a:lnTo>
                    <a:pt x="64034" y="372163"/>
                  </a:lnTo>
                  <a:cubicBezTo>
                    <a:pt x="28669" y="372163"/>
                    <a:pt x="0" y="343494"/>
                    <a:pt x="0" y="308129"/>
                  </a:cubicBezTo>
                  <a:lnTo>
                    <a:pt x="0" y="64034"/>
                  </a:lnTo>
                  <a:cubicBezTo>
                    <a:pt x="0" y="28669"/>
                    <a:pt x="28669" y="0"/>
                    <a:pt x="64034" y="0"/>
                  </a:cubicBezTo>
                  <a:close/>
                </a:path>
              </a:pathLst>
            </a:custGeom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28575"/>
              <a:ext cx="955288" cy="40073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00"/>
                </a:lnSpc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Es gibt </a:t>
              </a:r>
              <a:r>
                <a:rPr lang="en-US" sz="2000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keine richtigen oder falschen</a:t>
              </a: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Antworten.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1971238" y="2423917"/>
            <a:ext cx="3627110" cy="1413057"/>
            <a:chOff x="0" y="0"/>
            <a:chExt cx="955288" cy="372163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955288" cy="372163"/>
            </a:xfrm>
            <a:custGeom>
              <a:avLst/>
              <a:gdLst/>
              <a:ahLst/>
              <a:cxnLst/>
              <a:rect l="l" t="t" r="r" b="b"/>
              <a:pathLst>
                <a:path w="955288" h="372163">
                  <a:moveTo>
                    <a:pt x="64034" y="0"/>
                  </a:moveTo>
                  <a:lnTo>
                    <a:pt x="891255" y="0"/>
                  </a:lnTo>
                  <a:cubicBezTo>
                    <a:pt x="926619" y="0"/>
                    <a:pt x="955288" y="28669"/>
                    <a:pt x="955288" y="64034"/>
                  </a:cubicBezTo>
                  <a:lnTo>
                    <a:pt x="955288" y="308129"/>
                  </a:lnTo>
                  <a:cubicBezTo>
                    <a:pt x="955288" y="343494"/>
                    <a:pt x="926619" y="372163"/>
                    <a:pt x="891255" y="372163"/>
                  </a:cubicBezTo>
                  <a:lnTo>
                    <a:pt x="64034" y="372163"/>
                  </a:lnTo>
                  <a:cubicBezTo>
                    <a:pt x="28669" y="372163"/>
                    <a:pt x="0" y="343494"/>
                    <a:pt x="0" y="308129"/>
                  </a:cubicBezTo>
                  <a:lnTo>
                    <a:pt x="0" y="64034"/>
                  </a:lnTo>
                  <a:cubicBezTo>
                    <a:pt x="0" y="28669"/>
                    <a:pt x="28669" y="0"/>
                    <a:pt x="64034" y="0"/>
                  </a:cubicBezTo>
                  <a:close/>
                </a:path>
              </a:pathLst>
            </a:custGeom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0" y="-28575"/>
              <a:ext cx="955288" cy="40073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00"/>
                </a:lnSpc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Jeder nimmt so teil, </a:t>
              </a:r>
              <a:r>
                <a:rPr lang="en-US" sz="2000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wie ersie kann</a:t>
              </a:r>
            </a:p>
          </p:txBody>
        </p:sp>
      </p:grpSp>
      <p:sp>
        <p:nvSpPr>
          <p:cNvPr id="18" name="Freeform 18"/>
          <p:cNvSpPr/>
          <p:nvPr/>
        </p:nvSpPr>
        <p:spPr>
          <a:xfrm>
            <a:off x="5972383" y="3086100"/>
            <a:ext cx="5878286" cy="4114800"/>
          </a:xfrm>
          <a:custGeom>
            <a:avLst/>
            <a:gdLst/>
            <a:ahLst/>
            <a:cxnLst/>
            <a:rect l="l" t="t" r="r" b="b"/>
            <a:pathLst>
              <a:path w="5878286" h="4114800">
                <a:moveTo>
                  <a:pt x="0" y="0"/>
                </a:moveTo>
                <a:lnTo>
                  <a:pt x="5878285" y="0"/>
                </a:lnTo>
                <a:lnTo>
                  <a:pt x="5878285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19" name="TextBox 19"/>
          <p:cNvSpPr txBox="1"/>
          <p:nvPr/>
        </p:nvSpPr>
        <p:spPr>
          <a:xfrm>
            <a:off x="5980331" y="1038225"/>
            <a:ext cx="6327339" cy="4457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40"/>
              </a:lnSpc>
              <a:spcBef>
                <a:spcPct val="0"/>
              </a:spcBef>
            </a:pPr>
            <a:r>
              <a:rPr lang="en-US" sz="3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Bevor wir beginnen, denk daran: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1522826" y="7269254"/>
            <a:ext cx="4218727" cy="1247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Das Wichtigste: </a:t>
            </a:r>
          </a:p>
          <a:p>
            <a:pPr algn="l">
              <a:lnSpc>
                <a:spcPts val="24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Wir möchten, dass dies ein sicherer, ruhiger und freundlicher Ort für alle ist.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342900" y="3917718"/>
            <a:ext cx="19133820" cy="10402643"/>
            <a:chOff x="0" y="0"/>
            <a:chExt cx="25511760" cy="1387019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5511761" cy="13870178"/>
            </a:xfrm>
            <a:custGeom>
              <a:avLst/>
              <a:gdLst/>
              <a:ahLst/>
              <a:cxnLst/>
              <a:rect l="l" t="t" r="r" b="b"/>
              <a:pathLst>
                <a:path w="25511761" h="13870178">
                  <a:moveTo>
                    <a:pt x="0" y="6935089"/>
                  </a:moveTo>
                  <a:cubicBezTo>
                    <a:pt x="0" y="3104896"/>
                    <a:pt x="5711063" y="0"/>
                    <a:pt x="12755880" y="0"/>
                  </a:cubicBezTo>
                  <a:cubicBezTo>
                    <a:pt x="19800698" y="0"/>
                    <a:pt x="25511761" y="3104896"/>
                    <a:pt x="25511761" y="6935089"/>
                  </a:cubicBezTo>
                  <a:cubicBezTo>
                    <a:pt x="25511761" y="10765282"/>
                    <a:pt x="19800698" y="13870178"/>
                    <a:pt x="12755880" y="13870178"/>
                  </a:cubicBezTo>
                  <a:cubicBezTo>
                    <a:pt x="5711063" y="13870178"/>
                    <a:pt x="0" y="10765282"/>
                    <a:pt x="0" y="6935089"/>
                  </a:cubicBezTo>
                  <a:close/>
                </a:path>
              </a:pathLst>
            </a:custGeom>
            <a:solidFill>
              <a:srgbClr val="E3829C"/>
            </a:solid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8399443" y="1849088"/>
            <a:ext cx="1877735" cy="809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00"/>
              </a:lnSpc>
            </a:pPr>
            <a:r>
              <a:rPr lang="en-US" sz="5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Tag 1. 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983730" y="5161636"/>
            <a:ext cx="4320540" cy="485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00"/>
              </a:lnSpc>
            </a:pPr>
            <a:r>
              <a:rPr lang="en-US" sz="3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Aktivität 1.1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143500" y="6875709"/>
            <a:ext cx="8001000" cy="1571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00"/>
              </a:lnSpc>
            </a:pPr>
            <a:r>
              <a:rPr lang="en-US" sz="5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Was ist psychische Gesundheit?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324268" y="1554586"/>
            <a:ext cx="4887546" cy="8947453"/>
          </a:xfrm>
          <a:custGeom>
            <a:avLst/>
            <a:gdLst/>
            <a:ahLst/>
            <a:cxnLst/>
            <a:rect l="l" t="t" r="r" b="b"/>
            <a:pathLst>
              <a:path w="4887546" h="8947453">
                <a:moveTo>
                  <a:pt x="0" y="0"/>
                </a:moveTo>
                <a:lnTo>
                  <a:pt x="4887546" y="0"/>
                </a:lnTo>
                <a:lnTo>
                  <a:pt x="4887546" y="8947453"/>
                </a:lnTo>
                <a:lnTo>
                  <a:pt x="0" y="894745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3" name="TextBox 3"/>
          <p:cNvSpPr txBox="1"/>
          <p:nvPr/>
        </p:nvSpPr>
        <p:spPr>
          <a:xfrm>
            <a:off x="1722120" y="2499204"/>
            <a:ext cx="5562600" cy="1247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Materialien</a:t>
            </a:r>
          </a:p>
          <a:p>
            <a:pPr algn="l">
              <a:lnSpc>
                <a:spcPts val="2400"/>
              </a:lnSpc>
            </a:pPr>
            <a:endParaRPr lang="en-US" sz="2000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Tafel oder Bildschirm</a:t>
            </a:r>
          </a:p>
          <a:p>
            <a:pPr marL="361950" lvl="1" indent="-180975" algn="l">
              <a:lnSpc>
                <a:spcPts val="2400"/>
              </a:lnSpc>
            </a:pPr>
            <a:endParaRPr lang="en-US" sz="200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1722120" y="5397465"/>
            <a:ext cx="4316536" cy="1857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Was werden wir tun?</a:t>
            </a:r>
          </a:p>
          <a:p>
            <a:pPr algn="l">
              <a:lnSpc>
                <a:spcPts val="2400"/>
              </a:lnSpc>
            </a:pPr>
            <a:endParaRPr lang="en-US" sz="2000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Wir werden gemeinsam darüber </a:t>
            </a: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nachdenken</a:t>
            </a: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, was psychische Gesundheit ist.</a:t>
            </a:r>
          </a:p>
          <a:p>
            <a:pPr algn="l">
              <a:lnSpc>
                <a:spcPts val="2400"/>
              </a:lnSpc>
            </a:pPr>
            <a:endParaRPr lang="en-US" sz="200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324268" y="1554586"/>
            <a:ext cx="4887546" cy="8947453"/>
          </a:xfrm>
          <a:custGeom>
            <a:avLst/>
            <a:gdLst/>
            <a:ahLst/>
            <a:cxnLst/>
            <a:rect l="l" t="t" r="r" b="b"/>
            <a:pathLst>
              <a:path w="4887546" h="8947453">
                <a:moveTo>
                  <a:pt x="0" y="0"/>
                </a:moveTo>
                <a:lnTo>
                  <a:pt x="4887546" y="0"/>
                </a:lnTo>
                <a:lnTo>
                  <a:pt x="4887546" y="8947453"/>
                </a:lnTo>
                <a:lnTo>
                  <a:pt x="0" y="894745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grpSp>
        <p:nvGrpSpPr>
          <p:cNvPr id="3" name="Group 3"/>
          <p:cNvGrpSpPr/>
          <p:nvPr/>
        </p:nvGrpSpPr>
        <p:grpSpPr>
          <a:xfrm>
            <a:off x="2517506" y="1028700"/>
            <a:ext cx="6384444" cy="1862521"/>
            <a:chOff x="0" y="0"/>
            <a:chExt cx="1681500" cy="490541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681500" cy="490541"/>
            </a:xfrm>
            <a:custGeom>
              <a:avLst/>
              <a:gdLst/>
              <a:ahLst/>
              <a:cxnLst/>
              <a:rect l="l" t="t" r="r" b="b"/>
              <a:pathLst>
                <a:path w="1681500" h="490541">
                  <a:moveTo>
                    <a:pt x="36379" y="0"/>
                  </a:moveTo>
                  <a:lnTo>
                    <a:pt x="1645121" y="0"/>
                  </a:lnTo>
                  <a:cubicBezTo>
                    <a:pt x="1654769" y="0"/>
                    <a:pt x="1664022" y="3833"/>
                    <a:pt x="1670845" y="10655"/>
                  </a:cubicBezTo>
                  <a:cubicBezTo>
                    <a:pt x="1677667" y="17477"/>
                    <a:pt x="1681500" y="26730"/>
                    <a:pt x="1681500" y="36379"/>
                  </a:cubicBezTo>
                  <a:lnTo>
                    <a:pt x="1681500" y="454162"/>
                  </a:lnTo>
                  <a:cubicBezTo>
                    <a:pt x="1681500" y="463810"/>
                    <a:pt x="1677667" y="473063"/>
                    <a:pt x="1670845" y="479886"/>
                  </a:cubicBezTo>
                  <a:cubicBezTo>
                    <a:pt x="1664022" y="486708"/>
                    <a:pt x="1654769" y="490541"/>
                    <a:pt x="1645121" y="490541"/>
                  </a:cubicBezTo>
                  <a:lnTo>
                    <a:pt x="36379" y="490541"/>
                  </a:lnTo>
                  <a:cubicBezTo>
                    <a:pt x="26730" y="490541"/>
                    <a:pt x="17477" y="486708"/>
                    <a:pt x="10655" y="479886"/>
                  </a:cubicBezTo>
                  <a:cubicBezTo>
                    <a:pt x="3833" y="473063"/>
                    <a:pt x="0" y="463810"/>
                    <a:pt x="0" y="454162"/>
                  </a:cubicBezTo>
                  <a:lnTo>
                    <a:pt x="0" y="36379"/>
                  </a:lnTo>
                  <a:cubicBezTo>
                    <a:pt x="0" y="26730"/>
                    <a:pt x="3833" y="17477"/>
                    <a:pt x="10655" y="10655"/>
                  </a:cubicBezTo>
                  <a:cubicBezTo>
                    <a:pt x="17477" y="3833"/>
                    <a:pt x="26730" y="0"/>
                    <a:pt x="36379" y="0"/>
                  </a:cubicBezTo>
                  <a:close/>
                </a:path>
              </a:pathLst>
            </a:custGeom>
            <a:solidFill>
              <a:srgbClr val="E4829D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28575"/>
              <a:ext cx="1681500" cy="51911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00"/>
                </a:lnSpc>
              </a:pPr>
              <a:r>
                <a:rPr lang="en-US" sz="3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Was bedeutet psychische Gesundheit für dich?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2517506" y="3515919"/>
            <a:ext cx="6384444" cy="1862521"/>
            <a:chOff x="0" y="0"/>
            <a:chExt cx="1681500" cy="490541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681500" cy="490541"/>
            </a:xfrm>
            <a:custGeom>
              <a:avLst/>
              <a:gdLst/>
              <a:ahLst/>
              <a:cxnLst/>
              <a:rect l="l" t="t" r="r" b="b"/>
              <a:pathLst>
                <a:path w="1681500" h="490541">
                  <a:moveTo>
                    <a:pt x="36379" y="0"/>
                  </a:moveTo>
                  <a:lnTo>
                    <a:pt x="1645121" y="0"/>
                  </a:lnTo>
                  <a:cubicBezTo>
                    <a:pt x="1654769" y="0"/>
                    <a:pt x="1664022" y="3833"/>
                    <a:pt x="1670845" y="10655"/>
                  </a:cubicBezTo>
                  <a:cubicBezTo>
                    <a:pt x="1677667" y="17477"/>
                    <a:pt x="1681500" y="26730"/>
                    <a:pt x="1681500" y="36379"/>
                  </a:cubicBezTo>
                  <a:lnTo>
                    <a:pt x="1681500" y="454162"/>
                  </a:lnTo>
                  <a:cubicBezTo>
                    <a:pt x="1681500" y="463810"/>
                    <a:pt x="1677667" y="473063"/>
                    <a:pt x="1670845" y="479886"/>
                  </a:cubicBezTo>
                  <a:cubicBezTo>
                    <a:pt x="1664022" y="486708"/>
                    <a:pt x="1654769" y="490541"/>
                    <a:pt x="1645121" y="490541"/>
                  </a:cubicBezTo>
                  <a:lnTo>
                    <a:pt x="36379" y="490541"/>
                  </a:lnTo>
                  <a:cubicBezTo>
                    <a:pt x="26730" y="490541"/>
                    <a:pt x="17477" y="486708"/>
                    <a:pt x="10655" y="479886"/>
                  </a:cubicBezTo>
                  <a:cubicBezTo>
                    <a:pt x="3833" y="473063"/>
                    <a:pt x="0" y="463810"/>
                    <a:pt x="0" y="454162"/>
                  </a:cubicBezTo>
                  <a:lnTo>
                    <a:pt x="0" y="36379"/>
                  </a:lnTo>
                  <a:cubicBezTo>
                    <a:pt x="0" y="26730"/>
                    <a:pt x="3833" y="17477"/>
                    <a:pt x="10655" y="10655"/>
                  </a:cubicBezTo>
                  <a:cubicBezTo>
                    <a:pt x="17477" y="3833"/>
                    <a:pt x="26730" y="0"/>
                    <a:pt x="36379" y="0"/>
                  </a:cubicBezTo>
                  <a:close/>
                </a:path>
              </a:pathLst>
            </a:custGeom>
            <a:solidFill>
              <a:srgbClr val="71C7D6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28575"/>
              <a:ext cx="1681500" cy="51911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00"/>
                </a:lnSpc>
              </a:pPr>
              <a:r>
                <a:rPr lang="en-US" sz="3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Beeinflusst sie, wie du denkst oder fühlst?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2517506" y="6007090"/>
            <a:ext cx="6384444" cy="1862521"/>
            <a:chOff x="0" y="0"/>
            <a:chExt cx="1681500" cy="490541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681500" cy="490541"/>
            </a:xfrm>
            <a:custGeom>
              <a:avLst/>
              <a:gdLst/>
              <a:ahLst/>
              <a:cxnLst/>
              <a:rect l="l" t="t" r="r" b="b"/>
              <a:pathLst>
                <a:path w="1681500" h="490541">
                  <a:moveTo>
                    <a:pt x="36379" y="0"/>
                  </a:moveTo>
                  <a:lnTo>
                    <a:pt x="1645121" y="0"/>
                  </a:lnTo>
                  <a:cubicBezTo>
                    <a:pt x="1654769" y="0"/>
                    <a:pt x="1664022" y="3833"/>
                    <a:pt x="1670845" y="10655"/>
                  </a:cubicBezTo>
                  <a:cubicBezTo>
                    <a:pt x="1677667" y="17477"/>
                    <a:pt x="1681500" y="26730"/>
                    <a:pt x="1681500" y="36379"/>
                  </a:cubicBezTo>
                  <a:lnTo>
                    <a:pt x="1681500" y="454162"/>
                  </a:lnTo>
                  <a:cubicBezTo>
                    <a:pt x="1681500" y="463810"/>
                    <a:pt x="1677667" y="473063"/>
                    <a:pt x="1670845" y="479886"/>
                  </a:cubicBezTo>
                  <a:cubicBezTo>
                    <a:pt x="1664022" y="486708"/>
                    <a:pt x="1654769" y="490541"/>
                    <a:pt x="1645121" y="490541"/>
                  </a:cubicBezTo>
                  <a:lnTo>
                    <a:pt x="36379" y="490541"/>
                  </a:lnTo>
                  <a:cubicBezTo>
                    <a:pt x="26730" y="490541"/>
                    <a:pt x="17477" y="486708"/>
                    <a:pt x="10655" y="479886"/>
                  </a:cubicBezTo>
                  <a:cubicBezTo>
                    <a:pt x="3833" y="473063"/>
                    <a:pt x="0" y="463810"/>
                    <a:pt x="0" y="454162"/>
                  </a:cubicBezTo>
                  <a:lnTo>
                    <a:pt x="0" y="36379"/>
                  </a:lnTo>
                  <a:cubicBezTo>
                    <a:pt x="0" y="26730"/>
                    <a:pt x="3833" y="17477"/>
                    <a:pt x="10655" y="10655"/>
                  </a:cubicBezTo>
                  <a:cubicBezTo>
                    <a:pt x="17477" y="3833"/>
                    <a:pt x="26730" y="0"/>
                    <a:pt x="36379" y="0"/>
                  </a:cubicBezTo>
                  <a:close/>
                </a:path>
              </a:pathLst>
            </a:custGeom>
            <a:solidFill>
              <a:srgbClr val="FFED4C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28575"/>
              <a:ext cx="1681500" cy="51911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00"/>
                </a:lnSpc>
              </a:pPr>
              <a:r>
                <a:rPr lang="en-US" sz="3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Hat sie nur mit Problemen zu tun?</a:t>
              </a:r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2275456" y="8589128"/>
            <a:ext cx="6868544" cy="638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Wir alle haben eine psychische Gesundheit und wir müssen </a:t>
            </a: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auf sie achten.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342900" y="3917718"/>
            <a:ext cx="19133820" cy="10402643"/>
            <a:chOff x="0" y="0"/>
            <a:chExt cx="25511760" cy="1387019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5511761" cy="13870178"/>
            </a:xfrm>
            <a:custGeom>
              <a:avLst/>
              <a:gdLst/>
              <a:ahLst/>
              <a:cxnLst/>
              <a:rect l="l" t="t" r="r" b="b"/>
              <a:pathLst>
                <a:path w="25511761" h="13870178">
                  <a:moveTo>
                    <a:pt x="0" y="6935089"/>
                  </a:moveTo>
                  <a:cubicBezTo>
                    <a:pt x="0" y="3104896"/>
                    <a:pt x="5711063" y="0"/>
                    <a:pt x="12755880" y="0"/>
                  </a:cubicBezTo>
                  <a:cubicBezTo>
                    <a:pt x="19800698" y="0"/>
                    <a:pt x="25511761" y="3104896"/>
                    <a:pt x="25511761" y="6935089"/>
                  </a:cubicBezTo>
                  <a:cubicBezTo>
                    <a:pt x="25511761" y="10765282"/>
                    <a:pt x="19800698" y="13870178"/>
                    <a:pt x="12755880" y="13870178"/>
                  </a:cubicBezTo>
                  <a:cubicBezTo>
                    <a:pt x="5711063" y="13870178"/>
                    <a:pt x="0" y="10765282"/>
                    <a:pt x="0" y="6935089"/>
                  </a:cubicBezTo>
                  <a:close/>
                </a:path>
              </a:pathLst>
            </a:custGeom>
            <a:solidFill>
              <a:srgbClr val="71C7D6"/>
            </a:solid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6983730" y="5161636"/>
            <a:ext cx="4320540" cy="485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00"/>
              </a:lnSpc>
            </a:pPr>
            <a:r>
              <a:rPr lang="en-US" sz="3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Aktivität 1.2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143500" y="6875709"/>
            <a:ext cx="8001000" cy="1571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00"/>
              </a:lnSpc>
            </a:pPr>
            <a:r>
              <a:rPr lang="en-US" sz="5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Was beeinflusst meine psychische Gesundheit?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324268" y="1554586"/>
            <a:ext cx="4887546" cy="8947453"/>
          </a:xfrm>
          <a:custGeom>
            <a:avLst/>
            <a:gdLst/>
            <a:ahLst/>
            <a:cxnLst/>
            <a:rect l="l" t="t" r="r" b="b"/>
            <a:pathLst>
              <a:path w="4887546" h="8947453">
                <a:moveTo>
                  <a:pt x="0" y="0"/>
                </a:moveTo>
                <a:lnTo>
                  <a:pt x="4887546" y="0"/>
                </a:lnTo>
                <a:lnTo>
                  <a:pt x="4887546" y="8947453"/>
                </a:lnTo>
                <a:lnTo>
                  <a:pt x="0" y="89474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0869" r="-10869"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3" name="TextBox 3"/>
          <p:cNvSpPr txBox="1"/>
          <p:nvPr/>
        </p:nvSpPr>
        <p:spPr>
          <a:xfrm>
            <a:off x="1722120" y="2158530"/>
            <a:ext cx="5562600" cy="1857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Materialien</a:t>
            </a:r>
          </a:p>
          <a:p>
            <a:pPr algn="l">
              <a:lnSpc>
                <a:spcPts val="2400"/>
              </a:lnSpc>
            </a:pPr>
            <a:endParaRPr lang="en-US" sz="2000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Tafel</a:t>
            </a:r>
          </a:p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Filzstifte</a:t>
            </a:r>
          </a:p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(optional) Klebezettel</a:t>
            </a:r>
          </a:p>
          <a:p>
            <a:pPr marL="361950" lvl="1" indent="-180975" algn="l">
              <a:lnSpc>
                <a:spcPts val="2400"/>
              </a:lnSpc>
            </a:pPr>
            <a:endParaRPr lang="en-US" sz="200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1722120" y="5999738"/>
            <a:ext cx="4316536" cy="1857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Was werden wir tun?</a:t>
            </a:r>
          </a:p>
          <a:p>
            <a:pPr algn="l">
              <a:lnSpc>
                <a:spcPts val="2400"/>
              </a:lnSpc>
            </a:pPr>
            <a:endParaRPr lang="en-US" sz="2000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Wir werden Dinge identifizieren, die unserem Wohlbefinden </a:t>
            </a: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helfen,</a:t>
            </a: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und Dinge, die es </a:t>
            </a: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erschweren.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flipV="1">
            <a:off x="9144000" y="1927602"/>
            <a:ext cx="0" cy="4551977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s-ES"/>
          </a:p>
        </p:txBody>
      </p:sp>
      <p:sp>
        <p:nvSpPr>
          <p:cNvPr id="3" name="TextBox 3"/>
          <p:cNvSpPr txBox="1"/>
          <p:nvPr/>
        </p:nvSpPr>
        <p:spPr>
          <a:xfrm>
            <a:off x="2751306" y="1899027"/>
            <a:ext cx="4865846" cy="485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00"/>
              </a:lnSpc>
              <a:spcBef>
                <a:spcPct val="0"/>
              </a:spcBef>
            </a:pPr>
            <a:r>
              <a:rPr lang="en-US" sz="3000" b="1">
                <a:solidFill>
                  <a:srgbClr val="51B264"/>
                </a:solidFill>
                <a:latin typeface="Poppins Bold"/>
                <a:ea typeface="Poppins Bold"/>
                <a:cs typeface="Poppins Bold"/>
                <a:sym typeface="Poppins Bold"/>
              </a:rPr>
              <a:t>Unterstützende Faktoren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831354" y="1899027"/>
            <a:ext cx="4905708" cy="46166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600"/>
              </a:lnSpc>
              <a:spcBef>
                <a:spcPct val="0"/>
              </a:spcBef>
            </a:pPr>
            <a:r>
              <a:rPr lang="en-US" sz="3000" b="1" dirty="0" err="1">
                <a:solidFill>
                  <a:srgbClr val="71C7D6"/>
                </a:solidFill>
                <a:latin typeface="Poppins Bold"/>
                <a:ea typeface="Poppins Bold"/>
                <a:cs typeface="Poppins Bold"/>
                <a:sym typeface="Poppins Bold"/>
              </a:rPr>
              <a:t>Erschwerende</a:t>
            </a:r>
            <a:r>
              <a:rPr lang="en-US" sz="3000" b="1" dirty="0">
                <a:solidFill>
                  <a:srgbClr val="71C7D6"/>
                </a:solidFill>
                <a:latin typeface="Poppins Bold"/>
                <a:ea typeface="Poppins Bold"/>
                <a:cs typeface="Poppins Bold"/>
                <a:sym typeface="Poppins Bold"/>
              </a:rPr>
              <a:t> Faktoren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2925234" y="3649855"/>
            <a:ext cx="4517990" cy="2771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Ausreichend Schlaf</a:t>
            </a:r>
          </a:p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Freundschaften und das Gefühl, Teil einer Gruppe zu sein</a:t>
            </a:r>
          </a:p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Bewegung / Sport</a:t>
            </a:r>
          </a:p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Mit einer Vertrauensperson sprechen (Familie, Lehrkräfte, Freund*innen)</a:t>
            </a:r>
          </a:p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Zeit an der frischen Luft / in der Natur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1272682" y="3403004"/>
            <a:ext cx="4023051" cy="24669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Schulstress</a:t>
            </a:r>
          </a:p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Zu viel Zeit an Bildschirmen</a:t>
            </a:r>
          </a:p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Konflikte mit Freund*innen</a:t>
            </a:r>
          </a:p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Mobbing oder Ausgrenzung</a:t>
            </a:r>
          </a:p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Schlafmangel</a:t>
            </a:r>
          </a:p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Sich allein fühlen</a:t>
            </a:r>
          </a:p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Leistungs- oder Notendruck</a:t>
            </a:r>
          </a:p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Familiäre Konflikte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3466683" y="8000193"/>
            <a:ext cx="11354634" cy="333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00"/>
              </a:lnSpc>
              <a:spcBef>
                <a:spcPct val="0"/>
              </a:spcBef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Die psychische Gesundheit hängt von vielen Faktoren ab, nicht nur von einem einzigen.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342900" y="3917718"/>
            <a:ext cx="19133820" cy="10402643"/>
            <a:chOff x="0" y="0"/>
            <a:chExt cx="25511760" cy="1387019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5511761" cy="13870178"/>
            </a:xfrm>
            <a:custGeom>
              <a:avLst/>
              <a:gdLst/>
              <a:ahLst/>
              <a:cxnLst/>
              <a:rect l="l" t="t" r="r" b="b"/>
              <a:pathLst>
                <a:path w="25511761" h="13870178">
                  <a:moveTo>
                    <a:pt x="0" y="6935089"/>
                  </a:moveTo>
                  <a:cubicBezTo>
                    <a:pt x="0" y="3104896"/>
                    <a:pt x="5711063" y="0"/>
                    <a:pt x="12755880" y="0"/>
                  </a:cubicBezTo>
                  <a:cubicBezTo>
                    <a:pt x="19800698" y="0"/>
                    <a:pt x="25511761" y="3104896"/>
                    <a:pt x="25511761" y="6935089"/>
                  </a:cubicBezTo>
                  <a:cubicBezTo>
                    <a:pt x="25511761" y="10765282"/>
                    <a:pt x="19800698" y="13870178"/>
                    <a:pt x="12755880" y="13870178"/>
                  </a:cubicBezTo>
                  <a:cubicBezTo>
                    <a:pt x="5711063" y="13870178"/>
                    <a:pt x="0" y="10765282"/>
                    <a:pt x="0" y="6935089"/>
                  </a:cubicBezTo>
                  <a:close/>
                </a:path>
              </a:pathLst>
            </a:custGeom>
            <a:solidFill>
              <a:srgbClr val="FFED4C"/>
            </a:solid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6983730" y="5161636"/>
            <a:ext cx="4320540" cy="485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00"/>
              </a:lnSpc>
            </a:pPr>
            <a:r>
              <a:rPr lang="en-US" sz="3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Aktivität 1.3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143500" y="6242288"/>
            <a:ext cx="8001000" cy="2333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00"/>
              </a:lnSpc>
            </a:pPr>
            <a:r>
              <a:rPr lang="en-US" sz="5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Faktoren, die die psychische Gesundheit beeinflussen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8563066" y="828320"/>
            <a:ext cx="8221572" cy="12409919"/>
          </a:xfrm>
          <a:custGeom>
            <a:avLst/>
            <a:gdLst/>
            <a:ahLst/>
            <a:cxnLst/>
            <a:rect l="l" t="t" r="r" b="b"/>
            <a:pathLst>
              <a:path w="8221572" h="12409919">
                <a:moveTo>
                  <a:pt x="0" y="0"/>
                </a:moveTo>
                <a:lnTo>
                  <a:pt x="8221572" y="0"/>
                </a:lnTo>
                <a:lnTo>
                  <a:pt x="8221572" y="12409919"/>
                </a:lnTo>
                <a:lnTo>
                  <a:pt x="0" y="1240991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grpSp>
        <p:nvGrpSpPr>
          <p:cNvPr id="3" name="Group 3"/>
          <p:cNvGrpSpPr/>
          <p:nvPr/>
        </p:nvGrpSpPr>
        <p:grpSpPr>
          <a:xfrm>
            <a:off x="9370547" y="8384659"/>
            <a:ext cx="6878460" cy="994245"/>
            <a:chOff x="0" y="0"/>
            <a:chExt cx="1811611" cy="261859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811611" cy="261859"/>
            </a:xfrm>
            <a:custGeom>
              <a:avLst/>
              <a:gdLst/>
              <a:ahLst/>
              <a:cxnLst/>
              <a:rect l="l" t="t" r="r" b="b"/>
              <a:pathLst>
                <a:path w="1811611" h="261859">
                  <a:moveTo>
                    <a:pt x="33766" y="0"/>
                  </a:moveTo>
                  <a:lnTo>
                    <a:pt x="1777845" y="0"/>
                  </a:lnTo>
                  <a:cubicBezTo>
                    <a:pt x="1796493" y="0"/>
                    <a:pt x="1811611" y="15118"/>
                    <a:pt x="1811611" y="33766"/>
                  </a:cubicBezTo>
                  <a:lnTo>
                    <a:pt x="1811611" y="228093"/>
                  </a:lnTo>
                  <a:cubicBezTo>
                    <a:pt x="1811611" y="246741"/>
                    <a:pt x="1796493" y="261859"/>
                    <a:pt x="1777845" y="261859"/>
                  </a:cubicBezTo>
                  <a:lnTo>
                    <a:pt x="33766" y="261859"/>
                  </a:lnTo>
                  <a:cubicBezTo>
                    <a:pt x="15118" y="261859"/>
                    <a:pt x="0" y="246741"/>
                    <a:pt x="0" y="228093"/>
                  </a:cubicBezTo>
                  <a:lnTo>
                    <a:pt x="0" y="33766"/>
                  </a:lnTo>
                  <a:cubicBezTo>
                    <a:pt x="0" y="15118"/>
                    <a:pt x="15118" y="0"/>
                    <a:pt x="33766" y="0"/>
                  </a:cubicBezTo>
                  <a:close/>
                </a:path>
              </a:pathLst>
            </a:custGeom>
            <a:solidFill>
              <a:srgbClr val="FFED4C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28575"/>
              <a:ext cx="1811611" cy="29043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00"/>
                </a:lnSpc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722120" y="2158530"/>
            <a:ext cx="5562600" cy="1552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Materialien</a:t>
            </a:r>
          </a:p>
          <a:p>
            <a:pPr algn="l">
              <a:lnSpc>
                <a:spcPts val="2400"/>
              </a:lnSpc>
            </a:pPr>
            <a:endParaRPr lang="en-US" sz="2000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Tonkarton</a:t>
            </a:r>
          </a:p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Farben / Buntstifte</a:t>
            </a:r>
          </a:p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Tische in Gruppenform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722120" y="5999738"/>
            <a:ext cx="4595506" cy="1552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Was werden wir tun?</a:t>
            </a:r>
          </a:p>
          <a:p>
            <a:pPr algn="l">
              <a:lnSpc>
                <a:spcPts val="2400"/>
              </a:lnSpc>
            </a:pPr>
            <a:endParaRPr lang="en-US" sz="2000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Wir werden in Gruppen ein </a:t>
            </a: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Poster über psychische Gesundheit</a:t>
            </a: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erstellen.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718856" y="8591550"/>
            <a:ext cx="6130491" cy="638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00"/>
              </a:lnSpc>
              <a:spcBef>
                <a:spcPct val="0"/>
              </a:spcBef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Wir suchen keine „schönen“ Poster, sondern klare Ideen.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3120505" y="3743325"/>
            <a:ext cx="3128503" cy="3686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Schulstress</a:t>
            </a:r>
          </a:p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Zu viel Zeit an Bildschirmen</a:t>
            </a:r>
          </a:p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Konflikte mit Freund*innen</a:t>
            </a:r>
          </a:p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Mobbing oder Ausgrenzung</a:t>
            </a:r>
          </a:p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Schlafmangel</a:t>
            </a:r>
          </a:p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Sich allein fühlen</a:t>
            </a:r>
          </a:p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Leistungs- oder Notendruck</a:t>
            </a:r>
          </a:p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Familiäre Konflikte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9144000" y="3743325"/>
            <a:ext cx="3283631" cy="3686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Ausreichend Schlaf</a:t>
            </a:r>
          </a:p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Freundschaften und das Gefühl, Teil einer Gruppe zu sein</a:t>
            </a:r>
          </a:p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Bewegung / Sport</a:t>
            </a:r>
          </a:p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Mit einer Vertrauensperson sprechen (Familie, Lehrkräfte, Freund*innen)</a:t>
            </a:r>
          </a:p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Zeit an der frischen Luft / in der Natur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342900" y="3917718"/>
            <a:ext cx="19133820" cy="10402643"/>
            <a:chOff x="0" y="0"/>
            <a:chExt cx="25511760" cy="1387019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5511761" cy="13870178"/>
            </a:xfrm>
            <a:custGeom>
              <a:avLst/>
              <a:gdLst/>
              <a:ahLst/>
              <a:cxnLst/>
              <a:rect l="l" t="t" r="r" b="b"/>
              <a:pathLst>
                <a:path w="25511761" h="13870178">
                  <a:moveTo>
                    <a:pt x="0" y="6935089"/>
                  </a:moveTo>
                  <a:cubicBezTo>
                    <a:pt x="0" y="3104896"/>
                    <a:pt x="5711063" y="0"/>
                    <a:pt x="12755880" y="0"/>
                  </a:cubicBezTo>
                  <a:cubicBezTo>
                    <a:pt x="19800698" y="0"/>
                    <a:pt x="25511761" y="3104896"/>
                    <a:pt x="25511761" y="6935089"/>
                  </a:cubicBezTo>
                  <a:cubicBezTo>
                    <a:pt x="25511761" y="10765282"/>
                    <a:pt x="19800698" y="13870178"/>
                    <a:pt x="12755880" y="13870178"/>
                  </a:cubicBezTo>
                  <a:cubicBezTo>
                    <a:pt x="5711063" y="13870178"/>
                    <a:pt x="0" y="10765282"/>
                    <a:pt x="0" y="6935089"/>
                  </a:cubicBezTo>
                  <a:close/>
                </a:path>
              </a:pathLst>
            </a:custGeom>
            <a:solidFill>
              <a:srgbClr val="E4829D"/>
            </a:solid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6983730" y="5161636"/>
            <a:ext cx="4320540" cy="485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00"/>
              </a:lnSpc>
            </a:pPr>
            <a:r>
              <a:rPr lang="en-US" sz="3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Aktivität 1.4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143500" y="6875709"/>
            <a:ext cx="8001000" cy="809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00"/>
              </a:lnSpc>
            </a:pPr>
            <a:r>
              <a:rPr lang="en-US" sz="5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Abschluss von Tag 1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551006" y="3118167"/>
            <a:ext cx="5314337" cy="2404738"/>
            <a:chOff x="0" y="0"/>
            <a:chExt cx="1399661" cy="63334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399661" cy="633347"/>
            </a:xfrm>
            <a:custGeom>
              <a:avLst/>
              <a:gdLst/>
              <a:ahLst/>
              <a:cxnLst/>
              <a:rect l="l" t="t" r="r" b="b"/>
              <a:pathLst>
                <a:path w="1399661" h="633347">
                  <a:moveTo>
                    <a:pt x="43704" y="0"/>
                  </a:moveTo>
                  <a:lnTo>
                    <a:pt x="1355957" y="0"/>
                  </a:lnTo>
                  <a:cubicBezTo>
                    <a:pt x="1380094" y="0"/>
                    <a:pt x="1399661" y="19567"/>
                    <a:pt x="1399661" y="43704"/>
                  </a:cubicBezTo>
                  <a:lnTo>
                    <a:pt x="1399661" y="589643"/>
                  </a:lnTo>
                  <a:cubicBezTo>
                    <a:pt x="1399661" y="613780"/>
                    <a:pt x="1380094" y="633347"/>
                    <a:pt x="1355957" y="633347"/>
                  </a:cubicBezTo>
                  <a:lnTo>
                    <a:pt x="43704" y="633347"/>
                  </a:lnTo>
                  <a:cubicBezTo>
                    <a:pt x="19567" y="633347"/>
                    <a:pt x="0" y="613780"/>
                    <a:pt x="0" y="589643"/>
                  </a:cubicBezTo>
                  <a:lnTo>
                    <a:pt x="0" y="43704"/>
                  </a:lnTo>
                  <a:cubicBezTo>
                    <a:pt x="0" y="19567"/>
                    <a:pt x="19567" y="0"/>
                    <a:pt x="43704" y="0"/>
                  </a:cubicBezTo>
                  <a:close/>
                </a:path>
              </a:pathLst>
            </a:custGeom>
            <a:solidFill>
              <a:srgbClr val="51B264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28575"/>
              <a:ext cx="1399661" cy="66192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00"/>
                </a:lnSpc>
              </a:pPr>
              <a:r>
                <a:rPr lang="en-US" sz="3000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Welche wichtige Idee nimmst du heute über mentale Gesundheit mit?</a:t>
              </a:r>
            </a:p>
          </p:txBody>
        </p:sp>
      </p:grpSp>
      <p:sp>
        <p:nvSpPr>
          <p:cNvPr id="5" name="Freeform 5"/>
          <p:cNvSpPr/>
          <p:nvPr/>
        </p:nvSpPr>
        <p:spPr>
          <a:xfrm>
            <a:off x="-718192" y="1791387"/>
            <a:ext cx="10979790" cy="8495613"/>
          </a:xfrm>
          <a:custGeom>
            <a:avLst/>
            <a:gdLst/>
            <a:ahLst/>
            <a:cxnLst/>
            <a:rect l="l" t="t" r="r" b="b"/>
            <a:pathLst>
              <a:path w="10979790" h="8495613">
                <a:moveTo>
                  <a:pt x="0" y="0"/>
                </a:moveTo>
                <a:lnTo>
                  <a:pt x="10979790" y="0"/>
                </a:lnTo>
                <a:lnTo>
                  <a:pt x="10979790" y="8495613"/>
                </a:lnTo>
                <a:lnTo>
                  <a:pt x="0" y="849561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6" name="TextBox 6"/>
          <p:cNvSpPr txBox="1"/>
          <p:nvPr/>
        </p:nvSpPr>
        <p:spPr>
          <a:xfrm>
            <a:off x="12712444" y="6225858"/>
            <a:ext cx="2991461" cy="1552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Sich um den Geist zu kümmern ist genauso wichtig wie sich um den Körper zu kümmern.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342900" y="3917718"/>
            <a:ext cx="19133820" cy="10402643"/>
            <a:chOff x="0" y="0"/>
            <a:chExt cx="25511760" cy="1387019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5511761" cy="13870178"/>
            </a:xfrm>
            <a:custGeom>
              <a:avLst/>
              <a:gdLst/>
              <a:ahLst/>
              <a:cxnLst/>
              <a:rect l="l" t="t" r="r" b="b"/>
              <a:pathLst>
                <a:path w="25511761" h="13870178">
                  <a:moveTo>
                    <a:pt x="0" y="6935089"/>
                  </a:moveTo>
                  <a:cubicBezTo>
                    <a:pt x="0" y="3104896"/>
                    <a:pt x="5711063" y="0"/>
                    <a:pt x="12755880" y="0"/>
                  </a:cubicBezTo>
                  <a:cubicBezTo>
                    <a:pt x="19800698" y="0"/>
                    <a:pt x="25511761" y="3104896"/>
                    <a:pt x="25511761" y="6935089"/>
                  </a:cubicBezTo>
                  <a:cubicBezTo>
                    <a:pt x="25511761" y="10765282"/>
                    <a:pt x="19800698" y="13870178"/>
                    <a:pt x="12755880" y="13870178"/>
                  </a:cubicBezTo>
                  <a:cubicBezTo>
                    <a:pt x="5711063" y="13870178"/>
                    <a:pt x="0" y="10765282"/>
                    <a:pt x="0" y="6935089"/>
                  </a:cubicBezTo>
                  <a:close/>
                </a:path>
              </a:pathLst>
            </a:custGeom>
            <a:solidFill>
              <a:srgbClr val="71C7D6"/>
            </a:solid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8403253" y="1849088"/>
            <a:ext cx="1870115" cy="809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00"/>
              </a:lnSpc>
            </a:pPr>
            <a:r>
              <a:rPr lang="en-US" sz="5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Tag 2.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983730" y="5161636"/>
            <a:ext cx="4320540" cy="485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00"/>
              </a:lnSpc>
            </a:pPr>
            <a:r>
              <a:rPr lang="en-US" sz="3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Aktivität 2.1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143500" y="6875709"/>
            <a:ext cx="8001000" cy="809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00"/>
              </a:lnSpc>
            </a:pPr>
            <a:r>
              <a:rPr lang="en-US" sz="5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Wie fühle ich mich?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1127659">
            <a:off x="13647654" y="1702929"/>
            <a:ext cx="3060209" cy="4325384"/>
          </a:xfrm>
          <a:custGeom>
            <a:avLst/>
            <a:gdLst/>
            <a:ahLst/>
            <a:cxnLst/>
            <a:rect l="l" t="t" r="r" b="b"/>
            <a:pathLst>
              <a:path w="3060209" h="4325384">
                <a:moveTo>
                  <a:pt x="0" y="0"/>
                </a:moveTo>
                <a:lnTo>
                  <a:pt x="3060209" y="0"/>
                </a:lnTo>
                <a:lnTo>
                  <a:pt x="3060209" y="4325384"/>
                </a:lnTo>
                <a:lnTo>
                  <a:pt x="0" y="432538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3" name="Freeform 3"/>
          <p:cNvSpPr/>
          <p:nvPr/>
        </p:nvSpPr>
        <p:spPr>
          <a:xfrm>
            <a:off x="10663269" y="1028700"/>
            <a:ext cx="3593948" cy="5079786"/>
          </a:xfrm>
          <a:custGeom>
            <a:avLst/>
            <a:gdLst/>
            <a:ahLst/>
            <a:cxnLst/>
            <a:rect l="l" t="t" r="r" b="b"/>
            <a:pathLst>
              <a:path w="3593948" h="5079786">
                <a:moveTo>
                  <a:pt x="0" y="0"/>
                </a:moveTo>
                <a:lnTo>
                  <a:pt x="3593948" y="0"/>
                </a:lnTo>
                <a:lnTo>
                  <a:pt x="3593948" y="5079786"/>
                </a:lnTo>
                <a:lnTo>
                  <a:pt x="0" y="507978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4" name="Freeform 4"/>
          <p:cNvSpPr/>
          <p:nvPr/>
        </p:nvSpPr>
        <p:spPr>
          <a:xfrm rot="-1368781">
            <a:off x="9023312" y="2637012"/>
            <a:ext cx="3246556" cy="4588772"/>
          </a:xfrm>
          <a:custGeom>
            <a:avLst/>
            <a:gdLst/>
            <a:ahLst/>
            <a:cxnLst/>
            <a:rect l="l" t="t" r="r" b="b"/>
            <a:pathLst>
              <a:path w="3246556" h="4588772">
                <a:moveTo>
                  <a:pt x="0" y="0"/>
                </a:moveTo>
                <a:lnTo>
                  <a:pt x="3246557" y="0"/>
                </a:lnTo>
                <a:lnTo>
                  <a:pt x="3246557" y="4588772"/>
                </a:lnTo>
                <a:lnTo>
                  <a:pt x="0" y="458877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5" name="TextBox 5"/>
          <p:cNvSpPr txBox="1"/>
          <p:nvPr/>
        </p:nvSpPr>
        <p:spPr>
          <a:xfrm>
            <a:off x="1722120" y="2158530"/>
            <a:ext cx="5562600" cy="2162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Materialien</a:t>
            </a:r>
          </a:p>
          <a:p>
            <a:pPr algn="l">
              <a:lnSpc>
                <a:spcPts val="2400"/>
              </a:lnSpc>
            </a:pPr>
            <a:endParaRPr lang="en-US" sz="2000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Gefühlskarten (optional, sehr empfehlenswert)</a:t>
            </a:r>
          </a:p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Text für die Meditation A2.1</a:t>
            </a:r>
          </a:p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Stühle im Kreis</a:t>
            </a:r>
          </a:p>
          <a:p>
            <a:pPr marL="361950" lvl="1" indent="-180975" algn="l">
              <a:lnSpc>
                <a:spcPts val="2400"/>
              </a:lnSpc>
            </a:pPr>
            <a:endParaRPr lang="en-US" sz="200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1722120" y="5999738"/>
            <a:ext cx="4595506" cy="2771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Was werden wir tun?</a:t>
            </a:r>
          </a:p>
          <a:p>
            <a:pPr algn="l">
              <a:lnSpc>
                <a:spcPts val="2400"/>
              </a:lnSpc>
            </a:pPr>
            <a:endParaRPr lang="en-US" sz="2000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Wir werden darüber nachdenken, </a:t>
            </a: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wie wir uns fühlen.</a:t>
            </a:r>
          </a:p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Wir werden unseren </a:t>
            </a: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Emotionen einen Namen geben.</a:t>
            </a:r>
          </a:p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Wir werden eine </a:t>
            </a: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kurze Meditation</a:t>
            </a: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machen.</a:t>
            </a:r>
          </a:p>
          <a:p>
            <a:pPr algn="l">
              <a:lnSpc>
                <a:spcPts val="2400"/>
              </a:lnSpc>
            </a:pPr>
            <a:endParaRPr lang="en-US" sz="200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10954589" y="7865446"/>
            <a:ext cx="4039089" cy="638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00"/>
              </a:lnSpc>
              <a:spcBef>
                <a:spcPct val="0"/>
              </a:spcBef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Denk daran, dass alle Emotionen normal sind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72549">
            <a:off x="12279213" y="958947"/>
            <a:ext cx="5921143" cy="8369106"/>
          </a:xfrm>
          <a:custGeom>
            <a:avLst/>
            <a:gdLst/>
            <a:ahLst/>
            <a:cxnLst/>
            <a:rect l="l" t="t" r="r" b="b"/>
            <a:pathLst>
              <a:path w="5921143" h="8369106">
                <a:moveTo>
                  <a:pt x="0" y="0"/>
                </a:moveTo>
                <a:lnTo>
                  <a:pt x="5921143" y="0"/>
                </a:lnTo>
                <a:lnTo>
                  <a:pt x="5921143" y="8369106"/>
                </a:lnTo>
                <a:lnTo>
                  <a:pt x="0" y="836910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3" name="Freeform 3"/>
          <p:cNvSpPr/>
          <p:nvPr/>
        </p:nvSpPr>
        <p:spPr>
          <a:xfrm>
            <a:off x="6374131" y="798883"/>
            <a:ext cx="6136772" cy="8689235"/>
          </a:xfrm>
          <a:custGeom>
            <a:avLst/>
            <a:gdLst/>
            <a:ahLst/>
            <a:cxnLst/>
            <a:rect l="l" t="t" r="r" b="b"/>
            <a:pathLst>
              <a:path w="6136772" h="8689235">
                <a:moveTo>
                  <a:pt x="0" y="0"/>
                </a:moveTo>
                <a:lnTo>
                  <a:pt x="6136772" y="0"/>
                </a:lnTo>
                <a:lnTo>
                  <a:pt x="6136772" y="8689234"/>
                </a:lnTo>
                <a:lnTo>
                  <a:pt x="0" y="868923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4" name="Freeform 4"/>
          <p:cNvSpPr/>
          <p:nvPr/>
        </p:nvSpPr>
        <p:spPr>
          <a:xfrm>
            <a:off x="129933" y="798883"/>
            <a:ext cx="6374131" cy="9009372"/>
          </a:xfrm>
          <a:custGeom>
            <a:avLst/>
            <a:gdLst/>
            <a:ahLst/>
            <a:cxnLst/>
            <a:rect l="l" t="t" r="r" b="b"/>
            <a:pathLst>
              <a:path w="6374131" h="9009372">
                <a:moveTo>
                  <a:pt x="0" y="0"/>
                </a:moveTo>
                <a:lnTo>
                  <a:pt x="6374130" y="0"/>
                </a:lnTo>
                <a:lnTo>
                  <a:pt x="6374130" y="9009372"/>
                </a:lnTo>
                <a:lnTo>
                  <a:pt x="0" y="900937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1945321" y="1064098"/>
            <a:ext cx="6096180" cy="8616509"/>
          </a:xfrm>
          <a:custGeom>
            <a:avLst/>
            <a:gdLst/>
            <a:ahLst/>
            <a:cxnLst/>
            <a:rect l="l" t="t" r="r" b="b"/>
            <a:pathLst>
              <a:path w="6096180" h="8616509">
                <a:moveTo>
                  <a:pt x="0" y="0"/>
                </a:moveTo>
                <a:lnTo>
                  <a:pt x="6096180" y="0"/>
                </a:lnTo>
                <a:lnTo>
                  <a:pt x="6096180" y="8616509"/>
                </a:lnTo>
                <a:lnTo>
                  <a:pt x="0" y="861650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3" name="Freeform 3"/>
          <p:cNvSpPr/>
          <p:nvPr/>
        </p:nvSpPr>
        <p:spPr>
          <a:xfrm>
            <a:off x="-114478" y="835245"/>
            <a:ext cx="6391210" cy="9033513"/>
          </a:xfrm>
          <a:custGeom>
            <a:avLst/>
            <a:gdLst/>
            <a:ahLst/>
            <a:cxnLst/>
            <a:rect l="l" t="t" r="r" b="b"/>
            <a:pathLst>
              <a:path w="6391210" h="9033513">
                <a:moveTo>
                  <a:pt x="0" y="0"/>
                </a:moveTo>
                <a:lnTo>
                  <a:pt x="6391210" y="0"/>
                </a:lnTo>
                <a:lnTo>
                  <a:pt x="6391210" y="9033513"/>
                </a:lnTo>
                <a:lnTo>
                  <a:pt x="0" y="903351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4" name="Freeform 4"/>
          <p:cNvSpPr/>
          <p:nvPr/>
        </p:nvSpPr>
        <p:spPr>
          <a:xfrm>
            <a:off x="5923144" y="875947"/>
            <a:ext cx="6200501" cy="8763959"/>
          </a:xfrm>
          <a:custGeom>
            <a:avLst/>
            <a:gdLst/>
            <a:ahLst/>
            <a:cxnLst/>
            <a:rect l="l" t="t" r="r" b="b"/>
            <a:pathLst>
              <a:path w="6200501" h="8763959">
                <a:moveTo>
                  <a:pt x="0" y="0"/>
                </a:moveTo>
                <a:lnTo>
                  <a:pt x="6200500" y="0"/>
                </a:lnTo>
                <a:lnTo>
                  <a:pt x="6200500" y="8763959"/>
                </a:lnTo>
                <a:lnTo>
                  <a:pt x="0" y="876395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342900" y="3917718"/>
            <a:ext cx="19133820" cy="10402643"/>
            <a:chOff x="0" y="0"/>
            <a:chExt cx="25511760" cy="1387019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5511761" cy="13870178"/>
            </a:xfrm>
            <a:custGeom>
              <a:avLst/>
              <a:gdLst/>
              <a:ahLst/>
              <a:cxnLst/>
              <a:rect l="l" t="t" r="r" b="b"/>
              <a:pathLst>
                <a:path w="25511761" h="13870178">
                  <a:moveTo>
                    <a:pt x="0" y="6935089"/>
                  </a:moveTo>
                  <a:cubicBezTo>
                    <a:pt x="0" y="3104896"/>
                    <a:pt x="5711063" y="0"/>
                    <a:pt x="12755880" y="0"/>
                  </a:cubicBezTo>
                  <a:cubicBezTo>
                    <a:pt x="19800698" y="0"/>
                    <a:pt x="25511761" y="3104896"/>
                    <a:pt x="25511761" y="6935089"/>
                  </a:cubicBezTo>
                  <a:cubicBezTo>
                    <a:pt x="25511761" y="10765282"/>
                    <a:pt x="19800698" y="13870178"/>
                    <a:pt x="12755880" y="13870178"/>
                  </a:cubicBezTo>
                  <a:cubicBezTo>
                    <a:pt x="5711063" y="13870178"/>
                    <a:pt x="0" y="10765282"/>
                    <a:pt x="0" y="6935089"/>
                  </a:cubicBezTo>
                  <a:close/>
                </a:path>
              </a:pathLst>
            </a:custGeom>
            <a:solidFill>
              <a:srgbClr val="FFED4C"/>
            </a:solid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6983730" y="5161636"/>
            <a:ext cx="4320540" cy="485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00"/>
              </a:lnSpc>
            </a:pPr>
            <a:r>
              <a:rPr lang="en-US" sz="3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Aktivität 2.2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143500" y="6603003"/>
            <a:ext cx="8001000" cy="1571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00"/>
              </a:lnSpc>
            </a:pPr>
            <a:r>
              <a:rPr lang="en-US" sz="5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Wie können sich die anderen fühlen?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4746390" y="836902"/>
            <a:ext cx="5405000" cy="7559440"/>
          </a:xfrm>
          <a:custGeom>
            <a:avLst/>
            <a:gdLst/>
            <a:ahLst/>
            <a:cxnLst/>
            <a:rect l="l" t="t" r="r" b="b"/>
            <a:pathLst>
              <a:path w="5405000" h="7559440">
                <a:moveTo>
                  <a:pt x="0" y="0"/>
                </a:moveTo>
                <a:lnTo>
                  <a:pt x="5405000" y="0"/>
                </a:lnTo>
                <a:lnTo>
                  <a:pt x="5405000" y="7559440"/>
                </a:lnTo>
                <a:lnTo>
                  <a:pt x="0" y="755944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3" name="Freeform 3"/>
          <p:cNvSpPr/>
          <p:nvPr/>
        </p:nvSpPr>
        <p:spPr>
          <a:xfrm>
            <a:off x="264795" y="6505683"/>
            <a:ext cx="5784041" cy="3781317"/>
          </a:xfrm>
          <a:custGeom>
            <a:avLst/>
            <a:gdLst/>
            <a:ahLst/>
            <a:cxnLst/>
            <a:rect l="l" t="t" r="r" b="b"/>
            <a:pathLst>
              <a:path w="5784041" h="3781317">
                <a:moveTo>
                  <a:pt x="0" y="0"/>
                </a:moveTo>
                <a:lnTo>
                  <a:pt x="5784041" y="0"/>
                </a:lnTo>
                <a:lnTo>
                  <a:pt x="5784041" y="3781317"/>
                </a:lnTo>
                <a:lnTo>
                  <a:pt x="0" y="378131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4" name="TextBox 4"/>
          <p:cNvSpPr txBox="1"/>
          <p:nvPr/>
        </p:nvSpPr>
        <p:spPr>
          <a:xfrm>
            <a:off x="11534115" y="2664796"/>
            <a:ext cx="5562600" cy="1247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Materialien</a:t>
            </a:r>
          </a:p>
          <a:p>
            <a:pPr algn="l">
              <a:lnSpc>
                <a:spcPts val="2400"/>
              </a:lnSpc>
            </a:pPr>
            <a:endParaRPr lang="en-US" sz="2000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Zeichnung A2.2</a:t>
            </a:r>
          </a:p>
          <a:p>
            <a:pPr marL="361950" lvl="1" indent="-180975" algn="l">
              <a:lnSpc>
                <a:spcPts val="2400"/>
              </a:lnSpc>
            </a:pPr>
            <a:endParaRPr lang="en-US" sz="200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11534115" y="6041054"/>
            <a:ext cx="4595506" cy="1857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Was werden wir tun?</a:t>
            </a:r>
          </a:p>
          <a:p>
            <a:pPr algn="l">
              <a:lnSpc>
                <a:spcPts val="2400"/>
              </a:lnSpc>
            </a:pPr>
            <a:endParaRPr lang="en-US" sz="2000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Wir werden eine Zeichnung anschauen und versuchen zu interpretieren, </a:t>
            </a: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wie sich die Figur fühlt.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733997" y="402991"/>
            <a:ext cx="6778928" cy="9481018"/>
          </a:xfrm>
          <a:custGeom>
            <a:avLst/>
            <a:gdLst/>
            <a:ahLst/>
            <a:cxnLst/>
            <a:rect l="l" t="t" r="r" b="b"/>
            <a:pathLst>
              <a:path w="6778928" h="9481018">
                <a:moveTo>
                  <a:pt x="0" y="0"/>
                </a:moveTo>
                <a:lnTo>
                  <a:pt x="6778927" y="0"/>
                </a:lnTo>
                <a:lnTo>
                  <a:pt x="6778927" y="9481018"/>
                </a:lnTo>
                <a:lnTo>
                  <a:pt x="0" y="948101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3" name="Freeform 3"/>
          <p:cNvSpPr/>
          <p:nvPr/>
        </p:nvSpPr>
        <p:spPr>
          <a:xfrm>
            <a:off x="-184656" y="6882930"/>
            <a:ext cx="5784041" cy="3781317"/>
          </a:xfrm>
          <a:custGeom>
            <a:avLst/>
            <a:gdLst/>
            <a:ahLst/>
            <a:cxnLst/>
            <a:rect l="l" t="t" r="r" b="b"/>
            <a:pathLst>
              <a:path w="5784041" h="3781317">
                <a:moveTo>
                  <a:pt x="0" y="0"/>
                </a:moveTo>
                <a:lnTo>
                  <a:pt x="5784041" y="0"/>
                </a:lnTo>
                <a:lnTo>
                  <a:pt x="5784041" y="3781316"/>
                </a:lnTo>
                <a:lnTo>
                  <a:pt x="0" y="378131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grpSp>
        <p:nvGrpSpPr>
          <p:cNvPr id="4" name="Group 4"/>
          <p:cNvGrpSpPr/>
          <p:nvPr/>
        </p:nvGrpSpPr>
        <p:grpSpPr>
          <a:xfrm>
            <a:off x="2552781" y="1028700"/>
            <a:ext cx="6972881" cy="1522097"/>
            <a:chOff x="0" y="0"/>
            <a:chExt cx="1836479" cy="400881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836479" cy="400881"/>
            </a:xfrm>
            <a:custGeom>
              <a:avLst/>
              <a:gdLst/>
              <a:ahLst/>
              <a:cxnLst/>
              <a:rect l="l" t="t" r="r" b="b"/>
              <a:pathLst>
                <a:path w="1836479" h="400881">
                  <a:moveTo>
                    <a:pt x="33309" y="0"/>
                  </a:moveTo>
                  <a:lnTo>
                    <a:pt x="1803170" y="0"/>
                  </a:lnTo>
                  <a:cubicBezTo>
                    <a:pt x="1812004" y="0"/>
                    <a:pt x="1820476" y="3509"/>
                    <a:pt x="1826723" y="9756"/>
                  </a:cubicBezTo>
                  <a:cubicBezTo>
                    <a:pt x="1832970" y="16002"/>
                    <a:pt x="1836479" y="24475"/>
                    <a:pt x="1836479" y="33309"/>
                  </a:cubicBezTo>
                  <a:lnTo>
                    <a:pt x="1836479" y="367573"/>
                  </a:lnTo>
                  <a:cubicBezTo>
                    <a:pt x="1836479" y="376407"/>
                    <a:pt x="1832970" y="384879"/>
                    <a:pt x="1826723" y="391126"/>
                  </a:cubicBezTo>
                  <a:cubicBezTo>
                    <a:pt x="1820476" y="397372"/>
                    <a:pt x="1812004" y="400881"/>
                    <a:pt x="1803170" y="400881"/>
                  </a:cubicBezTo>
                  <a:lnTo>
                    <a:pt x="33309" y="400881"/>
                  </a:lnTo>
                  <a:cubicBezTo>
                    <a:pt x="24475" y="400881"/>
                    <a:pt x="16002" y="397372"/>
                    <a:pt x="9756" y="391126"/>
                  </a:cubicBezTo>
                  <a:cubicBezTo>
                    <a:pt x="3509" y="384879"/>
                    <a:pt x="0" y="376407"/>
                    <a:pt x="0" y="367573"/>
                  </a:cubicBezTo>
                  <a:lnTo>
                    <a:pt x="0" y="33309"/>
                  </a:lnTo>
                  <a:cubicBezTo>
                    <a:pt x="0" y="24475"/>
                    <a:pt x="3509" y="16002"/>
                    <a:pt x="9756" y="9756"/>
                  </a:cubicBezTo>
                  <a:cubicBezTo>
                    <a:pt x="16002" y="3509"/>
                    <a:pt x="24475" y="0"/>
                    <a:pt x="33309" y="0"/>
                  </a:cubicBezTo>
                  <a:close/>
                </a:path>
              </a:pathLst>
            </a:custGeom>
            <a:solidFill>
              <a:srgbClr val="E4829D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28575"/>
              <a:ext cx="1836479" cy="42945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00"/>
                </a:lnSpc>
              </a:pPr>
              <a:r>
                <a:rPr lang="en-US" sz="3000" b="1">
                  <a:solidFill>
                    <a:srgbClr val="10101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Was siehst du auf der Zeichnung?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2552781" y="2981486"/>
            <a:ext cx="6972881" cy="1522097"/>
            <a:chOff x="0" y="0"/>
            <a:chExt cx="1836479" cy="400881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836479" cy="400881"/>
            </a:xfrm>
            <a:custGeom>
              <a:avLst/>
              <a:gdLst/>
              <a:ahLst/>
              <a:cxnLst/>
              <a:rect l="l" t="t" r="r" b="b"/>
              <a:pathLst>
                <a:path w="1836479" h="400881">
                  <a:moveTo>
                    <a:pt x="33309" y="0"/>
                  </a:moveTo>
                  <a:lnTo>
                    <a:pt x="1803170" y="0"/>
                  </a:lnTo>
                  <a:cubicBezTo>
                    <a:pt x="1812004" y="0"/>
                    <a:pt x="1820476" y="3509"/>
                    <a:pt x="1826723" y="9756"/>
                  </a:cubicBezTo>
                  <a:cubicBezTo>
                    <a:pt x="1832970" y="16002"/>
                    <a:pt x="1836479" y="24475"/>
                    <a:pt x="1836479" y="33309"/>
                  </a:cubicBezTo>
                  <a:lnTo>
                    <a:pt x="1836479" y="367573"/>
                  </a:lnTo>
                  <a:cubicBezTo>
                    <a:pt x="1836479" y="376407"/>
                    <a:pt x="1832970" y="384879"/>
                    <a:pt x="1826723" y="391126"/>
                  </a:cubicBezTo>
                  <a:cubicBezTo>
                    <a:pt x="1820476" y="397372"/>
                    <a:pt x="1812004" y="400881"/>
                    <a:pt x="1803170" y="400881"/>
                  </a:cubicBezTo>
                  <a:lnTo>
                    <a:pt x="33309" y="400881"/>
                  </a:lnTo>
                  <a:cubicBezTo>
                    <a:pt x="24475" y="400881"/>
                    <a:pt x="16002" y="397372"/>
                    <a:pt x="9756" y="391126"/>
                  </a:cubicBezTo>
                  <a:cubicBezTo>
                    <a:pt x="3509" y="384879"/>
                    <a:pt x="0" y="376407"/>
                    <a:pt x="0" y="367573"/>
                  </a:cubicBezTo>
                  <a:lnTo>
                    <a:pt x="0" y="33309"/>
                  </a:lnTo>
                  <a:cubicBezTo>
                    <a:pt x="0" y="24475"/>
                    <a:pt x="3509" y="16002"/>
                    <a:pt x="9756" y="9756"/>
                  </a:cubicBezTo>
                  <a:cubicBezTo>
                    <a:pt x="16002" y="3509"/>
                    <a:pt x="24475" y="0"/>
                    <a:pt x="33309" y="0"/>
                  </a:cubicBezTo>
                  <a:close/>
                </a:path>
              </a:pathLst>
            </a:custGeom>
            <a:solidFill>
              <a:srgbClr val="71C7D6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28575"/>
              <a:ext cx="1836479" cy="42945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00"/>
                </a:lnSpc>
              </a:pPr>
              <a:r>
                <a:rPr lang="en-US" sz="3000" b="1">
                  <a:solidFill>
                    <a:srgbClr val="10101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Wissen wir immer, wie es den anderen geht?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2552781" y="4932208"/>
            <a:ext cx="6972881" cy="1522097"/>
            <a:chOff x="0" y="0"/>
            <a:chExt cx="1836479" cy="400881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836479" cy="400881"/>
            </a:xfrm>
            <a:custGeom>
              <a:avLst/>
              <a:gdLst/>
              <a:ahLst/>
              <a:cxnLst/>
              <a:rect l="l" t="t" r="r" b="b"/>
              <a:pathLst>
                <a:path w="1836479" h="400881">
                  <a:moveTo>
                    <a:pt x="33309" y="0"/>
                  </a:moveTo>
                  <a:lnTo>
                    <a:pt x="1803170" y="0"/>
                  </a:lnTo>
                  <a:cubicBezTo>
                    <a:pt x="1812004" y="0"/>
                    <a:pt x="1820476" y="3509"/>
                    <a:pt x="1826723" y="9756"/>
                  </a:cubicBezTo>
                  <a:cubicBezTo>
                    <a:pt x="1832970" y="16002"/>
                    <a:pt x="1836479" y="24475"/>
                    <a:pt x="1836479" y="33309"/>
                  </a:cubicBezTo>
                  <a:lnTo>
                    <a:pt x="1836479" y="367573"/>
                  </a:lnTo>
                  <a:cubicBezTo>
                    <a:pt x="1836479" y="376407"/>
                    <a:pt x="1832970" y="384879"/>
                    <a:pt x="1826723" y="391126"/>
                  </a:cubicBezTo>
                  <a:cubicBezTo>
                    <a:pt x="1820476" y="397372"/>
                    <a:pt x="1812004" y="400881"/>
                    <a:pt x="1803170" y="400881"/>
                  </a:cubicBezTo>
                  <a:lnTo>
                    <a:pt x="33309" y="400881"/>
                  </a:lnTo>
                  <a:cubicBezTo>
                    <a:pt x="24475" y="400881"/>
                    <a:pt x="16002" y="397372"/>
                    <a:pt x="9756" y="391126"/>
                  </a:cubicBezTo>
                  <a:cubicBezTo>
                    <a:pt x="3509" y="384879"/>
                    <a:pt x="0" y="376407"/>
                    <a:pt x="0" y="367573"/>
                  </a:cubicBezTo>
                  <a:lnTo>
                    <a:pt x="0" y="33309"/>
                  </a:lnTo>
                  <a:cubicBezTo>
                    <a:pt x="0" y="24475"/>
                    <a:pt x="3509" y="16002"/>
                    <a:pt x="9756" y="9756"/>
                  </a:cubicBezTo>
                  <a:cubicBezTo>
                    <a:pt x="16002" y="3509"/>
                    <a:pt x="24475" y="0"/>
                    <a:pt x="33309" y="0"/>
                  </a:cubicBezTo>
                  <a:close/>
                </a:path>
              </a:pathLst>
            </a:custGeom>
            <a:solidFill>
              <a:srgbClr val="51B264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28575"/>
              <a:ext cx="1836479" cy="42945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00"/>
                </a:lnSpc>
              </a:pPr>
              <a:r>
                <a:rPr lang="en-US" sz="3000" b="1">
                  <a:solidFill>
                    <a:srgbClr val="10101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Irren wir uns manchmal?</a:t>
              </a:r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6406252" y="7381297"/>
            <a:ext cx="3119409" cy="9429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Respektvoll nachzufragen ist auch eine Art der </a:t>
            </a: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Fürsorge.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342900" y="3917718"/>
            <a:ext cx="19133820" cy="10402643"/>
            <a:chOff x="0" y="0"/>
            <a:chExt cx="25511760" cy="1387019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5511761" cy="13870178"/>
            </a:xfrm>
            <a:custGeom>
              <a:avLst/>
              <a:gdLst/>
              <a:ahLst/>
              <a:cxnLst/>
              <a:rect l="l" t="t" r="r" b="b"/>
              <a:pathLst>
                <a:path w="25511761" h="13870178">
                  <a:moveTo>
                    <a:pt x="0" y="6935089"/>
                  </a:moveTo>
                  <a:cubicBezTo>
                    <a:pt x="0" y="3104896"/>
                    <a:pt x="5711063" y="0"/>
                    <a:pt x="12755880" y="0"/>
                  </a:cubicBezTo>
                  <a:cubicBezTo>
                    <a:pt x="19800698" y="0"/>
                    <a:pt x="25511761" y="3104896"/>
                    <a:pt x="25511761" y="6935089"/>
                  </a:cubicBezTo>
                  <a:cubicBezTo>
                    <a:pt x="25511761" y="10765282"/>
                    <a:pt x="19800698" y="13870178"/>
                    <a:pt x="12755880" y="13870178"/>
                  </a:cubicBezTo>
                  <a:cubicBezTo>
                    <a:pt x="5711063" y="13870178"/>
                    <a:pt x="0" y="10765282"/>
                    <a:pt x="0" y="6935089"/>
                  </a:cubicBezTo>
                  <a:close/>
                </a:path>
              </a:pathLst>
            </a:custGeom>
            <a:solidFill>
              <a:srgbClr val="71C7D6"/>
            </a:solid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6983730" y="5161636"/>
            <a:ext cx="4320540" cy="485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00"/>
              </a:lnSpc>
            </a:pPr>
            <a:r>
              <a:rPr lang="en-US" sz="3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Aktivität 2.3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143500" y="6603003"/>
            <a:ext cx="8001000" cy="1571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00"/>
              </a:lnSpc>
            </a:pPr>
            <a:r>
              <a:rPr lang="en-US" sz="5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Warum fühle ich mich manchmal schlecht?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180821" y="1191571"/>
            <a:ext cx="13406627" cy="3433452"/>
            <a:chOff x="0" y="0"/>
            <a:chExt cx="17875503" cy="4577936"/>
          </a:xfrm>
        </p:grpSpPr>
        <p:sp>
          <p:nvSpPr>
            <p:cNvPr id="3" name="TextBox 3"/>
            <p:cNvSpPr txBox="1"/>
            <p:nvPr/>
          </p:nvSpPr>
          <p:spPr>
            <a:xfrm>
              <a:off x="0" y="-28575"/>
              <a:ext cx="2598135" cy="4349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400"/>
                </a:lnSpc>
                <a:spcBef>
                  <a:spcPct val="0"/>
                </a:spcBef>
              </a:pPr>
              <a:r>
                <a:rPr lang="en-US" sz="2000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Nachdenken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6083938" y="-28575"/>
              <a:ext cx="3543168" cy="4349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400"/>
                </a:lnSpc>
                <a:spcBef>
                  <a:spcPct val="0"/>
                </a:spcBef>
              </a:pPr>
              <a:r>
                <a:rPr lang="en-US" sz="2000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Mit Partner*in teilen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13762291" y="-28575"/>
              <a:ext cx="4113212" cy="4349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400"/>
                </a:lnSpc>
                <a:spcBef>
                  <a:spcPct val="0"/>
                </a:spcBef>
              </a:pPr>
              <a:r>
                <a:rPr lang="en-US" sz="2000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In der Gruppe teilen</a:t>
              </a:r>
            </a:p>
          </p:txBody>
        </p:sp>
        <p:sp>
          <p:nvSpPr>
            <p:cNvPr id="6" name="AutoShape 6"/>
            <p:cNvSpPr/>
            <p:nvPr/>
          </p:nvSpPr>
          <p:spPr>
            <a:xfrm flipV="1">
              <a:off x="3975262" y="0"/>
              <a:ext cx="0" cy="4577936"/>
            </a:xfrm>
            <a:prstGeom prst="line">
              <a:avLst/>
            </a:prstGeom>
            <a:ln w="50800" cap="flat">
              <a:solidFill>
                <a:srgbClr val="000000"/>
              </a:solidFill>
              <a:prstDash val="solid"/>
              <a:headEnd type="none" w="sm" len="sm"/>
              <a:tailEnd type="none" w="sm" len="sm"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7" name="AutoShape 7"/>
            <p:cNvSpPr/>
            <p:nvPr/>
          </p:nvSpPr>
          <p:spPr>
            <a:xfrm flipV="1">
              <a:off x="11697206" y="0"/>
              <a:ext cx="0" cy="4577936"/>
            </a:xfrm>
            <a:prstGeom prst="line">
              <a:avLst/>
            </a:prstGeom>
            <a:ln w="50800" cap="flat">
              <a:solidFill>
                <a:srgbClr val="000000"/>
              </a:solidFill>
              <a:prstDash val="solid"/>
              <a:headEnd type="none" w="sm" len="sm"/>
              <a:tailEnd type="none" w="sm" len="sm"/>
            </a:ln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4140012" y="5668327"/>
            <a:ext cx="10007976" cy="1398215"/>
            <a:chOff x="0" y="0"/>
            <a:chExt cx="2635846" cy="368254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635846" cy="368254"/>
            </a:xfrm>
            <a:custGeom>
              <a:avLst/>
              <a:gdLst/>
              <a:ahLst/>
              <a:cxnLst/>
              <a:rect l="l" t="t" r="r" b="b"/>
              <a:pathLst>
                <a:path w="2635846" h="368254">
                  <a:moveTo>
                    <a:pt x="23207" y="0"/>
                  </a:moveTo>
                  <a:lnTo>
                    <a:pt x="2612638" y="0"/>
                  </a:lnTo>
                  <a:cubicBezTo>
                    <a:pt x="2618793" y="0"/>
                    <a:pt x="2624696" y="2445"/>
                    <a:pt x="2629048" y="6797"/>
                  </a:cubicBezTo>
                  <a:cubicBezTo>
                    <a:pt x="2633401" y="11149"/>
                    <a:pt x="2635846" y="17052"/>
                    <a:pt x="2635846" y="23207"/>
                  </a:cubicBezTo>
                  <a:lnTo>
                    <a:pt x="2635846" y="345047"/>
                  </a:lnTo>
                  <a:cubicBezTo>
                    <a:pt x="2635846" y="351202"/>
                    <a:pt x="2633401" y="357105"/>
                    <a:pt x="2629048" y="361457"/>
                  </a:cubicBezTo>
                  <a:cubicBezTo>
                    <a:pt x="2624696" y="365809"/>
                    <a:pt x="2618793" y="368254"/>
                    <a:pt x="2612638" y="368254"/>
                  </a:cubicBezTo>
                  <a:lnTo>
                    <a:pt x="23207" y="368254"/>
                  </a:lnTo>
                  <a:cubicBezTo>
                    <a:pt x="17052" y="368254"/>
                    <a:pt x="11149" y="365809"/>
                    <a:pt x="6797" y="361457"/>
                  </a:cubicBezTo>
                  <a:cubicBezTo>
                    <a:pt x="2445" y="357105"/>
                    <a:pt x="0" y="351202"/>
                    <a:pt x="0" y="345047"/>
                  </a:cubicBezTo>
                  <a:lnTo>
                    <a:pt x="0" y="23207"/>
                  </a:lnTo>
                  <a:cubicBezTo>
                    <a:pt x="0" y="17052"/>
                    <a:pt x="2445" y="11149"/>
                    <a:pt x="6797" y="6797"/>
                  </a:cubicBezTo>
                  <a:cubicBezTo>
                    <a:pt x="11149" y="2445"/>
                    <a:pt x="17052" y="0"/>
                    <a:pt x="23207" y="0"/>
                  </a:cubicBezTo>
                  <a:close/>
                </a:path>
              </a:pathLst>
            </a:custGeom>
            <a:solidFill>
              <a:srgbClr val="51B264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28575"/>
              <a:ext cx="2635846" cy="39682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00"/>
                </a:lnSpc>
              </a:pPr>
              <a:r>
                <a:rPr lang="en-US" sz="3000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Wann habe ich mich das letzte Mal schlecht gefühlt?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4140012" y="7309756"/>
            <a:ext cx="10007976" cy="1398215"/>
            <a:chOff x="0" y="0"/>
            <a:chExt cx="2635846" cy="368254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2635846" cy="368254"/>
            </a:xfrm>
            <a:custGeom>
              <a:avLst/>
              <a:gdLst/>
              <a:ahLst/>
              <a:cxnLst/>
              <a:rect l="l" t="t" r="r" b="b"/>
              <a:pathLst>
                <a:path w="2635846" h="368254">
                  <a:moveTo>
                    <a:pt x="23207" y="0"/>
                  </a:moveTo>
                  <a:lnTo>
                    <a:pt x="2612638" y="0"/>
                  </a:lnTo>
                  <a:cubicBezTo>
                    <a:pt x="2618793" y="0"/>
                    <a:pt x="2624696" y="2445"/>
                    <a:pt x="2629048" y="6797"/>
                  </a:cubicBezTo>
                  <a:cubicBezTo>
                    <a:pt x="2633401" y="11149"/>
                    <a:pt x="2635846" y="17052"/>
                    <a:pt x="2635846" y="23207"/>
                  </a:cubicBezTo>
                  <a:lnTo>
                    <a:pt x="2635846" y="345047"/>
                  </a:lnTo>
                  <a:cubicBezTo>
                    <a:pt x="2635846" y="351202"/>
                    <a:pt x="2633401" y="357105"/>
                    <a:pt x="2629048" y="361457"/>
                  </a:cubicBezTo>
                  <a:cubicBezTo>
                    <a:pt x="2624696" y="365809"/>
                    <a:pt x="2618793" y="368254"/>
                    <a:pt x="2612638" y="368254"/>
                  </a:cubicBezTo>
                  <a:lnTo>
                    <a:pt x="23207" y="368254"/>
                  </a:lnTo>
                  <a:cubicBezTo>
                    <a:pt x="17052" y="368254"/>
                    <a:pt x="11149" y="365809"/>
                    <a:pt x="6797" y="361457"/>
                  </a:cubicBezTo>
                  <a:cubicBezTo>
                    <a:pt x="2445" y="357105"/>
                    <a:pt x="0" y="351202"/>
                    <a:pt x="0" y="345047"/>
                  </a:cubicBezTo>
                  <a:lnTo>
                    <a:pt x="0" y="23207"/>
                  </a:lnTo>
                  <a:cubicBezTo>
                    <a:pt x="0" y="17052"/>
                    <a:pt x="2445" y="11149"/>
                    <a:pt x="6797" y="6797"/>
                  </a:cubicBezTo>
                  <a:cubicBezTo>
                    <a:pt x="11149" y="2445"/>
                    <a:pt x="17052" y="0"/>
                    <a:pt x="23207" y="0"/>
                  </a:cubicBezTo>
                  <a:close/>
                </a:path>
              </a:pathLst>
            </a:custGeom>
            <a:solidFill>
              <a:srgbClr val="71C7D6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-28575"/>
              <a:ext cx="2635846" cy="39682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00"/>
                </a:lnSpc>
              </a:pPr>
              <a:r>
                <a:rPr lang="en-US" sz="3000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Was habe ich damals gebraucht?</a:t>
              </a:r>
            </a:p>
          </p:txBody>
        </p:sp>
      </p:grpSp>
      <p:sp>
        <p:nvSpPr>
          <p:cNvPr id="14" name="TextBox 14"/>
          <p:cNvSpPr txBox="1"/>
          <p:nvPr/>
        </p:nvSpPr>
        <p:spPr>
          <a:xfrm>
            <a:off x="1911927" y="2017456"/>
            <a:ext cx="2540556" cy="333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In Stille nachdenken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5758912" y="2017456"/>
            <a:ext cx="4553127" cy="2771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„Mir ging es schlecht, als ich mich mit einem Freund gestritten habe und jemanden zum Reden brauchte.“</a:t>
            </a:r>
          </a:p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„Mir ist es passiert, dass ich traurig war und Gesellschaft brauchte.“</a:t>
            </a:r>
          </a:p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„Ich war nervös und brauchte jemanden, der mich beruhigt.“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1509209" y="2017456"/>
            <a:ext cx="4715543" cy="2771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„Manchmal fühlen wir uns traurig und müssen mit jemandem sprechen.“</a:t>
            </a:r>
          </a:p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„Wenn es uns schlecht geht, brauchen wir manchmal die Hilfe von Erwachsenen.“</a:t>
            </a:r>
          </a:p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„Viele sagten, dass sie das Bedürfnis hatten, gehört zu werden.“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6021895" y="1553527"/>
            <a:ext cx="6244209" cy="8229600"/>
          </a:xfrm>
          <a:custGeom>
            <a:avLst/>
            <a:gdLst/>
            <a:ahLst/>
            <a:cxnLst/>
            <a:rect l="l" t="t" r="r" b="b"/>
            <a:pathLst>
              <a:path w="6244209" h="8229600">
                <a:moveTo>
                  <a:pt x="0" y="0"/>
                </a:moveTo>
                <a:lnTo>
                  <a:pt x="6244209" y="0"/>
                </a:lnTo>
                <a:lnTo>
                  <a:pt x="6244209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grpSp>
        <p:nvGrpSpPr>
          <p:cNvPr id="3" name="Group 3"/>
          <p:cNvGrpSpPr/>
          <p:nvPr/>
        </p:nvGrpSpPr>
        <p:grpSpPr>
          <a:xfrm>
            <a:off x="4140012" y="5668327"/>
            <a:ext cx="10007976" cy="1398215"/>
            <a:chOff x="0" y="0"/>
            <a:chExt cx="2635846" cy="368254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635846" cy="368254"/>
            </a:xfrm>
            <a:custGeom>
              <a:avLst/>
              <a:gdLst/>
              <a:ahLst/>
              <a:cxnLst/>
              <a:rect l="l" t="t" r="r" b="b"/>
              <a:pathLst>
                <a:path w="2635846" h="368254">
                  <a:moveTo>
                    <a:pt x="23207" y="0"/>
                  </a:moveTo>
                  <a:lnTo>
                    <a:pt x="2612638" y="0"/>
                  </a:lnTo>
                  <a:cubicBezTo>
                    <a:pt x="2618793" y="0"/>
                    <a:pt x="2624696" y="2445"/>
                    <a:pt x="2629048" y="6797"/>
                  </a:cubicBezTo>
                  <a:cubicBezTo>
                    <a:pt x="2633401" y="11149"/>
                    <a:pt x="2635846" y="17052"/>
                    <a:pt x="2635846" y="23207"/>
                  </a:cubicBezTo>
                  <a:lnTo>
                    <a:pt x="2635846" y="345047"/>
                  </a:lnTo>
                  <a:cubicBezTo>
                    <a:pt x="2635846" y="351202"/>
                    <a:pt x="2633401" y="357105"/>
                    <a:pt x="2629048" y="361457"/>
                  </a:cubicBezTo>
                  <a:cubicBezTo>
                    <a:pt x="2624696" y="365809"/>
                    <a:pt x="2618793" y="368254"/>
                    <a:pt x="2612638" y="368254"/>
                  </a:cubicBezTo>
                  <a:lnTo>
                    <a:pt x="23207" y="368254"/>
                  </a:lnTo>
                  <a:cubicBezTo>
                    <a:pt x="17052" y="368254"/>
                    <a:pt x="11149" y="365809"/>
                    <a:pt x="6797" y="361457"/>
                  </a:cubicBezTo>
                  <a:cubicBezTo>
                    <a:pt x="2445" y="357105"/>
                    <a:pt x="0" y="351202"/>
                    <a:pt x="0" y="345047"/>
                  </a:cubicBezTo>
                  <a:lnTo>
                    <a:pt x="0" y="23207"/>
                  </a:lnTo>
                  <a:cubicBezTo>
                    <a:pt x="0" y="17052"/>
                    <a:pt x="2445" y="11149"/>
                    <a:pt x="6797" y="6797"/>
                  </a:cubicBezTo>
                  <a:cubicBezTo>
                    <a:pt x="11149" y="2445"/>
                    <a:pt x="17052" y="0"/>
                    <a:pt x="23207" y="0"/>
                  </a:cubicBezTo>
                  <a:close/>
                </a:path>
              </a:pathLst>
            </a:custGeom>
            <a:solidFill>
              <a:srgbClr val="51B264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28575"/>
              <a:ext cx="2635846" cy="39682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00"/>
                </a:lnSpc>
              </a:pPr>
              <a:r>
                <a:rPr lang="en-US" sz="3000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Wann habe ich mich das letzte Mal schlecht gefühlt?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4140012" y="7309756"/>
            <a:ext cx="10007976" cy="1398215"/>
            <a:chOff x="0" y="0"/>
            <a:chExt cx="2635846" cy="368254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635846" cy="368254"/>
            </a:xfrm>
            <a:custGeom>
              <a:avLst/>
              <a:gdLst/>
              <a:ahLst/>
              <a:cxnLst/>
              <a:rect l="l" t="t" r="r" b="b"/>
              <a:pathLst>
                <a:path w="2635846" h="368254">
                  <a:moveTo>
                    <a:pt x="23207" y="0"/>
                  </a:moveTo>
                  <a:lnTo>
                    <a:pt x="2612638" y="0"/>
                  </a:lnTo>
                  <a:cubicBezTo>
                    <a:pt x="2618793" y="0"/>
                    <a:pt x="2624696" y="2445"/>
                    <a:pt x="2629048" y="6797"/>
                  </a:cubicBezTo>
                  <a:cubicBezTo>
                    <a:pt x="2633401" y="11149"/>
                    <a:pt x="2635846" y="17052"/>
                    <a:pt x="2635846" y="23207"/>
                  </a:cubicBezTo>
                  <a:lnTo>
                    <a:pt x="2635846" y="345047"/>
                  </a:lnTo>
                  <a:cubicBezTo>
                    <a:pt x="2635846" y="351202"/>
                    <a:pt x="2633401" y="357105"/>
                    <a:pt x="2629048" y="361457"/>
                  </a:cubicBezTo>
                  <a:cubicBezTo>
                    <a:pt x="2624696" y="365809"/>
                    <a:pt x="2618793" y="368254"/>
                    <a:pt x="2612638" y="368254"/>
                  </a:cubicBezTo>
                  <a:lnTo>
                    <a:pt x="23207" y="368254"/>
                  </a:lnTo>
                  <a:cubicBezTo>
                    <a:pt x="17052" y="368254"/>
                    <a:pt x="11149" y="365809"/>
                    <a:pt x="6797" y="361457"/>
                  </a:cubicBezTo>
                  <a:cubicBezTo>
                    <a:pt x="2445" y="357105"/>
                    <a:pt x="0" y="351202"/>
                    <a:pt x="0" y="345047"/>
                  </a:cubicBezTo>
                  <a:lnTo>
                    <a:pt x="0" y="23207"/>
                  </a:lnTo>
                  <a:cubicBezTo>
                    <a:pt x="0" y="17052"/>
                    <a:pt x="2445" y="11149"/>
                    <a:pt x="6797" y="6797"/>
                  </a:cubicBezTo>
                  <a:cubicBezTo>
                    <a:pt x="11149" y="2445"/>
                    <a:pt x="17052" y="0"/>
                    <a:pt x="23207" y="0"/>
                  </a:cubicBezTo>
                  <a:close/>
                </a:path>
              </a:pathLst>
            </a:custGeom>
            <a:solidFill>
              <a:srgbClr val="71C7D6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28575"/>
              <a:ext cx="2635846" cy="39682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00"/>
                </a:lnSpc>
              </a:pPr>
              <a:r>
                <a:rPr lang="en-US" sz="3000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Was habe ich damals gebraucht?</a:t>
              </a:r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4343399" y="876300"/>
            <a:ext cx="9601202" cy="30777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400"/>
              </a:lnSpc>
              <a:spcBef>
                <a:spcPct val="0"/>
              </a:spcBef>
            </a:pPr>
            <a:r>
              <a:rPr lang="en-US" sz="20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Sich</a:t>
            </a:r>
            <a:r>
              <a:rPr lang="en-US" sz="20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schlecht</a:t>
            </a:r>
            <a:r>
              <a:rPr lang="en-US" sz="20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zu</a:t>
            </a:r>
            <a:r>
              <a:rPr lang="en-US" sz="20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fühlen</a:t>
            </a:r>
            <a:r>
              <a:rPr lang="en-US" sz="20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ist</a:t>
            </a:r>
            <a:r>
              <a:rPr lang="en-US" sz="20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normal. </a:t>
            </a:r>
            <a:r>
              <a:rPr lang="en-US" sz="2000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Zu </a:t>
            </a:r>
            <a:r>
              <a:rPr lang="en-US" sz="2000" b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wissen</a:t>
            </a:r>
            <a:r>
              <a:rPr lang="en-US" sz="2000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, was </a:t>
            </a:r>
            <a:r>
              <a:rPr lang="en-US" sz="2000" b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wir</a:t>
            </a:r>
            <a:r>
              <a:rPr lang="en-US" sz="2000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brauchen</a:t>
            </a:r>
            <a:r>
              <a:rPr lang="en-US" sz="2000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, </a:t>
            </a:r>
            <a:r>
              <a:rPr lang="en-US" sz="2000" b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hilft</a:t>
            </a:r>
            <a:r>
              <a:rPr lang="en-US" sz="2000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uns.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342900" y="3917718"/>
            <a:ext cx="19133820" cy="10402643"/>
            <a:chOff x="0" y="0"/>
            <a:chExt cx="25511760" cy="1387019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5511761" cy="13870178"/>
            </a:xfrm>
            <a:custGeom>
              <a:avLst/>
              <a:gdLst/>
              <a:ahLst/>
              <a:cxnLst/>
              <a:rect l="l" t="t" r="r" b="b"/>
              <a:pathLst>
                <a:path w="25511761" h="13870178">
                  <a:moveTo>
                    <a:pt x="0" y="6935089"/>
                  </a:moveTo>
                  <a:cubicBezTo>
                    <a:pt x="0" y="3104896"/>
                    <a:pt x="5711063" y="0"/>
                    <a:pt x="12755880" y="0"/>
                  </a:cubicBezTo>
                  <a:cubicBezTo>
                    <a:pt x="19800698" y="0"/>
                    <a:pt x="25511761" y="3104896"/>
                    <a:pt x="25511761" y="6935089"/>
                  </a:cubicBezTo>
                  <a:cubicBezTo>
                    <a:pt x="25511761" y="10765282"/>
                    <a:pt x="19800698" y="13870178"/>
                    <a:pt x="12755880" y="13870178"/>
                  </a:cubicBezTo>
                  <a:cubicBezTo>
                    <a:pt x="5711063" y="13870178"/>
                    <a:pt x="0" y="10765282"/>
                    <a:pt x="0" y="6935089"/>
                  </a:cubicBezTo>
                  <a:close/>
                </a:path>
              </a:pathLst>
            </a:custGeom>
            <a:solidFill>
              <a:srgbClr val="FFED4C"/>
            </a:solid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8398847" y="1849088"/>
            <a:ext cx="1878925" cy="809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00"/>
              </a:lnSpc>
            </a:pPr>
            <a:r>
              <a:rPr lang="en-US" sz="5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Tag 3.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983730" y="5161636"/>
            <a:ext cx="4320540" cy="485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00"/>
              </a:lnSpc>
            </a:pPr>
            <a:r>
              <a:rPr lang="en-US" sz="3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Aktivität 3.1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143500" y="6550245"/>
            <a:ext cx="8001000" cy="809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00"/>
              </a:lnSpc>
            </a:pPr>
            <a:r>
              <a:rPr lang="en-US" sz="5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Wer kann mir helfen?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532472" y="1692974"/>
            <a:ext cx="5223055" cy="1543050"/>
            <a:chOff x="0" y="0"/>
            <a:chExt cx="1375619" cy="4064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375619" cy="406400"/>
            </a:xfrm>
            <a:custGeom>
              <a:avLst/>
              <a:gdLst/>
              <a:ahLst/>
              <a:cxnLst/>
              <a:rect l="l" t="t" r="r" b="b"/>
              <a:pathLst>
                <a:path w="1375619" h="406400">
                  <a:moveTo>
                    <a:pt x="44468" y="0"/>
                  </a:moveTo>
                  <a:lnTo>
                    <a:pt x="1331152" y="0"/>
                  </a:lnTo>
                  <a:cubicBezTo>
                    <a:pt x="1355711" y="0"/>
                    <a:pt x="1375619" y="19909"/>
                    <a:pt x="1375619" y="44468"/>
                  </a:cubicBezTo>
                  <a:lnTo>
                    <a:pt x="1375619" y="361932"/>
                  </a:lnTo>
                  <a:cubicBezTo>
                    <a:pt x="1375619" y="373726"/>
                    <a:pt x="1370934" y="385036"/>
                    <a:pt x="1362595" y="393376"/>
                  </a:cubicBezTo>
                  <a:cubicBezTo>
                    <a:pt x="1354256" y="401715"/>
                    <a:pt x="1342945" y="406400"/>
                    <a:pt x="1331152" y="406400"/>
                  </a:cubicBezTo>
                  <a:lnTo>
                    <a:pt x="44468" y="406400"/>
                  </a:lnTo>
                  <a:cubicBezTo>
                    <a:pt x="32674" y="406400"/>
                    <a:pt x="21364" y="401715"/>
                    <a:pt x="13024" y="393376"/>
                  </a:cubicBezTo>
                  <a:cubicBezTo>
                    <a:pt x="4685" y="385036"/>
                    <a:pt x="0" y="373726"/>
                    <a:pt x="0" y="361932"/>
                  </a:cubicBezTo>
                  <a:lnTo>
                    <a:pt x="0" y="44468"/>
                  </a:lnTo>
                  <a:cubicBezTo>
                    <a:pt x="0" y="32674"/>
                    <a:pt x="4685" y="21364"/>
                    <a:pt x="13024" y="13024"/>
                  </a:cubicBezTo>
                  <a:cubicBezTo>
                    <a:pt x="21364" y="4685"/>
                    <a:pt x="32674" y="0"/>
                    <a:pt x="44468" y="0"/>
                  </a:cubicBezTo>
                  <a:close/>
                </a:path>
              </a:pathLst>
            </a:custGeom>
            <a:solidFill>
              <a:srgbClr val="51B264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28575"/>
              <a:ext cx="1375619" cy="4349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00"/>
                </a:lnSpc>
              </a:pPr>
              <a:r>
                <a:rPr lang="en-US" sz="3000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Wer hilft, wenn der Körper wehtut?</a:t>
              </a:r>
            </a:p>
          </p:txBody>
        </p:sp>
      </p:grpSp>
      <p:sp>
        <p:nvSpPr>
          <p:cNvPr id="5" name="Freeform 5"/>
          <p:cNvSpPr/>
          <p:nvPr/>
        </p:nvSpPr>
        <p:spPr>
          <a:xfrm>
            <a:off x="8202168" y="4241723"/>
            <a:ext cx="2010212" cy="2589266"/>
          </a:xfrm>
          <a:custGeom>
            <a:avLst/>
            <a:gdLst/>
            <a:ahLst/>
            <a:cxnLst/>
            <a:rect l="l" t="t" r="r" b="b"/>
            <a:pathLst>
              <a:path w="2010212" h="2589266">
                <a:moveTo>
                  <a:pt x="0" y="0"/>
                </a:moveTo>
                <a:lnTo>
                  <a:pt x="2010212" y="0"/>
                </a:lnTo>
                <a:lnTo>
                  <a:pt x="2010212" y="2589266"/>
                </a:lnTo>
                <a:lnTo>
                  <a:pt x="0" y="258926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6" name="Freeform 6"/>
          <p:cNvSpPr/>
          <p:nvPr/>
        </p:nvSpPr>
        <p:spPr>
          <a:xfrm>
            <a:off x="11524948" y="3478538"/>
            <a:ext cx="3137061" cy="4035425"/>
          </a:xfrm>
          <a:custGeom>
            <a:avLst/>
            <a:gdLst/>
            <a:ahLst/>
            <a:cxnLst/>
            <a:rect l="l" t="t" r="r" b="b"/>
            <a:pathLst>
              <a:path w="3137061" h="4035425">
                <a:moveTo>
                  <a:pt x="0" y="0"/>
                </a:moveTo>
                <a:lnTo>
                  <a:pt x="3137061" y="0"/>
                </a:lnTo>
                <a:lnTo>
                  <a:pt x="3137061" y="4035425"/>
                </a:lnTo>
                <a:lnTo>
                  <a:pt x="0" y="403542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8384" b="-8515"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7" name="Freeform 7"/>
          <p:cNvSpPr/>
          <p:nvPr/>
        </p:nvSpPr>
        <p:spPr>
          <a:xfrm>
            <a:off x="5125314" y="4241723"/>
            <a:ext cx="2404780" cy="2589266"/>
          </a:xfrm>
          <a:custGeom>
            <a:avLst/>
            <a:gdLst/>
            <a:ahLst/>
            <a:cxnLst/>
            <a:rect l="l" t="t" r="r" b="b"/>
            <a:pathLst>
              <a:path w="2404780" h="2589266">
                <a:moveTo>
                  <a:pt x="0" y="0"/>
                </a:moveTo>
                <a:lnTo>
                  <a:pt x="2404781" y="0"/>
                </a:lnTo>
                <a:lnTo>
                  <a:pt x="2404781" y="2589266"/>
                </a:lnTo>
                <a:lnTo>
                  <a:pt x="0" y="258926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8" name="Freeform 8"/>
          <p:cNvSpPr/>
          <p:nvPr/>
        </p:nvSpPr>
        <p:spPr>
          <a:xfrm>
            <a:off x="15214405" y="4342313"/>
            <a:ext cx="2543900" cy="2388086"/>
          </a:xfrm>
          <a:custGeom>
            <a:avLst/>
            <a:gdLst/>
            <a:ahLst/>
            <a:cxnLst/>
            <a:rect l="l" t="t" r="r" b="b"/>
            <a:pathLst>
              <a:path w="2543900" h="2388086">
                <a:moveTo>
                  <a:pt x="0" y="0"/>
                </a:moveTo>
                <a:lnTo>
                  <a:pt x="2543901" y="0"/>
                </a:lnTo>
                <a:lnTo>
                  <a:pt x="2543901" y="2388087"/>
                </a:lnTo>
                <a:lnTo>
                  <a:pt x="0" y="238808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9" name="Freeform 9"/>
          <p:cNvSpPr/>
          <p:nvPr/>
        </p:nvSpPr>
        <p:spPr>
          <a:xfrm>
            <a:off x="529694" y="4533059"/>
            <a:ext cx="3919345" cy="2508381"/>
          </a:xfrm>
          <a:custGeom>
            <a:avLst/>
            <a:gdLst/>
            <a:ahLst/>
            <a:cxnLst/>
            <a:rect l="l" t="t" r="r" b="b"/>
            <a:pathLst>
              <a:path w="3919345" h="2508381">
                <a:moveTo>
                  <a:pt x="0" y="0"/>
                </a:moveTo>
                <a:lnTo>
                  <a:pt x="3919345" y="0"/>
                </a:lnTo>
                <a:lnTo>
                  <a:pt x="3919345" y="2508381"/>
                </a:lnTo>
                <a:lnTo>
                  <a:pt x="0" y="2508381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t="-1953" b="-1953"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10" name="TextBox 10"/>
          <p:cNvSpPr txBox="1"/>
          <p:nvPr/>
        </p:nvSpPr>
        <p:spPr>
          <a:xfrm>
            <a:off x="6686371" y="1000125"/>
            <a:ext cx="4915258" cy="333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Wir denken darüber nach, wer uns hilft.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91595" y="7723513"/>
            <a:ext cx="6104811" cy="333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00"/>
              </a:lnSpc>
              <a:spcBef>
                <a:spcPct val="0"/>
              </a:spcBef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Es gibt viele Arten von Hilfe und alle sind gültig.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342900" y="3917718"/>
            <a:ext cx="19133820" cy="10402643"/>
            <a:chOff x="0" y="0"/>
            <a:chExt cx="25511760" cy="1387019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5511761" cy="13870178"/>
            </a:xfrm>
            <a:custGeom>
              <a:avLst/>
              <a:gdLst/>
              <a:ahLst/>
              <a:cxnLst/>
              <a:rect l="l" t="t" r="r" b="b"/>
              <a:pathLst>
                <a:path w="25511761" h="13870178">
                  <a:moveTo>
                    <a:pt x="0" y="6935089"/>
                  </a:moveTo>
                  <a:cubicBezTo>
                    <a:pt x="0" y="3104896"/>
                    <a:pt x="5711063" y="0"/>
                    <a:pt x="12755880" y="0"/>
                  </a:cubicBezTo>
                  <a:cubicBezTo>
                    <a:pt x="19800698" y="0"/>
                    <a:pt x="25511761" y="3104896"/>
                    <a:pt x="25511761" y="6935089"/>
                  </a:cubicBezTo>
                  <a:cubicBezTo>
                    <a:pt x="25511761" y="10765282"/>
                    <a:pt x="19800698" y="13870178"/>
                    <a:pt x="12755880" y="13870178"/>
                  </a:cubicBezTo>
                  <a:cubicBezTo>
                    <a:pt x="5711063" y="13870178"/>
                    <a:pt x="0" y="10765282"/>
                    <a:pt x="0" y="6935089"/>
                  </a:cubicBezTo>
                  <a:close/>
                </a:path>
              </a:pathLst>
            </a:custGeom>
            <a:solidFill>
              <a:srgbClr val="71C7D6"/>
            </a:solid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6983730" y="5161636"/>
            <a:ext cx="4320540" cy="485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00"/>
              </a:lnSpc>
            </a:pPr>
            <a:r>
              <a:rPr lang="en-US" sz="3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Aktivität 3.2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143500" y="6454995"/>
            <a:ext cx="8001000" cy="901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00"/>
              </a:lnSpc>
            </a:pPr>
            <a:r>
              <a:rPr lang="en-US" sz="5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Meine Hilfekarte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4207821" y="1692974"/>
            <a:ext cx="9872357" cy="1543050"/>
            <a:chOff x="0" y="0"/>
            <a:chExt cx="2600127" cy="4064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600127" cy="406400"/>
            </a:xfrm>
            <a:custGeom>
              <a:avLst/>
              <a:gdLst/>
              <a:ahLst/>
              <a:cxnLst/>
              <a:rect l="l" t="t" r="r" b="b"/>
              <a:pathLst>
                <a:path w="2600127" h="406400">
                  <a:moveTo>
                    <a:pt x="23526" y="0"/>
                  </a:moveTo>
                  <a:lnTo>
                    <a:pt x="2576601" y="0"/>
                  </a:lnTo>
                  <a:cubicBezTo>
                    <a:pt x="2582840" y="0"/>
                    <a:pt x="2588824" y="2479"/>
                    <a:pt x="2593236" y="6891"/>
                  </a:cubicBezTo>
                  <a:cubicBezTo>
                    <a:pt x="2597648" y="11303"/>
                    <a:pt x="2600127" y="17287"/>
                    <a:pt x="2600127" y="23526"/>
                  </a:cubicBezTo>
                  <a:lnTo>
                    <a:pt x="2600127" y="382874"/>
                  </a:lnTo>
                  <a:cubicBezTo>
                    <a:pt x="2600127" y="395867"/>
                    <a:pt x="2589594" y="406400"/>
                    <a:pt x="2576601" y="406400"/>
                  </a:cubicBezTo>
                  <a:lnTo>
                    <a:pt x="23526" y="406400"/>
                  </a:lnTo>
                  <a:cubicBezTo>
                    <a:pt x="10533" y="406400"/>
                    <a:pt x="0" y="395867"/>
                    <a:pt x="0" y="382874"/>
                  </a:cubicBezTo>
                  <a:lnTo>
                    <a:pt x="0" y="23526"/>
                  </a:lnTo>
                  <a:cubicBezTo>
                    <a:pt x="0" y="10533"/>
                    <a:pt x="10533" y="0"/>
                    <a:pt x="23526" y="0"/>
                  </a:cubicBezTo>
                  <a:close/>
                </a:path>
              </a:pathLst>
            </a:custGeom>
            <a:solidFill>
              <a:srgbClr val="51B264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28575"/>
              <a:ext cx="2600127" cy="4349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00"/>
                </a:lnSpc>
              </a:pPr>
              <a:r>
                <a:rPr lang="en-US" sz="3000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Wer hilft, wenn der Körper wehtut?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 rot="-952850">
            <a:off x="1542603" y="4311647"/>
            <a:ext cx="3021324" cy="2965524"/>
            <a:chOff x="0" y="0"/>
            <a:chExt cx="4028432" cy="3954032"/>
          </a:xfrm>
        </p:grpSpPr>
        <p:grpSp>
          <p:nvGrpSpPr>
            <p:cNvPr id="6" name="Group 6"/>
            <p:cNvGrpSpPr/>
            <p:nvPr/>
          </p:nvGrpSpPr>
          <p:grpSpPr>
            <a:xfrm>
              <a:off x="0" y="0"/>
              <a:ext cx="4028432" cy="3954032"/>
              <a:chOff x="0" y="0"/>
              <a:chExt cx="1020024" cy="1001186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0" y="0"/>
                <a:ext cx="1020024" cy="1001186"/>
              </a:xfrm>
              <a:custGeom>
                <a:avLst/>
                <a:gdLst/>
                <a:ahLst/>
                <a:cxnLst/>
                <a:rect l="l" t="t" r="r" b="b"/>
                <a:pathLst>
                  <a:path w="1020024" h="1001186">
                    <a:moveTo>
                      <a:pt x="1020024" y="52381"/>
                    </a:moveTo>
                    <a:lnTo>
                      <a:pt x="1020024" y="948805"/>
                    </a:lnTo>
                    <a:cubicBezTo>
                      <a:pt x="1020024" y="977734"/>
                      <a:pt x="996573" y="1001186"/>
                      <a:pt x="967644" y="1001186"/>
                    </a:cubicBezTo>
                    <a:lnTo>
                      <a:pt x="52381" y="1001186"/>
                    </a:lnTo>
                    <a:cubicBezTo>
                      <a:pt x="23452" y="1001186"/>
                      <a:pt x="0" y="977734"/>
                      <a:pt x="0" y="948805"/>
                    </a:cubicBezTo>
                    <a:lnTo>
                      <a:pt x="0" y="52381"/>
                    </a:lnTo>
                    <a:cubicBezTo>
                      <a:pt x="0" y="23452"/>
                      <a:pt x="23452" y="0"/>
                      <a:pt x="52381" y="0"/>
                    </a:cubicBezTo>
                    <a:lnTo>
                      <a:pt x="967644" y="0"/>
                    </a:lnTo>
                    <a:cubicBezTo>
                      <a:pt x="996573" y="0"/>
                      <a:pt x="1020024" y="23452"/>
                      <a:pt x="1020024" y="52381"/>
                    </a:cubicBezTo>
                    <a:close/>
                  </a:path>
                </a:pathLst>
              </a:custGeom>
              <a:solidFill>
                <a:srgbClr val="FEFEFE"/>
              </a:solidFill>
              <a:ln w="19050" cap="rnd">
                <a:solidFill>
                  <a:srgbClr val="000000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8" name="TextBox 8"/>
              <p:cNvSpPr txBox="1"/>
              <p:nvPr/>
            </p:nvSpPr>
            <p:spPr>
              <a:xfrm>
                <a:off x="0" y="-28575"/>
                <a:ext cx="1020024" cy="102976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400"/>
                  </a:lnSpc>
                </a:pPr>
                <a:endParaRPr/>
              </a:p>
            </p:txBody>
          </p:sp>
        </p:grpSp>
        <p:sp>
          <p:nvSpPr>
            <p:cNvPr id="9" name="Freeform 9"/>
            <p:cNvSpPr/>
            <p:nvPr/>
          </p:nvSpPr>
          <p:spPr>
            <a:xfrm>
              <a:off x="233809" y="837555"/>
              <a:ext cx="3560815" cy="2278921"/>
            </a:xfrm>
            <a:custGeom>
              <a:avLst/>
              <a:gdLst/>
              <a:ahLst/>
              <a:cxnLst/>
              <a:rect l="l" t="t" r="r" b="b"/>
              <a:pathLst>
                <a:path w="3560815" h="2278921">
                  <a:moveTo>
                    <a:pt x="0" y="0"/>
                  </a:moveTo>
                  <a:lnTo>
                    <a:pt x="3560814" y="0"/>
                  </a:lnTo>
                  <a:lnTo>
                    <a:pt x="3560814" y="2278922"/>
                  </a:lnTo>
                  <a:lnTo>
                    <a:pt x="0" y="227892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1953" b="-1953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4207821" y="4762229"/>
            <a:ext cx="3086100" cy="3086100"/>
            <a:chOff x="0" y="0"/>
            <a:chExt cx="4114800" cy="4114800"/>
          </a:xfrm>
        </p:grpSpPr>
        <p:grpSp>
          <p:nvGrpSpPr>
            <p:cNvPr id="11" name="Group 11"/>
            <p:cNvGrpSpPr/>
            <p:nvPr/>
          </p:nvGrpSpPr>
          <p:grpSpPr>
            <a:xfrm>
              <a:off x="0" y="0"/>
              <a:ext cx="4114800" cy="4114800"/>
              <a:chOff x="0" y="0"/>
              <a:chExt cx="812800" cy="812800"/>
            </a:xfrm>
          </p:grpSpPr>
          <p:sp>
            <p:nvSpPr>
              <p:cNvPr id="12" name="Freeform 12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75259" y="0"/>
                    </a:moveTo>
                    <a:lnTo>
                      <a:pt x="737541" y="0"/>
                    </a:lnTo>
                    <a:cubicBezTo>
                      <a:pt x="779105" y="0"/>
                      <a:pt x="812800" y="33695"/>
                      <a:pt x="812800" y="75259"/>
                    </a:cubicBezTo>
                    <a:lnTo>
                      <a:pt x="812800" y="737541"/>
                    </a:lnTo>
                    <a:cubicBezTo>
                      <a:pt x="812800" y="779105"/>
                      <a:pt x="779105" y="812800"/>
                      <a:pt x="737541" y="812800"/>
                    </a:cubicBezTo>
                    <a:lnTo>
                      <a:pt x="75259" y="812800"/>
                    </a:lnTo>
                    <a:cubicBezTo>
                      <a:pt x="33695" y="812800"/>
                      <a:pt x="0" y="779105"/>
                      <a:pt x="0" y="737541"/>
                    </a:cubicBezTo>
                    <a:lnTo>
                      <a:pt x="0" y="75259"/>
                    </a:lnTo>
                    <a:cubicBezTo>
                      <a:pt x="0" y="33695"/>
                      <a:pt x="33695" y="0"/>
                      <a:pt x="75259" y="0"/>
                    </a:cubicBezTo>
                    <a:close/>
                  </a:path>
                </a:pathLst>
              </a:custGeom>
              <a:solidFill>
                <a:srgbClr val="FEFEFE"/>
              </a:solidFill>
              <a:ln w="19050" cap="rnd">
                <a:solidFill>
                  <a:srgbClr val="000000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13" name="TextBox 13"/>
              <p:cNvSpPr txBox="1"/>
              <p:nvPr/>
            </p:nvSpPr>
            <p:spPr>
              <a:xfrm>
                <a:off x="0" y="-28575"/>
                <a:ext cx="812800" cy="84137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400"/>
                  </a:lnSpc>
                </a:pPr>
                <a:endParaRPr/>
              </a:p>
            </p:txBody>
          </p:sp>
        </p:grpSp>
        <p:sp>
          <p:nvSpPr>
            <p:cNvPr id="14" name="Freeform 14"/>
            <p:cNvSpPr/>
            <p:nvPr/>
          </p:nvSpPr>
          <p:spPr>
            <a:xfrm>
              <a:off x="454213" y="331223"/>
              <a:ext cx="3206374" cy="3452354"/>
            </a:xfrm>
            <a:custGeom>
              <a:avLst/>
              <a:gdLst/>
              <a:ahLst/>
              <a:cxnLst/>
              <a:rect l="l" t="t" r="r" b="b"/>
              <a:pathLst>
                <a:path w="3206374" h="3452354">
                  <a:moveTo>
                    <a:pt x="0" y="0"/>
                  </a:moveTo>
                  <a:lnTo>
                    <a:pt x="3206374" y="0"/>
                  </a:lnTo>
                  <a:lnTo>
                    <a:pt x="3206374" y="3452354"/>
                  </a:lnTo>
                  <a:lnTo>
                    <a:pt x="0" y="345235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6712986" y="3953200"/>
            <a:ext cx="2674816" cy="3086100"/>
            <a:chOff x="0" y="0"/>
            <a:chExt cx="3566421" cy="4114800"/>
          </a:xfrm>
        </p:grpSpPr>
        <p:grpSp>
          <p:nvGrpSpPr>
            <p:cNvPr id="16" name="Group 16"/>
            <p:cNvGrpSpPr/>
            <p:nvPr/>
          </p:nvGrpSpPr>
          <p:grpSpPr>
            <a:xfrm>
              <a:off x="0" y="0"/>
              <a:ext cx="3566421" cy="4114800"/>
              <a:chOff x="0" y="0"/>
              <a:chExt cx="704478" cy="812800"/>
            </a:xfrm>
          </p:grpSpPr>
          <p:sp>
            <p:nvSpPr>
              <p:cNvPr id="17" name="Freeform 17"/>
              <p:cNvSpPr/>
              <p:nvPr/>
            </p:nvSpPr>
            <p:spPr>
              <a:xfrm>
                <a:off x="0" y="0"/>
                <a:ext cx="704478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704478" h="812800">
                    <a:moveTo>
                      <a:pt x="86831" y="0"/>
                    </a:moveTo>
                    <a:lnTo>
                      <a:pt x="617647" y="0"/>
                    </a:lnTo>
                    <a:cubicBezTo>
                      <a:pt x="665602" y="0"/>
                      <a:pt x="704478" y="38876"/>
                      <a:pt x="704478" y="86831"/>
                    </a:cubicBezTo>
                    <a:lnTo>
                      <a:pt x="704478" y="725969"/>
                    </a:lnTo>
                    <a:cubicBezTo>
                      <a:pt x="704478" y="773924"/>
                      <a:pt x="665602" y="812800"/>
                      <a:pt x="617647" y="812800"/>
                    </a:cubicBezTo>
                    <a:lnTo>
                      <a:pt x="86831" y="812800"/>
                    </a:lnTo>
                    <a:cubicBezTo>
                      <a:pt x="38876" y="812800"/>
                      <a:pt x="0" y="773924"/>
                      <a:pt x="0" y="725969"/>
                    </a:cubicBezTo>
                    <a:lnTo>
                      <a:pt x="0" y="86831"/>
                    </a:lnTo>
                    <a:cubicBezTo>
                      <a:pt x="0" y="38876"/>
                      <a:pt x="38876" y="0"/>
                      <a:pt x="86831" y="0"/>
                    </a:cubicBezTo>
                    <a:close/>
                  </a:path>
                </a:pathLst>
              </a:custGeom>
              <a:solidFill>
                <a:srgbClr val="FEFEFE"/>
              </a:solidFill>
              <a:ln w="19050" cap="rnd">
                <a:solidFill>
                  <a:srgbClr val="000000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18" name="TextBox 18"/>
              <p:cNvSpPr txBox="1"/>
              <p:nvPr/>
            </p:nvSpPr>
            <p:spPr>
              <a:xfrm>
                <a:off x="0" y="-28575"/>
                <a:ext cx="704478" cy="84137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400"/>
                  </a:lnSpc>
                </a:pPr>
                <a:endParaRPr/>
              </a:p>
            </p:txBody>
          </p:sp>
        </p:grpSp>
        <p:sp>
          <p:nvSpPr>
            <p:cNvPr id="19" name="Freeform 19"/>
            <p:cNvSpPr/>
            <p:nvPr/>
          </p:nvSpPr>
          <p:spPr>
            <a:xfrm>
              <a:off x="421026" y="331223"/>
              <a:ext cx="2680282" cy="3452354"/>
            </a:xfrm>
            <a:custGeom>
              <a:avLst/>
              <a:gdLst/>
              <a:ahLst/>
              <a:cxnLst/>
              <a:rect l="l" t="t" r="r" b="b"/>
              <a:pathLst>
                <a:path w="2680282" h="3452354">
                  <a:moveTo>
                    <a:pt x="0" y="0"/>
                  </a:moveTo>
                  <a:lnTo>
                    <a:pt x="2680282" y="0"/>
                  </a:lnTo>
                  <a:lnTo>
                    <a:pt x="2680282" y="3452354"/>
                  </a:lnTo>
                  <a:lnTo>
                    <a:pt x="0" y="345235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20" name="Group 20"/>
          <p:cNvGrpSpPr/>
          <p:nvPr/>
        </p:nvGrpSpPr>
        <p:grpSpPr>
          <a:xfrm rot="-1059952">
            <a:off x="8490308" y="4900538"/>
            <a:ext cx="3201441" cy="3396764"/>
            <a:chOff x="0" y="0"/>
            <a:chExt cx="4268588" cy="4529018"/>
          </a:xfrm>
        </p:grpSpPr>
        <p:grpSp>
          <p:nvGrpSpPr>
            <p:cNvPr id="21" name="Group 21"/>
            <p:cNvGrpSpPr/>
            <p:nvPr/>
          </p:nvGrpSpPr>
          <p:grpSpPr>
            <a:xfrm>
              <a:off x="0" y="298930"/>
              <a:ext cx="4268588" cy="3945236"/>
              <a:chOff x="0" y="0"/>
              <a:chExt cx="1001713" cy="925831"/>
            </a:xfrm>
          </p:grpSpPr>
          <p:sp>
            <p:nvSpPr>
              <p:cNvPr id="22" name="Freeform 22"/>
              <p:cNvSpPr/>
              <p:nvPr/>
            </p:nvSpPr>
            <p:spPr>
              <a:xfrm>
                <a:off x="0" y="0"/>
                <a:ext cx="1001713" cy="925831"/>
              </a:xfrm>
              <a:custGeom>
                <a:avLst/>
                <a:gdLst/>
                <a:ahLst/>
                <a:cxnLst/>
                <a:rect l="l" t="t" r="r" b="b"/>
                <a:pathLst>
                  <a:path w="1001713" h="925831">
                    <a:moveTo>
                      <a:pt x="61066" y="0"/>
                    </a:moveTo>
                    <a:lnTo>
                      <a:pt x="940647" y="0"/>
                    </a:lnTo>
                    <a:cubicBezTo>
                      <a:pt x="974372" y="0"/>
                      <a:pt x="1001713" y="27340"/>
                      <a:pt x="1001713" y="61066"/>
                    </a:cubicBezTo>
                    <a:lnTo>
                      <a:pt x="1001713" y="864765"/>
                    </a:lnTo>
                    <a:cubicBezTo>
                      <a:pt x="1001713" y="898491"/>
                      <a:pt x="974372" y="925831"/>
                      <a:pt x="940647" y="925831"/>
                    </a:cubicBezTo>
                    <a:lnTo>
                      <a:pt x="61066" y="925831"/>
                    </a:lnTo>
                    <a:cubicBezTo>
                      <a:pt x="27340" y="925831"/>
                      <a:pt x="0" y="898491"/>
                      <a:pt x="0" y="864765"/>
                    </a:cubicBezTo>
                    <a:lnTo>
                      <a:pt x="0" y="61066"/>
                    </a:lnTo>
                    <a:cubicBezTo>
                      <a:pt x="0" y="27340"/>
                      <a:pt x="27340" y="0"/>
                      <a:pt x="61066" y="0"/>
                    </a:cubicBezTo>
                    <a:close/>
                  </a:path>
                </a:pathLst>
              </a:custGeom>
              <a:solidFill>
                <a:srgbClr val="FEFEFE"/>
              </a:solidFill>
              <a:ln w="19050" cap="rnd">
                <a:solidFill>
                  <a:srgbClr val="000000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23" name="TextBox 23"/>
              <p:cNvSpPr txBox="1"/>
              <p:nvPr/>
            </p:nvSpPr>
            <p:spPr>
              <a:xfrm>
                <a:off x="0" y="-19050"/>
                <a:ext cx="1001713" cy="94488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399"/>
                  </a:lnSpc>
                </a:pPr>
                <a:endParaRPr/>
              </a:p>
            </p:txBody>
          </p:sp>
        </p:grpSp>
        <p:sp>
          <p:nvSpPr>
            <p:cNvPr id="24" name="Freeform 24"/>
            <p:cNvSpPr/>
            <p:nvPr/>
          </p:nvSpPr>
          <p:spPr>
            <a:xfrm>
              <a:off x="377288" y="0"/>
              <a:ext cx="3520771" cy="4529018"/>
            </a:xfrm>
            <a:custGeom>
              <a:avLst/>
              <a:gdLst/>
              <a:ahLst/>
              <a:cxnLst/>
              <a:rect l="l" t="t" r="r" b="b"/>
              <a:pathLst>
                <a:path w="3520771" h="4529018">
                  <a:moveTo>
                    <a:pt x="0" y="0"/>
                  </a:moveTo>
                  <a:lnTo>
                    <a:pt x="3520770" y="0"/>
                  </a:lnTo>
                  <a:lnTo>
                    <a:pt x="3520770" y="4529018"/>
                  </a:lnTo>
                  <a:lnTo>
                    <a:pt x="0" y="452901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t="-8384" b="-8515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11445565" y="4144067"/>
            <a:ext cx="3086100" cy="3086100"/>
            <a:chOff x="0" y="0"/>
            <a:chExt cx="4114800" cy="4114800"/>
          </a:xfrm>
        </p:grpSpPr>
        <p:grpSp>
          <p:nvGrpSpPr>
            <p:cNvPr id="26" name="Group 26"/>
            <p:cNvGrpSpPr/>
            <p:nvPr/>
          </p:nvGrpSpPr>
          <p:grpSpPr>
            <a:xfrm>
              <a:off x="0" y="0"/>
              <a:ext cx="4114800" cy="4114800"/>
              <a:chOff x="0" y="0"/>
              <a:chExt cx="812800" cy="812800"/>
            </a:xfrm>
          </p:grpSpPr>
          <p:sp>
            <p:nvSpPr>
              <p:cNvPr id="27" name="Freeform 27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75259" y="0"/>
                    </a:moveTo>
                    <a:lnTo>
                      <a:pt x="737541" y="0"/>
                    </a:lnTo>
                    <a:cubicBezTo>
                      <a:pt x="779105" y="0"/>
                      <a:pt x="812800" y="33695"/>
                      <a:pt x="812800" y="75259"/>
                    </a:cubicBezTo>
                    <a:lnTo>
                      <a:pt x="812800" y="737541"/>
                    </a:lnTo>
                    <a:cubicBezTo>
                      <a:pt x="812800" y="779105"/>
                      <a:pt x="779105" y="812800"/>
                      <a:pt x="737541" y="812800"/>
                    </a:cubicBezTo>
                    <a:lnTo>
                      <a:pt x="75259" y="812800"/>
                    </a:lnTo>
                    <a:cubicBezTo>
                      <a:pt x="33695" y="812800"/>
                      <a:pt x="0" y="779105"/>
                      <a:pt x="0" y="737541"/>
                    </a:cubicBezTo>
                    <a:lnTo>
                      <a:pt x="0" y="75259"/>
                    </a:lnTo>
                    <a:cubicBezTo>
                      <a:pt x="0" y="33695"/>
                      <a:pt x="33695" y="0"/>
                      <a:pt x="75259" y="0"/>
                    </a:cubicBezTo>
                    <a:close/>
                  </a:path>
                </a:pathLst>
              </a:custGeom>
              <a:solidFill>
                <a:srgbClr val="FEFEFE"/>
              </a:solidFill>
              <a:ln w="19050" cap="rnd">
                <a:solidFill>
                  <a:srgbClr val="000000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28" name="TextBox 28"/>
              <p:cNvSpPr txBox="1"/>
              <p:nvPr/>
            </p:nvSpPr>
            <p:spPr>
              <a:xfrm>
                <a:off x="0" y="-28575"/>
                <a:ext cx="812800" cy="84137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400"/>
                  </a:lnSpc>
                </a:pPr>
                <a:endParaRPr/>
              </a:p>
            </p:txBody>
          </p:sp>
        </p:grpSp>
        <p:sp>
          <p:nvSpPr>
            <p:cNvPr id="29" name="Freeform 29"/>
            <p:cNvSpPr/>
            <p:nvPr/>
          </p:nvSpPr>
          <p:spPr>
            <a:xfrm>
              <a:off x="361466" y="465342"/>
              <a:ext cx="3391867" cy="3184115"/>
            </a:xfrm>
            <a:custGeom>
              <a:avLst/>
              <a:gdLst/>
              <a:ahLst/>
              <a:cxnLst/>
              <a:rect l="l" t="t" r="r" b="b"/>
              <a:pathLst>
                <a:path w="3391867" h="3184115">
                  <a:moveTo>
                    <a:pt x="0" y="0"/>
                  </a:moveTo>
                  <a:lnTo>
                    <a:pt x="3391868" y="0"/>
                  </a:lnTo>
                  <a:lnTo>
                    <a:pt x="3391868" y="3184116"/>
                  </a:lnTo>
                  <a:lnTo>
                    <a:pt x="0" y="318411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30" name="Group 30"/>
          <p:cNvGrpSpPr/>
          <p:nvPr/>
        </p:nvGrpSpPr>
        <p:grpSpPr>
          <a:xfrm rot="-986803">
            <a:off x="13931888" y="5143500"/>
            <a:ext cx="3086100" cy="3086100"/>
            <a:chOff x="0" y="0"/>
            <a:chExt cx="4114800" cy="4114800"/>
          </a:xfrm>
        </p:grpSpPr>
        <p:grpSp>
          <p:nvGrpSpPr>
            <p:cNvPr id="31" name="Group 31"/>
            <p:cNvGrpSpPr/>
            <p:nvPr/>
          </p:nvGrpSpPr>
          <p:grpSpPr>
            <a:xfrm>
              <a:off x="0" y="0"/>
              <a:ext cx="4114800" cy="4114800"/>
              <a:chOff x="0" y="0"/>
              <a:chExt cx="812800" cy="812800"/>
            </a:xfrm>
          </p:grpSpPr>
          <p:sp>
            <p:nvSpPr>
              <p:cNvPr id="32" name="Freeform 32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75259" y="0"/>
                    </a:moveTo>
                    <a:lnTo>
                      <a:pt x="737541" y="0"/>
                    </a:lnTo>
                    <a:cubicBezTo>
                      <a:pt x="779105" y="0"/>
                      <a:pt x="812800" y="33695"/>
                      <a:pt x="812800" y="75259"/>
                    </a:cubicBezTo>
                    <a:lnTo>
                      <a:pt x="812800" y="737541"/>
                    </a:lnTo>
                    <a:cubicBezTo>
                      <a:pt x="812800" y="779105"/>
                      <a:pt x="779105" y="812800"/>
                      <a:pt x="737541" y="812800"/>
                    </a:cubicBezTo>
                    <a:lnTo>
                      <a:pt x="75259" y="812800"/>
                    </a:lnTo>
                    <a:cubicBezTo>
                      <a:pt x="33695" y="812800"/>
                      <a:pt x="0" y="779105"/>
                      <a:pt x="0" y="737541"/>
                    </a:cubicBezTo>
                    <a:lnTo>
                      <a:pt x="0" y="75259"/>
                    </a:lnTo>
                    <a:cubicBezTo>
                      <a:pt x="0" y="33695"/>
                      <a:pt x="33695" y="0"/>
                      <a:pt x="75259" y="0"/>
                    </a:cubicBezTo>
                    <a:close/>
                  </a:path>
                </a:pathLst>
              </a:custGeom>
              <a:solidFill>
                <a:srgbClr val="FEFEFE"/>
              </a:solidFill>
              <a:ln w="19050" cap="rnd">
                <a:solidFill>
                  <a:srgbClr val="000000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33" name="TextBox 33"/>
              <p:cNvSpPr txBox="1"/>
              <p:nvPr/>
            </p:nvSpPr>
            <p:spPr>
              <a:xfrm>
                <a:off x="0" y="-28575"/>
                <a:ext cx="812800" cy="84137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400"/>
                  </a:lnSpc>
                </a:pPr>
                <a:endParaRPr/>
              </a:p>
            </p:txBody>
          </p:sp>
        </p:grpSp>
        <p:sp>
          <p:nvSpPr>
            <p:cNvPr id="34" name="Freeform 34"/>
            <p:cNvSpPr/>
            <p:nvPr/>
          </p:nvSpPr>
          <p:spPr>
            <a:xfrm>
              <a:off x="430399" y="391520"/>
              <a:ext cx="3254001" cy="3367660"/>
            </a:xfrm>
            <a:custGeom>
              <a:avLst/>
              <a:gdLst/>
              <a:ahLst/>
              <a:cxnLst/>
              <a:rect l="l" t="t" r="r" b="b"/>
              <a:pathLst>
                <a:path w="3254001" h="3367660">
                  <a:moveTo>
                    <a:pt x="0" y="0"/>
                  </a:moveTo>
                  <a:lnTo>
                    <a:pt x="3254002" y="0"/>
                  </a:lnTo>
                  <a:lnTo>
                    <a:pt x="3254002" y="3367660"/>
                  </a:lnTo>
                  <a:lnTo>
                    <a:pt x="0" y="336766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35" name="TextBox 35"/>
          <p:cNvSpPr txBox="1"/>
          <p:nvPr/>
        </p:nvSpPr>
        <p:spPr>
          <a:xfrm>
            <a:off x="5529024" y="1000125"/>
            <a:ext cx="7229951" cy="333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Wir werden Karten erstellen, die uns beim Erinnern helfen.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4023300" y="8924925"/>
            <a:ext cx="10241399" cy="333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00"/>
              </a:lnSpc>
              <a:spcBef>
                <a:spcPct val="0"/>
              </a:spcBef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Denk daran: </a:t>
            </a: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Jede Person hat ein anderes Netzwerk, und das ist völlig in Ordnung.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342900" y="3917718"/>
            <a:ext cx="19133820" cy="10402643"/>
            <a:chOff x="0" y="0"/>
            <a:chExt cx="25511760" cy="1387019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5511761" cy="13870178"/>
            </a:xfrm>
            <a:custGeom>
              <a:avLst/>
              <a:gdLst/>
              <a:ahLst/>
              <a:cxnLst/>
              <a:rect l="l" t="t" r="r" b="b"/>
              <a:pathLst>
                <a:path w="25511761" h="13870178">
                  <a:moveTo>
                    <a:pt x="0" y="6935089"/>
                  </a:moveTo>
                  <a:cubicBezTo>
                    <a:pt x="0" y="3104896"/>
                    <a:pt x="5711063" y="0"/>
                    <a:pt x="12755880" y="0"/>
                  </a:cubicBezTo>
                  <a:cubicBezTo>
                    <a:pt x="19800698" y="0"/>
                    <a:pt x="25511761" y="3104896"/>
                    <a:pt x="25511761" y="6935089"/>
                  </a:cubicBezTo>
                  <a:cubicBezTo>
                    <a:pt x="25511761" y="10765282"/>
                    <a:pt x="19800698" y="13870178"/>
                    <a:pt x="12755880" y="13870178"/>
                  </a:cubicBezTo>
                  <a:cubicBezTo>
                    <a:pt x="5711063" y="13870178"/>
                    <a:pt x="0" y="10765282"/>
                    <a:pt x="0" y="6935089"/>
                  </a:cubicBezTo>
                  <a:close/>
                </a:path>
              </a:pathLst>
            </a:custGeom>
            <a:solidFill>
              <a:srgbClr val="E4829D"/>
            </a:solid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6983730" y="5161636"/>
            <a:ext cx="4320540" cy="485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00"/>
              </a:lnSpc>
            </a:pPr>
            <a:r>
              <a:rPr lang="en-US" sz="3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Aktivität 3.3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143500" y="6240411"/>
            <a:ext cx="8001000" cy="2673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00"/>
              </a:lnSpc>
            </a:pPr>
            <a:r>
              <a:rPr lang="en-US" sz="5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Wie helfen wir jemandem, dem*der es nicht gut geht?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553277" y="2192981"/>
            <a:ext cx="3950579" cy="2159723"/>
            <a:chOff x="0" y="0"/>
            <a:chExt cx="812800" cy="44434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444346"/>
            </a:xfrm>
            <a:custGeom>
              <a:avLst/>
              <a:gdLst/>
              <a:ahLst/>
              <a:cxnLst/>
              <a:rect l="l" t="t" r="r" b="b"/>
              <a:pathLst>
                <a:path w="812800" h="444346">
                  <a:moveTo>
                    <a:pt x="58791" y="0"/>
                  </a:moveTo>
                  <a:lnTo>
                    <a:pt x="754009" y="0"/>
                  </a:lnTo>
                  <a:cubicBezTo>
                    <a:pt x="769602" y="0"/>
                    <a:pt x="784555" y="6194"/>
                    <a:pt x="795581" y="17219"/>
                  </a:cubicBezTo>
                  <a:cubicBezTo>
                    <a:pt x="806606" y="28245"/>
                    <a:pt x="812800" y="43198"/>
                    <a:pt x="812800" y="58791"/>
                  </a:cubicBezTo>
                  <a:lnTo>
                    <a:pt x="812800" y="385555"/>
                  </a:lnTo>
                  <a:cubicBezTo>
                    <a:pt x="812800" y="418024"/>
                    <a:pt x="786478" y="444346"/>
                    <a:pt x="754009" y="444346"/>
                  </a:cubicBezTo>
                  <a:lnTo>
                    <a:pt x="58791" y="444346"/>
                  </a:lnTo>
                  <a:cubicBezTo>
                    <a:pt x="43198" y="444346"/>
                    <a:pt x="28245" y="438152"/>
                    <a:pt x="17219" y="427126"/>
                  </a:cubicBezTo>
                  <a:cubicBezTo>
                    <a:pt x="6194" y="416101"/>
                    <a:pt x="0" y="401147"/>
                    <a:pt x="0" y="385555"/>
                  </a:cubicBezTo>
                  <a:lnTo>
                    <a:pt x="0" y="58791"/>
                  </a:lnTo>
                  <a:cubicBezTo>
                    <a:pt x="0" y="43198"/>
                    <a:pt x="6194" y="28245"/>
                    <a:pt x="17219" y="17219"/>
                  </a:cubicBezTo>
                  <a:cubicBezTo>
                    <a:pt x="28245" y="6194"/>
                    <a:pt x="43198" y="0"/>
                    <a:pt x="58791" y="0"/>
                  </a:cubicBezTo>
                  <a:close/>
                </a:path>
              </a:pathLst>
            </a:custGeom>
            <a:solidFill>
              <a:srgbClr val="E3829C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28575"/>
              <a:ext cx="812800" cy="47292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00"/>
                </a:lnSpc>
              </a:pPr>
              <a:r>
                <a:rPr lang="en-US" sz="3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Wann kann eine befreundete Person helfen?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7166815" y="2192981"/>
            <a:ext cx="3950579" cy="2233422"/>
            <a:chOff x="0" y="0"/>
            <a:chExt cx="812800" cy="459509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459509"/>
            </a:xfrm>
            <a:custGeom>
              <a:avLst/>
              <a:gdLst/>
              <a:ahLst/>
              <a:cxnLst/>
              <a:rect l="l" t="t" r="r" b="b"/>
              <a:pathLst>
                <a:path w="812800" h="459509">
                  <a:moveTo>
                    <a:pt x="58791" y="0"/>
                  </a:moveTo>
                  <a:lnTo>
                    <a:pt x="754009" y="0"/>
                  </a:lnTo>
                  <a:cubicBezTo>
                    <a:pt x="769602" y="0"/>
                    <a:pt x="784555" y="6194"/>
                    <a:pt x="795581" y="17219"/>
                  </a:cubicBezTo>
                  <a:cubicBezTo>
                    <a:pt x="806606" y="28245"/>
                    <a:pt x="812800" y="43198"/>
                    <a:pt x="812800" y="58791"/>
                  </a:cubicBezTo>
                  <a:lnTo>
                    <a:pt x="812800" y="400718"/>
                  </a:lnTo>
                  <a:cubicBezTo>
                    <a:pt x="812800" y="416310"/>
                    <a:pt x="806606" y="431264"/>
                    <a:pt x="795581" y="442289"/>
                  </a:cubicBezTo>
                  <a:cubicBezTo>
                    <a:pt x="784555" y="453315"/>
                    <a:pt x="769602" y="459509"/>
                    <a:pt x="754009" y="459509"/>
                  </a:cubicBezTo>
                  <a:lnTo>
                    <a:pt x="58791" y="459509"/>
                  </a:lnTo>
                  <a:cubicBezTo>
                    <a:pt x="43198" y="459509"/>
                    <a:pt x="28245" y="453315"/>
                    <a:pt x="17219" y="442289"/>
                  </a:cubicBezTo>
                  <a:cubicBezTo>
                    <a:pt x="6194" y="431264"/>
                    <a:pt x="0" y="416310"/>
                    <a:pt x="0" y="400718"/>
                  </a:cubicBezTo>
                  <a:lnTo>
                    <a:pt x="0" y="58791"/>
                  </a:lnTo>
                  <a:cubicBezTo>
                    <a:pt x="0" y="43198"/>
                    <a:pt x="6194" y="28245"/>
                    <a:pt x="17219" y="17219"/>
                  </a:cubicBezTo>
                  <a:cubicBezTo>
                    <a:pt x="28245" y="6194"/>
                    <a:pt x="43198" y="0"/>
                    <a:pt x="58791" y="0"/>
                  </a:cubicBezTo>
                  <a:close/>
                </a:path>
              </a:pathLst>
            </a:custGeom>
            <a:solidFill>
              <a:srgbClr val="71C7D6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28575"/>
              <a:ext cx="812800" cy="48808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00"/>
                </a:lnSpc>
              </a:pPr>
              <a:r>
                <a:rPr lang="en-US" sz="3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Wann ist es besser, eine erwachsene Person zu informieren?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1784144" y="2192981"/>
            <a:ext cx="3950579" cy="2159723"/>
            <a:chOff x="0" y="0"/>
            <a:chExt cx="812800" cy="444346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12800" cy="444346"/>
            </a:xfrm>
            <a:custGeom>
              <a:avLst/>
              <a:gdLst/>
              <a:ahLst/>
              <a:cxnLst/>
              <a:rect l="l" t="t" r="r" b="b"/>
              <a:pathLst>
                <a:path w="812800" h="444346">
                  <a:moveTo>
                    <a:pt x="58791" y="0"/>
                  </a:moveTo>
                  <a:lnTo>
                    <a:pt x="754009" y="0"/>
                  </a:lnTo>
                  <a:cubicBezTo>
                    <a:pt x="769602" y="0"/>
                    <a:pt x="784555" y="6194"/>
                    <a:pt x="795581" y="17219"/>
                  </a:cubicBezTo>
                  <a:cubicBezTo>
                    <a:pt x="806606" y="28245"/>
                    <a:pt x="812800" y="43198"/>
                    <a:pt x="812800" y="58791"/>
                  </a:cubicBezTo>
                  <a:lnTo>
                    <a:pt x="812800" y="385555"/>
                  </a:lnTo>
                  <a:cubicBezTo>
                    <a:pt x="812800" y="418024"/>
                    <a:pt x="786478" y="444346"/>
                    <a:pt x="754009" y="444346"/>
                  </a:cubicBezTo>
                  <a:lnTo>
                    <a:pt x="58791" y="444346"/>
                  </a:lnTo>
                  <a:cubicBezTo>
                    <a:pt x="43198" y="444346"/>
                    <a:pt x="28245" y="438152"/>
                    <a:pt x="17219" y="427126"/>
                  </a:cubicBezTo>
                  <a:cubicBezTo>
                    <a:pt x="6194" y="416101"/>
                    <a:pt x="0" y="401147"/>
                    <a:pt x="0" y="385555"/>
                  </a:cubicBezTo>
                  <a:lnTo>
                    <a:pt x="0" y="58791"/>
                  </a:lnTo>
                  <a:cubicBezTo>
                    <a:pt x="0" y="43198"/>
                    <a:pt x="6194" y="28245"/>
                    <a:pt x="17219" y="17219"/>
                  </a:cubicBezTo>
                  <a:cubicBezTo>
                    <a:pt x="28245" y="6194"/>
                    <a:pt x="43198" y="0"/>
                    <a:pt x="58791" y="0"/>
                  </a:cubicBezTo>
                  <a:close/>
                </a:path>
              </a:pathLst>
            </a:custGeom>
            <a:solidFill>
              <a:srgbClr val="FFED4C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28575"/>
              <a:ext cx="812800" cy="47292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00"/>
                </a:lnSpc>
              </a:pPr>
              <a:r>
                <a:rPr lang="en-US" sz="3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Was hilft nicht?</a:t>
              </a:r>
            </a:p>
          </p:txBody>
        </p:sp>
      </p:grpSp>
      <p:sp>
        <p:nvSpPr>
          <p:cNvPr id="11" name="Freeform 11"/>
          <p:cNvSpPr/>
          <p:nvPr/>
        </p:nvSpPr>
        <p:spPr>
          <a:xfrm>
            <a:off x="12175053" y="5143500"/>
            <a:ext cx="4887546" cy="8947453"/>
          </a:xfrm>
          <a:custGeom>
            <a:avLst/>
            <a:gdLst/>
            <a:ahLst/>
            <a:cxnLst/>
            <a:rect l="l" t="t" r="r" b="b"/>
            <a:pathLst>
              <a:path w="4887546" h="8947453">
                <a:moveTo>
                  <a:pt x="0" y="0"/>
                </a:moveTo>
                <a:lnTo>
                  <a:pt x="4887546" y="0"/>
                </a:lnTo>
                <a:lnTo>
                  <a:pt x="4887546" y="8947453"/>
                </a:lnTo>
                <a:lnTo>
                  <a:pt x="0" y="894745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12" name="TextBox 12"/>
          <p:cNvSpPr txBox="1"/>
          <p:nvPr/>
        </p:nvSpPr>
        <p:spPr>
          <a:xfrm>
            <a:off x="4341257" y="1000125"/>
            <a:ext cx="9605486" cy="333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Wir überlegen gemeinsam, wie wir jemanden mit Respekt begleiten können.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4217014" y="5181380"/>
            <a:ext cx="6909905" cy="671513"/>
            <a:chOff x="-166899" y="-38100"/>
            <a:chExt cx="9213207" cy="895350"/>
          </a:xfrm>
        </p:grpSpPr>
        <p:sp>
          <p:nvSpPr>
            <p:cNvPr id="14" name="TextBox 14"/>
            <p:cNvSpPr txBox="1"/>
            <p:nvPr/>
          </p:nvSpPr>
          <p:spPr>
            <a:xfrm>
              <a:off x="933548" y="15875"/>
              <a:ext cx="8112760" cy="8413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Was kann ich tun, wenn ich sehe, dass sich jemand allein fühlt?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-166899" y="-38100"/>
              <a:ext cx="863149" cy="838199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l">
                <a:lnSpc>
                  <a:spcPts val="4799"/>
                </a:lnSpc>
              </a:pPr>
              <a:r>
                <a:rPr lang="en-US" sz="3999" b="1" dirty="0">
                  <a:solidFill>
                    <a:srgbClr val="51B264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01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4217014" y="6175579"/>
            <a:ext cx="6909905" cy="642938"/>
            <a:chOff x="0" y="0"/>
            <a:chExt cx="9213206" cy="857250"/>
          </a:xfrm>
        </p:grpSpPr>
        <p:sp>
          <p:nvSpPr>
            <p:cNvPr id="17" name="TextBox 17"/>
            <p:cNvSpPr txBox="1"/>
            <p:nvPr/>
          </p:nvSpPr>
          <p:spPr>
            <a:xfrm>
              <a:off x="1100446" y="15875"/>
              <a:ext cx="8112760" cy="8413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Wie kann ich eine gute Stütze sein, wenn jemand Angst hat oder besorgt ist?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0" y="-38100"/>
              <a:ext cx="863149" cy="83820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799"/>
                </a:lnSpc>
              </a:pPr>
              <a:r>
                <a:rPr lang="en-US" sz="3999" b="1">
                  <a:solidFill>
                    <a:srgbClr val="E4829D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02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4217014" y="7142367"/>
            <a:ext cx="6909905" cy="642938"/>
            <a:chOff x="0" y="0"/>
            <a:chExt cx="9213206" cy="857250"/>
          </a:xfrm>
        </p:grpSpPr>
        <p:sp>
          <p:nvSpPr>
            <p:cNvPr id="20" name="TextBox 20"/>
            <p:cNvSpPr txBox="1"/>
            <p:nvPr/>
          </p:nvSpPr>
          <p:spPr>
            <a:xfrm>
              <a:off x="1100446" y="15875"/>
              <a:ext cx="8112760" cy="8413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Wie kann ich jemandem helfen, der*die Angst hat, einen Fehler zu machen?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0" y="-38100"/>
              <a:ext cx="863149" cy="83820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799"/>
                </a:lnSpc>
              </a:pPr>
              <a:r>
                <a:rPr lang="en-US" sz="3999" b="1">
                  <a:solidFill>
                    <a:srgbClr val="71C7D6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03</a:t>
              </a:r>
            </a:p>
          </p:txBody>
        </p:sp>
      </p:grpSp>
      <p:sp>
        <p:nvSpPr>
          <p:cNvPr id="22" name="TextBox 22"/>
          <p:cNvSpPr txBox="1"/>
          <p:nvPr/>
        </p:nvSpPr>
        <p:spPr>
          <a:xfrm>
            <a:off x="4217014" y="8537779"/>
            <a:ext cx="8407880" cy="638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00"/>
              </a:lnSpc>
              <a:spcBef>
                <a:spcPct val="0"/>
              </a:spcBef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Denk daran: </a:t>
            </a: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Ein Kind kann jemanden begleiten, aber nicht alle Probleme alleine lösen.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342900" y="3917718"/>
            <a:ext cx="19133820" cy="10402643"/>
            <a:chOff x="0" y="0"/>
            <a:chExt cx="25511760" cy="1387019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5511761" cy="13870178"/>
            </a:xfrm>
            <a:custGeom>
              <a:avLst/>
              <a:gdLst/>
              <a:ahLst/>
              <a:cxnLst/>
              <a:rect l="l" t="t" r="r" b="b"/>
              <a:pathLst>
                <a:path w="25511761" h="13870178">
                  <a:moveTo>
                    <a:pt x="0" y="6935089"/>
                  </a:moveTo>
                  <a:cubicBezTo>
                    <a:pt x="0" y="3104896"/>
                    <a:pt x="5711063" y="0"/>
                    <a:pt x="12755880" y="0"/>
                  </a:cubicBezTo>
                  <a:cubicBezTo>
                    <a:pt x="19800698" y="0"/>
                    <a:pt x="25511761" y="3104896"/>
                    <a:pt x="25511761" y="6935089"/>
                  </a:cubicBezTo>
                  <a:cubicBezTo>
                    <a:pt x="25511761" y="10765282"/>
                    <a:pt x="19800698" y="13870178"/>
                    <a:pt x="12755880" y="13870178"/>
                  </a:cubicBezTo>
                  <a:cubicBezTo>
                    <a:pt x="5711063" y="13870178"/>
                    <a:pt x="0" y="10765282"/>
                    <a:pt x="0" y="6935089"/>
                  </a:cubicBezTo>
                  <a:close/>
                </a:path>
              </a:pathLst>
            </a:custGeom>
            <a:solidFill>
              <a:srgbClr val="71C7D6"/>
            </a:solid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6983730" y="5161636"/>
            <a:ext cx="4320540" cy="485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00"/>
              </a:lnSpc>
            </a:pPr>
            <a:r>
              <a:rPr lang="en-US" sz="3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Aktivität 3.4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143500" y="6240411"/>
            <a:ext cx="8001000" cy="17875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00"/>
              </a:lnSpc>
            </a:pPr>
            <a:r>
              <a:rPr lang="en-US" sz="5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Rollenspiel – Wir üben das Helfen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flipV="1">
            <a:off x="7954" y="3915006"/>
            <a:ext cx="6198074" cy="3048037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s-ES"/>
          </a:p>
        </p:txBody>
      </p:sp>
      <p:sp>
        <p:nvSpPr>
          <p:cNvPr id="3" name="AutoShape 3"/>
          <p:cNvSpPr/>
          <p:nvPr/>
        </p:nvSpPr>
        <p:spPr>
          <a:xfrm>
            <a:off x="12081972" y="3698414"/>
            <a:ext cx="6199092" cy="3264628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s-ES"/>
          </a:p>
        </p:txBody>
      </p:sp>
      <p:sp>
        <p:nvSpPr>
          <p:cNvPr id="4" name="Freeform 4"/>
          <p:cNvSpPr/>
          <p:nvPr/>
        </p:nvSpPr>
        <p:spPr>
          <a:xfrm>
            <a:off x="6206028" y="6596941"/>
            <a:ext cx="3417917" cy="3690059"/>
          </a:xfrm>
          <a:custGeom>
            <a:avLst/>
            <a:gdLst/>
            <a:ahLst/>
            <a:cxnLst/>
            <a:rect l="l" t="t" r="r" b="b"/>
            <a:pathLst>
              <a:path w="3417917" h="3690059">
                <a:moveTo>
                  <a:pt x="0" y="0"/>
                </a:moveTo>
                <a:lnTo>
                  <a:pt x="3417917" y="0"/>
                </a:lnTo>
                <a:lnTo>
                  <a:pt x="3417917" y="3690059"/>
                </a:lnTo>
                <a:lnTo>
                  <a:pt x="0" y="369005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grpSp>
        <p:nvGrpSpPr>
          <p:cNvPr id="5" name="Group 5"/>
          <p:cNvGrpSpPr/>
          <p:nvPr/>
        </p:nvGrpSpPr>
        <p:grpSpPr>
          <a:xfrm>
            <a:off x="6206028" y="1849342"/>
            <a:ext cx="5875944" cy="4131327"/>
            <a:chOff x="0" y="0"/>
            <a:chExt cx="1547574" cy="1088086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547574" cy="1088086"/>
            </a:xfrm>
            <a:custGeom>
              <a:avLst/>
              <a:gdLst/>
              <a:ahLst/>
              <a:cxnLst/>
              <a:rect l="l" t="t" r="r" b="b"/>
              <a:pathLst>
                <a:path w="1547574" h="1088086">
                  <a:moveTo>
                    <a:pt x="39527" y="0"/>
                  </a:moveTo>
                  <a:lnTo>
                    <a:pt x="1508047" y="0"/>
                  </a:lnTo>
                  <a:cubicBezTo>
                    <a:pt x="1529877" y="0"/>
                    <a:pt x="1547574" y="17697"/>
                    <a:pt x="1547574" y="39527"/>
                  </a:cubicBezTo>
                  <a:lnTo>
                    <a:pt x="1547574" y="1048559"/>
                  </a:lnTo>
                  <a:cubicBezTo>
                    <a:pt x="1547574" y="1070389"/>
                    <a:pt x="1529877" y="1088086"/>
                    <a:pt x="1508047" y="1088086"/>
                  </a:cubicBezTo>
                  <a:lnTo>
                    <a:pt x="39527" y="1088086"/>
                  </a:lnTo>
                  <a:cubicBezTo>
                    <a:pt x="17697" y="1088086"/>
                    <a:pt x="0" y="1070389"/>
                    <a:pt x="0" y="1048559"/>
                  </a:cubicBezTo>
                  <a:lnTo>
                    <a:pt x="0" y="39527"/>
                  </a:lnTo>
                  <a:cubicBezTo>
                    <a:pt x="0" y="17697"/>
                    <a:pt x="17697" y="0"/>
                    <a:pt x="39527" y="0"/>
                  </a:cubicBezTo>
                  <a:close/>
                </a:path>
              </a:pathLst>
            </a:custGeom>
            <a:solidFill>
              <a:srgbClr val="51B264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28575"/>
              <a:ext cx="1547574" cy="111666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00"/>
                </a:lnSpc>
              </a:pPr>
              <a:r>
                <a:rPr lang="en-US" sz="3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Jemand weint nach der Pause. Wie kannst du helfen?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-1699883" y="6963042"/>
            <a:ext cx="3086100" cy="2295258"/>
            <a:chOff x="0" y="0"/>
            <a:chExt cx="812800" cy="604512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12800" cy="604512"/>
            </a:xfrm>
            <a:custGeom>
              <a:avLst/>
              <a:gdLst/>
              <a:ahLst/>
              <a:cxnLst/>
              <a:rect l="l" t="t" r="r" b="b"/>
              <a:pathLst>
                <a:path w="812800" h="604512">
                  <a:moveTo>
                    <a:pt x="75259" y="0"/>
                  </a:moveTo>
                  <a:lnTo>
                    <a:pt x="737541" y="0"/>
                  </a:lnTo>
                  <a:cubicBezTo>
                    <a:pt x="779105" y="0"/>
                    <a:pt x="812800" y="33695"/>
                    <a:pt x="812800" y="75259"/>
                  </a:cubicBezTo>
                  <a:lnTo>
                    <a:pt x="812800" y="529253"/>
                  </a:lnTo>
                  <a:cubicBezTo>
                    <a:pt x="812800" y="570818"/>
                    <a:pt x="779105" y="604512"/>
                    <a:pt x="737541" y="604512"/>
                  </a:cubicBezTo>
                  <a:lnTo>
                    <a:pt x="75259" y="604512"/>
                  </a:lnTo>
                  <a:cubicBezTo>
                    <a:pt x="33695" y="604512"/>
                    <a:pt x="0" y="570818"/>
                    <a:pt x="0" y="529253"/>
                  </a:cubicBezTo>
                  <a:lnTo>
                    <a:pt x="0" y="75259"/>
                  </a:lnTo>
                  <a:cubicBezTo>
                    <a:pt x="0" y="33695"/>
                    <a:pt x="33695" y="0"/>
                    <a:pt x="75259" y="0"/>
                  </a:cubicBezTo>
                  <a:close/>
                </a:path>
              </a:pathLst>
            </a:custGeom>
            <a:solidFill>
              <a:srgbClr val="51B264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28575"/>
              <a:ext cx="812800" cy="63308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00"/>
                </a:lnSpc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Ein Kind wird wütend und zieht sich von der Gruppe zurück. Was würdest du tun?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6738014" y="6963042"/>
            <a:ext cx="3086100" cy="2295258"/>
            <a:chOff x="0" y="0"/>
            <a:chExt cx="812800" cy="604512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812800" cy="604512"/>
            </a:xfrm>
            <a:custGeom>
              <a:avLst/>
              <a:gdLst/>
              <a:ahLst/>
              <a:cxnLst/>
              <a:rect l="l" t="t" r="r" b="b"/>
              <a:pathLst>
                <a:path w="812800" h="604512">
                  <a:moveTo>
                    <a:pt x="75259" y="0"/>
                  </a:moveTo>
                  <a:lnTo>
                    <a:pt x="737541" y="0"/>
                  </a:lnTo>
                  <a:cubicBezTo>
                    <a:pt x="779105" y="0"/>
                    <a:pt x="812800" y="33695"/>
                    <a:pt x="812800" y="75259"/>
                  </a:cubicBezTo>
                  <a:lnTo>
                    <a:pt x="812800" y="529253"/>
                  </a:lnTo>
                  <a:cubicBezTo>
                    <a:pt x="812800" y="570818"/>
                    <a:pt x="779105" y="604512"/>
                    <a:pt x="737541" y="604512"/>
                  </a:cubicBezTo>
                  <a:lnTo>
                    <a:pt x="75259" y="604512"/>
                  </a:lnTo>
                  <a:cubicBezTo>
                    <a:pt x="33695" y="604512"/>
                    <a:pt x="0" y="570818"/>
                    <a:pt x="0" y="529253"/>
                  </a:cubicBezTo>
                  <a:lnTo>
                    <a:pt x="0" y="75259"/>
                  </a:lnTo>
                  <a:cubicBezTo>
                    <a:pt x="0" y="33695"/>
                    <a:pt x="33695" y="0"/>
                    <a:pt x="75259" y="0"/>
                  </a:cubicBezTo>
                  <a:close/>
                </a:path>
              </a:pathLst>
            </a:custGeom>
            <a:solidFill>
              <a:srgbClr val="51B264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-28575"/>
              <a:ext cx="812800" cy="63308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00"/>
                </a:lnSpc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Zwei befreundete Personen streiten sich und beide fühlen sich beleidigt. Was tust du, um ihnen zu helfen, den Konflikt zu lösen?</a:t>
              </a:r>
            </a:p>
          </p:txBody>
        </p:sp>
      </p:grpSp>
      <p:sp>
        <p:nvSpPr>
          <p:cNvPr id="14" name="TextBox 14"/>
          <p:cNvSpPr txBox="1"/>
          <p:nvPr/>
        </p:nvSpPr>
        <p:spPr>
          <a:xfrm>
            <a:off x="5347454" y="1000125"/>
            <a:ext cx="7593092" cy="333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Wir werden echte Hilfssituationen darstellen und entwickeln.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9820646" y="8315325"/>
            <a:ext cx="3110038" cy="1247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Helfen bedeutet zuhören und, falls nötig, </a:t>
            </a: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Hilfe bei Erwachsenen suchen.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5347454" y="1000125"/>
            <a:ext cx="7593092" cy="333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Wir werden echte Hilfssituationen darstellen und entwickeln.</a:t>
            </a:r>
          </a:p>
        </p:txBody>
      </p:sp>
      <p:sp>
        <p:nvSpPr>
          <p:cNvPr id="3" name="AutoShape 3"/>
          <p:cNvSpPr/>
          <p:nvPr/>
        </p:nvSpPr>
        <p:spPr>
          <a:xfrm flipV="1">
            <a:off x="135369" y="4255959"/>
            <a:ext cx="6115428" cy="2707084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s-ES"/>
          </a:p>
        </p:txBody>
      </p:sp>
      <p:sp>
        <p:nvSpPr>
          <p:cNvPr id="4" name="AutoShape 4"/>
          <p:cNvSpPr/>
          <p:nvPr/>
        </p:nvSpPr>
        <p:spPr>
          <a:xfrm>
            <a:off x="12037204" y="4255959"/>
            <a:ext cx="6024470" cy="2707084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s-ES"/>
          </a:p>
        </p:txBody>
      </p:sp>
      <p:sp>
        <p:nvSpPr>
          <p:cNvPr id="5" name="Freeform 5"/>
          <p:cNvSpPr/>
          <p:nvPr/>
        </p:nvSpPr>
        <p:spPr>
          <a:xfrm>
            <a:off x="6206028" y="6596941"/>
            <a:ext cx="3417917" cy="3690059"/>
          </a:xfrm>
          <a:custGeom>
            <a:avLst/>
            <a:gdLst/>
            <a:ahLst/>
            <a:cxnLst/>
            <a:rect l="l" t="t" r="r" b="b"/>
            <a:pathLst>
              <a:path w="3417917" h="3690059">
                <a:moveTo>
                  <a:pt x="0" y="0"/>
                </a:moveTo>
                <a:lnTo>
                  <a:pt x="3417917" y="0"/>
                </a:lnTo>
                <a:lnTo>
                  <a:pt x="3417917" y="3690059"/>
                </a:lnTo>
                <a:lnTo>
                  <a:pt x="0" y="369005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6" name="TextBox 6"/>
          <p:cNvSpPr txBox="1"/>
          <p:nvPr/>
        </p:nvSpPr>
        <p:spPr>
          <a:xfrm>
            <a:off x="9820646" y="8315325"/>
            <a:ext cx="3110038" cy="1247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Helfen bedeutet zuhören und, falls nötig, </a:t>
            </a: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Hilfe bei Erwachsenen suchen.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-1462674" y="6963042"/>
            <a:ext cx="3196086" cy="2295258"/>
            <a:chOff x="0" y="0"/>
            <a:chExt cx="841768" cy="604512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41768" cy="604512"/>
            </a:xfrm>
            <a:custGeom>
              <a:avLst/>
              <a:gdLst/>
              <a:ahLst/>
              <a:cxnLst/>
              <a:rect l="l" t="t" r="r" b="b"/>
              <a:pathLst>
                <a:path w="841768" h="604512">
                  <a:moveTo>
                    <a:pt x="72669" y="0"/>
                  </a:moveTo>
                  <a:lnTo>
                    <a:pt x="769098" y="0"/>
                  </a:lnTo>
                  <a:cubicBezTo>
                    <a:pt x="809232" y="0"/>
                    <a:pt x="841768" y="32535"/>
                    <a:pt x="841768" y="72669"/>
                  </a:cubicBezTo>
                  <a:lnTo>
                    <a:pt x="841768" y="531843"/>
                  </a:lnTo>
                  <a:cubicBezTo>
                    <a:pt x="841768" y="571977"/>
                    <a:pt x="809232" y="604512"/>
                    <a:pt x="769098" y="604512"/>
                  </a:cubicBezTo>
                  <a:lnTo>
                    <a:pt x="72669" y="604512"/>
                  </a:lnTo>
                  <a:cubicBezTo>
                    <a:pt x="32535" y="604512"/>
                    <a:pt x="0" y="571977"/>
                    <a:pt x="0" y="531843"/>
                  </a:cubicBezTo>
                  <a:lnTo>
                    <a:pt x="0" y="72669"/>
                  </a:lnTo>
                  <a:cubicBezTo>
                    <a:pt x="0" y="32535"/>
                    <a:pt x="32535" y="0"/>
                    <a:pt x="72669" y="0"/>
                  </a:cubicBezTo>
                  <a:close/>
                </a:path>
              </a:pathLst>
            </a:custGeom>
            <a:solidFill>
              <a:srgbClr val="51B264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28575"/>
              <a:ext cx="841768" cy="63308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00"/>
                </a:lnSpc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Jemand weint nach der Pause. Wie kannst du helfen?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6518624" y="6963042"/>
            <a:ext cx="3086100" cy="2295258"/>
            <a:chOff x="0" y="0"/>
            <a:chExt cx="812800" cy="604512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812800" cy="604512"/>
            </a:xfrm>
            <a:custGeom>
              <a:avLst/>
              <a:gdLst/>
              <a:ahLst/>
              <a:cxnLst/>
              <a:rect l="l" t="t" r="r" b="b"/>
              <a:pathLst>
                <a:path w="812800" h="604512">
                  <a:moveTo>
                    <a:pt x="75259" y="0"/>
                  </a:moveTo>
                  <a:lnTo>
                    <a:pt x="737541" y="0"/>
                  </a:lnTo>
                  <a:cubicBezTo>
                    <a:pt x="779105" y="0"/>
                    <a:pt x="812800" y="33695"/>
                    <a:pt x="812800" y="75259"/>
                  </a:cubicBezTo>
                  <a:lnTo>
                    <a:pt x="812800" y="529253"/>
                  </a:lnTo>
                  <a:cubicBezTo>
                    <a:pt x="812800" y="570818"/>
                    <a:pt x="779105" y="604512"/>
                    <a:pt x="737541" y="604512"/>
                  </a:cubicBezTo>
                  <a:lnTo>
                    <a:pt x="75259" y="604512"/>
                  </a:lnTo>
                  <a:cubicBezTo>
                    <a:pt x="33695" y="604512"/>
                    <a:pt x="0" y="570818"/>
                    <a:pt x="0" y="529253"/>
                  </a:cubicBezTo>
                  <a:lnTo>
                    <a:pt x="0" y="75259"/>
                  </a:lnTo>
                  <a:cubicBezTo>
                    <a:pt x="0" y="33695"/>
                    <a:pt x="33695" y="0"/>
                    <a:pt x="75259" y="0"/>
                  </a:cubicBezTo>
                  <a:close/>
                </a:path>
              </a:pathLst>
            </a:custGeom>
            <a:solidFill>
              <a:srgbClr val="51B264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28575"/>
              <a:ext cx="812800" cy="63308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00"/>
                </a:lnSpc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Ein Kind wird wütend und zieht sich von der Gruppe zurück. Was würdest du tun?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6250796" y="1899557"/>
            <a:ext cx="5786408" cy="4131327"/>
            <a:chOff x="0" y="0"/>
            <a:chExt cx="1523992" cy="1088086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1523992" cy="1088086"/>
            </a:xfrm>
            <a:custGeom>
              <a:avLst/>
              <a:gdLst/>
              <a:ahLst/>
              <a:cxnLst/>
              <a:rect l="l" t="t" r="r" b="b"/>
              <a:pathLst>
                <a:path w="1523992" h="1088086">
                  <a:moveTo>
                    <a:pt x="40138" y="0"/>
                  </a:moveTo>
                  <a:lnTo>
                    <a:pt x="1483854" y="0"/>
                  </a:lnTo>
                  <a:cubicBezTo>
                    <a:pt x="1494499" y="0"/>
                    <a:pt x="1504708" y="4229"/>
                    <a:pt x="1512236" y="11756"/>
                  </a:cubicBezTo>
                  <a:cubicBezTo>
                    <a:pt x="1519763" y="19284"/>
                    <a:pt x="1523992" y="29493"/>
                    <a:pt x="1523992" y="40138"/>
                  </a:cubicBezTo>
                  <a:lnTo>
                    <a:pt x="1523992" y="1047948"/>
                  </a:lnTo>
                  <a:cubicBezTo>
                    <a:pt x="1523992" y="1058593"/>
                    <a:pt x="1519763" y="1068802"/>
                    <a:pt x="1512236" y="1076330"/>
                  </a:cubicBezTo>
                  <a:cubicBezTo>
                    <a:pt x="1504708" y="1083857"/>
                    <a:pt x="1494499" y="1088086"/>
                    <a:pt x="1483854" y="1088086"/>
                  </a:cubicBezTo>
                  <a:lnTo>
                    <a:pt x="40138" y="1088086"/>
                  </a:lnTo>
                  <a:cubicBezTo>
                    <a:pt x="29493" y="1088086"/>
                    <a:pt x="19284" y="1083857"/>
                    <a:pt x="11756" y="1076330"/>
                  </a:cubicBezTo>
                  <a:cubicBezTo>
                    <a:pt x="4229" y="1068802"/>
                    <a:pt x="0" y="1058593"/>
                    <a:pt x="0" y="1047948"/>
                  </a:cubicBezTo>
                  <a:lnTo>
                    <a:pt x="0" y="40138"/>
                  </a:lnTo>
                  <a:cubicBezTo>
                    <a:pt x="0" y="29493"/>
                    <a:pt x="4229" y="19284"/>
                    <a:pt x="11756" y="11756"/>
                  </a:cubicBezTo>
                  <a:cubicBezTo>
                    <a:pt x="19284" y="4229"/>
                    <a:pt x="29493" y="0"/>
                    <a:pt x="40138" y="0"/>
                  </a:cubicBezTo>
                  <a:close/>
                </a:path>
              </a:pathLst>
            </a:custGeom>
            <a:solidFill>
              <a:srgbClr val="51B264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28575"/>
              <a:ext cx="1523992" cy="111666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00"/>
                </a:lnSpc>
              </a:pPr>
              <a:r>
                <a:rPr lang="en-US" sz="3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Zwei befreundete Personen streiten sich und beide fühlen sich beleidigt. Was tust du, um ihnen zu helfen, den Konflikt zu lösen?</a:t>
              </a:r>
            </a:p>
          </p:txBody>
        </p:sp>
      </p:grp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5347454" y="1000125"/>
            <a:ext cx="7593092" cy="333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Wir werden echte Hilfssituationen darstellen und entwickeln.</a:t>
            </a:r>
          </a:p>
        </p:txBody>
      </p:sp>
      <p:sp>
        <p:nvSpPr>
          <p:cNvPr id="3" name="AutoShape 3"/>
          <p:cNvSpPr/>
          <p:nvPr/>
        </p:nvSpPr>
        <p:spPr>
          <a:xfrm flipV="1">
            <a:off x="4303" y="3805706"/>
            <a:ext cx="6521188" cy="3157336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s-ES"/>
          </a:p>
        </p:txBody>
      </p:sp>
      <p:sp>
        <p:nvSpPr>
          <p:cNvPr id="4" name="AutoShape 4"/>
          <p:cNvSpPr/>
          <p:nvPr/>
        </p:nvSpPr>
        <p:spPr>
          <a:xfrm>
            <a:off x="11762509" y="3805706"/>
            <a:ext cx="6390122" cy="3157336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s-ES"/>
          </a:p>
        </p:txBody>
      </p:sp>
      <p:sp>
        <p:nvSpPr>
          <p:cNvPr id="5" name="Freeform 5"/>
          <p:cNvSpPr/>
          <p:nvPr/>
        </p:nvSpPr>
        <p:spPr>
          <a:xfrm>
            <a:off x="6206028" y="6596941"/>
            <a:ext cx="3417917" cy="3690059"/>
          </a:xfrm>
          <a:custGeom>
            <a:avLst/>
            <a:gdLst/>
            <a:ahLst/>
            <a:cxnLst/>
            <a:rect l="l" t="t" r="r" b="b"/>
            <a:pathLst>
              <a:path w="3417917" h="3690059">
                <a:moveTo>
                  <a:pt x="0" y="0"/>
                </a:moveTo>
                <a:lnTo>
                  <a:pt x="3417917" y="0"/>
                </a:lnTo>
                <a:lnTo>
                  <a:pt x="3417917" y="3690059"/>
                </a:lnTo>
                <a:lnTo>
                  <a:pt x="0" y="369005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6" name="TextBox 6"/>
          <p:cNvSpPr txBox="1"/>
          <p:nvPr/>
        </p:nvSpPr>
        <p:spPr>
          <a:xfrm>
            <a:off x="9820646" y="8315325"/>
            <a:ext cx="3110038" cy="1247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Helfen bedeutet zuhören und, falls nötig, </a:t>
            </a: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Hilfe bei Erwachsenen suchen.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16554588" y="6963042"/>
            <a:ext cx="3196086" cy="2295258"/>
            <a:chOff x="0" y="0"/>
            <a:chExt cx="841768" cy="604512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41768" cy="604512"/>
            </a:xfrm>
            <a:custGeom>
              <a:avLst/>
              <a:gdLst/>
              <a:ahLst/>
              <a:cxnLst/>
              <a:rect l="l" t="t" r="r" b="b"/>
              <a:pathLst>
                <a:path w="841768" h="604512">
                  <a:moveTo>
                    <a:pt x="72669" y="0"/>
                  </a:moveTo>
                  <a:lnTo>
                    <a:pt x="769098" y="0"/>
                  </a:lnTo>
                  <a:cubicBezTo>
                    <a:pt x="809232" y="0"/>
                    <a:pt x="841768" y="32535"/>
                    <a:pt x="841768" y="72669"/>
                  </a:cubicBezTo>
                  <a:lnTo>
                    <a:pt x="841768" y="531843"/>
                  </a:lnTo>
                  <a:cubicBezTo>
                    <a:pt x="841768" y="571977"/>
                    <a:pt x="809232" y="604512"/>
                    <a:pt x="769098" y="604512"/>
                  </a:cubicBezTo>
                  <a:lnTo>
                    <a:pt x="72669" y="604512"/>
                  </a:lnTo>
                  <a:cubicBezTo>
                    <a:pt x="32535" y="604512"/>
                    <a:pt x="0" y="571977"/>
                    <a:pt x="0" y="531843"/>
                  </a:cubicBezTo>
                  <a:lnTo>
                    <a:pt x="0" y="72669"/>
                  </a:lnTo>
                  <a:cubicBezTo>
                    <a:pt x="0" y="32535"/>
                    <a:pt x="32535" y="0"/>
                    <a:pt x="72669" y="0"/>
                  </a:cubicBezTo>
                  <a:close/>
                </a:path>
              </a:pathLst>
            </a:custGeom>
            <a:solidFill>
              <a:srgbClr val="51B264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28575"/>
              <a:ext cx="841768" cy="63308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00"/>
                </a:lnSpc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Jemand weint nach der Pause. Wie kannst du helfen?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6206028" y="1899557"/>
            <a:ext cx="5786408" cy="4131327"/>
            <a:chOff x="0" y="0"/>
            <a:chExt cx="1523992" cy="1088086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523992" cy="1088086"/>
            </a:xfrm>
            <a:custGeom>
              <a:avLst/>
              <a:gdLst/>
              <a:ahLst/>
              <a:cxnLst/>
              <a:rect l="l" t="t" r="r" b="b"/>
              <a:pathLst>
                <a:path w="1523992" h="1088086">
                  <a:moveTo>
                    <a:pt x="40138" y="0"/>
                  </a:moveTo>
                  <a:lnTo>
                    <a:pt x="1483854" y="0"/>
                  </a:lnTo>
                  <a:cubicBezTo>
                    <a:pt x="1494499" y="0"/>
                    <a:pt x="1504708" y="4229"/>
                    <a:pt x="1512236" y="11756"/>
                  </a:cubicBezTo>
                  <a:cubicBezTo>
                    <a:pt x="1519763" y="19284"/>
                    <a:pt x="1523992" y="29493"/>
                    <a:pt x="1523992" y="40138"/>
                  </a:cubicBezTo>
                  <a:lnTo>
                    <a:pt x="1523992" y="1047948"/>
                  </a:lnTo>
                  <a:cubicBezTo>
                    <a:pt x="1523992" y="1058593"/>
                    <a:pt x="1519763" y="1068802"/>
                    <a:pt x="1512236" y="1076330"/>
                  </a:cubicBezTo>
                  <a:cubicBezTo>
                    <a:pt x="1504708" y="1083857"/>
                    <a:pt x="1494499" y="1088086"/>
                    <a:pt x="1483854" y="1088086"/>
                  </a:cubicBezTo>
                  <a:lnTo>
                    <a:pt x="40138" y="1088086"/>
                  </a:lnTo>
                  <a:cubicBezTo>
                    <a:pt x="29493" y="1088086"/>
                    <a:pt x="19284" y="1083857"/>
                    <a:pt x="11756" y="1076330"/>
                  </a:cubicBezTo>
                  <a:cubicBezTo>
                    <a:pt x="4229" y="1068802"/>
                    <a:pt x="0" y="1058593"/>
                    <a:pt x="0" y="1047948"/>
                  </a:cubicBezTo>
                  <a:lnTo>
                    <a:pt x="0" y="40138"/>
                  </a:lnTo>
                  <a:cubicBezTo>
                    <a:pt x="0" y="29493"/>
                    <a:pt x="4229" y="19284"/>
                    <a:pt x="11756" y="11756"/>
                  </a:cubicBezTo>
                  <a:cubicBezTo>
                    <a:pt x="19284" y="4229"/>
                    <a:pt x="29493" y="0"/>
                    <a:pt x="40138" y="0"/>
                  </a:cubicBezTo>
                  <a:close/>
                </a:path>
              </a:pathLst>
            </a:custGeom>
            <a:solidFill>
              <a:srgbClr val="51B264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28575"/>
              <a:ext cx="1523992" cy="111666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00"/>
                </a:lnSpc>
              </a:pPr>
              <a:r>
                <a:rPr lang="en-US" sz="3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Ein Kind wird wütend und zieht sich von der Gruppe zurück. Was würdest du tun?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-2110469" y="6963042"/>
            <a:ext cx="3877424" cy="2295258"/>
            <a:chOff x="0" y="0"/>
            <a:chExt cx="1021215" cy="604512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1021215" cy="604512"/>
            </a:xfrm>
            <a:custGeom>
              <a:avLst/>
              <a:gdLst/>
              <a:ahLst/>
              <a:cxnLst/>
              <a:rect l="l" t="t" r="r" b="b"/>
              <a:pathLst>
                <a:path w="1021215" h="604512">
                  <a:moveTo>
                    <a:pt x="59900" y="0"/>
                  </a:moveTo>
                  <a:lnTo>
                    <a:pt x="961315" y="0"/>
                  </a:lnTo>
                  <a:cubicBezTo>
                    <a:pt x="994396" y="0"/>
                    <a:pt x="1021215" y="26818"/>
                    <a:pt x="1021215" y="59900"/>
                  </a:cubicBezTo>
                  <a:lnTo>
                    <a:pt x="1021215" y="544612"/>
                  </a:lnTo>
                  <a:cubicBezTo>
                    <a:pt x="1021215" y="560499"/>
                    <a:pt x="1014904" y="575735"/>
                    <a:pt x="1003670" y="586968"/>
                  </a:cubicBezTo>
                  <a:cubicBezTo>
                    <a:pt x="992437" y="598201"/>
                    <a:pt x="977201" y="604512"/>
                    <a:pt x="961315" y="604512"/>
                  </a:cubicBezTo>
                  <a:lnTo>
                    <a:pt x="59900" y="604512"/>
                  </a:lnTo>
                  <a:cubicBezTo>
                    <a:pt x="44014" y="604512"/>
                    <a:pt x="28778" y="598201"/>
                    <a:pt x="17544" y="586968"/>
                  </a:cubicBezTo>
                  <a:cubicBezTo>
                    <a:pt x="6311" y="575735"/>
                    <a:pt x="0" y="560499"/>
                    <a:pt x="0" y="544612"/>
                  </a:cubicBezTo>
                  <a:lnTo>
                    <a:pt x="0" y="59900"/>
                  </a:lnTo>
                  <a:cubicBezTo>
                    <a:pt x="0" y="44014"/>
                    <a:pt x="6311" y="28778"/>
                    <a:pt x="17544" y="17544"/>
                  </a:cubicBezTo>
                  <a:cubicBezTo>
                    <a:pt x="28778" y="6311"/>
                    <a:pt x="44014" y="0"/>
                    <a:pt x="59900" y="0"/>
                  </a:cubicBezTo>
                  <a:close/>
                </a:path>
              </a:pathLst>
            </a:custGeom>
            <a:solidFill>
              <a:srgbClr val="51B264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28575"/>
              <a:ext cx="1021215" cy="63308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00"/>
                </a:lnSpc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Zwei befreundete Personen streiten sich und beide fühlen sich beleidigt. Was tust du, um ihnen zu helfen, den Konflikt zu lösen?</a:t>
              </a:r>
            </a:p>
          </p:txBody>
        </p:sp>
      </p:grp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28700" y="1952865"/>
            <a:ext cx="7719493" cy="8334135"/>
          </a:xfrm>
          <a:custGeom>
            <a:avLst/>
            <a:gdLst/>
            <a:ahLst/>
            <a:cxnLst/>
            <a:rect l="l" t="t" r="r" b="b"/>
            <a:pathLst>
              <a:path w="7719493" h="8334135">
                <a:moveTo>
                  <a:pt x="0" y="0"/>
                </a:moveTo>
                <a:lnTo>
                  <a:pt x="7719493" y="0"/>
                </a:lnTo>
                <a:lnTo>
                  <a:pt x="7719493" y="8334135"/>
                </a:lnTo>
                <a:lnTo>
                  <a:pt x="0" y="833413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3" name="TextBox 3"/>
          <p:cNvSpPr txBox="1"/>
          <p:nvPr/>
        </p:nvSpPr>
        <p:spPr>
          <a:xfrm>
            <a:off x="11396342" y="2714960"/>
            <a:ext cx="3110038" cy="485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00"/>
              </a:lnSpc>
              <a:spcBef>
                <a:spcPct val="0"/>
              </a:spcBef>
            </a:pPr>
            <a:r>
              <a:rPr lang="en-US" sz="3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Denk daran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9616146" y="3940338"/>
            <a:ext cx="6670431" cy="457200"/>
            <a:chOff x="0" y="0"/>
            <a:chExt cx="8893908" cy="609600"/>
          </a:xfrm>
        </p:grpSpPr>
        <p:sp>
          <p:nvSpPr>
            <p:cNvPr id="5" name="TextBox 5"/>
            <p:cNvSpPr txBox="1"/>
            <p:nvPr/>
          </p:nvSpPr>
          <p:spPr>
            <a:xfrm>
              <a:off x="781148" y="73025"/>
              <a:ext cx="8112760" cy="4349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Wir alle haben eine psychische Gesundheit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28575"/>
              <a:ext cx="696251" cy="6381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600"/>
                </a:lnSpc>
              </a:pPr>
              <a:r>
                <a:rPr lang="en-US" sz="3000" b="1">
                  <a:solidFill>
                    <a:srgbClr val="51B264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01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9553559" y="4905962"/>
            <a:ext cx="6795605" cy="638175"/>
            <a:chOff x="0" y="0"/>
            <a:chExt cx="9060806" cy="850900"/>
          </a:xfrm>
        </p:grpSpPr>
        <p:sp>
          <p:nvSpPr>
            <p:cNvPr id="8" name="TextBox 8"/>
            <p:cNvSpPr txBox="1"/>
            <p:nvPr/>
          </p:nvSpPr>
          <p:spPr>
            <a:xfrm>
              <a:off x="948046" y="9525"/>
              <a:ext cx="8112760" cy="8413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Um Hilfe zu bitten bedeutet, auf sich achtzugeben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28575"/>
              <a:ext cx="863149" cy="6381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600"/>
                </a:lnSpc>
              </a:pPr>
              <a:r>
                <a:rPr lang="en-US" sz="3000" b="1">
                  <a:solidFill>
                    <a:srgbClr val="E4829D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02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553559" y="5872749"/>
            <a:ext cx="6795605" cy="457200"/>
            <a:chOff x="0" y="0"/>
            <a:chExt cx="9060806" cy="609600"/>
          </a:xfrm>
        </p:grpSpPr>
        <p:sp>
          <p:nvSpPr>
            <p:cNvPr id="11" name="TextBox 11"/>
            <p:cNvSpPr txBox="1"/>
            <p:nvPr/>
          </p:nvSpPr>
          <p:spPr>
            <a:xfrm>
              <a:off x="948046" y="73025"/>
              <a:ext cx="8112760" cy="4349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Wir sind nicht allein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28575"/>
              <a:ext cx="863149" cy="6381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600"/>
                </a:lnSpc>
              </a:pPr>
              <a:r>
                <a:rPr lang="en-US" sz="3000" b="1">
                  <a:solidFill>
                    <a:srgbClr val="71C7D6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03</a:t>
              </a:r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10024351" y="7044324"/>
            <a:ext cx="5854019" cy="9429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00"/>
              </a:lnSpc>
              <a:spcBef>
                <a:spcPct val="0"/>
              </a:spcBef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Dein Wohlbefinden ist wichtig. Darüber zu sprechen ist auch eine Art der Selbstfürsorge.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047CAC50-809E-2840-744B-B01B81552F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6498" y="1028700"/>
            <a:ext cx="15095004" cy="8151058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1354</Words>
  <Application>Microsoft Office PowerPoint</Application>
  <PresentationFormat>Custom</PresentationFormat>
  <Paragraphs>209</Paragraphs>
  <Slides>37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42" baseType="lpstr">
      <vt:lpstr>Calibri</vt:lpstr>
      <vt:lpstr>Poppins</vt:lpstr>
      <vt:lpstr>Arial</vt:lpstr>
      <vt:lpstr>Poppins 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M4_Psychische Gesundheit_Grundschule.pptx</dc:title>
  <cp:lastModifiedBy>Itzel Gn</cp:lastModifiedBy>
  <cp:revision>2</cp:revision>
  <dcterms:created xsi:type="dcterms:W3CDTF">2006-08-16T00:00:00Z</dcterms:created>
  <dcterms:modified xsi:type="dcterms:W3CDTF">2026-04-06T18:07:50Z</dcterms:modified>
  <dc:identifier>DAHD0yL5rlw</dc:identifier>
</cp:coreProperties>
</file>