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8288000" cy="10287000"/>
  <p:notesSz cx="6858000" cy="9144000"/>
  <p:embeddedFontLst>
    <p:embeddedFont>
      <p:font typeface="Poppins" panose="00000500000000000000" pitchFamily="2" charset="0"/>
      <p:regular r:id="rId35"/>
      <p:bold r:id="rId36"/>
      <p:italic r:id="rId37"/>
      <p:boldItalic r:id="rId38"/>
    </p:embeddedFont>
    <p:embeddedFont>
      <p:font typeface="Poppins Bold" panose="00000800000000000000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308964"/>
            <a:ext cx="7669073" cy="7669073"/>
          </a:xfrm>
          <a:custGeom>
            <a:avLst/>
            <a:gdLst/>
            <a:ahLst/>
            <a:cxnLst/>
            <a:rect l="l" t="t" r="r" b="b"/>
            <a:pathLst>
              <a:path w="7669073" h="7669073">
                <a:moveTo>
                  <a:pt x="0" y="0"/>
                </a:moveTo>
                <a:lnTo>
                  <a:pt x="7669073" y="0"/>
                </a:lnTo>
                <a:lnTo>
                  <a:pt x="7669073" y="7669072"/>
                </a:lnTo>
                <a:lnTo>
                  <a:pt x="0" y="7669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478678" y="2373441"/>
            <a:ext cx="7780622" cy="3861949"/>
            <a:chOff x="0" y="0"/>
            <a:chExt cx="10374162" cy="51492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74162" cy="5149266"/>
            </a:xfrm>
            <a:custGeom>
              <a:avLst/>
              <a:gdLst/>
              <a:ahLst/>
              <a:cxnLst/>
              <a:rect l="l" t="t" r="r" b="b"/>
              <a:pathLst>
                <a:path w="10374162" h="5149266">
                  <a:moveTo>
                    <a:pt x="0" y="0"/>
                  </a:moveTo>
                  <a:lnTo>
                    <a:pt x="10374162" y="0"/>
                  </a:lnTo>
                  <a:lnTo>
                    <a:pt x="10374162" y="5149266"/>
                  </a:lnTo>
                  <a:lnTo>
                    <a:pt x="0" y="51492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834" r="-76284" b="-1557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10374162" cy="513974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Modul 4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Psychische Gesundheit </a:t>
              </a:r>
            </a:p>
            <a:p>
              <a:pPr algn="ctr">
                <a:lnSpc>
                  <a:spcPts val="5832"/>
                </a:lnSpc>
              </a:pPr>
              <a:endParaRPr lang="en-US" sz="5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43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 verstehen, was wir fühlen, und lernen, auf uns achtzugeben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317245" y="8680856"/>
            <a:ext cx="4103489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Aktivitäten für die Sekundarstufe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71085" y="2198838"/>
            <a:ext cx="5783135" cy="6874455"/>
          </a:xfrm>
          <a:custGeom>
            <a:avLst/>
            <a:gdLst/>
            <a:ahLst/>
            <a:cxnLst/>
            <a:rect l="l" t="t" r="r" b="b"/>
            <a:pathLst>
              <a:path w="5783135" h="6874455">
                <a:moveTo>
                  <a:pt x="0" y="0"/>
                </a:moveTo>
                <a:lnTo>
                  <a:pt x="5783135" y="0"/>
                </a:lnTo>
                <a:lnTo>
                  <a:pt x="5783135" y="6874454"/>
                </a:lnTo>
                <a:lnTo>
                  <a:pt x="0" y="6874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886200" y="1038225"/>
            <a:ext cx="10515600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Warum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sprechen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über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psychische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Gesundheit?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0" y="2512504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Folgendes erkunden: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0" y="7900250"/>
            <a:ext cx="641536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Psychische Gesundheit ist etwas, das wir alle haben und um das wir uns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alle kümmern können.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144000" y="3189404"/>
            <a:ext cx="6713220" cy="457200"/>
            <a:chOff x="0" y="0"/>
            <a:chExt cx="8950960" cy="609600"/>
          </a:xfrm>
        </p:grpSpPr>
        <p:sp>
          <p:nvSpPr>
            <p:cNvPr id="7" name="TextBox 7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psychische Gesundheit bedeutet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0" y="3990128"/>
            <a:ext cx="6713220" cy="624840"/>
            <a:chOff x="0" y="0"/>
            <a:chExt cx="8950960" cy="833120"/>
          </a:xfrm>
        </p:grpSpPr>
        <p:sp>
          <p:nvSpPr>
            <p:cNvPr id="10" name="TextBox 10"/>
            <p:cNvSpPr txBox="1"/>
            <p:nvPr/>
          </p:nvSpPr>
          <p:spPr>
            <a:xfrm>
              <a:off x="838200" y="-825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unsere Gedanken und Emotionen unser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Wohlbefinden beeinflussen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44000" y="4958492"/>
            <a:ext cx="6713220" cy="624840"/>
            <a:chOff x="0" y="0"/>
            <a:chExt cx="8950960" cy="833120"/>
          </a:xfrm>
        </p:grpSpPr>
        <p:sp>
          <p:nvSpPr>
            <p:cNvPr id="13" name="TextBox 13"/>
            <p:cNvSpPr txBox="1"/>
            <p:nvPr/>
          </p:nvSpPr>
          <p:spPr>
            <a:xfrm>
              <a:off x="838200" y="-825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wir tun können, wenn wir uns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überwältigt fühlen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144000" y="5926856"/>
            <a:ext cx="6713220" cy="457200"/>
            <a:chOff x="0" y="0"/>
            <a:chExt cx="8950960" cy="609600"/>
          </a:xfrm>
        </p:grpSpPr>
        <p:sp>
          <p:nvSpPr>
            <p:cNvPr id="16" name="TextBox 16"/>
            <p:cNvSpPr txBox="1"/>
            <p:nvPr/>
          </p:nvSpPr>
          <p:spPr>
            <a:xfrm>
              <a:off x="838200" y="-2095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auf uns selbst und auf andere achten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144000" y="6885696"/>
            <a:ext cx="6713220" cy="457200"/>
            <a:chOff x="0" y="0"/>
            <a:chExt cx="8950960" cy="609600"/>
          </a:xfrm>
        </p:grpSpPr>
        <p:sp>
          <p:nvSpPr>
            <p:cNvPr id="19" name="TextBox 19"/>
            <p:cNvSpPr txBox="1"/>
            <p:nvPr/>
          </p:nvSpPr>
          <p:spPr>
            <a:xfrm>
              <a:off x="838200" y="7302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Wer uns helfen kann und wann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71085" y="2198838"/>
            <a:ext cx="5783135" cy="6874455"/>
          </a:xfrm>
          <a:custGeom>
            <a:avLst/>
            <a:gdLst/>
            <a:ahLst/>
            <a:cxnLst/>
            <a:rect l="l" t="t" r="r" b="b"/>
            <a:pathLst>
              <a:path w="5783135" h="6874455">
                <a:moveTo>
                  <a:pt x="0" y="0"/>
                </a:moveTo>
                <a:lnTo>
                  <a:pt x="5783135" y="0"/>
                </a:lnTo>
                <a:lnTo>
                  <a:pt x="5783135" y="6874454"/>
                </a:lnTo>
                <a:lnTo>
                  <a:pt x="0" y="6874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810000" y="1038225"/>
            <a:ext cx="10668000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Warum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sprechen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über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psychische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Gesundheit?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0" y="2678007"/>
            <a:ext cx="646261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Weil es beeinflusst, wie wir uns im Inneren fühlen...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0" y="7075573"/>
            <a:ext cx="608457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alle haben schwierige Tage, und das ist normal.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Das Erlernen von Werkzeugen hilft uns, uns sicherer und selbstbewusster zu fühlen.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144000" y="3433246"/>
            <a:ext cx="6713220" cy="457200"/>
            <a:chOff x="0" y="0"/>
            <a:chExt cx="8950960" cy="609600"/>
          </a:xfrm>
        </p:grpSpPr>
        <p:sp>
          <p:nvSpPr>
            <p:cNvPr id="7" name="TextBox 7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denken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0" y="4233970"/>
            <a:ext cx="6713220" cy="457200"/>
            <a:chOff x="0" y="0"/>
            <a:chExt cx="8950960" cy="609600"/>
          </a:xfrm>
        </p:grpSpPr>
        <p:sp>
          <p:nvSpPr>
            <p:cNvPr id="10" name="TextBox 10"/>
            <p:cNvSpPr txBox="1"/>
            <p:nvPr/>
          </p:nvSpPr>
          <p:spPr>
            <a:xfrm>
              <a:off x="838200" y="-825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uns verhalten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44000" y="5202334"/>
            <a:ext cx="6713220" cy="457200"/>
            <a:chOff x="0" y="0"/>
            <a:chExt cx="8950960" cy="609600"/>
          </a:xfrm>
        </p:grpSpPr>
        <p:sp>
          <p:nvSpPr>
            <p:cNvPr id="13" name="TextBox 13"/>
            <p:cNvSpPr txBox="1"/>
            <p:nvPr/>
          </p:nvSpPr>
          <p:spPr>
            <a:xfrm>
              <a:off x="838200" y="-825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lernen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144000" y="6170698"/>
            <a:ext cx="6713220" cy="457200"/>
            <a:chOff x="0" y="0"/>
            <a:chExt cx="8950960" cy="609600"/>
          </a:xfrm>
        </p:grpSpPr>
        <p:sp>
          <p:nvSpPr>
            <p:cNvPr id="16" name="TextBox 16"/>
            <p:cNvSpPr txBox="1"/>
            <p:nvPr/>
          </p:nvSpPr>
          <p:spPr>
            <a:xfrm>
              <a:off x="838200" y="-2095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uns mit anderen austauschen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30749" y="3766584"/>
            <a:ext cx="4727519" cy="4989465"/>
          </a:xfrm>
          <a:custGeom>
            <a:avLst/>
            <a:gdLst/>
            <a:ahLst/>
            <a:cxnLst/>
            <a:rect l="l" t="t" r="r" b="b"/>
            <a:pathLst>
              <a:path w="4727519" h="4989465">
                <a:moveTo>
                  <a:pt x="0" y="0"/>
                </a:moveTo>
                <a:lnTo>
                  <a:pt x="4727519" y="0"/>
                </a:lnTo>
                <a:lnTo>
                  <a:pt x="4727519" y="4989465"/>
                </a:lnTo>
                <a:lnTo>
                  <a:pt x="0" y="4989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70" r="-277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94295" y="1292055"/>
            <a:ext cx="13069595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geht nicht darum, „die ganze Zeit glücklich zu sein“. Es geht darum zu wissen, was in deinem Inneren vorgeht und was dir hilft, dich besser zu fühlen.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895466" y="3433209"/>
            <a:ext cx="2839333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Bevor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beginnen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948142" y="4129502"/>
            <a:ext cx="3762684" cy="457200"/>
            <a:chOff x="0" y="0"/>
            <a:chExt cx="5016912" cy="609600"/>
          </a:xfrm>
        </p:grpSpPr>
        <p:sp>
          <p:nvSpPr>
            <p:cNvPr id="6" name="TextBox 6"/>
            <p:cNvSpPr txBox="1"/>
            <p:nvPr/>
          </p:nvSpPr>
          <p:spPr>
            <a:xfrm>
              <a:off x="823530" y="73025"/>
              <a:ext cx="419338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handeln mit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Respekt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522288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910985" y="4914900"/>
            <a:ext cx="5248236" cy="457200"/>
            <a:chOff x="0" y="0"/>
            <a:chExt cx="6997649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873074" y="73025"/>
              <a:ext cx="6124575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teilen nur das, was wir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möchten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621374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904536" y="5695950"/>
            <a:ext cx="6308272" cy="457200"/>
            <a:chOff x="0" y="0"/>
            <a:chExt cx="8411029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881672" y="73025"/>
              <a:ext cx="752935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sprechen über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allgemeine Erfahrungen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638572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890794" y="6477000"/>
            <a:ext cx="7098916" cy="457200"/>
            <a:chOff x="0" y="0"/>
            <a:chExt cx="9465222" cy="609600"/>
          </a:xfrm>
        </p:grpSpPr>
        <p:sp>
          <p:nvSpPr>
            <p:cNvPr id="15" name="TextBox 15"/>
            <p:cNvSpPr txBox="1"/>
            <p:nvPr/>
          </p:nvSpPr>
          <p:spPr>
            <a:xfrm>
              <a:off x="899995" y="73025"/>
              <a:ext cx="856522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gibt keine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„richtigen oder falschen“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Antworten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67521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895953" y="7258050"/>
            <a:ext cx="5813139" cy="457200"/>
            <a:chOff x="0" y="0"/>
            <a:chExt cx="7750851" cy="609600"/>
          </a:xfrm>
        </p:grpSpPr>
        <p:sp>
          <p:nvSpPr>
            <p:cNvPr id="18" name="TextBox 18"/>
            <p:cNvSpPr txBox="1"/>
            <p:nvPr/>
          </p:nvSpPr>
          <p:spPr>
            <a:xfrm>
              <a:off x="893116" y="73025"/>
              <a:ext cx="6857736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Jeder nimmt so teil, wie ersie kann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661458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79235" y="1849088"/>
            <a:ext cx="14718149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 1. Einführung in die psychische Gesundheit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52950" y="6875709"/>
            <a:ext cx="91821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</a:t>
            </a:r>
            <a:r>
              <a:rPr lang="en-US" sz="5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ist</a:t>
            </a:r>
            <a:r>
              <a:rPr lang="en-US" sz="5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5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psychische</a:t>
            </a:r>
            <a:r>
              <a:rPr lang="en-US" sz="5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Gesundheit? – </a:t>
            </a:r>
            <a:r>
              <a:rPr lang="en-US" sz="5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Einführung</a:t>
            </a:r>
            <a:endParaRPr lang="en-US" sz="5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21799" y="1028700"/>
            <a:ext cx="7437501" cy="8229600"/>
          </a:xfrm>
          <a:custGeom>
            <a:avLst/>
            <a:gdLst/>
            <a:ahLst/>
            <a:cxnLst/>
            <a:rect l="l" t="t" r="r" b="b"/>
            <a:pathLst>
              <a:path w="7437501" h="8229600">
                <a:moveTo>
                  <a:pt x="0" y="0"/>
                </a:moveTo>
                <a:lnTo>
                  <a:pt x="7437501" y="0"/>
                </a:lnTo>
                <a:lnTo>
                  <a:pt x="743750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158530"/>
            <a:ext cx="556260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Stühle im Kreis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999738"/>
            <a:ext cx="6601382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beginnen den Workshop in einem ruhigen Sitzkreis und heißen die Gruppe willkommen.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erklären, dass wir die psychische Gesundheit auf eine einfache, klare und respektvolle Weise erkunden werden.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21799" y="1028700"/>
            <a:ext cx="7437501" cy="8229600"/>
          </a:xfrm>
          <a:custGeom>
            <a:avLst/>
            <a:gdLst/>
            <a:ahLst/>
            <a:cxnLst/>
            <a:rect l="l" t="t" r="r" b="b"/>
            <a:pathLst>
              <a:path w="7437501" h="8229600">
                <a:moveTo>
                  <a:pt x="0" y="0"/>
                </a:moveTo>
                <a:lnTo>
                  <a:pt x="7437501" y="0"/>
                </a:lnTo>
                <a:lnTo>
                  <a:pt x="743750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882075" y="1258701"/>
            <a:ext cx="6402737" cy="1350290"/>
            <a:chOff x="0" y="0"/>
            <a:chExt cx="1686318" cy="3556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6318" cy="355632"/>
            </a:xfrm>
            <a:custGeom>
              <a:avLst/>
              <a:gdLst/>
              <a:ahLst/>
              <a:cxnLst/>
              <a:rect l="l" t="t" r="r" b="b"/>
              <a:pathLst>
                <a:path w="1686318" h="355632">
                  <a:moveTo>
                    <a:pt x="36275" y="0"/>
                  </a:moveTo>
                  <a:lnTo>
                    <a:pt x="1650043" y="0"/>
                  </a:lnTo>
                  <a:cubicBezTo>
                    <a:pt x="1670077" y="0"/>
                    <a:pt x="1686318" y="16241"/>
                    <a:pt x="1686318" y="36275"/>
                  </a:cubicBezTo>
                  <a:lnTo>
                    <a:pt x="1686318" y="319357"/>
                  </a:lnTo>
                  <a:cubicBezTo>
                    <a:pt x="1686318" y="339391"/>
                    <a:pt x="1670077" y="355632"/>
                    <a:pt x="1650043" y="355632"/>
                  </a:cubicBezTo>
                  <a:lnTo>
                    <a:pt x="36275" y="355632"/>
                  </a:lnTo>
                  <a:cubicBezTo>
                    <a:pt x="16241" y="355632"/>
                    <a:pt x="0" y="339391"/>
                    <a:pt x="0" y="319357"/>
                  </a:cubicBezTo>
                  <a:lnTo>
                    <a:pt x="0" y="36275"/>
                  </a:lnTo>
                  <a:cubicBezTo>
                    <a:pt x="0" y="16241"/>
                    <a:pt x="16241" y="0"/>
                    <a:pt x="3627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86318" cy="384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bedeutet psychische Gesundheit für dich?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82075" y="2963515"/>
            <a:ext cx="6402737" cy="1776222"/>
            <a:chOff x="0" y="0"/>
            <a:chExt cx="1686318" cy="4678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6318" cy="467812"/>
            </a:xfrm>
            <a:custGeom>
              <a:avLst/>
              <a:gdLst/>
              <a:ahLst/>
              <a:cxnLst/>
              <a:rect l="l" t="t" r="r" b="b"/>
              <a:pathLst>
                <a:path w="1686318" h="467812">
                  <a:moveTo>
                    <a:pt x="36275" y="0"/>
                  </a:moveTo>
                  <a:lnTo>
                    <a:pt x="1650043" y="0"/>
                  </a:lnTo>
                  <a:cubicBezTo>
                    <a:pt x="1670077" y="0"/>
                    <a:pt x="1686318" y="16241"/>
                    <a:pt x="1686318" y="36275"/>
                  </a:cubicBezTo>
                  <a:lnTo>
                    <a:pt x="1686318" y="431537"/>
                  </a:lnTo>
                  <a:cubicBezTo>
                    <a:pt x="1686318" y="451571"/>
                    <a:pt x="1670077" y="467812"/>
                    <a:pt x="1650043" y="467812"/>
                  </a:cubicBezTo>
                  <a:lnTo>
                    <a:pt x="36275" y="467812"/>
                  </a:lnTo>
                  <a:cubicBezTo>
                    <a:pt x="16241" y="467812"/>
                    <a:pt x="0" y="451571"/>
                    <a:pt x="0" y="431537"/>
                  </a:cubicBezTo>
                  <a:lnTo>
                    <a:pt x="0" y="36275"/>
                  </a:lnTo>
                  <a:cubicBezTo>
                    <a:pt x="0" y="16241"/>
                    <a:pt x="16241" y="0"/>
                    <a:pt x="3627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6318" cy="496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Dinge beeinflussen, wie du denkst oder wie du dich fühlst?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82075" y="5092162"/>
            <a:ext cx="6402737" cy="1350290"/>
            <a:chOff x="0" y="0"/>
            <a:chExt cx="1686318" cy="3556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86318" cy="355632"/>
            </a:xfrm>
            <a:custGeom>
              <a:avLst/>
              <a:gdLst/>
              <a:ahLst/>
              <a:cxnLst/>
              <a:rect l="l" t="t" r="r" b="b"/>
              <a:pathLst>
                <a:path w="1686318" h="355632">
                  <a:moveTo>
                    <a:pt x="36275" y="0"/>
                  </a:moveTo>
                  <a:lnTo>
                    <a:pt x="1650043" y="0"/>
                  </a:lnTo>
                  <a:cubicBezTo>
                    <a:pt x="1670077" y="0"/>
                    <a:pt x="1686318" y="16241"/>
                    <a:pt x="1686318" y="36275"/>
                  </a:cubicBezTo>
                  <a:lnTo>
                    <a:pt x="1686318" y="319357"/>
                  </a:lnTo>
                  <a:cubicBezTo>
                    <a:pt x="1686318" y="339391"/>
                    <a:pt x="1670077" y="355632"/>
                    <a:pt x="1650043" y="355632"/>
                  </a:cubicBezTo>
                  <a:lnTo>
                    <a:pt x="36275" y="355632"/>
                  </a:lnTo>
                  <a:cubicBezTo>
                    <a:pt x="16241" y="355632"/>
                    <a:pt x="0" y="339391"/>
                    <a:pt x="0" y="319357"/>
                  </a:cubicBezTo>
                  <a:lnTo>
                    <a:pt x="0" y="36275"/>
                  </a:lnTo>
                  <a:cubicBezTo>
                    <a:pt x="0" y="16241"/>
                    <a:pt x="16241" y="0"/>
                    <a:pt x="3627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686318" cy="384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Hat psychische Gesundheit nur mit Problemen zu tun?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82075" y="6794877"/>
            <a:ext cx="6402737" cy="2233422"/>
            <a:chOff x="0" y="0"/>
            <a:chExt cx="1686318" cy="5882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86318" cy="588226"/>
            </a:xfrm>
            <a:custGeom>
              <a:avLst/>
              <a:gdLst/>
              <a:ahLst/>
              <a:cxnLst/>
              <a:rect l="l" t="t" r="r" b="b"/>
              <a:pathLst>
                <a:path w="1686318" h="588226">
                  <a:moveTo>
                    <a:pt x="36275" y="0"/>
                  </a:moveTo>
                  <a:lnTo>
                    <a:pt x="1650043" y="0"/>
                  </a:lnTo>
                  <a:cubicBezTo>
                    <a:pt x="1670077" y="0"/>
                    <a:pt x="1686318" y="16241"/>
                    <a:pt x="1686318" y="36275"/>
                  </a:cubicBezTo>
                  <a:lnTo>
                    <a:pt x="1686318" y="551952"/>
                  </a:lnTo>
                  <a:cubicBezTo>
                    <a:pt x="1686318" y="571986"/>
                    <a:pt x="1670077" y="588226"/>
                    <a:pt x="1650043" y="588226"/>
                  </a:cubicBezTo>
                  <a:lnTo>
                    <a:pt x="36275" y="588226"/>
                  </a:lnTo>
                  <a:cubicBezTo>
                    <a:pt x="16241" y="588226"/>
                    <a:pt x="0" y="571986"/>
                    <a:pt x="0" y="551952"/>
                  </a:cubicBezTo>
                  <a:lnTo>
                    <a:pt x="0" y="36275"/>
                  </a:lnTo>
                  <a:cubicBezTo>
                    <a:pt x="0" y="16241"/>
                    <a:pt x="16241" y="0"/>
                    <a:pt x="3627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686318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Welchen Bezug kann sie zum Alltag in der Schule (Gymnasium/Realschule) haben?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95731" y="1550975"/>
            <a:ext cx="8363569" cy="5666544"/>
            <a:chOff x="0" y="0"/>
            <a:chExt cx="11151425" cy="7555392"/>
          </a:xfrm>
        </p:grpSpPr>
        <p:sp>
          <p:nvSpPr>
            <p:cNvPr id="3" name="AutoShape 3"/>
            <p:cNvSpPr/>
            <p:nvPr/>
          </p:nvSpPr>
          <p:spPr>
            <a:xfrm flipH="1" flipV="1">
              <a:off x="5066859" y="0"/>
              <a:ext cx="0" cy="7402842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510912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Erschwerende Faktoren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024417"/>
              <a:ext cx="4762855" cy="571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Zu wenig oder schlecht schlafen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Konflikte zu Hause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Probleme mit Freund*innen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Zu viele Hausaufgaben oder Schuldruck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Übermäßiger Konsum sozialer Netzwerke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Vergleich mit anderen Personen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Mobbing oder Ausgrenzung</a:t>
              </a:r>
            </a:p>
            <a:p>
              <a:pPr algn="l">
                <a:lnSpc>
                  <a:spcPts val="2400"/>
                </a:lnSpc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283677" y="-28575"/>
              <a:ext cx="368683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Factores que ayudan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120959" y="1024417"/>
              <a:ext cx="5030467" cy="6530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Gut schlafen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Körperliche Aktivität oder Sport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Unterstützende Freund*innen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Mit einer Vertrauensperson sprechen (Familie, Lehrkräfte, Freund*innen)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Zeit für Hobbys (Musik, Zeichnen, Videospiele mit Limits, Sport)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Gesunde Routinen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Sich gehört fühlen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Zeit an der frischen Luft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Lernen, um Hilfe zu bitten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744560" y="5275236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2206390" y="1223983"/>
            <a:ext cx="5196169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psychische Gesundheit ist Teil des allgemeinen Wohlbefindens.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Sie beeinflusst, wie wir denken, wie wir uns fühlen, wie wir handeln und wie wir uns mit anderen austauschen.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 geht nicht nur darum, „dass es einem nicht schlecht geht“, sondern auch darum, mit Stress umgehen zu können, gesunde Entscheidungen zu treffen und positive Beziehungen zu führen.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120282" y="6348767"/>
            <a:ext cx="10047437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beeinflusst meine psychische Gesundheit? – Identifizierung von Faktoren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18626" y="1674921"/>
            <a:ext cx="4192840" cy="2233422"/>
            <a:chOff x="0" y="0"/>
            <a:chExt cx="1104287" cy="5882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4287" cy="588226"/>
            </a:xfrm>
            <a:custGeom>
              <a:avLst/>
              <a:gdLst/>
              <a:ahLst/>
              <a:cxnLst/>
              <a:rect l="l" t="t" r="r" b="b"/>
              <a:pathLst>
                <a:path w="1104287" h="588226">
                  <a:moveTo>
                    <a:pt x="55394" y="0"/>
                  </a:moveTo>
                  <a:lnTo>
                    <a:pt x="1048893" y="0"/>
                  </a:lnTo>
                  <a:cubicBezTo>
                    <a:pt x="1079487" y="0"/>
                    <a:pt x="1104287" y="24801"/>
                    <a:pt x="1104287" y="55394"/>
                  </a:cubicBezTo>
                  <a:lnTo>
                    <a:pt x="1104287" y="532832"/>
                  </a:lnTo>
                  <a:cubicBezTo>
                    <a:pt x="1104287" y="547524"/>
                    <a:pt x="1098451" y="561613"/>
                    <a:pt x="1088063" y="572002"/>
                  </a:cubicBezTo>
                  <a:cubicBezTo>
                    <a:pt x="1077674" y="582390"/>
                    <a:pt x="1063585" y="588226"/>
                    <a:pt x="1048893" y="588226"/>
                  </a:cubicBezTo>
                  <a:lnTo>
                    <a:pt x="55394" y="588226"/>
                  </a:lnTo>
                  <a:cubicBezTo>
                    <a:pt x="24801" y="588226"/>
                    <a:pt x="0" y="563426"/>
                    <a:pt x="0" y="532832"/>
                  </a:cubicBezTo>
                  <a:lnTo>
                    <a:pt x="0" y="55394"/>
                  </a:lnTo>
                  <a:cubicBezTo>
                    <a:pt x="0" y="24801"/>
                    <a:pt x="24801" y="0"/>
                    <a:pt x="55394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04287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oder warum beeinflussen sie die psychische Gesundheit?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17742" y="1333500"/>
            <a:ext cx="343545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Vertiefung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des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Themas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78081" y="7889767"/>
            <a:ext cx="6314779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psychische Gesundheit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hängt nicht von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einer einzigen Sache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ab, sondern von einem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Gefüge aus Elementen,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die wir erkennen lernen können.</a:t>
            </a:r>
          </a:p>
        </p:txBody>
      </p:sp>
      <p:sp>
        <p:nvSpPr>
          <p:cNvPr id="7" name="Freeform 7"/>
          <p:cNvSpPr/>
          <p:nvPr/>
        </p:nvSpPr>
        <p:spPr>
          <a:xfrm>
            <a:off x="10563580" y="4376334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1359646" y="2284230"/>
            <a:ext cx="7540570" cy="5108940"/>
            <a:chOff x="0" y="0"/>
            <a:chExt cx="10054093" cy="6811920"/>
          </a:xfrm>
        </p:grpSpPr>
        <p:sp>
          <p:nvSpPr>
            <p:cNvPr id="9" name="AutoShape 9"/>
            <p:cNvSpPr/>
            <p:nvPr/>
          </p:nvSpPr>
          <p:spPr>
            <a:xfrm flipH="1" flipV="1">
              <a:off x="4568265" y="0"/>
              <a:ext cx="0" cy="6674381"/>
            </a:xfrm>
            <a:prstGeom prst="line">
              <a:avLst/>
            </a:prstGeom>
            <a:ln w="4580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4067025" cy="385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3"/>
                </a:lnSpc>
                <a:spcBef>
                  <a:spcPct val="0"/>
                </a:spcBef>
              </a:pPr>
              <a:r>
                <a:rPr lang="en-US" sz="1803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Erschwerende Faktoren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930325"/>
              <a:ext cx="4294176" cy="5148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Zu wenig oder schlecht schlafen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Konflikte zu Hause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Probleme mit Freund*innen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Zu viele Hausaufgaben oder Schuldruck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Übermäßiger Konsum sozialer Netzwerke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Vergleich mit anderen Personen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Mobbing oder Ausgrenzung</a:t>
              </a:r>
            </a:p>
            <a:p>
              <a:pPr algn="l">
                <a:lnSpc>
                  <a:spcPts val="2163"/>
                </a:lnSpc>
              </a:pPr>
              <a:endParaRPr lang="en-US" sz="180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665345" y="-19050"/>
              <a:ext cx="3324041" cy="385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3"/>
                </a:lnSpc>
                <a:spcBef>
                  <a:spcPct val="0"/>
                </a:spcBef>
              </a:pPr>
              <a:r>
                <a:rPr lang="en-US" sz="1803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Factores que ayudan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518639" y="930325"/>
              <a:ext cx="4535454" cy="5881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Gut schlafen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Körperliche Aktivität oder Sport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Unterstützende Freund*innen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Mit einer Vertrauensperson sprechen (Familie, Lehrkräfte, Freund*innen)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Zeit für Hobbys (Musik, Zeichnen, Videospiele mit Limits, Sport)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Gesunde Routinen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Sich gehört fühlen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Zeit an der frischen Luft</a:t>
              </a:r>
            </a:p>
            <a:p>
              <a:pPr marL="389310" lvl="1" indent="-194655" algn="l">
                <a:lnSpc>
                  <a:spcPts val="2163"/>
                </a:lnSpc>
                <a:buFont typeface="Arial"/>
                <a:buChar char="•"/>
              </a:pPr>
              <a:r>
                <a:rPr lang="en-US" sz="180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Lernen, um Hilfe zu bitten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643234"/>
            <a:ext cx="8001000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Das Gelernte über psychische Gesundheit integrieren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33004" y="1028700"/>
            <a:ext cx="13221992" cy="1319022"/>
            <a:chOff x="0" y="0"/>
            <a:chExt cx="3482335" cy="3473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82335" cy="347397"/>
            </a:xfrm>
            <a:custGeom>
              <a:avLst/>
              <a:gdLst/>
              <a:ahLst/>
              <a:cxnLst/>
              <a:rect l="l" t="t" r="r" b="b"/>
              <a:pathLst>
                <a:path w="3482335" h="347397">
                  <a:moveTo>
                    <a:pt x="17566" y="0"/>
                  </a:moveTo>
                  <a:lnTo>
                    <a:pt x="3464769" y="0"/>
                  </a:lnTo>
                  <a:cubicBezTo>
                    <a:pt x="3469428" y="0"/>
                    <a:pt x="3473896" y="1851"/>
                    <a:pt x="3477190" y="5145"/>
                  </a:cubicBezTo>
                  <a:cubicBezTo>
                    <a:pt x="3480484" y="8439"/>
                    <a:pt x="3482335" y="12907"/>
                    <a:pt x="3482335" y="17566"/>
                  </a:cubicBezTo>
                  <a:lnTo>
                    <a:pt x="3482335" y="329831"/>
                  </a:lnTo>
                  <a:cubicBezTo>
                    <a:pt x="3482335" y="334490"/>
                    <a:pt x="3480484" y="338958"/>
                    <a:pt x="3477190" y="342252"/>
                  </a:cubicBezTo>
                  <a:cubicBezTo>
                    <a:pt x="3473896" y="345546"/>
                    <a:pt x="3469428" y="347397"/>
                    <a:pt x="3464769" y="347397"/>
                  </a:cubicBezTo>
                  <a:lnTo>
                    <a:pt x="17566" y="347397"/>
                  </a:lnTo>
                  <a:cubicBezTo>
                    <a:pt x="12907" y="347397"/>
                    <a:pt x="8439" y="345546"/>
                    <a:pt x="5145" y="342252"/>
                  </a:cubicBezTo>
                  <a:cubicBezTo>
                    <a:pt x="1851" y="338958"/>
                    <a:pt x="0" y="334490"/>
                    <a:pt x="0" y="329831"/>
                  </a:cubicBezTo>
                  <a:lnTo>
                    <a:pt x="0" y="17566"/>
                  </a:lnTo>
                  <a:cubicBezTo>
                    <a:pt x="0" y="12907"/>
                    <a:pt x="1851" y="8439"/>
                    <a:pt x="5145" y="5145"/>
                  </a:cubicBezTo>
                  <a:cubicBezTo>
                    <a:pt x="8439" y="1851"/>
                    <a:pt x="12907" y="0"/>
                    <a:pt x="1756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482335" cy="37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Welchen wichtigen Gedanken nimmst du zum Thema psychische Gesundheit mit?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33004" y="2483875"/>
            <a:ext cx="4139985" cy="3147822"/>
            <a:chOff x="0" y="0"/>
            <a:chExt cx="1090366" cy="8290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90366" cy="829056"/>
            </a:xfrm>
            <a:custGeom>
              <a:avLst/>
              <a:gdLst/>
              <a:ahLst/>
              <a:cxnLst/>
              <a:rect l="l" t="t" r="r" b="b"/>
              <a:pathLst>
                <a:path w="1090366" h="829056">
                  <a:moveTo>
                    <a:pt x="56101" y="0"/>
                  </a:moveTo>
                  <a:lnTo>
                    <a:pt x="1034265" y="0"/>
                  </a:lnTo>
                  <a:cubicBezTo>
                    <a:pt x="1049144" y="0"/>
                    <a:pt x="1063414" y="5911"/>
                    <a:pt x="1073935" y="16432"/>
                  </a:cubicBezTo>
                  <a:cubicBezTo>
                    <a:pt x="1084456" y="26953"/>
                    <a:pt x="1090366" y="41222"/>
                    <a:pt x="1090366" y="56101"/>
                  </a:cubicBezTo>
                  <a:lnTo>
                    <a:pt x="1090366" y="772955"/>
                  </a:lnTo>
                  <a:cubicBezTo>
                    <a:pt x="1090366" y="803939"/>
                    <a:pt x="1065249" y="829056"/>
                    <a:pt x="1034265" y="829056"/>
                  </a:cubicBezTo>
                  <a:lnTo>
                    <a:pt x="56101" y="829056"/>
                  </a:lnTo>
                  <a:cubicBezTo>
                    <a:pt x="41222" y="829056"/>
                    <a:pt x="26953" y="823145"/>
                    <a:pt x="16432" y="812624"/>
                  </a:cubicBezTo>
                  <a:cubicBezTo>
                    <a:pt x="5911" y="802103"/>
                    <a:pt x="0" y="787834"/>
                    <a:pt x="0" y="772955"/>
                  </a:cubicBezTo>
                  <a:lnTo>
                    <a:pt x="0" y="56101"/>
                  </a:lnTo>
                  <a:cubicBezTo>
                    <a:pt x="0" y="41222"/>
                    <a:pt x="5911" y="26953"/>
                    <a:pt x="16432" y="16432"/>
                  </a:cubicBezTo>
                  <a:cubicBezTo>
                    <a:pt x="26953" y="5911"/>
                    <a:pt x="41222" y="0"/>
                    <a:pt x="5610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090366" cy="8576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hast du darüber entdeckt, wie uns die psychische Gesundheit beeinflusst?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074008" y="2483875"/>
            <a:ext cx="4139985" cy="2233422"/>
            <a:chOff x="0" y="0"/>
            <a:chExt cx="1090366" cy="5882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0366" cy="588226"/>
            </a:xfrm>
            <a:custGeom>
              <a:avLst/>
              <a:gdLst/>
              <a:ahLst/>
              <a:cxnLst/>
              <a:rect l="l" t="t" r="r" b="b"/>
              <a:pathLst>
                <a:path w="1090366" h="588226">
                  <a:moveTo>
                    <a:pt x="56101" y="0"/>
                  </a:moveTo>
                  <a:lnTo>
                    <a:pt x="1034265" y="0"/>
                  </a:lnTo>
                  <a:cubicBezTo>
                    <a:pt x="1049144" y="0"/>
                    <a:pt x="1063414" y="5911"/>
                    <a:pt x="1073935" y="16432"/>
                  </a:cubicBezTo>
                  <a:cubicBezTo>
                    <a:pt x="1084456" y="26953"/>
                    <a:pt x="1090366" y="41222"/>
                    <a:pt x="1090366" y="56101"/>
                  </a:cubicBezTo>
                  <a:lnTo>
                    <a:pt x="1090366" y="532125"/>
                  </a:lnTo>
                  <a:cubicBezTo>
                    <a:pt x="1090366" y="547004"/>
                    <a:pt x="1084456" y="561274"/>
                    <a:pt x="1073935" y="571795"/>
                  </a:cubicBezTo>
                  <a:cubicBezTo>
                    <a:pt x="1063414" y="582316"/>
                    <a:pt x="1049144" y="588226"/>
                    <a:pt x="1034265" y="588226"/>
                  </a:cubicBezTo>
                  <a:lnTo>
                    <a:pt x="56101" y="588226"/>
                  </a:lnTo>
                  <a:cubicBezTo>
                    <a:pt x="41222" y="588226"/>
                    <a:pt x="26953" y="582316"/>
                    <a:pt x="16432" y="571795"/>
                  </a:cubicBezTo>
                  <a:cubicBezTo>
                    <a:pt x="5911" y="561274"/>
                    <a:pt x="0" y="547004"/>
                    <a:pt x="0" y="532125"/>
                  </a:cubicBezTo>
                  <a:lnTo>
                    <a:pt x="0" y="56101"/>
                  </a:lnTo>
                  <a:cubicBezTo>
                    <a:pt x="0" y="41222"/>
                    <a:pt x="5911" y="26953"/>
                    <a:pt x="16432" y="16432"/>
                  </a:cubicBezTo>
                  <a:cubicBezTo>
                    <a:pt x="26953" y="5911"/>
                    <a:pt x="41222" y="0"/>
                    <a:pt x="5610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090366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Gibt es etwas, das du dir vorher noch nie überlegt hattest?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614042" y="2483875"/>
            <a:ext cx="4139985" cy="3147822"/>
            <a:chOff x="0" y="0"/>
            <a:chExt cx="1090366" cy="82905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90366" cy="829056"/>
            </a:xfrm>
            <a:custGeom>
              <a:avLst/>
              <a:gdLst/>
              <a:ahLst/>
              <a:cxnLst/>
              <a:rect l="l" t="t" r="r" b="b"/>
              <a:pathLst>
                <a:path w="1090366" h="829056">
                  <a:moveTo>
                    <a:pt x="56101" y="0"/>
                  </a:moveTo>
                  <a:lnTo>
                    <a:pt x="1034265" y="0"/>
                  </a:lnTo>
                  <a:cubicBezTo>
                    <a:pt x="1049144" y="0"/>
                    <a:pt x="1063414" y="5911"/>
                    <a:pt x="1073935" y="16432"/>
                  </a:cubicBezTo>
                  <a:cubicBezTo>
                    <a:pt x="1084456" y="26953"/>
                    <a:pt x="1090366" y="41222"/>
                    <a:pt x="1090366" y="56101"/>
                  </a:cubicBezTo>
                  <a:lnTo>
                    <a:pt x="1090366" y="772955"/>
                  </a:lnTo>
                  <a:cubicBezTo>
                    <a:pt x="1090366" y="803939"/>
                    <a:pt x="1065249" y="829056"/>
                    <a:pt x="1034265" y="829056"/>
                  </a:cubicBezTo>
                  <a:lnTo>
                    <a:pt x="56101" y="829056"/>
                  </a:lnTo>
                  <a:cubicBezTo>
                    <a:pt x="41222" y="829056"/>
                    <a:pt x="26953" y="823145"/>
                    <a:pt x="16432" y="812624"/>
                  </a:cubicBezTo>
                  <a:cubicBezTo>
                    <a:pt x="5911" y="802103"/>
                    <a:pt x="0" y="787834"/>
                    <a:pt x="0" y="772955"/>
                  </a:cubicBezTo>
                  <a:lnTo>
                    <a:pt x="0" y="56101"/>
                  </a:lnTo>
                  <a:cubicBezTo>
                    <a:pt x="0" y="41222"/>
                    <a:pt x="5911" y="26953"/>
                    <a:pt x="16432" y="16432"/>
                  </a:cubicBezTo>
                  <a:cubicBezTo>
                    <a:pt x="26953" y="5911"/>
                    <a:pt x="41222" y="0"/>
                    <a:pt x="561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090366" cy="8576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Warum ist es eurer Meinung nach wichtig, in der Sekundarstufe darüber zu sprechen?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4308231" y="5904758"/>
            <a:ext cx="9671538" cy="8229600"/>
          </a:xfrm>
          <a:custGeom>
            <a:avLst/>
            <a:gdLst/>
            <a:ahLst/>
            <a:cxnLst/>
            <a:rect l="l" t="t" r="r" b="b"/>
            <a:pathLst>
              <a:path w="9671538" h="8229600">
                <a:moveTo>
                  <a:pt x="0" y="0"/>
                </a:moveTo>
                <a:lnTo>
                  <a:pt x="9671538" y="0"/>
                </a:lnTo>
                <a:lnTo>
                  <a:pt x="96715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33004" y="1028700"/>
            <a:ext cx="13221992" cy="1110441"/>
            <a:chOff x="0" y="0"/>
            <a:chExt cx="3482335" cy="2924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82335" cy="292462"/>
            </a:xfrm>
            <a:custGeom>
              <a:avLst/>
              <a:gdLst/>
              <a:ahLst/>
              <a:cxnLst/>
              <a:rect l="l" t="t" r="r" b="b"/>
              <a:pathLst>
                <a:path w="3482335" h="292462">
                  <a:moveTo>
                    <a:pt x="17566" y="0"/>
                  </a:moveTo>
                  <a:lnTo>
                    <a:pt x="3464769" y="0"/>
                  </a:lnTo>
                  <a:cubicBezTo>
                    <a:pt x="3469428" y="0"/>
                    <a:pt x="3473896" y="1851"/>
                    <a:pt x="3477190" y="5145"/>
                  </a:cubicBezTo>
                  <a:cubicBezTo>
                    <a:pt x="3480484" y="8439"/>
                    <a:pt x="3482335" y="12907"/>
                    <a:pt x="3482335" y="17566"/>
                  </a:cubicBezTo>
                  <a:lnTo>
                    <a:pt x="3482335" y="274896"/>
                  </a:lnTo>
                  <a:cubicBezTo>
                    <a:pt x="3482335" y="279555"/>
                    <a:pt x="3480484" y="284022"/>
                    <a:pt x="3477190" y="287317"/>
                  </a:cubicBezTo>
                  <a:cubicBezTo>
                    <a:pt x="3473896" y="290611"/>
                    <a:pt x="3469428" y="292462"/>
                    <a:pt x="3464769" y="292462"/>
                  </a:cubicBezTo>
                  <a:lnTo>
                    <a:pt x="17566" y="292462"/>
                  </a:lnTo>
                  <a:cubicBezTo>
                    <a:pt x="12907" y="292462"/>
                    <a:pt x="8439" y="290611"/>
                    <a:pt x="5145" y="287317"/>
                  </a:cubicBezTo>
                  <a:cubicBezTo>
                    <a:pt x="1851" y="284022"/>
                    <a:pt x="0" y="279555"/>
                    <a:pt x="0" y="274896"/>
                  </a:cubicBezTo>
                  <a:lnTo>
                    <a:pt x="0" y="17566"/>
                  </a:lnTo>
                  <a:cubicBezTo>
                    <a:pt x="0" y="12907"/>
                    <a:pt x="1851" y="8439"/>
                    <a:pt x="5145" y="5145"/>
                  </a:cubicBezTo>
                  <a:cubicBezTo>
                    <a:pt x="8439" y="1851"/>
                    <a:pt x="12907" y="0"/>
                    <a:pt x="1756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482335" cy="3210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Denk daran...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656289" y="3120957"/>
            <a:ext cx="9671538" cy="8229600"/>
          </a:xfrm>
          <a:custGeom>
            <a:avLst/>
            <a:gdLst/>
            <a:ahLst/>
            <a:cxnLst/>
            <a:rect l="l" t="t" r="r" b="b"/>
            <a:pathLst>
              <a:path w="9671538" h="8229600">
                <a:moveTo>
                  <a:pt x="0" y="0"/>
                </a:moveTo>
                <a:lnTo>
                  <a:pt x="9671539" y="0"/>
                </a:lnTo>
                <a:lnTo>
                  <a:pt x="96715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2533004" y="3471829"/>
            <a:ext cx="7323006" cy="619125"/>
            <a:chOff x="0" y="0"/>
            <a:chExt cx="9764008" cy="825500"/>
          </a:xfrm>
        </p:grpSpPr>
        <p:sp>
          <p:nvSpPr>
            <p:cNvPr id="7" name="TextBox 7"/>
            <p:cNvSpPr txBox="1"/>
            <p:nvPr/>
          </p:nvSpPr>
          <p:spPr>
            <a:xfrm>
              <a:off x="823530" y="-15875"/>
              <a:ext cx="8940477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alle haben eine psychische Gesundheit, nicht nur „Menschen mit Problemen“.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522288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33004" y="4713254"/>
            <a:ext cx="6839019" cy="619125"/>
            <a:chOff x="0" y="0"/>
            <a:chExt cx="9118691" cy="825500"/>
          </a:xfrm>
        </p:grpSpPr>
        <p:sp>
          <p:nvSpPr>
            <p:cNvPr id="10" name="TextBox 10"/>
            <p:cNvSpPr txBox="1"/>
            <p:nvPr/>
          </p:nvSpPr>
          <p:spPr>
            <a:xfrm>
              <a:off x="873074" y="-15875"/>
              <a:ext cx="8245618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Die psychische Gesundheit verändert sich je nach unseren Erlebnissen.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621374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533004" y="5773704"/>
            <a:ext cx="7712055" cy="619125"/>
            <a:chOff x="0" y="0"/>
            <a:chExt cx="10282740" cy="825500"/>
          </a:xfrm>
        </p:grpSpPr>
        <p:sp>
          <p:nvSpPr>
            <p:cNvPr id="13" name="TextBox 13"/>
            <p:cNvSpPr txBox="1"/>
            <p:nvPr/>
          </p:nvSpPr>
          <p:spPr>
            <a:xfrm>
              <a:off x="881672" y="-15875"/>
              <a:ext cx="9401067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Über diese Themen zu sprechen, ist kein Zeichen von Schwäche, sondern von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Fürsorge.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638572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533004" y="7005604"/>
            <a:ext cx="7430036" cy="628650"/>
            <a:chOff x="0" y="0"/>
            <a:chExt cx="9906714" cy="838200"/>
          </a:xfrm>
        </p:grpSpPr>
        <p:sp>
          <p:nvSpPr>
            <p:cNvPr id="16" name="TextBox 16"/>
            <p:cNvSpPr txBox="1"/>
            <p:nvPr/>
          </p:nvSpPr>
          <p:spPr>
            <a:xfrm>
              <a:off x="899995" y="-3175"/>
              <a:ext cx="9006719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Die Pflege der psychischen Gesundheit ist genauso wichtig wie die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Pflege des Körpers.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67521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03383" y="1849088"/>
            <a:ext cx="14069854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 2. Selbstfürsorge und Stressbewältigung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01215" y="6291013"/>
            <a:ext cx="11485571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Mein „Baum des Wohlbefindens“ – Strategien für Selbstfürsorge und Wohlbefinden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94902" y="979663"/>
            <a:ext cx="7599002" cy="8327674"/>
          </a:xfrm>
          <a:custGeom>
            <a:avLst/>
            <a:gdLst/>
            <a:ahLst/>
            <a:cxnLst/>
            <a:rect l="l" t="t" r="r" b="b"/>
            <a:pathLst>
              <a:path w="7599002" h="8327674">
                <a:moveTo>
                  <a:pt x="0" y="0"/>
                </a:moveTo>
                <a:lnTo>
                  <a:pt x="7599002" y="0"/>
                </a:lnTo>
                <a:lnTo>
                  <a:pt x="7599002" y="8327674"/>
                </a:lnTo>
                <a:lnTo>
                  <a:pt x="0" y="8327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158530"/>
            <a:ext cx="556260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Gedruckte Vorlage „Baum des Wohlbefindens“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Bleistifte, Filzstifte oder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Farben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oder Bildschirm zum Zeigen von Beispielen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999738"/>
            <a:ext cx="619183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erstellen einen Baum, um zu identifizieren, welche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Gewohnheiten oder Dinge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uns helfen, im Alltag auf uns achtzugeben.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35440" y="1028700"/>
            <a:ext cx="9068430" cy="8229600"/>
          </a:xfrm>
          <a:custGeom>
            <a:avLst/>
            <a:gdLst/>
            <a:ahLst/>
            <a:cxnLst/>
            <a:rect l="l" t="t" r="r" b="b"/>
            <a:pathLst>
              <a:path w="9068430" h="8229600">
                <a:moveTo>
                  <a:pt x="0" y="0"/>
                </a:moveTo>
                <a:lnTo>
                  <a:pt x="9068430" y="0"/>
                </a:lnTo>
                <a:lnTo>
                  <a:pt x="906843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614693"/>
            <a:ext cx="4267824" cy="7057615"/>
            <a:chOff x="0" y="0"/>
            <a:chExt cx="5690432" cy="9410153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690432" cy="2458366"/>
              <a:chOff x="0" y="0"/>
              <a:chExt cx="1124036" cy="48560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124036" cy="485603"/>
              </a:xfrm>
              <a:custGeom>
                <a:avLst/>
                <a:gdLst/>
                <a:ahLst/>
                <a:cxnLst/>
                <a:rect l="l" t="t" r="r" b="b"/>
                <a:pathLst>
                  <a:path w="1124036" h="485603">
                    <a:moveTo>
                      <a:pt x="54421" y="0"/>
                    </a:moveTo>
                    <a:lnTo>
                      <a:pt x="1069615" y="0"/>
                    </a:lnTo>
                    <a:cubicBezTo>
                      <a:pt x="1099671" y="0"/>
                      <a:pt x="1124036" y="24365"/>
                      <a:pt x="1124036" y="54421"/>
                    </a:cubicBezTo>
                    <a:lnTo>
                      <a:pt x="1124036" y="431183"/>
                    </a:lnTo>
                    <a:cubicBezTo>
                      <a:pt x="1124036" y="445616"/>
                      <a:pt x="1118302" y="459458"/>
                      <a:pt x="1108097" y="469664"/>
                    </a:cubicBezTo>
                    <a:cubicBezTo>
                      <a:pt x="1097891" y="479870"/>
                      <a:pt x="1084049" y="485603"/>
                      <a:pt x="1069615" y="485603"/>
                    </a:cubicBezTo>
                    <a:lnTo>
                      <a:pt x="54421" y="485603"/>
                    </a:lnTo>
                    <a:cubicBezTo>
                      <a:pt x="24365" y="485603"/>
                      <a:pt x="0" y="461238"/>
                      <a:pt x="0" y="431183"/>
                    </a:cubicBezTo>
                    <a:lnTo>
                      <a:pt x="0" y="54421"/>
                    </a:lnTo>
                    <a:cubicBezTo>
                      <a:pt x="0" y="39987"/>
                      <a:pt x="5734" y="26145"/>
                      <a:pt x="15939" y="15939"/>
                    </a:cubicBezTo>
                    <a:cubicBezTo>
                      <a:pt x="26145" y="5734"/>
                      <a:pt x="39987" y="0"/>
                      <a:pt x="54421" y="0"/>
                    </a:cubicBezTo>
                    <a:close/>
                  </a:path>
                </a:pathLst>
              </a:custGeom>
              <a:solidFill>
                <a:srgbClr val="51B264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85725"/>
                <a:ext cx="1124036" cy="571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00"/>
                  </a:lnSpc>
                </a:pPr>
                <a:r>
                  <a:rPr lang="en-US" sz="3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Was hat dir diese Woche geholfen?</a:t>
                </a: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0" y="3009861"/>
              <a:ext cx="5690432" cy="2571496"/>
              <a:chOff x="0" y="0"/>
              <a:chExt cx="1124036" cy="50795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124036" cy="507950"/>
              </a:xfrm>
              <a:custGeom>
                <a:avLst/>
                <a:gdLst/>
                <a:ahLst/>
                <a:cxnLst/>
                <a:rect l="l" t="t" r="r" b="b"/>
                <a:pathLst>
                  <a:path w="1124036" h="507950">
                    <a:moveTo>
                      <a:pt x="54421" y="0"/>
                    </a:moveTo>
                    <a:lnTo>
                      <a:pt x="1069615" y="0"/>
                    </a:lnTo>
                    <a:cubicBezTo>
                      <a:pt x="1099671" y="0"/>
                      <a:pt x="1124036" y="24365"/>
                      <a:pt x="1124036" y="54421"/>
                    </a:cubicBezTo>
                    <a:lnTo>
                      <a:pt x="1124036" y="453529"/>
                    </a:lnTo>
                    <a:cubicBezTo>
                      <a:pt x="1124036" y="483585"/>
                      <a:pt x="1099671" y="507950"/>
                      <a:pt x="1069615" y="507950"/>
                    </a:cubicBezTo>
                    <a:lnTo>
                      <a:pt x="54421" y="507950"/>
                    </a:lnTo>
                    <a:cubicBezTo>
                      <a:pt x="39987" y="507950"/>
                      <a:pt x="26145" y="502216"/>
                      <a:pt x="15939" y="492010"/>
                    </a:cubicBezTo>
                    <a:cubicBezTo>
                      <a:pt x="5734" y="481805"/>
                      <a:pt x="0" y="467962"/>
                      <a:pt x="0" y="453529"/>
                    </a:cubicBezTo>
                    <a:lnTo>
                      <a:pt x="0" y="54421"/>
                    </a:lnTo>
                    <a:cubicBezTo>
                      <a:pt x="0" y="39987"/>
                      <a:pt x="5734" y="26145"/>
                      <a:pt x="15939" y="15939"/>
                    </a:cubicBezTo>
                    <a:cubicBezTo>
                      <a:pt x="26145" y="5734"/>
                      <a:pt x="39987" y="0"/>
                      <a:pt x="54421" y="0"/>
                    </a:cubicBezTo>
                    <a:close/>
                  </a:path>
                </a:pathLst>
              </a:custGeom>
              <a:solidFill>
                <a:srgbClr val="FFED4C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85725"/>
                <a:ext cx="1124036" cy="593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00"/>
                  </a:lnSpc>
                </a:pPr>
                <a:r>
                  <a:rPr lang="en-US" sz="3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Was tust du, um deine Energie wieder aufzuladen?</a:t>
                </a: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6127457"/>
              <a:ext cx="5690432" cy="3282696"/>
              <a:chOff x="0" y="0"/>
              <a:chExt cx="1124036" cy="64843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124036" cy="648434"/>
              </a:xfrm>
              <a:custGeom>
                <a:avLst/>
                <a:gdLst/>
                <a:ahLst/>
                <a:cxnLst/>
                <a:rect l="l" t="t" r="r" b="b"/>
                <a:pathLst>
                  <a:path w="1124036" h="648434">
                    <a:moveTo>
                      <a:pt x="54421" y="0"/>
                    </a:moveTo>
                    <a:lnTo>
                      <a:pt x="1069615" y="0"/>
                    </a:lnTo>
                    <a:cubicBezTo>
                      <a:pt x="1099671" y="0"/>
                      <a:pt x="1124036" y="24365"/>
                      <a:pt x="1124036" y="54421"/>
                    </a:cubicBezTo>
                    <a:lnTo>
                      <a:pt x="1124036" y="594013"/>
                    </a:lnTo>
                    <a:cubicBezTo>
                      <a:pt x="1124036" y="624069"/>
                      <a:pt x="1099671" y="648434"/>
                      <a:pt x="1069615" y="648434"/>
                    </a:cubicBezTo>
                    <a:lnTo>
                      <a:pt x="54421" y="648434"/>
                    </a:lnTo>
                    <a:cubicBezTo>
                      <a:pt x="39987" y="648434"/>
                      <a:pt x="26145" y="642700"/>
                      <a:pt x="15939" y="632494"/>
                    </a:cubicBezTo>
                    <a:cubicBezTo>
                      <a:pt x="5734" y="622289"/>
                      <a:pt x="0" y="608446"/>
                      <a:pt x="0" y="594013"/>
                    </a:cubicBezTo>
                    <a:lnTo>
                      <a:pt x="0" y="54421"/>
                    </a:lnTo>
                    <a:cubicBezTo>
                      <a:pt x="0" y="39987"/>
                      <a:pt x="5734" y="26145"/>
                      <a:pt x="15939" y="15939"/>
                    </a:cubicBezTo>
                    <a:cubicBezTo>
                      <a:pt x="26145" y="5734"/>
                      <a:pt x="39987" y="0"/>
                      <a:pt x="54421" y="0"/>
                    </a:cubicBezTo>
                    <a:close/>
                  </a:path>
                </a:pathLst>
              </a:custGeom>
              <a:solidFill>
                <a:srgbClr val="E4829D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85725"/>
                <a:ext cx="1124036" cy="7341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00"/>
                  </a:lnSpc>
                </a:pPr>
                <a:r>
                  <a:rPr lang="en-US" sz="3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Wer oder was unterstützt dich, wenn du gestresst bist?</a:t>
                </a:r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3022" y="1028700"/>
            <a:ext cx="15341956" cy="8229600"/>
            <a:chOff x="0" y="0"/>
            <a:chExt cx="20455942" cy="10972800"/>
          </a:xfrm>
        </p:grpSpPr>
        <p:sp>
          <p:nvSpPr>
            <p:cNvPr id="3" name="Freeform 3"/>
            <p:cNvSpPr/>
            <p:nvPr/>
          </p:nvSpPr>
          <p:spPr>
            <a:xfrm>
              <a:off x="3956775" y="0"/>
              <a:ext cx="12091240" cy="10972800"/>
            </a:xfrm>
            <a:custGeom>
              <a:avLst/>
              <a:gdLst/>
              <a:ahLst/>
              <a:cxnLst/>
              <a:rect l="l" t="t" r="r" b="b"/>
              <a:pathLst>
                <a:path w="12091240" h="10972800">
                  <a:moveTo>
                    <a:pt x="0" y="0"/>
                  </a:moveTo>
                  <a:lnTo>
                    <a:pt x="12091240" y="0"/>
                  </a:lnTo>
                  <a:lnTo>
                    <a:pt x="1209124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2994" y="794752"/>
              <a:ext cx="5247084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Blätter: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kleine Handlungen, die ich tun kann, wenn ich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gestresst bin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5315190" y="794752"/>
              <a:ext cx="4779698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Äste: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Aktivitäten, die mich nähren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Freund*innen,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Sport, Musik)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6048015" y="7299284"/>
              <a:ext cx="4407927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Wurzeln: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Gewohnheiten, die mich stützen (Schlafen, gut essen, Routinen)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208462"/>
              <a:ext cx="5755878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Stamm: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meine Stärken (Resilienz, Kreativität, Humor)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973150" y="7895473"/>
            <a:ext cx="3797087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Selbstfürsorge ist ein wesentlicher Bestandteil der psychischen Gesundheit.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17768" y="6360599"/>
            <a:ext cx="865246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Geleitete Reflexion – Was hilft mir wirklich, um mich wohlzufühlen?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94902" y="979663"/>
            <a:ext cx="7599002" cy="8327674"/>
          </a:xfrm>
          <a:custGeom>
            <a:avLst/>
            <a:gdLst/>
            <a:ahLst/>
            <a:cxnLst/>
            <a:rect l="l" t="t" r="r" b="b"/>
            <a:pathLst>
              <a:path w="7599002" h="8327674">
                <a:moveTo>
                  <a:pt x="0" y="0"/>
                </a:moveTo>
                <a:lnTo>
                  <a:pt x="7599002" y="0"/>
                </a:lnTo>
                <a:lnTo>
                  <a:pt x="7599002" y="8327674"/>
                </a:lnTo>
                <a:lnTo>
                  <a:pt x="0" y="8327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158530"/>
            <a:ext cx="556260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Gedruckte Vorlage „Baum des Wohlbefindens“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Bleistifte, Filzstifte oder Farben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oder Bildschirm zum Zeigen von Beispielen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999738"/>
            <a:ext cx="619183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die Dinge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gemeinsam besprechen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die unsere psychische Gesundheit verbessern.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94902" y="979663"/>
            <a:ext cx="7599002" cy="8327674"/>
          </a:xfrm>
          <a:custGeom>
            <a:avLst/>
            <a:gdLst/>
            <a:ahLst/>
            <a:cxnLst/>
            <a:rect l="l" t="t" r="r" b="b"/>
            <a:pathLst>
              <a:path w="7599002" h="8327674">
                <a:moveTo>
                  <a:pt x="0" y="0"/>
                </a:moveTo>
                <a:lnTo>
                  <a:pt x="7599002" y="0"/>
                </a:lnTo>
                <a:lnTo>
                  <a:pt x="7599002" y="8327674"/>
                </a:lnTo>
                <a:lnTo>
                  <a:pt x="0" y="8327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783567" y="1113601"/>
            <a:ext cx="5631352" cy="1692272"/>
            <a:chOff x="0" y="0"/>
            <a:chExt cx="1483154" cy="4457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83154" cy="445701"/>
            </a:xfrm>
            <a:custGeom>
              <a:avLst/>
              <a:gdLst/>
              <a:ahLst/>
              <a:cxnLst/>
              <a:rect l="l" t="t" r="r" b="b"/>
              <a:pathLst>
                <a:path w="1483154" h="445701">
                  <a:moveTo>
                    <a:pt x="41244" y="0"/>
                  </a:moveTo>
                  <a:lnTo>
                    <a:pt x="1441911" y="0"/>
                  </a:lnTo>
                  <a:cubicBezTo>
                    <a:pt x="1452849" y="0"/>
                    <a:pt x="1463340" y="4345"/>
                    <a:pt x="1471074" y="12080"/>
                  </a:cubicBezTo>
                  <a:cubicBezTo>
                    <a:pt x="1478809" y="19815"/>
                    <a:pt x="1483154" y="30305"/>
                    <a:pt x="1483154" y="41244"/>
                  </a:cubicBezTo>
                  <a:lnTo>
                    <a:pt x="1483154" y="404458"/>
                  </a:lnTo>
                  <a:cubicBezTo>
                    <a:pt x="1483154" y="427236"/>
                    <a:pt x="1464689" y="445701"/>
                    <a:pt x="1441911" y="445701"/>
                  </a:cubicBezTo>
                  <a:lnTo>
                    <a:pt x="41244" y="445701"/>
                  </a:lnTo>
                  <a:cubicBezTo>
                    <a:pt x="30305" y="445701"/>
                    <a:pt x="19815" y="441356"/>
                    <a:pt x="12080" y="433621"/>
                  </a:cubicBezTo>
                  <a:cubicBezTo>
                    <a:pt x="4345" y="425887"/>
                    <a:pt x="0" y="415396"/>
                    <a:pt x="0" y="404458"/>
                  </a:cubicBezTo>
                  <a:lnTo>
                    <a:pt x="0" y="41244"/>
                  </a:lnTo>
                  <a:cubicBezTo>
                    <a:pt x="0" y="30305"/>
                    <a:pt x="4345" y="19815"/>
                    <a:pt x="12080" y="12080"/>
                  </a:cubicBezTo>
                  <a:cubicBezTo>
                    <a:pt x="19815" y="4345"/>
                    <a:pt x="30305" y="0"/>
                    <a:pt x="41244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483154" cy="474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Welcher Teil meines Baumes ist am vollsten?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83567" y="3208126"/>
            <a:ext cx="5631352" cy="1776222"/>
            <a:chOff x="0" y="0"/>
            <a:chExt cx="1483154" cy="4678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83154" cy="467812"/>
            </a:xfrm>
            <a:custGeom>
              <a:avLst/>
              <a:gdLst/>
              <a:ahLst/>
              <a:cxnLst/>
              <a:rect l="l" t="t" r="r" b="b"/>
              <a:pathLst>
                <a:path w="1483154" h="467812">
                  <a:moveTo>
                    <a:pt x="41244" y="0"/>
                  </a:moveTo>
                  <a:lnTo>
                    <a:pt x="1441911" y="0"/>
                  </a:lnTo>
                  <a:cubicBezTo>
                    <a:pt x="1452849" y="0"/>
                    <a:pt x="1463340" y="4345"/>
                    <a:pt x="1471074" y="12080"/>
                  </a:cubicBezTo>
                  <a:cubicBezTo>
                    <a:pt x="1478809" y="19815"/>
                    <a:pt x="1483154" y="30305"/>
                    <a:pt x="1483154" y="41244"/>
                  </a:cubicBezTo>
                  <a:lnTo>
                    <a:pt x="1483154" y="426568"/>
                  </a:lnTo>
                  <a:cubicBezTo>
                    <a:pt x="1483154" y="449346"/>
                    <a:pt x="1464689" y="467812"/>
                    <a:pt x="1441911" y="467812"/>
                  </a:cubicBezTo>
                  <a:lnTo>
                    <a:pt x="41244" y="467812"/>
                  </a:lnTo>
                  <a:cubicBezTo>
                    <a:pt x="30305" y="467812"/>
                    <a:pt x="19815" y="463466"/>
                    <a:pt x="12080" y="455732"/>
                  </a:cubicBezTo>
                  <a:cubicBezTo>
                    <a:pt x="4345" y="447997"/>
                    <a:pt x="0" y="437506"/>
                    <a:pt x="0" y="426568"/>
                  </a:cubicBezTo>
                  <a:lnTo>
                    <a:pt x="0" y="41244"/>
                  </a:lnTo>
                  <a:cubicBezTo>
                    <a:pt x="0" y="30305"/>
                    <a:pt x="4345" y="19815"/>
                    <a:pt x="12080" y="12080"/>
                  </a:cubicBezTo>
                  <a:cubicBezTo>
                    <a:pt x="19815" y="4345"/>
                    <a:pt x="30305" y="0"/>
                    <a:pt x="41244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483154" cy="496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Worauf greife ich meistens zurück, wenn ich gestresst bin?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83567" y="5302652"/>
            <a:ext cx="5631352" cy="1776222"/>
            <a:chOff x="0" y="0"/>
            <a:chExt cx="1483154" cy="46781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83154" cy="467812"/>
            </a:xfrm>
            <a:custGeom>
              <a:avLst/>
              <a:gdLst/>
              <a:ahLst/>
              <a:cxnLst/>
              <a:rect l="l" t="t" r="r" b="b"/>
              <a:pathLst>
                <a:path w="1483154" h="467812">
                  <a:moveTo>
                    <a:pt x="41244" y="0"/>
                  </a:moveTo>
                  <a:lnTo>
                    <a:pt x="1441911" y="0"/>
                  </a:lnTo>
                  <a:cubicBezTo>
                    <a:pt x="1452849" y="0"/>
                    <a:pt x="1463340" y="4345"/>
                    <a:pt x="1471074" y="12080"/>
                  </a:cubicBezTo>
                  <a:cubicBezTo>
                    <a:pt x="1478809" y="19815"/>
                    <a:pt x="1483154" y="30305"/>
                    <a:pt x="1483154" y="41244"/>
                  </a:cubicBezTo>
                  <a:lnTo>
                    <a:pt x="1483154" y="426568"/>
                  </a:lnTo>
                  <a:cubicBezTo>
                    <a:pt x="1483154" y="449346"/>
                    <a:pt x="1464689" y="467812"/>
                    <a:pt x="1441911" y="467812"/>
                  </a:cubicBezTo>
                  <a:lnTo>
                    <a:pt x="41244" y="467812"/>
                  </a:lnTo>
                  <a:cubicBezTo>
                    <a:pt x="30305" y="467812"/>
                    <a:pt x="19815" y="463466"/>
                    <a:pt x="12080" y="455732"/>
                  </a:cubicBezTo>
                  <a:cubicBezTo>
                    <a:pt x="4345" y="447997"/>
                    <a:pt x="0" y="437506"/>
                    <a:pt x="0" y="426568"/>
                  </a:cubicBezTo>
                  <a:lnTo>
                    <a:pt x="0" y="41244"/>
                  </a:lnTo>
                  <a:cubicBezTo>
                    <a:pt x="0" y="30305"/>
                    <a:pt x="4345" y="19815"/>
                    <a:pt x="12080" y="12080"/>
                  </a:cubicBezTo>
                  <a:cubicBezTo>
                    <a:pt x="19815" y="4345"/>
                    <a:pt x="30305" y="0"/>
                    <a:pt x="41244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483154" cy="496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Wurzeln (Gewohnheiten) stützen mich am besten?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83567" y="7397177"/>
            <a:ext cx="5631352" cy="1776222"/>
            <a:chOff x="0" y="0"/>
            <a:chExt cx="1483154" cy="46781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83154" cy="467812"/>
            </a:xfrm>
            <a:custGeom>
              <a:avLst/>
              <a:gdLst/>
              <a:ahLst/>
              <a:cxnLst/>
              <a:rect l="l" t="t" r="r" b="b"/>
              <a:pathLst>
                <a:path w="1483154" h="467812">
                  <a:moveTo>
                    <a:pt x="41244" y="0"/>
                  </a:moveTo>
                  <a:lnTo>
                    <a:pt x="1441911" y="0"/>
                  </a:lnTo>
                  <a:cubicBezTo>
                    <a:pt x="1452849" y="0"/>
                    <a:pt x="1463340" y="4345"/>
                    <a:pt x="1471074" y="12080"/>
                  </a:cubicBezTo>
                  <a:cubicBezTo>
                    <a:pt x="1478809" y="19815"/>
                    <a:pt x="1483154" y="30305"/>
                    <a:pt x="1483154" y="41244"/>
                  </a:cubicBezTo>
                  <a:lnTo>
                    <a:pt x="1483154" y="426568"/>
                  </a:lnTo>
                  <a:cubicBezTo>
                    <a:pt x="1483154" y="449346"/>
                    <a:pt x="1464689" y="467812"/>
                    <a:pt x="1441911" y="467812"/>
                  </a:cubicBezTo>
                  <a:lnTo>
                    <a:pt x="41244" y="467812"/>
                  </a:lnTo>
                  <a:cubicBezTo>
                    <a:pt x="30305" y="467812"/>
                    <a:pt x="19815" y="463466"/>
                    <a:pt x="12080" y="455732"/>
                  </a:cubicBezTo>
                  <a:cubicBezTo>
                    <a:pt x="4345" y="447997"/>
                    <a:pt x="0" y="437506"/>
                    <a:pt x="0" y="426568"/>
                  </a:cubicBezTo>
                  <a:lnTo>
                    <a:pt x="0" y="41244"/>
                  </a:lnTo>
                  <a:cubicBezTo>
                    <a:pt x="0" y="30305"/>
                    <a:pt x="4345" y="19815"/>
                    <a:pt x="12080" y="12080"/>
                  </a:cubicBezTo>
                  <a:cubicBezTo>
                    <a:pt x="19815" y="4345"/>
                    <a:pt x="30305" y="0"/>
                    <a:pt x="41244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483154" cy="496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Blätter (schnelle Handlungen) funktionieren bei mir wirklich?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94902" y="979663"/>
            <a:ext cx="7599002" cy="8327674"/>
          </a:xfrm>
          <a:custGeom>
            <a:avLst/>
            <a:gdLst/>
            <a:ahLst/>
            <a:cxnLst/>
            <a:rect l="l" t="t" r="r" b="b"/>
            <a:pathLst>
              <a:path w="7599002" h="8327674">
                <a:moveTo>
                  <a:pt x="0" y="0"/>
                </a:moveTo>
                <a:lnTo>
                  <a:pt x="7599002" y="0"/>
                </a:lnTo>
                <a:lnTo>
                  <a:pt x="7599002" y="8327674"/>
                </a:lnTo>
                <a:lnTo>
                  <a:pt x="0" y="8327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095717" y="4064604"/>
            <a:ext cx="6252101" cy="6371568"/>
          </a:xfrm>
          <a:custGeom>
            <a:avLst/>
            <a:gdLst/>
            <a:ahLst/>
            <a:cxnLst/>
            <a:rect l="l" t="t" r="r" b="b"/>
            <a:pathLst>
              <a:path w="6252101" h="6371568">
                <a:moveTo>
                  <a:pt x="0" y="0"/>
                </a:moveTo>
                <a:lnTo>
                  <a:pt x="6252101" y="0"/>
                </a:lnTo>
                <a:lnTo>
                  <a:pt x="6252101" y="6371567"/>
                </a:lnTo>
                <a:lnTo>
                  <a:pt x="0" y="63715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2922488" y="2257863"/>
            <a:ext cx="542532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Sache, die ich weiterhin tun möchte, um auf mich achtzugeben, ist...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3.1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62067" y="6360599"/>
            <a:ext cx="10763866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Wer kann mir helfen? – Mein Unterstützungsnetzwerk entdecken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699093" y="1849088"/>
            <a:ext cx="11278434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 3. Mein Unterstützungsnetzwerk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13951" y="1042764"/>
            <a:ext cx="9345349" cy="8375769"/>
          </a:xfrm>
          <a:custGeom>
            <a:avLst/>
            <a:gdLst/>
            <a:ahLst/>
            <a:cxnLst/>
            <a:rect l="l" t="t" r="r" b="b"/>
            <a:pathLst>
              <a:path w="9345349" h="8375769">
                <a:moveTo>
                  <a:pt x="0" y="0"/>
                </a:moveTo>
                <a:lnTo>
                  <a:pt x="9345349" y="0"/>
                </a:lnTo>
                <a:lnTo>
                  <a:pt x="9345349" y="8375768"/>
                </a:lnTo>
                <a:lnTo>
                  <a:pt x="0" y="83757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158530"/>
            <a:ext cx="5888064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Gedruckte Vorlage „Unterstützungskreis“, 1 pro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Schüler*in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Bleistifte, Filzstifte oder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Farben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oder Flipchart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Textmarker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Stühle in flexibler Anordnung (Sitzkreis oder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Arbeitstische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5999738"/>
            <a:ext cx="619183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Personen und Ressourcen identifizieren, die Teil des eigenen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emotionalen Unterstützungsnetzwerks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sind.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24014" y="1014189"/>
            <a:ext cx="52347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Kreise drumherum repräsentieren verschiedene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Unterstützungsebenen:</a:t>
            </a:r>
          </a:p>
        </p:txBody>
      </p:sp>
      <p:sp>
        <p:nvSpPr>
          <p:cNvPr id="3" name="Freeform 3"/>
          <p:cNvSpPr/>
          <p:nvPr/>
        </p:nvSpPr>
        <p:spPr>
          <a:xfrm>
            <a:off x="7913951" y="1042764"/>
            <a:ext cx="9345349" cy="8375769"/>
          </a:xfrm>
          <a:custGeom>
            <a:avLst/>
            <a:gdLst/>
            <a:ahLst/>
            <a:cxnLst/>
            <a:rect l="l" t="t" r="r" b="b"/>
            <a:pathLst>
              <a:path w="9345349" h="8375769">
                <a:moveTo>
                  <a:pt x="0" y="0"/>
                </a:moveTo>
                <a:lnTo>
                  <a:pt x="9345349" y="0"/>
                </a:lnTo>
                <a:lnTo>
                  <a:pt x="9345349" y="8375768"/>
                </a:lnTo>
                <a:lnTo>
                  <a:pt x="0" y="83757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2324014" y="2283094"/>
            <a:ext cx="5046398" cy="1629259"/>
            <a:chOff x="0" y="0"/>
            <a:chExt cx="1329093" cy="4291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29093" cy="429105"/>
            </a:xfrm>
            <a:custGeom>
              <a:avLst/>
              <a:gdLst/>
              <a:ahLst/>
              <a:cxnLst/>
              <a:rect l="l" t="t" r="r" b="b"/>
              <a:pathLst>
                <a:path w="1329093" h="429105">
                  <a:moveTo>
                    <a:pt x="46024" y="0"/>
                  </a:moveTo>
                  <a:lnTo>
                    <a:pt x="1283068" y="0"/>
                  </a:lnTo>
                  <a:cubicBezTo>
                    <a:pt x="1308487" y="0"/>
                    <a:pt x="1329093" y="20606"/>
                    <a:pt x="1329093" y="46024"/>
                  </a:cubicBezTo>
                  <a:lnTo>
                    <a:pt x="1329093" y="383081"/>
                  </a:lnTo>
                  <a:cubicBezTo>
                    <a:pt x="1329093" y="408500"/>
                    <a:pt x="1308487" y="429105"/>
                    <a:pt x="1283068" y="429105"/>
                  </a:cubicBezTo>
                  <a:lnTo>
                    <a:pt x="46024" y="429105"/>
                  </a:lnTo>
                  <a:cubicBezTo>
                    <a:pt x="20606" y="429105"/>
                    <a:pt x="0" y="408500"/>
                    <a:pt x="0" y="383081"/>
                  </a:cubicBezTo>
                  <a:lnTo>
                    <a:pt x="0" y="46024"/>
                  </a:lnTo>
                  <a:cubicBezTo>
                    <a:pt x="0" y="20606"/>
                    <a:pt x="20606" y="0"/>
                    <a:pt x="46024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329093" cy="457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Wer hört dir zu, ohne zu urteilen?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4014" y="4113937"/>
            <a:ext cx="5046398" cy="2233422"/>
            <a:chOff x="0" y="0"/>
            <a:chExt cx="1329093" cy="5882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9093" cy="588226"/>
            </a:xfrm>
            <a:custGeom>
              <a:avLst/>
              <a:gdLst/>
              <a:ahLst/>
              <a:cxnLst/>
              <a:rect l="l" t="t" r="r" b="b"/>
              <a:pathLst>
                <a:path w="1329093" h="588226">
                  <a:moveTo>
                    <a:pt x="46024" y="0"/>
                  </a:moveTo>
                  <a:lnTo>
                    <a:pt x="1283068" y="0"/>
                  </a:lnTo>
                  <a:cubicBezTo>
                    <a:pt x="1308487" y="0"/>
                    <a:pt x="1329093" y="20606"/>
                    <a:pt x="1329093" y="46024"/>
                  </a:cubicBezTo>
                  <a:lnTo>
                    <a:pt x="1329093" y="542202"/>
                  </a:lnTo>
                  <a:cubicBezTo>
                    <a:pt x="1329093" y="554408"/>
                    <a:pt x="1324244" y="566115"/>
                    <a:pt x="1315612" y="574746"/>
                  </a:cubicBezTo>
                  <a:cubicBezTo>
                    <a:pt x="1306981" y="583377"/>
                    <a:pt x="1295275" y="588226"/>
                    <a:pt x="1283068" y="588226"/>
                  </a:cubicBezTo>
                  <a:lnTo>
                    <a:pt x="46024" y="588226"/>
                  </a:lnTo>
                  <a:cubicBezTo>
                    <a:pt x="20606" y="588226"/>
                    <a:pt x="0" y="567621"/>
                    <a:pt x="0" y="542202"/>
                  </a:cubicBezTo>
                  <a:lnTo>
                    <a:pt x="0" y="46024"/>
                  </a:lnTo>
                  <a:cubicBezTo>
                    <a:pt x="0" y="20606"/>
                    <a:pt x="20606" y="0"/>
                    <a:pt x="46024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329093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Mit welcher erwachsenen Person fühlst du dich wohl, wenn du um Hilfe bittest?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324014" y="6524192"/>
            <a:ext cx="5046398" cy="2233422"/>
            <a:chOff x="0" y="0"/>
            <a:chExt cx="1329093" cy="5882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29093" cy="588226"/>
            </a:xfrm>
            <a:custGeom>
              <a:avLst/>
              <a:gdLst/>
              <a:ahLst/>
              <a:cxnLst/>
              <a:rect l="l" t="t" r="r" b="b"/>
              <a:pathLst>
                <a:path w="1329093" h="588226">
                  <a:moveTo>
                    <a:pt x="46024" y="0"/>
                  </a:moveTo>
                  <a:lnTo>
                    <a:pt x="1283068" y="0"/>
                  </a:lnTo>
                  <a:cubicBezTo>
                    <a:pt x="1308487" y="0"/>
                    <a:pt x="1329093" y="20606"/>
                    <a:pt x="1329093" y="46024"/>
                  </a:cubicBezTo>
                  <a:lnTo>
                    <a:pt x="1329093" y="542202"/>
                  </a:lnTo>
                  <a:cubicBezTo>
                    <a:pt x="1329093" y="554408"/>
                    <a:pt x="1324244" y="566115"/>
                    <a:pt x="1315612" y="574746"/>
                  </a:cubicBezTo>
                  <a:cubicBezTo>
                    <a:pt x="1306981" y="583377"/>
                    <a:pt x="1295275" y="588226"/>
                    <a:pt x="1283068" y="588226"/>
                  </a:cubicBezTo>
                  <a:lnTo>
                    <a:pt x="46024" y="588226"/>
                  </a:lnTo>
                  <a:cubicBezTo>
                    <a:pt x="20606" y="588226"/>
                    <a:pt x="0" y="567621"/>
                    <a:pt x="0" y="542202"/>
                  </a:cubicBezTo>
                  <a:lnTo>
                    <a:pt x="0" y="46024"/>
                  </a:lnTo>
                  <a:cubicBezTo>
                    <a:pt x="0" y="20606"/>
                    <a:pt x="20606" y="0"/>
                    <a:pt x="46024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329093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Fachkraft könnte dir helfen, wenn es dir über längere Zeit sehr schlecht ginge?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42973" y="2325443"/>
            <a:ext cx="8822722" cy="5811968"/>
          </a:xfrm>
          <a:custGeom>
            <a:avLst/>
            <a:gdLst/>
            <a:ahLst/>
            <a:cxnLst/>
            <a:rect l="l" t="t" r="r" b="b"/>
            <a:pathLst>
              <a:path w="8822722" h="5811968">
                <a:moveTo>
                  <a:pt x="0" y="0"/>
                </a:moveTo>
                <a:lnTo>
                  <a:pt x="8822721" y="0"/>
                </a:lnTo>
                <a:lnTo>
                  <a:pt x="8822721" y="5811968"/>
                </a:lnTo>
                <a:lnTo>
                  <a:pt x="0" y="58119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918965" y="1130058"/>
            <a:ext cx="4537283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Kreise drumherum repräsentieren verschiedene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Unterstützungsebenen: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18965" y="8346425"/>
            <a:ext cx="5346712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gibt keine „richtige“ Anzahl an Unterstützungen.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Jedes Netzwerk ist anders.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22306" y="3660719"/>
            <a:ext cx="568799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Am nächsten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(Familie, enge Freund*innen)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56664" y="4810125"/>
            <a:ext cx="5283934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Dazwischen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(Lehrkräfte, Beratungslehrkraft, Trainer*in...)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22306" y="6267450"/>
            <a:ext cx="491217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Extern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(Ärztin, Psychologin, Dienste der Einrichtung)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506509" y="8346425"/>
            <a:ext cx="491217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 Zentrum des Kreises ist die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Person selbst.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17768" y="6360599"/>
            <a:ext cx="865246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Wie begleiten wir jemanden, der Unterstützung braucht?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15959" y="3032025"/>
            <a:ext cx="8611246" cy="7254975"/>
          </a:xfrm>
          <a:custGeom>
            <a:avLst/>
            <a:gdLst/>
            <a:ahLst/>
            <a:cxnLst/>
            <a:rect l="l" t="t" r="r" b="b"/>
            <a:pathLst>
              <a:path w="8611246" h="7254975">
                <a:moveTo>
                  <a:pt x="0" y="0"/>
                </a:moveTo>
                <a:lnTo>
                  <a:pt x="8611246" y="0"/>
                </a:lnTo>
                <a:lnTo>
                  <a:pt x="8611246" y="7254975"/>
                </a:lnTo>
                <a:lnTo>
                  <a:pt x="0" y="72549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158530"/>
            <a:ext cx="5888064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Karten mit Fragen für Gruppen (eine pro Gruppe)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Blätter oder Papier, um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Ideen zu notieren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Filzstifte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999738"/>
            <a:ext cx="6036848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Über angemessene Wege nachdenken,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Hilfe anzubieten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und die Grenzen verstehen, wann man selbst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Hilfe suchen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sollte.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63050" y="878855"/>
            <a:ext cx="0" cy="860869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 flipH="1" flipV="1">
            <a:off x="1028700" y="5143500"/>
            <a:ext cx="16795882" cy="381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7600950" y="3600450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737541"/>
                  </a:lnTo>
                  <a:cubicBezTo>
                    <a:pt x="812800" y="779105"/>
                    <a:pt x="779105" y="812800"/>
                    <a:pt x="737541" y="812800"/>
                  </a:cubicBezTo>
                  <a:lnTo>
                    <a:pt x="75259" y="812800"/>
                  </a:lnTo>
                  <a:cubicBezTo>
                    <a:pt x="33695" y="812800"/>
                    <a:pt x="0" y="779105"/>
                    <a:pt x="0" y="73754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Wie verhält sich jemand, der*die über lange Zeit traurig ist?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821590" y="1059942"/>
            <a:ext cx="512606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Anzeichen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für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Unterstützungsbedarf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378452" y="800100"/>
            <a:ext cx="5325189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ich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befreundete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Person tun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kann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180088" y="5541128"/>
            <a:ext cx="572191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übernehmen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sollteBegleiten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ohne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Druck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auszuüben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64834" y="5541128"/>
            <a:ext cx="503956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Wann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eine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erwachsene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Person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übernehmen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sollte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62729" y="1633211"/>
            <a:ext cx="5721918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Ist über viele Tage traurig oder gereizt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Isoliert sich und spricht nicht mehr mit Freund*innen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Verliert das Interesse an Dingen, die früher Spaß machten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 Verhalten ändert sich stark (sehr still oder sehr wütend)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Hat Probleme, sich im Unterricht zu konzentrieren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62729" y="6410972"/>
            <a:ext cx="5721918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die Traurigkeit sehr lange anhält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die Person davon spricht, sich selbst zu verletzen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die Person nicht mehr zur Schule geht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Bei vollständiger Isolation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Bei Mobbing oder schweren Konflikten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die Person sehr verängstigt oder verzweifelt wirkt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du nicht weißt, wie du helfen sollst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80088" y="6486525"/>
            <a:ext cx="5721918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 sein, auch wenn die Person nicht viel reden möchte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Dinge sagen wie: „Ich bin da, falls du reden möchtest“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Zeit der Person respektieren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Nicht zwingen, alles zu erzählen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Mehr zuhören als Ratschläge geben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Sätze wie „Ist doch nicht so schlimm“ vermeiden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80088" y="1633211"/>
            <a:ext cx="5721918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Zuhören, ohne zu urteilen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Fragen, wie es der Person geht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Zeit mit dieser Person verbringen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 gemeinsamen Aktivitäten einladen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Zeigen, dass die Person mir wichtig ist (eine Nachricht, nach dem Befinden fragen)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Nicht lachen oder das Gefühl minimieren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3.3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17768" y="6360599"/>
            <a:ext cx="865246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üben, wie man jemandem hilft, der*die Unterstützung braucht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868161" y="4709291"/>
            <a:ext cx="3599025" cy="3147822"/>
            <a:chOff x="0" y="0"/>
            <a:chExt cx="947891" cy="8290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7891" cy="829056"/>
            </a:xfrm>
            <a:custGeom>
              <a:avLst/>
              <a:gdLst/>
              <a:ahLst/>
              <a:cxnLst/>
              <a:rect l="l" t="t" r="r" b="b"/>
              <a:pathLst>
                <a:path w="947891" h="829056">
                  <a:moveTo>
                    <a:pt x="64533" y="0"/>
                  </a:moveTo>
                  <a:lnTo>
                    <a:pt x="883358" y="0"/>
                  </a:lnTo>
                  <a:cubicBezTo>
                    <a:pt x="900473" y="0"/>
                    <a:pt x="916888" y="6799"/>
                    <a:pt x="928990" y="18901"/>
                  </a:cubicBezTo>
                  <a:cubicBezTo>
                    <a:pt x="941092" y="31004"/>
                    <a:pt x="947891" y="47418"/>
                    <a:pt x="947891" y="64533"/>
                  </a:cubicBezTo>
                  <a:lnTo>
                    <a:pt x="947891" y="764523"/>
                  </a:lnTo>
                  <a:cubicBezTo>
                    <a:pt x="947891" y="781638"/>
                    <a:pt x="941092" y="798052"/>
                    <a:pt x="928990" y="810155"/>
                  </a:cubicBezTo>
                  <a:cubicBezTo>
                    <a:pt x="916888" y="822257"/>
                    <a:pt x="900473" y="829056"/>
                    <a:pt x="883358" y="829056"/>
                  </a:cubicBezTo>
                  <a:lnTo>
                    <a:pt x="64533" y="829056"/>
                  </a:lnTo>
                  <a:cubicBezTo>
                    <a:pt x="47418" y="829056"/>
                    <a:pt x="31004" y="822257"/>
                    <a:pt x="18901" y="810155"/>
                  </a:cubicBezTo>
                  <a:cubicBezTo>
                    <a:pt x="6799" y="798052"/>
                    <a:pt x="0" y="781638"/>
                    <a:pt x="0" y="764523"/>
                  </a:cubicBezTo>
                  <a:lnTo>
                    <a:pt x="0" y="64533"/>
                  </a:lnTo>
                  <a:cubicBezTo>
                    <a:pt x="0" y="47418"/>
                    <a:pt x="6799" y="31004"/>
                    <a:pt x="18901" y="18901"/>
                  </a:cubicBezTo>
                  <a:cubicBezTo>
                    <a:pt x="31004" y="6799"/>
                    <a:pt x="47418" y="0"/>
                    <a:pt x="64533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947891" cy="8576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Jemand fühlt sich angegriffen und wird wütend, wenn man fragt, wie es ihm*ihr geht.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008843" y="2187105"/>
            <a:ext cx="3833212" cy="3086100"/>
            <a:chOff x="0" y="0"/>
            <a:chExt cx="100957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9570" cy="812800"/>
            </a:xfrm>
            <a:custGeom>
              <a:avLst/>
              <a:gdLst/>
              <a:ahLst/>
              <a:cxnLst/>
              <a:rect l="l" t="t" r="r" b="b"/>
              <a:pathLst>
                <a:path w="1009570" h="812800">
                  <a:moveTo>
                    <a:pt x="60591" y="0"/>
                  </a:moveTo>
                  <a:lnTo>
                    <a:pt x="948979" y="0"/>
                  </a:lnTo>
                  <a:cubicBezTo>
                    <a:pt x="965049" y="0"/>
                    <a:pt x="980461" y="6384"/>
                    <a:pt x="991824" y="17747"/>
                  </a:cubicBezTo>
                  <a:cubicBezTo>
                    <a:pt x="1003187" y="29110"/>
                    <a:pt x="1009570" y="44521"/>
                    <a:pt x="1009570" y="60591"/>
                  </a:cubicBezTo>
                  <a:lnTo>
                    <a:pt x="1009570" y="752209"/>
                  </a:lnTo>
                  <a:cubicBezTo>
                    <a:pt x="1009570" y="768279"/>
                    <a:pt x="1003187" y="783690"/>
                    <a:pt x="991824" y="795053"/>
                  </a:cubicBezTo>
                  <a:cubicBezTo>
                    <a:pt x="980461" y="806416"/>
                    <a:pt x="965049" y="812800"/>
                    <a:pt x="948979" y="812800"/>
                  </a:cubicBezTo>
                  <a:lnTo>
                    <a:pt x="60591" y="812800"/>
                  </a:lnTo>
                  <a:cubicBezTo>
                    <a:pt x="44521" y="812800"/>
                    <a:pt x="29110" y="806416"/>
                    <a:pt x="17747" y="795053"/>
                  </a:cubicBezTo>
                  <a:cubicBezTo>
                    <a:pt x="6384" y="783690"/>
                    <a:pt x="0" y="768279"/>
                    <a:pt x="0" y="752209"/>
                  </a:cubicBezTo>
                  <a:lnTo>
                    <a:pt x="0" y="60591"/>
                  </a:lnTo>
                  <a:cubicBezTo>
                    <a:pt x="0" y="44521"/>
                    <a:pt x="6384" y="29110"/>
                    <a:pt x="17747" y="17747"/>
                  </a:cubicBezTo>
                  <a:cubicBezTo>
                    <a:pt x="29110" y="6384"/>
                    <a:pt x="44521" y="0"/>
                    <a:pt x="6059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00957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Eine befreundete Person sagt, dass sie den schulischen Druck nicht mehr aushält.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22120" y="2158530"/>
            <a:ext cx="5888064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Karten mit Szenarien (1 pro Gruppe)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Ausreichend Platz, um sich zu bewegen oder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Szenen darzustellen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Blätter für kurze Notizen (optional)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22120" y="5999738"/>
            <a:ext cx="6036848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Fähigkeiten zur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emotionalen Unterstützung unter Gleichaltrigen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üben und lernen, angemessen auf Anzeichen von Unbehagen zu reagieren.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63050" y="1028700"/>
            <a:ext cx="0" cy="58449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877268" y="7870521"/>
            <a:ext cx="12533465" cy="1387779"/>
            <a:chOff x="0" y="0"/>
            <a:chExt cx="3300995" cy="3655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00995" cy="365506"/>
            </a:xfrm>
            <a:custGeom>
              <a:avLst/>
              <a:gdLst/>
              <a:ahLst/>
              <a:cxnLst/>
              <a:rect l="l" t="t" r="r" b="b"/>
              <a:pathLst>
                <a:path w="3300995" h="365506">
                  <a:moveTo>
                    <a:pt x="18531" y="0"/>
                  </a:moveTo>
                  <a:lnTo>
                    <a:pt x="3282464" y="0"/>
                  </a:lnTo>
                  <a:cubicBezTo>
                    <a:pt x="3292698" y="0"/>
                    <a:pt x="3300995" y="8297"/>
                    <a:pt x="3300995" y="18531"/>
                  </a:cubicBezTo>
                  <a:lnTo>
                    <a:pt x="3300995" y="346975"/>
                  </a:lnTo>
                  <a:cubicBezTo>
                    <a:pt x="3300995" y="357209"/>
                    <a:pt x="3292698" y="365506"/>
                    <a:pt x="3282464" y="365506"/>
                  </a:cubicBezTo>
                  <a:lnTo>
                    <a:pt x="18531" y="365506"/>
                  </a:lnTo>
                  <a:cubicBezTo>
                    <a:pt x="8297" y="365506"/>
                    <a:pt x="0" y="357209"/>
                    <a:pt x="0" y="346975"/>
                  </a:cubicBezTo>
                  <a:lnTo>
                    <a:pt x="0" y="18531"/>
                  </a:lnTo>
                  <a:cubicBezTo>
                    <a:pt x="0" y="8297"/>
                    <a:pt x="8297" y="0"/>
                    <a:pt x="1853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300995" cy="394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Wann würden wir eine erwachsene Person um Unterstützung bitten?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158487" y="1000125"/>
            <a:ext cx="225171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Sätze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die HELFEN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3823" y="1000125"/>
            <a:ext cx="370690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Sätze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die NICHT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helfen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121470" y="2136471"/>
            <a:ext cx="4325747" cy="460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Möchtest du mir erzählen, was dich bedrückt?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bin hier, um dir zuzuhören.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ergibt Sinn, dass du dich so fühlst.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musst das nicht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alleine durchstehen.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du möchtest, können wir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gemeinsam überlegen,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was zu tun ist.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können mit jemandem sprechen, der*die dir hilft.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kannst auf mich zählen.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bin sicher, dass wir nach und nach eine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Lösung finden.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03821" y="2709422"/>
            <a:ext cx="3706911" cy="460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Ist doch nicht so schlimm.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 machen alle mal durch.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musst dich mehr anstrengen.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Hör auf, darüber nachzudenken.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übertreibst bestimmt.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Anderen geht es viel schlechter.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Beschwer dich nicht so viel.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 ist doch Blödsinn.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7246444" y="2446970"/>
            <a:ext cx="3833212" cy="3086100"/>
            <a:chOff x="0" y="0"/>
            <a:chExt cx="100957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09570" cy="812800"/>
            </a:xfrm>
            <a:custGeom>
              <a:avLst/>
              <a:gdLst/>
              <a:ahLst/>
              <a:cxnLst/>
              <a:rect l="l" t="t" r="r" b="b"/>
              <a:pathLst>
                <a:path w="1009570" h="812800">
                  <a:moveTo>
                    <a:pt x="60591" y="0"/>
                  </a:moveTo>
                  <a:lnTo>
                    <a:pt x="948979" y="0"/>
                  </a:lnTo>
                  <a:cubicBezTo>
                    <a:pt x="965049" y="0"/>
                    <a:pt x="980461" y="6384"/>
                    <a:pt x="991824" y="17747"/>
                  </a:cubicBezTo>
                  <a:cubicBezTo>
                    <a:pt x="1003187" y="29110"/>
                    <a:pt x="1009570" y="44521"/>
                    <a:pt x="1009570" y="60591"/>
                  </a:cubicBezTo>
                  <a:lnTo>
                    <a:pt x="1009570" y="752209"/>
                  </a:lnTo>
                  <a:cubicBezTo>
                    <a:pt x="1009570" y="768279"/>
                    <a:pt x="1003187" y="783690"/>
                    <a:pt x="991824" y="795053"/>
                  </a:cubicBezTo>
                  <a:cubicBezTo>
                    <a:pt x="980461" y="806416"/>
                    <a:pt x="965049" y="812800"/>
                    <a:pt x="948979" y="812800"/>
                  </a:cubicBezTo>
                  <a:lnTo>
                    <a:pt x="60591" y="812800"/>
                  </a:lnTo>
                  <a:cubicBezTo>
                    <a:pt x="44521" y="812800"/>
                    <a:pt x="29110" y="806416"/>
                    <a:pt x="17747" y="795053"/>
                  </a:cubicBezTo>
                  <a:cubicBezTo>
                    <a:pt x="6384" y="783690"/>
                    <a:pt x="0" y="768279"/>
                    <a:pt x="0" y="752209"/>
                  </a:cubicBezTo>
                  <a:lnTo>
                    <a:pt x="0" y="60591"/>
                  </a:lnTo>
                  <a:cubicBezTo>
                    <a:pt x="0" y="44521"/>
                    <a:pt x="6384" y="29110"/>
                    <a:pt x="17747" y="17747"/>
                  </a:cubicBezTo>
                  <a:cubicBezTo>
                    <a:pt x="29110" y="6384"/>
                    <a:pt x="44521" y="0"/>
                    <a:pt x="6059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00957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Eine befreundete Person sagt, dass sie den schulischen Druck nicht mehr aushält.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287609" y="3302284"/>
            <a:ext cx="5628791" cy="3086100"/>
            <a:chOff x="0" y="0"/>
            <a:chExt cx="148248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2480" cy="812800"/>
            </a:xfrm>
            <a:custGeom>
              <a:avLst/>
              <a:gdLst/>
              <a:ahLst/>
              <a:cxnLst/>
              <a:rect l="l" t="t" r="r" b="b"/>
              <a:pathLst>
                <a:path w="1482480" h="812800">
                  <a:moveTo>
                    <a:pt x="41262" y="0"/>
                  </a:moveTo>
                  <a:lnTo>
                    <a:pt x="1441217" y="0"/>
                  </a:lnTo>
                  <a:cubicBezTo>
                    <a:pt x="1464006" y="0"/>
                    <a:pt x="1482480" y="18474"/>
                    <a:pt x="1482480" y="41262"/>
                  </a:cubicBezTo>
                  <a:lnTo>
                    <a:pt x="1482480" y="771538"/>
                  </a:lnTo>
                  <a:cubicBezTo>
                    <a:pt x="1482480" y="794326"/>
                    <a:pt x="1464006" y="812800"/>
                    <a:pt x="1441217" y="812800"/>
                  </a:cubicBezTo>
                  <a:lnTo>
                    <a:pt x="41262" y="812800"/>
                  </a:lnTo>
                  <a:cubicBezTo>
                    <a:pt x="18474" y="812800"/>
                    <a:pt x="0" y="794326"/>
                    <a:pt x="0" y="771538"/>
                  </a:cubicBezTo>
                  <a:lnTo>
                    <a:pt x="0" y="41262"/>
                  </a:lnTo>
                  <a:cubicBezTo>
                    <a:pt x="0" y="18474"/>
                    <a:pt x="18474" y="0"/>
                    <a:pt x="41262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48248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Ich kann nicht immer wählen, wie ich mich fühle... </a:t>
              </a: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aber ich kann lernen, auf mich achtzugeben.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51127" y="7569484"/>
            <a:ext cx="15590520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bist nicht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allein.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hast Werkzeuge, du hast Unterstützung und du kannst immer um Hilfe bitten.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0210" y="1580705"/>
            <a:ext cx="14529390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Vielen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Dank für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eure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Teilnahme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und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dafür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dass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ihr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diesen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Raum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achtet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93779" y="2677210"/>
            <a:ext cx="309348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Heute wissen wir bereits: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22703" y="3620185"/>
            <a:ext cx="825984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Gesundheit ist nicht nur körperlich: Sie ist auch mental und sozial.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22703" y="4273834"/>
            <a:ext cx="630447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Alle Menschen haben Emotionen und Bedürfnisse.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22703" y="4988209"/>
            <a:ext cx="777323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 erkennen, was ich brauche, hilft mir, mich besser zu fühlen.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22703" y="6359809"/>
            <a:ext cx="811617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Für mich selbst zu sorgen bedeutet auch, für meine psychische Gesundheit zu sorgen.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22703" y="5645434"/>
            <a:ext cx="661225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kann um Hilfe bitten, wenn mir etwas schwerfällt.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51127" y="3563196"/>
            <a:ext cx="391716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13970" y="4216845"/>
            <a:ext cx="46603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07521" y="4931220"/>
            <a:ext cx="47892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98938" y="6302820"/>
            <a:ext cx="496094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93779" y="5588445"/>
            <a:ext cx="506413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1040DB3-82DF-9E2F-A796-D8F19FFE4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1852</Words>
  <Application>Microsoft Office PowerPoint</Application>
  <PresentationFormat>Custom</PresentationFormat>
  <Paragraphs>256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Calibri</vt:lpstr>
      <vt:lpstr>Poppins</vt:lpstr>
      <vt:lpstr>Arial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M4_Psychische Gesundheit_Sek I.pptx</dc:title>
  <cp:lastModifiedBy>Itzel Gn</cp:lastModifiedBy>
  <cp:revision>2</cp:revision>
  <dcterms:created xsi:type="dcterms:W3CDTF">2006-08-16T00:00:00Z</dcterms:created>
  <dcterms:modified xsi:type="dcterms:W3CDTF">2026-04-06T18:07:41Z</dcterms:modified>
  <dc:identifier>DAHD0mRfKUQ</dc:identifier>
</cp:coreProperties>
</file>