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8288000" cy="10287000"/>
  <p:notesSz cx="6858000" cy="9144000"/>
  <p:embeddedFontLst>
    <p:embeddedFont>
      <p:font typeface="Poppins" panose="00000500000000000000" pitchFamily="2" charset="0"/>
      <p:regular r:id="rId36"/>
      <p:bold r:id="rId37"/>
      <p:italic r:id="rId38"/>
      <p:boldItalic r:id="rId39"/>
    </p:embeddedFont>
    <p:embeddedFont>
      <p:font typeface="Poppins Bold" panose="00000800000000000000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E75449-4214-4696-A561-E961233571D2}" v="1" dt="2026-04-02T17:33:51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tzel Gn" userId="85252ee17ed24939" providerId="LiveId" clId="{46FC08D1-DCF7-4588-9D0D-450B9D630ABE}"/>
    <pc:docChg chg="custSel modSld">
      <pc:chgData name="Itzel Gn" userId="85252ee17ed24939" providerId="LiveId" clId="{46FC08D1-DCF7-4588-9D0D-450B9D630ABE}" dt="2026-04-02T17:33:53.429" v="9" actId="1076"/>
      <pc:docMkLst>
        <pc:docMk/>
      </pc:docMkLst>
      <pc:sldChg chg="modSp mod">
        <pc:chgData name="Itzel Gn" userId="85252ee17ed24939" providerId="LiveId" clId="{46FC08D1-DCF7-4588-9D0D-450B9D630ABE}" dt="2026-04-02T17:31:57.871" v="0" actId="14100"/>
        <pc:sldMkLst>
          <pc:docMk/>
          <pc:sldMk cId="0" sldId="257"/>
        </pc:sldMkLst>
        <pc:spChg chg="mod">
          <ac:chgData name="Itzel Gn" userId="85252ee17ed24939" providerId="LiveId" clId="{46FC08D1-DCF7-4588-9D0D-450B9D630ABE}" dt="2026-04-02T17:31:57.871" v="0" actId="14100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32:03.862" v="1" actId="14100"/>
        <pc:sldMkLst>
          <pc:docMk/>
          <pc:sldMk cId="0" sldId="258"/>
        </pc:sldMkLst>
        <pc:spChg chg="mod">
          <ac:chgData name="Itzel Gn" userId="85252ee17ed24939" providerId="LiveId" clId="{46FC08D1-DCF7-4588-9D0D-450B9D630ABE}" dt="2026-04-02T17:32:03.862" v="1" actId="14100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32:53.678" v="2" actId="14100"/>
        <pc:sldMkLst>
          <pc:docMk/>
          <pc:sldMk cId="0" sldId="279"/>
        </pc:sldMkLst>
        <pc:spChg chg="mod">
          <ac:chgData name="Itzel Gn" userId="85252ee17ed24939" providerId="LiveId" clId="{46FC08D1-DCF7-4588-9D0D-450B9D630ABE}" dt="2026-04-02T17:32:53.678" v="2" actId="14100"/>
          <ac:spMkLst>
            <pc:docMk/>
            <pc:sldMk cId="0" sldId="279"/>
            <ac:spMk id="2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33:03.543" v="4" actId="6549"/>
        <pc:sldMkLst>
          <pc:docMk/>
          <pc:sldMk cId="0" sldId="280"/>
        </pc:sldMkLst>
        <pc:spChg chg="mod">
          <ac:chgData name="Itzel Gn" userId="85252ee17ed24939" providerId="LiveId" clId="{46FC08D1-DCF7-4588-9D0D-450B9D630ABE}" dt="2026-04-02T17:33:03.543" v="4" actId="6549"/>
          <ac:spMkLst>
            <pc:docMk/>
            <pc:sldMk cId="0" sldId="280"/>
            <ac:spMk id="3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33:39.090" v="6" actId="2085"/>
        <pc:sldMkLst>
          <pc:docMk/>
          <pc:sldMk cId="0" sldId="285"/>
        </pc:sldMkLst>
        <pc:spChg chg="mod">
          <ac:chgData name="Itzel Gn" userId="85252ee17ed24939" providerId="LiveId" clId="{46FC08D1-DCF7-4588-9D0D-450B9D630ABE}" dt="2026-04-02T17:33:39.090" v="6" actId="2085"/>
          <ac:spMkLst>
            <pc:docMk/>
            <pc:sldMk cId="0" sldId="285"/>
            <ac:spMk id="2" creationId="{00000000-0000-0000-0000-000000000000}"/>
          </ac:spMkLst>
        </pc:spChg>
        <pc:spChg chg="mod">
          <ac:chgData name="Itzel Gn" userId="85252ee17ed24939" providerId="LiveId" clId="{46FC08D1-DCF7-4588-9D0D-450B9D630ABE}" dt="2026-04-02T17:33:39.090" v="6" actId="2085"/>
          <ac:spMkLst>
            <pc:docMk/>
            <pc:sldMk cId="0" sldId="285"/>
            <ac:spMk id="3" creationId="{00000000-0000-0000-0000-000000000000}"/>
          </ac:spMkLst>
        </pc:spChg>
        <pc:spChg chg="mod">
          <ac:chgData name="Itzel Gn" userId="85252ee17ed24939" providerId="LiveId" clId="{46FC08D1-DCF7-4588-9D0D-450B9D630ABE}" dt="2026-04-02T17:33:39.090" v="6" actId="2085"/>
          <ac:spMkLst>
            <pc:docMk/>
            <pc:sldMk cId="0" sldId="285"/>
            <ac:spMk id="4" creationId="{00000000-0000-0000-0000-000000000000}"/>
          </ac:spMkLst>
        </pc:spChg>
      </pc:sldChg>
      <pc:sldChg chg="modSp mod">
        <pc:chgData name="Itzel Gn" userId="85252ee17ed24939" providerId="LiveId" clId="{46FC08D1-DCF7-4588-9D0D-450B9D630ABE}" dt="2026-04-02T17:33:29.234" v="5" actId="2085"/>
        <pc:sldMkLst>
          <pc:docMk/>
          <pc:sldMk cId="0" sldId="286"/>
        </pc:sldMkLst>
        <pc:spChg chg="mod">
          <ac:chgData name="Itzel Gn" userId="85252ee17ed24939" providerId="LiveId" clId="{46FC08D1-DCF7-4588-9D0D-450B9D630ABE}" dt="2026-04-02T17:33:29.234" v="5" actId="2085"/>
          <ac:spMkLst>
            <pc:docMk/>
            <pc:sldMk cId="0" sldId="286"/>
            <ac:spMk id="3" creationId="{00000000-0000-0000-0000-000000000000}"/>
          </ac:spMkLst>
        </pc:spChg>
      </pc:sldChg>
      <pc:sldChg chg="addSp delSp modSp mod">
        <pc:chgData name="Itzel Gn" userId="85252ee17ed24939" providerId="LiveId" clId="{46FC08D1-DCF7-4588-9D0D-450B9D630ABE}" dt="2026-04-02T17:33:53.429" v="9" actId="1076"/>
        <pc:sldMkLst>
          <pc:docMk/>
          <pc:sldMk cId="0" sldId="288"/>
        </pc:sldMkLst>
        <pc:grpChg chg="del">
          <ac:chgData name="Itzel Gn" userId="85252ee17ed24939" providerId="LiveId" clId="{46FC08D1-DCF7-4588-9D0D-450B9D630ABE}" dt="2026-04-02T17:33:45.886" v="7" actId="478"/>
          <ac:grpSpMkLst>
            <pc:docMk/>
            <pc:sldMk cId="0" sldId="288"/>
            <ac:grpSpMk id="2" creationId="{00000000-0000-0000-0000-000000000000}"/>
          </ac:grpSpMkLst>
        </pc:grpChg>
        <pc:picChg chg="add mod">
          <ac:chgData name="Itzel Gn" userId="85252ee17ed24939" providerId="LiveId" clId="{46FC08D1-DCF7-4588-9D0D-450B9D630ABE}" dt="2026-04-02T17:33:53.429" v="9" actId="1076"/>
          <ac:picMkLst>
            <pc:docMk/>
            <pc:sldMk cId="0" sldId="288"/>
            <ac:picMk id="7" creationId="{04D3CFDD-C3AA-2C38-C87E-15050C402DA4}"/>
          </ac:picMkLst>
        </pc:picChg>
        <pc:picChg chg="add mod">
          <ac:chgData name="Itzel Gn" userId="85252ee17ed24939" providerId="LiveId" clId="{46FC08D1-DCF7-4588-9D0D-450B9D630ABE}" dt="2026-04-02T17:33:53.429" v="9" actId="1076"/>
          <ac:picMkLst>
            <pc:docMk/>
            <pc:sldMk cId="0" sldId="288"/>
            <ac:picMk id="8" creationId="{074159F4-121B-031C-B5DE-20431C602E20}"/>
          </ac:picMkLst>
        </pc:picChg>
        <pc:picChg chg="add mod">
          <ac:chgData name="Itzel Gn" userId="85252ee17ed24939" providerId="LiveId" clId="{46FC08D1-DCF7-4588-9D0D-450B9D630ABE}" dt="2026-04-02T17:33:53.429" v="9" actId="1076"/>
          <ac:picMkLst>
            <pc:docMk/>
            <pc:sldMk cId="0" sldId="288"/>
            <ac:picMk id="9" creationId="{785A20A3-1FC0-95C1-C2BA-C01D16736E71}"/>
          </ac:picMkLst>
        </pc:picChg>
        <pc:picChg chg="add mod">
          <ac:chgData name="Itzel Gn" userId="85252ee17ed24939" providerId="LiveId" clId="{46FC08D1-DCF7-4588-9D0D-450B9D630ABE}" dt="2026-04-02T17:33:53.429" v="9" actId="1076"/>
          <ac:picMkLst>
            <pc:docMk/>
            <pc:sldMk cId="0" sldId="288"/>
            <ac:picMk id="10" creationId="{064DAE82-F1B7-B189-1B1F-D82A9906E8A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308964"/>
            <a:ext cx="7669073" cy="7669073"/>
          </a:xfrm>
          <a:custGeom>
            <a:avLst/>
            <a:gdLst/>
            <a:ahLst/>
            <a:cxnLst/>
            <a:rect l="l" t="t" r="r" b="b"/>
            <a:pathLst>
              <a:path w="7669073" h="7669073">
                <a:moveTo>
                  <a:pt x="0" y="0"/>
                </a:moveTo>
                <a:lnTo>
                  <a:pt x="7669073" y="0"/>
                </a:lnTo>
                <a:lnTo>
                  <a:pt x="7669073" y="7669072"/>
                </a:lnTo>
                <a:lnTo>
                  <a:pt x="0" y="7669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3128524"/>
            <a:chOff x="0" y="0"/>
            <a:chExt cx="10374162" cy="41713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4171366"/>
            </a:xfrm>
            <a:custGeom>
              <a:avLst/>
              <a:gdLst/>
              <a:ahLst/>
              <a:cxnLst/>
              <a:rect l="l" t="t" r="r" b="b"/>
              <a:pathLst>
                <a:path w="10374162" h="4171366">
                  <a:moveTo>
                    <a:pt x="0" y="0"/>
                  </a:moveTo>
                  <a:lnTo>
                    <a:pt x="10374162" y="0"/>
                  </a:lnTo>
                  <a:lnTo>
                    <a:pt x="10374162" y="4171366"/>
                  </a:lnTo>
                  <a:lnTo>
                    <a:pt x="0" y="41713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8187" r="-76284" b="-4266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416184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 4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Salud metal </a:t>
              </a:r>
            </a:p>
            <a:p>
              <a:pPr algn="ctr">
                <a:lnSpc>
                  <a:spcPts val="5832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entender lo que sentimos y aprender a cuidarnos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51774" y="8680856"/>
            <a:ext cx="2434431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Actividades de 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1085" y="2198838"/>
            <a:ext cx="5783135" cy="6874455"/>
          </a:xfrm>
          <a:custGeom>
            <a:avLst/>
            <a:gdLst/>
            <a:ahLst/>
            <a:cxnLst/>
            <a:rect l="l" t="t" r="r" b="b"/>
            <a:pathLst>
              <a:path w="5783135" h="6874455">
                <a:moveTo>
                  <a:pt x="0" y="0"/>
                </a:moveTo>
                <a:lnTo>
                  <a:pt x="5783135" y="0"/>
                </a:lnTo>
                <a:lnTo>
                  <a:pt x="5783135" y="6874454"/>
                </a:lnTo>
                <a:lnTo>
                  <a:pt x="0" y="687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876801" y="1038225"/>
            <a:ext cx="85344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hablaremos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salud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2512504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Exploraremos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7900250"/>
            <a:ext cx="608457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salud mental es algo que todos tenemos y que todos podemos cuidar.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3189404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 significa salud mental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3990128"/>
            <a:ext cx="6713220" cy="624840"/>
            <a:chOff x="0" y="0"/>
            <a:chExt cx="8950960" cy="83312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-82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nuestros pensamientos y emociones afectan nuestro bienestar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4958492"/>
            <a:ext cx="6713220" cy="624840"/>
            <a:chOff x="0" y="0"/>
            <a:chExt cx="8950960" cy="83312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-82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 podemos hacer cuando nos sentimos sobrepasados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5926856"/>
            <a:ext cx="6713220" cy="615315"/>
            <a:chOff x="0" y="0"/>
            <a:chExt cx="8950960" cy="82042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cuidarnos a nosotros mismos y a los demás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44000" y="6885696"/>
            <a:ext cx="6713220" cy="457200"/>
            <a:chOff x="0" y="0"/>
            <a:chExt cx="8950960" cy="609600"/>
          </a:xfrm>
        </p:grpSpPr>
        <p:sp>
          <p:nvSpPr>
            <p:cNvPr id="19" name="TextBox 19"/>
            <p:cNvSpPr txBox="1"/>
            <p:nvPr/>
          </p:nvSpPr>
          <p:spPr>
            <a:xfrm>
              <a:off x="838200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Quién puede ayudarnos y cuándo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71085" y="2198838"/>
            <a:ext cx="5783135" cy="6874455"/>
          </a:xfrm>
          <a:custGeom>
            <a:avLst/>
            <a:gdLst/>
            <a:ahLst/>
            <a:cxnLst/>
            <a:rect l="l" t="t" r="r" b="b"/>
            <a:pathLst>
              <a:path w="5783135" h="6874455">
                <a:moveTo>
                  <a:pt x="0" y="0"/>
                </a:moveTo>
                <a:lnTo>
                  <a:pt x="5783135" y="0"/>
                </a:lnTo>
                <a:lnTo>
                  <a:pt x="5783135" y="6874454"/>
                </a:lnTo>
                <a:lnTo>
                  <a:pt x="0" y="687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4724401" y="1038225"/>
            <a:ext cx="88392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¿Por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hablaremos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salud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mental?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144000" y="2678007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Porque cómo nos sentimos por dentro afecta…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144000" y="7075573"/>
            <a:ext cx="608457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Todos tenemos días difíciles y eso es normal.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Aprender herramientas nos ayuda a sentirnos más seguros y con más confianza.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144000" y="3433246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pensamos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4233970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nos comportamos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5202334"/>
            <a:ext cx="6713220" cy="457200"/>
            <a:chOff x="0" y="0"/>
            <a:chExt cx="895096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aprendemos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44000" y="6170698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-209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Cómo nos relacionamos con otros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30749" y="3766584"/>
            <a:ext cx="4727519" cy="4989465"/>
          </a:xfrm>
          <a:custGeom>
            <a:avLst/>
            <a:gdLst/>
            <a:ahLst/>
            <a:cxnLst/>
            <a:rect l="l" t="t" r="r" b="b"/>
            <a:pathLst>
              <a:path w="4727519" h="4989465">
                <a:moveTo>
                  <a:pt x="0" y="0"/>
                </a:moveTo>
                <a:lnTo>
                  <a:pt x="4727519" y="0"/>
                </a:lnTo>
                <a:lnTo>
                  <a:pt x="4727519" y="4989465"/>
                </a:lnTo>
                <a:lnTo>
                  <a:pt x="0" y="49894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70" r="-277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823940" y="1292055"/>
            <a:ext cx="10210305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se trata de estar “feliz todo el tiempo”.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trata de saber qué está pasando dentro de ti y qué te ayuda a sentirte mejor.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29092" y="3433209"/>
            <a:ext cx="25156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Antes de comenzar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948142" y="4129502"/>
            <a:ext cx="3762684" cy="457200"/>
            <a:chOff x="0" y="0"/>
            <a:chExt cx="5016912" cy="609600"/>
          </a:xfrm>
        </p:grpSpPr>
        <p:sp>
          <p:nvSpPr>
            <p:cNvPr id="6" name="TextBox 6"/>
            <p:cNvSpPr txBox="1"/>
            <p:nvPr/>
          </p:nvSpPr>
          <p:spPr>
            <a:xfrm>
              <a:off x="823530" y="73025"/>
              <a:ext cx="4193381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Actuaremos con respeto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2228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10985" y="4914900"/>
            <a:ext cx="5248236" cy="457200"/>
            <a:chOff x="0" y="0"/>
            <a:chExt cx="6997649" cy="609600"/>
          </a:xfrm>
        </p:grpSpPr>
        <p:sp>
          <p:nvSpPr>
            <p:cNvPr id="9" name="TextBox 9"/>
            <p:cNvSpPr txBox="1"/>
            <p:nvPr/>
          </p:nvSpPr>
          <p:spPr>
            <a:xfrm>
              <a:off x="873074" y="73025"/>
              <a:ext cx="612457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Compartimos solo lo que queramos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21374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904536" y="5695950"/>
            <a:ext cx="5378908" cy="457200"/>
            <a:chOff x="0" y="0"/>
            <a:chExt cx="7171877" cy="609600"/>
          </a:xfrm>
        </p:grpSpPr>
        <p:sp>
          <p:nvSpPr>
            <p:cNvPr id="12" name="TextBox 12"/>
            <p:cNvSpPr txBox="1"/>
            <p:nvPr/>
          </p:nvSpPr>
          <p:spPr>
            <a:xfrm>
              <a:off x="881672" y="73025"/>
              <a:ext cx="629020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Hablamos de experiencias generales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638572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890794" y="6477000"/>
            <a:ext cx="6248312" cy="457200"/>
            <a:chOff x="0" y="0"/>
            <a:chExt cx="8331082" cy="609600"/>
          </a:xfrm>
        </p:grpSpPr>
        <p:sp>
          <p:nvSpPr>
            <p:cNvPr id="15" name="TextBox 15"/>
            <p:cNvSpPr txBox="1"/>
            <p:nvPr/>
          </p:nvSpPr>
          <p:spPr>
            <a:xfrm>
              <a:off x="899995" y="73025"/>
              <a:ext cx="743108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respuestas “correctas o incorrectas”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67521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95953" y="7258050"/>
            <a:ext cx="5813139" cy="457200"/>
            <a:chOff x="0" y="0"/>
            <a:chExt cx="7750851" cy="609600"/>
          </a:xfrm>
        </p:grpSpPr>
        <p:sp>
          <p:nvSpPr>
            <p:cNvPr id="18" name="TextBox 18"/>
            <p:cNvSpPr txBox="1"/>
            <p:nvPr/>
          </p:nvSpPr>
          <p:spPr>
            <a:xfrm>
              <a:off x="893116" y="73025"/>
              <a:ext cx="6857736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uno participa desde donde pueda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66145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26795" y="1849088"/>
            <a:ext cx="1122303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1. Introdución a la salud mental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53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la salud mental? – Introducción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1799" y="1028700"/>
            <a:ext cx="7437501" cy="8229600"/>
          </a:xfrm>
          <a:custGeom>
            <a:avLst/>
            <a:gdLst/>
            <a:ahLst/>
            <a:cxnLst/>
            <a:rect l="l" t="t" r="r" b="b"/>
            <a:pathLst>
              <a:path w="7437501" h="8229600">
                <a:moveTo>
                  <a:pt x="0" y="0"/>
                </a:moveTo>
                <a:lnTo>
                  <a:pt x="7437501" y="0"/>
                </a:lnTo>
                <a:lnTo>
                  <a:pt x="74375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Sillas en círculo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Empezaremos el taller en un círculo tranquilo y daremos la bienvenida al grupo.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Explicaremos que vamos a explorar la salud mental de forma sencilla, clara y respetuosa.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21799" y="1028700"/>
            <a:ext cx="7437501" cy="8229600"/>
          </a:xfrm>
          <a:custGeom>
            <a:avLst/>
            <a:gdLst/>
            <a:ahLst/>
            <a:cxnLst/>
            <a:rect l="l" t="t" r="r" b="b"/>
            <a:pathLst>
              <a:path w="7437501" h="8229600">
                <a:moveTo>
                  <a:pt x="0" y="0"/>
                </a:moveTo>
                <a:lnTo>
                  <a:pt x="7437501" y="0"/>
                </a:lnTo>
                <a:lnTo>
                  <a:pt x="743750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882075" y="1913233"/>
            <a:ext cx="6402737" cy="1350290"/>
            <a:chOff x="0" y="0"/>
            <a:chExt cx="1686318" cy="3556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significa salud mental para ti?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82075" y="3618047"/>
            <a:ext cx="6402737" cy="1350290"/>
            <a:chOff x="0" y="0"/>
            <a:chExt cx="1686318" cy="3556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cosas afectan a cómo piensas o cómo te sientes?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882075" y="5320762"/>
            <a:ext cx="6402737" cy="1350290"/>
            <a:chOff x="0" y="0"/>
            <a:chExt cx="1686318" cy="35563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¿La salud mental solo tiene que ver con problemas?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82075" y="7023477"/>
            <a:ext cx="6402737" cy="1350290"/>
            <a:chOff x="0" y="0"/>
            <a:chExt cx="1686318" cy="3556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6318" cy="355632"/>
            </a:xfrm>
            <a:custGeom>
              <a:avLst/>
              <a:gdLst/>
              <a:ahLst/>
              <a:cxnLst/>
              <a:rect l="l" t="t" r="r" b="b"/>
              <a:pathLst>
                <a:path w="1686318" h="355632">
                  <a:moveTo>
                    <a:pt x="36275" y="0"/>
                  </a:moveTo>
                  <a:lnTo>
                    <a:pt x="1650043" y="0"/>
                  </a:lnTo>
                  <a:cubicBezTo>
                    <a:pt x="1670077" y="0"/>
                    <a:pt x="1686318" y="16241"/>
                    <a:pt x="1686318" y="36275"/>
                  </a:cubicBezTo>
                  <a:lnTo>
                    <a:pt x="1686318" y="319357"/>
                  </a:lnTo>
                  <a:cubicBezTo>
                    <a:pt x="1686318" y="339391"/>
                    <a:pt x="1670077" y="355632"/>
                    <a:pt x="1650043" y="355632"/>
                  </a:cubicBezTo>
                  <a:lnTo>
                    <a:pt x="36275" y="355632"/>
                  </a:lnTo>
                  <a:cubicBezTo>
                    <a:pt x="16241" y="355632"/>
                    <a:pt x="0" y="339391"/>
                    <a:pt x="0" y="319357"/>
                  </a:cubicBezTo>
                  <a:lnTo>
                    <a:pt x="0" y="36275"/>
                  </a:lnTo>
                  <a:cubicBezTo>
                    <a:pt x="0" y="16241"/>
                    <a:pt x="16241" y="0"/>
                    <a:pt x="3627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686318" cy="384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relación puede tener con la vida diaria en el instituto?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95731" y="1550975"/>
            <a:ext cx="8363569" cy="5552131"/>
            <a:chOff x="0" y="0"/>
            <a:chExt cx="11151425" cy="7402842"/>
          </a:xfrm>
        </p:grpSpPr>
        <p:sp>
          <p:nvSpPr>
            <p:cNvPr id="3" name="AutoShape 3"/>
            <p:cNvSpPr/>
            <p:nvPr/>
          </p:nvSpPr>
          <p:spPr>
            <a:xfrm flipH="1" flipV="1">
              <a:off x="5066859" y="0"/>
              <a:ext cx="0" cy="7402842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00685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dificultan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24417"/>
              <a:ext cx="4762855" cy="4905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poco o mal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Conflictos en casa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 con amistades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Exceso de deberes o presión escolar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Uso excesivo de redes sociales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Compararse con otras personas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Bullying o exclusión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283677" y="-28575"/>
              <a:ext cx="368683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ayudan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120959" y="1024417"/>
              <a:ext cx="5030467" cy="571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bien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 física o deporte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Amistades que apoyan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con alguien de confianza (familia, profesorado, amistades)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para hobbies (música, dibujo, videojuegos con límites, deporte)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Rutinas saludables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escuchado/a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al aire libre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a pedir ayuda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744560" y="5275236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2206390" y="1491766"/>
            <a:ext cx="5196169" cy="283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salud mental forma parte del bienestar general.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Afecta cómo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pensamos, cómo nos sentimos, cómo actuamos y cómo nos relacionamos.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solo ‘no estar mal’, sino también poder manejar el estrés,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tomar decisiones saludables y relacionarnos de forma positiva.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348767"/>
            <a:ext cx="800100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influye en mi salud mental? – Identificación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 factores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235319"/>
            <a:ext cx="8363569" cy="5056944"/>
            <a:chOff x="0" y="0"/>
            <a:chExt cx="11151425" cy="6742592"/>
          </a:xfrm>
        </p:grpSpPr>
        <p:sp>
          <p:nvSpPr>
            <p:cNvPr id="3" name="AutoShape 3"/>
            <p:cNvSpPr/>
            <p:nvPr/>
          </p:nvSpPr>
          <p:spPr>
            <a:xfrm flipH="1" flipV="1">
              <a:off x="5066859" y="0"/>
              <a:ext cx="0" cy="6742592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00685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dificultan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024417"/>
              <a:ext cx="4762855" cy="4905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poco o mal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Conflictos en casa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Problemas con amistades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Exceso de deberes o presión escolar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Uso excesivo de redes sociales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Compararse con otras personas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Bullying o exclusión</a:t>
              </a:r>
            </a:p>
            <a:p>
              <a:pPr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283677" y="-28575"/>
              <a:ext cx="368683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Factores que ayudan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120959" y="1024417"/>
              <a:ext cx="5030467" cy="571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bien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 física o deporte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Amistades que apoyan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con alguien de confianza (familia, profesorado, amistades)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para hobbies (música, dibujo, videojuegos con límites, deporte)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Rutinas saludables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Sentirse escuchado/a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Tiempo al aire libre</a:t>
              </a:r>
            </a:p>
            <a:p>
              <a:pPr marL="431801" lvl="1" indent="-215900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a pedir ayuda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46008" y="1674921"/>
            <a:ext cx="3954974" cy="1776222"/>
            <a:chOff x="0" y="0"/>
            <a:chExt cx="1041639" cy="4678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1639" cy="467812"/>
            </a:xfrm>
            <a:custGeom>
              <a:avLst/>
              <a:gdLst/>
              <a:ahLst/>
              <a:cxnLst/>
              <a:rect l="l" t="t" r="r" b="b"/>
              <a:pathLst>
                <a:path w="1041639" h="467812">
                  <a:moveTo>
                    <a:pt x="58725" y="0"/>
                  </a:moveTo>
                  <a:lnTo>
                    <a:pt x="982914" y="0"/>
                  </a:lnTo>
                  <a:cubicBezTo>
                    <a:pt x="998489" y="0"/>
                    <a:pt x="1013426" y="6187"/>
                    <a:pt x="1024439" y="17200"/>
                  </a:cubicBezTo>
                  <a:cubicBezTo>
                    <a:pt x="1035452" y="28213"/>
                    <a:pt x="1041639" y="43150"/>
                    <a:pt x="1041639" y="58725"/>
                  </a:cubicBezTo>
                  <a:lnTo>
                    <a:pt x="1041639" y="409086"/>
                  </a:lnTo>
                  <a:cubicBezTo>
                    <a:pt x="1041639" y="424661"/>
                    <a:pt x="1035452" y="439598"/>
                    <a:pt x="1024439" y="450611"/>
                  </a:cubicBezTo>
                  <a:cubicBezTo>
                    <a:pt x="1013426" y="461624"/>
                    <a:pt x="998489" y="467812"/>
                    <a:pt x="982914" y="467812"/>
                  </a:cubicBezTo>
                  <a:lnTo>
                    <a:pt x="58725" y="467812"/>
                  </a:lnTo>
                  <a:cubicBezTo>
                    <a:pt x="43150" y="467812"/>
                    <a:pt x="28213" y="461624"/>
                    <a:pt x="17200" y="450611"/>
                  </a:cubicBezTo>
                  <a:cubicBezTo>
                    <a:pt x="6187" y="439598"/>
                    <a:pt x="0" y="424661"/>
                    <a:pt x="0" y="409086"/>
                  </a:cubicBezTo>
                  <a:lnTo>
                    <a:pt x="0" y="58725"/>
                  </a:lnTo>
                  <a:cubicBezTo>
                    <a:pt x="0" y="43150"/>
                    <a:pt x="6187" y="28213"/>
                    <a:pt x="17200" y="17200"/>
                  </a:cubicBezTo>
                  <a:cubicBezTo>
                    <a:pt x="28213" y="6187"/>
                    <a:pt x="43150" y="0"/>
                    <a:pt x="5872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41639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o por qué influyen salud mental?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64466" y="1387583"/>
            <a:ext cx="274200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Vamos a profundizar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78081" y="7889767"/>
            <a:ext cx="631477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salud mental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depende de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una sola cosa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sino de un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conjunto de elementos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que podemos aprender a reconocer.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0563580" y="4376334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29" y="0"/>
                </a:lnTo>
                <a:lnTo>
                  <a:pt x="611982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4323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Integrar lo aprendido sobre salud mental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3004" y="1028700"/>
            <a:ext cx="13221992" cy="1110441"/>
            <a:chOff x="0" y="0"/>
            <a:chExt cx="3482335" cy="2924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2335" cy="292462"/>
            </a:xfrm>
            <a:custGeom>
              <a:avLst/>
              <a:gdLst/>
              <a:ahLst/>
              <a:cxnLst/>
              <a:rect l="l" t="t" r="r" b="b"/>
              <a:pathLst>
                <a:path w="3482335" h="292462">
                  <a:moveTo>
                    <a:pt x="17566" y="0"/>
                  </a:moveTo>
                  <a:lnTo>
                    <a:pt x="3464769" y="0"/>
                  </a:lnTo>
                  <a:cubicBezTo>
                    <a:pt x="3469428" y="0"/>
                    <a:pt x="3473896" y="1851"/>
                    <a:pt x="3477190" y="5145"/>
                  </a:cubicBezTo>
                  <a:cubicBezTo>
                    <a:pt x="3480484" y="8439"/>
                    <a:pt x="3482335" y="12907"/>
                    <a:pt x="3482335" y="17566"/>
                  </a:cubicBezTo>
                  <a:lnTo>
                    <a:pt x="3482335" y="274896"/>
                  </a:lnTo>
                  <a:cubicBezTo>
                    <a:pt x="3482335" y="279555"/>
                    <a:pt x="3480484" y="284022"/>
                    <a:pt x="3477190" y="287317"/>
                  </a:cubicBezTo>
                  <a:cubicBezTo>
                    <a:pt x="3473896" y="290611"/>
                    <a:pt x="3469428" y="292462"/>
                    <a:pt x="3464769" y="292462"/>
                  </a:cubicBezTo>
                  <a:lnTo>
                    <a:pt x="17566" y="292462"/>
                  </a:lnTo>
                  <a:cubicBezTo>
                    <a:pt x="12907" y="292462"/>
                    <a:pt x="8439" y="290611"/>
                    <a:pt x="5145" y="287317"/>
                  </a:cubicBezTo>
                  <a:cubicBezTo>
                    <a:pt x="1851" y="284022"/>
                    <a:pt x="0" y="279555"/>
                    <a:pt x="0" y="274896"/>
                  </a:cubicBezTo>
                  <a:lnTo>
                    <a:pt x="0" y="17566"/>
                  </a:lnTo>
                  <a:cubicBezTo>
                    <a:pt x="0" y="12907"/>
                    <a:pt x="1851" y="8439"/>
                    <a:pt x="5145" y="5145"/>
                  </a:cubicBezTo>
                  <a:cubicBezTo>
                    <a:pt x="8439" y="1851"/>
                    <a:pt x="12907" y="0"/>
                    <a:pt x="1756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482335" cy="321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idea importante te llevas sobre la salud mental?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33004" y="2483875"/>
            <a:ext cx="4139985" cy="2233422"/>
            <a:chOff x="0" y="0"/>
            <a:chExt cx="1090366" cy="5882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0366" cy="588226"/>
            </a:xfrm>
            <a:custGeom>
              <a:avLst/>
              <a:gdLst/>
              <a:ahLst/>
              <a:cxnLst/>
              <a:rect l="l" t="t" r="r" b="b"/>
              <a:pathLst>
                <a:path w="1090366" h="58822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532125"/>
                  </a:lnTo>
                  <a:cubicBezTo>
                    <a:pt x="1090366" y="547004"/>
                    <a:pt x="1084456" y="561274"/>
                    <a:pt x="1073935" y="571795"/>
                  </a:cubicBezTo>
                  <a:cubicBezTo>
                    <a:pt x="1063414" y="582316"/>
                    <a:pt x="1049144" y="588226"/>
                    <a:pt x="1034265" y="588226"/>
                  </a:cubicBezTo>
                  <a:lnTo>
                    <a:pt x="56101" y="588226"/>
                  </a:lnTo>
                  <a:cubicBezTo>
                    <a:pt x="41222" y="588226"/>
                    <a:pt x="26953" y="582316"/>
                    <a:pt x="16432" y="571795"/>
                  </a:cubicBezTo>
                  <a:cubicBezTo>
                    <a:pt x="5911" y="561274"/>
                    <a:pt x="0" y="547004"/>
                    <a:pt x="0" y="53212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090366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has descubierto sobre cómo nos afecta la salud mental?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74008" y="2483875"/>
            <a:ext cx="4139985" cy="2233422"/>
            <a:chOff x="0" y="0"/>
            <a:chExt cx="1090366" cy="5882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0366" cy="588226"/>
            </a:xfrm>
            <a:custGeom>
              <a:avLst/>
              <a:gdLst/>
              <a:ahLst/>
              <a:cxnLst/>
              <a:rect l="l" t="t" r="r" b="b"/>
              <a:pathLst>
                <a:path w="1090366" h="58822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532125"/>
                  </a:lnTo>
                  <a:cubicBezTo>
                    <a:pt x="1090366" y="547004"/>
                    <a:pt x="1084456" y="561274"/>
                    <a:pt x="1073935" y="571795"/>
                  </a:cubicBezTo>
                  <a:cubicBezTo>
                    <a:pt x="1063414" y="582316"/>
                    <a:pt x="1049144" y="588226"/>
                    <a:pt x="1034265" y="588226"/>
                  </a:cubicBezTo>
                  <a:lnTo>
                    <a:pt x="56101" y="588226"/>
                  </a:lnTo>
                  <a:cubicBezTo>
                    <a:pt x="41222" y="588226"/>
                    <a:pt x="26953" y="582316"/>
                    <a:pt x="16432" y="571795"/>
                  </a:cubicBezTo>
                  <a:cubicBezTo>
                    <a:pt x="5911" y="561274"/>
                    <a:pt x="0" y="547004"/>
                    <a:pt x="0" y="53212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90366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¿Algo que no te habías planteado antes?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614042" y="2483875"/>
            <a:ext cx="4139985" cy="2233422"/>
            <a:chOff x="0" y="0"/>
            <a:chExt cx="1090366" cy="5882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90366" cy="588226"/>
            </a:xfrm>
            <a:custGeom>
              <a:avLst/>
              <a:gdLst/>
              <a:ahLst/>
              <a:cxnLst/>
              <a:rect l="l" t="t" r="r" b="b"/>
              <a:pathLst>
                <a:path w="1090366" h="588226">
                  <a:moveTo>
                    <a:pt x="56101" y="0"/>
                  </a:moveTo>
                  <a:lnTo>
                    <a:pt x="1034265" y="0"/>
                  </a:lnTo>
                  <a:cubicBezTo>
                    <a:pt x="1049144" y="0"/>
                    <a:pt x="1063414" y="5911"/>
                    <a:pt x="1073935" y="16432"/>
                  </a:cubicBezTo>
                  <a:cubicBezTo>
                    <a:pt x="1084456" y="26953"/>
                    <a:pt x="1090366" y="41222"/>
                    <a:pt x="1090366" y="56101"/>
                  </a:cubicBezTo>
                  <a:lnTo>
                    <a:pt x="1090366" y="532125"/>
                  </a:lnTo>
                  <a:cubicBezTo>
                    <a:pt x="1090366" y="547004"/>
                    <a:pt x="1084456" y="561274"/>
                    <a:pt x="1073935" y="571795"/>
                  </a:cubicBezTo>
                  <a:cubicBezTo>
                    <a:pt x="1063414" y="582316"/>
                    <a:pt x="1049144" y="588226"/>
                    <a:pt x="1034265" y="588226"/>
                  </a:cubicBezTo>
                  <a:lnTo>
                    <a:pt x="56101" y="588226"/>
                  </a:lnTo>
                  <a:cubicBezTo>
                    <a:pt x="41222" y="588226"/>
                    <a:pt x="26953" y="582316"/>
                    <a:pt x="16432" y="571795"/>
                  </a:cubicBezTo>
                  <a:cubicBezTo>
                    <a:pt x="5911" y="561274"/>
                    <a:pt x="0" y="547004"/>
                    <a:pt x="0" y="532125"/>
                  </a:cubicBezTo>
                  <a:lnTo>
                    <a:pt x="0" y="56101"/>
                  </a:lnTo>
                  <a:cubicBezTo>
                    <a:pt x="0" y="41222"/>
                    <a:pt x="5911" y="26953"/>
                    <a:pt x="16432" y="16432"/>
                  </a:cubicBezTo>
                  <a:cubicBezTo>
                    <a:pt x="26953" y="5911"/>
                    <a:pt x="41222" y="0"/>
                    <a:pt x="5610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090366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creéis que es importante hablar de esto en secundaria?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4308231" y="5060197"/>
            <a:ext cx="9671538" cy="8229600"/>
          </a:xfrm>
          <a:custGeom>
            <a:avLst/>
            <a:gdLst/>
            <a:ahLst/>
            <a:cxnLst/>
            <a:rect l="l" t="t" r="r" b="b"/>
            <a:pathLst>
              <a:path w="9671538" h="8229600">
                <a:moveTo>
                  <a:pt x="0" y="0"/>
                </a:moveTo>
                <a:lnTo>
                  <a:pt x="9671538" y="0"/>
                </a:lnTo>
                <a:lnTo>
                  <a:pt x="967153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3004" y="1028700"/>
            <a:ext cx="13221992" cy="1110441"/>
            <a:chOff x="0" y="0"/>
            <a:chExt cx="3482335" cy="2924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82335" cy="292462"/>
            </a:xfrm>
            <a:custGeom>
              <a:avLst/>
              <a:gdLst/>
              <a:ahLst/>
              <a:cxnLst/>
              <a:rect l="l" t="t" r="r" b="b"/>
              <a:pathLst>
                <a:path w="3482335" h="292462">
                  <a:moveTo>
                    <a:pt x="17566" y="0"/>
                  </a:moveTo>
                  <a:lnTo>
                    <a:pt x="3464769" y="0"/>
                  </a:lnTo>
                  <a:cubicBezTo>
                    <a:pt x="3469428" y="0"/>
                    <a:pt x="3473896" y="1851"/>
                    <a:pt x="3477190" y="5145"/>
                  </a:cubicBezTo>
                  <a:cubicBezTo>
                    <a:pt x="3480484" y="8439"/>
                    <a:pt x="3482335" y="12907"/>
                    <a:pt x="3482335" y="17566"/>
                  </a:cubicBezTo>
                  <a:lnTo>
                    <a:pt x="3482335" y="274896"/>
                  </a:lnTo>
                  <a:cubicBezTo>
                    <a:pt x="3482335" y="279555"/>
                    <a:pt x="3480484" y="284022"/>
                    <a:pt x="3477190" y="287317"/>
                  </a:cubicBezTo>
                  <a:cubicBezTo>
                    <a:pt x="3473896" y="290611"/>
                    <a:pt x="3469428" y="292462"/>
                    <a:pt x="3464769" y="292462"/>
                  </a:cubicBezTo>
                  <a:lnTo>
                    <a:pt x="17566" y="292462"/>
                  </a:lnTo>
                  <a:cubicBezTo>
                    <a:pt x="12907" y="292462"/>
                    <a:pt x="8439" y="290611"/>
                    <a:pt x="5145" y="287317"/>
                  </a:cubicBezTo>
                  <a:cubicBezTo>
                    <a:pt x="1851" y="284022"/>
                    <a:pt x="0" y="279555"/>
                    <a:pt x="0" y="274896"/>
                  </a:cubicBezTo>
                  <a:lnTo>
                    <a:pt x="0" y="17566"/>
                  </a:lnTo>
                  <a:cubicBezTo>
                    <a:pt x="0" y="12907"/>
                    <a:pt x="1851" y="8439"/>
                    <a:pt x="5145" y="5145"/>
                  </a:cubicBezTo>
                  <a:cubicBezTo>
                    <a:pt x="8439" y="1851"/>
                    <a:pt x="12907" y="0"/>
                    <a:pt x="1756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482335" cy="3210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Recuerda que...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656289" y="3120957"/>
            <a:ext cx="9671538" cy="8229600"/>
          </a:xfrm>
          <a:custGeom>
            <a:avLst/>
            <a:gdLst/>
            <a:ahLst/>
            <a:cxnLst/>
            <a:rect l="l" t="t" r="r" b="b"/>
            <a:pathLst>
              <a:path w="9671538" h="8229600">
                <a:moveTo>
                  <a:pt x="0" y="0"/>
                </a:moveTo>
                <a:lnTo>
                  <a:pt x="9671539" y="0"/>
                </a:lnTo>
                <a:lnTo>
                  <a:pt x="967153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6" name="Group 6"/>
          <p:cNvGrpSpPr/>
          <p:nvPr/>
        </p:nvGrpSpPr>
        <p:grpSpPr>
          <a:xfrm>
            <a:off x="2533004" y="3471829"/>
            <a:ext cx="7323006" cy="638175"/>
            <a:chOff x="0" y="0"/>
            <a:chExt cx="9764008" cy="850900"/>
          </a:xfrm>
        </p:grpSpPr>
        <p:sp>
          <p:nvSpPr>
            <p:cNvPr id="7" name="TextBox 7"/>
            <p:cNvSpPr txBox="1"/>
            <p:nvPr/>
          </p:nvSpPr>
          <p:spPr>
            <a:xfrm>
              <a:off x="823530" y="9525"/>
              <a:ext cx="894047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Todos tenemos salud mental, no solo “las personas con problemas”.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22288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33004" y="4713254"/>
            <a:ext cx="6839019" cy="457200"/>
            <a:chOff x="0" y="0"/>
            <a:chExt cx="9118691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73074" y="73025"/>
              <a:ext cx="824561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salud mental cambia según lo que vivimos.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621374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3004" y="5773704"/>
            <a:ext cx="7712055" cy="619125"/>
            <a:chOff x="0" y="0"/>
            <a:chExt cx="10282740" cy="825500"/>
          </a:xfrm>
        </p:grpSpPr>
        <p:sp>
          <p:nvSpPr>
            <p:cNvPr id="13" name="TextBox 13"/>
            <p:cNvSpPr txBox="1"/>
            <p:nvPr/>
          </p:nvSpPr>
          <p:spPr>
            <a:xfrm>
              <a:off x="881672" y="-15875"/>
              <a:ext cx="9401067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 de estos temas no es señal de debilidad, sino de cuidado.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638572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533004" y="7005604"/>
            <a:ext cx="7430036" cy="628650"/>
            <a:chOff x="0" y="0"/>
            <a:chExt cx="9906714" cy="838200"/>
          </a:xfrm>
        </p:grpSpPr>
        <p:sp>
          <p:nvSpPr>
            <p:cNvPr id="16" name="TextBox 16"/>
            <p:cNvSpPr txBox="1"/>
            <p:nvPr/>
          </p:nvSpPr>
          <p:spPr>
            <a:xfrm>
              <a:off x="899995" y="-3175"/>
              <a:ext cx="900671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Cuidar la salud mental es igual de importante que cuidar el cuerpo.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67521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070215" y="1849088"/>
            <a:ext cx="12536191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2. Autocuidado y manejo del estrés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1215" y="6875709"/>
            <a:ext cx="1148557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 “Árbol del bienestar” – Estrategias de autocuidado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y bienestar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impresa Árbol del bienestar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Lápices, rotuladores o colores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pantalla para mostrar ejemplos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Crearemos un árbol para identificar que hábitos o cosas nos ayudan a cuidarnos en la vida diaria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35440" y="1028700"/>
            <a:ext cx="9068430" cy="8229600"/>
          </a:xfrm>
          <a:custGeom>
            <a:avLst/>
            <a:gdLst/>
            <a:ahLst/>
            <a:cxnLst/>
            <a:rect l="l" t="t" r="r" b="b"/>
            <a:pathLst>
              <a:path w="9068430" h="8229600">
                <a:moveTo>
                  <a:pt x="0" y="0"/>
                </a:moveTo>
                <a:lnTo>
                  <a:pt x="9068430" y="0"/>
                </a:lnTo>
                <a:lnTo>
                  <a:pt x="90684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028700" y="1923816"/>
            <a:ext cx="4267824" cy="6439368"/>
            <a:chOff x="0" y="0"/>
            <a:chExt cx="5690432" cy="8585823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5690432" cy="2458366"/>
              <a:chOff x="0" y="0"/>
              <a:chExt cx="1124036" cy="48560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24036" cy="485603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485603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431183"/>
                    </a:lnTo>
                    <a:cubicBezTo>
                      <a:pt x="1124036" y="445616"/>
                      <a:pt x="1118302" y="459458"/>
                      <a:pt x="1108097" y="469664"/>
                    </a:cubicBezTo>
                    <a:cubicBezTo>
                      <a:pt x="1097891" y="479870"/>
                      <a:pt x="1084049" y="485603"/>
                      <a:pt x="1069615" y="485603"/>
                    </a:cubicBezTo>
                    <a:lnTo>
                      <a:pt x="54421" y="485603"/>
                    </a:lnTo>
                    <a:cubicBezTo>
                      <a:pt x="24365" y="485603"/>
                      <a:pt x="0" y="461238"/>
                      <a:pt x="0" y="431183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51B264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85725"/>
                <a:ext cx="1124036" cy="571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te ha ayudado esta semana?</a:t>
                </a: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3009861"/>
              <a:ext cx="5690432" cy="2458366"/>
              <a:chOff x="0" y="0"/>
              <a:chExt cx="1124036" cy="48560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124036" cy="485603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485603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431183"/>
                    </a:lnTo>
                    <a:cubicBezTo>
                      <a:pt x="1124036" y="445616"/>
                      <a:pt x="1118302" y="459458"/>
                      <a:pt x="1108097" y="469664"/>
                    </a:cubicBezTo>
                    <a:cubicBezTo>
                      <a:pt x="1097891" y="479870"/>
                      <a:pt x="1084049" y="485603"/>
                      <a:pt x="1069615" y="485603"/>
                    </a:cubicBezTo>
                    <a:lnTo>
                      <a:pt x="54421" y="485603"/>
                    </a:lnTo>
                    <a:cubicBezTo>
                      <a:pt x="24365" y="485603"/>
                      <a:pt x="0" y="461238"/>
                      <a:pt x="0" y="431183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FFED4C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85725"/>
                <a:ext cx="1124036" cy="57132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¿Qué haces para recargar energía?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6014327"/>
              <a:ext cx="5690432" cy="2571496"/>
              <a:chOff x="0" y="0"/>
              <a:chExt cx="1124036" cy="5079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24036" cy="507950"/>
              </a:xfrm>
              <a:custGeom>
                <a:avLst/>
                <a:gdLst/>
                <a:ahLst/>
                <a:cxnLst/>
                <a:rect l="l" t="t" r="r" b="b"/>
                <a:pathLst>
                  <a:path w="1124036" h="507950">
                    <a:moveTo>
                      <a:pt x="54421" y="0"/>
                    </a:moveTo>
                    <a:lnTo>
                      <a:pt x="1069615" y="0"/>
                    </a:lnTo>
                    <a:cubicBezTo>
                      <a:pt x="1099671" y="0"/>
                      <a:pt x="1124036" y="24365"/>
                      <a:pt x="1124036" y="54421"/>
                    </a:cubicBezTo>
                    <a:lnTo>
                      <a:pt x="1124036" y="453529"/>
                    </a:lnTo>
                    <a:cubicBezTo>
                      <a:pt x="1124036" y="483585"/>
                      <a:pt x="1099671" y="507950"/>
                      <a:pt x="1069615" y="507950"/>
                    </a:cubicBezTo>
                    <a:lnTo>
                      <a:pt x="54421" y="507950"/>
                    </a:lnTo>
                    <a:cubicBezTo>
                      <a:pt x="39987" y="507950"/>
                      <a:pt x="26145" y="502216"/>
                      <a:pt x="15939" y="492010"/>
                    </a:cubicBezTo>
                    <a:cubicBezTo>
                      <a:pt x="5734" y="481805"/>
                      <a:pt x="0" y="467962"/>
                      <a:pt x="0" y="453529"/>
                    </a:cubicBezTo>
                    <a:lnTo>
                      <a:pt x="0" y="54421"/>
                    </a:lnTo>
                    <a:cubicBezTo>
                      <a:pt x="0" y="39987"/>
                      <a:pt x="5734" y="26145"/>
                      <a:pt x="15939" y="15939"/>
                    </a:cubicBezTo>
                    <a:cubicBezTo>
                      <a:pt x="26145" y="5734"/>
                      <a:pt x="39987" y="0"/>
                      <a:pt x="54421" y="0"/>
                    </a:cubicBezTo>
                    <a:close/>
                  </a:path>
                </a:pathLst>
              </a:custGeom>
              <a:solidFill>
                <a:srgbClr val="E4829D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85725"/>
                <a:ext cx="1124036" cy="593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200"/>
                  </a:lnSpc>
                </a:pPr>
                <a:r>
                  <a:rPr lang="en-US" sz="30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¿Quién o qué te apoya cuando estás estresado/a?</a:t>
                </a: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3022" y="1028700"/>
            <a:ext cx="15341956" cy="8229600"/>
            <a:chOff x="0" y="0"/>
            <a:chExt cx="20455942" cy="10972800"/>
          </a:xfrm>
        </p:grpSpPr>
        <p:sp>
          <p:nvSpPr>
            <p:cNvPr id="3" name="Freeform 3"/>
            <p:cNvSpPr/>
            <p:nvPr/>
          </p:nvSpPr>
          <p:spPr>
            <a:xfrm>
              <a:off x="3956775" y="0"/>
              <a:ext cx="12091240" cy="10972800"/>
            </a:xfrm>
            <a:custGeom>
              <a:avLst/>
              <a:gdLst/>
              <a:ahLst/>
              <a:cxnLst/>
              <a:rect l="l" t="t" r="r" b="b"/>
              <a:pathLst>
                <a:path w="12091240" h="10972800">
                  <a:moveTo>
                    <a:pt x="0" y="0"/>
                  </a:moveTo>
                  <a:lnTo>
                    <a:pt x="12091240" y="0"/>
                  </a:lnTo>
                  <a:lnTo>
                    <a:pt x="12091240" y="10972800"/>
                  </a:lnTo>
                  <a:lnTo>
                    <a:pt x="0" y="10972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2994" y="794752"/>
              <a:ext cx="5247084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Hojas: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pequeñas acciones que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puedo hacer cuando estoy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estresado/a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5315190" y="794752"/>
              <a:ext cx="4779698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Ramas: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que me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nutren (amigos, deporte,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música)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6048015" y="7299284"/>
              <a:ext cx="4407927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Raíces: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hábitos que me sostienen (dormir, comer bien, rutinas)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208462"/>
              <a:ext cx="5755878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Tronco: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mis fortalezas (resiliencia,</a:t>
              </a:r>
            </a:p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creatividad, humor)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39054" y="7895473"/>
            <a:ext cx="246527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autocuidado es parte esencial de la salud mental.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Reflexión guiada – ¿Qué me ayuda realmente a sentirme bien?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impresa Árbol del bienestar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Lápices, rotuladores o colores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pantalla para mostrar ejemplos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Pondremos en común las cosas que nos hacen mejorar nuestra salud mental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783567" y="1113601"/>
            <a:ext cx="5631352" cy="1692272"/>
            <a:chOff x="0" y="0"/>
            <a:chExt cx="1483154" cy="4457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3154" cy="445701"/>
            </a:xfrm>
            <a:custGeom>
              <a:avLst/>
              <a:gdLst/>
              <a:ahLst/>
              <a:cxnLst/>
              <a:rect l="l" t="t" r="r" b="b"/>
              <a:pathLst>
                <a:path w="1483154" h="445701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04458"/>
                  </a:lnTo>
                  <a:cubicBezTo>
                    <a:pt x="1483154" y="427236"/>
                    <a:pt x="1464689" y="445701"/>
                    <a:pt x="1441911" y="445701"/>
                  </a:cubicBezTo>
                  <a:lnTo>
                    <a:pt x="41244" y="445701"/>
                  </a:lnTo>
                  <a:cubicBezTo>
                    <a:pt x="30305" y="445701"/>
                    <a:pt x="19815" y="441356"/>
                    <a:pt x="12080" y="433621"/>
                  </a:cubicBezTo>
                  <a:cubicBezTo>
                    <a:pt x="4345" y="425887"/>
                    <a:pt x="0" y="415396"/>
                    <a:pt x="0" y="40445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483154" cy="474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parte de mi árbol está más llena?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83567" y="3208126"/>
            <a:ext cx="5631352" cy="1692272"/>
            <a:chOff x="0" y="0"/>
            <a:chExt cx="1483154" cy="4457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3154" cy="445701"/>
            </a:xfrm>
            <a:custGeom>
              <a:avLst/>
              <a:gdLst/>
              <a:ahLst/>
              <a:cxnLst/>
              <a:rect l="l" t="t" r="r" b="b"/>
              <a:pathLst>
                <a:path w="1483154" h="445701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04458"/>
                  </a:lnTo>
                  <a:cubicBezTo>
                    <a:pt x="1483154" y="427236"/>
                    <a:pt x="1464689" y="445701"/>
                    <a:pt x="1441911" y="445701"/>
                  </a:cubicBezTo>
                  <a:lnTo>
                    <a:pt x="41244" y="445701"/>
                  </a:lnTo>
                  <a:cubicBezTo>
                    <a:pt x="30305" y="445701"/>
                    <a:pt x="19815" y="441356"/>
                    <a:pt x="12080" y="433621"/>
                  </a:cubicBezTo>
                  <a:cubicBezTo>
                    <a:pt x="4345" y="425887"/>
                    <a:pt x="0" y="415396"/>
                    <a:pt x="0" y="40445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483154" cy="474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¿A qué suelo recurrir más cuando estoy estresado/a?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83567" y="5302652"/>
            <a:ext cx="5631352" cy="1692272"/>
            <a:chOff x="0" y="0"/>
            <a:chExt cx="1483154" cy="4457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83154" cy="445701"/>
            </a:xfrm>
            <a:custGeom>
              <a:avLst/>
              <a:gdLst/>
              <a:ahLst/>
              <a:cxnLst/>
              <a:rect l="l" t="t" r="r" b="b"/>
              <a:pathLst>
                <a:path w="1483154" h="445701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04458"/>
                  </a:lnTo>
                  <a:cubicBezTo>
                    <a:pt x="1483154" y="427236"/>
                    <a:pt x="1464689" y="445701"/>
                    <a:pt x="1441911" y="445701"/>
                  </a:cubicBezTo>
                  <a:lnTo>
                    <a:pt x="41244" y="445701"/>
                  </a:lnTo>
                  <a:cubicBezTo>
                    <a:pt x="30305" y="445701"/>
                    <a:pt x="19815" y="441356"/>
                    <a:pt x="12080" y="433621"/>
                  </a:cubicBezTo>
                  <a:cubicBezTo>
                    <a:pt x="4345" y="425887"/>
                    <a:pt x="0" y="415396"/>
                    <a:pt x="0" y="40445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483154" cy="4742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raíces (hábitos) me sostienen mejor?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83567" y="7397177"/>
            <a:ext cx="5631352" cy="1776222"/>
            <a:chOff x="0" y="0"/>
            <a:chExt cx="1483154" cy="46781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83154" cy="467812"/>
            </a:xfrm>
            <a:custGeom>
              <a:avLst/>
              <a:gdLst/>
              <a:ahLst/>
              <a:cxnLst/>
              <a:rect l="l" t="t" r="r" b="b"/>
              <a:pathLst>
                <a:path w="1483154" h="467812">
                  <a:moveTo>
                    <a:pt x="41244" y="0"/>
                  </a:moveTo>
                  <a:lnTo>
                    <a:pt x="1441911" y="0"/>
                  </a:lnTo>
                  <a:cubicBezTo>
                    <a:pt x="1452849" y="0"/>
                    <a:pt x="1463340" y="4345"/>
                    <a:pt x="1471074" y="12080"/>
                  </a:cubicBezTo>
                  <a:cubicBezTo>
                    <a:pt x="1478809" y="19815"/>
                    <a:pt x="1483154" y="30305"/>
                    <a:pt x="1483154" y="41244"/>
                  </a:cubicBezTo>
                  <a:lnTo>
                    <a:pt x="1483154" y="426568"/>
                  </a:lnTo>
                  <a:cubicBezTo>
                    <a:pt x="1483154" y="449346"/>
                    <a:pt x="1464689" y="467812"/>
                    <a:pt x="1441911" y="467812"/>
                  </a:cubicBezTo>
                  <a:lnTo>
                    <a:pt x="41244" y="467812"/>
                  </a:lnTo>
                  <a:cubicBezTo>
                    <a:pt x="30305" y="467812"/>
                    <a:pt x="19815" y="463466"/>
                    <a:pt x="12080" y="455732"/>
                  </a:cubicBezTo>
                  <a:cubicBezTo>
                    <a:pt x="4345" y="447997"/>
                    <a:pt x="0" y="437506"/>
                    <a:pt x="0" y="426568"/>
                  </a:cubicBezTo>
                  <a:lnTo>
                    <a:pt x="0" y="41244"/>
                  </a:lnTo>
                  <a:cubicBezTo>
                    <a:pt x="0" y="30305"/>
                    <a:pt x="4345" y="19815"/>
                    <a:pt x="12080" y="12080"/>
                  </a:cubicBezTo>
                  <a:cubicBezTo>
                    <a:pt x="19815" y="4345"/>
                    <a:pt x="30305" y="0"/>
                    <a:pt x="4124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483154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hojas (acciones rápidas) me funcionan realmente?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94902" y="979663"/>
            <a:ext cx="7599002" cy="8327674"/>
          </a:xfrm>
          <a:custGeom>
            <a:avLst/>
            <a:gdLst/>
            <a:ahLst/>
            <a:cxnLst/>
            <a:rect l="l" t="t" r="r" b="b"/>
            <a:pathLst>
              <a:path w="7599002" h="8327674">
                <a:moveTo>
                  <a:pt x="0" y="0"/>
                </a:moveTo>
                <a:lnTo>
                  <a:pt x="7599002" y="0"/>
                </a:lnTo>
                <a:lnTo>
                  <a:pt x="7599002" y="8327674"/>
                </a:lnTo>
                <a:lnTo>
                  <a:pt x="0" y="8327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095717" y="4064604"/>
            <a:ext cx="6252101" cy="6371568"/>
          </a:xfrm>
          <a:custGeom>
            <a:avLst/>
            <a:gdLst/>
            <a:ahLst/>
            <a:cxnLst/>
            <a:rect l="l" t="t" r="r" b="b"/>
            <a:pathLst>
              <a:path w="6252101" h="6371568">
                <a:moveTo>
                  <a:pt x="0" y="0"/>
                </a:moveTo>
                <a:lnTo>
                  <a:pt x="6252101" y="0"/>
                </a:lnTo>
                <a:lnTo>
                  <a:pt x="6252101" y="6371567"/>
                </a:lnTo>
                <a:lnTo>
                  <a:pt x="0" y="6371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2922488" y="2257863"/>
            <a:ext cx="542532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cosa que quiero seguir haciendo para cuidarme es…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¿Quién puede ayudarme? – Descubrir mi red de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apoyo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51502" y="1849088"/>
            <a:ext cx="717361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Día 3. Mi red de apoyo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913951" y="1042764"/>
            <a:ext cx="9345349" cy="8375769"/>
          </a:xfrm>
          <a:custGeom>
            <a:avLst/>
            <a:gdLst/>
            <a:ahLst/>
            <a:cxnLst/>
            <a:rect l="l" t="t" r="r" b="b"/>
            <a:pathLst>
              <a:path w="9345349" h="8375769">
                <a:moveTo>
                  <a:pt x="0" y="0"/>
                </a:moveTo>
                <a:lnTo>
                  <a:pt x="9345349" y="0"/>
                </a:lnTo>
                <a:lnTo>
                  <a:pt x="9345349" y="8375768"/>
                </a:lnTo>
                <a:lnTo>
                  <a:pt x="0" y="837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888064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impresa Círculo de apoyo, 1 por alumno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Lápices, rotuladores o colores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papelógrafo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en disposición flexible (círculo o mesas de trabajo)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19183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Personas y recursos que forman parte de su red de apoyo emocional.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24013" y="1000125"/>
            <a:ext cx="5756499" cy="638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círculos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alrededor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representan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distintos</a:t>
            </a:r>
            <a:endParaRPr lang="en-US" sz="2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niveles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apoyo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3" name="Freeform 3"/>
          <p:cNvSpPr/>
          <p:nvPr/>
        </p:nvSpPr>
        <p:spPr>
          <a:xfrm>
            <a:off x="7913951" y="1042764"/>
            <a:ext cx="9345349" cy="8375769"/>
          </a:xfrm>
          <a:custGeom>
            <a:avLst/>
            <a:gdLst/>
            <a:ahLst/>
            <a:cxnLst/>
            <a:rect l="l" t="t" r="r" b="b"/>
            <a:pathLst>
              <a:path w="9345349" h="8375769">
                <a:moveTo>
                  <a:pt x="0" y="0"/>
                </a:moveTo>
                <a:lnTo>
                  <a:pt x="9345349" y="0"/>
                </a:lnTo>
                <a:lnTo>
                  <a:pt x="9345349" y="8375768"/>
                </a:lnTo>
                <a:lnTo>
                  <a:pt x="0" y="8375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324014" y="2283094"/>
            <a:ext cx="5046398" cy="1629259"/>
            <a:chOff x="0" y="0"/>
            <a:chExt cx="1329093" cy="4291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29093" cy="429105"/>
            </a:xfrm>
            <a:custGeom>
              <a:avLst/>
              <a:gdLst/>
              <a:ahLst/>
              <a:cxnLst/>
              <a:rect l="l" t="t" r="r" b="b"/>
              <a:pathLst>
                <a:path w="1329093" h="429105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383081"/>
                  </a:lnTo>
                  <a:cubicBezTo>
                    <a:pt x="1329093" y="408500"/>
                    <a:pt x="1308487" y="429105"/>
                    <a:pt x="1283068" y="429105"/>
                  </a:cubicBezTo>
                  <a:lnTo>
                    <a:pt x="46024" y="429105"/>
                  </a:lnTo>
                  <a:cubicBezTo>
                    <a:pt x="20606" y="429105"/>
                    <a:pt x="0" y="408500"/>
                    <a:pt x="0" y="383081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329093" cy="457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¿Quién te escucha sin juzgar?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24014" y="4328870"/>
            <a:ext cx="5046398" cy="1776222"/>
            <a:chOff x="0" y="0"/>
            <a:chExt cx="1329093" cy="4678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29093" cy="467812"/>
            </a:xfrm>
            <a:custGeom>
              <a:avLst/>
              <a:gdLst/>
              <a:ahLst/>
              <a:cxnLst/>
              <a:rect l="l" t="t" r="r" b="b"/>
              <a:pathLst>
                <a:path w="1329093" h="467812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421787"/>
                  </a:lnTo>
                  <a:cubicBezTo>
                    <a:pt x="1329093" y="447206"/>
                    <a:pt x="1308487" y="467812"/>
                    <a:pt x="1283068" y="467812"/>
                  </a:cubicBezTo>
                  <a:lnTo>
                    <a:pt x="46024" y="467812"/>
                  </a:lnTo>
                  <a:cubicBezTo>
                    <a:pt x="20606" y="467812"/>
                    <a:pt x="0" y="447206"/>
                    <a:pt x="0" y="421787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329093" cy="4963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¿Con qué adulto te sientes cómodo/a pidiendo ayuda?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324014" y="6524192"/>
            <a:ext cx="5046398" cy="2233422"/>
            <a:chOff x="0" y="0"/>
            <a:chExt cx="1329093" cy="5882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29093" cy="588226"/>
            </a:xfrm>
            <a:custGeom>
              <a:avLst/>
              <a:gdLst/>
              <a:ahLst/>
              <a:cxnLst/>
              <a:rect l="l" t="t" r="r" b="b"/>
              <a:pathLst>
                <a:path w="1329093" h="588226">
                  <a:moveTo>
                    <a:pt x="46024" y="0"/>
                  </a:moveTo>
                  <a:lnTo>
                    <a:pt x="1283068" y="0"/>
                  </a:lnTo>
                  <a:cubicBezTo>
                    <a:pt x="1308487" y="0"/>
                    <a:pt x="1329093" y="20606"/>
                    <a:pt x="1329093" y="46024"/>
                  </a:cubicBezTo>
                  <a:lnTo>
                    <a:pt x="1329093" y="542202"/>
                  </a:lnTo>
                  <a:cubicBezTo>
                    <a:pt x="1329093" y="554408"/>
                    <a:pt x="1324244" y="566115"/>
                    <a:pt x="1315612" y="574746"/>
                  </a:cubicBezTo>
                  <a:cubicBezTo>
                    <a:pt x="1306981" y="583377"/>
                    <a:pt x="1295275" y="588226"/>
                    <a:pt x="1283068" y="588226"/>
                  </a:cubicBezTo>
                  <a:lnTo>
                    <a:pt x="46024" y="588226"/>
                  </a:lnTo>
                  <a:cubicBezTo>
                    <a:pt x="20606" y="588226"/>
                    <a:pt x="0" y="567621"/>
                    <a:pt x="0" y="542202"/>
                  </a:cubicBezTo>
                  <a:lnTo>
                    <a:pt x="0" y="46024"/>
                  </a:lnTo>
                  <a:cubicBezTo>
                    <a:pt x="0" y="20606"/>
                    <a:pt x="20606" y="0"/>
                    <a:pt x="4602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329093" cy="6168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profesional podría ayudarte si te sentirás muy mal durante un tiempo?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42973" y="2325443"/>
            <a:ext cx="8822722" cy="5811968"/>
          </a:xfrm>
          <a:custGeom>
            <a:avLst/>
            <a:gdLst/>
            <a:ahLst/>
            <a:cxnLst/>
            <a:rect l="l" t="t" r="r" b="b"/>
            <a:pathLst>
              <a:path w="8822722" h="5811968">
                <a:moveTo>
                  <a:pt x="0" y="0"/>
                </a:moveTo>
                <a:lnTo>
                  <a:pt x="8822721" y="0"/>
                </a:lnTo>
                <a:lnTo>
                  <a:pt x="8822721" y="5811968"/>
                </a:lnTo>
                <a:lnTo>
                  <a:pt x="0" y="5811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918965" y="1000125"/>
            <a:ext cx="5735836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círculos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alrededor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representan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distintos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niveles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apoyo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18965" y="8346425"/>
            <a:ext cx="534671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existe un número “correcto” de apoyos. Cada red es distinta.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25256" y="3660719"/>
            <a:ext cx="502066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Más próximos (familia, amigos íntimos)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22306" y="4812327"/>
            <a:ext cx="476865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Intermedios (profesorado, orientador,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entrenador…)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30794" y="6269652"/>
            <a:ext cx="491217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Externos (médico, psicólogo, servicios del centro)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506509" y="8346425"/>
            <a:ext cx="491217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 centro del círculo es la persona.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¿Cómo acompañamos a alguien que necesita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apoyo?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515959" y="3032025"/>
            <a:ext cx="8611246" cy="7254975"/>
          </a:xfrm>
          <a:custGeom>
            <a:avLst/>
            <a:gdLst/>
            <a:ahLst/>
            <a:cxnLst/>
            <a:rect l="l" t="t" r="r" b="b"/>
            <a:pathLst>
              <a:path w="8611246" h="7254975">
                <a:moveTo>
                  <a:pt x="0" y="0"/>
                </a:moveTo>
                <a:lnTo>
                  <a:pt x="8611246" y="0"/>
                </a:lnTo>
                <a:lnTo>
                  <a:pt x="8611246" y="7254975"/>
                </a:lnTo>
                <a:lnTo>
                  <a:pt x="0" y="7254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88806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preguntas para grupos (una por grupo)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o papel para anotar ideas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603684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Reflexionar sobre formas adecuadas de ofrecer ayuda y entender los límites sobre cuando pedir ayuda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63050" y="878855"/>
            <a:ext cx="0" cy="860869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 flipH="1" flipV="1">
            <a:off x="1028700" y="5143500"/>
            <a:ext cx="16795882" cy="381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7384647" y="3709308"/>
            <a:ext cx="3518706" cy="2868385"/>
          </a:xfrm>
          <a:custGeom>
            <a:avLst/>
            <a:gdLst/>
            <a:ahLst/>
            <a:cxnLst/>
            <a:rect l="l" t="t" r="r" b="b"/>
            <a:pathLst>
              <a:path w="3518706" h="2868385">
                <a:moveTo>
                  <a:pt x="0" y="0"/>
                </a:moveTo>
                <a:lnTo>
                  <a:pt x="3518706" y="0"/>
                </a:lnTo>
                <a:lnTo>
                  <a:pt x="3518706" y="2868384"/>
                </a:lnTo>
                <a:lnTo>
                  <a:pt x="0" y="2868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9050" cap="rnd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2368097" y="1000125"/>
            <a:ext cx="40330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Señales de que necesita apoyo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84428" y="1000125"/>
            <a:ext cx="431323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puedo hacer yo como amigo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021598" y="5541128"/>
            <a:ext cx="403889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Cómo acompaño sin presionar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46591" y="5541128"/>
            <a:ext cx="447605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Cuando debe manejarlo un adulto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62729" y="1633211"/>
            <a:ext cx="5721918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Está triste o irritable durante muchos días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 aísla y deja de hablar con sus amistades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Pierde interés en cosas que antes le gustaban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Cambia mucho su comportamiento (muy callado/a o muy enfadado/a)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 problemas para concentrarse en clase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2729" y="6486525"/>
            <a:ext cx="5721918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la tristeza dura mucho tiempo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la persona habla de hacerse daño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deja de ir al instituto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se aísla completamente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hay bullying o conflictos graves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parece muy angustiado/a o desesperado/a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Cuando no sabes cómo ayudar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80088" y="6486525"/>
            <a:ext cx="5721918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Estar presente aunque no quiera hablar mucho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Decir cosas como “estoy aquí si necesitas hablar”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Respetar su tiempo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obligarle a contar todo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más que dar consejos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Evitar frases como “no es para tanto”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80088" y="1633211"/>
            <a:ext cx="5721918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Escuchar sin juzgar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Preguntar cómo se siente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Pasar tiempo con esa persona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Invitarle a hacer algo juntos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Mostrar que me importa (un mensaje, preguntar cómo está)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reírse ni minimizar lo que siente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3.3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17768" y="6360599"/>
            <a:ext cx="865246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Practicamos cómo ayudar a alguien que lo necesita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01303" y="2323522"/>
            <a:ext cx="3812040" cy="3113795"/>
          </a:xfrm>
          <a:custGeom>
            <a:avLst/>
            <a:gdLst/>
            <a:ahLst/>
            <a:cxnLst/>
            <a:rect l="l" t="t" r="r" b="b"/>
            <a:pathLst>
              <a:path w="3812040" h="3113795">
                <a:moveTo>
                  <a:pt x="0" y="0"/>
                </a:moveTo>
                <a:lnTo>
                  <a:pt x="3812040" y="0"/>
                </a:lnTo>
                <a:lnTo>
                  <a:pt x="3812040" y="3113795"/>
                </a:lnTo>
                <a:lnTo>
                  <a:pt x="0" y="3113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9050"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8874597" y="4867470"/>
            <a:ext cx="3784010" cy="3096008"/>
          </a:xfrm>
          <a:custGeom>
            <a:avLst/>
            <a:gdLst/>
            <a:ahLst/>
            <a:cxnLst/>
            <a:rect l="l" t="t" r="r" b="b"/>
            <a:pathLst>
              <a:path w="3784010" h="3096008">
                <a:moveTo>
                  <a:pt x="0" y="0"/>
                </a:moveTo>
                <a:lnTo>
                  <a:pt x="3784010" y="0"/>
                </a:lnTo>
                <a:lnTo>
                  <a:pt x="3784010" y="3096008"/>
                </a:lnTo>
                <a:lnTo>
                  <a:pt x="0" y="30960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9050"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3042696" y="4843267"/>
            <a:ext cx="3857318" cy="3144415"/>
          </a:xfrm>
          <a:custGeom>
            <a:avLst/>
            <a:gdLst/>
            <a:ahLst/>
            <a:cxnLst/>
            <a:rect l="l" t="t" r="r" b="b"/>
            <a:pathLst>
              <a:path w="3857318" h="3144415">
                <a:moveTo>
                  <a:pt x="0" y="0"/>
                </a:moveTo>
                <a:lnTo>
                  <a:pt x="3857318" y="0"/>
                </a:lnTo>
                <a:lnTo>
                  <a:pt x="3857318" y="3144414"/>
                </a:lnTo>
                <a:lnTo>
                  <a:pt x="0" y="31444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9050"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722120" y="2158530"/>
            <a:ext cx="588806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escenarios (1 por grupo)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 para moverse o representar 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Hojas para anotar ideas rápidas (opcional)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2120" y="5999738"/>
            <a:ext cx="6036848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¿Qué es lo que haremos?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Practicar habilidades de apoyo emocional entre iguales, aprender a reaccionar de forma adecuada ante señales de malestar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63050" y="1028700"/>
            <a:ext cx="0" cy="584496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7237980" y="2409729"/>
            <a:ext cx="3812040" cy="3113795"/>
          </a:xfrm>
          <a:custGeom>
            <a:avLst/>
            <a:gdLst/>
            <a:ahLst/>
            <a:cxnLst/>
            <a:rect l="l" t="t" r="r" b="b"/>
            <a:pathLst>
              <a:path w="3812040" h="3113795">
                <a:moveTo>
                  <a:pt x="0" y="0"/>
                </a:moveTo>
                <a:lnTo>
                  <a:pt x="3812040" y="0"/>
                </a:lnTo>
                <a:lnTo>
                  <a:pt x="3812040" y="3113795"/>
                </a:lnTo>
                <a:lnTo>
                  <a:pt x="0" y="31137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9050"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877268" y="7870521"/>
            <a:ext cx="12533465" cy="1387779"/>
            <a:chOff x="0" y="0"/>
            <a:chExt cx="3300995" cy="3655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00995" cy="365506"/>
            </a:xfrm>
            <a:custGeom>
              <a:avLst/>
              <a:gdLst/>
              <a:ahLst/>
              <a:cxnLst/>
              <a:rect l="l" t="t" r="r" b="b"/>
              <a:pathLst>
                <a:path w="3300995" h="365506">
                  <a:moveTo>
                    <a:pt x="18531" y="0"/>
                  </a:moveTo>
                  <a:lnTo>
                    <a:pt x="3282464" y="0"/>
                  </a:lnTo>
                  <a:cubicBezTo>
                    <a:pt x="3292698" y="0"/>
                    <a:pt x="3300995" y="8297"/>
                    <a:pt x="3300995" y="18531"/>
                  </a:cubicBezTo>
                  <a:lnTo>
                    <a:pt x="3300995" y="346975"/>
                  </a:lnTo>
                  <a:cubicBezTo>
                    <a:pt x="3300995" y="357209"/>
                    <a:pt x="3292698" y="365506"/>
                    <a:pt x="3282464" y="365506"/>
                  </a:cubicBezTo>
                  <a:lnTo>
                    <a:pt x="18531" y="365506"/>
                  </a:lnTo>
                  <a:cubicBezTo>
                    <a:pt x="8297" y="365506"/>
                    <a:pt x="0" y="357209"/>
                    <a:pt x="0" y="346975"/>
                  </a:cubicBezTo>
                  <a:lnTo>
                    <a:pt x="0" y="18531"/>
                  </a:lnTo>
                  <a:cubicBezTo>
                    <a:pt x="0" y="8297"/>
                    <a:pt x="8297" y="0"/>
                    <a:pt x="18531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300995" cy="3940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¿Cuándo pediríamos apoyo a un adulto?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97712" y="1000125"/>
            <a:ext cx="277326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SI ayudan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090923" y="1000125"/>
            <a:ext cx="293270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Frases que NO ayudan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1470" y="2136471"/>
            <a:ext cx="4325747" cy="490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¿Quieres contarme qué te preocupa?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Estoy aquí para escucharte.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 sentido que te sientas así.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tienes que pasar esto solo/a.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quieres, podemos pensar juntas/os qué hacer.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Podemos hablar con alguien que te ayude.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Cuenta conmigo.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Seguro que poco a poco podemos encontrar una solución”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703821" y="2709422"/>
            <a:ext cx="3706911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 para tanto.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Todo el mundo pasa por lo mismo.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Tienes que esforzarte más.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Deja de pensar en eso.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Seguro que exageras.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Hay gente que está peor.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te quejes tanto.</a:t>
            </a:r>
          </a:p>
          <a:p>
            <a:pPr marL="431801" lvl="1" indent="-215900" algn="l">
              <a:lnSpc>
                <a:spcPts val="24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Eso es una tontería.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948584" y="3302284"/>
            <a:ext cx="5628791" cy="3086100"/>
            <a:chOff x="0" y="0"/>
            <a:chExt cx="148248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2480" cy="812800"/>
            </a:xfrm>
            <a:custGeom>
              <a:avLst/>
              <a:gdLst/>
              <a:ahLst/>
              <a:cxnLst/>
              <a:rect l="l" t="t" r="r" b="b"/>
              <a:pathLst>
                <a:path w="1482480" h="812800">
                  <a:moveTo>
                    <a:pt x="41262" y="0"/>
                  </a:moveTo>
                  <a:lnTo>
                    <a:pt x="1441217" y="0"/>
                  </a:lnTo>
                  <a:cubicBezTo>
                    <a:pt x="1464006" y="0"/>
                    <a:pt x="1482480" y="18474"/>
                    <a:pt x="1482480" y="41262"/>
                  </a:cubicBezTo>
                  <a:lnTo>
                    <a:pt x="1482480" y="771538"/>
                  </a:lnTo>
                  <a:cubicBezTo>
                    <a:pt x="1482480" y="794326"/>
                    <a:pt x="1464006" y="812800"/>
                    <a:pt x="1441217" y="812800"/>
                  </a:cubicBezTo>
                  <a:lnTo>
                    <a:pt x="41262" y="812800"/>
                  </a:lnTo>
                  <a:cubicBezTo>
                    <a:pt x="18474" y="812800"/>
                    <a:pt x="0" y="794326"/>
                    <a:pt x="0" y="771538"/>
                  </a:cubicBezTo>
                  <a:lnTo>
                    <a:pt x="0" y="41262"/>
                  </a:lnTo>
                  <a:cubicBezTo>
                    <a:pt x="0" y="18474"/>
                    <a:pt x="18474" y="0"/>
                    <a:pt x="41262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8248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siempre puedo elegir cómo me siento…</a:t>
              </a:r>
            </a:p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pero sí puedo aprender a cuidarme.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751127" y="7350570"/>
            <a:ext cx="15590520" cy="1327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estás solo/a.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Tienes herramientas, tienes apoyos, y siempre puedes pedir ayuda.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51127" y="1580705"/>
            <a:ext cx="1168608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Gracias por vuestra participación y por cuidar este espacio.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51127" y="2677210"/>
            <a:ext cx="27356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Hoy ya sabemos que: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22703" y="3620185"/>
            <a:ext cx="681821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salud no es solo física: también es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mental y social.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2703" y="4273834"/>
            <a:ext cx="68336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Todas las personas tienen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emociones y necesidades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22703" y="4988209"/>
            <a:ext cx="70269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Reconocer lo que necesito me ayuda a sentirme mejor.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22703" y="6359809"/>
            <a:ext cx="662642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 de mí también es cuidar de mi salud mental.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22703" y="5645434"/>
            <a:ext cx="558423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Puedo pedir ayuda cuando algo me cuesta.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1127" y="3563196"/>
            <a:ext cx="39171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13970" y="4216845"/>
            <a:ext cx="46603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E4829D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07521" y="4931220"/>
            <a:ext cx="478929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98938" y="6302820"/>
            <a:ext cx="496094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93779" y="5588445"/>
            <a:ext cx="506413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4D3CFDD-C3AA-2C38-C87E-15050C402D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5400" y="1181100"/>
            <a:ext cx="9587480" cy="7696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4159F4-121B-031C-B5DE-20431C60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723900"/>
            <a:ext cx="2035787" cy="23622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85A20A3-1FC0-95C1-C2BA-C01D16736E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82600" y="3707834"/>
            <a:ext cx="2971800" cy="1892866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64DAE82-F1B7-B189-1B1F-D82A9906E8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1825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1612</Words>
  <Application>Microsoft Office PowerPoint</Application>
  <PresentationFormat>Custom</PresentationFormat>
  <Paragraphs>269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M4_Salud mental_ESO.pptx</dc:title>
  <cp:lastModifiedBy>Itzel Gn</cp:lastModifiedBy>
  <cp:revision>1</cp:revision>
  <dcterms:created xsi:type="dcterms:W3CDTF">2006-08-16T00:00:00Z</dcterms:created>
  <dcterms:modified xsi:type="dcterms:W3CDTF">2026-04-02T17:33:57Z</dcterms:modified>
  <dc:identifier>DAHDAZR9KSg</dc:identifier>
</cp:coreProperties>
</file>