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18288000" cy="10287000"/>
  <p:notesSz cx="6858000" cy="9144000"/>
  <p:embeddedFontLst>
    <p:embeddedFont>
      <p:font typeface="Dreaming Outloud Script" panose="020B0604020202020204" charset="0"/>
      <p:regular r:id="rId86"/>
    </p:embeddedFont>
    <p:embeddedFont>
      <p:font typeface="Poppins" panose="00000500000000000000" pitchFamily="2" charset="0"/>
      <p:regular r:id="rId87"/>
    </p:embeddedFont>
    <p:embeddedFont>
      <p:font typeface="Poppins Bold" panose="00000800000000000000" charset="0"/>
      <p:regular r:id="rId8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-6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3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2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6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92583" y="1461454"/>
            <a:ext cx="11658600" cy="944880"/>
            <a:chOff x="0" y="0"/>
            <a:chExt cx="11054080" cy="8958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54080" cy="895889"/>
            </a:xfrm>
            <a:custGeom>
              <a:avLst/>
              <a:gdLst/>
              <a:ahLst/>
              <a:cxnLst/>
              <a:rect l="l" t="t" r="r" b="b"/>
              <a:pathLst>
                <a:path w="11054080" h="895889">
                  <a:moveTo>
                    <a:pt x="0" y="0"/>
                  </a:moveTo>
                  <a:lnTo>
                    <a:pt x="11054080" y="0"/>
                  </a:lnTo>
                  <a:lnTo>
                    <a:pt x="11054080" y="895889"/>
                  </a:lnTo>
                  <a:lnTo>
                    <a:pt x="0" y="8958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19" b="-19041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54080" cy="943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759"/>
                </a:lnSpc>
                <a:spcBef>
                  <a:spcPct val="0"/>
                </a:spcBef>
              </a:pPr>
              <a:r>
                <a:rPr lang="en-US" sz="48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5: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438879" y="792516"/>
            <a:ext cx="9382176" cy="8701968"/>
          </a:xfrm>
          <a:custGeom>
            <a:avLst/>
            <a:gdLst/>
            <a:ahLst/>
            <a:cxnLst/>
            <a:rect l="l" t="t" r="r" b="b"/>
            <a:pathLst>
              <a:path w="9382176" h="8701968">
                <a:moveTo>
                  <a:pt x="0" y="0"/>
                </a:moveTo>
                <a:lnTo>
                  <a:pt x="9382176" y="0"/>
                </a:lnTo>
                <a:lnTo>
                  <a:pt x="9382176" y="8701968"/>
                </a:lnTo>
                <a:lnTo>
                  <a:pt x="0" y="8701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430669" y="8772525"/>
            <a:ext cx="465593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 err="1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Educació</a:t>
            </a:r>
            <a:r>
              <a:rPr lang="en-US" sz="3000" u="none" strike="noStrike" dirty="0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u="none" strike="noStrike" dirty="0" err="1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Primària</a:t>
            </a:r>
            <a:endParaRPr lang="en-US" sz="3000" u="none" strike="noStrike" dirty="0">
              <a:solidFill>
                <a:srgbClr val="89898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58222" y="2423212"/>
            <a:ext cx="6600825" cy="169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0"/>
              </a:lnSpc>
              <a:spcBef>
                <a:spcPct val="0"/>
              </a:spcBef>
            </a:pPr>
            <a:r>
              <a:rPr lang="en-US" sz="5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Assetjament i Ciberassetjament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97232" y="1028700"/>
            <a:ext cx="13106917" cy="1820405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 què aquest mòdul?</a:t>
              </a:r>
            </a:p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19108" y="5026223"/>
            <a:ext cx="5247756" cy="2702814"/>
            <a:chOff x="0" y="0"/>
            <a:chExt cx="1382141" cy="7118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2141" cy="711835"/>
            </a:xfrm>
            <a:custGeom>
              <a:avLst/>
              <a:gdLst/>
              <a:ahLst/>
              <a:cxnLst/>
              <a:rect l="l" t="t" r="r" b="b"/>
              <a:pathLst>
                <a:path w="1382141" h="711835">
                  <a:moveTo>
                    <a:pt x="1382141" y="44258"/>
                  </a:moveTo>
                  <a:lnTo>
                    <a:pt x="1382141" y="667577"/>
                  </a:lnTo>
                  <a:cubicBezTo>
                    <a:pt x="1382141" y="679315"/>
                    <a:pt x="1377478" y="690572"/>
                    <a:pt x="1369178" y="698872"/>
                  </a:cubicBezTo>
                  <a:cubicBezTo>
                    <a:pt x="1360878" y="707172"/>
                    <a:pt x="1349621" y="711835"/>
                    <a:pt x="1337883" y="711835"/>
                  </a:cubicBezTo>
                  <a:lnTo>
                    <a:pt x="44258" y="711835"/>
                  </a:lnTo>
                  <a:cubicBezTo>
                    <a:pt x="19815" y="711835"/>
                    <a:pt x="0" y="692020"/>
                    <a:pt x="0" y="667577"/>
                  </a:cubicBezTo>
                  <a:lnTo>
                    <a:pt x="0" y="44258"/>
                  </a:lnTo>
                  <a:cubicBezTo>
                    <a:pt x="0" y="19815"/>
                    <a:pt x="19815" y="0"/>
                    <a:pt x="44258" y="0"/>
                  </a:cubicBezTo>
                  <a:lnTo>
                    <a:pt x="1337883" y="0"/>
                  </a:lnTo>
                  <a:cubicBezTo>
                    <a:pt x="1362326" y="0"/>
                    <a:pt x="1382141" y="19815"/>
                    <a:pt x="1382141" y="44258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382141" cy="730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vegades a l'escola passen situacions que fan mal: burles, exclusions, baralles o insults.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41092" y="5026223"/>
            <a:ext cx="5247756" cy="2702814"/>
            <a:chOff x="0" y="0"/>
            <a:chExt cx="1382141" cy="7118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2141" cy="711835"/>
            </a:xfrm>
            <a:custGeom>
              <a:avLst/>
              <a:gdLst/>
              <a:ahLst/>
              <a:cxnLst/>
              <a:rect l="l" t="t" r="r" b="b"/>
              <a:pathLst>
                <a:path w="1382141" h="711835">
                  <a:moveTo>
                    <a:pt x="1382141" y="44258"/>
                  </a:moveTo>
                  <a:lnTo>
                    <a:pt x="1382141" y="667577"/>
                  </a:lnTo>
                  <a:cubicBezTo>
                    <a:pt x="1382141" y="679315"/>
                    <a:pt x="1377478" y="690572"/>
                    <a:pt x="1369178" y="698872"/>
                  </a:cubicBezTo>
                  <a:cubicBezTo>
                    <a:pt x="1360878" y="707172"/>
                    <a:pt x="1349621" y="711835"/>
                    <a:pt x="1337883" y="711835"/>
                  </a:cubicBezTo>
                  <a:lnTo>
                    <a:pt x="44258" y="711835"/>
                  </a:lnTo>
                  <a:cubicBezTo>
                    <a:pt x="19815" y="711835"/>
                    <a:pt x="0" y="692020"/>
                    <a:pt x="0" y="667577"/>
                  </a:cubicBezTo>
                  <a:lnTo>
                    <a:pt x="0" y="44258"/>
                  </a:lnTo>
                  <a:cubicBezTo>
                    <a:pt x="0" y="19815"/>
                    <a:pt x="19815" y="0"/>
                    <a:pt x="44258" y="0"/>
                  </a:cubicBezTo>
                  <a:lnTo>
                    <a:pt x="1337883" y="0"/>
                  </a:lnTo>
                  <a:cubicBezTo>
                    <a:pt x="1362326" y="0"/>
                    <a:pt x="1382141" y="19815"/>
                    <a:pt x="1382141" y="44258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382141" cy="730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L'assetjament i el ciberassetjament afecten tothom, no només la víctima.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78631" y="3043489"/>
            <a:ext cx="451662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aquest taller aprendrem a reconèixer-ho, a parlar de com ens afecta i del que podem fer com a grup.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20571" y="3091114"/>
            <a:ext cx="48887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idea és respectar-nos, donar-nos suport i fer servir les nostres paraules per construir.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72019" y="736009"/>
            <a:ext cx="13543962" cy="1420757"/>
            <a:chOff x="0" y="0"/>
            <a:chExt cx="11704320" cy="1227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227785"/>
            </a:xfrm>
            <a:custGeom>
              <a:avLst/>
              <a:gdLst/>
              <a:ahLst/>
              <a:cxnLst/>
              <a:rect l="l" t="t" r="r" b="b"/>
              <a:pathLst>
                <a:path w="11704320" h="1227785">
                  <a:moveTo>
                    <a:pt x="0" y="0"/>
                  </a:moveTo>
                  <a:lnTo>
                    <a:pt x="11704320" y="0"/>
                  </a:lnTo>
                  <a:lnTo>
                    <a:pt x="11704320" y="1227785"/>
                  </a:lnTo>
                  <a:lnTo>
                    <a:pt x="0" y="12277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5748" b="-13574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2754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Objectius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847811" y="1196586"/>
            <a:ext cx="15048846" cy="8464976"/>
            <a:chOff x="0" y="0"/>
            <a:chExt cx="13004800" cy="7315200"/>
          </a:xfrm>
        </p:grpSpPr>
        <p:sp>
          <p:nvSpPr>
            <p:cNvPr id="6" name="Freeform 6" descr="A group of girls holding hands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55606" y="3951869"/>
            <a:ext cx="8922773" cy="447676"/>
            <a:chOff x="0" y="0"/>
            <a:chExt cx="11897031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860531" y="14870"/>
              <a:ext cx="11036500" cy="5481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Identificar els rols en una situació d'assetjament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48290" y="6636482"/>
            <a:ext cx="8730690" cy="819031"/>
            <a:chOff x="0" y="0"/>
            <a:chExt cx="11640919" cy="1092042"/>
          </a:xfrm>
        </p:grpSpPr>
        <p:sp>
          <p:nvSpPr>
            <p:cNvPr id="11" name="TextBox 11"/>
            <p:cNvSpPr txBox="1"/>
            <p:nvPr/>
          </p:nvSpPr>
          <p:spPr>
            <a:xfrm>
              <a:off x="1003619" y="14870"/>
              <a:ext cx="10637300" cy="1077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estratègies de prevenció i un pacte de classe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79672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48290" y="7395992"/>
            <a:ext cx="8463161" cy="819031"/>
            <a:chOff x="0" y="0"/>
            <a:chExt cx="11284215" cy="1092042"/>
          </a:xfrm>
        </p:grpSpPr>
        <p:sp>
          <p:nvSpPr>
            <p:cNvPr id="14" name="TextBox 14"/>
            <p:cNvSpPr txBox="1"/>
            <p:nvPr/>
          </p:nvSpPr>
          <p:spPr>
            <a:xfrm>
              <a:off x="1003619" y="14870"/>
              <a:ext cx="10280596" cy="1077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Promoure el respecte, la confiança i els missatges positius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79672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055606" y="4616129"/>
            <a:ext cx="8740428" cy="793591"/>
            <a:chOff x="0" y="0"/>
            <a:chExt cx="11653904" cy="1058122"/>
          </a:xfrm>
        </p:grpSpPr>
        <p:sp>
          <p:nvSpPr>
            <p:cNvPr id="17" name="TextBox 17"/>
            <p:cNvSpPr txBox="1"/>
            <p:nvPr/>
          </p:nvSpPr>
          <p:spPr>
            <a:xfrm>
              <a:off x="860531" y="-19050"/>
              <a:ext cx="10793373" cy="1077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Reconèixer les emocions i les conseqüències per a totes les persones implicades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948290" y="5626305"/>
            <a:ext cx="8847744" cy="793591"/>
            <a:chOff x="0" y="0"/>
            <a:chExt cx="11796992" cy="1058122"/>
          </a:xfrm>
        </p:grpSpPr>
        <p:sp>
          <p:nvSpPr>
            <p:cNvPr id="20" name="TextBox 20"/>
            <p:cNvSpPr txBox="1"/>
            <p:nvPr/>
          </p:nvSpPr>
          <p:spPr>
            <a:xfrm>
              <a:off x="1003619" y="-19050"/>
              <a:ext cx="10793373" cy="1077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263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què és el ciberassetjament i com actuar-hi en contra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79672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55606" y="2981427"/>
            <a:ext cx="8355845" cy="753857"/>
            <a:chOff x="0" y="0"/>
            <a:chExt cx="11141126" cy="1005143"/>
          </a:xfrm>
        </p:grpSpPr>
        <p:sp>
          <p:nvSpPr>
            <p:cNvPr id="23" name="TextBox 23"/>
            <p:cNvSpPr txBox="1"/>
            <p:nvPr/>
          </p:nvSpPr>
          <p:spPr>
            <a:xfrm>
              <a:off x="860531" y="-3175"/>
              <a:ext cx="10280596" cy="1008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22"/>
                </a:lnSpc>
                <a:spcBef>
                  <a:spcPct val="0"/>
                </a:spcBef>
              </a:pPr>
              <a:r>
                <a:rPr lang="en-US" sz="243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què és l'assetjament i distingir-lo d'un conflicte puntual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87961" y="1028700"/>
            <a:ext cx="14112079" cy="1340973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Dia 1. Assetjament en general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4935" y="4438770"/>
            <a:ext cx="1818130" cy="44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92"/>
              </a:lnSpc>
              <a:spcBef>
                <a:spcPct val="0"/>
              </a:spcBef>
            </a:pPr>
            <a:r>
              <a:rPr lang="en-US" sz="2743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70979" y="6044242"/>
            <a:ext cx="754604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 i Presentació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17838" y="2090001"/>
            <a:ext cx="50688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amb cadires disposades en cercle.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Pissarra/pissarra de paper (opcional).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17838" y="6391380"/>
            <a:ext cx="6067183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arlem sobre el que significa l'assetjament i reflexionem junts/es.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838231" y="2791208"/>
            <a:ext cx="5067886" cy="4704584"/>
            <a:chOff x="0" y="0"/>
            <a:chExt cx="4292562" cy="39848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92600" cy="3984841"/>
            </a:xfrm>
            <a:custGeom>
              <a:avLst/>
              <a:gdLst/>
              <a:ahLst/>
              <a:cxnLst/>
              <a:rect l="l" t="t" r="r" b="b"/>
              <a:pathLst>
                <a:path w="4292600" h="3984841">
                  <a:moveTo>
                    <a:pt x="0" y="490518"/>
                  </a:moveTo>
                  <a:cubicBezTo>
                    <a:pt x="0" y="219614"/>
                    <a:pt x="320294" y="0"/>
                    <a:pt x="715391" y="0"/>
                  </a:cubicBezTo>
                  <a:lnTo>
                    <a:pt x="3577082" y="0"/>
                  </a:lnTo>
                  <a:cubicBezTo>
                    <a:pt x="3972306" y="0"/>
                    <a:pt x="4292600" y="219614"/>
                    <a:pt x="4292600" y="490518"/>
                  </a:cubicBezTo>
                  <a:lnTo>
                    <a:pt x="4292600" y="3494322"/>
                  </a:lnTo>
                  <a:cubicBezTo>
                    <a:pt x="4292600" y="3765227"/>
                    <a:pt x="3972306" y="3984841"/>
                    <a:pt x="3577209" y="3984841"/>
                  </a:cubicBezTo>
                  <a:lnTo>
                    <a:pt x="715391" y="3984841"/>
                  </a:lnTo>
                  <a:cubicBezTo>
                    <a:pt x="320294" y="3984840"/>
                    <a:pt x="0" y="3765227"/>
                    <a:pt x="0" y="3494322"/>
                  </a:cubicBezTo>
                  <a:lnTo>
                    <a:pt x="0" y="4905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92562" cy="4022941"/>
            </a:xfrm>
            <a:prstGeom prst="rect">
              <a:avLst/>
            </a:prstGeom>
          </p:spPr>
          <p:txBody>
            <a:bodyPr lIns="79967" tIns="79967" rIns="79967" bIns="79967" rtlCol="0" anchor="ctr"/>
            <a:lstStyle/>
            <a:p>
              <a:pPr marL="0" lvl="0" indent="0" algn="ctr">
                <a:lnSpc>
                  <a:spcPts val="3626"/>
                </a:lnSpc>
                <a:spcBef>
                  <a:spcPct val="0"/>
                </a:spcBef>
              </a:pPr>
              <a:r>
                <a:rPr lang="en-US" sz="3022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Avui treballarem sobre com volem tractar-nos a la classe i el que significa l'assetjament escolar.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61356" y="1722526"/>
            <a:ext cx="8765287" cy="2963934"/>
            <a:chOff x="0" y="0"/>
            <a:chExt cx="8310791" cy="2810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10753" cy="2810261"/>
            </a:xfrm>
            <a:custGeom>
              <a:avLst/>
              <a:gdLst/>
              <a:ahLst/>
              <a:cxnLst/>
              <a:rect l="l" t="t" r="r" b="b"/>
              <a:pathLst>
                <a:path w="8310753" h="2810261">
                  <a:moveTo>
                    <a:pt x="0" y="468377"/>
                  </a:moveTo>
                  <a:cubicBezTo>
                    <a:pt x="0" y="209677"/>
                    <a:pt x="209677" y="0"/>
                    <a:pt x="468376" y="0"/>
                  </a:cubicBezTo>
                  <a:lnTo>
                    <a:pt x="7842377" y="0"/>
                  </a:lnTo>
                  <a:cubicBezTo>
                    <a:pt x="8101076" y="0"/>
                    <a:pt x="8310753" y="209677"/>
                    <a:pt x="8310753" y="468377"/>
                  </a:cubicBezTo>
                  <a:lnTo>
                    <a:pt x="8310753" y="2341884"/>
                  </a:lnTo>
                  <a:cubicBezTo>
                    <a:pt x="8310753" y="2600584"/>
                    <a:pt x="8101076" y="2810261"/>
                    <a:pt x="7842377" y="2810261"/>
                  </a:cubicBezTo>
                  <a:lnTo>
                    <a:pt x="468376" y="2810261"/>
                  </a:lnTo>
                  <a:cubicBezTo>
                    <a:pt x="209677" y="2810261"/>
                    <a:pt x="0" y="2600584"/>
                    <a:pt x="0" y="2341884"/>
                  </a:cubicBezTo>
                  <a:lnTo>
                    <a:pt x="0" y="46837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310791" cy="283882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L'assetjament és quan algú pateix un comportament negatiu repetit, que es manté en el temps i on hi ha un desequilibri de poder entre la víctima i l'agressor/a.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86400" y="787674"/>
            <a:ext cx="731520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l'assetjament</a:t>
            </a: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escolar?"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342582" y="5356379"/>
            <a:ext cx="7602835" cy="2716006"/>
            <a:chOff x="0" y="0"/>
            <a:chExt cx="10137114" cy="3621341"/>
          </a:xfrm>
        </p:grpSpPr>
        <p:sp>
          <p:nvSpPr>
            <p:cNvPr id="7" name="TextBox 7"/>
            <p:cNvSpPr txBox="1"/>
            <p:nvPr/>
          </p:nvSpPr>
          <p:spPr>
            <a:xfrm>
              <a:off x="0" y="-28575"/>
              <a:ext cx="178686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Repetició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881003"/>
              <a:ext cx="178686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Repetició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818084"/>
              <a:ext cx="178686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Repetició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755166"/>
              <a:ext cx="178686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Repetició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505910" y="26485"/>
              <a:ext cx="5136624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ser </a:t>
              </a: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físic, verbal, social o digital.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750066" y="1593681"/>
              <a:ext cx="6387048" cy="2027660"/>
              <a:chOff x="0" y="0"/>
              <a:chExt cx="4541901" cy="144189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541901" cy="1441828"/>
              </a:xfrm>
              <a:custGeom>
                <a:avLst/>
                <a:gdLst/>
                <a:ahLst/>
                <a:cxnLst/>
                <a:rect l="l" t="t" r="r" b="b"/>
                <a:pathLst>
                  <a:path w="4541901" h="1441828">
                    <a:moveTo>
                      <a:pt x="0" y="240284"/>
                    </a:moveTo>
                    <a:cubicBezTo>
                      <a:pt x="0" y="107569"/>
                      <a:pt x="107569" y="0"/>
                      <a:pt x="240284" y="0"/>
                    </a:cubicBezTo>
                    <a:lnTo>
                      <a:pt x="4301617" y="0"/>
                    </a:lnTo>
                    <a:cubicBezTo>
                      <a:pt x="4434332" y="0"/>
                      <a:pt x="4541901" y="107569"/>
                      <a:pt x="4541901" y="240284"/>
                    </a:cubicBezTo>
                    <a:lnTo>
                      <a:pt x="4541901" y="1201545"/>
                    </a:lnTo>
                    <a:cubicBezTo>
                      <a:pt x="4541901" y="1334259"/>
                      <a:pt x="4434332" y="1441828"/>
                      <a:pt x="4301617" y="1441828"/>
                    </a:cubicBezTo>
                    <a:lnTo>
                      <a:pt x="240284" y="1441828"/>
                    </a:lnTo>
                    <a:cubicBezTo>
                      <a:pt x="107569" y="1441828"/>
                      <a:pt x="0" y="1334259"/>
                      <a:pt x="0" y="1201545"/>
                    </a:cubicBezTo>
                    <a:close/>
                  </a:path>
                </a:pathLst>
              </a:custGeom>
              <a:solidFill>
                <a:srgbClr val="70C7D6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4541901" cy="1470467"/>
              </a:xfrm>
              <a:prstGeom prst="rect">
                <a:avLst/>
              </a:prstGeom>
            </p:spPr>
            <p:txBody>
              <a:bodyPr lIns="71438" tIns="71438" rIns="71438" bIns="71438" rtlCol="0" anchor="ctr"/>
              <a:lstStyle/>
              <a:p>
                <a:pPr marL="0" lvl="0" indent="0" algn="ctr">
                  <a:lnSpc>
                    <a:spcPts val="3600"/>
                  </a:lnSpc>
                  <a:spcBef>
                    <a:spcPct val="0"/>
                  </a:spcBef>
                </a:pPr>
                <a:r>
                  <a:rPr lang="en-US" sz="300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L'assetjament pot fer-te emmalaltir?"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3530948" y="8832576"/>
            <a:ext cx="1122610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hi ha respostes correctes ni incorrectes, el que importa és compartir i reflexionar.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80643" y="4486110"/>
            <a:ext cx="1926714" cy="446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6"/>
              </a:lnSpc>
              <a:spcBef>
                <a:spcPct val="0"/>
              </a:spcBef>
            </a:pPr>
            <a:r>
              <a:rPr lang="en-US" sz="2771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68310" y="5658730"/>
            <a:ext cx="762351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Ronda d'Introducció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Qualitats Positives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6038" y="1902395"/>
            <a:ext cx="452818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per mantenir el cercle de cadires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86038" y="3985892"/>
            <a:ext cx="542001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Direm el nostre nom i una qualitat positiva. El grup la reconeixerà amb un gest.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 rot="-5400000">
            <a:off x="9569327" y="4764103"/>
            <a:ext cx="8599356" cy="5677192"/>
            <a:chOff x="0" y="0"/>
            <a:chExt cx="8153464" cy="5382819"/>
          </a:xfrm>
        </p:grpSpPr>
        <p:sp>
          <p:nvSpPr>
            <p:cNvPr id="5" name="Freeform 5" descr="A screenshot of a cartoon  AI-generated content may be incorrect."/>
            <p:cNvSpPr/>
            <p:nvPr/>
          </p:nvSpPr>
          <p:spPr>
            <a:xfrm>
              <a:off x="0" y="0"/>
              <a:ext cx="8153400" cy="5382768"/>
            </a:xfrm>
            <a:custGeom>
              <a:avLst/>
              <a:gdLst/>
              <a:ahLst/>
              <a:cxnLst/>
              <a:rect l="l" t="t" r="r" b="b"/>
              <a:pathLst>
                <a:path w="8153400" h="5382768">
                  <a:moveTo>
                    <a:pt x="0" y="0"/>
                  </a:moveTo>
                  <a:lnTo>
                    <a:pt x="8153400" y="0"/>
                  </a:lnTo>
                  <a:lnTo>
                    <a:pt x="8153400" y="5382768"/>
                  </a:lnTo>
                  <a:lnTo>
                    <a:pt x="0" y="5382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960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062778" y="1793864"/>
            <a:ext cx="3271506" cy="2461342"/>
            <a:chOff x="0" y="0"/>
            <a:chExt cx="2649004" cy="1992998"/>
          </a:xfrm>
        </p:grpSpPr>
        <p:sp>
          <p:nvSpPr>
            <p:cNvPr id="7" name="Freeform 7" descr="A rectangular rectangle with a black background  AI-generated content may be incorrect."/>
            <p:cNvSpPr/>
            <p:nvPr/>
          </p:nvSpPr>
          <p:spPr>
            <a:xfrm>
              <a:off x="0" y="0"/>
              <a:ext cx="2648966" cy="1993011"/>
            </a:xfrm>
            <a:custGeom>
              <a:avLst/>
              <a:gdLst/>
              <a:ahLst/>
              <a:cxnLst/>
              <a:rect l="l" t="t" r="r" b="b"/>
              <a:pathLst>
                <a:path w="2648966" h="1993011">
                  <a:moveTo>
                    <a:pt x="0" y="0"/>
                  </a:moveTo>
                  <a:lnTo>
                    <a:pt x="2648966" y="0"/>
                  </a:lnTo>
                  <a:lnTo>
                    <a:pt x="2648966" y="1993011"/>
                  </a:lnTo>
                  <a:lnTo>
                    <a:pt x="0" y="1993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399" r="-101024" b="-6575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805301" y="2393206"/>
            <a:ext cx="2528982" cy="123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"Sóc un bon amic / una bona amiga"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825210" y="3987565"/>
            <a:ext cx="2793872" cy="1536935"/>
            <a:chOff x="0" y="0"/>
            <a:chExt cx="2649004" cy="1095997"/>
          </a:xfrm>
        </p:grpSpPr>
        <p:sp>
          <p:nvSpPr>
            <p:cNvPr id="10" name="Freeform 10" descr="A rectangular rectangle with a black background  AI-generated content may be incorrect."/>
            <p:cNvSpPr/>
            <p:nvPr/>
          </p:nvSpPr>
          <p:spPr>
            <a:xfrm>
              <a:off x="0" y="0"/>
              <a:ext cx="2648966" cy="1096010"/>
            </a:xfrm>
            <a:custGeom>
              <a:avLst/>
              <a:gdLst/>
              <a:ahLst/>
              <a:cxnLst/>
              <a:rect l="l" t="t" r="r" b="b"/>
              <a:pathLst>
                <a:path w="2648966" h="1096010">
                  <a:moveTo>
                    <a:pt x="0" y="0"/>
                  </a:moveTo>
                  <a:lnTo>
                    <a:pt x="2648966" y="0"/>
                  </a:lnTo>
                  <a:lnTo>
                    <a:pt x="2648966" y="1096010"/>
                  </a:lnTo>
                  <a:lnTo>
                    <a:pt x="0" y="10960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398" r="-10547" b="-6575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245957" y="4305203"/>
            <a:ext cx="2202982" cy="43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"Em dic Alan"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86038" y="6964524"/>
            <a:ext cx="497395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tenim qualitats valuoses que ens fan únics/es.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264066" y="4417918"/>
            <a:ext cx="3861134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08"/>
              </a:lnSpc>
              <a:spcBef>
                <a:spcPct val="0"/>
              </a:spcBef>
            </a:pPr>
            <a:r>
              <a:rPr lang="en-US" sz="2673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</a:t>
            </a:r>
            <a:r>
              <a:rPr lang="en-US" sz="2673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18001" y="5805941"/>
            <a:ext cx="73532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Joc de Moviment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"Tots/es els/les que…" 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56474" y="1284143"/>
            <a:ext cx="452818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per a tots/es els participants (una menys que el nombre d'estudiants).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Zona àmplia per moure les cadires i formar un cercle.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46329" y="1284143"/>
            <a:ext cx="478519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Un/a estudiant al centre dirà "Tots/es els/les que…" i els altres es mouran a una altra cadira.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73073" y="4442533"/>
            <a:ext cx="707620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joc ens ajuda a descobrir el que tenim en comú.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400126" y="5349200"/>
            <a:ext cx="9071808" cy="5102888"/>
            <a:chOff x="0" y="0"/>
            <a:chExt cx="8601418" cy="4838294"/>
          </a:xfrm>
        </p:grpSpPr>
        <p:sp>
          <p:nvSpPr>
            <p:cNvPr id="6" name="Freeform 6" descr="A chair with a black background  AI-generated content may be incorrect."/>
            <p:cNvSpPr/>
            <p:nvPr/>
          </p:nvSpPr>
          <p:spPr>
            <a:xfrm>
              <a:off x="0" y="0"/>
              <a:ext cx="8601456" cy="4838319"/>
            </a:xfrm>
            <a:custGeom>
              <a:avLst/>
              <a:gdLst/>
              <a:ahLst/>
              <a:cxnLst/>
              <a:rect l="l" t="t" r="r" b="b"/>
              <a:pathLst>
                <a:path w="8601456" h="4838319">
                  <a:moveTo>
                    <a:pt x="0" y="0"/>
                  </a:moveTo>
                  <a:lnTo>
                    <a:pt x="8601456" y="0"/>
                  </a:lnTo>
                  <a:lnTo>
                    <a:pt x="8601456" y="4838319"/>
                  </a:lnTo>
                  <a:lnTo>
                    <a:pt x="0" y="483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608096" y="5372359"/>
            <a:ext cx="9071808" cy="5102888"/>
            <a:chOff x="0" y="0"/>
            <a:chExt cx="8601418" cy="4838294"/>
          </a:xfrm>
        </p:grpSpPr>
        <p:sp>
          <p:nvSpPr>
            <p:cNvPr id="8" name="Freeform 8" descr="A chair with a black background  AI-generated content may be incorrect."/>
            <p:cNvSpPr/>
            <p:nvPr/>
          </p:nvSpPr>
          <p:spPr>
            <a:xfrm flipH="1">
              <a:off x="0" y="0"/>
              <a:ext cx="8601456" cy="4838319"/>
            </a:xfrm>
            <a:custGeom>
              <a:avLst/>
              <a:gdLst/>
              <a:ahLst/>
              <a:cxnLst/>
              <a:rect l="l" t="t" r="r" b="b"/>
              <a:pathLst>
                <a:path w="8601456" h="4838319">
                  <a:moveTo>
                    <a:pt x="8601456" y="0"/>
                  </a:moveTo>
                  <a:lnTo>
                    <a:pt x="0" y="0"/>
                  </a:lnTo>
                  <a:lnTo>
                    <a:pt x="0" y="4838319"/>
                  </a:lnTo>
                  <a:lnTo>
                    <a:pt x="8601456" y="4838319"/>
                  </a:lnTo>
                  <a:lnTo>
                    <a:pt x="8601456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63365" y="2051782"/>
            <a:ext cx="4361270" cy="2676501"/>
            <a:chOff x="0" y="0"/>
            <a:chExt cx="3568992" cy="21902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teniu un germà gran.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04744" y="2051782"/>
            <a:ext cx="4361270" cy="2676501"/>
            <a:chOff x="0" y="0"/>
            <a:chExt cx="3568992" cy="21902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preneu llet per esmorzar.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21986" y="2051782"/>
            <a:ext cx="4361270" cy="2676501"/>
            <a:chOff x="0" y="0"/>
            <a:chExt cx="3568992" cy="21902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heu oblidat els deures alguna vegada.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1986" y="5558717"/>
            <a:ext cx="4361270" cy="2676501"/>
            <a:chOff x="0" y="0"/>
            <a:chExt cx="3568992" cy="21902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avui porteu sabatilles esportives.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63365" y="5558717"/>
            <a:ext cx="4361270" cy="2676501"/>
            <a:chOff x="0" y="0"/>
            <a:chExt cx="3568992" cy="21902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us agrada l'esport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04744" y="5558717"/>
            <a:ext cx="4361270" cy="2676501"/>
            <a:chOff x="0" y="0"/>
            <a:chExt cx="3568992" cy="21902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68954" cy="2190244"/>
            </a:xfrm>
            <a:custGeom>
              <a:avLst/>
              <a:gdLst/>
              <a:ahLst/>
              <a:cxnLst/>
              <a:rect l="l" t="t" r="r" b="b"/>
              <a:pathLst>
                <a:path w="3568954" h="2190244">
                  <a:moveTo>
                    <a:pt x="0" y="364998"/>
                  </a:moveTo>
                  <a:cubicBezTo>
                    <a:pt x="0" y="163449"/>
                    <a:pt x="163449" y="0"/>
                    <a:pt x="364998" y="0"/>
                  </a:cubicBezTo>
                  <a:lnTo>
                    <a:pt x="3203956" y="0"/>
                  </a:lnTo>
                  <a:cubicBezTo>
                    <a:pt x="3405632" y="0"/>
                    <a:pt x="3568954" y="163449"/>
                    <a:pt x="3568954" y="364998"/>
                  </a:cubicBezTo>
                  <a:lnTo>
                    <a:pt x="3568954" y="1825246"/>
                  </a:lnTo>
                  <a:cubicBezTo>
                    <a:pt x="3568954" y="2026922"/>
                    <a:pt x="3405505" y="2190244"/>
                    <a:pt x="3203956" y="2190244"/>
                  </a:cubicBezTo>
                  <a:lnTo>
                    <a:pt x="364998" y="2190244"/>
                  </a:lnTo>
                  <a:cubicBezTo>
                    <a:pt x="163449" y="2190244"/>
                    <a:pt x="0" y="2026795"/>
                    <a:pt x="0" y="1825246"/>
                  </a:cubicBezTo>
                  <a:lnTo>
                    <a:pt x="0" y="3649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568992" cy="2228382"/>
            </a:xfrm>
            <a:prstGeom prst="rect">
              <a:avLst/>
            </a:prstGeom>
          </p:spPr>
          <p:txBody>
            <a:bodyPr lIns="82769" tIns="82769" rIns="82769" bIns="82769" rtlCol="0" anchor="ctr"/>
            <a:lstStyle/>
            <a:p>
              <a:pPr marL="0" lvl="0" indent="0" algn="ctr">
                <a:lnSpc>
                  <a:spcPts val="3753"/>
                </a:lnSpc>
                <a:spcBef>
                  <a:spcPct val="0"/>
                </a:spcBef>
              </a:pPr>
              <a:r>
                <a:rPr lang="en-US" sz="312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Tots/es els/les que teniu un/a professor/a preferit/da.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310599" y="1028700"/>
            <a:ext cx="160755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Preguntes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43307" y="4190910"/>
            <a:ext cx="2001385" cy="467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1"/>
              </a:lnSpc>
              <a:spcBef>
                <a:spcPct val="0"/>
              </a:spcBef>
            </a:pPr>
            <a:r>
              <a:rPr lang="en-US" sz="2851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22886" y="5614695"/>
            <a:ext cx="7842227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Joc de Moviment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"Sí / No"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97750" y="7322080"/>
            <a:ext cx="4702632" cy="814709"/>
            <a:chOff x="0" y="0"/>
            <a:chExt cx="4458792" cy="7724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58843" cy="772414"/>
            </a:xfrm>
            <a:custGeom>
              <a:avLst/>
              <a:gdLst/>
              <a:ahLst/>
              <a:cxnLst/>
              <a:rect l="l" t="t" r="r" b="b"/>
              <a:pathLst>
                <a:path w="4458843" h="772414">
                  <a:moveTo>
                    <a:pt x="0" y="386207"/>
                  </a:moveTo>
                  <a:cubicBezTo>
                    <a:pt x="0" y="172974"/>
                    <a:pt x="998093" y="0"/>
                    <a:pt x="2229358" y="0"/>
                  </a:cubicBezTo>
                  <a:cubicBezTo>
                    <a:pt x="3460623" y="0"/>
                    <a:pt x="4458843" y="172974"/>
                    <a:pt x="4458843" y="386207"/>
                  </a:cubicBezTo>
                  <a:cubicBezTo>
                    <a:pt x="4458843" y="599440"/>
                    <a:pt x="3460623" y="772414"/>
                    <a:pt x="2229358" y="772414"/>
                  </a:cubicBezTo>
                  <a:cubicBezTo>
                    <a:pt x="998093" y="772414"/>
                    <a:pt x="0" y="599567"/>
                    <a:pt x="0" y="386207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05193" y="1284143"/>
            <a:ext cx="488775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Cartell gran amb "SÍ".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Cartell gran amb "NO".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Zona àmplia a la classe per moure's.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95048" y="1284143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Escoltarem frases i ens mourem cap al cartell segons la nostra opinió.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11154" y="8773896"/>
            <a:ext cx="1106569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normal pensar de manera diferent; el que importa és respectar els altres.</a:t>
            </a:r>
          </a:p>
          <a:p>
            <a:pPr algn="ctr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07211" y="2674151"/>
            <a:ext cx="9291813" cy="6364425"/>
            <a:chOff x="0" y="0"/>
            <a:chExt cx="8810015" cy="6034418"/>
          </a:xfrm>
        </p:grpSpPr>
        <p:sp>
          <p:nvSpPr>
            <p:cNvPr id="8" name="Freeform 8" descr="A cartoon of a child and child sitting on the floor  AI-generated content may be incorrect."/>
            <p:cNvSpPr/>
            <p:nvPr/>
          </p:nvSpPr>
          <p:spPr>
            <a:xfrm>
              <a:off x="0" y="0"/>
              <a:ext cx="8809990" cy="6034405"/>
            </a:xfrm>
            <a:custGeom>
              <a:avLst/>
              <a:gdLst/>
              <a:ahLst/>
              <a:cxnLst/>
              <a:rect l="l" t="t" r="r" b="b"/>
              <a:pathLst>
                <a:path w="8809990" h="6034405">
                  <a:moveTo>
                    <a:pt x="0" y="0"/>
                  </a:moveTo>
                  <a:lnTo>
                    <a:pt x="8809990" y="0"/>
                  </a:lnTo>
                  <a:lnTo>
                    <a:pt x="8809990" y="6034405"/>
                  </a:lnTo>
                  <a:lnTo>
                    <a:pt x="0" y="6034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16527" y="4135428"/>
            <a:ext cx="5686058" cy="3898232"/>
            <a:chOff x="0" y="0"/>
            <a:chExt cx="5391225" cy="36961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91250" cy="3696203"/>
            </a:xfrm>
            <a:custGeom>
              <a:avLst/>
              <a:gdLst/>
              <a:ahLst/>
              <a:cxnLst/>
              <a:rect l="l" t="t" r="r" b="b"/>
              <a:pathLst>
                <a:path w="5391250" h="3696203">
                  <a:moveTo>
                    <a:pt x="0" y="616076"/>
                  </a:moveTo>
                  <a:cubicBezTo>
                    <a:pt x="0" y="275844"/>
                    <a:pt x="357857" y="0"/>
                    <a:pt x="799248" y="0"/>
                  </a:cubicBezTo>
                  <a:lnTo>
                    <a:pt x="4592010" y="0"/>
                  </a:lnTo>
                  <a:cubicBezTo>
                    <a:pt x="5033401" y="0"/>
                    <a:pt x="5391250" y="275844"/>
                    <a:pt x="5391250" y="616076"/>
                  </a:cubicBezTo>
                  <a:lnTo>
                    <a:pt x="5391250" y="3080127"/>
                  </a:lnTo>
                  <a:cubicBezTo>
                    <a:pt x="5391250" y="3420359"/>
                    <a:pt x="5033401" y="3696203"/>
                    <a:pt x="4592010" y="3696203"/>
                  </a:cubicBezTo>
                  <a:lnTo>
                    <a:pt x="799248" y="3696203"/>
                  </a:lnTo>
                  <a:cubicBezTo>
                    <a:pt x="357857" y="3696076"/>
                    <a:pt x="0" y="3420232"/>
                    <a:pt x="0" y="3080127"/>
                  </a:cubicBezTo>
                  <a:lnTo>
                    <a:pt x="0" y="616076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391225" cy="372467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nostres opinions poden diferir, però el que importa és reflexionar sobre quines actituds ens ajuden a cuidar-nos com a grup i a prevenir l'assetjament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95772" y="0"/>
            <a:ext cx="3492228" cy="10287000"/>
            <a:chOff x="0" y="0"/>
            <a:chExt cx="3311150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11175" cy="9753600"/>
            </a:xfrm>
            <a:custGeom>
              <a:avLst/>
              <a:gdLst/>
              <a:ahLst/>
              <a:cxnLst/>
              <a:rect l="l" t="t" r="r" b="b"/>
              <a:pathLst>
                <a:path w="3311175" h="9753600">
                  <a:moveTo>
                    <a:pt x="0" y="0"/>
                  </a:moveTo>
                  <a:lnTo>
                    <a:pt x="3311175" y="0"/>
                  </a:lnTo>
                  <a:lnTo>
                    <a:pt x="331117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1115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336257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veig un/a altre/a nen/a ser ridiculitzat/ada, prefereixo allunyar-me.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60562" y="7401150"/>
            <a:ext cx="299781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què prefereixes allunyar-te?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54483" y="8471025"/>
            <a:ext cx="480997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Perquè t'hi podrien burlar a tu també?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00890" y="1379585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podries protegir-te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sense posar-te en perill?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86247" y="0"/>
            <a:ext cx="3501753" cy="10287000"/>
            <a:chOff x="0" y="0"/>
            <a:chExt cx="3320181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20206" cy="9753600"/>
            </a:xfrm>
            <a:custGeom>
              <a:avLst/>
              <a:gdLst/>
              <a:ahLst/>
              <a:cxnLst/>
              <a:rect l="l" t="t" r="r" b="b"/>
              <a:pathLst>
                <a:path w="3320206" h="9753600">
                  <a:moveTo>
                    <a:pt x="0" y="0"/>
                  </a:moveTo>
                  <a:lnTo>
                    <a:pt x="3320206" y="0"/>
                  </a:lnTo>
                  <a:lnTo>
                    <a:pt x="3320206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20181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18640" y="296206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Tinc por de ser assetjat/ada jo també si ajudo un/a altre/a nen/a.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19517" y="6777903"/>
            <a:ext cx="244896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por habitual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85420" y="7847764"/>
            <a:ext cx="571716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 no significa exposar-se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978" y="1633506"/>
            <a:ext cx="33980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 funciona. 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36644" y="0"/>
            <a:ext cx="3551356" cy="10287000"/>
            <a:chOff x="0" y="0"/>
            <a:chExt cx="3367211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7237" cy="9753600"/>
            </a:xfrm>
            <a:custGeom>
              <a:avLst/>
              <a:gdLst/>
              <a:ahLst/>
              <a:cxnLst/>
              <a:rect l="l" t="t" r="r" b="b"/>
              <a:pathLst>
                <a:path w="3367237" h="9753600">
                  <a:moveTo>
                    <a:pt x="0" y="0"/>
                  </a:moveTo>
                  <a:lnTo>
                    <a:pt x="3367237" y="0"/>
                  </a:lnTo>
                  <a:lnTo>
                    <a:pt x="3367237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67211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49582" y="2618768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7" tIns="71437" rIns="71437" bIns="714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ets un/a líder, tens dret a molestar els altres.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727463" y="6627318"/>
            <a:ext cx="489495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Quin és el veritable paper d'un/a líder?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05015" y="7571110"/>
            <a:ext cx="333985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és el/la teu/teva líder?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96080" y="0"/>
            <a:ext cx="3491920" cy="10287000"/>
            <a:chOff x="0" y="0"/>
            <a:chExt cx="3310858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10883" cy="9753600"/>
            </a:xfrm>
            <a:custGeom>
              <a:avLst/>
              <a:gdLst/>
              <a:ahLst/>
              <a:cxnLst/>
              <a:rect l="l" t="t" r="r" b="b"/>
              <a:pathLst>
                <a:path w="3310883" h="9753600">
                  <a:moveTo>
                    <a:pt x="0" y="0"/>
                  </a:moveTo>
                  <a:lnTo>
                    <a:pt x="3310883" y="0"/>
                  </a:lnTo>
                  <a:lnTo>
                    <a:pt x="3310883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10858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18640" y="2937789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algú és sempre burxat/ada i va a un adult/a a demanar ajuda, llavors és un/a xivato/a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542280" y="6946339"/>
            <a:ext cx="520344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Xivatar-se: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ningú no resulta perjudicat.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42280" y="1609235"/>
            <a:ext cx="520344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Demanar ajuda: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algú se sent malament i necessita suport.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542280" y="7872035"/>
            <a:ext cx="520344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p. ex., algú copia els deures o mastega xiclet a classe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96080" y="0"/>
            <a:ext cx="3491920" cy="10287000"/>
            <a:chOff x="0" y="0"/>
            <a:chExt cx="3310858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10883" cy="9753600"/>
            </a:xfrm>
            <a:custGeom>
              <a:avLst/>
              <a:gdLst/>
              <a:ahLst/>
              <a:cxnLst/>
              <a:rect l="l" t="t" r="r" b="b"/>
              <a:pathLst>
                <a:path w="3310883" h="9753600">
                  <a:moveTo>
                    <a:pt x="0" y="0"/>
                  </a:moveTo>
                  <a:lnTo>
                    <a:pt x="3310883" y="0"/>
                  </a:lnTo>
                  <a:lnTo>
                    <a:pt x="3310883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10858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2287799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Parlaria amb els meus pares/mares o amb el/la meu/meva professor/a si em sentís incòmode/a o maltractat/ada a classe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526809" y="6138763"/>
            <a:ext cx="520344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qui podries acudir si no vols parlar amb els teus pares/mares?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57750" y="7222045"/>
            <a:ext cx="520344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p. ex., professors/res, sistema de suport escolar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36644" y="0"/>
            <a:ext cx="3551356" cy="10287000"/>
            <a:chOff x="0" y="0"/>
            <a:chExt cx="3367211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7237" cy="9753600"/>
            </a:xfrm>
            <a:custGeom>
              <a:avLst/>
              <a:gdLst/>
              <a:ahLst/>
              <a:cxnLst/>
              <a:rect l="l" t="t" r="r" b="b"/>
              <a:pathLst>
                <a:path w="3367237" h="9753600">
                  <a:moveTo>
                    <a:pt x="0" y="0"/>
                  </a:moveTo>
                  <a:lnTo>
                    <a:pt x="3367237" y="0"/>
                  </a:lnTo>
                  <a:lnTo>
                    <a:pt x="3367237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67211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720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49575" y="3400644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 vist algú a la meva classe ser constantment burxat/ada o exclòs/a. 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247210" y="4036961"/>
            <a:ext cx="1946717" cy="446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8"/>
              </a:lnSpc>
              <a:spcBef>
                <a:spcPct val="0"/>
              </a:spcBef>
            </a:pPr>
            <a:r>
              <a:rPr lang="en-US" sz="2773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46303" y="6602435"/>
            <a:ext cx="719539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l'Assetjament?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54045" y="1391403"/>
            <a:ext cx="501591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o guix.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529405" y="1153278"/>
            <a:ext cx="49106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Definirem el que significa l'assetjament i veurem els rols: víctima, agressor/a, observadors/es, defensors/es i classe.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66786" y="8734902"/>
            <a:ext cx="11754427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l'assetjament no hi ha espectadors/es passius/ves; tothom influeix en el que passa.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5911541" y="3773682"/>
            <a:ext cx="5619665" cy="4349230"/>
            <a:chOff x="0" y="0"/>
            <a:chExt cx="5192141" cy="4018356"/>
          </a:xfrm>
        </p:grpSpPr>
        <p:sp>
          <p:nvSpPr>
            <p:cNvPr id="6" name="Freeform 6" descr="A screenshot of a video game  AI-generated content may be incorrect."/>
            <p:cNvSpPr/>
            <p:nvPr/>
          </p:nvSpPr>
          <p:spPr>
            <a:xfrm>
              <a:off x="0" y="0"/>
              <a:ext cx="5192141" cy="4018407"/>
            </a:xfrm>
            <a:custGeom>
              <a:avLst/>
              <a:gdLst/>
              <a:ahLst/>
              <a:cxnLst/>
              <a:rect l="l" t="t" r="r" b="b"/>
              <a:pathLst>
                <a:path w="5192141" h="4018407">
                  <a:moveTo>
                    <a:pt x="0" y="0"/>
                  </a:moveTo>
                  <a:lnTo>
                    <a:pt x="5192141" y="0"/>
                  </a:lnTo>
                  <a:lnTo>
                    <a:pt x="5192141" y="4018407"/>
                  </a:lnTo>
                  <a:lnTo>
                    <a:pt x="0" y="4018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5059" t="-388208" r="-100198" b="-389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57982" y="3878187"/>
            <a:ext cx="7076698" cy="5453341"/>
            <a:chOff x="0" y="0"/>
            <a:chExt cx="6538328" cy="5038471"/>
          </a:xfrm>
        </p:grpSpPr>
        <p:sp>
          <p:nvSpPr>
            <p:cNvPr id="8" name="Freeform 8" descr="A screenshot of a video game  AI-generated content may be incorrect."/>
            <p:cNvSpPr/>
            <p:nvPr/>
          </p:nvSpPr>
          <p:spPr>
            <a:xfrm>
              <a:off x="0" y="0"/>
              <a:ext cx="6538341" cy="5038471"/>
            </a:xfrm>
            <a:custGeom>
              <a:avLst/>
              <a:gdLst/>
              <a:ahLst/>
              <a:cxnLst/>
              <a:rect l="l" t="t" r="r" b="b"/>
              <a:pathLst>
                <a:path w="6538341" h="5038471">
                  <a:moveTo>
                    <a:pt x="0" y="0"/>
                  </a:moveTo>
                  <a:lnTo>
                    <a:pt x="6538341" y="0"/>
                  </a:lnTo>
                  <a:lnTo>
                    <a:pt x="6538341" y="5038471"/>
                  </a:lnTo>
                  <a:lnTo>
                    <a:pt x="0" y="5038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9075" t="-299790" b="-856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15852" y="4002178"/>
            <a:ext cx="5619665" cy="4818976"/>
            <a:chOff x="0" y="0"/>
            <a:chExt cx="5192141" cy="4452366"/>
          </a:xfrm>
        </p:grpSpPr>
        <p:sp>
          <p:nvSpPr>
            <p:cNvPr id="10" name="Freeform 10" descr="A screenshot of a video game  AI-generated content may be incorrect."/>
            <p:cNvSpPr/>
            <p:nvPr/>
          </p:nvSpPr>
          <p:spPr>
            <a:xfrm>
              <a:off x="0" y="0"/>
              <a:ext cx="5192141" cy="4452366"/>
            </a:xfrm>
            <a:custGeom>
              <a:avLst/>
              <a:gdLst/>
              <a:ahLst/>
              <a:cxnLst/>
              <a:rect l="l" t="t" r="r" b="b"/>
              <a:pathLst>
                <a:path w="5192141" h="4452366">
                  <a:moveTo>
                    <a:pt x="0" y="0"/>
                  </a:moveTo>
                  <a:lnTo>
                    <a:pt x="5192141" y="0"/>
                  </a:lnTo>
                  <a:lnTo>
                    <a:pt x="5192141" y="4452366"/>
                  </a:lnTo>
                  <a:lnTo>
                    <a:pt x="0" y="4452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635" t="-310425" r="-211604" b="-879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8275" y="1729821"/>
            <a:ext cx="12490708" cy="2963934"/>
            <a:chOff x="0" y="0"/>
            <a:chExt cx="11843042" cy="2810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842987" cy="2810261"/>
            </a:xfrm>
            <a:custGeom>
              <a:avLst/>
              <a:gdLst/>
              <a:ahLst/>
              <a:cxnLst/>
              <a:rect l="l" t="t" r="r" b="b"/>
              <a:pathLst>
                <a:path w="11842987" h="2810261">
                  <a:moveTo>
                    <a:pt x="0" y="468377"/>
                  </a:moveTo>
                  <a:cubicBezTo>
                    <a:pt x="0" y="209677"/>
                    <a:pt x="298794" y="0"/>
                    <a:pt x="667445" y="0"/>
                  </a:cubicBezTo>
                  <a:lnTo>
                    <a:pt x="11175543" y="0"/>
                  </a:lnTo>
                  <a:cubicBezTo>
                    <a:pt x="11544194" y="0"/>
                    <a:pt x="11842987" y="209677"/>
                    <a:pt x="11842987" y="468377"/>
                  </a:cubicBezTo>
                  <a:lnTo>
                    <a:pt x="11842987" y="2341884"/>
                  </a:lnTo>
                  <a:cubicBezTo>
                    <a:pt x="11842987" y="2600584"/>
                    <a:pt x="11544194" y="2810261"/>
                    <a:pt x="11175543" y="2810261"/>
                  </a:cubicBezTo>
                  <a:lnTo>
                    <a:pt x="667445" y="2810261"/>
                  </a:lnTo>
                  <a:cubicBezTo>
                    <a:pt x="298794" y="2810261"/>
                    <a:pt x="0" y="2600584"/>
                    <a:pt x="0" y="2341884"/>
                  </a:cubicBezTo>
                  <a:lnTo>
                    <a:pt x="0" y="46837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843042" cy="283882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L'assetjament és quan algú pateix un comportament negatiu repetit, que es manté en el temps i on hi ha un desequilibri de poder entre la víctima i l'agressor/a.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172201" y="728296"/>
            <a:ext cx="59436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</a:t>
            </a:r>
            <a:r>
              <a:rPr lang="en-US" sz="27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</a:t>
            </a:r>
            <a:r>
              <a:rPr lang="en-US" sz="27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l'assetjament</a:t>
            </a:r>
            <a:r>
              <a:rPr lang="en-US" sz="27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35057" y="5268426"/>
            <a:ext cx="16563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  <a:endParaRPr lang="en-US" sz="2000" b="1" u="none" strike="noStrike" dirty="0">
              <a:solidFill>
                <a:srgbClr val="E3829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35057" y="5950610"/>
            <a:ext cx="16563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35057" y="6653421"/>
            <a:ext cx="16563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35057" y="7356232"/>
            <a:ext cx="16563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72588" y="5309722"/>
            <a:ext cx="385246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ser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físic, verbal, social o digital.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113353" y="6433557"/>
            <a:ext cx="6605630" cy="2497272"/>
            <a:chOff x="0" y="0"/>
            <a:chExt cx="6263116" cy="236778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262982" cy="2367797"/>
            </a:xfrm>
            <a:custGeom>
              <a:avLst/>
              <a:gdLst/>
              <a:ahLst/>
              <a:cxnLst/>
              <a:rect l="l" t="t" r="r" b="b"/>
              <a:pathLst>
                <a:path w="6262982" h="2367797">
                  <a:moveTo>
                    <a:pt x="0" y="394615"/>
                  </a:moveTo>
                  <a:cubicBezTo>
                    <a:pt x="0" y="176661"/>
                    <a:pt x="326749" y="0"/>
                    <a:pt x="729874" y="0"/>
                  </a:cubicBezTo>
                  <a:lnTo>
                    <a:pt x="5533108" y="0"/>
                  </a:lnTo>
                  <a:cubicBezTo>
                    <a:pt x="5936232" y="0"/>
                    <a:pt x="6262982" y="176661"/>
                    <a:pt x="6262982" y="394615"/>
                  </a:cubicBezTo>
                  <a:lnTo>
                    <a:pt x="6262982" y="1973179"/>
                  </a:lnTo>
                  <a:cubicBezTo>
                    <a:pt x="6262982" y="2191133"/>
                    <a:pt x="5936232" y="2367797"/>
                    <a:pt x="5533108" y="2367797"/>
                  </a:cubicBezTo>
                  <a:lnTo>
                    <a:pt x="729874" y="2367797"/>
                  </a:lnTo>
                  <a:cubicBezTo>
                    <a:pt x="326749" y="2367796"/>
                    <a:pt x="0" y="2191133"/>
                    <a:pt x="0" y="1973179"/>
                  </a:cubicBezTo>
                  <a:lnTo>
                    <a:pt x="0" y="39461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6263116" cy="239635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Un/a estudiant és assetjat/ada quan algú li molesta o li fa mal de manera repetida i durant un llarg període de temps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481315-5358-EA94-BCA5-C8418E34B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842" y="1231896"/>
            <a:ext cx="5847358" cy="7548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5341ED-650A-886D-5B66-16EF8A214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099174" y="1439068"/>
            <a:ext cx="5546048" cy="71339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16200000">
            <a:off x="251911" y="2454689"/>
            <a:ext cx="8260503" cy="5408527"/>
            <a:chOff x="0" y="0"/>
            <a:chExt cx="8271535" cy="5415750"/>
          </a:xfrm>
        </p:grpSpPr>
        <p:sp>
          <p:nvSpPr>
            <p:cNvPr id="4" name="Freeform 4" descr="Cartoon of a child and a child pointing at each other  AI-generated content may be incorrect."/>
            <p:cNvSpPr/>
            <p:nvPr/>
          </p:nvSpPr>
          <p:spPr>
            <a:xfrm>
              <a:off x="0" y="0"/>
              <a:ext cx="8271510" cy="5415788"/>
            </a:xfrm>
            <a:custGeom>
              <a:avLst/>
              <a:gdLst/>
              <a:ahLst/>
              <a:cxnLst/>
              <a:rect l="l" t="t" r="r" b="b"/>
              <a:pathLst>
                <a:path w="8271510" h="5415788">
                  <a:moveTo>
                    <a:pt x="0" y="0"/>
                  </a:moveTo>
                  <a:lnTo>
                    <a:pt x="8271510" y="0"/>
                  </a:lnTo>
                  <a:lnTo>
                    <a:pt x="8271510" y="5415788"/>
                  </a:lnTo>
                  <a:lnTo>
                    <a:pt x="0" y="5415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9765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95961" y="1653553"/>
            <a:ext cx="7500658" cy="7005351"/>
            <a:chOff x="0" y="0"/>
            <a:chExt cx="6352549" cy="5933059"/>
          </a:xfrm>
        </p:grpSpPr>
        <p:sp>
          <p:nvSpPr>
            <p:cNvPr id="9" name="Freeform 9" descr="A screenshot of a cartoon  AI-generated content may be incorrect."/>
            <p:cNvSpPr/>
            <p:nvPr/>
          </p:nvSpPr>
          <p:spPr>
            <a:xfrm>
              <a:off x="0" y="0"/>
              <a:ext cx="6352549" cy="5933059"/>
            </a:xfrm>
            <a:custGeom>
              <a:avLst/>
              <a:gdLst/>
              <a:ahLst/>
              <a:cxnLst/>
              <a:rect l="l" t="t" r="r" b="b"/>
              <a:pathLst>
                <a:path w="6352549" h="5933059">
                  <a:moveTo>
                    <a:pt x="0" y="0"/>
                  </a:moveTo>
                  <a:lnTo>
                    <a:pt x="6352549" y="0"/>
                  </a:lnTo>
                  <a:lnTo>
                    <a:pt x="6352549" y="5933059"/>
                  </a:lnTo>
                  <a:lnTo>
                    <a:pt x="0" y="5933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9228" r="-29228" b="-1195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39652EC9-6054-F625-CB78-FC7C8BBC6B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5000" y="7254849"/>
            <a:ext cx="5962650" cy="19716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67EFEB0-E622-4D4D-C457-38924FC5CB86}"/>
              </a:ext>
            </a:extLst>
          </p:cNvPr>
          <p:cNvSpPr txBox="1"/>
          <p:nvPr/>
        </p:nvSpPr>
        <p:spPr>
          <a:xfrm>
            <a:off x="1828800" y="80391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es-ES" sz="4800" b="1" dirty="0" err="1">
                <a:latin typeface="Poppins" panose="00000500000000000000" pitchFamily="2" charset="0"/>
                <a:cs typeface="Poppins" panose="00000500000000000000" pitchFamily="2" charset="0"/>
              </a:rPr>
              <a:t>Agressora</a:t>
            </a:r>
            <a:endParaRPr lang="es-ES" sz="4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82A3B39-E8F2-7E89-59B1-13DD025A9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7452" y="6966175"/>
            <a:ext cx="5962650" cy="19716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BCCB95E-EB3F-0B7F-2CFC-33EB68E26B66}"/>
              </a:ext>
            </a:extLst>
          </p:cNvPr>
          <p:cNvSpPr txBox="1"/>
          <p:nvPr/>
        </p:nvSpPr>
        <p:spPr>
          <a:xfrm>
            <a:off x="9849333" y="80391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atin typeface="Poppins" panose="00000500000000000000" pitchFamily="2" charset="0"/>
                <a:cs typeface="Poppins" panose="00000500000000000000" pitchFamily="2" charset="0"/>
              </a:rPr>
              <a:t>Víctima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158999" y="2419909"/>
            <a:ext cx="8967487" cy="5377517"/>
            <a:chOff x="0" y="0"/>
            <a:chExt cx="8091729" cy="4852352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8091678" cy="4852416"/>
            </a:xfrm>
            <a:custGeom>
              <a:avLst/>
              <a:gdLst/>
              <a:ahLst/>
              <a:cxnLst/>
              <a:rect l="l" t="t" r="r" b="b"/>
              <a:pathLst>
                <a:path w="8091678" h="4852416">
                  <a:moveTo>
                    <a:pt x="0" y="0"/>
                  </a:moveTo>
                  <a:lnTo>
                    <a:pt x="8091678" y="0"/>
                  </a:lnTo>
                  <a:lnTo>
                    <a:pt x="8091678" y="4852416"/>
                  </a:lnTo>
                  <a:lnTo>
                    <a:pt x="0" y="4852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15804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2187065" y="2764752"/>
            <a:ext cx="7181390" cy="4580604"/>
            <a:chOff x="0" y="0"/>
            <a:chExt cx="6480061" cy="4133266"/>
          </a:xfrm>
        </p:grpSpPr>
        <p:sp>
          <p:nvSpPr>
            <p:cNvPr id="7" name="Freeform 7" descr="Cartoon characters of a child and child  AI-generated content may be incorrect."/>
            <p:cNvSpPr/>
            <p:nvPr/>
          </p:nvSpPr>
          <p:spPr>
            <a:xfrm flipH="1">
              <a:off x="0" y="0"/>
              <a:ext cx="6480048" cy="4133215"/>
            </a:xfrm>
            <a:custGeom>
              <a:avLst/>
              <a:gdLst/>
              <a:ahLst/>
              <a:cxnLst/>
              <a:rect l="l" t="t" r="r" b="b"/>
              <a:pathLst>
                <a:path w="6480048" h="4133215">
                  <a:moveTo>
                    <a:pt x="6480048" y="0"/>
                  </a:moveTo>
                  <a:lnTo>
                    <a:pt x="0" y="0"/>
                  </a:lnTo>
                  <a:lnTo>
                    <a:pt x="0" y="4133215"/>
                  </a:lnTo>
                  <a:lnTo>
                    <a:pt x="6480048" y="4133215"/>
                  </a:lnTo>
                  <a:lnTo>
                    <a:pt x="6480048" y="0"/>
                  </a:lnTo>
                  <a:close/>
                </a:path>
              </a:pathLst>
            </a:custGeom>
            <a:blipFill>
              <a:blip r:embed="rId3"/>
              <a:stretch>
                <a:fillRect t="-102890" b="-1"/>
              </a:stretch>
            </a:blipFill>
          </p:spPr>
          <p:txBody>
            <a:bodyPr/>
            <a:lstStyle/>
            <a:p>
              <a:endParaRPr lang="es-ES" dirty="0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67ABAA34-B0FC-4F38-175F-4406FA63E2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3600" y="7243308"/>
            <a:ext cx="5086350" cy="19716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84CE873-5532-403F-676F-10A837ECB2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9400" y="6819900"/>
            <a:ext cx="5086350" cy="19716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6C380C8-C9C7-DB78-81F6-7797C309D6DB}"/>
              </a:ext>
            </a:extLst>
          </p:cNvPr>
          <p:cNvSpPr txBox="1"/>
          <p:nvPr/>
        </p:nvSpPr>
        <p:spPr>
          <a:xfrm>
            <a:off x="1743075" y="78867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atin typeface="Poppins" panose="00000500000000000000" pitchFamily="2" charset="0"/>
                <a:cs typeface="Poppins" panose="00000500000000000000" pitchFamily="2" charset="0"/>
              </a:rPr>
              <a:t>Seguidor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42F9CD-C619-1527-8795-D654EBF431DD}"/>
              </a:ext>
            </a:extLst>
          </p:cNvPr>
          <p:cNvSpPr txBox="1"/>
          <p:nvPr/>
        </p:nvSpPr>
        <p:spPr>
          <a:xfrm>
            <a:off x="9753600" y="78867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atin typeface="Poppins" panose="00000500000000000000" pitchFamily="2" charset="0"/>
                <a:cs typeface="Poppins" panose="00000500000000000000" pitchFamily="2" charset="0"/>
              </a:rPr>
              <a:t>Espectadora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39170" y="2871466"/>
            <a:ext cx="4197297" cy="2062555"/>
            <a:chOff x="0" y="0"/>
            <a:chExt cx="3979659" cy="195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79545" cy="1955545"/>
            </a:xfrm>
            <a:custGeom>
              <a:avLst/>
              <a:gdLst/>
              <a:ahLst/>
              <a:cxnLst/>
              <a:rect l="l" t="t" r="r" b="b"/>
              <a:pathLst>
                <a:path w="3979545" h="1955545">
                  <a:moveTo>
                    <a:pt x="0" y="325882"/>
                  </a:moveTo>
                  <a:cubicBezTo>
                    <a:pt x="0" y="145923"/>
                    <a:pt x="145923" y="0"/>
                    <a:pt x="325882" y="0"/>
                  </a:cubicBezTo>
                  <a:lnTo>
                    <a:pt x="3653663" y="0"/>
                  </a:lnTo>
                  <a:cubicBezTo>
                    <a:pt x="3833622" y="0"/>
                    <a:pt x="3979545" y="145923"/>
                    <a:pt x="3979545" y="325882"/>
                  </a:cubicBezTo>
                  <a:lnTo>
                    <a:pt x="3979545" y="1629663"/>
                  </a:lnTo>
                  <a:cubicBezTo>
                    <a:pt x="3979545" y="1809622"/>
                    <a:pt x="3833622" y="1955545"/>
                    <a:pt x="3653663" y="1955545"/>
                  </a:cubicBezTo>
                  <a:lnTo>
                    <a:pt x="325882" y="1955545"/>
                  </a:lnTo>
                  <a:cubicBezTo>
                    <a:pt x="145923" y="1955545"/>
                    <a:pt x="0" y="1809622"/>
                    <a:pt x="0" y="1629663"/>
                  </a:cubicBezTo>
                  <a:lnTo>
                    <a:pt x="0" y="32588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979659" cy="198418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 efecte té un cas d'assetjament en la classe?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51520" y="2871466"/>
            <a:ext cx="4197297" cy="2062555"/>
            <a:chOff x="0" y="0"/>
            <a:chExt cx="3979659" cy="19556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79545" cy="1955545"/>
            </a:xfrm>
            <a:custGeom>
              <a:avLst/>
              <a:gdLst/>
              <a:ahLst/>
              <a:cxnLst/>
              <a:rect l="l" t="t" r="r" b="b"/>
              <a:pathLst>
                <a:path w="3979545" h="1955545">
                  <a:moveTo>
                    <a:pt x="0" y="325882"/>
                  </a:moveTo>
                  <a:cubicBezTo>
                    <a:pt x="0" y="145923"/>
                    <a:pt x="145923" y="0"/>
                    <a:pt x="325882" y="0"/>
                  </a:cubicBezTo>
                  <a:lnTo>
                    <a:pt x="3653663" y="0"/>
                  </a:lnTo>
                  <a:cubicBezTo>
                    <a:pt x="3833622" y="0"/>
                    <a:pt x="3979545" y="145923"/>
                    <a:pt x="3979545" y="325882"/>
                  </a:cubicBezTo>
                  <a:lnTo>
                    <a:pt x="3979545" y="1629663"/>
                  </a:lnTo>
                  <a:cubicBezTo>
                    <a:pt x="3979545" y="1809622"/>
                    <a:pt x="3833622" y="1955545"/>
                    <a:pt x="3653663" y="1955545"/>
                  </a:cubicBezTo>
                  <a:lnTo>
                    <a:pt x="325882" y="1955545"/>
                  </a:lnTo>
                  <a:cubicBezTo>
                    <a:pt x="145923" y="1955545"/>
                    <a:pt x="0" y="1809622"/>
                    <a:pt x="0" y="1629663"/>
                  </a:cubicBezTo>
                  <a:lnTo>
                    <a:pt x="0" y="32588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979659" cy="198418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algú assetja?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611161" y="1472443"/>
            <a:ext cx="1106569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realitat, no hi ha espectadors/es passius/ves: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tothom que observa influeix en la situació, ja sigui donant suport, rient o quedant-se en silenci.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67758" y="5612586"/>
            <a:ext cx="203343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Genera estrès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67758" y="6475076"/>
            <a:ext cx="384215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Empitjora el clima de classe i en realitat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67758" y="7642366"/>
            <a:ext cx="384215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Afecta tothom, no només la víctima.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80107" y="5522990"/>
            <a:ext cx="178043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Avorriment.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80107" y="6340630"/>
            <a:ext cx="499203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Intent d'humiliar per sentir-se més fort/a.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80107" y="7463069"/>
            <a:ext cx="55282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Problemes propis que descarrega en els altres.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80107" y="8280709"/>
            <a:ext cx="499203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7386" lvl="1" indent="-128693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Sensació falsa d'alleujament momentàni. 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34713" y="1502538"/>
            <a:ext cx="5060209" cy="2486591"/>
            <a:chOff x="0" y="0"/>
            <a:chExt cx="3979659" cy="1955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79545" cy="1955545"/>
            </a:xfrm>
            <a:custGeom>
              <a:avLst/>
              <a:gdLst/>
              <a:ahLst/>
              <a:cxnLst/>
              <a:rect l="l" t="t" r="r" b="b"/>
              <a:pathLst>
                <a:path w="3979545" h="1955545">
                  <a:moveTo>
                    <a:pt x="0" y="325882"/>
                  </a:moveTo>
                  <a:cubicBezTo>
                    <a:pt x="0" y="145923"/>
                    <a:pt x="145923" y="0"/>
                    <a:pt x="325882" y="0"/>
                  </a:cubicBezTo>
                  <a:lnTo>
                    <a:pt x="3653663" y="0"/>
                  </a:lnTo>
                  <a:cubicBezTo>
                    <a:pt x="3833622" y="0"/>
                    <a:pt x="3979545" y="145923"/>
                    <a:pt x="3979545" y="325882"/>
                  </a:cubicBezTo>
                  <a:lnTo>
                    <a:pt x="3979545" y="1629663"/>
                  </a:lnTo>
                  <a:cubicBezTo>
                    <a:pt x="3979545" y="1809622"/>
                    <a:pt x="3833622" y="1955545"/>
                    <a:pt x="3653663" y="1955545"/>
                  </a:cubicBezTo>
                  <a:lnTo>
                    <a:pt x="325882" y="1955545"/>
                  </a:lnTo>
                  <a:cubicBezTo>
                    <a:pt x="145923" y="1955545"/>
                    <a:pt x="0" y="1809622"/>
                    <a:pt x="0" y="1629663"/>
                  </a:cubicBezTo>
                  <a:lnTo>
                    <a:pt x="0" y="32588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979659" cy="1984183"/>
            </a:xfrm>
            <a:prstGeom prst="rect">
              <a:avLst/>
            </a:prstGeom>
          </p:spPr>
          <p:txBody>
            <a:bodyPr lIns="86124" tIns="86124" rIns="86124" bIns="86124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se sent la víctima?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93078" y="1502538"/>
            <a:ext cx="5060209" cy="2486591"/>
            <a:chOff x="0" y="0"/>
            <a:chExt cx="3979659" cy="19556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79545" cy="1955545"/>
            </a:xfrm>
            <a:custGeom>
              <a:avLst/>
              <a:gdLst/>
              <a:ahLst/>
              <a:cxnLst/>
              <a:rect l="l" t="t" r="r" b="b"/>
              <a:pathLst>
                <a:path w="3979545" h="1955545">
                  <a:moveTo>
                    <a:pt x="0" y="325882"/>
                  </a:moveTo>
                  <a:cubicBezTo>
                    <a:pt x="0" y="145923"/>
                    <a:pt x="145923" y="0"/>
                    <a:pt x="325882" y="0"/>
                  </a:cubicBezTo>
                  <a:lnTo>
                    <a:pt x="3653663" y="0"/>
                  </a:lnTo>
                  <a:cubicBezTo>
                    <a:pt x="3833622" y="0"/>
                    <a:pt x="3979545" y="145923"/>
                    <a:pt x="3979545" y="325882"/>
                  </a:cubicBezTo>
                  <a:lnTo>
                    <a:pt x="3979545" y="1629663"/>
                  </a:lnTo>
                  <a:cubicBezTo>
                    <a:pt x="3979545" y="1809622"/>
                    <a:pt x="3833622" y="1955545"/>
                    <a:pt x="3653663" y="1955545"/>
                  </a:cubicBezTo>
                  <a:lnTo>
                    <a:pt x="325882" y="1955545"/>
                  </a:lnTo>
                  <a:cubicBezTo>
                    <a:pt x="145923" y="1955545"/>
                    <a:pt x="0" y="1809622"/>
                    <a:pt x="0" y="1629663"/>
                  </a:cubicBezTo>
                  <a:lnTo>
                    <a:pt x="0" y="32588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979659" cy="1984183"/>
            </a:xfrm>
            <a:prstGeom prst="rect">
              <a:avLst/>
            </a:prstGeom>
          </p:spPr>
          <p:txBody>
            <a:bodyPr lIns="86124" tIns="86124" rIns="86124" bIns="86124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se sent realment l'agressor/a?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3895" y="4579915"/>
            <a:ext cx="5060209" cy="2486591"/>
            <a:chOff x="0" y="0"/>
            <a:chExt cx="3979659" cy="19556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79545" cy="1955545"/>
            </a:xfrm>
            <a:custGeom>
              <a:avLst/>
              <a:gdLst/>
              <a:ahLst/>
              <a:cxnLst/>
              <a:rect l="l" t="t" r="r" b="b"/>
              <a:pathLst>
                <a:path w="3979545" h="1955545">
                  <a:moveTo>
                    <a:pt x="0" y="325882"/>
                  </a:moveTo>
                  <a:cubicBezTo>
                    <a:pt x="0" y="145923"/>
                    <a:pt x="145923" y="0"/>
                    <a:pt x="325882" y="0"/>
                  </a:cubicBezTo>
                  <a:lnTo>
                    <a:pt x="3653663" y="0"/>
                  </a:lnTo>
                  <a:cubicBezTo>
                    <a:pt x="3833622" y="0"/>
                    <a:pt x="3979545" y="145923"/>
                    <a:pt x="3979545" y="325882"/>
                  </a:cubicBezTo>
                  <a:lnTo>
                    <a:pt x="3979545" y="1629663"/>
                  </a:lnTo>
                  <a:cubicBezTo>
                    <a:pt x="3979545" y="1809622"/>
                    <a:pt x="3833622" y="1955545"/>
                    <a:pt x="3653663" y="1955545"/>
                  </a:cubicBezTo>
                  <a:lnTo>
                    <a:pt x="325882" y="1955545"/>
                  </a:lnTo>
                  <a:cubicBezTo>
                    <a:pt x="145923" y="1955545"/>
                    <a:pt x="0" y="1809622"/>
                    <a:pt x="0" y="1629663"/>
                  </a:cubicBezTo>
                  <a:lnTo>
                    <a:pt x="0" y="32588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979659" cy="1984183"/>
            </a:xfrm>
            <a:prstGeom prst="rect">
              <a:avLst/>
            </a:prstGeom>
          </p:spPr>
          <p:txBody>
            <a:bodyPr lIns="86124" tIns="86124" rIns="86124" bIns="86124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els/les altres que ho observen?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73670" y="8257285"/>
            <a:ext cx="133406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que sabem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l'assetjament i com se senten les persones implicades,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escoltem-ho en una història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73470" y="4371831"/>
            <a:ext cx="1941059" cy="45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4"/>
              </a:lnSpc>
              <a:spcBef>
                <a:spcPct val="0"/>
              </a:spcBef>
            </a:pPr>
            <a:r>
              <a:rPr lang="en-US" sz="2762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5324" y="6415799"/>
            <a:ext cx="759735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vull anar d'excursió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5193" y="1284143"/>
            <a:ext cx="488775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còpies de la història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Fulls i bolígrafs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95048" y="1284143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Llegirem la història de la Kim, el Malik i el Samu, identificarem els rols i pensarem com actuar.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05868" y="8773896"/>
            <a:ext cx="772434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tots/es tenim un rol per aturar l'assetjament.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307302" y="3233587"/>
            <a:ext cx="9477448" cy="5331064"/>
            <a:chOff x="0" y="0"/>
            <a:chExt cx="8986025" cy="5054638"/>
          </a:xfrm>
        </p:grpSpPr>
        <p:sp>
          <p:nvSpPr>
            <p:cNvPr id="6" name="Freeform 6" descr="A group of children standing in a line  AI-generated content may be incorrect."/>
            <p:cNvSpPr/>
            <p:nvPr/>
          </p:nvSpPr>
          <p:spPr>
            <a:xfrm>
              <a:off x="0" y="0"/>
              <a:ext cx="8986012" cy="5054600"/>
            </a:xfrm>
            <a:custGeom>
              <a:avLst/>
              <a:gdLst/>
              <a:ahLst/>
              <a:cxnLst/>
              <a:rect l="l" t="t" r="r" b="b"/>
              <a:pathLst>
                <a:path w="8986012" h="5054600">
                  <a:moveTo>
                    <a:pt x="0" y="0"/>
                  </a:moveTo>
                  <a:lnTo>
                    <a:pt x="8986012" y="0"/>
                  </a:lnTo>
                  <a:lnTo>
                    <a:pt x="8986012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59393" y="411627"/>
            <a:ext cx="6352678" cy="11208946"/>
            <a:chOff x="0" y="0"/>
            <a:chExt cx="6023280" cy="10627741"/>
          </a:xfrm>
        </p:grpSpPr>
        <p:sp>
          <p:nvSpPr>
            <p:cNvPr id="3" name="Freeform 3" descr="A cartoon of two girls  AI-generated content may be incorrect."/>
            <p:cNvSpPr/>
            <p:nvPr/>
          </p:nvSpPr>
          <p:spPr>
            <a:xfrm>
              <a:off x="0" y="0"/>
              <a:ext cx="6023229" cy="10627741"/>
            </a:xfrm>
            <a:custGeom>
              <a:avLst/>
              <a:gdLst/>
              <a:ahLst/>
              <a:cxnLst/>
              <a:rect l="l" t="t" r="r" b="b"/>
              <a:pathLst>
                <a:path w="6023229" h="10627741">
                  <a:moveTo>
                    <a:pt x="0" y="0"/>
                  </a:moveTo>
                  <a:lnTo>
                    <a:pt x="6023229" y="0"/>
                  </a:lnTo>
                  <a:lnTo>
                    <a:pt x="6023229" y="10627741"/>
                  </a:lnTo>
                  <a:lnTo>
                    <a:pt x="0" y="10627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3679"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625523" y="-799412"/>
            <a:ext cx="6495330" cy="11885825"/>
            <a:chOff x="0" y="0"/>
            <a:chExt cx="6158535" cy="11269523"/>
          </a:xfrm>
        </p:grpSpPr>
        <p:sp>
          <p:nvSpPr>
            <p:cNvPr id="5" name="Freeform 5" descr="A cartoon of two girls  AI-generated content may be incorrect."/>
            <p:cNvSpPr/>
            <p:nvPr/>
          </p:nvSpPr>
          <p:spPr>
            <a:xfrm>
              <a:off x="0" y="0"/>
              <a:ext cx="6158484" cy="11269472"/>
            </a:xfrm>
            <a:custGeom>
              <a:avLst/>
              <a:gdLst/>
              <a:ahLst/>
              <a:cxnLst/>
              <a:rect l="l" t="t" r="r" b="b"/>
              <a:pathLst>
                <a:path w="6158484" h="11269472">
                  <a:moveTo>
                    <a:pt x="0" y="0"/>
                  </a:moveTo>
                  <a:lnTo>
                    <a:pt x="6158484" y="0"/>
                  </a:lnTo>
                  <a:lnTo>
                    <a:pt x="6158484" y="11269472"/>
                  </a:lnTo>
                  <a:lnTo>
                    <a:pt x="0" y="1126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25322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26841" y="2231231"/>
            <a:ext cx="6834318" cy="6890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«Per fi ja ets aquí!», crida l'oncle Amina de la Kim, contenta.</a:t>
            </a:r>
          </a:p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Kim passa el cap de setmana amb la seva oncle preferida, l'Amina, i normalment sempre està molt contenta de veure-la. Però aquesta vegada, no abraça l'oncle Amina amb el seu entusiasme habitual. La Kim té un aire molt trist mentre s'acosta a ella.</a:t>
            </a: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«Bé, què et passa?», pregunta la tieta Amina.</a:t>
            </a: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«Oh, res», diu en Kim, però la seva tieta preferida sap que alguna cosa no va del tot bé.</a:t>
            </a: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64143" y="411627"/>
            <a:ext cx="6352678" cy="11208946"/>
            <a:chOff x="0" y="0"/>
            <a:chExt cx="6023280" cy="10627741"/>
          </a:xfrm>
        </p:grpSpPr>
        <p:sp>
          <p:nvSpPr>
            <p:cNvPr id="3" name="Freeform 3" descr="A cartoon of two girls  AI-generated content may be incorrect."/>
            <p:cNvSpPr/>
            <p:nvPr/>
          </p:nvSpPr>
          <p:spPr>
            <a:xfrm>
              <a:off x="0" y="0"/>
              <a:ext cx="6023229" cy="10627741"/>
            </a:xfrm>
            <a:custGeom>
              <a:avLst/>
              <a:gdLst/>
              <a:ahLst/>
              <a:cxnLst/>
              <a:rect l="l" t="t" r="r" b="b"/>
              <a:pathLst>
                <a:path w="6023229" h="10627741">
                  <a:moveTo>
                    <a:pt x="0" y="0"/>
                  </a:moveTo>
                  <a:lnTo>
                    <a:pt x="6023229" y="0"/>
                  </a:lnTo>
                  <a:lnTo>
                    <a:pt x="6023229" y="10627741"/>
                  </a:lnTo>
                  <a:lnTo>
                    <a:pt x="0" y="10627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3679"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530273" y="-799412"/>
            <a:ext cx="6495330" cy="11885825"/>
            <a:chOff x="0" y="0"/>
            <a:chExt cx="6158535" cy="11269523"/>
          </a:xfrm>
        </p:grpSpPr>
        <p:sp>
          <p:nvSpPr>
            <p:cNvPr id="5" name="Freeform 5" descr="A cartoon of two girls  AI-generated content may be incorrect."/>
            <p:cNvSpPr/>
            <p:nvPr/>
          </p:nvSpPr>
          <p:spPr>
            <a:xfrm>
              <a:off x="0" y="0"/>
              <a:ext cx="6158484" cy="11269472"/>
            </a:xfrm>
            <a:custGeom>
              <a:avLst/>
              <a:gdLst/>
              <a:ahLst/>
              <a:cxnLst/>
              <a:rect l="l" t="t" r="r" b="b"/>
              <a:pathLst>
                <a:path w="6158484" h="11269472">
                  <a:moveTo>
                    <a:pt x="0" y="0"/>
                  </a:moveTo>
                  <a:lnTo>
                    <a:pt x="6158484" y="0"/>
                  </a:lnTo>
                  <a:lnTo>
                    <a:pt x="6158484" y="11269472"/>
                  </a:lnTo>
                  <a:lnTo>
                    <a:pt x="0" y="1126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25322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10406" y="568224"/>
            <a:ext cx="7642411" cy="217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2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«De totes maneres, ningú no em pot ajudar. És que tinc problemes a l'escola. Abans m'avenia bé amb tothom. Jugava sobretot amb en Samu i en Malik, però les últimes setmanes ja no són els meus amics. En Malik sempre em fa empentes i em diu 'Kim pudent'. Fins i tot ja no m'agrada anar a l'escola.»</a:t>
            </a:r>
          </a:p>
          <a:p>
            <a:pPr algn="l">
              <a:lnSpc>
                <a:spcPts val="2519"/>
              </a:lnSpc>
            </a:pPr>
            <a:r>
              <a:rPr lang="en-US" sz="20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tieta Amina se sent molt pena per la Kim.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59590" y="3240915"/>
            <a:ext cx="7968821" cy="303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9"/>
              </a:lnSpc>
            </a:pPr>
            <a:r>
              <a:rPr lang="en-US" sz="2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«Això és tan cruel! Has provat de parlar amb en Samu sobre la manera com et tracta en Malik?»</a:t>
            </a:r>
          </a:p>
          <a:p>
            <a:pPr algn="l">
              <a:lnSpc>
                <a:spcPts val="2699"/>
              </a:lnSpc>
            </a:pPr>
            <a:endParaRPr lang="en-US" sz="224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699"/>
              </a:lnSpc>
            </a:pPr>
            <a:r>
              <a:rPr lang="en-US" sz="2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– «No», diu la Kim, amb un to encara més trist. «No serveix de res. En Samu està del costat d'en Malik. Potser està content perquè ara té en Malik tot per a ell sol...»</a:t>
            </a:r>
          </a:p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Llavors la Kim comença a plorar. La tieta Amina l'abraça i el consola.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10406" y="6424647"/>
            <a:ext cx="7918004" cy="237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Kim plora: "A més, tots els altres de la classe ja tenen amics. Intentaré fer-me tan invisible com sigui possible i esperar que en Malik s'oblidi de mi i deixi de fer-se burla de mi. Però saps quina és la pitjor part? La setmana que ve anem d'excursió escolar. Ho tenia molt il·lusionat, però ara no vull anar-hi. Potser tindré sort i em posaré malalt."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36468" y="4974431"/>
            <a:ext cx="6880422" cy="2028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en-US" sz="224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-Una excursió com aquesta és fantàstica! Haurem d'explicar-ho als teus pares i al/la teu/teva professor/a. Si vols, puc anar amb tu a l'escola. Si sempre es burlen d'algú i l'exclouen, això és assetjament. No és culpa teva. I no t'ho hauries de permetre sota cap circumstància.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236468" y="3570095"/>
            <a:ext cx="6690501" cy="1023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en-US" sz="224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-No pot ser que el Malik i el Samu siguin la raó per la qual no vols anar d'excursió," respon la tieta Amina.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683206" y="411627"/>
            <a:ext cx="6352678" cy="11208946"/>
            <a:chOff x="0" y="0"/>
            <a:chExt cx="6023280" cy="10627741"/>
          </a:xfrm>
        </p:grpSpPr>
        <p:sp>
          <p:nvSpPr>
            <p:cNvPr id="5" name="Freeform 5" descr="A cartoon of two girls  AI-generated content may be incorrect."/>
            <p:cNvSpPr/>
            <p:nvPr/>
          </p:nvSpPr>
          <p:spPr>
            <a:xfrm>
              <a:off x="0" y="0"/>
              <a:ext cx="6023229" cy="10627741"/>
            </a:xfrm>
            <a:custGeom>
              <a:avLst/>
              <a:gdLst/>
              <a:ahLst/>
              <a:cxnLst/>
              <a:rect l="l" t="t" r="r" b="b"/>
              <a:pathLst>
                <a:path w="6023229" h="10627741">
                  <a:moveTo>
                    <a:pt x="0" y="0"/>
                  </a:moveTo>
                  <a:lnTo>
                    <a:pt x="6023229" y="0"/>
                  </a:lnTo>
                  <a:lnTo>
                    <a:pt x="6023229" y="10627741"/>
                  </a:lnTo>
                  <a:lnTo>
                    <a:pt x="0" y="10627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3679"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649336" y="-799412"/>
            <a:ext cx="6495330" cy="11885825"/>
            <a:chOff x="0" y="0"/>
            <a:chExt cx="6158535" cy="11269523"/>
          </a:xfrm>
        </p:grpSpPr>
        <p:sp>
          <p:nvSpPr>
            <p:cNvPr id="7" name="Freeform 7" descr="A cartoon of two girls  AI-generated content may be incorrect."/>
            <p:cNvSpPr/>
            <p:nvPr/>
          </p:nvSpPr>
          <p:spPr>
            <a:xfrm>
              <a:off x="0" y="0"/>
              <a:ext cx="6158484" cy="11269472"/>
            </a:xfrm>
            <a:custGeom>
              <a:avLst/>
              <a:gdLst/>
              <a:ahLst/>
              <a:cxnLst/>
              <a:rect l="l" t="t" r="r" b="b"/>
              <a:pathLst>
                <a:path w="6158484" h="11269472">
                  <a:moveTo>
                    <a:pt x="0" y="0"/>
                  </a:moveTo>
                  <a:lnTo>
                    <a:pt x="6158484" y="0"/>
                  </a:lnTo>
                  <a:lnTo>
                    <a:pt x="6158484" y="11269472"/>
                  </a:lnTo>
                  <a:lnTo>
                    <a:pt x="0" y="1126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25322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02514" y="1675613"/>
            <a:ext cx="4960749" cy="2908432"/>
            <a:chOff x="0" y="0"/>
            <a:chExt cx="4136111" cy="24249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238" tIns="81238" rIns="81238" bIns="812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ha passat en aquesta història?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24737" y="1675613"/>
            <a:ext cx="4960749" cy="2908432"/>
            <a:chOff x="0" y="0"/>
            <a:chExt cx="4136111" cy="2424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238" tIns="81238" rIns="81238" bIns="812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personatges apareixen i que han fet?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02514" y="5702961"/>
            <a:ext cx="4960749" cy="2908432"/>
            <a:chOff x="0" y="0"/>
            <a:chExt cx="4136111" cy="24249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238" tIns="81238" rIns="81238" bIns="812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Kim, el Malik i el Samu són els únics implicats?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24722" y="5702961"/>
            <a:ext cx="4960749" cy="2908432"/>
            <a:chOff x="0" y="0"/>
            <a:chExt cx="4136111" cy="24249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238" tIns="81238" rIns="81238" bIns="812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Imagina que aquesta història hagués passat a la teva classe… no tindria res a veure amb tu?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683206" y="411627"/>
            <a:ext cx="6352678" cy="11208946"/>
            <a:chOff x="0" y="0"/>
            <a:chExt cx="6023280" cy="10627741"/>
          </a:xfrm>
        </p:grpSpPr>
        <p:sp>
          <p:nvSpPr>
            <p:cNvPr id="15" name="Freeform 15" descr="A cartoon of two girls  AI-generated content may be incorrect."/>
            <p:cNvSpPr/>
            <p:nvPr/>
          </p:nvSpPr>
          <p:spPr>
            <a:xfrm>
              <a:off x="0" y="0"/>
              <a:ext cx="6023229" cy="10627741"/>
            </a:xfrm>
            <a:custGeom>
              <a:avLst/>
              <a:gdLst/>
              <a:ahLst/>
              <a:cxnLst/>
              <a:rect l="l" t="t" r="r" b="b"/>
              <a:pathLst>
                <a:path w="6023229" h="10627741">
                  <a:moveTo>
                    <a:pt x="0" y="0"/>
                  </a:moveTo>
                  <a:lnTo>
                    <a:pt x="6023229" y="0"/>
                  </a:lnTo>
                  <a:lnTo>
                    <a:pt x="6023229" y="10627741"/>
                  </a:lnTo>
                  <a:lnTo>
                    <a:pt x="0" y="10627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3679"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649336" y="-799412"/>
            <a:ext cx="6495330" cy="11885825"/>
            <a:chOff x="0" y="0"/>
            <a:chExt cx="6158535" cy="11269523"/>
          </a:xfrm>
        </p:grpSpPr>
        <p:sp>
          <p:nvSpPr>
            <p:cNvPr id="17" name="Freeform 17" descr="A cartoon of two girls  AI-generated content may be incorrect."/>
            <p:cNvSpPr/>
            <p:nvPr/>
          </p:nvSpPr>
          <p:spPr>
            <a:xfrm>
              <a:off x="0" y="0"/>
              <a:ext cx="6158484" cy="11269472"/>
            </a:xfrm>
            <a:custGeom>
              <a:avLst/>
              <a:gdLst/>
              <a:ahLst/>
              <a:cxnLst/>
              <a:rect l="l" t="t" r="r" b="b"/>
              <a:pathLst>
                <a:path w="6158484" h="11269472">
                  <a:moveTo>
                    <a:pt x="0" y="0"/>
                  </a:moveTo>
                  <a:lnTo>
                    <a:pt x="6158484" y="0"/>
                  </a:lnTo>
                  <a:lnTo>
                    <a:pt x="6158484" y="11269472"/>
                  </a:lnTo>
                  <a:lnTo>
                    <a:pt x="0" y="1126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25322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83206" y="411627"/>
            <a:ext cx="6352678" cy="11208946"/>
            <a:chOff x="0" y="0"/>
            <a:chExt cx="6023280" cy="10627741"/>
          </a:xfrm>
        </p:grpSpPr>
        <p:sp>
          <p:nvSpPr>
            <p:cNvPr id="3" name="Freeform 3" descr="A cartoon of two girls  AI-generated content may be incorrect."/>
            <p:cNvSpPr/>
            <p:nvPr/>
          </p:nvSpPr>
          <p:spPr>
            <a:xfrm>
              <a:off x="0" y="0"/>
              <a:ext cx="6023229" cy="10627741"/>
            </a:xfrm>
            <a:custGeom>
              <a:avLst/>
              <a:gdLst/>
              <a:ahLst/>
              <a:cxnLst/>
              <a:rect l="l" t="t" r="r" b="b"/>
              <a:pathLst>
                <a:path w="6023229" h="10627741">
                  <a:moveTo>
                    <a:pt x="0" y="0"/>
                  </a:moveTo>
                  <a:lnTo>
                    <a:pt x="6023229" y="0"/>
                  </a:lnTo>
                  <a:lnTo>
                    <a:pt x="6023229" y="10627741"/>
                  </a:lnTo>
                  <a:lnTo>
                    <a:pt x="0" y="10627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3679"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649336" y="-799412"/>
            <a:ext cx="6495330" cy="11885825"/>
            <a:chOff x="0" y="0"/>
            <a:chExt cx="6158535" cy="11269523"/>
          </a:xfrm>
        </p:grpSpPr>
        <p:sp>
          <p:nvSpPr>
            <p:cNvPr id="5" name="Freeform 5" descr="A cartoon of two girls  AI-generated content may be incorrect."/>
            <p:cNvSpPr/>
            <p:nvPr/>
          </p:nvSpPr>
          <p:spPr>
            <a:xfrm>
              <a:off x="0" y="0"/>
              <a:ext cx="6158484" cy="11269472"/>
            </a:xfrm>
            <a:custGeom>
              <a:avLst/>
              <a:gdLst/>
              <a:ahLst/>
              <a:cxnLst/>
              <a:rect l="l" t="t" r="r" b="b"/>
              <a:pathLst>
                <a:path w="6158484" h="11269472">
                  <a:moveTo>
                    <a:pt x="0" y="0"/>
                  </a:moveTo>
                  <a:lnTo>
                    <a:pt x="6158484" y="0"/>
                  </a:lnTo>
                  <a:lnTo>
                    <a:pt x="6158484" y="11269472"/>
                  </a:lnTo>
                  <a:lnTo>
                    <a:pt x="0" y="1126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25322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407212" y="1675613"/>
            <a:ext cx="4956051" cy="2905678"/>
            <a:chOff x="0" y="0"/>
            <a:chExt cx="4136111" cy="24249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161" tIns="81161" rIns="81161" bIns="81161" rtlCol="0" anchor="ctr"/>
            <a:lstStyle/>
            <a:p>
              <a:pPr marL="0" lvl="0" indent="0" algn="ctr">
                <a:lnSpc>
                  <a:spcPts val="3680"/>
                </a:lnSpc>
                <a:spcBef>
                  <a:spcPct val="0"/>
                </a:spcBef>
              </a:pPr>
              <a:r>
                <a:rPr lang="en-US" sz="3067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se sent la Kim?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24722" y="1675613"/>
            <a:ext cx="4956051" cy="2905678"/>
            <a:chOff x="0" y="0"/>
            <a:chExt cx="4136111" cy="24249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161" tIns="81161" rIns="81161" bIns="81161" rtlCol="0" anchor="ctr"/>
            <a:lstStyle/>
            <a:p>
              <a:pPr marL="0" lvl="0" indent="0" algn="ctr">
                <a:lnSpc>
                  <a:spcPts val="3680"/>
                </a:lnSpc>
                <a:spcBef>
                  <a:spcPct val="0"/>
                </a:spcBef>
              </a:pPr>
              <a:r>
                <a:rPr lang="en-US" sz="3067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busca el Malik amb les seves accions?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407212" y="5702961"/>
            <a:ext cx="4956051" cy="2905678"/>
            <a:chOff x="0" y="0"/>
            <a:chExt cx="4136111" cy="242495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161" tIns="81161" rIns="81161" bIns="81161" rtlCol="0" anchor="ctr"/>
            <a:lstStyle/>
            <a:p>
              <a:pPr marL="0" lvl="0" indent="0" algn="ctr">
                <a:lnSpc>
                  <a:spcPts val="3680"/>
                </a:lnSpc>
                <a:spcBef>
                  <a:spcPct val="0"/>
                </a:spcBef>
              </a:pPr>
              <a:r>
                <a:rPr lang="en-US" sz="3067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fa el Samu i per què segueix el Malik?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24722" y="5702961"/>
            <a:ext cx="4956051" cy="2905678"/>
            <a:chOff x="0" y="0"/>
            <a:chExt cx="4136111" cy="242495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136009" cy="2424943"/>
            </a:xfrm>
            <a:custGeom>
              <a:avLst/>
              <a:gdLst/>
              <a:ahLst/>
              <a:cxnLst/>
              <a:rect l="l" t="t" r="r" b="b"/>
              <a:pathLst>
                <a:path w="4136009" h="2424943">
                  <a:moveTo>
                    <a:pt x="0" y="404115"/>
                  </a:moveTo>
                  <a:cubicBezTo>
                    <a:pt x="0" y="180975"/>
                    <a:pt x="180975" y="0"/>
                    <a:pt x="404114" y="0"/>
                  </a:cubicBezTo>
                  <a:lnTo>
                    <a:pt x="3731895" y="0"/>
                  </a:lnTo>
                  <a:cubicBezTo>
                    <a:pt x="3955161" y="0"/>
                    <a:pt x="4136009" y="180975"/>
                    <a:pt x="4136009" y="404115"/>
                  </a:cubicBezTo>
                  <a:lnTo>
                    <a:pt x="4136009" y="2020828"/>
                  </a:lnTo>
                  <a:cubicBezTo>
                    <a:pt x="4136009" y="2244095"/>
                    <a:pt x="3955034" y="2424943"/>
                    <a:pt x="3731895" y="2424943"/>
                  </a:cubicBezTo>
                  <a:lnTo>
                    <a:pt x="404114" y="2424943"/>
                  </a:lnTo>
                  <a:cubicBezTo>
                    <a:pt x="180975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4136111" cy="2453531"/>
            </a:xfrm>
            <a:prstGeom prst="rect">
              <a:avLst/>
            </a:prstGeom>
          </p:spPr>
          <p:txBody>
            <a:bodyPr lIns="81161" tIns="81161" rIns="81161" bIns="81161" rtlCol="0" anchor="ctr"/>
            <a:lstStyle/>
            <a:p>
              <a:pPr marL="0" lvl="0" indent="0" algn="ctr">
                <a:lnSpc>
                  <a:spcPts val="3680"/>
                </a:lnSpc>
                <a:spcBef>
                  <a:spcPct val="0"/>
                </a:spcBef>
              </a:pPr>
              <a:r>
                <a:rPr lang="en-US" sz="3067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podria fer la resta de la classe per canviar la situació?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30331" y="2943676"/>
            <a:ext cx="8627338" cy="4399649"/>
            <a:chOff x="0" y="0"/>
            <a:chExt cx="7113524" cy="36276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13524" cy="3627630"/>
            </a:xfrm>
            <a:custGeom>
              <a:avLst/>
              <a:gdLst/>
              <a:ahLst/>
              <a:cxnLst/>
              <a:rect l="l" t="t" r="r" b="b"/>
              <a:pathLst>
                <a:path w="7113524" h="3627630">
                  <a:moveTo>
                    <a:pt x="0" y="604647"/>
                  </a:moveTo>
                  <a:cubicBezTo>
                    <a:pt x="0" y="270637"/>
                    <a:pt x="270637" y="0"/>
                    <a:pt x="604647" y="0"/>
                  </a:cubicBezTo>
                  <a:lnTo>
                    <a:pt x="6508877" y="0"/>
                  </a:lnTo>
                  <a:cubicBezTo>
                    <a:pt x="6842760" y="0"/>
                    <a:pt x="7113524" y="270637"/>
                    <a:pt x="7113524" y="604647"/>
                  </a:cubicBezTo>
                  <a:lnTo>
                    <a:pt x="7113524" y="3022982"/>
                  </a:lnTo>
                  <a:cubicBezTo>
                    <a:pt x="7113524" y="3356866"/>
                    <a:pt x="6842887" y="3627630"/>
                    <a:pt x="6508877" y="3627630"/>
                  </a:cubicBezTo>
                  <a:lnTo>
                    <a:pt x="604647" y="3627630"/>
                  </a:lnTo>
                  <a:cubicBezTo>
                    <a:pt x="270637" y="3627630"/>
                    <a:pt x="0" y="3356992"/>
                    <a:pt x="0" y="3022982"/>
                  </a:cubicBezTo>
                  <a:lnTo>
                    <a:pt x="0" y="60464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7113524" cy="3656230"/>
            </a:xfrm>
            <a:prstGeom prst="rect">
              <a:avLst/>
            </a:prstGeom>
          </p:spPr>
          <p:txBody>
            <a:bodyPr lIns="82148" tIns="82148" rIns="82148" bIns="8214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"En l'assetjament no hi ha només una víctima i un/a agressor/a. També hi ha seguidors/es, observadors/es i tota la classe. Tothom té un rol, i tothom pot fer alguna cosa per canviar la situació."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-123303"/>
            <a:ext cx="3265418" cy="10533606"/>
          </a:xfrm>
          <a:custGeom>
            <a:avLst/>
            <a:gdLst/>
            <a:ahLst/>
            <a:cxnLst/>
            <a:rect l="l" t="t" r="r" b="b"/>
            <a:pathLst>
              <a:path w="3265418" h="10533606">
                <a:moveTo>
                  <a:pt x="0" y="0"/>
                </a:moveTo>
                <a:lnTo>
                  <a:pt x="3265418" y="0"/>
                </a:lnTo>
                <a:lnTo>
                  <a:pt x="3265418" y="10533606"/>
                </a:lnTo>
                <a:lnTo>
                  <a:pt x="0" y="10533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86439" y="3920644"/>
            <a:ext cx="1915121" cy="445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4"/>
              </a:lnSpc>
              <a:spcBef>
                <a:spcPct val="0"/>
              </a:spcBef>
            </a:pPr>
            <a:r>
              <a:rPr lang="en-US" sz="277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46484" y="5301263"/>
            <a:ext cx="9995032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Siluetes Corporals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Emocions i Conseqüències de l'Assetjament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14938" y="2153138"/>
            <a:ext cx="488775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Rotlles de paper gran o cartolina.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de colors.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Cinta adhesiva per enganxar les siluetes a la paret.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4938" y="5248763"/>
            <a:ext cx="478519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Dibuixarem una silueta i anotarem les emocions i les conseqüències associades al paper de cada persona.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14938" y="8345271"/>
            <a:ext cx="1150970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posar-se en la pell d'algú altre ens ajuda a entendre com se sent.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897981" y="-343476"/>
            <a:ext cx="7949038" cy="10287000"/>
            <a:chOff x="0" y="0"/>
            <a:chExt cx="7536866" cy="9753600"/>
          </a:xfrm>
        </p:grpSpPr>
        <p:sp>
          <p:nvSpPr>
            <p:cNvPr id="6" name="Freeform 6" descr="A black background with a black square  AI-generated content may be incorrect."/>
            <p:cNvSpPr/>
            <p:nvPr/>
          </p:nvSpPr>
          <p:spPr>
            <a:xfrm>
              <a:off x="0" y="0"/>
              <a:ext cx="7536815" cy="9753600"/>
            </a:xfrm>
            <a:custGeom>
              <a:avLst/>
              <a:gdLst/>
              <a:ahLst/>
              <a:cxnLst/>
              <a:rect l="l" t="t" r="r" b="b"/>
              <a:pathLst>
                <a:path w="7536815" h="9753600">
                  <a:moveTo>
                    <a:pt x="0" y="0"/>
                  </a:moveTo>
                  <a:lnTo>
                    <a:pt x="7536815" y="0"/>
                  </a:lnTo>
                  <a:lnTo>
                    <a:pt x="7536815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5225" y="2431240"/>
            <a:ext cx="5174841" cy="2557571"/>
            <a:chOff x="0" y="0"/>
            <a:chExt cx="4906516" cy="24249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6396" cy="2424943"/>
            </a:xfrm>
            <a:custGeom>
              <a:avLst/>
              <a:gdLst/>
              <a:ahLst/>
              <a:cxnLst/>
              <a:rect l="l" t="t" r="r" b="b"/>
              <a:pathLst>
                <a:path w="4906396" h="2424943">
                  <a:moveTo>
                    <a:pt x="0" y="404115"/>
                  </a:moveTo>
                  <a:cubicBezTo>
                    <a:pt x="0" y="180975"/>
                    <a:pt x="214684" y="0"/>
                    <a:pt x="479386" y="0"/>
                  </a:cubicBezTo>
                  <a:lnTo>
                    <a:pt x="4427010" y="0"/>
                  </a:lnTo>
                  <a:cubicBezTo>
                    <a:pt x="4691862" y="0"/>
                    <a:pt x="4906396" y="180975"/>
                    <a:pt x="4906396" y="404115"/>
                  </a:cubicBezTo>
                  <a:lnTo>
                    <a:pt x="4906396" y="2020828"/>
                  </a:lnTo>
                  <a:cubicBezTo>
                    <a:pt x="4906396" y="2244095"/>
                    <a:pt x="4691712" y="2424943"/>
                    <a:pt x="4427010" y="2424943"/>
                  </a:cubicBezTo>
                  <a:lnTo>
                    <a:pt x="479386" y="2424943"/>
                  </a:lnTo>
                  <a:cubicBezTo>
                    <a:pt x="214684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06516" cy="245353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has descobert en posar-te en la pell d'aquest rol?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93264" y="2431240"/>
            <a:ext cx="5159511" cy="2557571"/>
            <a:chOff x="0" y="0"/>
            <a:chExt cx="4891980" cy="2424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91860" cy="2424943"/>
            </a:xfrm>
            <a:custGeom>
              <a:avLst/>
              <a:gdLst/>
              <a:ahLst/>
              <a:cxnLst/>
              <a:rect l="l" t="t" r="r" b="b"/>
              <a:pathLst>
                <a:path w="4891860" h="2424943">
                  <a:moveTo>
                    <a:pt x="0" y="404115"/>
                  </a:moveTo>
                  <a:cubicBezTo>
                    <a:pt x="0" y="180975"/>
                    <a:pt x="214048" y="0"/>
                    <a:pt x="477965" y="0"/>
                  </a:cubicBezTo>
                  <a:lnTo>
                    <a:pt x="4413895" y="0"/>
                  </a:lnTo>
                  <a:cubicBezTo>
                    <a:pt x="4677963" y="0"/>
                    <a:pt x="4891860" y="180975"/>
                    <a:pt x="4891860" y="404115"/>
                  </a:cubicBezTo>
                  <a:lnTo>
                    <a:pt x="4891860" y="2020828"/>
                  </a:lnTo>
                  <a:cubicBezTo>
                    <a:pt x="4891860" y="2244095"/>
                    <a:pt x="4677813" y="2424943"/>
                    <a:pt x="4413895" y="2424943"/>
                  </a:cubicBezTo>
                  <a:lnTo>
                    <a:pt x="477965" y="2424943"/>
                  </a:lnTo>
                  <a:cubicBezTo>
                    <a:pt x="214048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91980" cy="245353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emocions es repeteixen en tots els personatges?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93264" y="5298189"/>
            <a:ext cx="5159511" cy="2557570"/>
            <a:chOff x="0" y="0"/>
            <a:chExt cx="4891980" cy="24249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91970" cy="2424943"/>
            </a:xfrm>
            <a:custGeom>
              <a:avLst/>
              <a:gdLst/>
              <a:ahLst/>
              <a:cxnLst/>
              <a:rect l="l" t="t" r="r" b="b"/>
              <a:pathLst>
                <a:path w="4891970" h="2424943">
                  <a:moveTo>
                    <a:pt x="0" y="404115"/>
                  </a:moveTo>
                  <a:cubicBezTo>
                    <a:pt x="0" y="180975"/>
                    <a:pt x="155973" y="0"/>
                    <a:pt x="348285" y="0"/>
                  </a:cubicBezTo>
                  <a:lnTo>
                    <a:pt x="4543685" y="0"/>
                  </a:lnTo>
                  <a:cubicBezTo>
                    <a:pt x="4736106" y="0"/>
                    <a:pt x="4891970" y="180975"/>
                    <a:pt x="4891970" y="404115"/>
                  </a:cubicBezTo>
                  <a:lnTo>
                    <a:pt x="4891970" y="2020828"/>
                  </a:lnTo>
                  <a:cubicBezTo>
                    <a:pt x="4891970" y="2244095"/>
                    <a:pt x="4735997" y="2424943"/>
                    <a:pt x="4543685" y="2424943"/>
                  </a:cubicBezTo>
                  <a:lnTo>
                    <a:pt x="348285" y="2424943"/>
                  </a:lnTo>
                  <a:cubicBezTo>
                    <a:pt x="155973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91980" cy="245353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conseqüències poden passar si no actuem contra l'assetjament?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35225" y="5298189"/>
            <a:ext cx="5174841" cy="2557570"/>
            <a:chOff x="0" y="0"/>
            <a:chExt cx="4906516" cy="24249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06396" cy="2424943"/>
            </a:xfrm>
            <a:custGeom>
              <a:avLst/>
              <a:gdLst/>
              <a:ahLst/>
              <a:cxnLst/>
              <a:rect l="l" t="t" r="r" b="b"/>
              <a:pathLst>
                <a:path w="4906396" h="2424943">
                  <a:moveTo>
                    <a:pt x="0" y="404115"/>
                  </a:moveTo>
                  <a:cubicBezTo>
                    <a:pt x="0" y="180975"/>
                    <a:pt x="214684" y="0"/>
                    <a:pt x="479386" y="0"/>
                  </a:cubicBezTo>
                  <a:lnTo>
                    <a:pt x="4427010" y="0"/>
                  </a:lnTo>
                  <a:cubicBezTo>
                    <a:pt x="4691862" y="0"/>
                    <a:pt x="4906396" y="180975"/>
                    <a:pt x="4906396" y="404115"/>
                  </a:cubicBezTo>
                  <a:lnTo>
                    <a:pt x="4906396" y="2020828"/>
                  </a:lnTo>
                  <a:cubicBezTo>
                    <a:pt x="4906396" y="2244095"/>
                    <a:pt x="4691712" y="2424943"/>
                    <a:pt x="4427010" y="2424943"/>
                  </a:cubicBezTo>
                  <a:lnTo>
                    <a:pt x="479386" y="2424943"/>
                  </a:lnTo>
                  <a:cubicBezTo>
                    <a:pt x="214684" y="2424943"/>
                    <a:pt x="0" y="2243968"/>
                    <a:pt x="0" y="2020828"/>
                  </a:cubicBezTo>
                  <a:lnTo>
                    <a:pt x="0" y="404115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906516" cy="245353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pots fer?"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67430" y="3978636"/>
            <a:ext cx="1953141" cy="447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37"/>
              </a:lnSpc>
              <a:spcBef>
                <a:spcPct val="0"/>
              </a:spcBef>
            </a:pPr>
            <a:r>
              <a:rPr lang="en-US" sz="2781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83298" y="5892001"/>
            <a:ext cx="932140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Carta als Pares/Mares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Compartir el que hem après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00671" y="1284143"/>
            <a:ext cx="488775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Fulls de paper o plantilles de carta.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Llapis o bolígrafs.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Sobres per emportar la carta a casa.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00671" y="5677388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Escriureu una carta a la vostra família explicant el que heu après avui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00671" y="8773896"/>
            <a:ext cx="1150970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a casa el que hem après ens ajuda a cuidar-nos fora de l'escola també.</a:t>
            </a:r>
          </a:p>
        </p:txBody>
      </p:sp>
      <p:grpSp>
        <p:nvGrpSpPr>
          <p:cNvPr id="5" name="Group 5"/>
          <p:cNvGrpSpPr/>
          <p:nvPr/>
        </p:nvGrpSpPr>
        <p:grpSpPr>
          <a:xfrm rot="-900000">
            <a:off x="8721175" y="142009"/>
            <a:ext cx="7404577" cy="7715250"/>
            <a:chOff x="0" y="0"/>
            <a:chExt cx="7020636" cy="7315200"/>
          </a:xfrm>
        </p:grpSpPr>
        <p:sp>
          <p:nvSpPr>
            <p:cNvPr id="6" name="Freeform 6" descr="A cartoon of a person thinking next to a envelope with question marks  AI-generated content may be incorrect."/>
            <p:cNvSpPr/>
            <p:nvPr/>
          </p:nvSpPr>
          <p:spPr>
            <a:xfrm>
              <a:off x="0" y="0"/>
              <a:ext cx="7020687" cy="7315200"/>
            </a:xfrm>
            <a:custGeom>
              <a:avLst/>
              <a:gdLst/>
              <a:ahLst/>
              <a:cxnLst/>
              <a:rect l="l" t="t" r="r" b="b"/>
              <a:pathLst>
                <a:path w="7020687" h="7315200">
                  <a:moveTo>
                    <a:pt x="0" y="0"/>
                  </a:moveTo>
                  <a:lnTo>
                    <a:pt x="7020687" y="0"/>
                  </a:lnTo>
                  <a:lnTo>
                    <a:pt x="7020687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523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42990" y="1028700"/>
            <a:ext cx="7087743" cy="8229600"/>
          </a:xfrm>
          <a:custGeom>
            <a:avLst/>
            <a:gdLst/>
            <a:ahLst/>
            <a:cxnLst/>
            <a:rect l="l" t="t" r="r" b="b"/>
            <a:pathLst>
              <a:path w="7087743" h="8229600">
                <a:moveTo>
                  <a:pt x="0" y="0"/>
                </a:moveTo>
                <a:lnTo>
                  <a:pt x="7087743" y="0"/>
                </a:lnTo>
                <a:lnTo>
                  <a:pt x="70877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819218" y="2981325"/>
            <a:ext cx="6041950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Benvolguts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pares: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Avui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classe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hem après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l'assetjament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escolar: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persona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assetja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exclou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altra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manera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repetida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hi ha un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desequilibri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entre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elles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Hem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 conte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hem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com se sent la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víctima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també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com se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les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altres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Crec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important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d'això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casa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perquè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junts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puguem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assegurar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ningú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es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malament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l'escola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Amb amor,  (nom)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18461" y="1028700"/>
            <a:ext cx="14451078" cy="1373186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2. Ciberassetjament i sistema de suport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67526" y="4536645"/>
            <a:ext cx="1952948" cy="45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71"/>
              </a:lnSpc>
              <a:spcBef>
                <a:spcPct val="0"/>
              </a:spcBef>
            </a:pPr>
            <a:r>
              <a:rPr lang="en-US" sz="280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09374" y="5271038"/>
            <a:ext cx="7727312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Revisió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Recordant el Dia Anterior</a:t>
            </a: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5193" y="1284143"/>
            <a:ext cx="4887758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disposades en cercle.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 (opcional) per anotar paraules clau.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95062" y="1284143"/>
            <a:ext cx="478519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Recordarem junts/es el que vam aprendre ahir.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07742" y="8773896"/>
            <a:ext cx="649843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repassar ens ajuda a continuar aprenent.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963598" y="2722867"/>
            <a:ext cx="10945247" cy="6156703"/>
            <a:chOff x="0" y="0"/>
            <a:chExt cx="10377716" cy="5837466"/>
          </a:xfrm>
        </p:grpSpPr>
        <p:sp>
          <p:nvSpPr>
            <p:cNvPr id="6" name="Freeform 6" descr="A group of girls holding hands  AI-generated content may be incorrect."/>
            <p:cNvSpPr/>
            <p:nvPr/>
          </p:nvSpPr>
          <p:spPr>
            <a:xfrm>
              <a:off x="0" y="0"/>
              <a:ext cx="10377678" cy="5837428"/>
            </a:xfrm>
            <a:custGeom>
              <a:avLst/>
              <a:gdLst/>
              <a:ahLst/>
              <a:cxnLst/>
              <a:rect l="l" t="t" r="r" b="b"/>
              <a:pathLst>
                <a:path w="10377678" h="5837428">
                  <a:moveTo>
                    <a:pt x="0" y="0"/>
                  </a:moveTo>
                  <a:lnTo>
                    <a:pt x="10377678" y="0"/>
                  </a:lnTo>
                  <a:lnTo>
                    <a:pt x="10377678" y="5837428"/>
                  </a:lnTo>
                  <a:lnTo>
                    <a:pt x="0" y="5837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84343" y="3345079"/>
            <a:ext cx="5919314" cy="3596842"/>
            <a:chOff x="0" y="0"/>
            <a:chExt cx="4859693" cy="29529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59655" cy="2952880"/>
            </a:xfrm>
            <a:custGeom>
              <a:avLst/>
              <a:gdLst/>
              <a:ahLst/>
              <a:cxnLst/>
              <a:rect l="l" t="t" r="r" b="b"/>
              <a:pathLst>
                <a:path w="4859655" h="2952880">
                  <a:moveTo>
                    <a:pt x="0" y="492125"/>
                  </a:moveTo>
                  <a:cubicBezTo>
                    <a:pt x="0" y="220345"/>
                    <a:pt x="220345" y="0"/>
                    <a:pt x="492125" y="0"/>
                  </a:cubicBezTo>
                  <a:lnTo>
                    <a:pt x="4367530" y="0"/>
                  </a:lnTo>
                  <a:cubicBezTo>
                    <a:pt x="4639310" y="0"/>
                    <a:pt x="4859655" y="220345"/>
                    <a:pt x="4859655" y="492125"/>
                  </a:cubicBezTo>
                  <a:lnTo>
                    <a:pt x="4859655" y="2460754"/>
                  </a:lnTo>
                  <a:cubicBezTo>
                    <a:pt x="4859655" y="2732534"/>
                    <a:pt x="4639310" y="2952880"/>
                    <a:pt x="4367530" y="2952880"/>
                  </a:cubicBezTo>
                  <a:lnTo>
                    <a:pt x="492125" y="2952880"/>
                  </a:lnTo>
                  <a:cubicBezTo>
                    <a:pt x="220345" y="2953007"/>
                    <a:pt x="0" y="2732661"/>
                    <a:pt x="0" y="2460754"/>
                  </a:cubicBezTo>
                  <a:lnTo>
                    <a:pt x="0" y="49212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59693" cy="2991069"/>
            </a:xfrm>
            <a:prstGeom prst="rect">
              <a:avLst/>
            </a:prstGeom>
          </p:spPr>
          <p:txBody>
            <a:bodyPr lIns="82502" tIns="82502" rIns="82502" bIns="82502" rtlCol="0" anchor="ctr"/>
            <a:lstStyle/>
            <a:p>
              <a:pPr marL="0" lvl="0" indent="0" algn="ctr">
                <a:lnSpc>
                  <a:spcPts val="3621"/>
                </a:lnSpc>
                <a:spcBef>
                  <a:spcPct val="0"/>
                </a:spcBef>
              </a:pPr>
              <a:r>
                <a:rPr lang="en-US" sz="3018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Recordem junts/es el que vam fer ahir. Què recordeu de les històries, els jocs o les reflexions?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07106" y="1192608"/>
            <a:ext cx="5207841" cy="1930755"/>
            <a:chOff x="0" y="0"/>
            <a:chExt cx="4275582" cy="15851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5582" cy="1585091"/>
            </a:xfrm>
            <a:custGeom>
              <a:avLst/>
              <a:gdLst/>
              <a:ahLst/>
              <a:cxnLst/>
              <a:rect l="l" t="t" r="r" b="b"/>
              <a:pathLst>
                <a:path w="4275582" h="1585091">
                  <a:moveTo>
                    <a:pt x="0" y="264161"/>
                  </a:moveTo>
                  <a:cubicBezTo>
                    <a:pt x="0" y="118237"/>
                    <a:pt x="118237" y="0"/>
                    <a:pt x="264160" y="0"/>
                  </a:cubicBezTo>
                  <a:lnTo>
                    <a:pt x="4011422" y="0"/>
                  </a:lnTo>
                  <a:cubicBezTo>
                    <a:pt x="4157345" y="0"/>
                    <a:pt x="4275582" y="118237"/>
                    <a:pt x="4275582" y="264161"/>
                  </a:cubicBezTo>
                  <a:lnTo>
                    <a:pt x="4275582" y="1320931"/>
                  </a:lnTo>
                  <a:cubicBezTo>
                    <a:pt x="4275582" y="1466854"/>
                    <a:pt x="4157345" y="1585091"/>
                    <a:pt x="4011422" y="1585091"/>
                  </a:cubicBezTo>
                  <a:lnTo>
                    <a:pt x="264160" y="1585091"/>
                  </a:lnTo>
                  <a:cubicBezTo>
                    <a:pt x="118237" y="1585091"/>
                    <a:pt x="0" y="1466854"/>
                    <a:pt x="0" y="1320931"/>
                  </a:cubicBezTo>
                  <a:lnTo>
                    <a:pt x="0" y="26416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275582" cy="1613704"/>
            </a:xfrm>
            <a:prstGeom prst="rect">
              <a:avLst/>
            </a:prstGeom>
          </p:spPr>
          <p:txBody>
            <a:bodyPr lIns="82502" tIns="82502" rIns="82502" bIns="82502" rtlCol="0" anchor="ctr"/>
            <a:lstStyle/>
            <a:p>
              <a:pPr marL="0" lvl="0" indent="0" algn="ctr">
                <a:lnSpc>
                  <a:spcPts val="2910"/>
                </a:lnSpc>
                <a:spcBef>
                  <a:spcPct val="0"/>
                </a:spcBef>
              </a:pPr>
              <a:r>
                <a:rPr lang="en-US" sz="242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és l'assetjament?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60839" y="1144983"/>
            <a:ext cx="5207841" cy="1930755"/>
            <a:chOff x="0" y="0"/>
            <a:chExt cx="4275582" cy="15851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75582" cy="1585091"/>
            </a:xfrm>
            <a:custGeom>
              <a:avLst/>
              <a:gdLst/>
              <a:ahLst/>
              <a:cxnLst/>
              <a:rect l="l" t="t" r="r" b="b"/>
              <a:pathLst>
                <a:path w="4275582" h="1585091">
                  <a:moveTo>
                    <a:pt x="0" y="264161"/>
                  </a:moveTo>
                  <a:cubicBezTo>
                    <a:pt x="0" y="118237"/>
                    <a:pt x="118237" y="0"/>
                    <a:pt x="264160" y="0"/>
                  </a:cubicBezTo>
                  <a:lnTo>
                    <a:pt x="4011422" y="0"/>
                  </a:lnTo>
                  <a:cubicBezTo>
                    <a:pt x="4157345" y="0"/>
                    <a:pt x="4275582" y="118237"/>
                    <a:pt x="4275582" y="264161"/>
                  </a:cubicBezTo>
                  <a:lnTo>
                    <a:pt x="4275582" y="1320931"/>
                  </a:lnTo>
                  <a:cubicBezTo>
                    <a:pt x="4275582" y="1466854"/>
                    <a:pt x="4157345" y="1585091"/>
                    <a:pt x="4011422" y="1585091"/>
                  </a:cubicBezTo>
                  <a:lnTo>
                    <a:pt x="264160" y="1585091"/>
                  </a:lnTo>
                  <a:cubicBezTo>
                    <a:pt x="118237" y="1585091"/>
                    <a:pt x="0" y="1466854"/>
                    <a:pt x="0" y="1320931"/>
                  </a:cubicBezTo>
                  <a:lnTo>
                    <a:pt x="0" y="26416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275582" cy="1613704"/>
            </a:xfrm>
            <a:prstGeom prst="rect">
              <a:avLst/>
            </a:prstGeom>
          </p:spPr>
          <p:txBody>
            <a:bodyPr lIns="82502" tIns="82502" rIns="82502" bIns="82502" rtlCol="0" anchor="ctr"/>
            <a:lstStyle/>
            <a:p>
              <a:pPr marL="0" lvl="0" indent="0" algn="ctr">
                <a:lnSpc>
                  <a:spcPts val="2910"/>
                </a:lnSpc>
                <a:spcBef>
                  <a:spcPct val="0"/>
                </a:spcBef>
              </a:pPr>
              <a:r>
                <a:rPr lang="en-US" sz="242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rols existeixen en una situació d'assetjament?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907106" y="7495129"/>
            <a:ext cx="5207841" cy="1930755"/>
            <a:chOff x="0" y="0"/>
            <a:chExt cx="4275582" cy="15851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75582" cy="1585091"/>
            </a:xfrm>
            <a:custGeom>
              <a:avLst/>
              <a:gdLst/>
              <a:ahLst/>
              <a:cxnLst/>
              <a:rect l="l" t="t" r="r" b="b"/>
              <a:pathLst>
                <a:path w="4275582" h="1585091">
                  <a:moveTo>
                    <a:pt x="0" y="264161"/>
                  </a:moveTo>
                  <a:cubicBezTo>
                    <a:pt x="0" y="118237"/>
                    <a:pt x="118237" y="0"/>
                    <a:pt x="264160" y="0"/>
                  </a:cubicBezTo>
                  <a:lnTo>
                    <a:pt x="4011422" y="0"/>
                  </a:lnTo>
                  <a:cubicBezTo>
                    <a:pt x="4157345" y="0"/>
                    <a:pt x="4275582" y="118237"/>
                    <a:pt x="4275582" y="264161"/>
                  </a:cubicBezTo>
                  <a:lnTo>
                    <a:pt x="4275582" y="1320931"/>
                  </a:lnTo>
                  <a:cubicBezTo>
                    <a:pt x="4275582" y="1466854"/>
                    <a:pt x="4157345" y="1585091"/>
                    <a:pt x="4011422" y="1585091"/>
                  </a:cubicBezTo>
                  <a:lnTo>
                    <a:pt x="264160" y="1585091"/>
                  </a:lnTo>
                  <a:cubicBezTo>
                    <a:pt x="118237" y="1585091"/>
                    <a:pt x="0" y="1466854"/>
                    <a:pt x="0" y="1320931"/>
                  </a:cubicBezTo>
                  <a:lnTo>
                    <a:pt x="0" y="26416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275582" cy="1613704"/>
            </a:xfrm>
            <a:prstGeom prst="rect">
              <a:avLst/>
            </a:prstGeom>
          </p:spPr>
          <p:txBody>
            <a:bodyPr lIns="82502" tIns="82502" rIns="82502" bIns="82502" rtlCol="0" anchor="ctr"/>
            <a:lstStyle/>
            <a:p>
              <a:pPr marL="0" lvl="0" indent="0" algn="ctr">
                <a:lnSpc>
                  <a:spcPts val="2910"/>
                </a:lnSpc>
                <a:spcBef>
                  <a:spcPct val="0"/>
                </a:spcBef>
              </a:pPr>
              <a:r>
                <a:rPr lang="en-US" sz="242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se sentia la Kim en la història de l'excursió?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60839" y="7495129"/>
            <a:ext cx="5207841" cy="1930755"/>
            <a:chOff x="0" y="0"/>
            <a:chExt cx="4275582" cy="15851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75582" cy="1585091"/>
            </a:xfrm>
            <a:custGeom>
              <a:avLst/>
              <a:gdLst/>
              <a:ahLst/>
              <a:cxnLst/>
              <a:rect l="l" t="t" r="r" b="b"/>
              <a:pathLst>
                <a:path w="4275582" h="1585091">
                  <a:moveTo>
                    <a:pt x="0" y="264161"/>
                  </a:moveTo>
                  <a:cubicBezTo>
                    <a:pt x="0" y="118237"/>
                    <a:pt x="118237" y="0"/>
                    <a:pt x="264160" y="0"/>
                  </a:cubicBezTo>
                  <a:lnTo>
                    <a:pt x="4011422" y="0"/>
                  </a:lnTo>
                  <a:cubicBezTo>
                    <a:pt x="4157345" y="0"/>
                    <a:pt x="4275582" y="118237"/>
                    <a:pt x="4275582" y="264161"/>
                  </a:cubicBezTo>
                  <a:lnTo>
                    <a:pt x="4275582" y="1320931"/>
                  </a:lnTo>
                  <a:cubicBezTo>
                    <a:pt x="4275582" y="1466854"/>
                    <a:pt x="4157345" y="1585091"/>
                    <a:pt x="4011422" y="1585091"/>
                  </a:cubicBezTo>
                  <a:lnTo>
                    <a:pt x="264160" y="1585091"/>
                  </a:lnTo>
                  <a:cubicBezTo>
                    <a:pt x="118237" y="1585091"/>
                    <a:pt x="0" y="1466854"/>
                    <a:pt x="0" y="1320931"/>
                  </a:cubicBezTo>
                  <a:lnTo>
                    <a:pt x="0" y="26416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275582" cy="1613704"/>
            </a:xfrm>
            <a:prstGeom prst="rect">
              <a:avLst/>
            </a:prstGeom>
          </p:spPr>
          <p:txBody>
            <a:bodyPr lIns="82502" tIns="82502" rIns="82502" bIns="82502" rtlCol="0" anchor="ctr"/>
            <a:lstStyle/>
            <a:p>
              <a:pPr marL="0" lvl="0" indent="0" algn="ctr">
                <a:lnSpc>
                  <a:spcPts val="2910"/>
                </a:lnSpc>
                <a:spcBef>
                  <a:spcPct val="0"/>
                </a:spcBef>
              </a:pPr>
              <a:r>
                <a:rPr lang="en-US" sz="242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vam aprendre sobre el rol de la classe?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61863" y="4021695"/>
            <a:ext cx="1964274" cy="435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30764" y="5501074"/>
            <a:ext cx="7426471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Revisió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Recordant el Dia Anterior</a:t>
            </a:r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25714" y="2404437"/>
            <a:ext cx="9236572" cy="6240650"/>
            <a:chOff x="0" y="0"/>
            <a:chExt cx="7206424" cy="4868990"/>
          </a:xfrm>
        </p:grpSpPr>
        <p:sp>
          <p:nvSpPr>
            <p:cNvPr id="3" name="Freeform 3" descr="A cartoon of a person and a child  AI-generated content may be incorrect."/>
            <p:cNvSpPr/>
            <p:nvPr/>
          </p:nvSpPr>
          <p:spPr>
            <a:xfrm>
              <a:off x="0" y="0"/>
              <a:ext cx="7206361" cy="4869053"/>
            </a:xfrm>
            <a:custGeom>
              <a:avLst/>
              <a:gdLst/>
              <a:ahLst/>
              <a:cxnLst/>
              <a:rect l="l" t="t" r="r" b="b"/>
              <a:pathLst>
                <a:path w="7206361" h="4869053">
                  <a:moveTo>
                    <a:pt x="0" y="0"/>
                  </a:moveTo>
                  <a:lnTo>
                    <a:pt x="7206361" y="0"/>
                  </a:lnTo>
                  <a:lnTo>
                    <a:pt x="7206361" y="4869053"/>
                  </a:lnTo>
                  <a:lnTo>
                    <a:pt x="0" y="4869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0464" t="-22925" r="-1" b="-273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405193" y="1000125"/>
            <a:ext cx="488775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lliure al cercle per jugar.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cal cap material físic (la pilota és simbòlica/imaginària).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95062" y="1000125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Llançarem una pilota imaginària dient el nom d'un/a company/a.</a:t>
            </a:r>
          </a:p>
          <a:p>
            <a:pPr algn="l">
              <a:lnSpc>
                <a:spcPts val="2400"/>
              </a:lnSpc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389147" y="8924925"/>
            <a:ext cx="1150970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col·laborar i prestar atenció fa que tot funcioni millor.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87923" y="1028700"/>
            <a:ext cx="6712155" cy="4114800"/>
            <a:chOff x="0" y="0"/>
            <a:chExt cx="5555396" cy="34056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55422" cy="3405677"/>
            </a:xfrm>
            <a:custGeom>
              <a:avLst/>
              <a:gdLst/>
              <a:ahLst/>
              <a:cxnLst/>
              <a:rect l="l" t="t" r="r" b="b"/>
              <a:pathLst>
                <a:path w="5555422" h="3405677">
                  <a:moveTo>
                    <a:pt x="0" y="567667"/>
                  </a:moveTo>
                  <a:cubicBezTo>
                    <a:pt x="0" y="254127"/>
                    <a:pt x="395167" y="0"/>
                    <a:pt x="882719" y="0"/>
                  </a:cubicBezTo>
                  <a:lnTo>
                    <a:pt x="4672711" y="0"/>
                  </a:lnTo>
                  <a:cubicBezTo>
                    <a:pt x="5160263" y="0"/>
                    <a:pt x="5555422" y="254127"/>
                    <a:pt x="5555422" y="567667"/>
                  </a:cubicBezTo>
                  <a:lnTo>
                    <a:pt x="5555422" y="2838008"/>
                  </a:lnTo>
                  <a:cubicBezTo>
                    <a:pt x="5555422" y="3151548"/>
                    <a:pt x="5160263" y="3405677"/>
                    <a:pt x="4672711" y="3405677"/>
                  </a:cubicBezTo>
                  <a:lnTo>
                    <a:pt x="882719" y="3405677"/>
                  </a:lnTo>
                  <a:cubicBezTo>
                    <a:pt x="395167" y="3405677"/>
                    <a:pt x="0" y="3151548"/>
                    <a:pt x="0" y="2838008"/>
                  </a:cubicBezTo>
                  <a:lnTo>
                    <a:pt x="0" y="567667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55396" cy="3443764"/>
            </a:xfrm>
            <a:prstGeom prst="rect">
              <a:avLst/>
            </a:prstGeom>
          </p:spPr>
          <p:txBody>
            <a:bodyPr lIns="81837" tIns="81837" rIns="81837" bIns="81837" rtlCol="0" anchor="ctr"/>
            <a:lstStyle/>
            <a:p>
              <a:pPr marL="0" lvl="0" indent="0" algn="ctr">
                <a:lnSpc>
                  <a:spcPts val="3711"/>
                </a:lnSpc>
                <a:spcBef>
                  <a:spcPct val="0"/>
                </a:spcBef>
              </a:pPr>
              <a:r>
                <a:rPr lang="en-US" sz="309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 joc ens recorda que quan prestem atenció als altres i col·laborem, tot flueix millor. Com en la vida quotidiana i a l'aula.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-2700000">
            <a:off x="1528016" y="1109655"/>
            <a:ext cx="2268305" cy="1909568"/>
            <a:chOff x="0" y="0"/>
            <a:chExt cx="1877390" cy="1580477"/>
          </a:xfrm>
        </p:grpSpPr>
        <p:sp>
          <p:nvSpPr>
            <p:cNvPr id="6" name="Freeform 6" descr="A cartoon of a person and a child  AI-generated content may be incorrect."/>
            <p:cNvSpPr/>
            <p:nvPr/>
          </p:nvSpPr>
          <p:spPr>
            <a:xfrm>
              <a:off x="0" y="0"/>
              <a:ext cx="1877441" cy="1580515"/>
            </a:xfrm>
            <a:custGeom>
              <a:avLst/>
              <a:gdLst/>
              <a:ahLst/>
              <a:cxnLst/>
              <a:rect l="l" t="t" r="r" b="b"/>
              <a:pathLst>
                <a:path w="1877441" h="1580515">
                  <a:moveTo>
                    <a:pt x="0" y="0"/>
                  </a:moveTo>
                  <a:lnTo>
                    <a:pt x="1877441" y="0"/>
                  </a:lnTo>
                  <a:lnTo>
                    <a:pt x="1877441" y="1580515"/>
                  </a:lnTo>
                  <a:lnTo>
                    <a:pt x="0" y="1580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6092" t="-70625" r="-146608" b="-2922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 rot="900000">
            <a:off x="1612319" y="5748455"/>
            <a:ext cx="3414626" cy="2874609"/>
            <a:chOff x="0" y="0"/>
            <a:chExt cx="2826156" cy="2379205"/>
          </a:xfrm>
        </p:grpSpPr>
        <p:sp>
          <p:nvSpPr>
            <p:cNvPr id="8" name="Freeform 8" descr="A cartoon of a person and a child  AI-generated content may be incorrect."/>
            <p:cNvSpPr/>
            <p:nvPr/>
          </p:nvSpPr>
          <p:spPr>
            <a:xfrm>
              <a:off x="0" y="0"/>
              <a:ext cx="2826131" cy="2379218"/>
            </a:xfrm>
            <a:custGeom>
              <a:avLst/>
              <a:gdLst/>
              <a:ahLst/>
              <a:cxnLst/>
              <a:rect l="l" t="t" r="r" b="b"/>
              <a:pathLst>
                <a:path w="2826131" h="2379218">
                  <a:moveTo>
                    <a:pt x="0" y="0"/>
                  </a:moveTo>
                  <a:lnTo>
                    <a:pt x="2826131" y="0"/>
                  </a:lnTo>
                  <a:lnTo>
                    <a:pt x="2826131" y="2379218"/>
                  </a:lnTo>
                  <a:lnTo>
                    <a:pt x="0" y="2379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6109" t="-70626" r="-146617" b="-29222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 rot="-3600000">
            <a:off x="13092447" y="608045"/>
            <a:ext cx="3414626" cy="2874609"/>
            <a:chOff x="0" y="0"/>
            <a:chExt cx="2826156" cy="2379205"/>
          </a:xfrm>
        </p:grpSpPr>
        <p:sp>
          <p:nvSpPr>
            <p:cNvPr id="10" name="Freeform 10" descr="A cartoon of a person and a child  AI-generated content may be incorrect."/>
            <p:cNvSpPr/>
            <p:nvPr/>
          </p:nvSpPr>
          <p:spPr>
            <a:xfrm>
              <a:off x="0" y="0"/>
              <a:ext cx="2826131" cy="2379218"/>
            </a:xfrm>
            <a:custGeom>
              <a:avLst/>
              <a:gdLst/>
              <a:ahLst/>
              <a:cxnLst/>
              <a:rect l="l" t="t" r="r" b="b"/>
              <a:pathLst>
                <a:path w="2826131" h="2379218">
                  <a:moveTo>
                    <a:pt x="0" y="0"/>
                  </a:moveTo>
                  <a:lnTo>
                    <a:pt x="2826131" y="0"/>
                  </a:lnTo>
                  <a:lnTo>
                    <a:pt x="2826131" y="2379218"/>
                  </a:lnTo>
                  <a:lnTo>
                    <a:pt x="0" y="2379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6109" t="-70626" r="-146617" b="-29222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4239825" y="7350596"/>
            <a:ext cx="2268305" cy="1909568"/>
            <a:chOff x="0" y="0"/>
            <a:chExt cx="1877390" cy="1580477"/>
          </a:xfrm>
        </p:grpSpPr>
        <p:sp>
          <p:nvSpPr>
            <p:cNvPr id="12" name="Freeform 12" descr="A cartoon of a person and a child  AI-generated content may be incorrect."/>
            <p:cNvSpPr/>
            <p:nvPr/>
          </p:nvSpPr>
          <p:spPr>
            <a:xfrm>
              <a:off x="0" y="0"/>
              <a:ext cx="1877441" cy="1580515"/>
            </a:xfrm>
            <a:custGeom>
              <a:avLst/>
              <a:gdLst/>
              <a:ahLst/>
              <a:cxnLst/>
              <a:rect l="l" t="t" r="r" b="b"/>
              <a:pathLst>
                <a:path w="1877441" h="1580515">
                  <a:moveTo>
                    <a:pt x="0" y="0"/>
                  </a:moveTo>
                  <a:lnTo>
                    <a:pt x="1877441" y="0"/>
                  </a:lnTo>
                  <a:lnTo>
                    <a:pt x="1877441" y="1580515"/>
                  </a:lnTo>
                  <a:lnTo>
                    <a:pt x="0" y="1580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6092" t="-70625" r="-146608" b="-2922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5655040" y="6272784"/>
            <a:ext cx="7315200" cy="4014216"/>
          </a:xfrm>
          <a:custGeom>
            <a:avLst/>
            <a:gdLst/>
            <a:ahLst/>
            <a:cxnLst/>
            <a:rect l="l" t="t" r="r" b="b"/>
            <a:pathLst>
              <a:path w="7315200" h="4014216">
                <a:moveTo>
                  <a:pt x="0" y="0"/>
                </a:moveTo>
                <a:lnTo>
                  <a:pt x="7315200" y="0"/>
                </a:lnTo>
                <a:lnTo>
                  <a:pt x="7315200" y="4014216"/>
                </a:lnTo>
                <a:lnTo>
                  <a:pt x="0" y="4014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38702" y="4002431"/>
            <a:ext cx="2010595" cy="45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8"/>
              </a:lnSpc>
              <a:spcBef>
                <a:spcPct val="0"/>
              </a:spcBef>
            </a:pPr>
            <a:r>
              <a:rPr lang="en-US" sz="2757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5796" y="5277525"/>
            <a:ext cx="7583421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Discussió sobre qüestionaris familiars</a:t>
            </a:r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77760" y="1125271"/>
            <a:ext cx="10081683" cy="9161729"/>
          </a:xfrm>
          <a:custGeom>
            <a:avLst/>
            <a:gdLst/>
            <a:ahLst/>
            <a:cxnLst/>
            <a:rect l="l" t="t" r="r" b="b"/>
            <a:pathLst>
              <a:path w="10081683" h="9161729">
                <a:moveTo>
                  <a:pt x="0" y="0"/>
                </a:moveTo>
                <a:lnTo>
                  <a:pt x="10081683" y="0"/>
                </a:lnTo>
                <a:lnTo>
                  <a:pt x="10081683" y="9161729"/>
                </a:lnTo>
                <a:lnTo>
                  <a:pt x="0" y="9161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658635" y="2268418"/>
            <a:ext cx="552772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Resultats o exemples de respostes dels qüestionaris completats prèviament per les famílies (si estan disponibles).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 per anotar les idees clau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61183" y="6742232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Compararem el que pensen les famílies amb el que pensem nosaltres.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77760" y="1125271"/>
            <a:ext cx="10081683" cy="9161729"/>
          </a:xfrm>
          <a:custGeom>
            <a:avLst/>
            <a:gdLst/>
            <a:ahLst/>
            <a:cxnLst/>
            <a:rect l="l" t="t" r="r" b="b"/>
            <a:pathLst>
              <a:path w="10081683" h="9161729">
                <a:moveTo>
                  <a:pt x="0" y="0"/>
                </a:moveTo>
                <a:lnTo>
                  <a:pt x="10081683" y="0"/>
                </a:lnTo>
                <a:lnTo>
                  <a:pt x="10081683" y="9161729"/>
                </a:lnTo>
                <a:lnTo>
                  <a:pt x="0" y="9161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44056" y="2490539"/>
            <a:ext cx="6935655" cy="3191441"/>
            <a:chOff x="0" y="0"/>
            <a:chExt cx="5732104" cy="26376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2130" cy="2637666"/>
            </a:xfrm>
            <a:custGeom>
              <a:avLst/>
              <a:gdLst/>
              <a:ahLst/>
              <a:cxnLst/>
              <a:rect l="l" t="t" r="r" b="b"/>
              <a:pathLst>
                <a:path w="5732130" h="2637666">
                  <a:moveTo>
                    <a:pt x="0" y="439674"/>
                  </a:moveTo>
                  <a:cubicBezTo>
                    <a:pt x="0" y="196850"/>
                    <a:pt x="168218" y="0"/>
                    <a:pt x="375724" y="0"/>
                  </a:cubicBezTo>
                  <a:lnTo>
                    <a:pt x="5356402" y="0"/>
                  </a:lnTo>
                  <a:cubicBezTo>
                    <a:pt x="5563907" y="0"/>
                    <a:pt x="5732130" y="196850"/>
                    <a:pt x="5732130" y="439674"/>
                  </a:cubicBezTo>
                  <a:lnTo>
                    <a:pt x="5732130" y="2197991"/>
                  </a:lnTo>
                  <a:cubicBezTo>
                    <a:pt x="5732130" y="2440816"/>
                    <a:pt x="5563907" y="2637666"/>
                    <a:pt x="5356402" y="2637666"/>
                  </a:cubicBezTo>
                  <a:lnTo>
                    <a:pt x="375724" y="2637666"/>
                  </a:lnTo>
                  <a:cubicBezTo>
                    <a:pt x="168218" y="2637666"/>
                    <a:pt x="0" y="2440816"/>
                    <a:pt x="0" y="2197991"/>
                  </a:cubicBezTo>
                  <a:lnTo>
                    <a:pt x="0" y="43967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732104" cy="2666203"/>
            </a:xfrm>
            <a:prstGeom prst="rect">
              <a:avLst/>
            </a:prstGeom>
          </p:spPr>
          <p:txBody>
            <a:bodyPr lIns="81955" tIns="81955" rIns="81955" bIns="81955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prevenir i aturar l'assetjament, és important que tant les famílies com l'alumnat en parlin i comparteixin com ho veuen.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22764" y="6735156"/>
            <a:ext cx="51782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punts de vista ajuda a millorar la comunicació.</a:t>
            </a:r>
          </a:p>
        </p:txBody>
      </p: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52855" y="4046108"/>
            <a:ext cx="1972837" cy="433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23"/>
              </a:lnSpc>
              <a:spcBef>
                <a:spcPct val="0"/>
              </a:spcBef>
            </a:pPr>
            <a:r>
              <a:rPr lang="en-US" sz="268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4838" y="5567445"/>
            <a:ext cx="7388871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el Ciberassetjament?</a:t>
            </a:r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63085" y="2268418"/>
            <a:ext cx="640816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 per anotar una conclusió.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63085" y="6742232"/>
            <a:ext cx="554736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Veurem què és el ciberassetjament i què fer quan passa.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601658" y="6880401"/>
            <a:ext cx="3087597" cy="2219211"/>
            <a:chOff x="0" y="0"/>
            <a:chExt cx="2525281" cy="1815046"/>
          </a:xfrm>
        </p:grpSpPr>
        <p:sp>
          <p:nvSpPr>
            <p:cNvPr id="5" name="Freeform 5" descr="A group of white speech bubbles with different symbols  AI-generated content may be incorrect."/>
            <p:cNvSpPr/>
            <p:nvPr/>
          </p:nvSpPr>
          <p:spPr>
            <a:xfrm>
              <a:off x="0" y="0"/>
              <a:ext cx="2525268" cy="1815084"/>
            </a:xfrm>
            <a:custGeom>
              <a:avLst/>
              <a:gdLst/>
              <a:ahLst/>
              <a:cxnLst/>
              <a:rect l="l" t="t" r="r" b="b"/>
              <a:pathLst>
                <a:path w="2525268" h="1815084">
                  <a:moveTo>
                    <a:pt x="0" y="0"/>
                  </a:moveTo>
                  <a:lnTo>
                    <a:pt x="2525268" y="0"/>
                  </a:lnTo>
                  <a:lnTo>
                    <a:pt x="2525268" y="1815084"/>
                  </a:lnTo>
                  <a:lnTo>
                    <a:pt x="0" y="1815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512326" y="7100265"/>
            <a:ext cx="3892350" cy="2766044"/>
            <a:chOff x="0" y="0"/>
            <a:chExt cx="3183471" cy="2262289"/>
          </a:xfrm>
        </p:grpSpPr>
        <p:sp>
          <p:nvSpPr>
            <p:cNvPr id="7" name="Freeform 7" descr="A group of white speech bubbles with different symbols  AI-generated content may be incorrect."/>
            <p:cNvSpPr/>
            <p:nvPr/>
          </p:nvSpPr>
          <p:spPr>
            <a:xfrm>
              <a:off x="0" y="0"/>
              <a:ext cx="3183509" cy="2262251"/>
            </a:xfrm>
            <a:custGeom>
              <a:avLst/>
              <a:gdLst/>
              <a:ahLst/>
              <a:cxnLst/>
              <a:rect l="l" t="t" r="r" b="b"/>
              <a:pathLst>
                <a:path w="3183509" h="2262251">
                  <a:moveTo>
                    <a:pt x="0" y="0"/>
                  </a:moveTo>
                  <a:lnTo>
                    <a:pt x="3183509" y="0"/>
                  </a:lnTo>
                  <a:lnTo>
                    <a:pt x="3183509" y="2262251"/>
                  </a:lnTo>
                  <a:lnTo>
                    <a:pt x="0" y="226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66837" y="3795214"/>
            <a:ext cx="3686486" cy="2405467"/>
            <a:chOff x="0" y="0"/>
            <a:chExt cx="2315629" cy="1510970"/>
          </a:xfrm>
        </p:grpSpPr>
        <p:sp>
          <p:nvSpPr>
            <p:cNvPr id="9" name="Freeform 9" descr="A group of white speech bubbles with different symbols  AI-generated content may be incorrect."/>
            <p:cNvSpPr/>
            <p:nvPr/>
          </p:nvSpPr>
          <p:spPr>
            <a:xfrm>
              <a:off x="0" y="0"/>
              <a:ext cx="2315591" cy="1510919"/>
            </a:xfrm>
            <a:custGeom>
              <a:avLst/>
              <a:gdLst/>
              <a:ahLst/>
              <a:cxnLst/>
              <a:rect l="l" t="t" r="r" b="b"/>
              <a:pathLst>
                <a:path w="2315591" h="1510919">
                  <a:moveTo>
                    <a:pt x="0" y="0"/>
                  </a:moveTo>
                  <a:lnTo>
                    <a:pt x="2315591" y="0"/>
                  </a:lnTo>
                  <a:lnTo>
                    <a:pt x="2315591" y="1510919"/>
                  </a:lnTo>
                  <a:lnTo>
                    <a:pt x="0" y="1510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38858" y="4105457"/>
            <a:ext cx="3506598" cy="2095224"/>
            <a:chOff x="0" y="0"/>
            <a:chExt cx="2426716" cy="1449984"/>
          </a:xfrm>
        </p:grpSpPr>
        <p:sp>
          <p:nvSpPr>
            <p:cNvPr id="11" name="Freeform 11" descr="A group of white speech bubbles with different symbols  AI-generated content may be incorrect."/>
            <p:cNvSpPr/>
            <p:nvPr/>
          </p:nvSpPr>
          <p:spPr>
            <a:xfrm>
              <a:off x="0" y="0"/>
              <a:ext cx="2426716" cy="1449959"/>
            </a:xfrm>
            <a:custGeom>
              <a:avLst/>
              <a:gdLst/>
              <a:ahLst/>
              <a:cxnLst/>
              <a:rect l="l" t="t" r="r" b="b"/>
              <a:pathLst>
                <a:path w="2426716" h="1449959">
                  <a:moveTo>
                    <a:pt x="0" y="0"/>
                  </a:moveTo>
                  <a:lnTo>
                    <a:pt x="2426716" y="0"/>
                  </a:lnTo>
                  <a:lnTo>
                    <a:pt x="2426716" y="1449959"/>
                  </a:lnTo>
                  <a:lnTo>
                    <a:pt x="0" y="1449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993994" y="1028700"/>
            <a:ext cx="3942039" cy="2666665"/>
            <a:chOff x="0" y="0"/>
            <a:chExt cx="3224111" cy="2181009"/>
          </a:xfrm>
        </p:grpSpPr>
        <p:sp>
          <p:nvSpPr>
            <p:cNvPr id="13" name="Freeform 13" descr="A group of white speech bubbles with different symbols  AI-generated content may be incorrect."/>
            <p:cNvSpPr/>
            <p:nvPr/>
          </p:nvSpPr>
          <p:spPr>
            <a:xfrm>
              <a:off x="0" y="0"/>
              <a:ext cx="3224149" cy="2180971"/>
            </a:xfrm>
            <a:custGeom>
              <a:avLst/>
              <a:gdLst/>
              <a:ahLst/>
              <a:cxnLst/>
              <a:rect l="l" t="t" r="r" b="b"/>
              <a:pathLst>
                <a:path w="3224149" h="2180971">
                  <a:moveTo>
                    <a:pt x="0" y="0"/>
                  </a:moveTo>
                  <a:lnTo>
                    <a:pt x="3224149" y="0"/>
                  </a:lnTo>
                  <a:lnTo>
                    <a:pt x="3224149" y="2180971"/>
                  </a:lnTo>
                  <a:lnTo>
                    <a:pt x="0" y="2180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7594" y="1138207"/>
            <a:ext cx="14123009" cy="2074261"/>
            <a:chOff x="0" y="0"/>
            <a:chExt cx="3719640" cy="5463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9640" cy="546307"/>
            </a:xfrm>
            <a:custGeom>
              <a:avLst/>
              <a:gdLst/>
              <a:ahLst/>
              <a:cxnLst/>
              <a:rect l="l" t="t" r="r" b="b"/>
              <a:pathLst>
                <a:path w="3719640" h="546307">
                  <a:moveTo>
                    <a:pt x="16445" y="0"/>
                  </a:moveTo>
                  <a:lnTo>
                    <a:pt x="3703195" y="0"/>
                  </a:lnTo>
                  <a:cubicBezTo>
                    <a:pt x="3712277" y="0"/>
                    <a:pt x="3719640" y="7363"/>
                    <a:pt x="3719640" y="16445"/>
                  </a:cubicBezTo>
                  <a:lnTo>
                    <a:pt x="3719640" y="529862"/>
                  </a:lnTo>
                  <a:cubicBezTo>
                    <a:pt x="3719640" y="534224"/>
                    <a:pt x="3717908" y="538407"/>
                    <a:pt x="3714823" y="541491"/>
                  </a:cubicBezTo>
                  <a:cubicBezTo>
                    <a:pt x="3711739" y="544575"/>
                    <a:pt x="3707556" y="546307"/>
                    <a:pt x="3703195" y="546307"/>
                  </a:cubicBezTo>
                  <a:lnTo>
                    <a:pt x="16445" y="546307"/>
                  </a:lnTo>
                  <a:cubicBezTo>
                    <a:pt x="12084" y="546307"/>
                    <a:pt x="7901" y="544575"/>
                    <a:pt x="4817" y="541491"/>
                  </a:cubicBezTo>
                  <a:cubicBezTo>
                    <a:pt x="1733" y="538407"/>
                    <a:pt x="0" y="534224"/>
                    <a:pt x="0" y="529862"/>
                  </a:cubicBezTo>
                  <a:lnTo>
                    <a:pt x="0" y="16445"/>
                  </a:lnTo>
                  <a:cubicBezTo>
                    <a:pt x="0" y="12084"/>
                    <a:pt x="1733" y="7901"/>
                    <a:pt x="4817" y="4817"/>
                  </a:cubicBezTo>
                  <a:cubicBezTo>
                    <a:pt x="7901" y="1733"/>
                    <a:pt x="12084" y="0"/>
                    <a:pt x="1644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719640" cy="574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sap el que significa la paraula ciberassetjament?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817709" y="6135050"/>
            <a:ext cx="5016678" cy="5191905"/>
          </a:xfrm>
          <a:custGeom>
            <a:avLst/>
            <a:gdLst/>
            <a:ahLst/>
            <a:cxnLst/>
            <a:rect l="l" t="t" r="r" b="b"/>
            <a:pathLst>
              <a:path w="5016678" h="5191905">
                <a:moveTo>
                  <a:pt x="0" y="0"/>
                </a:moveTo>
                <a:lnTo>
                  <a:pt x="5016678" y="0"/>
                </a:lnTo>
                <a:lnTo>
                  <a:pt x="5016678" y="5191905"/>
                </a:lnTo>
                <a:lnTo>
                  <a:pt x="0" y="5191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21476" y="4286455"/>
            <a:ext cx="6339126" cy="4306790"/>
            <a:chOff x="0" y="0"/>
            <a:chExt cx="8452168" cy="5742387"/>
          </a:xfrm>
        </p:grpSpPr>
        <p:sp>
          <p:nvSpPr>
            <p:cNvPr id="7" name="TextBox 7"/>
            <p:cNvSpPr txBox="1"/>
            <p:nvPr/>
          </p:nvSpPr>
          <p:spPr>
            <a:xfrm>
              <a:off x="1571916" y="-28575"/>
              <a:ext cx="530833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Igual que l'assetjament tradicional, és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901012"/>
              <a:ext cx="8452168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Això</a:t>
              </a: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passa amb el temps, i hi ha un desequilibri de poder.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389009" y="1430751"/>
              <a:ext cx="167415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389009" y="2265475"/>
              <a:ext cx="167415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89009" y="3118108"/>
              <a:ext cx="167415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89009" y="3961787"/>
              <a:ext cx="167415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Repetit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328240" y="4267405"/>
            <a:ext cx="5506147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  <a:spcBef>
                <a:spcPct val="0"/>
              </a:spcBef>
            </a:pP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</a:t>
            </a:r>
            <a:r>
              <a: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ciberassetjament</a:t>
            </a: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és un tipus de </a:t>
            </a:r>
          </a:p>
          <a:p>
            <a:pPr marL="0" lvl="0" indent="0" algn="ctr">
              <a:lnSpc>
                <a:spcPts val="2520"/>
              </a:lnSpc>
              <a:spcBef>
                <a:spcPct val="0"/>
              </a:spcBef>
            </a:pP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assetjament que </a:t>
            </a:r>
            <a:r>
              <a: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passa a través del telèfon mòbil, internet, jocs en línia o xarxes socials.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32841" y="4892835"/>
            <a:ext cx="10922919" cy="6144152"/>
            <a:chOff x="0" y="0"/>
            <a:chExt cx="10356545" cy="5825566"/>
          </a:xfrm>
        </p:grpSpPr>
        <p:sp>
          <p:nvSpPr>
            <p:cNvPr id="3" name="Freeform 3" descr="A cartoon of a child  AI-generated content may be incorrect."/>
            <p:cNvSpPr/>
            <p:nvPr/>
          </p:nvSpPr>
          <p:spPr>
            <a:xfrm>
              <a:off x="0" y="0"/>
              <a:ext cx="10356596" cy="5825617"/>
            </a:xfrm>
            <a:custGeom>
              <a:avLst/>
              <a:gdLst/>
              <a:ahLst/>
              <a:cxnLst/>
              <a:rect l="l" t="t" r="r" b="b"/>
              <a:pathLst>
                <a:path w="10356596" h="5825617">
                  <a:moveTo>
                    <a:pt x="0" y="0"/>
                  </a:moveTo>
                  <a:lnTo>
                    <a:pt x="10356596" y="0"/>
                  </a:lnTo>
                  <a:lnTo>
                    <a:pt x="10356596" y="5825617"/>
                  </a:lnTo>
                  <a:lnTo>
                    <a:pt x="0" y="5825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546108" y="1166798"/>
            <a:ext cx="6469304" cy="3086100"/>
            <a:chOff x="0" y="0"/>
            <a:chExt cx="170385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03850" cy="812800"/>
            </a:xfrm>
            <a:custGeom>
              <a:avLst/>
              <a:gdLst/>
              <a:ahLst/>
              <a:cxnLst/>
              <a:rect l="l" t="t" r="r" b="b"/>
              <a:pathLst>
                <a:path w="1703850" h="812800">
                  <a:moveTo>
                    <a:pt x="35901" y="0"/>
                  </a:moveTo>
                  <a:lnTo>
                    <a:pt x="1667948" y="0"/>
                  </a:lnTo>
                  <a:cubicBezTo>
                    <a:pt x="1687776" y="0"/>
                    <a:pt x="1703850" y="16074"/>
                    <a:pt x="1703850" y="35901"/>
                  </a:cubicBezTo>
                  <a:lnTo>
                    <a:pt x="1703850" y="776899"/>
                  </a:lnTo>
                  <a:cubicBezTo>
                    <a:pt x="1703850" y="786420"/>
                    <a:pt x="1700067" y="795552"/>
                    <a:pt x="1693334" y="802285"/>
                  </a:cubicBezTo>
                  <a:cubicBezTo>
                    <a:pt x="1686602" y="809018"/>
                    <a:pt x="1677470" y="812800"/>
                    <a:pt x="1667948" y="812800"/>
                  </a:cubicBezTo>
                  <a:lnTo>
                    <a:pt x="35901" y="812800"/>
                  </a:lnTo>
                  <a:cubicBezTo>
                    <a:pt x="26380" y="812800"/>
                    <a:pt x="17248" y="809018"/>
                    <a:pt x="10515" y="802285"/>
                  </a:cubicBezTo>
                  <a:cubicBezTo>
                    <a:pt x="3782" y="795552"/>
                    <a:pt x="0" y="786420"/>
                    <a:pt x="0" y="776899"/>
                  </a:cubicBezTo>
                  <a:lnTo>
                    <a:pt x="0" y="35901"/>
                  </a:lnTo>
                  <a:cubicBezTo>
                    <a:pt x="0" y="26380"/>
                    <a:pt x="3782" y="17248"/>
                    <a:pt x="10515" y="10515"/>
                  </a:cubicBezTo>
                  <a:cubicBezTo>
                    <a:pt x="17248" y="3782"/>
                    <a:pt x="26380" y="0"/>
                    <a:pt x="359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70385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Importància legal:</a:t>
              </a:r>
            </a:p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ciberassetjament no és una infracció trivial; pot tenir conseqüències greus. </a:t>
              </a:r>
            </a:p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21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També és un delicte.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839752" y="2893352"/>
            <a:ext cx="5280794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També és útil </a:t>
            </a:r>
            <a:r>
              <a: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fer captures de pantalla o guardar arxius</a:t>
            </a: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(missatges, fotos, vídeos) per usar-los en cas de denúncia.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50106" y="1585186"/>
            <a:ext cx="4770302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21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això </a:t>
            </a:r>
            <a:r>
              <a:rPr lang="en-US" sz="21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sempre és important parlar amb algú de confiança.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910279" y="5143500"/>
            <a:ext cx="6646661" cy="3472398"/>
            <a:chOff x="0" y="0"/>
            <a:chExt cx="8862215" cy="462986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9050"/>
              <a:ext cx="4167235" cy="983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80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Característiques clau: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860" y="1687610"/>
              <a:ext cx="6360402" cy="429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70255" lvl="1" indent="-135127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passar en qualsevol moment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9860" y="2311920"/>
              <a:ext cx="8842355" cy="429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70255" lvl="1" indent="-135127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difon ràpidament a moltes persones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948535"/>
              <a:ext cx="8842355" cy="429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70255" lvl="1" indent="-135127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ser anònim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3576578"/>
              <a:ext cx="7701070" cy="429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70255" lvl="1" indent="-135127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Deixa rastre (missatges, fotos, vídeos)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860" y="4200049"/>
              <a:ext cx="8842355" cy="429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70255" lvl="1" indent="-135127" algn="l">
                <a:lnSpc>
                  <a:spcPts val="251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99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Envaeix fins i tot a casa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98122" y="4629945"/>
            <a:ext cx="8536204" cy="3605022"/>
            <a:chOff x="0" y="0"/>
            <a:chExt cx="2248256" cy="9494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8256" cy="949473"/>
            </a:xfrm>
            <a:custGeom>
              <a:avLst/>
              <a:gdLst/>
              <a:ahLst/>
              <a:cxnLst/>
              <a:rect l="l" t="t" r="r" b="b"/>
              <a:pathLst>
                <a:path w="2248256" h="949473">
                  <a:moveTo>
                    <a:pt x="2248256" y="27209"/>
                  </a:moveTo>
                  <a:lnTo>
                    <a:pt x="2248256" y="922264"/>
                  </a:lnTo>
                  <a:cubicBezTo>
                    <a:pt x="2248256" y="937291"/>
                    <a:pt x="2236074" y="949473"/>
                    <a:pt x="2221047" y="949473"/>
                  </a:cubicBezTo>
                  <a:lnTo>
                    <a:pt x="27209" y="949473"/>
                  </a:lnTo>
                  <a:cubicBezTo>
                    <a:pt x="12182" y="949473"/>
                    <a:pt x="0" y="937291"/>
                    <a:pt x="0" y="922264"/>
                  </a:cubicBezTo>
                  <a:lnTo>
                    <a:pt x="0" y="27209"/>
                  </a:lnTo>
                  <a:cubicBezTo>
                    <a:pt x="0" y="12182"/>
                    <a:pt x="12182" y="0"/>
                    <a:pt x="27209" y="0"/>
                  </a:cubicBezTo>
                  <a:lnTo>
                    <a:pt x="2221047" y="0"/>
                  </a:lnTo>
                  <a:cubicBezTo>
                    <a:pt x="2228264" y="0"/>
                    <a:pt x="2235184" y="2867"/>
                    <a:pt x="2240287" y="7969"/>
                  </a:cubicBezTo>
                  <a:cubicBezTo>
                    <a:pt x="2245389" y="13072"/>
                    <a:pt x="2248256" y="19992"/>
                    <a:pt x="2248256" y="27209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248256" cy="978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ciberassetjament és igual de perjudicial que l'assetjament presencial, i de vegades fins i tot més perillós.</a:t>
              </a:r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endPara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això hem de reconèixer-lo, parlar-ne, guardar proves i demanar ajuda per aturar-lo.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53673" y="4629945"/>
            <a:ext cx="5401306" cy="3605022"/>
            <a:chOff x="0" y="0"/>
            <a:chExt cx="1422566" cy="9494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2566" cy="949471"/>
            </a:xfrm>
            <a:custGeom>
              <a:avLst/>
              <a:gdLst/>
              <a:ahLst/>
              <a:cxnLst/>
              <a:rect l="l" t="t" r="r" b="b"/>
              <a:pathLst>
                <a:path w="1422566" h="949471">
                  <a:moveTo>
                    <a:pt x="43000" y="0"/>
                  </a:moveTo>
                  <a:lnTo>
                    <a:pt x="1379566" y="0"/>
                  </a:lnTo>
                  <a:cubicBezTo>
                    <a:pt x="1403314" y="0"/>
                    <a:pt x="1422566" y="19252"/>
                    <a:pt x="1422566" y="43000"/>
                  </a:cubicBezTo>
                  <a:lnTo>
                    <a:pt x="1422566" y="906471"/>
                  </a:lnTo>
                  <a:cubicBezTo>
                    <a:pt x="1422566" y="917875"/>
                    <a:pt x="1418036" y="928812"/>
                    <a:pt x="1409972" y="936876"/>
                  </a:cubicBezTo>
                  <a:cubicBezTo>
                    <a:pt x="1401907" y="944940"/>
                    <a:pt x="1390970" y="949471"/>
                    <a:pt x="1379566" y="949471"/>
                  </a:cubicBezTo>
                  <a:lnTo>
                    <a:pt x="43000" y="949471"/>
                  </a:lnTo>
                  <a:cubicBezTo>
                    <a:pt x="19252" y="949471"/>
                    <a:pt x="0" y="930219"/>
                    <a:pt x="0" y="906471"/>
                  </a:cubicBezTo>
                  <a:lnTo>
                    <a:pt x="0" y="43000"/>
                  </a:lnTo>
                  <a:cubicBezTo>
                    <a:pt x="0" y="19252"/>
                    <a:pt x="19252" y="0"/>
                    <a:pt x="4300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422566" cy="978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creus que és important parlar del ciberassetjament?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998618" y="1124388"/>
            <a:ext cx="3618616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L'aspecte més perillsós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023034" y="2428629"/>
            <a:ext cx="2455084" cy="1202161"/>
            <a:chOff x="0" y="0"/>
            <a:chExt cx="3273445" cy="1602881"/>
          </a:xfrm>
        </p:grpSpPr>
        <p:sp>
          <p:nvSpPr>
            <p:cNvPr id="10" name="TextBox 10"/>
            <p:cNvSpPr txBox="1"/>
            <p:nvPr/>
          </p:nvSpPr>
          <p:spPr>
            <a:xfrm>
              <a:off x="663717" y="-28575"/>
              <a:ext cx="194601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Anonimat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61506"/>
              <a:ext cx="327344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sempre saps qui hi ha darrere.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11719" y="2428629"/>
            <a:ext cx="2620091" cy="1811761"/>
            <a:chOff x="0" y="0"/>
            <a:chExt cx="3493454" cy="2415681"/>
          </a:xfrm>
        </p:grpSpPr>
        <p:sp>
          <p:nvSpPr>
            <p:cNvPr id="13" name="TextBox 13"/>
            <p:cNvSpPr txBox="1"/>
            <p:nvPr/>
          </p:nvSpPr>
          <p:spPr>
            <a:xfrm>
              <a:off x="745412" y="-28575"/>
              <a:ext cx="246708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Disponibilitat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167906"/>
              <a:ext cx="3493454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passar a qualsevol hora del dia.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41646" y="2434978"/>
            <a:ext cx="2372573" cy="1195812"/>
            <a:chOff x="0" y="0"/>
            <a:chExt cx="3163431" cy="1594416"/>
          </a:xfrm>
        </p:grpSpPr>
        <p:sp>
          <p:nvSpPr>
            <p:cNvPr id="16" name="TextBox 16"/>
            <p:cNvSpPr txBox="1"/>
            <p:nvPr/>
          </p:nvSpPr>
          <p:spPr>
            <a:xfrm>
              <a:off x="1035417" y="-28575"/>
              <a:ext cx="109259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Abast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753041"/>
              <a:ext cx="316343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molta gent ho veu molt ràpidament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051859" y="2427424"/>
            <a:ext cx="3022275" cy="1508166"/>
            <a:chOff x="0" y="0"/>
            <a:chExt cx="4029700" cy="2010888"/>
          </a:xfrm>
        </p:grpSpPr>
        <p:sp>
          <p:nvSpPr>
            <p:cNvPr id="19" name="TextBox 19"/>
            <p:cNvSpPr txBox="1"/>
            <p:nvPr/>
          </p:nvSpPr>
          <p:spPr>
            <a:xfrm>
              <a:off x="1138352" y="-28575"/>
              <a:ext cx="231034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Simplicitat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169513"/>
              <a:ext cx="402970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fàcil causar dany amb un sol clic.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918819" y="8924925"/>
            <a:ext cx="1066855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ciberassetjament sempre s'ha de comunicar a un adult/a de confiança.</a:t>
            </a:r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30599" y="3825950"/>
            <a:ext cx="2026802" cy="454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2"/>
              </a:lnSpc>
              <a:spcBef>
                <a:spcPct val="0"/>
              </a:spcBef>
            </a:pPr>
            <a:r>
              <a:rPr lang="en-US" sz="276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01785" y="5617346"/>
            <a:ext cx="759279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Joc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"Missatges Comuns"</a:t>
            </a:r>
          </a:p>
        </p:txBody>
      </p: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8674" y="6589763"/>
            <a:ext cx="478519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Llegírem missatges negatius i els canviarem per positius.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070016" y="2517130"/>
            <a:ext cx="16749558" cy="9421616"/>
            <a:chOff x="0" y="0"/>
            <a:chExt cx="11647843" cy="6551905"/>
          </a:xfrm>
        </p:grpSpPr>
        <p:sp>
          <p:nvSpPr>
            <p:cNvPr id="4" name="Freeform 4" descr="A cartoon of a doll  AI-generated content may be incorrect."/>
            <p:cNvSpPr/>
            <p:nvPr/>
          </p:nvSpPr>
          <p:spPr>
            <a:xfrm>
              <a:off x="0" y="0"/>
              <a:ext cx="11647805" cy="6551930"/>
            </a:xfrm>
            <a:custGeom>
              <a:avLst/>
              <a:gdLst/>
              <a:ahLst/>
              <a:cxnLst/>
              <a:rect l="l" t="t" r="r" b="b"/>
              <a:pathLst>
                <a:path w="11647805" h="6551930">
                  <a:moveTo>
                    <a:pt x="0" y="0"/>
                  </a:moveTo>
                  <a:lnTo>
                    <a:pt x="11647805" y="0"/>
                  </a:lnTo>
                  <a:lnTo>
                    <a:pt x="11647805" y="6551930"/>
                  </a:lnTo>
                  <a:lnTo>
                    <a:pt x="0" y="6551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88674" y="1757351"/>
            <a:ext cx="11323509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nino o joguet tou que representi la persona que rep els missatges.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targetes de telèfon mòbil amb missatges (preferiblement plastificades).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Alguns missatges seran negatius (p. ex. insults, burles, exclusió).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Altres seran positius (p. ex. suport, ànims o reconeixement).</a:t>
            </a:r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34763" y="914404"/>
            <a:ext cx="10618474" cy="2569842"/>
            <a:chOff x="0" y="0"/>
            <a:chExt cx="10067887" cy="24365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67925" cy="2436616"/>
            </a:xfrm>
            <a:custGeom>
              <a:avLst/>
              <a:gdLst/>
              <a:ahLst/>
              <a:cxnLst/>
              <a:rect l="l" t="t" r="r" b="b"/>
              <a:pathLst>
                <a:path w="10067925" h="2436616">
                  <a:moveTo>
                    <a:pt x="0" y="406145"/>
                  </a:moveTo>
                  <a:cubicBezTo>
                    <a:pt x="0" y="181864"/>
                    <a:pt x="181864" y="0"/>
                    <a:pt x="406146" y="0"/>
                  </a:cubicBezTo>
                  <a:lnTo>
                    <a:pt x="9661779" y="0"/>
                  </a:lnTo>
                  <a:cubicBezTo>
                    <a:pt x="9886061" y="0"/>
                    <a:pt x="10067925" y="181864"/>
                    <a:pt x="10067925" y="406145"/>
                  </a:cubicBezTo>
                  <a:lnTo>
                    <a:pt x="10067925" y="2030471"/>
                  </a:lnTo>
                  <a:cubicBezTo>
                    <a:pt x="10067925" y="2254753"/>
                    <a:pt x="9886061" y="2436616"/>
                    <a:pt x="9661779" y="2436616"/>
                  </a:cubicBezTo>
                  <a:lnTo>
                    <a:pt x="406146" y="2436616"/>
                  </a:lnTo>
                  <a:cubicBezTo>
                    <a:pt x="181864" y="2436616"/>
                    <a:pt x="0" y="2254753"/>
                    <a:pt x="0" y="2030471"/>
                  </a:cubicBezTo>
                  <a:lnTo>
                    <a:pt x="0" y="40614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067887" cy="246516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Imaginem que aquesta nina ha tingut un mal dia, està sola a la seva habitació i agafa el telèfon. De sobte, comença a rebre missatges… alguns desagradables i d'altres que potser ajuden.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32062" y="2104279"/>
            <a:ext cx="15023877" cy="8450921"/>
            <a:chOff x="0" y="0"/>
            <a:chExt cx="11647843" cy="6551905"/>
          </a:xfrm>
        </p:grpSpPr>
        <p:sp>
          <p:nvSpPr>
            <p:cNvPr id="6" name="Freeform 6" descr="A cartoon of a doll  AI-generated content may be incorrect."/>
            <p:cNvSpPr/>
            <p:nvPr/>
          </p:nvSpPr>
          <p:spPr>
            <a:xfrm>
              <a:off x="0" y="0"/>
              <a:ext cx="11647805" cy="6551930"/>
            </a:xfrm>
            <a:custGeom>
              <a:avLst/>
              <a:gdLst/>
              <a:ahLst/>
              <a:cxnLst/>
              <a:rect l="l" t="t" r="r" b="b"/>
              <a:pathLst>
                <a:path w="11647805" h="6551930">
                  <a:moveTo>
                    <a:pt x="0" y="0"/>
                  </a:moveTo>
                  <a:lnTo>
                    <a:pt x="11647805" y="0"/>
                  </a:lnTo>
                  <a:lnTo>
                    <a:pt x="11647805" y="6551930"/>
                  </a:lnTo>
                  <a:lnTo>
                    <a:pt x="0" y="6551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05506" y="2962066"/>
            <a:ext cx="8515087" cy="8273879"/>
            <a:chOff x="0" y="0"/>
            <a:chExt cx="6268136" cy="6090577"/>
          </a:xfrm>
        </p:grpSpPr>
        <p:sp>
          <p:nvSpPr>
            <p:cNvPr id="3" name="Freeform 3" descr="A cartoon of a doll  AI-generated content may be incorrect."/>
            <p:cNvSpPr/>
            <p:nvPr/>
          </p:nvSpPr>
          <p:spPr>
            <a:xfrm>
              <a:off x="0" y="0"/>
              <a:ext cx="6268085" cy="6090539"/>
            </a:xfrm>
            <a:custGeom>
              <a:avLst/>
              <a:gdLst/>
              <a:ahLst/>
              <a:cxnLst/>
              <a:rect l="l" t="t" r="r" b="b"/>
              <a:pathLst>
                <a:path w="6268085" h="6090539">
                  <a:moveTo>
                    <a:pt x="0" y="0"/>
                  </a:moveTo>
                  <a:lnTo>
                    <a:pt x="6268085" y="0"/>
                  </a:lnTo>
                  <a:lnTo>
                    <a:pt x="6268085" y="6090539"/>
                  </a:lnTo>
                  <a:lnTo>
                    <a:pt x="0" y="609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76029" y="3764619"/>
            <a:ext cx="4386267" cy="2456370"/>
            <a:chOff x="0" y="0"/>
            <a:chExt cx="5848356" cy="327515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848356" cy="3275159"/>
              <a:chOff x="0" y="0"/>
              <a:chExt cx="4158831" cy="2329002"/>
            </a:xfrm>
          </p:grpSpPr>
          <p:sp>
            <p:nvSpPr>
              <p:cNvPr id="6" name="Freeform 6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4158869" cy="2329053"/>
              </a:xfrm>
              <a:custGeom>
                <a:avLst/>
                <a:gdLst/>
                <a:ahLst/>
                <a:cxnLst/>
                <a:rect l="l" t="t" r="r" b="b"/>
                <a:pathLst>
                  <a:path w="4158869" h="2329053">
                    <a:moveTo>
                      <a:pt x="0" y="0"/>
                    </a:moveTo>
                    <a:lnTo>
                      <a:pt x="4158869" y="0"/>
                    </a:lnTo>
                    <a:lnTo>
                      <a:pt x="4158869" y="2329053"/>
                    </a:lnTo>
                    <a:lnTo>
                      <a:pt x="0" y="2329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9216" b="-60043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332220" y="1563499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Tothom se'n riu de tu!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04776" y="7231677"/>
            <a:ext cx="3436032" cy="2421852"/>
            <a:chOff x="0" y="0"/>
            <a:chExt cx="4581376" cy="322913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581376" cy="3229136"/>
              <a:chOff x="0" y="0"/>
              <a:chExt cx="3257867" cy="2296274"/>
            </a:xfrm>
          </p:grpSpPr>
          <p:sp>
            <p:nvSpPr>
              <p:cNvPr id="10" name="Freeform 1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57804" cy="2296287"/>
              </a:xfrm>
              <a:custGeom>
                <a:avLst/>
                <a:gdLst/>
                <a:ahLst/>
                <a:cxnLst/>
                <a:rect l="l" t="t" r="r" b="b"/>
                <a:pathLst>
                  <a:path w="3257804" h="2296287">
                    <a:moveTo>
                      <a:pt x="0" y="0"/>
                    </a:moveTo>
                    <a:lnTo>
                      <a:pt x="3257804" y="0"/>
                    </a:lnTo>
                    <a:lnTo>
                      <a:pt x="3257804" y="2296287"/>
                    </a:lnTo>
                    <a:lnTo>
                      <a:pt x="0" y="229628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9346" r="-1" b="-9346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98748" y="950565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et volem aquí!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680906" y="3591258"/>
            <a:ext cx="2963567" cy="1853375"/>
            <a:chOff x="0" y="0"/>
            <a:chExt cx="3951422" cy="2471166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3951422" cy="2471166"/>
              <a:chOff x="0" y="0"/>
              <a:chExt cx="2809900" cy="1757274"/>
            </a:xfrm>
          </p:grpSpPr>
          <p:sp>
            <p:nvSpPr>
              <p:cNvPr id="14" name="Freeform 14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2809875" cy="1757299"/>
              </a:xfrm>
              <a:custGeom>
                <a:avLst/>
                <a:gdLst/>
                <a:ahLst/>
                <a:cxnLst/>
                <a:rect l="l" t="t" r="r" b="b"/>
                <a:pathLst>
                  <a:path w="2809875" h="1757299">
                    <a:moveTo>
                      <a:pt x="0" y="0"/>
                    </a:moveTo>
                    <a:lnTo>
                      <a:pt x="2809875" y="0"/>
                    </a:lnTo>
                    <a:lnTo>
                      <a:pt x="2809875" y="1757299"/>
                    </a:lnTo>
                    <a:lnTo>
                      <a:pt x="0" y="175729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004" b="-17613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83753" y="900166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Ets tan estúpid/a!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49219" y="6803511"/>
            <a:ext cx="4371975" cy="2823688"/>
            <a:chOff x="0" y="0"/>
            <a:chExt cx="5829300" cy="3764917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5829300" cy="3764917"/>
              <a:chOff x="0" y="0"/>
              <a:chExt cx="4145280" cy="2677274"/>
            </a:xfrm>
          </p:grpSpPr>
          <p:sp>
            <p:nvSpPr>
              <p:cNvPr id="18" name="Freeform 18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4145280" cy="2677287"/>
              </a:xfrm>
              <a:custGeom>
                <a:avLst/>
                <a:gdLst/>
                <a:ahLst/>
                <a:cxnLst/>
                <a:rect l="l" t="t" r="r" b="b"/>
                <a:pathLst>
                  <a:path w="4145280" h="2677287">
                    <a:moveTo>
                      <a:pt x="0" y="0"/>
                    </a:moveTo>
                    <a:lnTo>
                      <a:pt x="4145280" y="0"/>
                    </a:lnTo>
                    <a:lnTo>
                      <a:pt x="4145280" y="2677287"/>
                    </a:lnTo>
                    <a:lnTo>
                      <a:pt x="0" y="267728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901" b="-13957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322692" y="1216250"/>
              <a:ext cx="3183916" cy="1635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Espero que no vinguis d'excursió!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029842" y="855515"/>
            <a:ext cx="3478828" cy="2456370"/>
            <a:chOff x="0" y="0"/>
            <a:chExt cx="4638437" cy="3275159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4638437" cy="3275159"/>
              <a:chOff x="0" y="0"/>
              <a:chExt cx="3298444" cy="2329002"/>
            </a:xfrm>
          </p:grpSpPr>
          <p:sp>
            <p:nvSpPr>
              <p:cNvPr id="22" name="Freeform 22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329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329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329053"/>
                    </a:lnTo>
                    <a:lnTo>
                      <a:pt x="0" y="2329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89035" r="-123431" b="-8709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298822" y="1073223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Demà et la farem pagar!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37373" y="855515"/>
            <a:ext cx="3478828" cy="1910596"/>
            <a:chOff x="0" y="0"/>
            <a:chExt cx="4638437" cy="2547461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4638437" cy="2547461"/>
              <a:chOff x="0" y="0"/>
              <a:chExt cx="3298444" cy="1811528"/>
            </a:xfrm>
          </p:grpSpPr>
          <p:sp>
            <p:nvSpPr>
              <p:cNvPr id="26" name="Freeform 2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11528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11528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11528"/>
                    </a:lnTo>
                    <a:lnTo>
                      <a:pt x="3298444" y="1811528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81100" r="-71699" b="-917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17661" y="709374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vals per res!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1583" y="2801707"/>
            <a:ext cx="12284835" cy="8896427"/>
            <a:chOff x="0" y="0"/>
            <a:chExt cx="11647843" cy="8435130"/>
          </a:xfrm>
        </p:grpSpPr>
        <p:sp>
          <p:nvSpPr>
            <p:cNvPr id="3" name="Freeform 3" descr="A cartoon of a doll  AI-generated content may be incorrect."/>
            <p:cNvSpPr/>
            <p:nvPr/>
          </p:nvSpPr>
          <p:spPr>
            <a:xfrm>
              <a:off x="0" y="0"/>
              <a:ext cx="11647805" cy="8435156"/>
            </a:xfrm>
            <a:custGeom>
              <a:avLst/>
              <a:gdLst/>
              <a:ahLst/>
              <a:cxnLst/>
              <a:rect l="l" t="t" r="r" b="b"/>
              <a:pathLst>
                <a:path w="11647805" h="8435156">
                  <a:moveTo>
                    <a:pt x="0" y="0"/>
                  </a:moveTo>
                  <a:lnTo>
                    <a:pt x="11647805" y="0"/>
                  </a:lnTo>
                  <a:lnTo>
                    <a:pt x="11647805" y="8435156"/>
                  </a:lnTo>
                  <a:lnTo>
                    <a:pt x="0" y="8435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372" r="-1437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7239" y="3787706"/>
            <a:ext cx="3790545" cy="2858205"/>
            <a:chOff x="0" y="0"/>
            <a:chExt cx="5054060" cy="381094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054060" cy="3810941"/>
              <a:chOff x="0" y="0"/>
              <a:chExt cx="3593998" cy="2710002"/>
            </a:xfrm>
          </p:grpSpPr>
          <p:sp>
            <p:nvSpPr>
              <p:cNvPr id="6" name="Freeform 6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593973" cy="2710053"/>
              </a:xfrm>
              <a:custGeom>
                <a:avLst/>
                <a:gdLst/>
                <a:ahLst/>
                <a:cxnLst/>
                <a:rect l="l" t="t" r="r" b="b"/>
                <a:pathLst>
                  <a:path w="3593973" h="2710053">
                    <a:moveTo>
                      <a:pt x="0" y="0"/>
                    </a:moveTo>
                    <a:lnTo>
                      <a:pt x="3593973" y="0"/>
                    </a:lnTo>
                    <a:lnTo>
                      <a:pt x="3593973" y="2710053"/>
                    </a:lnTo>
                    <a:lnTo>
                      <a:pt x="0" y="2710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90" b="-248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935072" y="1259156"/>
              <a:ext cx="3183916" cy="1635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deixis que ningú apagui la teva llum.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18891" y="6928040"/>
            <a:ext cx="3436032" cy="2823688"/>
            <a:chOff x="0" y="0"/>
            <a:chExt cx="4581376" cy="376491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581376" cy="3764917"/>
              <a:chOff x="0" y="0"/>
              <a:chExt cx="3257867" cy="2677274"/>
            </a:xfrm>
          </p:grpSpPr>
          <p:sp>
            <p:nvSpPr>
              <p:cNvPr id="10" name="Freeform 1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57804" cy="2677287"/>
              </a:xfrm>
              <a:custGeom>
                <a:avLst/>
                <a:gdLst/>
                <a:ahLst/>
                <a:cxnLst/>
                <a:rect l="l" t="t" r="r" b="b"/>
                <a:pathLst>
                  <a:path w="3257804" h="2677287">
                    <a:moveTo>
                      <a:pt x="0" y="0"/>
                    </a:moveTo>
                    <a:lnTo>
                      <a:pt x="3257804" y="0"/>
                    </a:lnTo>
                    <a:lnTo>
                      <a:pt x="3257804" y="2677287"/>
                    </a:lnTo>
                    <a:lnTo>
                      <a:pt x="0" y="267728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901" r="-1" b="-900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752415" y="935456"/>
              <a:ext cx="3183916" cy="1635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Tens una força increïble.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12658" y="3195667"/>
            <a:ext cx="3478828" cy="1924258"/>
            <a:chOff x="0" y="0"/>
            <a:chExt cx="4638437" cy="256567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638437" cy="2565678"/>
              <a:chOff x="0" y="0"/>
              <a:chExt cx="3298444" cy="1824482"/>
            </a:xfrm>
          </p:grpSpPr>
          <p:sp>
            <p:nvSpPr>
              <p:cNvPr id="14" name="Freeform 14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24482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24482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24482"/>
                    </a:lnTo>
                    <a:lnTo>
                      <a:pt x="3298444" y="1824482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80169" r="-71699" b="-9070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37555" y="986373"/>
              <a:ext cx="3183916" cy="564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Estic amb tu.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970768" y="6608406"/>
            <a:ext cx="3594436" cy="2326121"/>
            <a:chOff x="0" y="0"/>
            <a:chExt cx="4792581" cy="310149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792581" cy="3101495"/>
              <a:chOff x="0" y="0"/>
              <a:chExt cx="3408058" cy="2205507"/>
            </a:xfrm>
          </p:grpSpPr>
          <p:sp>
            <p:nvSpPr>
              <p:cNvPr id="18" name="Freeform 18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408045" cy="2205482"/>
              </a:xfrm>
              <a:custGeom>
                <a:avLst/>
                <a:gdLst/>
                <a:ahLst/>
                <a:cxnLst/>
                <a:rect l="l" t="t" r="r" b="b"/>
                <a:pathLst>
                  <a:path w="3408045" h="2205482">
                    <a:moveTo>
                      <a:pt x="0" y="0"/>
                    </a:moveTo>
                    <a:lnTo>
                      <a:pt x="3408045" y="0"/>
                    </a:lnTo>
                    <a:lnTo>
                      <a:pt x="3408045" y="2205482"/>
                    </a:lnTo>
                    <a:lnTo>
                      <a:pt x="0" y="220548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800" b="-1383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722519" y="1361634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teva veu importa.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877171" y="491338"/>
            <a:ext cx="3478828" cy="2255666"/>
            <a:chOff x="0" y="0"/>
            <a:chExt cx="4638437" cy="3007554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4638437" cy="3007554"/>
              <a:chOff x="0" y="0"/>
              <a:chExt cx="3298444" cy="2138705"/>
            </a:xfrm>
          </p:grpSpPr>
          <p:sp>
            <p:nvSpPr>
              <p:cNvPr id="22" name="Freeform 22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138731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138731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138731"/>
                    </a:lnTo>
                    <a:lnTo>
                      <a:pt x="0" y="213873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41437" r="-182503" b="-138764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454521" y="1105978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et passa res de dolent.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61996" y="837654"/>
            <a:ext cx="3478828" cy="1653287"/>
            <a:chOff x="0" y="0"/>
            <a:chExt cx="4638437" cy="2204383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4638437" cy="2204383"/>
              <a:chOff x="0" y="0"/>
              <a:chExt cx="3298444" cy="1567561"/>
            </a:xfrm>
          </p:grpSpPr>
          <p:sp>
            <p:nvSpPr>
              <p:cNvPr id="26" name="Freeform 2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567544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567544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567544"/>
                    </a:lnTo>
                    <a:lnTo>
                      <a:pt x="3298444" y="1567544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44088" r="-119958" b="-15980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94448" y="921204"/>
              <a:ext cx="3183916" cy="1100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Ets suficient, tal com ets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1583" y="2801707"/>
            <a:ext cx="12284835" cy="8896427"/>
            <a:chOff x="0" y="0"/>
            <a:chExt cx="11647843" cy="8435130"/>
          </a:xfrm>
        </p:grpSpPr>
        <p:sp>
          <p:nvSpPr>
            <p:cNvPr id="3" name="Freeform 3" descr="A cartoon of a doll  AI-generated content may be incorrect."/>
            <p:cNvSpPr/>
            <p:nvPr/>
          </p:nvSpPr>
          <p:spPr>
            <a:xfrm>
              <a:off x="0" y="0"/>
              <a:ext cx="11647805" cy="8435156"/>
            </a:xfrm>
            <a:custGeom>
              <a:avLst/>
              <a:gdLst/>
              <a:ahLst/>
              <a:cxnLst/>
              <a:rect l="l" t="t" r="r" b="b"/>
              <a:pathLst>
                <a:path w="11647805" h="8435156">
                  <a:moveTo>
                    <a:pt x="0" y="0"/>
                  </a:moveTo>
                  <a:lnTo>
                    <a:pt x="11647805" y="0"/>
                  </a:lnTo>
                  <a:lnTo>
                    <a:pt x="11647805" y="8435156"/>
                  </a:lnTo>
                  <a:lnTo>
                    <a:pt x="0" y="8435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372" r="-1437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522230" y="1187847"/>
            <a:ext cx="5433041" cy="3302060"/>
            <a:chOff x="0" y="0"/>
            <a:chExt cx="4600448" cy="27960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00448" cy="2796032"/>
            </a:xfrm>
            <a:custGeom>
              <a:avLst/>
              <a:gdLst/>
              <a:ahLst/>
              <a:cxnLst/>
              <a:rect l="l" t="t" r="r" b="b"/>
              <a:pathLst>
                <a:path w="4600448" h="2796032">
                  <a:moveTo>
                    <a:pt x="0" y="466005"/>
                  </a:moveTo>
                  <a:cubicBezTo>
                    <a:pt x="0" y="208676"/>
                    <a:pt x="160147" y="0"/>
                    <a:pt x="357632" y="0"/>
                  </a:cubicBezTo>
                  <a:lnTo>
                    <a:pt x="4242816" y="0"/>
                  </a:lnTo>
                  <a:cubicBezTo>
                    <a:pt x="4440301" y="0"/>
                    <a:pt x="4600448" y="208676"/>
                    <a:pt x="4600448" y="466005"/>
                  </a:cubicBezTo>
                  <a:lnTo>
                    <a:pt x="4600448" y="2330027"/>
                  </a:lnTo>
                  <a:cubicBezTo>
                    <a:pt x="4600448" y="2587356"/>
                    <a:pt x="4440301" y="2796032"/>
                    <a:pt x="4242816" y="2796032"/>
                  </a:cubicBezTo>
                  <a:lnTo>
                    <a:pt x="357632" y="2796032"/>
                  </a:lnTo>
                  <a:cubicBezTo>
                    <a:pt x="160147" y="2796032"/>
                    <a:pt x="0" y="2587356"/>
                    <a:pt x="0" y="2330027"/>
                  </a:cubicBezTo>
                  <a:lnTo>
                    <a:pt x="0" y="46600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00448" cy="2834132"/>
            </a:xfrm>
            <a:prstGeom prst="rect">
              <a:avLst/>
            </a:prstGeom>
          </p:spPr>
          <p:txBody>
            <a:bodyPr lIns="79992" tIns="79992" rIns="79992" bIns="79992" rtlCol="0" anchor="ctr"/>
            <a:lstStyle/>
            <a:p>
              <a:pPr marL="0" lvl="0" indent="0" algn="ctr">
                <a:lnSpc>
                  <a:spcPts val="3627"/>
                </a:lnSpc>
                <a:spcBef>
                  <a:spcPct val="0"/>
                </a:spcBef>
              </a:pPr>
              <a:r>
                <a:rPr lang="en-US" sz="302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creus que se sent ara la nina?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32730" y="1187847"/>
            <a:ext cx="5433041" cy="3302060"/>
            <a:chOff x="0" y="0"/>
            <a:chExt cx="4600448" cy="27960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00448" cy="2796032"/>
            </a:xfrm>
            <a:custGeom>
              <a:avLst/>
              <a:gdLst/>
              <a:ahLst/>
              <a:cxnLst/>
              <a:rect l="l" t="t" r="r" b="b"/>
              <a:pathLst>
                <a:path w="4600448" h="2796032">
                  <a:moveTo>
                    <a:pt x="0" y="465963"/>
                  </a:moveTo>
                  <a:cubicBezTo>
                    <a:pt x="0" y="208661"/>
                    <a:pt x="208661" y="0"/>
                    <a:pt x="465963" y="0"/>
                  </a:cubicBezTo>
                  <a:lnTo>
                    <a:pt x="4134485" y="0"/>
                  </a:lnTo>
                  <a:cubicBezTo>
                    <a:pt x="4391914" y="0"/>
                    <a:pt x="4600448" y="208661"/>
                    <a:pt x="4600448" y="465963"/>
                  </a:cubicBezTo>
                  <a:lnTo>
                    <a:pt x="4600448" y="2330069"/>
                  </a:lnTo>
                  <a:cubicBezTo>
                    <a:pt x="4600448" y="2587498"/>
                    <a:pt x="4391787" y="2796032"/>
                    <a:pt x="4134485" y="2796032"/>
                  </a:cubicBezTo>
                  <a:lnTo>
                    <a:pt x="465963" y="2796032"/>
                  </a:lnTo>
                  <a:cubicBezTo>
                    <a:pt x="208661" y="2796032"/>
                    <a:pt x="0" y="2587371"/>
                    <a:pt x="0" y="2330069"/>
                  </a:cubicBezTo>
                  <a:lnTo>
                    <a:pt x="0" y="465963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600448" cy="2834132"/>
            </a:xfrm>
            <a:prstGeom prst="rect">
              <a:avLst/>
            </a:prstGeom>
          </p:spPr>
          <p:txBody>
            <a:bodyPr lIns="79992" tIns="79992" rIns="79992" bIns="79992" rtlCol="0" anchor="ctr"/>
            <a:lstStyle/>
            <a:p>
              <a:pPr marL="0" lvl="0" indent="0" algn="ctr">
                <a:lnSpc>
                  <a:spcPts val="3627"/>
                </a:lnSpc>
                <a:spcBef>
                  <a:spcPct val="0"/>
                </a:spcBef>
              </a:pPr>
              <a:r>
                <a:rPr lang="en-US" sz="3023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diferent quan els missatges semblen anònims o quan venen d'algú conegut/da?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22230" y="6426866"/>
            <a:ext cx="4069463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internet, els 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missatges negatius no s'esborren fàcilment: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guarden, es poden reenviar i arriben a molta gent.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2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Fins i tot si sembla un joc, tenen conseqüències reals.</a:t>
            </a: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12553" y="1779617"/>
            <a:ext cx="5319722" cy="1779407"/>
            <a:chOff x="0" y="0"/>
            <a:chExt cx="4600448" cy="1538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00448" cy="1538776"/>
            </a:xfrm>
            <a:custGeom>
              <a:avLst/>
              <a:gdLst/>
              <a:ahLst/>
              <a:cxnLst/>
              <a:rect l="l" t="t" r="r" b="b"/>
              <a:pathLst>
                <a:path w="4600448" h="1538776">
                  <a:moveTo>
                    <a:pt x="0" y="256484"/>
                  </a:moveTo>
                  <a:cubicBezTo>
                    <a:pt x="0" y="114815"/>
                    <a:pt x="112395" y="0"/>
                    <a:pt x="251079" y="0"/>
                  </a:cubicBezTo>
                  <a:lnTo>
                    <a:pt x="4349369" y="0"/>
                  </a:lnTo>
                  <a:cubicBezTo>
                    <a:pt x="4488053" y="0"/>
                    <a:pt x="4600448" y="114815"/>
                    <a:pt x="4600448" y="256484"/>
                  </a:cubicBezTo>
                  <a:lnTo>
                    <a:pt x="4600448" y="1282292"/>
                  </a:lnTo>
                  <a:cubicBezTo>
                    <a:pt x="4600448" y="1423962"/>
                    <a:pt x="4488053" y="1538776"/>
                    <a:pt x="4349369" y="1538776"/>
                  </a:cubicBezTo>
                  <a:lnTo>
                    <a:pt x="251079" y="1538776"/>
                  </a:lnTo>
                  <a:cubicBezTo>
                    <a:pt x="112395" y="1538776"/>
                    <a:pt x="0" y="1423962"/>
                    <a:pt x="0" y="1282292"/>
                  </a:cubicBezTo>
                  <a:lnTo>
                    <a:pt x="0" y="25648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600448" cy="1567390"/>
            </a:xfrm>
            <a:prstGeom prst="rect">
              <a:avLst/>
            </a:prstGeom>
          </p:spPr>
          <p:txBody>
            <a:bodyPr lIns="78323" tIns="78323" rIns="78323" bIns="7832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has notat en tu/vosaltres mateixos/es en dir missatges negatius?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55725" y="1817113"/>
            <a:ext cx="5319722" cy="1741911"/>
            <a:chOff x="0" y="0"/>
            <a:chExt cx="4600448" cy="1506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0448" cy="1506351"/>
            </a:xfrm>
            <a:custGeom>
              <a:avLst/>
              <a:gdLst/>
              <a:ahLst/>
              <a:cxnLst/>
              <a:rect l="l" t="t" r="r" b="b"/>
              <a:pathLst>
                <a:path w="4600448" h="1506351">
                  <a:moveTo>
                    <a:pt x="0" y="251080"/>
                  </a:moveTo>
                  <a:cubicBezTo>
                    <a:pt x="0" y="112395"/>
                    <a:pt x="112395" y="0"/>
                    <a:pt x="251079" y="0"/>
                  </a:cubicBezTo>
                  <a:lnTo>
                    <a:pt x="4349369" y="0"/>
                  </a:lnTo>
                  <a:cubicBezTo>
                    <a:pt x="4488053" y="0"/>
                    <a:pt x="4600448" y="112395"/>
                    <a:pt x="4600448" y="251080"/>
                  </a:cubicBezTo>
                  <a:lnTo>
                    <a:pt x="4600448" y="1255271"/>
                  </a:lnTo>
                  <a:cubicBezTo>
                    <a:pt x="4600448" y="1393956"/>
                    <a:pt x="4488053" y="1506351"/>
                    <a:pt x="4349369" y="1506351"/>
                  </a:cubicBezTo>
                  <a:lnTo>
                    <a:pt x="251079" y="1506351"/>
                  </a:lnTo>
                  <a:cubicBezTo>
                    <a:pt x="112395" y="1506351"/>
                    <a:pt x="0" y="1393956"/>
                    <a:pt x="0" y="1255271"/>
                  </a:cubicBezTo>
                  <a:lnTo>
                    <a:pt x="0" y="251080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600448" cy="1534964"/>
            </a:xfrm>
            <a:prstGeom prst="rect">
              <a:avLst/>
            </a:prstGeom>
          </p:spPr>
          <p:txBody>
            <a:bodyPr lIns="78323" tIns="78323" rIns="78323" bIns="7832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en dir-ne de positius?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172414" y="3987580"/>
            <a:ext cx="5943171" cy="1741911"/>
            <a:chOff x="0" y="0"/>
            <a:chExt cx="5139601" cy="15063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39563" cy="1506351"/>
            </a:xfrm>
            <a:custGeom>
              <a:avLst/>
              <a:gdLst/>
              <a:ahLst/>
              <a:cxnLst/>
              <a:rect l="l" t="t" r="r" b="b"/>
              <a:pathLst>
                <a:path w="5139563" h="1506351">
                  <a:moveTo>
                    <a:pt x="0" y="251080"/>
                  </a:moveTo>
                  <a:cubicBezTo>
                    <a:pt x="0" y="112395"/>
                    <a:pt x="112395" y="0"/>
                    <a:pt x="251079" y="0"/>
                  </a:cubicBezTo>
                  <a:lnTo>
                    <a:pt x="4888484" y="0"/>
                  </a:lnTo>
                  <a:cubicBezTo>
                    <a:pt x="5027168" y="0"/>
                    <a:pt x="5139563" y="112395"/>
                    <a:pt x="5139563" y="251080"/>
                  </a:cubicBezTo>
                  <a:lnTo>
                    <a:pt x="5139563" y="1255271"/>
                  </a:lnTo>
                  <a:cubicBezTo>
                    <a:pt x="5139563" y="1393956"/>
                    <a:pt x="5027168" y="1506351"/>
                    <a:pt x="4888484" y="1506351"/>
                  </a:cubicBezTo>
                  <a:lnTo>
                    <a:pt x="251079" y="1506351"/>
                  </a:lnTo>
                  <a:cubicBezTo>
                    <a:pt x="112395" y="1506351"/>
                    <a:pt x="0" y="1393956"/>
                    <a:pt x="0" y="1255271"/>
                  </a:cubicBezTo>
                  <a:lnTo>
                    <a:pt x="0" y="251080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5139601" cy="1534964"/>
            </a:xfrm>
            <a:prstGeom prst="rect">
              <a:avLst/>
            </a:prstGeom>
          </p:spPr>
          <p:txBody>
            <a:bodyPr lIns="78323" tIns="78323" rIns="78323" bIns="7832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aprenem d'això sobre com fem servir el telèfon o les xarxes socials?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-900000">
            <a:off x="14027299" y="3660431"/>
            <a:ext cx="3071764" cy="1936902"/>
            <a:chOff x="0" y="0"/>
            <a:chExt cx="2656434" cy="1675016"/>
          </a:xfrm>
        </p:grpSpPr>
        <p:sp>
          <p:nvSpPr>
            <p:cNvPr id="12" name="Freeform 12" descr="A group of white speech bubbles with different symbols  AI-generated content may be incorrect."/>
            <p:cNvSpPr/>
            <p:nvPr/>
          </p:nvSpPr>
          <p:spPr>
            <a:xfrm>
              <a:off x="0" y="0"/>
              <a:ext cx="2656459" cy="1675003"/>
            </a:xfrm>
            <a:custGeom>
              <a:avLst/>
              <a:gdLst/>
              <a:ahLst/>
              <a:cxnLst/>
              <a:rect l="l" t="t" r="r" b="b"/>
              <a:pathLst>
                <a:path w="2656459" h="1675003">
                  <a:moveTo>
                    <a:pt x="0" y="0"/>
                  </a:moveTo>
                  <a:lnTo>
                    <a:pt x="2656459" y="0"/>
                  </a:lnTo>
                  <a:lnTo>
                    <a:pt x="2656459" y="1675003"/>
                  </a:lnTo>
                  <a:lnTo>
                    <a:pt x="0" y="1675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7267" t="-190731" r="-11741" b="-4354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 rot="1800000">
            <a:off x="821266" y="3628659"/>
            <a:ext cx="3075729" cy="2017615"/>
            <a:chOff x="0" y="0"/>
            <a:chExt cx="2659863" cy="1744815"/>
          </a:xfrm>
        </p:grpSpPr>
        <p:sp>
          <p:nvSpPr>
            <p:cNvPr id="14" name="Freeform 14" descr="A group of white speech bubbles with different symbols  AI-generated content may be incorrect."/>
            <p:cNvSpPr/>
            <p:nvPr/>
          </p:nvSpPr>
          <p:spPr>
            <a:xfrm>
              <a:off x="0" y="0"/>
              <a:ext cx="2659888" cy="1744853"/>
            </a:xfrm>
            <a:custGeom>
              <a:avLst/>
              <a:gdLst/>
              <a:ahLst/>
              <a:cxnLst/>
              <a:rect l="l" t="t" r="r" b="b"/>
              <a:pathLst>
                <a:path w="2659888" h="1744853">
                  <a:moveTo>
                    <a:pt x="0" y="0"/>
                  </a:moveTo>
                  <a:lnTo>
                    <a:pt x="2659888" y="0"/>
                  </a:lnTo>
                  <a:lnTo>
                    <a:pt x="2659888" y="1744853"/>
                  </a:lnTo>
                  <a:lnTo>
                    <a:pt x="0" y="1744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905" t="-17556" r="-185797" b="-1878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006856" y="8061585"/>
            <a:ext cx="2897445" cy="1741907"/>
            <a:chOff x="0" y="0"/>
            <a:chExt cx="2505685" cy="1506385"/>
          </a:xfrm>
        </p:grpSpPr>
        <p:sp>
          <p:nvSpPr>
            <p:cNvPr id="16" name="Freeform 16" descr="A group of white speech bubbles with different symbols  AI-generated content may be incorrect."/>
            <p:cNvSpPr/>
            <p:nvPr/>
          </p:nvSpPr>
          <p:spPr>
            <a:xfrm>
              <a:off x="0" y="0"/>
              <a:ext cx="2505710" cy="1506347"/>
            </a:xfrm>
            <a:custGeom>
              <a:avLst/>
              <a:gdLst/>
              <a:ahLst/>
              <a:cxnLst/>
              <a:rect l="l" t="t" r="r" b="b"/>
              <a:pathLst>
                <a:path w="2505710" h="1506347">
                  <a:moveTo>
                    <a:pt x="0" y="0"/>
                  </a:moveTo>
                  <a:lnTo>
                    <a:pt x="2505710" y="0"/>
                  </a:lnTo>
                  <a:lnTo>
                    <a:pt x="2505710" y="1506347"/>
                  </a:lnTo>
                  <a:lnTo>
                    <a:pt x="0" y="1506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0616" t="-115160" r="-98593" b="-12500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 rot="801120">
            <a:off x="1393287" y="6753838"/>
            <a:ext cx="3022405" cy="2111603"/>
            <a:chOff x="0" y="0"/>
            <a:chExt cx="2613749" cy="1826095"/>
          </a:xfrm>
        </p:grpSpPr>
        <p:sp>
          <p:nvSpPr>
            <p:cNvPr id="18" name="Freeform 18" descr="A group of white speech bubbles with different symbols  AI-generated content may be incorrect."/>
            <p:cNvSpPr/>
            <p:nvPr/>
          </p:nvSpPr>
          <p:spPr>
            <a:xfrm>
              <a:off x="0" y="0"/>
              <a:ext cx="2613787" cy="1826133"/>
            </a:xfrm>
            <a:custGeom>
              <a:avLst/>
              <a:gdLst/>
              <a:ahLst/>
              <a:cxnLst/>
              <a:rect l="l" t="t" r="r" b="b"/>
              <a:pathLst>
                <a:path w="2613787" h="1826133">
                  <a:moveTo>
                    <a:pt x="0" y="0"/>
                  </a:moveTo>
                  <a:lnTo>
                    <a:pt x="2613787" y="0"/>
                  </a:lnTo>
                  <a:lnTo>
                    <a:pt x="2613787" y="1826133"/>
                  </a:lnTo>
                  <a:lnTo>
                    <a:pt x="0" y="1826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9241" t="-173624" r="-202358" b="-212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111840" y="5912011"/>
            <a:ext cx="8064321" cy="2993004"/>
            <a:chOff x="0" y="0"/>
            <a:chExt cx="10752428" cy="399067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752428" cy="2530172"/>
              <a:chOff x="0" y="0"/>
              <a:chExt cx="6973952" cy="164105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73955" cy="1641049"/>
              </a:xfrm>
              <a:custGeom>
                <a:avLst/>
                <a:gdLst/>
                <a:ahLst/>
                <a:cxnLst/>
                <a:rect l="l" t="t" r="r" b="b"/>
                <a:pathLst>
                  <a:path w="6973955" h="1641049">
                    <a:moveTo>
                      <a:pt x="0" y="0"/>
                    </a:moveTo>
                    <a:lnTo>
                      <a:pt x="6973955" y="0"/>
                    </a:lnTo>
                    <a:lnTo>
                      <a:pt x="6973955" y="1641049"/>
                    </a:lnTo>
                    <a:lnTo>
                      <a:pt x="0" y="1641049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77004" r="-53377" b="-77004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6973952" cy="166962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ctr">
                  <a:lnSpc>
                    <a:spcPts val="2400"/>
                  </a:lnSpc>
                  <a:spcBef>
                    <a:spcPct val="0"/>
                  </a:spcBef>
                </a:pPr>
                <a:r>
                  <a:rPr lang="en-US" sz="200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Igual que en aquest joc, a internet els missatges es repeteixen i es difonen ràpidament. Poden fer mal o poden ajudar. Cada un/a de nosaltres decideix quin tipus de missatge vol compartir.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450693" y="2742897"/>
              <a:ext cx="7548276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Recorda: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paraules tenen poder;</a:t>
              </a:r>
              <a:r>
                <a:rPr lang="en-US" sz="2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poden fer mal o poden cuidar.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49889" y="3762539"/>
            <a:ext cx="1988221" cy="43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5"/>
              </a:lnSpc>
              <a:spcBef>
                <a:spcPct val="0"/>
              </a:spcBef>
            </a:pPr>
            <a:r>
              <a:rPr lang="en-US" sz="2704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74101" y="5195377"/>
            <a:ext cx="9339798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Debat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u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Normes d'Or a Internet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(PARA – BLOCA – EXPLICA) </a:t>
            </a:r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5538" y="1518367"/>
            <a:ext cx="711529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 per escriure les normes.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diapositives amb les tres paraules clau: PARA – BLOCA – EXPLICA.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Exemples de captures de pantalla fictícies de xats o xarxes socials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157227" y="1518367"/>
            <a:ext cx="583303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Parlem sobre el que fer quan algú et molesta en línia.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25538" y="6002103"/>
            <a:ext cx="626282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 vam veure com els missatges poden causar dany a internet.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940832" y="5494977"/>
            <a:ext cx="7766461" cy="2925907"/>
            <a:chOff x="0" y="0"/>
            <a:chExt cx="6040937" cy="2275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40975" cy="2275840"/>
            </a:xfrm>
            <a:custGeom>
              <a:avLst/>
              <a:gdLst/>
              <a:ahLst/>
              <a:cxnLst/>
              <a:rect l="l" t="t" r="r" b="b"/>
              <a:pathLst>
                <a:path w="6040975" h="2275840">
                  <a:moveTo>
                    <a:pt x="0" y="379349"/>
                  </a:moveTo>
                  <a:cubicBezTo>
                    <a:pt x="0" y="169799"/>
                    <a:pt x="178583" y="0"/>
                    <a:pt x="398974" y="0"/>
                  </a:cubicBezTo>
                  <a:lnTo>
                    <a:pt x="5642003" y="0"/>
                  </a:lnTo>
                  <a:cubicBezTo>
                    <a:pt x="5862394" y="0"/>
                    <a:pt x="6040975" y="169799"/>
                    <a:pt x="6040975" y="379349"/>
                  </a:cubicBezTo>
                  <a:lnTo>
                    <a:pt x="6040975" y="1896491"/>
                  </a:lnTo>
                  <a:cubicBezTo>
                    <a:pt x="6040975" y="2106041"/>
                    <a:pt x="5862394" y="2275840"/>
                    <a:pt x="5642003" y="2275840"/>
                  </a:cubicBezTo>
                  <a:lnTo>
                    <a:pt x="398974" y="2275840"/>
                  </a:lnTo>
                  <a:cubicBezTo>
                    <a:pt x="178583" y="2275840"/>
                    <a:pt x="0" y="2106041"/>
                    <a:pt x="0" y="1896491"/>
                  </a:cubicBezTo>
                  <a:lnTo>
                    <a:pt x="0" y="379349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6040937" cy="2304415"/>
            </a:xfrm>
            <a:prstGeom prst="rect">
              <a:avLst/>
            </a:prstGeom>
          </p:spPr>
          <p:txBody>
            <a:bodyPr lIns="87081" tIns="87081" rIns="87081" bIns="87081" rtlCol="0" anchor="ctr"/>
            <a:lstStyle/>
            <a:p>
              <a:pPr marL="0" lvl="0" indent="0" algn="ctr">
                <a:lnSpc>
                  <a:spcPts val="3949"/>
                </a:lnSpc>
                <a:spcBef>
                  <a:spcPct val="0"/>
                </a:spcBef>
              </a:pPr>
              <a:r>
                <a:rPr lang="en-US" sz="3291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podem fer si rebem missatges desagradables o veiem que algú altre els rep?"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82457" y="4583568"/>
            <a:ext cx="20735377" cy="5695931"/>
            <a:chOff x="0" y="0"/>
            <a:chExt cx="19660209" cy="5400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60209" cy="5400548"/>
            </a:xfrm>
            <a:custGeom>
              <a:avLst/>
              <a:gdLst/>
              <a:ahLst/>
              <a:cxnLst/>
              <a:rect l="l" t="t" r="r" b="b"/>
              <a:pathLst>
                <a:path w="19660209" h="5400548">
                  <a:moveTo>
                    <a:pt x="0" y="0"/>
                  </a:moveTo>
                  <a:lnTo>
                    <a:pt x="19660209" y="0"/>
                  </a:lnTo>
                  <a:lnTo>
                    <a:pt x="19660209" y="5400548"/>
                  </a:lnTo>
                  <a:lnTo>
                    <a:pt x="0" y="5400548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72014" y="612938"/>
            <a:ext cx="9143986" cy="3769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880"/>
              </a:lnSpc>
              <a:spcBef>
                <a:spcPct val="0"/>
              </a:spcBef>
            </a:pPr>
            <a:r>
              <a:rPr lang="en-US" sz="24900" u="none" strike="noStrike" dirty="0">
                <a:solidFill>
                  <a:srgbClr val="E3829C"/>
                </a:solidFill>
                <a:latin typeface="Poppins"/>
                <a:ea typeface="Poppins"/>
                <a:cs typeface="Poppins"/>
                <a:sym typeface="Poppins"/>
              </a:rPr>
              <a:t>PARA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09694" y="5188744"/>
            <a:ext cx="7268626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et sumiis ni et riguis dels missatges ofensius.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60788" y="6163022"/>
            <a:ext cx="1256643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Ignorar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comportament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ofensiu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primer pas per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aturar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-lo.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77391" y="7144787"/>
            <a:ext cx="453323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Allunya't o tanca el xat.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45178" y="8119065"/>
            <a:ext cx="559765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contestis — el silenci és podersós.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76612" y="9093343"/>
            <a:ext cx="1173478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has de respondre paraules dolentes amb més paraules.</a:t>
            </a:r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1707" y="4583568"/>
            <a:ext cx="19056442" cy="5695931"/>
            <a:chOff x="0" y="0"/>
            <a:chExt cx="18068330" cy="5400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68330" cy="5400548"/>
            </a:xfrm>
            <a:custGeom>
              <a:avLst/>
              <a:gdLst/>
              <a:ahLst/>
              <a:cxnLst/>
              <a:rect l="l" t="t" r="r" b="b"/>
              <a:pathLst>
                <a:path w="18068330" h="5400548">
                  <a:moveTo>
                    <a:pt x="0" y="0"/>
                  </a:moveTo>
                  <a:lnTo>
                    <a:pt x="18068330" y="0"/>
                  </a:lnTo>
                  <a:lnTo>
                    <a:pt x="18068330" y="5400548"/>
                  </a:lnTo>
                  <a:lnTo>
                    <a:pt x="0" y="5400548"/>
                  </a:ln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62717" y="601499"/>
            <a:ext cx="10362554" cy="401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80"/>
              </a:lnSpc>
              <a:spcBef>
                <a:spcPct val="0"/>
              </a:spcBef>
            </a:pPr>
            <a:r>
              <a:rPr lang="en-US" sz="24900" u="none" strike="noStrike">
                <a:solidFill>
                  <a:srgbClr val="50B264"/>
                </a:solidFill>
                <a:latin typeface="Poppins"/>
                <a:ea typeface="Poppins"/>
                <a:cs typeface="Poppins"/>
                <a:sym typeface="Poppins"/>
              </a:rPr>
              <a:t>BLOCA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06647" y="5134456"/>
            <a:ext cx="1007469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Bloca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persona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et molesta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línia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93589" y="6085454"/>
            <a:ext cx="7700809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Elimina-la o deixa de seguir-la a les xarxes socials.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5951" y="7036452"/>
            <a:ext cx="17416086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li donis més oportunitats de fer-te mal — bloca i segueix endavant.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10084" y="7987451"/>
            <a:ext cx="5267818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Protegeix el teu espai i la teva pau.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29187" y="8938449"/>
            <a:ext cx="822961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 controles qui et pot contactar.</a:t>
            </a:r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8874" y="4583568"/>
            <a:ext cx="19395801" cy="5695931"/>
            <a:chOff x="0" y="0"/>
            <a:chExt cx="18390093" cy="5400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90093" cy="5400548"/>
            </a:xfrm>
            <a:custGeom>
              <a:avLst/>
              <a:gdLst/>
              <a:ahLst/>
              <a:cxnLst/>
              <a:rect l="l" t="t" r="r" b="b"/>
              <a:pathLst>
                <a:path w="18390093" h="5400548">
                  <a:moveTo>
                    <a:pt x="0" y="0"/>
                  </a:moveTo>
                  <a:lnTo>
                    <a:pt x="18390093" y="0"/>
                  </a:lnTo>
                  <a:lnTo>
                    <a:pt x="18390093" y="5400548"/>
                  </a:lnTo>
                  <a:lnTo>
                    <a:pt x="0" y="5400548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077324" y="601499"/>
            <a:ext cx="12133352" cy="3769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80"/>
              </a:lnSpc>
              <a:spcBef>
                <a:spcPct val="0"/>
              </a:spcBef>
            </a:pPr>
            <a:r>
              <a:rPr lang="en-US" sz="24900" u="none" strike="noStrike" dirty="0">
                <a:solidFill>
                  <a:srgbClr val="70C7D6"/>
                </a:solidFill>
                <a:latin typeface="Poppins"/>
                <a:ea typeface="Poppins"/>
                <a:cs typeface="Poppins"/>
                <a:sym typeface="Poppins"/>
              </a:rPr>
              <a:t>PARLA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56757" y="5282063"/>
            <a:ext cx="7574488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estàs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sol/a;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ajuda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valent/a.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56198" y="6189677"/>
            <a:ext cx="897560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el que ha passat t'ajuda a estar segur/a.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7029" y="7097290"/>
            <a:ext cx="15833942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 amb un adult/a de confiança — un/a professor/a, pare/mare o orientador/a escolar.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34093" y="8004904"/>
            <a:ext cx="11819816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Explica-ho a algú, fins i tot si creus que és poc important — importa.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19600" y="8912517"/>
            <a:ext cx="9448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 perquè els altres et puguin ajudar a resoldre-ho.</a:t>
            </a:r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8609" y="1167777"/>
            <a:ext cx="4438009" cy="3545324"/>
            <a:chOff x="0" y="0"/>
            <a:chExt cx="3670973" cy="2932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grup comença a compartir acudits sobre tu.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24996" y="1167777"/>
            <a:ext cx="4438009" cy="3545324"/>
            <a:chOff x="0" y="0"/>
            <a:chExt cx="3670973" cy="29325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 envien missatges molestos, fins i tot si els demanes que parin.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551382" y="1167777"/>
            <a:ext cx="4438009" cy="3545324"/>
            <a:chOff x="0" y="0"/>
            <a:chExt cx="3670973" cy="29325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comparteix el teu número sense permís.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551382" y="5573899"/>
            <a:ext cx="4438009" cy="3545324"/>
            <a:chOff x="0" y="0"/>
            <a:chExt cx="3670973" cy="2932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burlen de la manera com t'estibes o parles.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98609" y="5573899"/>
            <a:ext cx="4438009" cy="3545324"/>
            <a:chOff x="0" y="0"/>
            <a:chExt cx="3670973" cy="29325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et grava un vídeo sense permís i el penja a les xarxes.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924996" y="5573899"/>
            <a:ext cx="4438009" cy="3545324"/>
            <a:chOff x="0" y="0"/>
            <a:chExt cx="3670973" cy="29325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71062" cy="2932688"/>
            </a:xfrm>
            <a:custGeom>
              <a:avLst/>
              <a:gdLst/>
              <a:ahLst/>
              <a:cxnLst/>
              <a:rect l="l" t="t" r="r" b="b"/>
              <a:pathLst>
                <a:path w="3671062" h="2932688">
                  <a:moveTo>
                    <a:pt x="0" y="488824"/>
                  </a:moveTo>
                  <a:cubicBezTo>
                    <a:pt x="0" y="218821"/>
                    <a:pt x="218821" y="0"/>
                    <a:pt x="488823" y="0"/>
                  </a:cubicBezTo>
                  <a:lnTo>
                    <a:pt x="3182239" y="0"/>
                  </a:lnTo>
                  <a:cubicBezTo>
                    <a:pt x="3452241" y="0"/>
                    <a:pt x="3671062" y="218821"/>
                    <a:pt x="3671062" y="488824"/>
                  </a:cubicBezTo>
                  <a:lnTo>
                    <a:pt x="3671062" y="2443864"/>
                  </a:lnTo>
                  <a:cubicBezTo>
                    <a:pt x="3671062" y="2713867"/>
                    <a:pt x="3452241" y="2932688"/>
                    <a:pt x="3182239" y="2932688"/>
                  </a:cubicBezTo>
                  <a:lnTo>
                    <a:pt x="488823" y="2932688"/>
                  </a:lnTo>
                  <a:cubicBezTo>
                    <a:pt x="218821" y="2932561"/>
                    <a:pt x="0" y="2713740"/>
                    <a:pt x="0" y="2443864"/>
                  </a:cubicBezTo>
                  <a:lnTo>
                    <a:pt x="0" y="48882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3670973" cy="2961149"/>
            </a:xfrm>
            <a:prstGeom prst="rect">
              <a:avLst/>
            </a:prstGeom>
          </p:spPr>
          <p:txBody>
            <a:bodyPr lIns="81886" tIns="81886" rIns="81886" bIns="81886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grup comença a riure de tu quan entres a l'habitació.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5123" y="1371600"/>
            <a:ext cx="6599335" cy="5615343"/>
            <a:chOff x="0" y="0"/>
            <a:chExt cx="5892703" cy="50140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2641" cy="5013959"/>
            </a:xfrm>
            <a:custGeom>
              <a:avLst/>
              <a:gdLst/>
              <a:ahLst/>
              <a:cxnLst/>
              <a:rect l="l" t="t" r="r" b="b"/>
              <a:pathLst>
                <a:path w="5892641" h="5013959">
                  <a:moveTo>
                    <a:pt x="0" y="835660"/>
                  </a:moveTo>
                  <a:cubicBezTo>
                    <a:pt x="0" y="374142"/>
                    <a:pt x="302835" y="0"/>
                    <a:pt x="676394" y="0"/>
                  </a:cubicBezTo>
                  <a:lnTo>
                    <a:pt x="5216248" y="0"/>
                  </a:lnTo>
                  <a:cubicBezTo>
                    <a:pt x="5589806" y="0"/>
                    <a:pt x="5892641" y="374142"/>
                    <a:pt x="5892641" y="835660"/>
                  </a:cubicBezTo>
                  <a:lnTo>
                    <a:pt x="5892641" y="4178299"/>
                  </a:lnTo>
                  <a:cubicBezTo>
                    <a:pt x="5892641" y="4639817"/>
                    <a:pt x="5589806" y="5013959"/>
                    <a:pt x="5216248" y="5013959"/>
                  </a:cubicBezTo>
                  <a:lnTo>
                    <a:pt x="676394" y="5013959"/>
                  </a:lnTo>
                  <a:cubicBezTo>
                    <a:pt x="302835" y="5013959"/>
                    <a:pt x="0" y="4639817"/>
                    <a:pt x="0" y="4178299"/>
                  </a:cubicBezTo>
                  <a:lnTo>
                    <a:pt x="0" y="835660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92703" cy="5042648"/>
            </a:xfrm>
            <a:prstGeom prst="rect">
              <a:avLst/>
            </a:prstGeom>
          </p:spPr>
          <p:txBody>
            <a:bodyPr lIns="75856" tIns="75856" rIns="75856" bIns="75856" rtlCol="0" anchor="ctr"/>
            <a:lstStyle/>
            <a:p>
              <a:pPr marL="0" lvl="0" indent="0" algn="ctr">
                <a:lnSpc>
                  <a:spcPts val="3822"/>
                </a:lnSpc>
                <a:spcBef>
                  <a:spcPct val="0"/>
                </a:spcBef>
              </a:pPr>
              <a:r>
                <a:rPr lang="en-US" sz="318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Cap de nosaltres no ha de suportar el ciberassetjament. Sempre hi ha alguna cosa que podem fer: </a:t>
              </a:r>
            </a:p>
            <a:p>
              <a:pPr marL="0" lvl="0" indent="0" algn="ctr">
                <a:lnSpc>
                  <a:spcPts val="3822"/>
                </a:lnSpc>
                <a:spcBef>
                  <a:spcPct val="0"/>
                </a:spcBef>
              </a:pPr>
              <a:r>
                <a:rPr lang="en-US" sz="3185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para, bloca i explica-ho</a:t>
              </a:r>
              <a:r>
                <a:rPr lang="en-US" sz="318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 Com més ràpid actuem, menys dany pot causar.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488154" y="1028700"/>
            <a:ext cx="9527757" cy="8229600"/>
          </a:xfrm>
          <a:custGeom>
            <a:avLst/>
            <a:gdLst/>
            <a:ahLst/>
            <a:cxnLst/>
            <a:rect l="l" t="t" r="r" b="b"/>
            <a:pathLst>
              <a:path w="9527757" h="8229600">
                <a:moveTo>
                  <a:pt x="0" y="0"/>
                </a:moveTo>
                <a:lnTo>
                  <a:pt x="9527757" y="0"/>
                </a:lnTo>
                <a:lnTo>
                  <a:pt x="952775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022613" y="7998834"/>
            <a:ext cx="5044353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</a:t>
            </a: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no és xivatar,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 protegir-se.</a:t>
            </a:r>
          </a:p>
        </p:txBody>
      </p:sp>
      <p:sp>
        <p:nvSpPr>
          <p:cNvPr id="7" name="TextBox 7"/>
          <p:cNvSpPr txBox="1"/>
          <p:nvPr/>
        </p:nvSpPr>
        <p:spPr>
          <a:xfrm rot="-528701">
            <a:off x="9476951" y="1676763"/>
            <a:ext cx="153444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PARA</a:t>
            </a:r>
          </a:p>
        </p:txBody>
      </p:sp>
      <p:sp>
        <p:nvSpPr>
          <p:cNvPr id="8" name="TextBox 8"/>
          <p:cNvSpPr txBox="1"/>
          <p:nvPr/>
        </p:nvSpPr>
        <p:spPr>
          <a:xfrm rot="211985">
            <a:off x="13138751" y="2210058"/>
            <a:ext cx="142790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BLOCA</a:t>
            </a:r>
          </a:p>
        </p:txBody>
      </p:sp>
      <p:sp>
        <p:nvSpPr>
          <p:cNvPr id="9" name="TextBox 9"/>
          <p:cNvSpPr txBox="1"/>
          <p:nvPr/>
        </p:nvSpPr>
        <p:spPr>
          <a:xfrm rot="258873">
            <a:off x="15940500" y="4756415"/>
            <a:ext cx="188136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PARLA</a:t>
            </a:r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67178" y="760785"/>
            <a:ext cx="10020822" cy="8229600"/>
          </a:xfrm>
          <a:custGeom>
            <a:avLst/>
            <a:gdLst/>
            <a:ahLst/>
            <a:cxnLst/>
            <a:rect l="l" t="t" r="r" b="b"/>
            <a:pathLst>
              <a:path w="10020822" h="8229600">
                <a:moveTo>
                  <a:pt x="0" y="0"/>
                </a:moveTo>
                <a:lnTo>
                  <a:pt x="10020822" y="0"/>
                </a:lnTo>
                <a:lnTo>
                  <a:pt x="1002082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202845" y="4160457"/>
            <a:ext cx="1989477" cy="44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98"/>
              </a:lnSpc>
              <a:spcBef>
                <a:spcPct val="0"/>
              </a:spcBef>
            </a:pPr>
            <a:r>
              <a:rPr lang="en-US" sz="2748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18365" y="5811240"/>
            <a:ext cx="7559820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Estratègies contra l'Assetjament 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endParaRPr lang="en-US" sz="5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Acord de Classe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8303" y="1150077"/>
            <a:ext cx="5837109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pissarra de paper.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Cartolina gran o mural.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de colors.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Targetes petites perquè cada estudiant pugui escriure una proposta.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42043" y="1150077"/>
            <a:ext cx="478519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Escriurem un compromís de classe contra l'assetjament i el ciberassetjament.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067906" y="4463661"/>
            <a:ext cx="6057904" cy="1985159"/>
            <a:chOff x="0" y="0"/>
            <a:chExt cx="5743791" cy="18822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43829" cy="1882136"/>
            </a:xfrm>
            <a:custGeom>
              <a:avLst/>
              <a:gdLst/>
              <a:ahLst/>
              <a:cxnLst/>
              <a:rect l="l" t="t" r="r" b="b"/>
              <a:pathLst>
                <a:path w="5743829" h="1882136">
                  <a:moveTo>
                    <a:pt x="0" y="313689"/>
                  </a:moveTo>
                  <a:cubicBezTo>
                    <a:pt x="0" y="140462"/>
                    <a:pt x="140462" y="0"/>
                    <a:pt x="313690" y="0"/>
                  </a:cubicBezTo>
                  <a:lnTo>
                    <a:pt x="5430139" y="0"/>
                  </a:lnTo>
                  <a:cubicBezTo>
                    <a:pt x="5603367" y="0"/>
                    <a:pt x="5743829" y="140462"/>
                    <a:pt x="5743829" y="313689"/>
                  </a:cubicBezTo>
                  <a:lnTo>
                    <a:pt x="5743829" y="1568446"/>
                  </a:lnTo>
                  <a:cubicBezTo>
                    <a:pt x="5743829" y="1741674"/>
                    <a:pt x="5603367" y="1882136"/>
                    <a:pt x="5430139" y="1882136"/>
                  </a:cubicBezTo>
                  <a:lnTo>
                    <a:pt x="313690" y="1882136"/>
                  </a:lnTo>
                  <a:cubicBezTo>
                    <a:pt x="140462" y="1882136"/>
                    <a:pt x="0" y="1741674"/>
                    <a:pt x="0" y="1568446"/>
                  </a:cubicBezTo>
                  <a:lnTo>
                    <a:pt x="0" y="313689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743791" cy="191079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Ja hem vist què són l'assetjament escolar i el ciberassetjament, i com afecten les persones.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54850" y="7322790"/>
            <a:ext cx="228401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pensem junts: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96445" y="8061445"/>
            <a:ext cx="66008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podem fer com a classe per assegurar-nos que això no passi o per aturar-ho si passa?</a:t>
            </a:r>
          </a:p>
        </p:txBody>
      </p:sp>
      <p:grpSp>
        <p:nvGrpSpPr>
          <p:cNvPr id="9" name="Group 9"/>
          <p:cNvGrpSpPr/>
          <p:nvPr/>
        </p:nvGrpSpPr>
        <p:grpSpPr>
          <a:xfrm rot="-5400000">
            <a:off x="8829093" y="3514432"/>
            <a:ext cx="10530875" cy="6329539"/>
            <a:chOff x="0" y="0"/>
            <a:chExt cx="8757260" cy="5263515"/>
          </a:xfrm>
        </p:grpSpPr>
        <p:sp>
          <p:nvSpPr>
            <p:cNvPr id="10" name="Freeform 10" descr="A cartoon of a child and child  AI-generated content may be incorrect."/>
            <p:cNvSpPr/>
            <p:nvPr/>
          </p:nvSpPr>
          <p:spPr>
            <a:xfrm>
              <a:off x="0" y="0"/>
              <a:ext cx="8757285" cy="5263515"/>
            </a:xfrm>
            <a:custGeom>
              <a:avLst/>
              <a:gdLst/>
              <a:ahLst/>
              <a:cxnLst/>
              <a:rect l="l" t="t" r="r" b="b"/>
              <a:pathLst>
                <a:path w="8757285" h="5263515">
                  <a:moveTo>
                    <a:pt x="0" y="0"/>
                  </a:moveTo>
                  <a:lnTo>
                    <a:pt x="8757285" y="0"/>
                  </a:lnTo>
                  <a:lnTo>
                    <a:pt x="8757285" y="5263515"/>
                  </a:lnTo>
                  <a:lnTo>
                    <a:pt x="0" y="5263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531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064224" y="9270940"/>
            <a:ext cx="688522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 no és delatar, és protegir-te.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479104" y="6825170"/>
            <a:ext cx="3413529" cy="2025057"/>
            <a:chOff x="0" y="0"/>
            <a:chExt cx="3236532" cy="19200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36595" cy="1920117"/>
            </a:xfrm>
            <a:custGeom>
              <a:avLst/>
              <a:gdLst/>
              <a:ahLst/>
              <a:cxnLst/>
              <a:rect l="l" t="t" r="r" b="b"/>
              <a:pathLst>
                <a:path w="3236595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2916555" y="0"/>
                  </a:lnTo>
                  <a:cubicBezTo>
                    <a:pt x="3093339" y="0"/>
                    <a:pt x="3236595" y="143256"/>
                    <a:pt x="3236595" y="320041"/>
                  </a:cubicBezTo>
                  <a:lnTo>
                    <a:pt x="3236595" y="1600077"/>
                  </a:lnTo>
                  <a:cubicBezTo>
                    <a:pt x="3236595" y="1776861"/>
                    <a:pt x="3093339" y="1920117"/>
                    <a:pt x="2916555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2365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que pot fer cada individu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288904" y="6825170"/>
            <a:ext cx="3582488" cy="2025057"/>
            <a:chOff x="0" y="0"/>
            <a:chExt cx="3396729" cy="19200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que la classe pot fer.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67663" y="6825170"/>
            <a:ext cx="3582488" cy="2025057"/>
            <a:chOff x="0" y="0"/>
            <a:chExt cx="3396729" cy="19200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fer a Internet 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98A83F5-F12D-A172-B737-D717EAD84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151" y="324112"/>
            <a:ext cx="8935697" cy="602064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60320" y="4211951"/>
            <a:ext cx="13716000" cy="7715250"/>
            <a:chOff x="0" y="0"/>
            <a:chExt cx="13004800" cy="7315200"/>
          </a:xfrm>
        </p:grpSpPr>
        <p:sp>
          <p:nvSpPr>
            <p:cNvPr id="3" name="Freeform 3" descr="A group of kids sitting on the floor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32493" y="1028700"/>
            <a:ext cx="8194349" cy="2728880"/>
            <a:chOff x="0" y="0"/>
            <a:chExt cx="2158182" cy="7187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8182" cy="718717"/>
            </a:xfrm>
            <a:custGeom>
              <a:avLst/>
              <a:gdLst/>
              <a:ahLst/>
              <a:cxnLst/>
              <a:rect l="l" t="t" r="r" b="b"/>
              <a:pathLst>
                <a:path w="2158182" h="718717">
                  <a:moveTo>
                    <a:pt x="28344" y="0"/>
                  </a:moveTo>
                  <a:lnTo>
                    <a:pt x="2129839" y="0"/>
                  </a:lnTo>
                  <a:cubicBezTo>
                    <a:pt x="2145492" y="0"/>
                    <a:pt x="2158182" y="12690"/>
                    <a:pt x="2158182" y="28344"/>
                  </a:cubicBezTo>
                  <a:lnTo>
                    <a:pt x="2158182" y="690374"/>
                  </a:lnTo>
                  <a:cubicBezTo>
                    <a:pt x="2158182" y="706027"/>
                    <a:pt x="2145492" y="718717"/>
                    <a:pt x="2129839" y="718717"/>
                  </a:cubicBezTo>
                  <a:lnTo>
                    <a:pt x="28344" y="718717"/>
                  </a:lnTo>
                  <a:cubicBezTo>
                    <a:pt x="12690" y="718717"/>
                    <a:pt x="0" y="706027"/>
                    <a:pt x="0" y="690374"/>
                  </a:cubicBezTo>
                  <a:lnTo>
                    <a:pt x="0" y="28344"/>
                  </a:lnTo>
                  <a:cubicBezTo>
                    <a:pt x="0" y="12690"/>
                    <a:pt x="12690" y="0"/>
                    <a:pt x="2834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158182" cy="7472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L'assetjament no és només un problema d'una persona; és el repte de tothom. Com a classe, ens comprometem a cuidar-nos mútuament i a oferir-nos suport.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072316" y="4414310"/>
            <a:ext cx="1014336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a grup, tots som responsables de cuidar-nos els uns als altres.</a:t>
            </a:r>
          </a:p>
        </p:txBody>
      </p:sp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27810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103924" y="4170416"/>
            <a:ext cx="2080152" cy="45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7"/>
              </a:lnSpc>
            </a:pPr>
            <a:r>
              <a:rPr lang="en-US" sz="283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4976" y="5825176"/>
            <a:ext cx="7788027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 de tancament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Cartes d'amor propi</a:t>
            </a:r>
          </a:p>
        </p:txBody>
      </p:sp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84294" y="2336190"/>
            <a:ext cx="5535575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targeta circular o una targeta d'amor propi per a cada estudiant.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Marcadors de colors.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Cinta adhesiva per penjar les targetes a la paret de l'aula.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84294" y="6674460"/>
            <a:ext cx="577727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que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estudiant escriurà un missatge positiu per a si mateix i el compartirà si ho desitja.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622888" y="624082"/>
            <a:ext cx="13196345" cy="9038837"/>
            <a:chOff x="0" y="0"/>
            <a:chExt cx="11490185" cy="7870203"/>
          </a:xfrm>
        </p:grpSpPr>
        <p:sp>
          <p:nvSpPr>
            <p:cNvPr id="5" name="Freeform 5" descr="A cartoon of a child  AI-generated content may be incorrect."/>
            <p:cNvSpPr/>
            <p:nvPr/>
          </p:nvSpPr>
          <p:spPr>
            <a:xfrm>
              <a:off x="0" y="0"/>
              <a:ext cx="11490198" cy="7870190"/>
            </a:xfrm>
            <a:custGeom>
              <a:avLst/>
              <a:gdLst/>
              <a:ahLst/>
              <a:cxnLst/>
              <a:rect l="l" t="t" r="r" b="b"/>
              <a:pathLst>
                <a:path w="11490198" h="7870190">
                  <a:moveTo>
                    <a:pt x="0" y="0"/>
                  </a:moveTo>
                  <a:lnTo>
                    <a:pt x="11490198" y="0"/>
                  </a:lnTo>
                  <a:lnTo>
                    <a:pt x="11490198" y="7870190"/>
                  </a:lnTo>
                  <a:lnTo>
                    <a:pt x="0" y="7870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55541" y="-459129"/>
            <a:ext cx="19370475" cy="13267801"/>
            <a:chOff x="0" y="0"/>
            <a:chExt cx="13774560" cy="9434881"/>
          </a:xfrm>
        </p:grpSpPr>
        <p:sp>
          <p:nvSpPr>
            <p:cNvPr id="3" name="Freeform 3" descr="A cartoon of a child  AI-generated content may be incorrect."/>
            <p:cNvSpPr/>
            <p:nvPr/>
          </p:nvSpPr>
          <p:spPr>
            <a:xfrm>
              <a:off x="0" y="0"/>
              <a:ext cx="13774547" cy="9434830"/>
            </a:xfrm>
            <a:custGeom>
              <a:avLst/>
              <a:gdLst/>
              <a:ahLst/>
              <a:cxnLst/>
              <a:rect l="l" t="t" r="r" b="b"/>
              <a:pathLst>
                <a:path w="13774547" h="9434830">
                  <a:moveTo>
                    <a:pt x="0" y="0"/>
                  </a:moveTo>
                  <a:lnTo>
                    <a:pt x="13774547" y="0"/>
                  </a:lnTo>
                  <a:lnTo>
                    <a:pt x="13774547" y="9434830"/>
                  </a:lnTo>
                  <a:lnTo>
                    <a:pt x="0" y="9434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626370" y="4423365"/>
            <a:ext cx="2431303" cy="1647581"/>
            <a:chOff x="0" y="0"/>
            <a:chExt cx="1977809" cy="13402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7898" cy="1340358"/>
            </a:xfrm>
            <a:custGeom>
              <a:avLst/>
              <a:gdLst/>
              <a:ahLst/>
              <a:cxnLst/>
              <a:rect l="l" t="t" r="r" b="b"/>
              <a:pathLst>
                <a:path w="1977898" h="1340358">
                  <a:moveTo>
                    <a:pt x="13589" y="0"/>
                  </a:moveTo>
                  <a:lnTo>
                    <a:pt x="1964309" y="0"/>
                  </a:lnTo>
                  <a:cubicBezTo>
                    <a:pt x="1971802" y="0"/>
                    <a:pt x="1977898" y="6096"/>
                    <a:pt x="1977898" y="13589"/>
                  </a:cubicBezTo>
                  <a:lnTo>
                    <a:pt x="1977898" y="1326769"/>
                  </a:lnTo>
                  <a:cubicBezTo>
                    <a:pt x="1977898" y="1334262"/>
                    <a:pt x="1971802" y="1340358"/>
                    <a:pt x="1964309" y="1340358"/>
                  </a:cubicBezTo>
                  <a:lnTo>
                    <a:pt x="13589" y="1340358"/>
                  </a:lnTo>
                  <a:cubicBezTo>
                    <a:pt x="6096" y="1340358"/>
                    <a:pt x="0" y="1334262"/>
                    <a:pt x="0" y="1326769"/>
                  </a:cubicBezTo>
                  <a:lnTo>
                    <a:pt x="0" y="13589"/>
                  </a:lnTo>
                  <a:cubicBezTo>
                    <a:pt x="0" y="6096"/>
                    <a:pt x="6096" y="0"/>
                    <a:pt x="13589" y="0"/>
                  </a:cubicBezTo>
                  <a:moveTo>
                    <a:pt x="13589" y="27051"/>
                  </a:moveTo>
                  <a:lnTo>
                    <a:pt x="13589" y="13589"/>
                  </a:lnTo>
                  <a:lnTo>
                    <a:pt x="27051" y="13589"/>
                  </a:lnTo>
                  <a:lnTo>
                    <a:pt x="27051" y="1326769"/>
                  </a:lnTo>
                  <a:lnTo>
                    <a:pt x="13589" y="1326769"/>
                  </a:lnTo>
                  <a:lnTo>
                    <a:pt x="13589" y="1313180"/>
                  </a:lnTo>
                  <a:lnTo>
                    <a:pt x="1964309" y="1313180"/>
                  </a:lnTo>
                  <a:lnTo>
                    <a:pt x="1964309" y="1326769"/>
                  </a:lnTo>
                  <a:lnTo>
                    <a:pt x="1950720" y="1326769"/>
                  </a:lnTo>
                  <a:lnTo>
                    <a:pt x="1950720" y="13589"/>
                  </a:lnTo>
                  <a:lnTo>
                    <a:pt x="1964309" y="13589"/>
                  </a:lnTo>
                  <a:lnTo>
                    <a:pt x="1964309" y="27051"/>
                  </a:lnTo>
                  <a:lnTo>
                    <a:pt x="13589" y="27051"/>
                  </a:lnTo>
                  <a:close/>
                </a:path>
              </a:pathLst>
            </a:custGeom>
            <a:solidFill>
              <a:srgbClr val="FEFBF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977809" cy="1340269"/>
            </a:xfrm>
            <a:prstGeom prst="rect">
              <a:avLst/>
            </a:prstGeom>
          </p:spPr>
          <p:txBody>
            <a:bodyPr lIns="83264" tIns="83264" rIns="83264" bIns="83264" rtlCol="0" anchor="t"/>
            <a:lstStyle/>
            <a:p>
              <a:pPr algn="ctr">
                <a:lnSpc>
                  <a:spcPts val="3776"/>
                </a:lnSpc>
              </a:pPr>
              <a:r>
                <a:rPr lang="en-US" sz="3146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I’m Lisa</a:t>
              </a:r>
            </a:p>
            <a:p>
              <a:pPr algn="ctr">
                <a:lnSpc>
                  <a:spcPts val="3776"/>
                </a:lnSpc>
              </a:pPr>
              <a:r>
                <a:rPr lang="en-US" sz="3146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I’m a Good friend</a:t>
              </a:r>
            </a:p>
          </p:txBody>
        </p:sp>
      </p:grpSp>
      <p:sp>
        <p:nvSpPr>
          <p:cNvPr id="7" name="AutoShape 7"/>
          <p:cNvSpPr/>
          <p:nvPr/>
        </p:nvSpPr>
        <p:spPr>
          <a:xfrm flipH="1">
            <a:off x="5719216" y="5247155"/>
            <a:ext cx="5907154" cy="1164466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0695284" y="2564914"/>
            <a:ext cx="2098253" cy="93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</a:pPr>
            <a:r>
              <a:rPr lang="en-US" sz="3146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molt valent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30184" y="6588749"/>
            <a:ext cx="2098253" cy="93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</a:pPr>
            <a:r>
              <a:rPr lang="en-US" sz="3146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molt divertit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33824" y="4282405"/>
            <a:ext cx="1823169" cy="140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</a:pPr>
            <a:r>
              <a:rPr lang="en-US" sz="3146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M'encanta el teu cabell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28967" y="7875443"/>
            <a:ext cx="2098253" cy="46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</a:pPr>
            <a:r>
              <a:rPr lang="en-US" sz="3146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Ets amable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38740" y="1609244"/>
            <a:ext cx="471697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Circula per l'aula, passant les cartes de mà en mà.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628977" y="5945388"/>
            <a:ext cx="3090239" cy="932467"/>
            <a:chOff x="0" y="0"/>
            <a:chExt cx="2513838" cy="75854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13838" cy="758630"/>
            </a:xfrm>
            <a:custGeom>
              <a:avLst/>
              <a:gdLst/>
              <a:ahLst/>
              <a:cxnLst/>
              <a:rect l="l" t="t" r="r" b="b"/>
              <a:pathLst>
                <a:path w="2513838" h="758630">
                  <a:moveTo>
                    <a:pt x="13589" y="0"/>
                  </a:moveTo>
                  <a:lnTo>
                    <a:pt x="2500249" y="0"/>
                  </a:lnTo>
                  <a:cubicBezTo>
                    <a:pt x="2507742" y="0"/>
                    <a:pt x="2513838" y="3825"/>
                    <a:pt x="2513838" y="8526"/>
                  </a:cubicBezTo>
                  <a:lnTo>
                    <a:pt x="2513838" y="750070"/>
                  </a:lnTo>
                  <a:cubicBezTo>
                    <a:pt x="2513838" y="754772"/>
                    <a:pt x="2507742" y="758630"/>
                    <a:pt x="2500249" y="758630"/>
                  </a:cubicBezTo>
                  <a:lnTo>
                    <a:pt x="13589" y="758630"/>
                  </a:lnTo>
                  <a:cubicBezTo>
                    <a:pt x="6096" y="758517"/>
                    <a:pt x="0" y="754772"/>
                    <a:pt x="0" y="750070"/>
                  </a:cubicBezTo>
                  <a:lnTo>
                    <a:pt x="0" y="8526"/>
                  </a:lnTo>
                  <a:cubicBezTo>
                    <a:pt x="0" y="3825"/>
                    <a:pt x="6096" y="0"/>
                    <a:pt x="13589" y="0"/>
                  </a:cubicBezTo>
                  <a:moveTo>
                    <a:pt x="13589" y="16973"/>
                  </a:moveTo>
                  <a:lnTo>
                    <a:pt x="13589" y="8526"/>
                  </a:lnTo>
                  <a:lnTo>
                    <a:pt x="27051" y="8526"/>
                  </a:lnTo>
                  <a:lnTo>
                    <a:pt x="27051" y="750070"/>
                  </a:lnTo>
                  <a:lnTo>
                    <a:pt x="13589" y="750070"/>
                  </a:lnTo>
                  <a:lnTo>
                    <a:pt x="13589" y="741544"/>
                  </a:lnTo>
                  <a:lnTo>
                    <a:pt x="2500249" y="741544"/>
                  </a:lnTo>
                  <a:lnTo>
                    <a:pt x="2500249" y="750070"/>
                  </a:lnTo>
                  <a:lnTo>
                    <a:pt x="2486660" y="750070"/>
                  </a:lnTo>
                  <a:lnTo>
                    <a:pt x="2486660" y="8526"/>
                  </a:lnTo>
                  <a:lnTo>
                    <a:pt x="2500249" y="8526"/>
                  </a:lnTo>
                  <a:lnTo>
                    <a:pt x="2500249" y="16973"/>
                  </a:lnTo>
                  <a:lnTo>
                    <a:pt x="13589" y="16973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513838" cy="787116"/>
            </a:xfrm>
            <a:prstGeom prst="rect">
              <a:avLst/>
            </a:prstGeom>
          </p:spPr>
          <p:txBody>
            <a:bodyPr lIns="83264" tIns="83264" rIns="83264" bIns="83264" rtlCol="0" anchor="t"/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First write you name and a quality of yours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538740" y="3572640"/>
            <a:ext cx="471697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Tothom escriu un missatge positiu a la targeta de l'altre.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7255718" y="3033274"/>
            <a:ext cx="3439566" cy="872741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 flipH="1" flipV="1">
            <a:off x="7255718" y="3906015"/>
            <a:ext cx="2378106" cy="107893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 flipH="1" flipV="1">
            <a:off x="7255718" y="3906015"/>
            <a:ext cx="2774466" cy="3151094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63608" y="1065976"/>
            <a:ext cx="8215461" cy="8155048"/>
            <a:chOff x="0" y="0"/>
            <a:chExt cx="7369391" cy="7315200"/>
          </a:xfrm>
        </p:grpSpPr>
        <p:sp>
          <p:nvSpPr>
            <p:cNvPr id="3" name="Freeform 3" descr="A group of girls holding hands  AI-generated content may be incorrect."/>
            <p:cNvSpPr/>
            <p:nvPr/>
          </p:nvSpPr>
          <p:spPr>
            <a:xfrm>
              <a:off x="0" y="0"/>
              <a:ext cx="7369429" cy="7315200"/>
            </a:xfrm>
            <a:custGeom>
              <a:avLst/>
              <a:gdLst/>
              <a:ahLst/>
              <a:cxnLst/>
              <a:rect l="l" t="t" r="r" b="b"/>
              <a:pathLst>
                <a:path w="7369429" h="7315200">
                  <a:moveTo>
                    <a:pt x="0" y="0"/>
                  </a:moveTo>
                  <a:lnTo>
                    <a:pt x="7369429" y="0"/>
                  </a:lnTo>
                  <a:lnTo>
                    <a:pt x="7369429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7729" r="-387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74732" y="3140925"/>
            <a:ext cx="6812048" cy="4005150"/>
            <a:chOff x="0" y="0"/>
            <a:chExt cx="1794120" cy="10548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94120" cy="1054854"/>
            </a:xfrm>
            <a:custGeom>
              <a:avLst/>
              <a:gdLst/>
              <a:ahLst/>
              <a:cxnLst/>
              <a:rect l="l" t="t" r="r" b="b"/>
              <a:pathLst>
                <a:path w="1794120" h="1054854">
                  <a:moveTo>
                    <a:pt x="34095" y="0"/>
                  </a:moveTo>
                  <a:lnTo>
                    <a:pt x="1760024" y="0"/>
                  </a:lnTo>
                  <a:cubicBezTo>
                    <a:pt x="1778855" y="0"/>
                    <a:pt x="1794120" y="15265"/>
                    <a:pt x="1794120" y="34095"/>
                  </a:cubicBezTo>
                  <a:lnTo>
                    <a:pt x="1794120" y="1020759"/>
                  </a:lnTo>
                  <a:cubicBezTo>
                    <a:pt x="1794120" y="1029802"/>
                    <a:pt x="1790527" y="1038474"/>
                    <a:pt x="1784133" y="1044868"/>
                  </a:cubicBezTo>
                  <a:cubicBezTo>
                    <a:pt x="1777739" y="1051262"/>
                    <a:pt x="1769067" y="1054854"/>
                    <a:pt x="1760024" y="1054854"/>
                  </a:cubicBezTo>
                  <a:lnTo>
                    <a:pt x="34095" y="1054854"/>
                  </a:lnTo>
                  <a:cubicBezTo>
                    <a:pt x="25053" y="1054854"/>
                    <a:pt x="16380" y="1051262"/>
                    <a:pt x="9986" y="1044868"/>
                  </a:cubicBezTo>
                  <a:cubicBezTo>
                    <a:pt x="3592" y="1038474"/>
                    <a:pt x="0" y="1029802"/>
                    <a:pt x="0" y="1020759"/>
                  </a:cubicBezTo>
                  <a:lnTo>
                    <a:pt x="0" y="34095"/>
                  </a:lnTo>
                  <a:cubicBezTo>
                    <a:pt x="0" y="25053"/>
                    <a:pt x="3592" y="16380"/>
                    <a:pt x="9986" y="9986"/>
                  </a:cubicBezTo>
                  <a:cubicBezTo>
                    <a:pt x="16380" y="3592"/>
                    <a:pt x="25053" y="0"/>
                    <a:pt x="3409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794120" cy="1083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Així com les paraules poden fer mal, </a:t>
              </a: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també tenen el poder de fer-nos sentir bé i unir-nos com a grup. 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Recordem utilitzar les nostres paraules per construir i donar suport.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11233" y="5786979"/>
            <a:ext cx="6600825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Bústia de Missatges Anònims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71800" y="1518409"/>
            <a:ext cx="12344400" cy="1245870"/>
            <a:chOff x="0" y="0"/>
            <a:chExt cx="11704320" cy="118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81273"/>
            </a:xfrm>
            <a:custGeom>
              <a:avLst/>
              <a:gdLst/>
              <a:ahLst/>
              <a:cxnLst/>
              <a:rect l="l" t="t" r="r" b="b"/>
              <a:pathLst>
                <a:path w="11704320" h="1181273">
                  <a:moveTo>
                    <a:pt x="0" y="0"/>
                  </a:moveTo>
                  <a:lnTo>
                    <a:pt x="11704320" y="0"/>
                  </a:lnTo>
                  <a:lnTo>
                    <a:pt x="11704320" y="1181273"/>
                  </a:lnTo>
                  <a:lnTo>
                    <a:pt x="0" y="118127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6" b="-1401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228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Activitats complementàries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9717" y="1923211"/>
            <a:ext cx="581164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caixa decorada o una bústia (física o virtual).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Petits trossos de paper.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Bolígrafs o llapis.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49717" y="6477839"/>
            <a:ext cx="60654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Qualsevol pot utilitzar-lo de manera anònima per deixar missatges sobre com se sent, alguna cosa injusta que hagi vist o per compartir consells o un missatge positiu.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8D615-9FE6-5428-83E0-0A0A80B7A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0" y="1257300"/>
            <a:ext cx="8497486" cy="744006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80068" y="6822918"/>
            <a:ext cx="746315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Xarxa de Confiança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71800" y="1857768"/>
            <a:ext cx="12344400" cy="1245870"/>
            <a:chOff x="0" y="0"/>
            <a:chExt cx="11704320" cy="118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81273"/>
            </a:xfrm>
            <a:custGeom>
              <a:avLst/>
              <a:gdLst/>
              <a:ahLst/>
              <a:cxnLst/>
              <a:rect l="l" t="t" r="r" b="b"/>
              <a:pathLst>
                <a:path w="11704320" h="1181273">
                  <a:moveTo>
                    <a:pt x="0" y="0"/>
                  </a:moveTo>
                  <a:lnTo>
                    <a:pt x="11704320" y="0"/>
                  </a:lnTo>
                  <a:lnTo>
                    <a:pt x="11704320" y="1181273"/>
                  </a:lnTo>
                  <a:lnTo>
                    <a:pt x="0" y="118127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6" b="-1401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228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Activitats complementàries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artoon of a toy  AI-generated content may be incorrect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11" r="611"/>
          <a:stretch>
            <a:fillRect/>
          </a:stretch>
        </p:blipFill>
        <p:spPr>
          <a:xfrm>
            <a:off x="2369823" y="-764439"/>
            <a:ext cx="13548354" cy="77152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696189" y="1825335"/>
            <a:ext cx="508346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bola de llana o de fil.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suficient perquè el grup formi un cercle.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96189" y="4458312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Forma un cercle i, llançant una bola de llana, diu una qualitat positiva o un missatge de suport a un company de classe.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792065" y="7598637"/>
            <a:ext cx="8703870" cy="1769078"/>
            <a:chOff x="0" y="0"/>
            <a:chExt cx="8252559" cy="16773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52698" cy="1677450"/>
            </a:xfrm>
            <a:custGeom>
              <a:avLst/>
              <a:gdLst/>
              <a:ahLst/>
              <a:cxnLst/>
              <a:rect l="l" t="t" r="r" b="b"/>
              <a:pathLst>
                <a:path w="8252698" h="1677450">
                  <a:moveTo>
                    <a:pt x="0" y="279620"/>
                  </a:moveTo>
                  <a:cubicBezTo>
                    <a:pt x="0" y="125177"/>
                    <a:pt x="88063" y="0"/>
                    <a:pt x="196715" y="0"/>
                  </a:cubicBezTo>
                  <a:lnTo>
                    <a:pt x="8055947" y="0"/>
                  </a:lnTo>
                  <a:cubicBezTo>
                    <a:pt x="8164599" y="0"/>
                    <a:pt x="8252698" y="125177"/>
                    <a:pt x="8252698" y="279620"/>
                  </a:cubicBezTo>
                  <a:lnTo>
                    <a:pt x="8252698" y="1397835"/>
                  </a:lnTo>
                  <a:cubicBezTo>
                    <a:pt x="8252698" y="1552277"/>
                    <a:pt x="8164599" y="1677450"/>
                    <a:pt x="8055947" y="1677450"/>
                  </a:cubicBezTo>
                  <a:lnTo>
                    <a:pt x="196715" y="1677450"/>
                  </a:lnTo>
                  <a:cubicBezTo>
                    <a:pt x="88063" y="1677322"/>
                    <a:pt x="0" y="1552144"/>
                    <a:pt x="0" y="139783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252559" cy="170592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Recorda: 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estem connectats i ens donem suport mútuament, la classe és més forta.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71800" y="411962"/>
            <a:ext cx="12344400" cy="17145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1704320" cy="169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Tancament del mòdul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06240" y="2398309"/>
            <a:ext cx="9875520" cy="1714500"/>
            <a:chOff x="0" y="0"/>
            <a:chExt cx="9363456" cy="1625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63456" cy="1625473"/>
            </a:xfrm>
            <a:custGeom>
              <a:avLst/>
              <a:gdLst/>
              <a:ahLst/>
              <a:cxnLst/>
              <a:rect l="l" t="t" r="r" b="b"/>
              <a:pathLst>
                <a:path w="9363456" h="1625473">
                  <a:moveTo>
                    <a:pt x="0" y="270891"/>
                  </a:moveTo>
                  <a:cubicBezTo>
                    <a:pt x="0" y="121285"/>
                    <a:pt x="121285" y="0"/>
                    <a:pt x="270891" y="0"/>
                  </a:cubicBezTo>
                  <a:lnTo>
                    <a:pt x="9092565" y="0"/>
                  </a:lnTo>
                  <a:cubicBezTo>
                    <a:pt x="9242172" y="0"/>
                    <a:pt x="9363456" y="121285"/>
                    <a:pt x="9363456" y="270891"/>
                  </a:cubicBezTo>
                  <a:lnTo>
                    <a:pt x="9363456" y="1354582"/>
                  </a:lnTo>
                  <a:cubicBezTo>
                    <a:pt x="9363456" y="1504188"/>
                    <a:pt x="9242172" y="1625473"/>
                    <a:pt x="9092565" y="1625473"/>
                  </a:cubicBezTo>
                  <a:lnTo>
                    <a:pt x="270891" y="1625473"/>
                  </a:lnTo>
                  <a:cubicBezTo>
                    <a:pt x="121285" y="1625600"/>
                    <a:pt x="0" y="1504315"/>
                    <a:pt x="0" y="1354709"/>
                  </a:cubicBezTo>
                  <a:lnTo>
                    <a:pt x="0" y="270891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363456" cy="16541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més important: donar-se suport mútuament, respectar-se mútuament i construir una classe segura.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41637" y="6690360"/>
            <a:ext cx="12804726" cy="2567940"/>
            <a:chOff x="0" y="0"/>
            <a:chExt cx="12140777" cy="24347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40778" cy="2434711"/>
            </a:xfrm>
            <a:custGeom>
              <a:avLst/>
              <a:gdLst/>
              <a:ahLst/>
              <a:cxnLst/>
              <a:rect l="l" t="t" r="r" b="b"/>
              <a:pathLst>
                <a:path w="12140778" h="2434711">
                  <a:moveTo>
                    <a:pt x="0" y="405764"/>
                  </a:moveTo>
                  <a:cubicBezTo>
                    <a:pt x="0" y="181737"/>
                    <a:pt x="235643" y="0"/>
                    <a:pt x="526120" y="0"/>
                  </a:cubicBezTo>
                  <a:lnTo>
                    <a:pt x="11614657" y="0"/>
                  </a:lnTo>
                  <a:cubicBezTo>
                    <a:pt x="11905300" y="0"/>
                    <a:pt x="12140778" y="181737"/>
                    <a:pt x="12140778" y="405764"/>
                  </a:cubicBezTo>
                  <a:lnTo>
                    <a:pt x="12140778" y="2028947"/>
                  </a:lnTo>
                  <a:cubicBezTo>
                    <a:pt x="12140778" y="2253102"/>
                    <a:pt x="11905135" y="2434711"/>
                    <a:pt x="11614657" y="2434711"/>
                  </a:cubicBezTo>
                  <a:lnTo>
                    <a:pt x="526120" y="2434711"/>
                  </a:lnTo>
                  <a:cubicBezTo>
                    <a:pt x="235643" y="2434838"/>
                    <a:pt x="0" y="2253102"/>
                    <a:pt x="0" y="2028947"/>
                  </a:cubicBezTo>
                  <a:lnTo>
                    <a:pt x="0" y="40576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2140777" cy="246336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L'assetjament escolar i el ciberassetjament no són jocs. Amb les nostres paraules i accions podem causar mal… o podem preocupar-nos.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06240" y="4526473"/>
            <a:ext cx="9875520" cy="1750222"/>
            <a:chOff x="0" y="0"/>
            <a:chExt cx="9363456" cy="16594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363456" cy="1659340"/>
            </a:xfrm>
            <a:custGeom>
              <a:avLst/>
              <a:gdLst/>
              <a:ahLst/>
              <a:cxnLst/>
              <a:rect l="l" t="t" r="r" b="b"/>
              <a:pathLst>
                <a:path w="9363456" h="1659340">
                  <a:moveTo>
                    <a:pt x="0" y="276535"/>
                  </a:moveTo>
                  <a:cubicBezTo>
                    <a:pt x="0" y="123812"/>
                    <a:pt x="121285" y="0"/>
                    <a:pt x="270891" y="0"/>
                  </a:cubicBezTo>
                  <a:lnTo>
                    <a:pt x="9092565" y="0"/>
                  </a:lnTo>
                  <a:cubicBezTo>
                    <a:pt x="9242172" y="0"/>
                    <a:pt x="9363456" y="123812"/>
                    <a:pt x="9363456" y="276535"/>
                  </a:cubicBezTo>
                  <a:lnTo>
                    <a:pt x="9363456" y="1382805"/>
                  </a:lnTo>
                  <a:cubicBezTo>
                    <a:pt x="9363456" y="1535528"/>
                    <a:pt x="9242172" y="1659340"/>
                    <a:pt x="9092565" y="1659340"/>
                  </a:cubicBezTo>
                  <a:lnTo>
                    <a:pt x="270891" y="1659340"/>
                  </a:lnTo>
                  <a:cubicBezTo>
                    <a:pt x="121285" y="1659470"/>
                    <a:pt x="0" y="1535658"/>
                    <a:pt x="0" y="1382935"/>
                  </a:cubicBezTo>
                  <a:lnTo>
                    <a:pt x="0" y="276535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9363456" cy="168804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un té un paper perquè ningú se senti sol.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3049EA-0B14-97F0-8862-73D859C0F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3783</Words>
  <Application>Microsoft Office PowerPoint</Application>
  <PresentationFormat>Custom</PresentationFormat>
  <Paragraphs>474</Paragraphs>
  <Slides>84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Poppins</vt:lpstr>
      <vt:lpstr>Poppins Bold</vt:lpstr>
      <vt:lpstr>Dreaming Outloud Script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M5_Bullisme_Escola primària.pptx</dc:title>
  <cp:lastModifiedBy>Itzel Gn</cp:lastModifiedBy>
  <cp:revision>2</cp:revision>
  <dcterms:created xsi:type="dcterms:W3CDTF">2006-08-16T00:00:00Z</dcterms:created>
  <dcterms:modified xsi:type="dcterms:W3CDTF">2026-04-21T16:11:36Z</dcterms:modified>
  <dc:identifier>DAHGRvikjRQ</dc:identifier>
</cp:coreProperties>
</file>