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sldSz cx="18288000" cy="10287000"/>
  <p:notesSz cx="6858000" cy="9144000"/>
  <p:embeddedFontLst>
    <p:embeddedFont>
      <p:font typeface="Dreaming Outloud Script" panose="020B0604020202020204" charset="0"/>
      <p:regular r:id="rId86"/>
    </p:embeddedFont>
    <p:embeddedFont>
      <p:font typeface="Poppins" panose="00000500000000000000" pitchFamily="2" charset="0"/>
      <p:regular r:id="rId87"/>
    </p:embeddedFont>
    <p:embeddedFont>
      <p:font typeface="Poppins Bold" panose="00000800000000000000" charset="0"/>
      <p:regular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5" d="100"/>
          <a:sy n="75" d="100"/>
        </p:scale>
        <p:origin x="82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3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92583" y="1461454"/>
            <a:ext cx="11658600" cy="944880"/>
            <a:chOff x="0" y="0"/>
            <a:chExt cx="11054080" cy="8958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54080" cy="895889"/>
            </a:xfrm>
            <a:custGeom>
              <a:avLst/>
              <a:gdLst/>
              <a:ahLst/>
              <a:cxnLst/>
              <a:rect l="l" t="t" r="r" b="b"/>
              <a:pathLst>
                <a:path w="11054080" h="895889">
                  <a:moveTo>
                    <a:pt x="0" y="0"/>
                  </a:moveTo>
                  <a:lnTo>
                    <a:pt x="11054080" y="0"/>
                  </a:lnTo>
                  <a:lnTo>
                    <a:pt x="11054080" y="895889"/>
                  </a:lnTo>
                  <a:lnTo>
                    <a:pt x="0" y="89588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0419" b="-190419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054080" cy="9435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5: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8438879" y="792516"/>
            <a:ext cx="9382176" cy="8701968"/>
          </a:xfrm>
          <a:custGeom>
            <a:avLst/>
            <a:gdLst/>
            <a:ahLst/>
            <a:cxnLst/>
            <a:rect l="l" t="t" r="r" b="b"/>
            <a:pathLst>
              <a:path w="9382176" h="8701968">
                <a:moveTo>
                  <a:pt x="0" y="0"/>
                </a:moveTo>
                <a:lnTo>
                  <a:pt x="9382176" y="0"/>
                </a:lnTo>
                <a:lnTo>
                  <a:pt x="9382176" y="8701968"/>
                </a:lnTo>
                <a:lnTo>
                  <a:pt x="0" y="8701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2430670" y="8772525"/>
            <a:ext cx="465593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dirty="0">
                <a:solidFill>
                  <a:srgbClr val="898989"/>
                </a:solidFill>
                <a:latin typeface="Poppins"/>
                <a:ea typeface="Poppins"/>
                <a:cs typeface="Poppins"/>
                <a:sym typeface="Poppins"/>
              </a:rPr>
              <a:t>Scuola Primaria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58222" y="2918817"/>
            <a:ext cx="6600825" cy="169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9"/>
              </a:lnSpc>
            </a:pPr>
            <a:r>
              <a:rPr lang="en-US" sz="53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Bullismo</a:t>
            </a:r>
            <a:r>
              <a:rPr lang="en-US" sz="53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53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Cyberbullismo</a:t>
            </a:r>
            <a:endParaRPr lang="en-US" sz="539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56474" y="1284143"/>
            <a:ext cx="4528182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per tutte e tutti i/le partecipanti (una in meno del numero di studenti/esse).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ampio per spostare le sedie e formare un cerchio.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046329" y="1284143"/>
            <a:ext cx="478519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Uno studente al centro dirà «Tutti quelli che…» e gli altri si sposteranno su un’altra sedia.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873073" y="4442533"/>
            <a:ext cx="855249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gioco ci aiuta a scoprire cosa abbiamo in comune.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400126" y="5349200"/>
            <a:ext cx="9071808" cy="5102888"/>
            <a:chOff x="0" y="0"/>
            <a:chExt cx="8601418" cy="4838294"/>
          </a:xfrm>
        </p:grpSpPr>
        <p:sp>
          <p:nvSpPr>
            <p:cNvPr id="6" name="Freeform 6" descr="A chair with a black background  AI-generated content may be incorrect."/>
            <p:cNvSpPr/>
            <p:nvPr/>
          </p:nvSpPr>
          <p:spPr>
            <a:xfrm>
              <a:off x="0" y="0"/>
              <a:ext cx="8601456" cy="4838319"/>
            </a:xfrm>
            <a:custGeom>
              <a:avLst/>
              <a:gdLst/>
              <a:ahLst/>
              <a:cxnLst/>
              <a:rect l="l" t="t" r="r" b="b"/>
              <a:pathLst>
                <a:path w="8601456" h="4838319">
                  <a:moveTo>
                    <a:pt x="0" y="0"/>
                  </a:moveTo>
                  <a:lnTo>
                    <a:pt x="8601456" y="0"/>
                  </a:lnTo>
                  <a:lnTo>
                    <a:pt x="8601456" y="4838319"/>
                  </a:lnTo>
                  <a:lnTo>
                    <a:pt x="0" y="4838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608096" y="5372359"/>
            <a:ext cx="9071808" cy="5102888"/>
            <a:chOff x="0" y="0"/>
            <a:chExt cx="8601418" cy="4838294"/>
          </a:xfrm>
        </p:grpSpPr>
        <p:sp>
          <p:nvSpPr>
            <p:cNvPr id="8" name="Freeform 8" descr="A chair with a black background  AI-generated content may be incorrect."/>
            <p:cNvSpPr/>
            <p:nvPr/>
          </p:nvSpPr>
          <p:spPr>
            <a:xfrm flipH="1">
              <a:off x="0" y="0"/>
              <a:ext cx="8601456" cy="4838319"/>
            </a:xfrm>
            <a:custGeom>
              <a:avLst/>
              <a:gdLst/>
              <a:ahLst/>
              <a:cxnLst/>
              <a:rect l="l" t="t" r="r" b="b"/>
              <a:pathLst>
                <a:path w="8601456" h="4838319">
                  <a:moveTo>
                    <a:pt x="8601456" y="0"/>
                  </a:moveTo>
                  <a:lnTo>
                    <a:pt x="0" y="0"/>
                  </a:lnTo>
                  <a:lnTo>
                    <a:pt x="0" y="4838319"/>
                  </a:lnTo>
                  <a:lnTo>
                    <a:pt x="8601456" y="4838319"/>
                  </a:lnTo>
                  <a:lnTo>
                    <a:pt x="8601456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63365" y="2051782"/>
            <a:ext cx="4361270" cy="2676501"/>
            <a:chOff x="0" y="0"/>
            <a:chExt cx="3568992" cy="21902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68954" cy="2190244"/>
            </a:xfrm>
            <a:custGeom>
              <a:avLst/>
              <a:gdLst/>
              <a:ahLst/>
              <a:cxnLst/>
              <a:rect l="l" t="t" r="r" b="b"/>
              <a:pathLst>
                <a:path w="3568954" h="2190244">
                  <a:moveTo>
                    <a:pt x="0" y="364998"/>
                  </a:moveTo>
                  <a:cubicBezTo>
                    <a:pt x="0" y="163449"/>
                    <a:pt x="163449" y="0"/>
                    <a:pt x="364998" y="0"/>
                  </a:cubicBezTo>
                  <a:lnTo>
                    <a:pt x="3203956" y="0"/>
                  </a:lnTo>
                  <a:cubicBezTo>
                    <a:pt x="3405632" y="0"/>
                    <a:pt x="3568954" y="163449"/>
                    <a:pt x="3568954" y="364998"/>
                  </a:cubicBezTo>
                  <a:lnTo>
                    <a:pt x="3568954" y="1825246"/>
                  </a:lnTo>
                  <a:cubicBezTo>
                    <a:pt x="3568954" y="2026922"/>
                    <a:pt x="3405505" y="2190244"/>
                    <a:pt x="3203956" y="2190244"/>
                  </a:cubicBezTo>
                  <a:lnTo>
                    <a:pt x="364998" y="2190244"/>
                  </a:lnTo>
                  <a:cubicBezTo>
                    <a:pt x="163449" y="2190244"/>
                    <a:pt x="0" y="2026795"/>
                    <a:pt x="0" y="1825246"/>
                  </a:cubicBezTo>
                  <a:lnTo>
                    <a:pt x="0" y="3649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68992" cy="2228382"/>
            </a:xfrm>
            <a:prstGeom prst="rect">
              <a:avLst/>
            </a:prstGeom>
          </p:spPr>
          <p:txBody>
            <a:bodyPr lIns="82769" tIns="82769" rIns="82769" bIns="82769" rtlCol="0" anchor="ctr"/>
            <a:lstStyle/>
            <a:p>
              <a:pPr algn="ctr">
                <a:lnSpc>
                  <a:spcPts val="3753"/>
                </a:lnSpc>
              </a:pPr>
              <a:r>
                <a:rPr lang="en-US" sz="312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coloro che hanno un fratello maggiore.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04744" y="2051782"/>
            <a:ext cx="4361270" cy="2676501"/>
            <a:chOff x="0" y="0"/>
            <a:chExt cx="3568992" cy="21902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68954" cy="2190244"/>
            </a:xfrm>
            <a:custGeom>
              <a:avLst/>
              <a:gdLst/>
              <a:ahLst/>
              <a:cxnLst/>
              <a:rect l="l" t="t" r="r" b="b"/>
              <a:pathLst>
                <a:path w="3568954" h="2190244">
                  <a:moveTo>
                    <a:pt x="0" y="364998"/>
                  </a:moveTo>
                  <a:cubicBezTo>
                    <a:pt x="0" y="163449"/>
                    <a:pt x="163449" y="0"/>
                    <a:pt x="364998" y="0"/>
                  </a:cubicBezTo>
                  <a:lnTo>
                    <a:pt x="3203956" y="0"/>
                  </a:lnTo>
                  <a:cubicBezTo>
                    <a:pt x="3405632" y="0"/>
                    <a:pt x="3568954" y="163449"/>
                    <a:pt x="3568954" y="364998"/>
                  </a:cubicBezTo>
                  <a:lnTo>
                    <a:pt x="3568954" y="1825246"/>
                  </a:lnTo>
                  <a:cubicBezTo>
                    <a:pt x="3568954" y="2026922"/>
                    <a:pt x="3405505" y="2190244"/>
                    <a:pt x="3203956" y="2190244"/>
                  </a:cubicBezTo>
                  <a:lnTo>
                    <a:pt x="364998" y="2190244"/>
                  </a:lnTo>
                  <a:cubicBezTo>
                    <a:pt x="163449" y="2190244"/>
                    <a:pt x="0" y="2026795"/>
                    <a:pt x="0" y="1825246"/>
                  </a:cubicBezTo>
                  <a:lnTo>
                    <a:pt x="0" y="36499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568992" cy="2228382"/>
            </a:xfrm>
            <a:prstGeom prst="rect">
              <a:avLst/>
            </a:prstGeom>
          </p:spPr>
          <p:txBody>
            <a:bodyPr lIns="82769" tIns="82769" rIns="82769" bIns="82769" rtlCol="0" anchor="ctr"/>
            <a:lstStyle/>
            <a:p>
              <a:pPr algn="ctr">
                <a:lnSpc>
                  <a:spcPts val="3753"/>
                </a:lnSpc>
              </a:pPr>
              <a:r>
                <a:rPr lang="en-US" sz="312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coloro che bevono latte a colazione.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21986" y="2051782"/>
            <a:ext cx="4361270" cy="2676501"/>
            <a:chOff x="0" y="0"/>
            <a:chExt cx="3568992" cy="2190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68954" cy="2190244"/>
            </a:xfrm>
            <a:custGeom>
              <a:avLst/>
              <a:gdLst/>
              <a:ahLst/>
              <a:cxnLst/>
              <a:rect l="l" t="t" r="r" b="b"/>
              <a:pathLst>
                <a:path w="3568954" h="2190244">
                  <a:moveTo>
                    <a:pt x="0" y="364998"/>
                  </a:moveTo>
                  <a:cubicBezTo>
                    <a:pt x="0" y="163449"/>
                    <a:pt x="163449" y="0"/>
                    <a:pt x="364998" y="0"/>
                  </a:cubicBezTo>
                  <a:lnTo>
                    <a:pt x="3203956" y="0"/>
                  </a:lnTo>
                  <a:cubicBezTo>
                    <a:pt x="3405632" y="0"/>
                    <a:pt x="3568954" y="163449"/>
                    <a:pt x="3568954" y="364998"/>
                  </a:cubicBezTo>
                  <a:lnTo>
                    <a:pt x="3568954" y="1825246"/>
                  </a:lnTo>
                  <a:cubicBezTo>
                    <a:pt x="3568954" y="2026922"/>
                    <a:pt x="3405505" y="2190244"/>
                    <a:pt x="3203956" y="2190244"/>
                  </a:cubicBezTo>
                  <a:lnTo>
                    <a:pt x="364998" y="2190244"/>
                  </a:lnTo>
                  <a:cubicBezTo>
                    <a:pt x="163449" y="2190244"/>
                    <a:pt x="0" y="2026795"/>
                    <a:pt x="0" y="1825246"/>
                  </a:cubicBezTo>
                  <a:lnTo>
                    <a:pt x="0" y="3649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568992" cy="2228382"/>
            </a:xfrm>
            <a:prstGeom prst="rect">
              <a:avLst/>
            </a:prstGeom>
          </p:spPr>
          <p:txBody>
            <a:bodyPr lIns="82769" tIns="82769" rIns="82769" bIns="82769" rtlCol="0" anchor="ctr"/>
            <a:lstStyle/>
            <a:p>
              <a:pPr algn="ctr">
                <a:lnSpc>
                  <a:spcPts val="3753"/>
                </a:lnSpc>
              </a:pPr>
              <a:r>
                <a:rPr lang="en-US" sz="312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coloro che hanno dimenticato i compiti una volta.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21986" y="5558717"/>
            <a:ext cx="4361270" cy="2676501"/>
            <a:chOff x="0" y="0"/>
            <a:chExt cx="3568992" cy="219028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68954" cy="2190244"/>
            </a:xfrm>
            <a:custGeom>
              <a:avLst/>
              <a:gdLst/>
              <a:ahLst/>
              <a:cxnLst/>
              <a:rect l="l" t="t" r="r" b="b"/>
              <a:pathLst>
                <a:path w="3568954" h="2190244">
                  <a:moveTo>
                    <a:pt x="0" y="364998"/>
                  </a:moveTo>
                  <a:cubicBezTo>
                    <a:pt x="0" y="163449"/>
                    <a:pt x="163449" y="0"/>
                    <a:pt x="364998" y="0"/>
                  </a:cubicBezTo>
                  <a:lnTo>
                    <a:pt x="3203956" y="0"/>
                  </a:lnTo>
                  <a:cubicBezTo>
                    <a:pt x="3405632" y="0"/>
                    <a:pt x="3568954" y="163449"/>
                    <a:pt x="3568954" y="364998"/>
                  </a:cubicBezTo>
                  <a:lnTo>
                    <a:pt x="3568954" y="1825246"/>
                  </a:lnTo>
                  <a:cubicBezTo>
                    <a:pt x="3568954" y="2026922"/>
                    <a:pt x="3405505" y="2190244"/>
                    <a:pt x="3203956" y="2190244"/>
                  </a:cubicBezTo>
                  <a:lnTo>
                    <a:pt x="364998" y="2190244"/>
                  </a:lnTo>
                  <a:cubicBezTo>
                    <a:pt x="163449" y="2190244"/>
                    <a:pt x="0" y="2026795"/>
                    <a:pt x="0" y="1825246"/>
                  </a:cubicBezTo>
                  <a:lnTo>
                    <a:pt x="0" y="36499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3568992" cy="2228382"/>
            </a:xfrm>
            <a:prstGeom prst="rect">
              <a:avLst/>
            </a:prstGeom>
          </p:spPr>
          <p:txBody>
            <a:bodyPr lIns="82769" tIns="82769" rIns="82769" bIns="82769" rtlCol="0" anchor="ctr"/>
            <a:lstStyle/>
            <a:p>
              <a:pPr algn="ctr">
                <a:lnSpc>
                  <a:spcPts val="3753"/>
                </a:lnSpc>
              </a:pPr>
              <a:r>
                <a:rPr lang="en-US" sz="312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coloro che indossano scarpe da ginnastica oggi.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963365" y="5558717"/>
            <a:ext cx="4361270" cy="2676501"/>
            <a:chOff x="0" y="0"/>
            <a:chExt cx="3568992" cy="219028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568954" cy="2190244"/>
            </a:xfrm>
            <a:custGeom>
              <a:avLst/>
              <a:gdLst/>
              <a:ahLst/>
              <a:cxnLst/>
              <a:rect l="l" t="t" r="r" b="b"/>
              <a:pathLst>
                <a:path w="3568954" h="2190244">
                  <a:moveTo>
                    <a:pt x="0" y="364998"/>
                  </a:moveTo>
                  <a:cubicBezTo>
                    <a:pt x="0" y="163449"/>
                    <a:pt x="163449" y="0"/>
                    <a:pt x="364998" y="0"/>
                  </a:cubicBezTo>
                  <a:lnTo>
                    <a:pt x="3203956" y="0"/>
                  </a:lnTo>
                  <a:cubicBezTo>
                    <a:pt x="3405632" y="0"/>
                    <a:pt x="3568954" y="163449"/>
                    <a:pt x="3568954" y="364998"/>
                  </a:cubicBezTo>
                  <a:lnTo>
                    <a:pt x="3568954" y="1825246"/>
                  </a:lnTo>
                  <a:cubicBezTo>
                    <a:pt x="3568954" y="2026922"/>
                    <a:pt x="3405505" y="2190244"/>
                    <a:pt x="3203956" y="2190244"/>
                  </a:cubicBezTo>
                  <a:lnTo>
                    <a:pt x="364998" y="2190244"/>
                  </a:lnTo>
                  <a:cubicBezTo>
                    <a:pt x="163449" y="2190244"/>
                    <a:pt x="0" y="2026795"/>
                    <a:pt x="0" y="1825246"/>
                  </a:cubicBezTo>
                  <a:lnTo>
                    <a:pt x="0" y="3649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3568992" cy="2228382"/>
            </a:xfrm>
            <a:prstGeom prst="rect">
              <a:avLst/>
            </a:prstGeom>
          </p:spPr>
          <p:txBody>
            <a:bodyPr lIns="82769" tIns="82769" rIns="82769" bIns="82769" rtlCol="0" anchor="ctr"/>
            <a:lstStyle/>
            <a:p>
              <a:pPr algn="ctr">
                <a:lnSpc>
                  <a:spcPts val="3753"/>
                </a:lnSpc>
              </a:pPr>
              <a:r>
                <a:rPr lang="en-US" sz="312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coloro che amano gli sport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304744" y="5558717"/>
            <a:ext cx="4361270" cy="2676501"/>
            <a:chOff x="0" y="0"/>
            <a:chExt cx="3568992" cy="219028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568954" cy="2190244"/>
            </a:xfrm>
            <a:custGeom>
              <a:avLst/>
              <a:gdLst/>
              <a:ahLst/>
              <a:cxnLst/>
              <a:rect l="l" t="t" r="r" b="b"/>
              <a:pathLst>
                <a:path w="3568954" h="2190244">
                  <a:moveTo>
                    <a:pt x="0" y="364998"/>
                  </a:moveTo>
                  <a:cubicBezTo>
                    <a:pt x="0" y="163449"/>
                    <a:pt x="163449" y="0"/>
                    <a:pt x="364998" y="0"/>
                  </a:cubicBezTo>
                  <a:lnTo>
                    <a:pt x="3203956" y="0"/>
                  </a:lnTo>
                  <a:cubicBezTo>
                    <a:pt x="3405632" y="0"/>
                    <a:pt x="3568954" y="163449"/>
                    <a:pt x="3568954" y="364998"/>
                  </a:cubicBezTo>
                  <a:lnTo>
                    <a:pt x="3568954" y="1825246"/>
                  </a:lnTo>
                  <a:cubicBezTo>
                    <a:pt x="3568954" y="2026922"/>
                    <a:pt x="3405505" y="2190244"/>
                    <a:pt x="3203956" y="2190244"/>
                  </a:cubicBezTo>
                  <a:lnTo>
                    <a:pt x="364998" y="2190244"/>
                  </a:lnTo>
                  <a:cubicBezTo>
                    <a:pt x="163449" y="2190244"/>
                    <a:pt x="0" y="2026795"/>
                    <a:pt x="0" y="1825246"/>
                  </a:cubicBezTo>
                  <a:lnTo>
                    <a:pt x="0" y="3649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568992" cy="2228382"/>
            </a:xfrm>
            <a:prstGeom prst="rect">
              <a:avLst/>
            </a:prstGeom>
          </p:spPr>
          <p:txBody>
            <a:bodyPr lIns="82769" tIns="82769" rIns="82769" bIns="82769" rtlCol="0" anchor="ctr"/>
            <a:lstStyle/>
            <a:p>
              <a:pPr algn="ctr">
                <a:lnSpc>
                  <a:spcPts val="3753"/>
                </a:lnSpc>
              </a:pPr>
              <a:r>
                <a:rPr lang="en-US" sz="312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coloro che hanno un/un’insegnante preferito/a.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310599" y="1028700"/>
            <a:ext cx="1545394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53211" y="4190910"/>
            <a:ext cx="1781578" cy="467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1"/>
              </a:lnSpc>
            </a:pPr>
            <a:r>
              <a:rPr lang="en-US" sz="285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22886" y="5614695"/>
            <a:ext cx="7842227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Gioco di movimento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“Sì / No”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97750" y="7322080"/>
            <a:ext cx="4702632" cy="814709"/>
            <a:chOff x="0" y="0"/>
            <a:chExt cx="4458792" cy="772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58843" cy="772414"/>
            </a:xfrm>
            <a:custGeom>
              <a:avLst/>
              <a:gdLst/>
              <a:ahLst/>
              <a:cxnLst/>
              <a:rect l="l" t="t" r="r" b="b"/>
              <a:pathLst>
                <a:path w="4458843" h="772414">
                  <a:moveTo>
                    <a:pt x="0" y="386207"/>
                  </a:moveTo>
                  <a:cubicBezTo>
                    <a:pt x="0" y="172974"/>
                    <a:pt x="998093" y="0"/>
                    <a:pt x="2229358" y="0"/>
                  </a:cubicBezTo>
                  <a:cubicBezTo>
                    <a:pt x="3460623" y="0"/>
                    <a:pt x="4458843" y="172974"/>
                    <a:pt x="4458843" y="386207"/>
                  </a:cubicBezTo>
                  <a:cubicBezTo>
                    <a:pt x="4458843" y="599440"/>
                    <a:pt x="3460623" y="772414"/>
                    <a:pt x="2229358" y="772414"/>
                  </a:cubicBezTo>
                  <a:cubicBezTo>
                    <a:pt x="998093" y="772414"/>
                    <a:pt x="0" y="599567"/>
                    <a:pt x="0" y="386207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05193" y="1284143"/>
            <a:ext cx="488775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cartello grande con la scritta «SÌ».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cartello grande con la scritta «NO».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Uno spazio ampio in classe per muoversi liberamente.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95048" y="1284143"/>
            <a:ext cx="478519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Ascolteremo frasi e ci sposteremo verso il manifesto secondo la nostra opinione.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11154" y="8773896"/>
            <a:ext cx="1106569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va bene pensarla diversamente; l’importante è rispettare gli/le altri/e.</a:t>
            </a:r>
          </a:p>
          <a:p>
            <a:pPr algn="ctr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07211" y="2674151"/>
            <a:ext cx="9291813" cy="6364425"/>
            <a:chOff x="0" y="0"/>
            <a:chExt cx="8810015" cy="6034418"/>
          </a:xfrm>
        </p:grpSpPr>
        <p:sp>
          <p:nvSpPr>
            <p:cNvPr id="8" name="Freeform 8" descr="A cartoon of a child and child sitting on the floor  AI-generated content may be incorrect."/>
            <p:cNvSpPr/>
            <p:nvPr/>
          </p:nvSpPr>
          <p:spPr>
            <a:xfrm>
              <a:off x="0" y="0"/>
              <a:ext cx="8809990" cy="6034405"/>
            </a:xfrm>
            <a:custGeom>
              <a:avLst/>
              <a:gdLst/>
              <a:ahLst/>
              <a:cxnLst/>
              <a:rect l="l" t="t" r="r" b="b"/>
              <a:pathLst>
                <a:path w="8809990" h="6034405">
                  <a:moveTo>
                    <a:pt x="0" y="0"/>
                  </a:moveTo>
                  <a:lnTo>
                    <a:pt x="8809990" y="0"/>
                  </a:lnTo>
                  <a:lnTo>
                    <a:pt x="8809990" y="6034405"/>
                  </a:lnTo>
                  <a:lnTo>
                    <a:pt x="0" y="6034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16527" y="4135428"/>
            <a:ext cx="5686058" cy="3898232"/>
            <a:chOff x="0" y="0"/>
            <a:chExt cx="5391225" cy="36961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91250" cy="3696203"/>
            </a:xfrm>
            <a:custGeom>
              <a:avLst/>
              <a:gdLst/>
              <a:ahLst/>
              <a:cxnLst/>
              <a:rect l="l" t="t" r="r" b="b"/>
              <a:pathLst>
                <a:path w="5391250" h="3696203">
                  <a:moveTo>
                    <a:pt x="0" y="616076"/>
                  </a:moveTo>
                  <a:cubicBezTo>
                    <a:pt x="0" y="275844"/>
                    <a:pt x="357857" y="0"/>
                    <a:pt x="799248" y="0"/>
                  </a:cubicBezTo>
                  <a:lnTo>
                    <a:pt x="4592010" y="0"/>
                  </a:lnTo>
                  <a:cubicBezTo>
                    <a:pt x="5033401" y="0"/>
                    <a:pt x="5391250" y="275844"/>
                    <a:pt x="5391250" y="616076"/>
                  </a:cubicBezTo>
                  <a:lnTo>
                    <a:pt x="5391250" y="3080127"/>
                  </a:lnTo>
                  <a:cubicBezTo>
                    <a:pt x="5391250" y="3420359"/>
                    <a:pt x="5033401" y="3696203"/>
                    <a:pt x="4592010" y="3696203"/>
                  </a:cubicBezTo>
                  <a:lnTo>
                    <a:pt x="799248" y="3696203"/>
                  </a:lnTo>
                  <a:cubicBezTo>
                    <a:pt x="357857" y="3696076"/>
                    <a:pt x="0" y="3420232"/>
                    <a:pt x="0" y="3080127"/>
                  </a:cubicBezTo>
                  <a:lnTo>
                    <a:pt x="0" y="616076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5391225" cy="3724676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nostre opinioni possono essere diverse, ma ciò che conta è riflettere su quali atteggiamenti ci aiutano a prenderci cura gli/le uni/e degli/le altri/e come gruppo e prevenire il bullismo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95772" y="0"/>
            <a:ext cx="3492228" cy="10287000"/>
            <a:chOff x="0" y="0"/>
            <a:chExt cx="3311150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1175" cy="9753600"/>
            </a:xfrm>
            <a:custGeom>
              <a:avLst/>
              <a:gdLst/>
              <a:ahLst/>
              <a:cxnLst/>
              <a:rect l="l" t="t" r="r" b="b"/>
              <a:pathLst>
                <a:path w="3311175" h="9753600">
                  <a:moveTo>
                    <a:pt x="0" y="0"/>
                  </a:moveTo>
                  <a:lnTo>
                    <a:pt x="3311175" y="0"/>
                  </a:lnTo>
                  <a:lnTo>
                    <a:pt x="331117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1115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34111" y="3362570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 vedo un/a altro/a bambino/a che viene preso/a in giro, preferisco allontanarmi.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660562" y="7401150"/>
            <a:ext cx="299781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preferisci allontanarti?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24716" y="8471025"/>
            <a:ext cx="6069509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potresti essere preso/a in giro anche tu?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00890" y="1379585"/>
            <a:ext cx="57171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potresti proteggerti senza metterti in pericolo?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86247" y="0"/>
            <a:ext cx="3501753" cy="10287000"/>
            <a:chOff x="0" y="0"/>
            <a:chExt cx="3320181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20206" cy="9753600"/>
            </a:xfrm>
            <a:custGeom>
              <a:avLst/>
              <a:gdLst/>
              <a:ahLst/>
              <a:cxnLst/>
              <a:rect l="l" t="t" r="r" b="b"/>
              <a:pathLst>
                <a:path w="3320206" h="9753600">
                  <a:moveTo>
                    <a:pt x="0" y="0"/>
                  </a:moveTo>
                  <a:lnTo>
                    <a:pt x="3320206" y="0"/>
                  </a:lnTo>
                  <a:lnTo>
                    <a:pt x="3320206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20181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18640" y="2962060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 paura che potrei essere preso/a di mira anche io se aiuto un/a altro/a bambino/a.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812008" y="6777903"/>
            <a:ext cx="266398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una paura comune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85420" y="7847764"/>
            <a:ext cx="571716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Aiutare non significa esporti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21029" y="1633506"/>
            <a:ext cx="324594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 funziona. 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36644" y="0"/>
            <a:ext cx="3551356" cy="10287000"/>
            <a:chOff x="0" y="0"/>
            <a:chExt cx="3367211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67237" cy="9753600"/>
            </a:xfrm>
            <a:custGeom>
              <a:avLst/>
              <a:gdLst/>
              <a:ahLst/>
              <a:cxnLst/>
              <a:rect l="l" t="t" r="r" b="b"/>
              <a:pathLst>
                <a:path w="3367237" h="9753600">
                  <a:moveTo>
                    <a:pt x="0" y="0"/>
                  </a:moveTo>
                  <a:lnTo>
                    <a:pt x="3367237" y="0"/>
                  </a:lnTo>
                  <a:lnTo>
                    <a:pt x="3367237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67211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49582" y="2618768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7" tIns="71437" rIns="71437" bIns="71437" rtlCol="0" anchor="ctr"/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 sei un/a leader; hai il diritto di disturbare gli/le altri/e.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997363" y="6627318"/>
            <a:ext cx="435515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 è il vero ruolo di un/a leader?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81079" y="7571110"/>
            <a:ext cx="298772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 è il/la tuo/a leader?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96080" y="0"/>
            <a:ext cx="3491920" cy="10287000"/>
            <a:chOff x="0" y="0"/>
            <a:chExt cx="3310858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0883" cy="9753600"/>
            </a:xfrm>
            <a:custGeom>
              <a:avLst/>
              <a:gdLst/>
              <a:ahLst/>
              <a:cxnLst/>
              <a:rect l="l" t="t" r="r" b="b"/>
              <a:pathLst>
                <a:path w="3310883" h="9753600">
                  <a:moveTo>
                    <a:pt x="0" y="0"/>
                  </a:moveTo>
                  <a:lnTo>
                    <a:pt x="3310883" y="0"/>
                  </a:lnTo>
                  <a:lnTo>
                    <a:pt x="3310883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10858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18640" y="2937789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 qualcuno/a è sempre preso/a in giro e chiede aiuto a un adulto/un’adulta, allora fa la spia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542280" y="6946339"/>
            <a:ext cx="520344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la spia: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nessuno/a sta male.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42280" y="1609235"/>
            <a:ext cx="520344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qualcuno/a sta male e ha bisogno di supporto.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42280" y="7872035"/>
            <a:ext cx="520344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 es., qualcuno/a copia i compiti o mastica chewing gum in classe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96080" y="0"/>
            <a:ext cx="3491920" cy="10287000"/>
            <a:chOff x="0" y="0"/>
            <a:chExt cx="3310858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0883" cy="9753600"/>
            </a:xfrm>
            <a:custGeom>
              <a:avLst/>
              <a:gdLst/>
              <a:ahLst/>
              <a:cxnLst/>
              <a:rect l="l" t="t" r="r" b="b"/>
              <a:pathLst>
                <a:path w="3310883" h="9753600">
                  <a:moveTo>
                    <a:pt x="0" y="0"/>
                  </a:moveTo>
                  <a:lnTo>
                    <a:pt x="3310883" y="0"/>
                  </a:lnTo>
                  <a:lnTo>
                    <a:pt x="3310883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10858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34111" y="2287799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Parlerei con i miei genitori o il/la mio/a insegnante se mi sentissi a disagio o maltrattato/a in classe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526809" y="6138763"/>
            <a:ext cx="520344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chi potresti rivolgerti se non vuoi parlare con i tuoi genitori?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57750" y="7222045"/>
            <a:ext cx="520344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 es., insegnanti, sistema di supporto scolastico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520694" cy="10287000"/>
            <a:chOff x="0" y="0"/>
            <a:chExt cx="3338140" cy="975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8165" cy="9753600"/>
            </a:xfrm>
            <a:custGeom>
              <a:avLst/>
              <a:gdLst/>
              <a:ahLst/>
              <a:cxnLst/>
              <a:rect l="l" t="t" r="r" b="b"/>
              <a:pathLst>
                <a:path w="3338165" h="9753600">
                  <a:moveTo>
                    <a:pt x="0" y="0"/>
                  </a:moveTo>
                  <a:lnTo>
                    <a:pt x="3338165" y="0"/>
                  </a:lnTo>
                  <a:lnTo>
                    <a:pt x="3338165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338140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36644" y="0"/>
            <a:ext cx="3551356" cy="10287000"/>
            <a:chOff x="0" y="0"/>
            <a:chExt cx="3367211" cy="975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67237" cy="9753600"/>
            </a:xfrm>
            <a:custGeom>
              <a:avLst/>
              <a:gdLst/>
              <a:ahLst/>
              <a:cxnLst/>
              <a:rect l="l" t="t" r="r" b="b"/>
              <a:pathLst>
                <a:path w="3367237" h="9753600">
                  <a:moveTo>
                    <a:pt x="0" y="0"/>
                  </a:moveTo>
                  <a:lnTo>
                    <a:pt x="3367237" y="0"/>
                  </a:lnTo>
                  <a:lnTo>
                    <a:pt x="3367237" y="9753600"/>
                  </a:lnTo>
                  <a:lnTo>
                    <a:pt x="0" y="9753600"/>
                  </a:ln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367211" cy="9820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49575" y="3400644"/>
            <a:ext cx="3650720" cy="3485721"/>
            <a:chOff x="0" y="0"/>
            <a:chExt cx="3461423" cy="330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1385" cy="3304916"/>
            </a:xfrm>
            <a:custGeom>
              <a:avLst/>
              <a:gdLst/>
              <a:ahLst/>
              <a:cxnLst/>
              <a:rect l="l" t="t" r="r" b="b"/>
              <a:pathLst>
                <a:path w="3461385" h="3304916">
                  <a:moveTo>
                    <a:pt x="0" y="550798"/>
                  </a:moveTo>
                  <a:cubicBezTo>
                    <a:pt x="0" y="246634"/>
                    <a:pt x="246634" y="0"/>
                    <a:pt x="550799" y="0"/>
                  </a:cubicBezTo>
                  <a:lnTo>
                    <a:pt x="2910586" y="0"/>
                  </a:lnTo>
                  <a:cubicBezTo>
                    <a:pt x="3214751" y="0"/>
                    <a:pt x="3461385" y="246634"/>
                    <a:pt x="3461385" y="550798"/>
                  </a:cubicBezTo>
                  <a:lnTo>
                    <a:pt x="3461385" y="2754118"/>
                  </a:lnTo>
                  <a:cubicBezTo>
                    <a:pt x="3461385" y="3058283"/>
                    <a:pt x="3214751" y="3304916"/>
                    <a:pt x="2910586" y="3304916"/>
                  </a:cubicBezTo>
                  <a:lnTo>
                    <a:pt x="550799" y="3304916"/>
                  </a:lnTo>
                  <a:cubicBezTo>
                    <a:pt x="246634" y="3304916"/>
                    <a:pt x="0" y="3058410"/>
                    <a:pt x="0" y="2754118"/>
                  </a:cubicBezTo>
                  <a:lnTo>
                    <a:pt x="0" y="5507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461423" cy="333355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 visto qualcuno/a nella mia classe essere costantemente preso/a in giro o escluso/a. 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97232" y="1028700"/>
            <a:ext cx="13106917" cy="1820405"/>
            <a:chOff x="0" y="0"/>
            <a:chExt cx="11704320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292" b="-9029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704320" cy="16732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Perché questo modulo?​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19108" y="5026223"/>
            <a:ext cx="5247756" cy="2702814"/>
            <a:chOff x="0" y="0"/>
            <a:chExt cx="1382141" cy="7118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82141" cy="711835"/>
            </a:xfrm>
            <a:custGeom>
              <a:avLst/>
              <a:gdLst/>
              <a:ahLst/>
              <a:cxnLst/>
              <a:rect l="l" t="t" r="r" b="b"/>
              <a:pathLst>
                <a:path w="1382141" h="711835">
                  <a:moveTo>
                    <a:pt x="1382141" y="44258"/>
                  </a:moveTo>
                  <a:lnTo>
                    <a:pt x="1382141" y="667577"/>
                  </a:lnTo>
                  <a:cubicBezTo>
                    <a:pt x="1382141" y="679315"/>
                    <a:pt x="1377478" y="690572"/>
                    <a:pt x="1369178" y="698872"/>
                  </a:cubicBezTo>
                  <a:cubicBezTo>
                    <a:pt x="1360878" y="707172"/>
                    <a:pt x="1349621" y="711835"/>
                    <a:pt x="1337883" y="711835"/>
                  </a:cubicBezTo>
                  <a:lnTo>
                    <a:pt x="44258" y="711835"/>
                  </a:lnTo>
                  <a:cubicBezTo>
                    <a:pt x="19815" y="711835"/>
                    <a:pt x="0" y="692020"/>
                    <a:pt x="0" y="667577"/>
                  </a:cubicBezTo>
                  <a:lnTo>
                    <a:pt x="0" y="44258"/>
                  </a:lnTo>
                  <a:cubicBezTo>
                    <a:pt x="0" y="19815"/>
                    <a:pt x="19815" y="0"/>
                    <a:pt x="44258" y="0"/>
                  </a:cubicBezTo>
                  <a:lnTo>
                    <a:pt x="1337883" y="0"/>
                  </a:lnTo>
                  <a:cubicBezTo>
                    <a:pt x="1362326" y="0"/>
                    <a:pt x="1382141" y="19815"/>
                    <a:pt x="1382141" y="44258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382141" cy="730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volte a scuola succedono situazioni che fanno male: prese in giro, esclusioni, lotte o insulti.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541092" y="5026223"/>
            <a:ext cx="5247756" cy="2702814"/>
            <a:chOff x="0" y="0"/>
            <a:chExt cx="1382141" cy="71183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82141" cy="711835"/>
            </a:xfrm>
            <a:custGeom>
              <a:avLst/>
              <a:gdLst/>
              <a:ahLst/>
              <a:cxnLst/>
              <a:rect l="l" t="t" r="r" b="b"/>
              <a:pathLst>
                <a:path w="1382141" h="711835">
                  <a:moveTo>
                    <a:pt x="1382141" y="44258"/>
                  </a:moveTo>
                  <a:lnTo>
                    <a:pt x="1382141" y="667577"/>
                  </a:lnTo>
                  <a:cubicBezTo>
                    <a:pt x="1382141" y="679315"/>
                    <a:pt x="1377478" y="690572"/>
                    <a:pt x="1369178" y="698872"/>
                  </a:cubicBezTo>
                  <a:cubicBezTo>
                    <a:pt x="1360878" y="707172"/>
                    <a:pt x="1349621" y="711835"/>
                    <a:pt x="1337883" y="711835"/>
                  </a:cubicBezTo>
                  <a:lnTo>
                    <a:pt x="44258" y="711835"/>
                  </a:lnTo>
                  <a:cubicBezTo>
                    <a:pt x="19815" y="711835"/>
                    <a:pt x="0" y="692020"/>
                    <a:pt x="0" y="667577"/>
                  </a:cubicBezTo>
                  <a:lnTo>
                    <a:pt x="0" y="44258"/>
                  </a:lnTo>
                  <a:cubicBezTo>
                    <a:pt x="0" y="19815"/>
                    <a:pt x="19815" y="0"/>
                    <a:pt x="44258" y="0"/>
                  </a:cubicBezTo>
                  <a:lnTo>
                    <a:pt x="1337883" y="0"/>
                  </a:lnTo>
                  <a:cubicBezTo>
                    <a:pt x="1362326" y="0"/>
                    <a:pt x="1382141" y="19815"/>
                    <a:pt x="1382141" y="44258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382141" cy="730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bullismo e il cyberbullismo riguardano tutte e tutti, non solo la vittima.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678631" y="3043489"/>
            <a:ext cx="4516624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questo laboratorio impareremo a riconoscerlo, a parlare di come ci influenza e di cosa possiamo fare come gruppo.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20571" y="3091114"/>
            <a:ext cx="488879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L’idea è rispettarci, sostenerci e usare le nostre parole per costruire.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354125" y="4036961"/>
            <a:ext cx="1732887" cy="44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28"/>
              </a:lnSpc>
            </a:pPr>
            <a:r>
              <a:rPr lang="en-US" sz="277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67399" y="6602435"/>
            <a:ext cx="655320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Cos’è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Bullismo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54045" y="1391403"/>
            <a:ext cx="501591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o gesso.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529405" y="1153278"/>
            <a:ext cx="491066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Definiremo cosa significa il bullismo e vedremo i ruoli: vittima, aggressore/aggress., osservatori/osservatrici, difensori/difenditrici e classe.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266786" y="8734902"/>
            <a:ext cx="11754427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nel bullismo non ci sono spettatori/spettatrici passivi/e; tutte e tutti influenzano ciò che accade.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911541" y="3773682"/>
            <a:ext cx="5619665" cy="4349230"/>
            <a:chOff x="0" y="0"/>
            <a:chExt cx="5192141" cy="4018356"/>
          </a:xfrm>
        </p:grpSpPr>
        <p:sp>
          <p:nvSpPr>
            <p:cNvPr id="6" name="Freeform 6" descr="A screenshot of a video game  AI-generated content may be incorrect."/>
            <p:cNvSpPr/>
            <p:nvPr/>
          </p:nvSpPr>
          <p:spPr>
            <a:xfrm>
              <a:off x="0" y="0"/>
              <a:ext cx="5192141" cy="4018407"/>
            </a:xfrm>
            <a:custGeom>
              <a:avLst/>
              <a:gdLst/>
              <a:ahLst/>
              <a:cxnLst/>
              <a:rect l="l" t="t" r="r" b="b"/>
              <a:pathLst>
                <a:path w="5192141" h="4018407">
                  <a:moveTo>
                    <a:pt x="0" y="0"/>
                  </a:moveTo>
                  <a:lnTo>
                    <a:pt x="5192141" y="0"/>
                  </a:lnTo>
                  <a:lnTo>
                    <a:pt x="5192141" y="4018407"/>
                  </a:lnTo>
                  <a:lnTo>
                    <a:pt x="0" y="4018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5059" t="-388208" r="-100198" b="-3894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57982" y="3878187"/>
            <a:ext cx="7076698" cy="5453341"/>
            <a:chOff x="0" y="0"/>
            <a:chExt cx="6538328" cy="5038471"/>
          </a:xfrm>
        </p:grpSpPr>
        <p:sp>
          <p:nvSpPr>
            <p:cNvPr id="8" name="Freeform 8" descr="A screenshot of a video game  AI-generated content may be incorrect."/>
            <p:cNvSpPr/>
            <p:nvPr/>
          </p:nvSpPr>
          <p:spPr>
            <a:xfrm>
              <a:off x="0" y="0"/>
              <a:ext cx="6538341" cy="5038471"/>
            </a:xfrm>
            <a:custGeom>
              <a:avLst/>
              <a:gdLst/>
              <a:ahLst/>
              <a:cxnLst/>
              <a:rect l="l" t="t" r="r" b="b"/>
              <a:pathLst>
                <a:path w="6538341" h="5038471">
                  <a:moveTo>
                    <a:pt x="0" y="0"/>
                  </a:moveTo>
                  <a:lnTo>
                    <a:pt x="6538341" y="0"/>
                  </a:lnTo>
                  <a:lnTo>
                    <a:pt x="6538341" y="5038471"/>
                  </a:lnTo>
                  <a:lnTo>
                    <a:pt x="0" y="5038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89075" t="-299790" b="-8566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15852" y="4002178"/>
            <a:ext cx="5619665" cy="4818976"/>
            <a:chOff x="0" y="0"/>
            <a:chExt cx="5192141" cy="4452366"/>
          </a:xfrm>
        </p:grpSpPr>
        <p:sp>
          <p:nvSpPr>
            <p:cNvPr id="10" name="Freeform 10" descr="A screenshot of a video game  AI-generated content may be incorrect."/>
            <p:cNvSpPr/>
            <p:nvPr/>
          </p:nvSpPr>
          <p:spPr>
            <a:xfrm>
              <a:off x="0" y="0"/>
              <a:ext cx="5192141" cy="4452366"/>
            </a:xfrm>
            <a:custGeom>
              <a:avLst/>
              <a:gdLst/>
              <a:ahLst/>
              <a:cxnLst/>
              <a:rect l="l" t="t" r="r" b="b"/>
              <a:pathLst>
                <a:path w="5192141" h="4452366">
                  <a:moveTo>
                    <a:pt x="0" y="0"/>
                  </a:moveTo>
                  <a:lnTo>
                    <a:pt x="5192141" y="0"/>
                  </a:lnTo>
                  <a:lnTo>
                    <a:pt x="5192141" y="4452366"/>
                  </a:lnTo>
                  <a:lnTo>
                    <a:pt x="0" y="4452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8635" t="-310425" r="-211604" b="-8795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28275" y="1729821"/>
            <a:ext cx="12490708" cy="2963934"/>
            <a:chOff x="0" y="0"/>
            <a:chExt cx="11843042" cy="28102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42987" cy="2810261"/>
            </a:xfrm>
            <a:custGeom>
              <a:avLst/>
              <a:gdLst/>
              <a:ahLst/>
              <a:cxnLst/>
              <a:rect l="l" t="t" r="r" b="b"/>
              <a:pathLst>
                <a:path w="11842987" h="2810261">
                  <a:moveTo>
                    <a:pt x="0" y="468377"/>
                  </a:moveTo>
                  <a:cubicBezTo>
                    <a:pt x="0" y="209677"/>
                    <a:pt x="298794" y="0"/>
                    <a:pt x="667445" y="0"/>
                  </a:cubicBezTo>
                  <a:lnTo>
                    <a:pt x="11175543" y="0"/>
                  </a:lnTo>
                  <a:cubicBezTo>
                    <a:pt x="11544194" y="0"/>
                    <a:pt x="11842987" y="209677"/>
                    <a:pt x="11842987" y="468377"/>
                  </a:cubicBezTo>
                  <a:lnTo>
                    <a:pt x="11842987" y="2341884"/>
                  </a:lnTo>
                  <a:cubicBezTo>
                    <a:pt x="11842987" y="2600584"/>
                    <a:pt x="11544194" y="2810261"/>
                    <a:pt x="11175543" y="2810261"/>
                  </a:cubicBezTo>
                  <a:lnTo>
                    <a:pt x="667445" y="2810261"/>
                  </a:lnTo>
                  <a:cubicBezTo>
                    <a:pt x="298794" y="2810261"/>
                    <a:pt x="0" y="2600584"/>
                    <a:pt x="0" y="2341884"/>
                  </a:cubicBezTo>
                  <a:lnTo>
                    <a:pt x="0" y="468377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843042" cy="283882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</a:t>
              </a: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bullismo</a:t>
              </a: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è quando qualcuno/a subisce </a:t>
              </a: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ripetuti comportamenti negativi</a:t>
              </a: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che si protraggono nel tempo e dove c’è </a:t>
              </a: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uno squilibrio di potere tra la vittima e l’aggressore/aggress.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629400" y="728296"/>
            <a:ext cx="502920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</a:t>
            </a:r>
            <a:r>
              <a:rPr lang="en-US" sz="26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cos’è</a:t>
            </a:r>
            <a:r>
              <a:rPr lang="en-US" sz="26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</a:t>
            </a:r>
            <a:r>
              <a:rPr lang="en-US" sz="26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bullismo</a:t>
            </a:r>
            <a:r>
              <a:rPr lang="en-US" sz="26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06458" y="5268426"/>
            <a:ext cx="211354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 err="1">
                <a:solidFill>
                  <a:srgbClr val="E3829C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  <a:endParaRPr lang="en-US" sz="2000" b="1" dirty="0">
              <a:solidFill>
                <a:srgbClr val="E3829C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506458" y="5950610"/>
            <a:ext cx="211354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50B264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06458" y="6653421"/>
            <a:ext cx="211354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06458" y="7356232"/>
            <a:ext cx="211354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Ripetizione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72588" y="5309722"/>
            <a:ext cx="385246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essere fisico, verbale, sociale o digitale.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113353" y="6433557"/>
            <a:ext cx="6605630" cy="2497272"/>
            <a:chOff x="0" y="0"/>
            <a:chExt cx="6263116" cy="236778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262982" cy="2367797"/>
            </a:xfrm>
            <a:custGeom>
              <a:avLst/>
              <a:gdLst/>
              <a:ahLst/>
              <a:cxnLst/>
              <a:rect l="l" t="t" r="r" b="b"/>
              <a:pathLst>
                <a:path w="6262982" h="2367797">
                  <a:moveTo>
                    <a:pt x="0" y="394615"/>
                  </a:moveTo>
                  <a:cubicBezTo>
                    <a:pt x="0" y="176661"/>
                    <a:pt x="326749" y="0"/>
                    <a:pt x="729874" y="0"/>
                  </a:cubicBezTo>
                  <a:lnTo>
                    <a:pt x="5533108" y="0"/>
                  </a:lnTo>
                  <a:cubicBezTo>
                    <a:pt x="5936232" y="0"/>
                    <a:pt x="6262982" y="176661"/>
                    <a:pt x="6262982" y="394615"/>
                  </a:cubicBezTo>
                  <a:lnTo>
                    <a:pt x="6262982" y="1973179"/>
                  </a:lnTo>
                  <a:cubicBezTo>
                    <a:pt x="6262982" y="2191133"/>
                    <a:pt x="5936232" y="2367797"/>
                    <a:pt x="5533108" y="2367797"/>
                  </a:cubicBezTo>
                  <a:lnTo>
                    <a:pt x="729874" y="2367797"/>
                  </a:lnTo>
                  <a:cubicBezTo>
                    <a:pt x="326749" y="2367796"/>
                    <a:pt x="0" y="2191133"/>
                    <a:pt x="0" y="1973179"/>
                  </a:cubicBezTo>
                  <a:lnTo>
                    <a:pt x="0" y="394615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6263116" cy="239635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Uno/a studente/essa è vittima di bullismo quando </a:t>
              </a: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qualcuno/a lo/la disturba o lo/la danneggia ripetutamente e per un lungo periodo di tempo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2580E9-7981-06D3-23AE-2AC67E952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638300"/>
            <a:ext cx="5486402" cy="71861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34E43E-FDBA-BD96-236F-CB500024E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775228" y="1853286"/>
            <a:ext cx="6073221" cy="779287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9601200" y="1333500"/>
            <a:ext cx="7500657" cy="7005351"/>
            <a:chOff x="-209312" y="-1292894"/>
            <a:chExt cx="6352549" cy="5933059"/>
          </a:xfrm>
        </p:grpSpPr>
        <p:sp>
          <p:nvSpPr>
            <p:cNvPr id="9" name="Freeform 9" descr="A screenshot of a cartoon  AI-generated content may be incorrect."/>
            <p:cNvSpPr/>
            <p:nvPr/>
          </p:nvSpPr>
          <p:spPr>
            <a:xfrm>
              <a:off x="-209312" y="-1292894"/>
              <a:ext cx="6352549" cy="5933059"/>
            </a:xfrm>
            <a:custGeom>
              <a:avLst/>
              <a:gdLst/>
              <a:ahLst/>
              <a:cxnLst/>
              <a:rect l="l" t="t" r="r" b="b"/>
              <a:pathLst>
                <a:path w="6352549" h="5933059">
                  <a:moveTo>
                    <a:pt x="0" y="0"/>
                  </a:moveTo>
                  <a:lnTo>
                    <a:pt x="6352549" y="0"/>
                  </a:lnTo>
                  <a:lnTo>
                    <a:pt x="6352549" y="5933059"/>
                  </a:lnTo>
                  <a:lnTo>
                    <a:pt x="0" y="5933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9228" r="-29228" b="-119560"/>
              </a:stretch>
            </a:blipFill>
          </p:spPr>
          <p:txBody>
            <a:bodyPr/>
            <a:lstStyle/>
            <a:p>
              <a:endParaRPr lang="es-E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CBFC634-CFE8-A8CB-84EE-926B199D3FB7}"/>
              </a:ext>
            </a:extLst>
          </p:cNvPr>
          <p:cNvSpPr/>
          <p:nvPr/>
        </p:nvSpPr>
        <p:spPr>
          <a:xfrm rot="10800000">
            <a:off x="9752102" y="6438900"/>
            <a:ext cx="6858000" cy="2060364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41000">
                <a:schemeClr val="bg1"/>
              </a:gs>
              <a:gs pos="71000">
                <a:schemeClr val="bg1">
                  <a:alpha val="4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5E68E5-E7AD-98B8-3112-73735011DF4F}"/>
              </a:ext>
            </a:extLst>
          </p:cNvPr>
          <p:cNvGrpSpPr/>
          <p:nvPr/>
        </p:nvGrpSpPr>
        <p:grpSpPr>
          <a:xfrm>
            <a:off x="1677900" y="1028700"/>
            <a:ext cx="7008901" cy="8260503"/>
            <a:chOff x="1677900" y="1028700"/>
            <a:chExt cx="7008901" cy="8260503"/>
          </a:xfrm>
        </p:grpSpPr>
        <p:grpSp>
          <p:nvGrpSpPr>
            <p:cNvPr id="3" name="Group 3"/>
            <p:cNvGrpSpPr/>
            <p:nvPr/>
          </p:nvGrpSpPr>
          <p:grpSpPr>
            <a:xfrm rot="16200000">
              <a:off x="251912" y="2454688"/>
              <a:ext cx="8260503" cy="5408528"/>
              <a:chOff x="0" y="0"/>
              <a:chExt cx="8271535" cy="5415750"/>
            </a:xfrm>
          </p:grpSpPr>
          <p:sp>
            <p:nvSpPr>
              <p:cNvPr id="4" name="Freeform 4" descr="Cartoon of a child and a child pointing at each other  AI-generated content may be incorrect."/>
              <p:cNvSpPr/>
              <p:nvPr/>
            </p:nvSpPr>
            <p:spPr>
              <a:xfrm>
                <a:off x="0" y="0"/>
                <a:ext cx="8271510" cy="5415788"/>
              </a:xfrm>
              <a:custGeom>
                <a:avLst/>
                <a:gdLst/>
                <a:ahLst/>
                <a:cxnLst/>
                <a:rect l="l" t="t" r="r" b="b"/>
                <a:pathLst>
                  <a:path w="8271510" h="5415788">
                    <a:moveTo>
                      <a:pt x="0" y="0"/>
                    </a:moveTo>
                    <a:lnTo>
                      <a:pt x="8271510" y="0"/>
                    </a:lnTo>
                    <a:lnTo>
                      <a:pt x="8271510" y="5415788"/>
                    </a:lnTo>
                    <a:lnTo>
                      <a:pt x="0" y="541578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b="-97650"/>
                </a:stretch>
              </a:blipFill>
            </p:spPr>
            <p:txBody>
              <a:bodyPr/>
              <a:lstStyle/>
              <a:p>
                <a:endParaRPr lang="es-ES" dirty="0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888AA3B-A550-5025-FE3D-8605E0352053}"/>
                </a:ext>
              </a:extLst>
            </p:cNvPr>
            <p:cNvSpPr/>
            <p:nvPr/>
          </p:nvSpPr>
          <p:spPr>
            <a:xfrm rot="10800000">
              <a:off x="1828801" y="6896100"/>
              <a:ext cx="6858000" cy="2060364"/>
            </a:xfrm>
            <a:prstGeom prst="rect">
              <a:avLst/>
            </a:prstGeom>
            <a:gradFill>
              <a:gsLst>
                <a:gs pos="0">
                  <a:schemeClr val="accent1">
                    <a:lumMod val="0"/>
                    <a:lumOff val="100000"/>
                  </a:schemeClr>
                </a:gs>
                <a:gs pos="41000">
                  <a:schemeClr val="bg1"/>
                </a:gs>
                <a:gs pos="71000">
                  <a:schemeClr val="bg1">
                    <a:alpha val="46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6F2A257-B099-5498-6872-826D0DB60CC3}"/>
              </a:ext>
            </a:extLst>
          </p:cNvPr>
          <p:cNvSpPr txBox="1"/>
          <p:nvPr/>
        </p:nvSpPr>
        <p:spPr>
          <a:xfrm>
            <a:off x="10552201" y="81153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Vittima</a:t>
            </a:r>
            <a:endParaRPr lang="es-ES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8D5186-92B9-A582-9D53-37474CBB5E6D}"/>
              </a:ext>
            </a:extLst>
          </p:cNvPr>
          <p:cNvSpPr/>
          <p:nvPr/>
        </p:nvSpPr>
        <p:spPr>
          <a:xfrm rot="10800000">
            <a:off x="1321805" y="6438900"/>
            <a:ext cx="6858000" cy="2060364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41000">
                <a:schemeClr val="bg1"/>
              </a:gs>
              <a:gs pos="71000">
                <a:schemeClr val="bg1">
                  <a:alpha val="4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E3866B-7F27-1E92-E545-A714605C17E2}"/>
              </a:ext>
            </a:extLst>
          </p:cNvPr>
          <p:cNvSpPr txBox="1"/>
          <p:nvPr/>
        </p:nvSpPr>
        <p:spPr>
          <a:xfrm>
            <a:off x="2121904" y="81153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Aggressore</a:t>
            </a:r>
            <a:endParaRPr lang="es-ES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9158999" y="2419909"/>
            <a:ext cx="8967487" cy="5377517"/>
            <a:chOff x="0" y="0"/>
            <a:chExt cx="8091729" cy="4852352"/>
          </a:xfrm>
        </p:grpSpPr>
        <p:sp>
          <p:nvSpPr>
            <p:cNvPr id="3" name="Freeform 3" descr="A cartoon of a child and child  AI-generated content may be incorrect."/>
            <p:cNvSpPr/>
            <p:nvPr/>
          </p:nvSpPr>
          <p:spPr>
            <a:xfrm>
              <a:off x="0" y="0"/>
              <a:ext cx="8091678" cy="4852416"/>
            </a:xfrm>
            <a:custGeom>
              <a:avLst/>
              <a:gdLst/>
              <a:ahLst/>
              <a:cxnLst/>
              <a:rect l="l" t="t" r="r" b="b"/>
              <a:pathLst>
                <a:path w="8091678" h="4852416">
                  <a:moveTo>
                    <a:pt x="0" y="0"/>
                  </a:moveTo>
                  <a:lnTo>
                    <a:pt x="8091678" y="0"/>
                  </a:lnTo>
                  <a:lnTo>
                    <a:pt x="8091678" y="4852416"/>
                  </a:lnTo>
                  <a:lnTo>
                    <a:pt x="0" y="4852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15804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2161665" y="2764752"/>
            <a:ext cx="7181390" cy="4580604"/>
            <a:chOff x="0" y="0"/>
            <a:chExt cx="6480061" cy="4133266"/>
          </a:xfrm>
        </p:grpSpPr>
        <p:sp>
          <p:nvSpPr>
            <p:cNvPr id="7" name="Freeform 7" descr="Cartoon characters of a child and child  AI-generated content may be incorrect."/>
            <p:cNvSpPr/>
            <p:nvPr/>
          </p:nvSpPr>
          <p:spPr>
            <a:xfrm flipH="1">
              <a:off x="0" y="0"/>
              <a:ext cx="6480048" cy="4133215"/>
            </a:xfrm>
            <a:custGeom>
              <a:avLst/>
              <a:gdLst/>
              <a:ahLst/>
              <a:cxnLst/>
              <a:rect l="l" t="t" r="r" b="b"/>
              <a:pathLst>
                <a:path w="6480048" h="4133215">
                  <a:moveTo>
                    <a:pt x="6480048" y="0"/>
                  </a:moveTo>
                  <a:lnTo>
                    <a:pt x="0" y="0"/>
                  </a:lnTo>
                  <a:lnTo>
                    <a:pt x="0" y="4133215"/>
                  </a:lnTo>
                  <a:lnTo>
                    <a:pt x="6480048" y="4133215"/>
                  </a:lnTo>
                  <a:lnTo>
                    <a:pt x="6480048" y="0"/>
                  </a:lnTo>
                  <a:close/>
                </a:path>
              </a:pathLst>
            </a:custGeom>
            <a:blipFill>
              <a:blip r:embed="rId3"/>
              <a:stretch>
                <a:fillRect t="-102890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D40B609-548C-67B3-7062-FCE5F5804F37}"/>
              </a:ext>
            </a:extLst>
          </p:cNvPr>
          <p:cNvSpPr/>
          <p:nvPr/>
        </p:nvSpPr>
        <p:spPr>
          <a:xfrm rot="10800000">
            <a:off x="9920613" y="6845300"/>
            <a:ext cx="6858000" cy="2060364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41000">
                <a:schemeClr val="bg1"/>
              </a:gs>
              <a:gs pos="71000">
                <a:schemeClr val="bg1">
                  <a:alpha val="4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3C9E20-E5F9-6229-0E4A-71217BB5B26A}"/>
              </a:ext>
            </a:extLst>
          </p:cNvPr>
          <p:cNvSpPr/>
          <p:nvPr/>
        </p:nvSpPr>
        <p:spPr>
          <a:xfrm rot="10800000">
            <a:off x="1956427" y="6729258"/>
            <a:ext cx="6858000" cy="2060364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41000">
                <a:schemeClr val="bg1"/>
              </a:gs>
              <a:gs pos="71000">
                <a:schemeClr val="bg1">
                  <a:alpha val="4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722BAF-33C2-22D2-BD79-C0D4C98B27FC}"/>
              </a:ext>
            </a:extLst>
          </p:cNvPr>
          <p:cNvSpPr txBox="1"/>
          <p:nvPr/>
        </p:nvSpPr>
        <p:spPr>
          <a:xfrm>
            <a:off x="10552201" y="81153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Spettatore</a:t>
            </a:r>
            <a:endParaRPr lang="es-ES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58B610-D5D5-0EB1-B5B4-C453616A60E2}"/>
              </a:ext>
            </a:extLst>
          </p:cNvPr>
          <p:cNvSpPr txBox="1"/>
          <p:nvPr/>
        </p:nvSpPr>
        <p:spPr>
          <a:xfrm>
            <a:off x="2570919" y="81153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err="1">
                <a:latin typeface="Poppins" panose="00000500000000000000" pitchFamily="2" charset="0"/>
                <a:cs typeface="Poppins" panose="00000500000000000000" pitchFamily="2" charset="0"/>
              </a:rPr>
              <a:t>Sostenitore</a:t>
            </a:r>
            <a:endParaRPr lang="es-ES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39170" y="2871466"/>
            <a:ext cx="4197297" cy="2062555"/>
            <a:chOff x="0" y="0"/>
            <a:chExt cx="3979659" cy="19556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79545" cy="1955545"/>
            </a:xfrm>
            <a:custGeom>
              <a:avLst/>
              <a:gdLst/>
              <a:ahLst/>
              <a:cxnLst/>
              <a:rect l="l" t="t" r="r" b="b"/>
              <a:pathLst>
                <a:path w="3979545" h="1955545">
                  <a:moveTo>
                    <a:pt x="0" y="325882"/>
                  </a:moveTo>
                  <a:cubicBezTo>
                    <a:pt x="0" y="145923"/>
                    <a:pt x="145923" y="0"/>
                    <a:pt x="325882" y="0"/>
                  </a:cubicBezTo>
                  <a:lnTo>
                    <a:pt x="3653663" y="0"/>
                  </a:lnTo>
                  <a:cubicBezTo>
                    <a:pt x="3833622" y="0"/>
                    <a:pt x="3979545" y="145923"/>
                    <a:pt x="3979545" y="325882"/>
                  </a:cubicBezTo>
                  <a:lnTo>
                    <a:pt x="3979545" y="1629663"/>
                  </a:lnTo>
                  <a:cubicBezTo>
                    <a:pt x="3979545" y="1809622"/>
                    <a:pt x="3833622" y="1955545"/>
                    <a:pt x="3653663" y="1955545"/>
                  </a:cubicBezTo>
                  <a:lnTo>
                    <a:pt x="325882" y="1955545"/>
                  </a:lnTo>
                  <a:cubicBezTo>
                    <a:pt x="145923" y="1955545"/>
                    <a:pt x="0" y="1809622"/>
                    <a:pt x="0" y="1629663"/>
                  </a:cubicBezTo>
                  <a:lnTo>
                    <a:pt x="0" y="325882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979659" cy="1984183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effetto ha un caso di bullismo sulla classe?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51520" y="2871466"/>
            <a:ext cx="4197297" cy="2062555"/>
            <a:chOff x="0" y="0"/>
            <a:chExt cx="3979659" cy="19556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79545" cy="1955545"/>
            </a:xfrm>
            <a:custGeom>
              <a:avLst/>
              <a:gdLst/>
              <a:ahLst/>
              <a:cxnLst/>
              <a:rect l="l" t="t" r="r" b="b"/>
              <a:pathLst>
                <a:path w="3979545" h="1955545">
                  <a:moveTo>
                    <a:pt x="0" y="325882"/>
                  </a:moveTo>
                  <a:cubicBezTo>
                    <a:pt x="0" y="145923"/>
                    <a:pt x="145923" y="0"/>
                    <a:pt x="325882" y="0"/>
                  </a:cubicBezTo>
                  <a:lnTo>
                    <a:pt x="3653663" y="0"/>
                  </a:lnTo>
                  <a:cubicBezTo>
                    <a:pt x="3833622" y="0"/>
                    <a:pt x="3979545" y="145923"/>
                    <a:pt x="3979545" y="325882"/>
                  </a:cubicBezTo>
                  <a:lnTo>
                    <a:pt x="3979545" y="1629663"/>
                  </a:lnTo>
                  <a:cubicBezTo>
                    <a:pt x="3979545" y="1809622"/>
                    <a:pt x="3833622" y="1955545"/>
                    <a:pt x="3653663" y="1955545"/>
                  </a:cubicBezTo>
                  <a:lnTo>
                    <a:pt x="325882" y="1955545"/>
                  </a:lnTo>
                  <a:cubicBezTo>
                    <a:pt x="145923" y="1955545"/>
                    <a:pt x="0" y="1809622"/>
                    <a:pt x="0" y="1629663"/>
                  </a:cubicBezTo>
                  <a:lnTo>
                    <a:pt x="0" y="325882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979659" cy="1984183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qualcuno/a commette atti di bullismo?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611161" y="1472443"/>
            <a:ext cx="1106569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realtà, non ci sono spettatori/spettatrici passivi/e: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chiunque osserva influenza la situazione, che sostenga, rida o rimanga in silenzio.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67758" y="5612586"/>
            <a:ext cx="200858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Genera stress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67758" y="6475076"/>
            <a:ext cx="384215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Peggiora il clima della classe e in realtà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67758" y="7642366"/>
            <a:ext cx="384215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Riguarda tutte e tutti, non solo la vittima.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80107" y="5522990"/>
            <a:ext cx="95369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Noia.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80107" y="6340630"/>
            <a:ext cx="499203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Tentativo di umiliare per sentirsi più forti/e.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80107" y="7463069"/>
            <a:ext cx="552829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Problemi propri che lui/lei scarica sugli/le altri/e.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80107" y="8280709"/>
            <a:ext cx="499203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Falso senso di sollievo momentaneo. 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34713" y="1502538"/>
            <a:ext cx="5060209" cy="2486591"/>
            <a:chOff x="0" y="0"/>
            <a:chExt cx="3979659" cy="19556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79545" cy="1955545"/>
            </a:xfrm>
            <a:custGeom>
              <a:avLst/>
              <a:gdLst/>
              <a:ahLst/>
              <a:cxnLst/>
              <a:rect l="l" t="t" r="r" b="b"/>
              <a:pathLst>
                <a:path w="3979545" h="1955545">
                  <a:moveTo>
                    <a:pt x="0" y="325882"/>
                  </a:moveTo>
                  <a:cubicBezTo>
                    <a:pt x="0" y="145923"/>
                    <a:pt x="145923" y="0"/>
                    <a:pt x="325882" y="0"/>
                  </a:cubicBezTo>
                  <a:lnTo>
                    <a:pt x="3653663" y="0"/>
                  </a:lnTo>
                  <a:cubicBezTo>
                    <a:pt x="3833622" y="0"/>
                    <a:pt x="3979545" y="145923"/>
                    <a:pt x="3979545" y="325882"/>
                  </a:cubicBezTo>
                  <a:lnTo>
                    <a:pt x="3979545" y="1629663"/>
                  </a:lnTo>
                  <a:cubicBezTo>
                    <a:pt x="3979545" y="1809622"/>
                    <a:pt x="3833622" y="1955545"/>
                    <a:pt x="3653663" y="1955545"/>
                  </a:cubicBezTo>
                  <a:lnTo>
                    <a:pt x="325882" y="1955545"/>
                  </a:lnTo>
                  <a:cubicBezTo>
                    <a:pt x="145923" y="1955545"/>
                    <a:pt x="0" y="1809622"/>
                    <a:pt x="0" y="1629663"/>
                  </a:cubicBezTo>
                  <a:lnTo>
                    <a:pt x="0" y="325882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979659" cy="1984183"/>
            </a:xfrm>
            <a:prstGeom prst="rect">
              <a:avLst/>
            </a:prstGeom>
          </p:spPr>
          <p:txBody>
            <a:bodyPr lIns="86124" tIns="86124" rIns="86124" bIns="86124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sente la vittima?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93078" y="1502538"/>
            <a:ext cx="5060209" cy="2486591"/>
            <a:chOff x="0" y="0"/>
            <a:chExt cx="3979659" cy="19556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79545" cy="1955545"/>
            </a:xfrm>
            <a:custGeom>
              <a:avLst/>
              <a:gdLst/>
              <a:ahLst/>
              <a:cxnLst/>
              <a:rect l="l" t="t" r="r" b="b"/>
              <a:pathLst>
                <a:path w="3979545" h="1955545">
                  <a:moveTo>
                    <a:pt x="0" y="325882"/>
                  </a:moveTo>
                  <a:cubicBezTo>
                    <a:pt x="0" y="145923"/>
                    <a:pt x="145923" y="0"/>
                    <a:pt x="325882" y="0"/>
                  </a:cubicBezTo>
                  <a:lnTo>
                    <a:pt x="3653663" y="0"/>
                  </a:lnTo>
                  <a:cubicBezTo>
                    <a:pt x="3833622" y="0"/>
                    <a:pt x="3979545" y="145923"/>
                    <a:pt x="3979545" y="325882"/>
                  </a:cubicBezTo>
                  <a:lnTo>
                    <a:pt x="3979545" y="1629663"/>
                  </a:lnTo>
                  <a:cubicBezTo>
                    <a:pt x="3979545" y="1809622"/>
                    <a:pt x="3833622" y="1955545"/>
                    <a:pt x="3653663" y="1955545"/>
                  </a:cubicBezTo>
                  <a:lnTo>
                    <a:pt x="325882" y="1955545"/>
                  </a:lnTo>
                  <a:cubicBezTo>
                    <a:pt x="145923" y="1955545"/>
                    <a:pt x="0" y="1809622"/>
                    <a:pt x="0" y="1629663"/>
                  </a:cubicBezTo>
                  <a:lnTo>
                    <a:pt x="0" y="325882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979659" cy="1984183"/>
            </a:xfrm>
            <a:prstGeom prst="rect">
              <a:avLst/>
            </a:prstGeom>
          </p:spPr>
          <p:txBody>
            <a:bodyPr lIns="86124" tIns="86124" rIns="86124" bIns="86124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sente davvero l’aggressore/aggress.?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13895" y="4579915"/>
            <a:ext cx="5060209" cy="2486591"/>
            <a:chOff x="0" y="0"/>
            <a:chExt cx="3979659" cy="19556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79545" cy="1955545"/>
            </a:xfrm>
            <a:custGeom>
              <a:avLst/>
              <a:gdLst/>
              <a:ahLst/>
              <a:cxnLst/>
              <a:rect l="l" t="t" r="r" b="b"/>
              <a:pathLst>
                <a:path w="3979545" h="1955545">
                  <a:moveTo>
                    <a:pt x="0" y="325882"/>
                  </a:moveTo>
                  <a:cubicBezTo>
                    <a:pt x="0" y="145923"/>
                    <a:pt x="145923" y="0"/>
                    <a:pt x="325882" y="0"/>
                  </a:cubicBezTo>
                  <a:lnTo>
                    <a:pt x="3653663" y="0"/>
                  </a:lnTo>
                  <a:cubicBezTo>
                    <a:pt x="3833622" y="0"/>
                    <a:pt x="3979545" y="145923"/>
                    <a:pt x="3979545" y="325882"/>
                  </a:cubicBezTo>
                  <a:lnTo>
                    <a:pt x="3979545" y="1629663"/>
                  </a:lnTo>
                  <a:cubicBezTo>
                    <a:pt x="3979545" y="1809622"/>
                    <a:pt x="3833622" y="1955545"/>
                    <a:pt x="3653663" y="1955545"/>
                  </a:cubicBezTo>
                  <a:lnTo>
                    <a:pt x="325882" y="1955545"/>
                  </a:lnTo>
                  <a:cubicBezTo>
                    <a:pt x="145923" y="1955545"/>
                    <a:pt x="0" y="1809622"/>
                    <a:pt x="0" y="1629663"/>
                  </a:cubicBezTo>
                  <a:lnTo>
                    <a:pt x="0" y="325882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979659" cy="1984183"/>
            </a:xfrm>
            <a:prstGeom prst="rect">
              <a:avLst/>
            </a:prstGeom>
          </p:spPr>
          <p:txBody>
            <a:bodyPr lIns="86124" tIns="86124" rIns="86124" bIns="86124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gli/le altri/e che guardano?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473670" y="8257285"/>
            <a:ext cx="133406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che sappiamo cos’è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bullismo e come si sentono le persone coinvolte, sentiamolo raccontare attraverso una storia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79942" y="4371831"/>
            <a:ext cx="1728116" cy="454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4"/>
              </a:lnSpc>
            </a:pPr>
            <a:r>
              <a:rPr lang="en-US" sz="2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45324" y="6415799"/>
            <a:ext cx="7597351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voglio partecipare alla gita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05193" y="1284143"/>
            <a:ext cx="488775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copie della storia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e penne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995048" y="1284143"/>
            <a:ext cx="478519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eggeremo la storia di Kim, Malik e Samu, identificheremo i ruoli e penseremo a come agire.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405868" y="8773896"/>
            <a:ext cx="772434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abbiamo un ruolo nello stop al bullismo.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307302" y="3233587"/>
            <a:ext cx="9477448" cy="5331064"/>
            <a:chOff x="0" y="0"/>
            <a:chExt cx="8986025" cy="5054638"/>
          </a:xfrm>
        </p:grpSpPr>
        <p:sp>
          <p:nvSpPr>
            <p:cNvPr id="6" name="Freeform 6" descr="A group of children standing in a line  AI-generated content may be incorrect."/>
            <p:cNvSpPr/>
            <p:nvPr/>
          </p:nvSpPr>
          <p:spPr>
            <a:xfrm>
              <a:off x="0" y="0"/>
              <a:ext cx="8986012" cy="5054600"/>
            </a:xfrm>
            <a:custGeom>
              <a:avLst/>
              <a:gdLst/>
              <a:ahLst/>
              <a:cxnLst/>
              <a:rect l="l" t="t" r="r" b="b"/>
              <a:pathLst>
                <a:path w="8986012" h="5054600">
                  <a:moveTo>
                    <a:pt x="0" y="0"/>
                  </a:moveTo>
                  <a:lnTo>
                    <a:pt x="8986012" y="0"/>
                  </a:lnTo>
                  <a:lnTo>
                    <a:pt x="8986012" y="5054600"/>
                  </a:lnTo>
                  <a:lnTo>
                    <a:pt x="0" y="5054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72019" y="736009"/>
            <a:ext cx="13543962" cy="1420757"/>
            <a:chOff x="0" y="0"/>
            <a:chExt cx="11704320" cy="12277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4320" cy="1227785"/>
            </a:xfrm>
            <a:custGeom>
              <a:avLst/>
              <a:gdLst/>
              <a:ahLst/>
              <a:cxnLst/>
              <a:rect l="l" t="t" r="r" b="b"/>
              <a:pathLst>
                <a:path w="11704320" h="1227785">
                  <a:moveTo>
                    <a:pt x="0" y="0"/>
                  </a:moveTo>
                  <a:lnTo>
                    <a:pt x="11704320" y="0"/>
                  </a:lnTo>
                  <a:lnTo>
                    <a:pt x="11704320" y="1227785"/>
                  </a:lnTo>
                  <a:lnTo>
                    <a:pt x="0" y="122778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5748" b="-13574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704320" cy="12754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Obiettivi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847811" y="1196586"/>
            <a:ext cx="15048846" cy="8464976"/>
            <a:chOff x="0" y="0"/>
            <a:chExt cx="13004800" cy="7315200"/>
          </a:xfrm>
        </p:grpSpPr>
        <p:sp>
          <p:nvSpPr>
            <p:cNvPr id="6" name="Freeform 6" descr="A group of girls holding hands  AI-generated content may be incorrect."/>
            <p:cNvSpPr/>
            <p:nvPr/>
          </p:nvSpPr>
          <p:spPr>
            <a:xfrm>
              <a:off x="0" y="0"/>
              <a:ext cx="13004800" cy="7315200"/>
            </a:xfrm>
            <a:custGeom>
              <a:avLst/>
              <a:gdLst/>
              <a:ahLst/>
              <a:cxnLst/>
              <a:rect l="l" t="t" r="r" b="b"/>
              <a:pathLst>
                <a:path w="13004800" h="7315200">
                  <a:moveTo>
                    <a:pt x="0" y="0"/>
                  </a:moveTo>
                  <a:lnTo>
                    <a:pt x="13004800" y="0"/>
                  </a:lnTo>
                  <a:lnTo>
                    <a:pt x="130048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55606" y="3951869"/>
            <a:ext cx="8438949" cy="447676"/>
            <a:chOff x="0" y="0"/>
            <a:chExt cx="11251932" cy="596901"/>
          </a:xfrm>
        </p:grpSpPr>
        <p:sp>
          <p:nvSpPr>
            <p:cNvPr id="8" name="TextBox 8"/>
            <p:cNvSpPr txBox="1"/>
            <p:nvPr/>
          </p:nvSpPr>
          <p:spPr>
            <a:xfrm>
              <a:off x="860531" y="14870"/>
              <a:ext cx="10391401" cy="5481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Identificare i ruoli in una situazione di bullismo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65363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948290" y="6636482"/>
            <a:ext cx="8730690" cy="819031"/>
            <a:chOff x="0" y="0"/>
            <a:chExt cx="11640919" cy="1092042"/>
          </a:xfrm>
        </p:grpSpPr>
        <p:sp>
          <p:nvSpPr>
            <p:cNvPr id="11" name="TextBox 11"/>
            <p:cNvSpPr txBox="1"/>
            <p:nvPr/>
          </p:nvSpPr>
          <p:spPr>
            <a:xfrm>
              <a:off x="1003619" y="14870"/>
              <a:ext cx="10637300" cy="107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Creare strategie di prevenzione e un patto di classe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796725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948290" y="7300742"/>
            <a:ext cx="8463161" cy="819031"/>
            <a:chOff x="0" y="0"/>
            <a:chExt cx="11284215" cy="1092042"/>
          </a:xfrm>
        </p:grpSpPr>
        <p:sp>
          <p:nvSpPr>
            <p:cNvPr id="14" name="TextBox 14"/>
            <p:cNvSpPr txBox="1"/>
            <p:nvPr/>
          </p:nvSpPr>
          <p:spPr>
            <a:xfrm>
              <a:off x="1003619" y="14870"/>
              <a:ext cx="10280596" cy="107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Promuovere il rispetto, la fiducia e i messaggi positivi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796725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055606" y="4616129"/>
            <a:ext cx="8740428" cy="793591"/>
            <a:chOff x="0" y="0"/>
            <a:chExt cx="11653904" cy="1058122"/>
          </a:xfrm>
        </p:grpSpPr>
        <p:sp>
          <p:nvSpPr>
            <p:cNvPr id="17" name="TextBox 17"/>
            <p:cNvSpPr txBox="1"/>
            <p:nvPr/>
          </p:nvSpPr>
          <p:spPr>
            <a:xfrm>
              <a:off x="860531" y="-19050"/>
              <a:ext cx="10793373" cy="107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Riconoscere le emozioni e le conseguenze per tutte e tutti gli/le interessati/e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65363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48290" y="5626305"/>
            <a:ext cx="8847744" cy="793591"/>
            <a:chOff x="0" y="0"/>
            <a:chExt cx="11796992" cy="1058122"/>
          </a:xfrm>
        </p:grpSpPr>
        <p:sp>
          <p:nvSpPr>
            <p:cNvPr id="20" name="TextBox 20"/>
            <p:cNvSpPr txBox="1"/>
            <p:nvPr/>
          </p:nvSpPr>
          <p:spPr>
            <a:xfrm>
              <a:off x="1003619" y="-19050"/>
              <a:ext cx="10793373" cy="107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59"/>
                </a:lnSpc>
              </a:pPr>
              <a:r>
                <a:rPr lang="en-US" sz="263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che cos’è il cyberbullismo e come agire contro di esso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796725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5606" y="2981427"/>
            <a:ext cx="8355845" cy="753857"/>
            <a:chOff x="0" y="0"/>
            <a:chExt cx="11141126" cy="1005143"/>
          </a:xfrm>
        </p:grpSpPr>
        <p:sp>
          <p:nvSpPr>
            <p:cNvPr id="23" name="TextBox 23"/>
            <p:cNvSpPr txBox="1"/>
            <p:nvPr/>
          </p:nvSpPr>
          <p:spPr>
            <a:xfrm>
              <a:off x="860531" y="-3175"/>
              <a:ext cx="10280596" cy="10083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22"/>
                </a:lnSpc>
              </a:pPr>
              <a:r>
                <a:rPr lang="en-US" sz="243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Comprendere cos’è il bullismo e distinguerlo da un conflitto puntuale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76200"/>
              <a:ext cx="65363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59393" y="411627"/>
            <a:ext cx="6352678" cy="11208946"/>
            <a:chOff x="0" y="0"/>
            <a:chExt cx="6023280" cy="10627741"/>
          </a:xfrm>
        </p:grpSpPr>
        <p:sp>
          <p:nvSpPr>
            <p:cNvPr id="3" name="Freeform 3" descr="A cartoon of two girls  AI-generated content may be incorrect."/>
            <p:cNvSpPr/>
            <p:nvPr/>
          </p:nvSpPr>
          <p:spPr>
            <a:xfrm>
              <a:off x="0" y="0"/>
              <a:ext cx="6023229" cy="10627741"/>
            </a:xfrm>
            <a:custGeom>
              <a:avLst/>
              <a:gdLst/>
              <a:ahLst/>
              <a:cxnLst/>
              <a:rect l="l" t="t" r="r" b="b"/>
              <a:pathLst>
                <a:path w="6023229" h="10627741">
                  <a:moveTo>
                    <a:pt x="0" y="0"/>
                  </a:moveTo>
                  <a:lnTo>
                    <a:pt x="6023229" y="0"/>
                  </a:lnTo>
                  <a:lnTo>
                    <a:pt x="6023229" y="10627741"/>
                  </a:lnTo>
                  <a:lnTo>
                    <a:pt x="0" y="1062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3679"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625523" y="-799412"/>
            <a:ext cx="6495330" cy="11885825"/>
            <a:chOff x="0" y="0"/>
            <a:chExt cx="6158535" cy="11269523"/>
          </a:xfrm>
        </p:grpSpPr>
        <p:sp>
          <p:nvSpPr>
            <p:cNvPr id="5" name="Freeform 5" descr="A cartoon of two girls  AI-generated content may be incorrect."/>
            <p:cNvSpPr/>
            <p:nvPr/>
          </p:nvSpPr>
          <p:spPr>
            <a:xfrm>
              <a:off x="0" y="0"/>
              <a:ext cx="6158484" cy="11269472"/>
            </a:xfrm>
            <a:custGeom>
              <a:avLst/>
              <a:gdLst/>
              <a:ahLst/>
              <a:cxnLst/>
              <a:rect l="l" t="t" r="r" b="b"/>
              <a:pathLst>
                <a:path w="6158484" h="11269472">
                  <a:moveTo>
                    <a:pt x="0" y="0"/>
                  </a:moveTo>
                  <a:lnTo>
                    <a:pt x="6158484" y="0"/>
                  </a:lnTo>
                  <a:lnTo>
                    <a:pt x="6158484" y="11269472"/>
                  </a:lnTo>
                  <a:lnTo>
                    <a:pt x="0" y="1126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225322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430636" y="1120953"/>
            <a:ext cx="6834318" cy="3273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«Finalmente sei qui!», esclama felice Amina, la zia di Kim. Kim trascorrerà il fine settimana con la sua zia preferita, Amina, e di solito è sempre felicissimo quando va a trovarla. Questa volta, però, non abbraccia la zia Amina con lo stesso entusiasmo di sempre. Kim sembra molto triste mentre si avvicina alla zia.</a:t>
            </a:r>
          </a:p>
          <a:p>
            <a:pPr algn="l">
              <a:lnSpc>
                <a:spcPts val="2879"/>
              </a:lnSpc>
            </a:pPr>
            <a:endParaRPr lang="en-US" sz="23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430636" y="5522329"/>
            <a:ext cx="6834318" cy="2188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-«Beh, cosa c'è che non va?», chiede zia Amina. </a:t>
            </a:r>
          </a:p>
          <a:p>
            <a:pPr algn="l">
              <a:lnSpc>
                <a:spcPts val="2879"/>
              </a:lnSpc>
            </a:pPr>
            <a:endParaRPr lang="en-US" sz="23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-«Oh, niente», risponde Kim, ma la sua zia preferita capisce che c'è qualcosa che non va.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829376" y="568224"/>
            <a:ext cx="7642411" cy="217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«Tanto nessuno può aiutarmi. A scuola ho solo problemi. Prima andavo d’accordo con tutti. Giocavo soprattutto con Samu e Malik, ma ormai da qualche settimana non sono più miei amici. Malik mi spinge sempre e mi chiama “Kim puzzolente”. Non mi va nemmeno più di andare a scuola» – La zia Amina prova compassione per Kim.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829376" y="3127583"/>
            <a:ext cx="6972081" cy="2372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-Che cattiveria! Hai provato a parlare con Samu di come ti tratta Malik? -No", risponde Kim, ancora più triste, "È inutile. Samu sta dalla parte di Malik. Forse è contento perché adesso ha Malik tutto per sé...". A questo punto Kim inizia persino a piangere. La zia Amina lo prende tra le braccia e lo consola.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829376" y="5834966"/>
            <a:ext cx="6972081" cy="2707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Kim singhiozza: "E tutti/e gli/le altri/e nella classe hanno già amici/amiche. Proverò a rendermi il più invisibile possibile e spero che Malik si dimentichi di me e smetta di prendermi in giro. Ma sai qual è la cosa peggiore? La prossima settimana facciamo una gita scolastica. Non vedevo l’ora, ma ora non voglio andare. Magari ho fortuna e mi ammalo".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564143" y="411627"/>
            <a:ext cx="6352678" cy="11208946"/>
            <a:chOff x="0" y="0"/>
            <a:chExt cx="6023280" cy="10627741"/>
          </a:xfrm>
        </p:grpSpPr>
        <p:sp>
          <p:nvSpPr>
            <p:cNvPr id="6" name="Freeform 6" descr="A cartoon of two girls  AI-generated content may be incorrect."/>
            <p:cNvSpPr/>
            <p:nvPr/>
          </p:nvSpPr>
          <p:spPr>
            <a:xfrm>
              <a:off x="0" y="0"/>
              <a:ext cx="6023229" cy="10627741"/>
            </a:xfrm>
            <a:custGeom>
              <a:avLst/>
              <a:gdLst/>
              <a:ahLst/>
              <a:cxnLst/>
              <a:rect l="l" t="t" r="r" b="b"/>
              <a:pathLst>
                <a:path w="6023229" h="10627741">
                  <a:moveTo>
                    <a:pt x="0" y="0"/>
                  </a:moveTo>
                  <a:lnTo>
                    <a:pt x="6023229" y="0"/>
                  </a:lnTo>
                  <a:lnTo>
                    <a:pt x="6023229" y="10627741"/>
                  </a:lnTo>
                  <a:lnTo>
                    <a:pt x="0" y="1062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3679"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530273" y="-799412"/>
            <a:ext cx="6495330" cy="11885825"/>
            <a:chOff x="0" y="0"/>
            <a:chExt cx="6158535" cy="11269523"/>
          </a:xfrm>
        </p:grpSpPr>
        <p:sp>
          <p:nvSpPr>
            <p:cNvPr id="8" name="Freeform 8" descr="A cartoon of two girls  AI-generated content may be incorrect."/>
            <p:cNvSpPr/>
            <p:nvPr/>
          </p:nvSpPr>
          <p:spPr>
            <a:xfrm>
              <a:off x="0" y="0"/>
              <a:ext cx="6158484" cy="11269472"/>
            </a:xfrm>
            <a:custGeom>
              <a:avLst/>
              <a:gdLst/>
              <a:ahLst/>
              <a:cxnLst/>
              <a:rect l="l" t="t" r="r" b="b"/>
              <a:pathLst>
                <a:path w="6158484" h="11269472">
                  <a:moveTo>
                    <a:pt x="0" y="0"/>
                  </a:moveTo>
                  <a:lnTo>
                    <a:pt x="6158484" y="0"/>
                  </a:lnTo>
                  <a:lnTo>
                    <a:pt x="6158484" y="11269472"/>
                  </a:lnTo>
                  <a:lnTo>
                    <a:pt x="0" y="1126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225322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36468" y="4964906"/>
            <a:ext cx="6880422" cy="2372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-Una gita come questa è fantastica! Dovremmo dirlo ai tuoi genitori e alla tua insegnante. Se vuoi, posso accompagnarti a scuola. Se prendono sempre in giro qualcuno ed lo escludono, si tratta di bullismo. Non è colpa tua. E non dovresti tollerarlo in nessun caso.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36468" y="3560570"/>
            <a:ext cx="6690501" cy="698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«Non può essere a causa di Malik e Samu che non vuoi venire in gita», risponde zia Amina.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3683206" y="411627"/>
            <a:ext cx="6352678" cy="11208946"/>
            <a:chOff x="0" y="0"/>
            <a:chExt cx="6023280" cy="10627741"/>
          </a:xfrm>
        </p:grpSpPr>
        <p:sp>
          <p:nvSpPr>
            <p:cNvPr id="5" name="Freeform 5" descr="A cartoon of two girls  AI-generated content may be incorrect."/>
            <p:cNvSpPr/>
            <p:nvPr/>
          </p:nvSpPr>
          <p:spPr>
            <a:xfrm>
              <a:off x="0" y="0"/>
              <a:ext cx="6023229" cy="10627741"/>
            </a:xfrm>
            <a:custGeom>
              <a:avLst/>
              <a:gdLst/>
              <a:ahLst/>
              <a:cxnLst/>
              <a:rect l="l" t="t" r="r" b="b"/>
              <a:pathLst>
                <a:path w="6023229" h="10627741">
                  <a:moveTo>
                    <a:pt x="0" y="0"/>
                  </a:moveTo>
                  <a:lnTo>
                    <a:pt x="6023229" y="0"/>
                  </a:lnTo>
                  <a:lnTo>
                    <a:pt x="6023229" y="10627741"/>
                  </a:lnTo>
                  <a:lnTo>
                    <a:pt x="0" y="1062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3679"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649336" y="-799412"/>
            <a:ext cx="6495330" cy="11885825"/>
            <a:chOff x="0" y="0"/>
            <a:chExt cx="6158535" cy="11269523"/>
          </a:xfrm>
        </p:grpSpPr>
        <p:sp>
          <p:nvSpPr>
            <p:cNvPr id="7" name="Freeform 7" descr="A cartoon of two girls  AI-generated content may be incorrect."/>
            <p:cNvSpPr/>
            <p:nvPr/>
          </p:nvSpPr>
          <p:spPr>
            <a:xfrm>
              <a:off x="0" y="0"/>
              <a:ext cx="6158484" cy="11269472"/>
            </a:xfrm>
            <a:custGeom>
              <a:avLst/>
              <a:gdLst/>
              <a:ahLst/>
              <a:cxnLst/>
              <a:rect l="l" t="t" r="r" b="b"/>
              <a:pathLst>
                <a:path w="6158484" h="11269472">
                  <a:moveTo>
                    <a:pt x="0" y="0"/>
                  </a:moveTo>
                  <a:lnTo>
                    <a:pt x="6158484" y="0"/>
                  </a:lnTo>
                  <a:lnTo>
                    <a:pt x="6158484" y="11269472"/>
                  </a:lnTo>
                  <a:lnTo>
                    <a:pt x="0" y="1126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225322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02514" y="1675613"/>
            <a:ext cx="4960749" cy="2908432"/>
            <a:chOff x="0" y="0"/>
            <a:chExt cx="4136111" cy="24249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238" tIns="81238" rIns="81238" bIns="812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è successo in questa storia?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24737" y="1675613"/>
            <a:ext cx="4960749" cy="2908432"/>
            <a:chOff x="0" y="0"/>
            <a:chExt cx="4136111" cy="24249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238" tIns="81238" rIns="81238" bIns="812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personaggi appaiono e cosa hanno fatto?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02514" y="5702961"/>
            <a:ext cx="4960749" cy="2908432"/>
            <a:chOff x="0" y="0"/>
            <a:chExt cx="4136111" cy="24249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238" tIns="81238" rIns="81238" bIns="812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 solo Kim, Malik e Samu coinvolti/e?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24722" y="5702961"/>
            <a:ext cx="4960749" cy="2908432"/>
            <a:chOff x="0" y="0"/>
            <a:chExt cx="4136111" cy="24249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238" tIns="81238" rIns="81238" bIns="812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Immagina che questa storia sia successa nella tua classe… non avrebbe niente a che fare con te?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683206" y="411627"/>
            <a:ext cx="6352678" cy="11208946"/>
            <a:chOff x="0" y="0"/>
            <a:chExt cx="6023280" cy="10627741"/>
          </a:xfrm>
        </p:grpSpPr>
        <p:sp>
          <p:nvSpPr>
            <p:cNvPr id="15" name="Freeform 15" descr="A cartoon of two girls  AI-generated content may be incorrect."/>
            <p:cNvSpPr/>
            <p:nvPr/>
          </p:nvSpPr>
          <p:spPr>
            <a:xfrm>
              <a:off x="0" y="0"/>
              <a:ext cx="6023229" cy="10627741"/>
            </a:xfrm>
            <a:custGeom>
              <a:avLst/>
              <a:gdLst/>
              <a:ahLst/>
              <a:cxnLst/>
              <a:rect l="l" t="t" r="r" b="b"/>
              <a:pathLst>
                <a:path w="6023229" h="10627741">
                  <a:moveTo>
                    <a:pt x="0" y="0"/>
                  </a:moveTo>
                  <a:lnTo>
                    <a:pt x="6023229" y="0"/>
                  </a:lnTo>
                  <a:lnTo>
                    <a:pt x="6023229" y="10627741"/>
                  </a:lnTo>
                  <a:lnTo>
                    <a:pt x="0" y="1062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3679"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649336" y="-799412"/>
            <a:ext cx="6495330" cy="11885825"/>
            <a:chOff x="0" y="0"/>
            <a:chExt cx="6158535" cy="11269523"/>
          </a:xfrm>
        </p:grpSpPr>
        <p:sp>
          <p:nvSpPr>
            <p:cNvPr id="17" name="Freeform 17" descr="A cartoon of two girls  AI-generated content may be incorrect."/>
            <p:cNvSpPr/>
            <p:nvPr/>
          </p:nvSpPr>
          <p:spPr>
            <a:xfrm>
              <a:off x="0" y="0"/>
              <a:ext cx="6158484" cy="11269472"/>
            </a:xfrm>
            <a:custGeom>
              <a:avLst/>
              <a:gdLst/>
              <a:ahLst/>
              <a:cxnLst/>
              <a:rect l="l" t="t" r="r" b="b"/>
              <a:pathLst>
                <a:path w="6158484" h="11269472">
                  <a:moveTo>
                    <a:pt x="0" y="0"/>
                  </a:moveTo>
                  <a:lnTo>
                    <a:pt x="6158484" y="0"/>
                  </a:lnTo>
                  <a:lnTo>
                    <a:pt x="6158484" y="11269472"/>
                  </a:lnTo>
                  <a:lnTo>
                    <a:pt x="0" y="1126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225322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83206" y="411627"/>
            <a:ext cx="6352678" cy="11208946"/>
            <a:chOff x="0" y="0"/>
            <a:chExt cx="6023280" cy="10627741"/>
          </a:xfrm>
        </p:grpSpPr>
        <p:sp>
          <p:nvSpPr>
            <p:cNvPr id="3" name="Freeform 3" descr="A cartoon of two girls  AI-generated content may be incorrect."/>
            <p:cNvSpPr/>
            <p:nvPr/>
          </p:nvSpPr>
          <p:spPr>
            <a:xfrm>
              <a:off x="0" y="0"/>
              <a:ext cx="6023229" cy="10627741"/>
            </a:xfrm>
            <a:custGeom>
              <a:avLst/>
              <a:gdLst/>
              <a:ahLst/>
              <a:cxnLst/>
              <a:rect l="l" t="t" r="r" b="b"/>
              <a:pathLst>
                <a:path w="6023229" h="10627741">
                  <a:moveTo>
                    <a:pt x="0" y="0"/>
                  </a:moveTo>
                  <a:lnTo>
                    <a:pt x="6023229" y="0"/>
                  </a:lnTo>
                  <a:lnTo>
                    <a:pt x="6023229" y="10627741"/>
                  </a:lnTo>
                  <a:lnTo>
                    <a:pt x="0" y="1062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3679"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649336" y="-799412"/>
            <a:ext cx="6495330" cy="11885825"/>
            <a:chOff x="0" y="0"/>
            <a:chExt cx="6158535" cy="11269523"/>
          </a:xfrm>
        </p:grpSpPr>
        <p:sp>
          <p:nvSpPr>
            <p:cNvPr id="5" name="Freeform 5" descr="A cartoon of two girls  AI-generated content may be incorrect."/>
            <p:cNvSpPr/>
            <p:nvPr/>
          </p:nvSpPr>
          <p:spPr>
            <a:xfrm>
              <a:off x="0" y="0"/>
              <a:ext cx="6158484" cy="11269472"/>
            </a:xfrm>
            <a:custGeom>
              <a:avLst/>
              <a:gdLst/>
              <a:ahLst/>
              <a:cxnLst/>
              <a:rect l="l" t="t" r="r" b="b"/>
              <a:pathLst>
                <a:path w="6158484" h="11269472">
                  <a:moveTo>
                    <a:pt x="0" y="0"/>
                  </a:moveTo>
                  <a:lnTo>
                    <a:pt x="6158484" y="0"/>
                  </a:lnTo>
                  <a:lnTo>
                    <a:pt x="6158484" y="11269472"/>
                  </a:lnTo>
                  <a:lnTo>
                    <a:pt x="0" y="1126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225322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407212" y="1675613"/>
            <a:ext cx="4956051" cy="2905678"/>
            <a:chOff x="0" y="0"/>
            <a:chExt cx="4136111" cy="24249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161" tIns="81161" rIns="81161" bIns="81161" rtlCol="0" anchor="ctr"/>
            <a:lstStyle/>
            <a:p>
              <a:pPr algn="ctr">
                <a:lnSpc>
                  <a:spcPts val="3680"/>
                </a:lnSpc>
              </a:pPr>
              <a:r>
                <a:rPr lang="en-US" sz="3067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sente Kim?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24722" y="1675613"/>
            <a:ext cx="4956051" cy="2905678"/>
            <a:chOff x="0" y="0"/>
            <a:chExt cx="4136111" cy="242495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161" tIns="81161" rIns="81161" bIns="81161" rtlCol="0" anchor="ctr"/>
            <a:lstStyle/>
            <a:p>
              <a:pPr algn="ctr">
                <a:lnSpc>
                  <a:spcPts val="3680"/>
                </a:lnSpc>
              </a:pPr>
              <a:r>
                <a:rPr lang="en-US" sz="3067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cerca Malik con le sue azioni?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407212" y="5702961"/>
            <a:ext cx="4956051" cy="2905678"/>
            <a:chOff x="0" y="0"/>
            <a:chExt cx="4136111" cy="24249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161" tIns="81161" rIns="81161" bIns="81161" rtlCol="0" anchor="ctr"/>
            <a:lstStyle/>
            <a:p>
              <a:pPr algn="ctr">
                <a:lnSpc>
                  <a:spcPts val="3680"/>
                </a:lnSpc>
              </a:pPr>
              <a:r>
                <a:rPr lang="en-US" sz="3067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fa Samu e perché segue Malik?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24722" y="5702961"/>
            <a:ext cx="4956051" cy="2905678"/>
            <a:chOff x="0" y="0"/>
            <a:chExt cx="4136111" cy="242495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136009" cy="2424943"/>
            </a:xfrm>
            <a:custGeom>
              <a:avLst/>
              <a:gdLst/>
              <a:ahLst/>
              <a:cxnLst/>
              <a:rect l="l" t="t" r="r" b="b"/>
              <a:pathLst>
                <a:path w="4136009" h="2424943">
                  <a:moveTo>
                    <a:pt x="0" y="404115"/>
                  </a:moveTo>
                  <a:cubicBezTo>
                    <a:pt x="0" y="180975"/>
                    <a:pt x="180975" y="0"/>
                    <a:pt x="404114" y="0"/>
                  </a:cubicBezTo>
                  <a:lnTo>
                    <a:pt x="3731895" y="0"/>
                  </a:lnTo>
                  <a:cubicBezTo>
                    <a:pt x="3955161" y="0"/>
                    <a:pt x="4136009" y="180975"/>
                    <a:pt x="4136009" y="404115"/>
                  </a:cubicBezTo>
                  <a:lnTo>
                    <a:pt x="4136009" y="2020828"/>
                  </a:lnTo>
                  <a:cubicBezTo>
                    <a:pt x="4136009" y="2244095"/>
                    <a:pt x="3955034" y="2424943"/>
                    <a:pt x="3731895" y="2424943"/>
                  </a:cubicBezTo>
                  <a:lnTo>
                    <a:pt x="404114" y="2424943"/>
                  </a:lnTo>
                  <a:cubicBezTo>
                    <a:pt x="180975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4136111" cy="2453531"/>
            </a:xfrm>
            <a:prstGeom prst="rect">
              <a:avLst/>
            </a:prstGeom>
          </p:spPr>
          <p:txBody>
            <a:bodyPr lIns="81161" tIns="81161" rIns="81161" bIns="81161" rtlCol="0" anchor="ctr"/>
            <a:lstStyle/>
            <a:p>
              <a:pPr algn="ctr">
                <a:lnSpc>
                  <a:spcPts val="3680"/>
                </a:lnSpc>
              </a:pPr>
              <a:r>
                <a:rPr lang="en-US" sz="3067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potrebbe fare il resto della classe per cambiare la situazione?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30331" y="2943676"/>
            <a:ext cx="8627338" cy="4399649"/>
            <a:chOff x="0" y="0"/>
            <a:chExt cx="7113524" cy="36276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13524" cy="3627630"/>
            </a:xfrm>
            <a:custGeom>
              <a:avLst/>
              <a:gdLst/>
              <a:ahLst/>
              <a:cxnLst/>
              <a:rect l="l" t="t" r="r" b="b"/>
              <a:pathLst>
                <a:path w="7113524" h="3627630">
                  <a:moveTo>
                    <a:pt x="0" y="604647"/>
                  </a:moveTo>
                  <a:cubicBezTo>
                    <a:pt x="0" y="270637"/>
                    <a:pt x="270637" y="0"/>
                    <a:pt x="604647" y="0"/>
                  </a:cubicBezTo>
                  <a:lnTo>
                    <a:pt x="6508877" y="0"/>
                  </a:lnTo>
                  <a:cubicBezTo>
                    <a:pt x="6842760" y="0"/>
                    <a:pt x="7113524" y="270637"/>
                    <a:pt x="7113524" y="604647"/>
                  </a:cubicBezTo>
                  <a:lnTo>
                    <a:pt x="7113524" y="3022982"/>
                  </a:lnTo>
                  <a:cubicBezTo>
                    <a:pt x="7113524" y="3356866"/>
                    <a:pt x="6842887" y="3627630"/>
                    <a:pt x="6508877" y="3627630"/>
                  </a:cubicBezTo>
                  <a:lnTo>
                    <a:pt x="604647" y="3627630"/>
                  </a:lnTo>
                  <a:cubicBezTo>
                    <a:pt x="270637" y="3627630"/>
                    <a:pt x="0" y="3356992"/>
                    <a:pt x="0" y="3022982"/>
                  </a:cubicBezTo>
                  <a:lnTo>
                    <a:pt x="0" y="604647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7113524" cy="3656230"/>
            </a:xfrm>
            <a:prstGeom prst="rect">
              <a:avLst/>
            </a:prstGeom>
          </p:spPr>
          <p:txBody>
            <a:bodyPr lIns="82148" tIns="82148" rIns="82148" bIns="8214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Nel bullismo non ci sono solo una vittima e un aggressore. Ci sono anche chi segue, chi sta a guardare e l'intera classe. Ognuno ha un ruolo, e tutti possono fare qualcosa per cambiare la situazione.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-123303"/>
            <a:ext cx="3265418" cy="10533606"/>
          </a:xfrm>
          <a:custGeom>
            <a:avLst/>
            <a:gdLst/>
            <a:ahLst/>
            <a:cxnLst/>
            <a:rect l="l" t="t" r="r" b="b"/>
            <a:pathLst>
              <a:path w="3265418" h="10533606">
                <a:moveTo>
                  <a:pt x="0" y="0"/>
                </a:moveTo>
                <a:lnTo>
                  <a:pt x="3265418" y="0"/>
                </a:lnTo>
                <a:lnTo>
                  <a:pt x="3265418" y="10533606"/>
                </a:lnTo>
                <a:lnTo>
                  <a:pt x="0" y="105336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93090" y="3920644"/>
            <a:ext cx="1701820" cy="445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24"/>
              </a:lnSpc>
            </a:pPr>
            <a:r>
              <a:rPr lang="en-US" sz="277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46484" y="5301263"/>
            <a:ext cx="9995032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Sagome Corporee</a:t>
            </a:r>
          </a:p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 e Conseguenze del Bullismo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14938" y="2153138"/>
            <a:ext cx="4887758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Grandi rotoli di carta o poster.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colorati.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Nastro adesivo per attaccare le sagome al muro.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814938" y="5248763"/>
            <a:ext cx="478519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Disegneremo una sagoma e scriveremo le emozioni e le conseguenze di un ruolo.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814938" y="8345271"/>
            <a:ext cx="115097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mettersi nei panni degli altri ci aiuta a capire come si sentono.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897981" y="-343476"/>
            <a:ext cx="7949038" cy="10287000"/>
            <a:chOff x="0" y="0"/>
            <a:chExt cx="7536866" cy="9753600"/>
          </a:xfrm>
        </p:grpSpPr>
        <p:sp>
          <p:nvSpPr>
            <p:cNvPr id="6" name="Freeform 6" descr="A black background with a black square  AI-generated content may be incorrect."/>
            <p:cNvSpPr/>
            <p:nvPr/>
          </p:nvSpPr>
          <p:spPr>
            <a:xfrm>
              <a:off x="0" y="0"/>
              <a:ext cx="7536815" cy="9753600"/>
            </a:xfrm>
            <a:custGeom>
              <a:avLst/>
              <a:gdLst/>
              <a:ahLst/>
              <a:cxnLst/>
              <a:rect l="l" t="t" r="r" b="b"/>
              <a:pathLst>
                <a:path w="7536815" h="9753600">
                  <a:moveTo>
                    <a:pt x="0" y="0"/>
                  </a:moveTo>
                  <a:lnTo>
                    <a:pt x="7536815" y="0"/>
                  </a:lnTo>
                  <a:lnTo>
                    <a:pt x="7536815" y="9753600"/>
                  </a:lnTo>
                  <a:lnTo>
                    <a:pt x="0" y="975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35225" y="2431240"/>
            <a:ext cx="5174841" cy="2557571"/>
            <a:chOff x="0" y="0"/>
            <a:chExt cx="4906516" cy="24249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6396" cy="2424943"/>
            </a:xfrm>
            <a:custGeom>
              <a:avLst/>
              <a:gdLst/>
              <a:ahLst/>
              <a:cxnLst/>
              <a:rect l="l" t="t" r="r" b="b"/>
              <a:pathLst>
                <a:path w="4906396" h="2424943">
                  <a:moveTo>
                    <a:pt x="0" y="404115"/>
                  </a:moveTo>
                  <a:cubicBezTo>
                    <a:pt x="0" y="180975"/>
                    <a:pt x="214684" y="0"/>
                    <a:pt x="479386" y="0"/>
                  </a:cubicBezTo>
                  <a:lnTo>
                    <a:pt x="4427010" y="0"/>
                  </a:lnTo>
                  <a:cubicBezTo>
                    <a:pt x="4691862" y="0"/>
                    <a:pt x="4906396" y="180975"/>
                    <a:pt x="4906396" y="404115"/>
                  </a:cubicBezTo>
                  <a:lnTo>
                    <a:pt x="4906396" y="2020828"/>
                  </a:lnTo>
                  <a:cubicBezTo>
                    <a:pt x="4906396" y="2244095"/>
                    <a:pt x="4691712" y="2424943"/>
                    <a:pt x="4427010" y="2424943"/>
                  </a:cubicBezTo>
                  <a:lnTo>
                    <a:pt x="479386" y="2424943"/>
                  </a:lnTo>
                  <a:cubicBezTo>
                    <a:pt x="214684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906516" cy="245353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hai scoperto mettendoti nei panni di questo personaggio?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93264" y="2431240"/>
            <a:ext cx="5159511" cy="2557571"/>
            <a:chOff x="0" y="0"/>
            <a:chExt cx="4891980" cy="24249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91860" cy="2424943"/>
            </a:xfrm>
            <a:custGeom>
              <a:avLst/>
              <a:gdLst/>
              <a:ahLst/>
              <a:cxnLst/>
              <a:rect l="l" t="t" r="r" b="b"/>
              <a:pathLst>
                <a:path w="4891860" h="2424943">
                  <a:moveTo>
                    <a:pt x="0" y="404115"/>
                  </a:moveTo>
                  <a:cubicBezTo>
                    <a:pt x="0" y="180975"/>
                    <a:pt x="214048" y="0"/>
                    <a:pt x="477965" y="0"/>
                  </a:cubicBezTo>
                  <a:lnTo>
                    <a:pt x="4413895" y="0"/>
                  </a:lnTo>
                  <a:cubicBezTo>
                    <a:pt x="4677963" y="0"/>
                    <a:pt x="4891860" y="180975"/>
                    <a:pt x="4891860" y="404115"/>
                  </a:cubicBezTo>
                  <a:lnTo>
                    <a:pt x="4891860" y="2020828"/>
                  </a:lnTo>
                  <a:cubicBezTo>
                    <a:pt x="4891860" y="2244095"/>
                    <a:pt x="4677813" y="2424943"/>
                    <a:pt x="4413895" y="2424943"/>
                  </a:cubicBezTo>
                  <a:lnTo>
                    <a:pt x="477965" y="2424943"/>
                  </a:lnTo>
                  <a:cubicBezTo>
                    <a:pt x="214048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891980" cy="245353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emozioni si ripetono in tutti/e i/le personaggi?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193264" y="5298189"/>
            <a:ext cx="5159511" cy="2557570"/>
            <a:chOff x="0" y="0"/>
            <a:chExt cx="4891980" cy="24249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91970" cy="2424943"/>
            </a:xfrm>
            <a:custGeom>
              <a:avLst/>
              <a:gdLst/>
              <a:ahLst/>
              <a:cxnLst/>
              <a:rect l="l" t="t" r="r" b="b"/>
              <a:pathLst>
                <a:path w="4891970" h="2424943">
                  <a:moveTo>
                    <a:pt x="0" y="404115"/>
                  </a:moveTo>
                  <a:cubicBezTo>
                    <a:pt x="0" y="180975"/>
                    <a:pt x="155973" y="0"/>
                    <a:pt x="348285" y="0"/>
                  </a:cubicBezTo>
                  <a:lnTo>
                    <a:pt x="4543685" y="0"/>
                  </a:lnTo>
                  <a:cubicBezTo>
                    <a:pt x="4736106" y="0"/>
                    <a:pt x="4891970" y="180975"/>
                    <a:pt x="4891970" y="404115"/>
                  </a:cubicBezTo>
                  <a:lnTo>
                    <a:pt x="4891970" y="2020828"/>
                  </a:lnTo>
                  <a:cubicBezTo>
                    <a:pt x="4891970" y="2244095"/>
                    <a:pt x="4735997" y="2424943"/>
                    <a:pt x="4543685" y="2424943"/>
                  </a:cubicBezTo>
                  <a:lnTo>
                    <a:pt x="348285" y="2424943"/>
                  </a:lnTo>
                  <a:cubicBezTo>
                    <a:pt x="155973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891980" cy="245353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conseguenze potrebbero verificarsi se non interveniamo contro il bullismo?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35225" y="5298189"/>
            <a:ext cx="5174841" cy="2557570"/>
            <a:chOff x="0" y="0"/>
            <a:chExt cx="4906516" cy="24249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906396" cy="2424943"/>
            </a:xfrm>
            <a:custGeom>
              <a:avLst/>
              <a:gdLst/>
              <a:ahLst/>
              <a:cxnLst/>
              <a:rect l="l" t="t" r="r" b="b"/>
              <a:pathLst>
                <a:path w="4906396" h="2424943">
                  <a:moveTo>
                    <a:pt x="0" y="404115"/>
                  </a:moveTo>
                  <a:cubicBezTo>
                    <a:pt x="0" y="180975"/>
                    <a:pt x="214684" y="0"/>
                    <a:pt x="479386" y="0"/>
                  </a:cubicBezTo>
                  <a:lnTo>
                    <a:pt x="4427010" y="0"/>
                  </a:lnTo>
                  <a:cubicBezTo>
                    <a:pt x="4691862" y="0"/>
                    <a:pt x="4906396" y="180975"/>
                    <a:pt x="4906396" y="404115"/>
                  </a:cubicBezTo>
                  <a:lnTo>
                    <a:pt x="4906396" y="2020828"/>
                  </a:lnTo>
                  <a:cubicBezTo>
                    <a:pt x="4906396" y="2244095"/>
                    <a:pt x="4691712" y="2424943"/>
                    <a:pt x="4427010" y="2424943"/>
                  </a:cubicBezTo>
                  <a:lnTo>
                    <a:pt x="479386" y="2424943"/>
                  </a:lnTo>
                  <a:cubicBezTo>
                    <a:pt x="214684" y="2424943"/>
                    <a:pt x="0" y="2243968"/>
                    <a:pt x="0" y="2020828"/>
                  </a:cubicBezTo>
                  <a:lnTo>
                    <a:pt x="0" y="404115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906516" cy="2453531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ci puoi fare?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74644" y="3978636"/>
            <a:ext cx="1738713" cy="447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7"/>
              </a:lnSpc>
            </a:pPr>
            <a:r>
              <a:rPr lang="en-US" sz="278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83298" y="5892001"/>
            <a:ext cx="9321403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Lettera ai Genitori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Condividere Quello che Abbiamo Imparato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087961" y="1028700"/>
            <a:ext cx="14112079" cy="1340973"/>
            <a:chOff x="0" y="0"/>
            <a:chExt cx="11704320" cy="11121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112184"/>
            </a:xfrm>
            <a:custGeom>
              <a:avLst/>
              <a:gdLst/>
              <a:ahLst/>
              <a:cxnLst/>
              <a:rect l="l" t="t" r="r" b="b"/>
              <a:pathLst>
                <a:path w="11704320" h="1112184">
                  <a:moveTo>
                    <a:pt x="0" y="0"/>
                  </a:moveTo>
                  <a:lnTo>
                    <a:pt x="11704320" y="0"/>
                  </a:lnTo>
                  <a:lnTo>
                    <a:pt x="11704320" y="1112184"/>
                  </a:lnTo>
                  <a:lnTo>
                    <a:pt x="0" y="1112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5055" b="-15505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1704320" cy="11598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Giorno 1. Il bullismo in generale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340568" y="4438770"/>
            <a:ext cx="1606864" cy="44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2"/>
              </a:lnSpc>
            </a:pPr>
            <a:r>
              <a:rPr lang="en-US" sz="274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70979" y="6044242"/>
            <a:ext cx="754604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Introduzione e Presentazione</a:t>
            </a: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00671" y="1284143"/>
            <a:ext cx="4887758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di carta o modelli di lettera.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Matite o penne.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(Facoltativo) Buste per portare la lettera a casa.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00671" y="5677388"/>
            <a:ext cx="478519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Scriverai una lettera alla tua famiglia raccontando loro quello che hai imparato oggi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00671" y="8773896"/>
            <a:ext cx="115097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a casa quello che hai imparato ci aiuta a prenderci cura gli/le uni/e degli/le altri/e anche fuori dalla scuola.</a:t>
            </a:r>
          </a:p>
        </p:txBody>
      </p:sp>
      <p:grpSp>
        <p:nvGrpSpPr>
          <p:cNvPr id="5" name="Group 5"/>
          <p:cNvGrpSpPr/>
          <p:nvPr/>
        </p:nvGrpSpPr>
        <p:grpSpPr>
          <a:xfrm rot="-900000">
            <a:off x="8721175" y="142009"/>
            <a:ext cx="7404577" cy="7715250"/>
            <a:chOff x="0" y="0"/>
            <a:chExt cx="7020636" cy="7315200"/>
          </a:xfrm>
        </p:grpSpPr>
        <p:sp>
          <p:nvSpPr>
            <p:cNvPr id="6" name="Freeform 6" descr="A cartoon of a person thinking next to a envelope with question marks  AI-generated content may be incorrect."/>
            <p:cNvSpPr/>
            <p:nvPr/>
          </p:nvSpPr>
          <p:spPr>
            <a:xfrm>
              <a:off x="0" y="0"/>
              <a:ext cx="7020687" cy="7315200"/>
            </a:xfrm>
            <a:custGeom>
              <a:avLst/>
              <a:gdLst/>
              <a:ahLst/>
              <a:cxnLst/>
              <a:rect l="l" t="t" r="r" b="b"/>
              <a:pathLst>
                <a:path w="7020687" h="7315200">
                  <a:moveTo>
                    <a:pt x="0" y="0"/>
                  </a:moveTo>
                  <a:lnTo>
                    <a:pt x="7020687" y="0"/>
                  </a:lnTo>
                  <a:lnTo>
                    <a:pt x="7020687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8523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42990" y="1028700"/>
            <a:ext cx="7087743" cy="8229600"/>
          </a:xfrm>
          <a:custGeom>
            <a:avLst/>
            <a:gdLst/>
            <a:ahLst/>
            <a:cxnLst/>
            <a:rect l="l" t="t" r="r" b="b"/>
            <a:pathLst>
              <a:path w="7087743" h="8229600">
                <a:moveTo>
                  <a:pt x="0" y="0"/>
                </a:moveTo>
                <a:lnTo>
                  <a:pt x="7087743" y="0"/>
                </a:lnTo>
                <a:lnTo>
                  <a:pt x="70877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819218" y="2981325"/>
            <a:ext cx="6041950" cy="429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Cari Mamma e Papà: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in classe abbiamo imparato cos’è il bullismo: quando una persona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ripetutamente disturba o esclude un’altra e c’è uno squilibrio di potere.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Abbiamo letto una storia e abbiamo parlato di come si sente la vittima e anche di come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 sentono gli/le altri/e.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Penso sia importante parlarne a casa così possiamo tutti/e aiutare ad assicurarci che nessuno/a stia male a scuola. 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 amore, (nome)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3541520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43000" y="969898"/>
            <a:ext cx="16002000" cy="1582807"/>
            <a:chOff x="-628067" y="-47625"/>
            <a:chExt cx="12960454" cy="12819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234333"/>
            </a:xfrm>
            <a:custGeom>
              <a:avLst/>
              <a:gdLst/>
              <a:ahLst/>
              <a:cxnLst/>
              <a:rect l="l" t="t" r="r" b="b"/>
              <a:pathLst>
                <a:path w="11704320" h="1234333">
                  <a:moveTo>
                    <a:pt x="0" y="0"/>
                  </a:moveTo>
                  <a:lnTo>
                    <a:pt x="11704320" y="0"/>
                  </a:lnTo>
                  <a:lnTo>
                    <a:pt x="11704320" y="1234333"/>
                  </a:lnTo>
                  <a:lnTo>
                    <a:pt x="0" y="123433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9711" b="-12981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628067" y="-47625"/>
              <a:ext cx="12960454" cy="12819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2. </a:t>
              </a:r>
              <a:r>
                <a:rPr lang="en-US" sz="5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Cyberbullismo</a:t>
              </a:r>
              <a:r>
                <a:rPr lang="en-US" sz="5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e </a:t>
              </a:r>
              <a:r>
                <a:rPr lang="en-US" sz="5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sistema</a:t>
              </a:r>
              <a:r>
                <a:rPr lang="en-US" sz="5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di </a:t>
              </a:r>
              <a:r>
                <a:rPr lang="en-US" sz="5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supporto</a:t>
              </a:r>
              <a:endPara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275819" y="5297067"/>
            <a:ext cx="1736362" cy="451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280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280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09374" y="6031460"/>
            <a:ext cx="7727312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Cerchio di Revisione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Ricordando il Giorno Precedente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05193" y="1284143"/>
            <a:ext cx="488775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Sedie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disposte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cerchio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Lavagna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 flipchart (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facoltativo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) per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annotare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le parole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chiave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995062" y="1284143"/>
            <a:ext cx="478519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Ricorderemo insieme quello che abbiamo imparato ieri.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07742" y="8773896"/>
            <a:ext cx="683720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 revisione ci aiuta a continuare a imparare.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963598" y="2722867"/>
            <a:ext cx="10945247" cy="6156703"/>
            <a:chOff x="0" y="0"/>
            <a:chExt cx="10377716" cy="5837466"/>
          </a:xfrm>
        </p:grpSpPr>
        <p:sp>
          <p:nvSpPr>
            <p:cNvPr id="6" name="Freeform 6" descr="A group of girls holding hands  AI-generated content may be incorrect."/>
            <p:cNvSpPr/>
            <p:nvPr/>
          </p:nvSpPr>
          <p:spPr>
            <a:xfrm>
              <a:off x="0" y="0"/>
              <a:ext cx="10377678" cy="5837428"/>
            </a:xfrm>
            <a:custGeom>
              <a:avLst/>
              <a:gdLst/>
              <a:ahLst/>
              <a:cxnLst/>
              <a:rect l="l" t="t" r="r" b="b"/>
              <a:pathLst>
                <a:path w="10377678" h="5837428">
                  <a:moveTo>
                    <a:pt x="0" y="0"/>
                  </a:moveTo>
                  <a:lnTo>
                    <a:pt x="10377678" y="0"/>
                  </a:lnTo>
                  <a:lnTo>
                    <a:pt x="10377678" y="5837428"/>
                  </a:lnTo>
                  <a:lnTo>
                    <a:pt x="0" y="5837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84343" y="3345079"/>
            <a:ext cx="5919314" cy="3596842"/>
            <a:chOff x="0" y="0"/>
            <a:chExt cx="4859693" cy="29529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59655" cy="2952880"/>
            </a:xfrm>
            <a:custGeom>
              <a:avLst/>
              <a:gdLst/>
              <a:ahLst/>
              <a:cxnLst/>
              <a:rect l="l" t="t" r="r" b="b"/>
              <a:pathLst>
                <a:path w="4859655" h="2952880">
                  <a:moveTo>
                    <a:pt x="0" y="492125"/>
                  </a:moveTo>
                  <a:cubicBezTo>
                    <a:pt x="0" y="220345"/>
                    <a:pt x="220345" y="0"/>
                    <a:pt x="492125" y="0"/>
                  </a:cubicBezTo>
                  <a:lnTo>
                    <a:pt x="4367530" y="0"/>
                  </a:lnTo>
                  <a:cubicBezTo>
                    <a:pt x="4639310" y="0"/>
                    <a:pt x="4859655" y="220345"/>
                    <a:pt x="4859655" y="492125"/>
                  </a:cubicBezTo>
                  <a:lnTo>
                    <a:pt x="4859655" y="2460754"/>
                  </a:lnTo>
                  <a:cubicBezTo>
                    <a:pt x="4859655" y="2732534"/>
                    <a:pt x="4639310" y="2952880"/>
                    <a:pt x="4367530" y="2952880"/>
                  </a:cubicBezTo>
                  <a:lnTo>
                    <a:pt x="492125" y="2952880"/>
                  </a:lnTo>
                  <a:cubicBezTo>
                    <a:pt x="220345" y="2953007"/>
                    <a:pt x="0" y="2732661"/>
                    <a:pt x="0" y="2460754"/>
                  </a:cubicBezTo>
                  <a:lnTo>
                    <a:pt x="0" y="492125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59693" cy="2991069"/>
            </a:xfrm>
            <a:prstGeom prst="rect">
              <a:avLst/>
            </a:prstGeom>
          </p:spPr>
          <p:txBody>
            <a:bodyPr lIns="82502" tIns="82502" rIns="82502" bIns="82502" rtlCol="0" anchor="ctr"/>
            <a:lstStyle/>
            <a:p>
              <a:pPr algn="ctr">
                <a:lnSpc>
                  <a:spcPts val="3621"/>
                </a:lnSpc>
              </a:pPr>
              <a:r>
                <a:rPr lang="en-US" sz="301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Ricordiamo insieme cosa abbiamo fatto ieri. Cosa ti è rimasto impresso delle storie, dei giochi o delle riflessioni?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07106" y="1192608"/>
            <a:ext cx="5207841" cy="1930755"/>
            <a:chOff x="0" y="0"/>
            <a:chExt cx="4275582" cy="15851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5582" cy="1585091"/>
            </a:xfrm>
            <a:custGeom>
              <a:avLst/>
              <a:gdLst/>
              <a:ahLst/>
              <a:cxnLst/>
              <a:rect l="l" t="t" r="r" b="b"/>
              <a:pathLst>
                <a:path w="4275582" h="1585091">
                  <a:moveTo>
                    <a:pt x="0" y="264161"/>
                  </a:moveTo>
                  <a:cubicBezTo>
                    <a:pt x="0" y="118237"/>
                    <a:pt x="118237" y="0"/>
                    <a:pt x="264160" y="0"/>
                  </a:cubicBezTo>
                  <a:lnTo>
                    <a:pt x="4011422" y="0"/>
                  </a:lnTo>
                  <a:cubicBezTo>
                    <a:pt x="4157345" y="0"/>
                    <a:pt x="4275582" y="118237"/>
                    <a:pt x="4275582" y="264161"/>
                  </a:cubicBezTo>
                  <a:lnTo>
                    <a:pt x="4275582" y="1320931"/>
                  </a:lnTo>
                  <a:cubicBezTo>
                    <a:pt x="4275582" y="1466854"/>
                    <a:pt x="4157345" y="1585091"/>
                    <a:pt x="4011422" y="1585091"/>
                  </a:cubicBezTo>
                  <a:lnTo>
                    <a:pt x="264160" y="1585091"/>
                  </a:lnTo>
                  <a:cubicBezTo>
                    <a:pt x="118237" y="1585091"/>
                    <a:pt x="0" y="1466854"/>
                    <a:pt x="0" y="1320931"/>
                  </a:cubicBezTo>
                  <a:lnTo>
                    <a:pt x="0" y="26416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275582" cy="1613704"/>
            </a:xfrm>
            <a:prstGeom prst="rect">
              <a:avLst/>
            </a:prstGeom>
          </p:spPr>
          <p:txBody>
            <a:bodyPr lIns="82502" tIns="82502" rIns="82502" bIns="82502" rtlCol="0" anchor="ctr"/>
            <a:lstStyle/>
            <a:p>
              <a:pPr algn="ctr">
                <a:lnSpc>
                  <a:spcPts val="2910"/>
                </a:lnSpc>
              </a:pPr>
              <a:r>
                <a:rPr lang="en-US" sz="242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Cos’è il bullismo?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060839" y="1144983"/>
            <a:ext cx="5207841" cy="1930755"/>
            <a:chOff x="0" y="0"/>
            <a:chExt cx="4275582" cy="15851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5582" cy="1585091"/>
            </a:xfrm>
            <a:custGeom>
              <a:avLst/>
              <a:gdLst/>
              <a:ahLst/>
              <a:cxnLst/>
              <a:rect l="l" t="t" r="r" b="b"/>
              <a:pathLst>
                <a:path w="4275582" h="1585091">
                  <a:moveTo>
                    <a:pt x="0" y="264161"/>
                  </a:moveTo>
                  <a:cubicBezTo>
                    <a:pt x="0" y="118237"/>
                    <a:pt x="118237" y="0"/>
                    <a:pt x="264160" y="0"/>
                  </a:cubicBezTo>
                  <a:lnTo>
                    <a:pt x="4011422" y="0"/>
                  </a:lnTo>
                  <a:cubicBezTo>
                    <a:pt x="4157345" y="0"/>
                    <a:pt x="4275582" y="118237"/>
                    <a:pt x="4275582" y="264161"/>
                  </a:cubicBezTo>
                  <a:lnTo>
                    <a:pt x="4275582" y="1320931"/>
                  </a:lnTo>
                  <a:cubicBezTo>
                    <a:pt x="4275582" y="1466854"/>
                    <a:pt x="4157345" y="1585091"/>
                    <a:pt x="4011422" y="1585091"/>
                  </a:cubicBezTo>
                  <a:lnTo>
                    <a:pt x="264160" y="1585091"/>
                  </a:lnTo>
                  <a:cubicBezTo>
                    <a:pt x="118237" y="1585091"/>
                    <a:pt x="0" y="1466854"/>
                    <a:pt x="0" y="1320931"/>
                  </a:cubicBezTo>
                  <a:lnTo>
                    <a:pt x="0" y="264161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275582" cy="1613704"/>
            </a:xfrm>
            <a:prstGeom prst="rect">
              <a:avLst/>
            </a:prstGeom>
          </p:spPr>
          <p:txBody>
            <a:bodyPr lIns="82502" tIns="82502" rIns="82502" bIns="82502" rtlCol="0" anchor="ctr"/>
            <a:lstStyle/>
            <a:p>
              <a:pPr algn="ctr">
                <a:lnSpc>
                  <a:spcPts val="2910"/>
                </a:lnSpc>
              </a:pPr>
              <a:r>
                <a:rPr lang="en-US" sz="242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ruoli esistono in una situazione di bullismo?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907106" y="7495129"/>
            <a:ext cx="5207841" cy="1930755"/>
            <a:chOff x="0" y="0"/>
            <a:chExt cx="4275582" cy="158512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75582" cy="1585091"/>
            </a:xfrm>
            <a:custGeom>
              <a:avLst/>
              <a:gdLst/>
              <a:ahLst/>
              <a:cxnLst/>
              <a:rect l="l" t="t" r="r" b="b"/>
              <a:pathLst>
                <a:path w="4275582" h="1585091">
                  <a:moveTo>
                    <a:pt x="0" y="264161"/>
                  </a:moveTo>
                  <a:cubicBezTo>
                    <a:pt x="0" y="118237"/>
                    <a:pt x="118237" y="0"/>
                    <a:pt x="264160" y="0"/>
                  </a:cubicBezTo>
                  <a:lnTo>
                    <a:pt x="4011422" y="0"/>
                  </a:lnTo>
                  <a:cubicBezTo>
                    <a:pt x="4157345" y="0"/>
                    <a:pt x="4275582" y="118237"/>
                    <a:pt x="4275582" y="264161"/>
                  </a:cubicBezTo>
                  <a:lnTo>
                    <a:pt x="4275582" y="1320931"/>
                  </a:lnTo>
                  <a:cubicBezTo>
                    <a:pt x="4275582" y="1466854"/>
                    <a:pt x="4157345" y="1585091"/>
                    <a:pt x="4011422" y="1585091"/>
                  </a:cubicBezTo>
                  <a:lnTo>
                    <a:pt x="264160" y="1585091"/>
                  </a:lnTo>
                  <a:cubicBezTo>
                    <a:pt x="118237" y="1585091"/>
                    <a:pt x="0" y="1466854"/>
                    <a:pt x="0" y="1320931"/>
                  </a:cubicBezTo>
                  <a:lnTo>
                    <a:pt x="0" y="264161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275582" cy="1613704"/>
            </a:xfrm>
            <a:prstGeom prst="rect">
              <a:avLst/>
            </a:prstGeom>
          </p:spPr>
          <p:txBody>
            <a:bodyPr lIns="82502" tIns="82502" rIns="82502" bIns="82502" rtlCol="0" anchor="ctr"/>
            <a:lstStyle/>
            <a:p>
              <a:pPr algn="ctr">
                <a:lnSpc>
                  <a:spcPts val="2910"/>
                </a:lnSpc>
              </a:pPr>
              <a:r>
                <a:rPr lang="en-US" sz="242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è sentito/a Kim nella storia della gita?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060839" y="7495129"/>
            <a:ext cx="5207841" cy="1930755"/>
            <a:chOff x="0" y="0"/>
            <a:chExt cx="4275582" cy="15851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275582" cy="1585091"/>
            </a:xfrm>
            <a:custGeom>
              <a:avLst/>
              <a:gdLst/>
              <a:ahLst/>
              <a:cxnLst/>
              <a:rect l="l" t="t" r="r" b="b"/>
              <a:pathLst>
                <a:path w="4275582" h="1585091">
                  <a:moveTo>
                    <a:pt x="0" y="264161"/>
                  </a:moveTo>
                  <a:cubicBezTo>
                    <a:pt x="0" y="118237"/>
                    <a:pt x="118237" y="0"/>
                    <a:pt x="264160" y="0"/>
                  </a:cubicBezTo>
                  <a:lnTo>
                    <a:pt x="4011422" y="0"/>
                  </a:lnTo>
                  <a:cubicBezTo>
                    <a:pt x="4157345" y="0"/>
                    <a:pt x="4275582" y="118237"/>
                    <a:pt x="4275582" y="264161"/>
                  </a:cubicBezTo>
                  <a:lnTo>
                    <a:pt x="4275582" y="1320931"/>
                  </a:lnTo>
                  <a:cubicBezTo>
                    <a:pt x="4275582" y="1466854"/>
                    <a:pt x="4157345" y="1585091"/>
                    <a:pt x="4011422" y="1585091"/>
                  </a:cubicBezTo>
                  <a:lnTo>
                    <a:pt x="264160" y="1585091"/>
                  </a:lnTo>
                  <a:cubicBezTo>
                    <a:pt x="118237" y="1585091"/>
                    <a:pt x="0" y="1466854"/>
                    <a:pt x="0" y="1320931"/>
                  </a:cubicBezTo>
                  <a:lnTo>
                    <a:pt x="0" y="26416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4275582" cy="1613704"/>
            </a:xfrm>
            <a:prstGeom prst="rect">
              <a:avLst/>
            </a:prstGeom>
          </p:spPr>
          <p:txBody>
            <a:bodyPr lIns="82502" tIns="82502" rIns="82502" bIns="82502" rtlCol="0" anchor="ctr"/>
            <a:lstStyle/>
            <a:p>
              <a:pPr algn="ctr">
                <a:lnSpc>
                  <a:spcPts val="2910"/>
                </a:lnSpc>
              </a:pPr>
              <a:r>
                <a:rPr lang="en-US" sz="242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abbiamo imparato sul ruolo della classe?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772400" y="4021695"/>
            <a:ext cx="274320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27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30764" y="5501074"/>
            <a:ext cx="7426471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Cerchio di Revisione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Ricordando il Giorno Precedente</a:t>
            </a:r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25714" y="2404437"/>
            <a:ext cx="9236572" cy="6240650"/>
            <a:chOff x="0" y="0"/>
            <a:chExt cx="7206424" cy="4868990"/>
          </a:xfrm>
        </p:grpSpPr>
        <p:sp>
          <p:nvSpPr>
            <p:cNvPr id="3" name="Freeform 3" descr="A cartoon of a person and a child  AI-generated content may be incorrect."/>
            <p:cNvSpPr/>
            <p:nvPr/>
          </p:nvSpPr>
          <p:spPr>
            <a:xfrm>
              <a:off x="0" y="0"/>
              <a:ext cx="7206361" cy="4869053"/>
            </a:xfrm>
            <a:custGeom>
              <a:avLst/>
              <a:gdLst/>
              <a:ahLst/>
              <a:cxnLst/>
              <a:rect l="l" t="t" r="r" b="b"/>
              <a:pathLst>
                <a:path w="7206361" h="4869053">
                  <a:moveTo>
                    <a:pt x="0" y="0"/>
                  </a:moveTo>
                  <a:lnTo>
                    <a:pt x="7206361" y="0"/>
                  </a:lnTo>
                  <a:lnTo>
                    <a:pt x="7206361" y="4869053"/>
                  </a:lnTo>
                  <a:lnTo>
                    <a:pt x="0" y="48690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80464" t="-22925" r="-1" b="-2731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05193" y="1000125"/>
            <a:ext cx="488775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libero nel cerchio per giocare.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necessario alcun materiale fisico (la palla è simbolica/immaginaria).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95062" y="1000125"/>
            <a:ext cx="478519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Lanceremo una palla immaginaria dicendo il nome di un/a compagno/a di classe.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389147" y="8924925"/>
            <a:ext cx="115097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collaborare e prestare attenzione fa funzionare meglio tutto.</a:t>
            </a:r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87923" y="1028700"/>
            <a:ext cx="6712155" cy="4114800"/>
            <a:chOff x="0" y="0"/>
            <a:chExt cx="5555396" cy="34056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55422" cy="3405677"/>
            </a:xfrm>
            <a:custGeom>
              <a:avLst/>
              <a:gdLst/>
              <a:ahLst/>
              <a:cxnLst/>
              <a:rect l="l" t="t" r="r" b="b"/>
              <a:pathLst>
                <a:path w="5555422" h="3405677">
                  <a:moveTo>
                    <a:pt x="0" y="567667"/>
                  </a:moveTo>
                  <a:cubicBezTo>
                    <a:pt x="0" y="254127"/>
                    <a:pt x="395167" y="0"/>
                    <a:pt x="882719" y="0"/>
                  </a:cubicBezTo>
                  <a:lnTo>
                    <a:pt x="4672711" y="0"/>
                  </a:lnTo>
                  <a:cubicBezTo>
                    <a:pt x="5160263" y="0"/>
                    <a:pt x="5555422" y="254127"/>
                    <a:pt x="5555422" y="567667"/>
                  </a:cubicBezTo>
                  <a:lnTo>
                    <a:pt x="5555422" y="2838008"/>
                  </a:lnTo>
                  <a:cubicBezTo>
                    <a:pt x="5555422" y="3151548"/>
                    <a:pt x="5160263" y="3405677"/>
                    <a:pt x="4672711" y="3405677"/>
                  </a:cubicBezTo>
                  <a:lnTo>
                    <a:pt x="882719" y="3405677"/>
                  </a:lnTo>
                  <a:cubicBezTo>
                    <a:pt x="395167" y="3405677"/>
                    <a:pt x="0" y="3151548"/>
                    <a:pt x="0" y="2838008"/>
                  </a:cubicBezTo>
                  <a:lnTo>
                    <a:pt x="0" y="567667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55396" cy="3443764"/>
            </a:xfrm>
            <a:prstGeom prst="rect">
              <a:avLst/>
            </a:prstGeom>
          </p:spPr>
          <p:txBody>
            <a:bodyPr lIns="81837" tIns="81837" rIns="81837" bIns="81837" rtlCol="0" anchor="ctr"/>
            <a:lstStyle/>
            <a:p>
              <a:pPr algn="ctr">
                <a:lnSpc>
                  <a:spcPts val="3711"/>
                </a:lnSpc>
              </a:pPr>
              <a:r>
                <a:rPr lang="en-US" sz="309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 gioco ci ricorda che quando prestiamo attenzione agli/le altri/e e collaboriamo, tutto scorre meglio. Proprio come nella vita quotidiana e in classe.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 rot="-2700000">
            <a:off x="1528016" y="1109655"/>
            <a:ext cx="2268305" cy="1909568"/>
            <a:chOff x="0" y="0"/>
            <a:chExt cx="1877390" cy="1580477"/>
          </a:xfrm>
        </p:grpSpPr>
        <p:sp>
          <p:nvSpPr>
            <p:cNvPr id="6" name="Freeform 6" descr="A cartoon of a person and a child  AI-generated content may be incorrect."/>
            <p:cNvSpPr/>
            <p:nvPr/>
          </p:nvSpPr>
          <p:spPr>
            <a:xfrm>
              <a:off x="0" y="0"/>
              <a:ext cx="1877441" cy="1580515"/>
            </a:xfrm>
            <a:custGeom>
              <a:avLst/>
              <a:gdLst/>
              <a:ahLst/>
              <a:cxnLst/>
              <a:rect l="l" t="t" r="r" b="b"/>
              <a:pathLst>
                <a:path w="1877441" h="1580515">
                  <a:moveTo>
                    <a:pt x="0" y="0"/>
                  </a:moveTo>
                  <a:lnTo>
                    <a:pt x="1877441" y="0"/>
                  </a:lnTo>
                  <a:lnTo>
                    <a:pt x="1877441" y="1580515"/>
                  </a:lnTo>
                  <a:lnTo>
                    <a:pt x="0" y="15805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6092" t="-70625" r="-146608" b="-29222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7" name="Group 7"/>
          <p:cNvGrpSpPr/>
          <p:nvPr/>
        </p:nvGrpSpPr>
        <p:grpSpPr>
          <a:xfrm rot="900000">
            <a:off x="1612319" y="5748455"/>
            <a:ext cx="3414626" cy="2874609"/>
            <a:chOff x="0" y="0"/>
            <a:chExt cx="2826156" cy="2379205"/>
          </a:xfrm>
        </p:grpSpPr>
        <p:sp>
          <p:nvSpPr>
            <p:cNvPr id="8" name="Freeform 8" descr="A cartoon of a person and a child  AI-generated content may be incorrect."/>
            <p:cNvSpPr/>
            <p:nvPr/>
          </p:nvSpPr>
          <p:spPr>
            <a:xfrm>
              <a:off x="0" y="0"/>
              <a:ext cx="2826131" cy="2379218"/>
            </a:xfrm>
            <a:custGeom>
              <a:avLst/>
              <a:gdLst/>
              <a:ahLst/>
              <a:cxnLst/>
              <a:rect l="l" t="t" r="r" b="b"/>
              <a:pathLst>
                <a:path w="2826131" h="2379218">
                  <a:moveTo>
                    <a:pt x="0" y="0"/>
                  </a:moveTo>
                  <a:lnTo>
                    <a:pt x="2826131" y="0"/>
                  </a:lnTo>
                  <a:lnTo>
                    <a:pt x="2826131" y="2379218"/>
                  </a:lnTo>
                  <a:lnTo>
                    <a:pt x="0" y="2379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6109" t="-70626" r="-146617" b="-29222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9" name="Group 9"/>
          <p:cNvGrpSpPr/>
          <p:nvPr/>
        </p:nvGrpSpPr>
        <p:grpSpPr>
          <a:xfrm rot="-3600000">
            <a:off x="13092447" y="608045"/>
            <a:ext cx="3414626" cy="2874609"/>
            <a:chOff x="0" y="0"/>
            <a:chExt cx="2826156" cy="2379205"/>
          </a:xfrm>
        </p:grpSpPr>
        <p:sp>
          <p:nvSpPr>
            <p:cNvPr id="10" name="Freeform 10" descr="A cartoon of a person and a child  AI-generated content may be incorrect."/>
            <p:cNvSpPr/>
            <p:nvPr/>
          </p:nvSpPr>
          <p:spPr>
            <a:xfrm>
              <a:off x="0" y="0"/>
              <a:ext cx="2826131" cy="2379218"/>
            </a:xfrm>
            <a:custGeom>
              <a:avLst/>
              <a:gdLst/>
              <a:ahLst/>
              <a:cxnLst/>
              <a:rect l="l" t="t" r="r" b="b"/>
              <a:pathLst>
                <a:path w="2826131" h="2379218">
                  <a:moveTo>
                    <a:pt x="0" y="0"/>
                  </a:moveTo>
                  <a:lnTo>
                    <a:pt x="2826131" y="0"/>
                  </a:lnTo>
                  <a:lnTo>
                    <a:pt x="2826131" y="2379218"/>
                  </a:lnTo>
                  <a:lnTo>
                    <a:pt x="0" y="2379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6109" t="-70626" r="-146617" b="-29222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4239825" y="7350596"/>
            <a:ext cx="2268305" cy="1909568"/>
            <a:chOff x="0" y="0"/>
            <a:chExt cx="1877390" cy="1580477"/>
          </a:xfrm>
        </p:grpSpPr>
        <p:sp>
          <p:nvSpPr>
            <p:cNvPr id="12" name="Freeform 12" descr="A cartoon of a person and a child  AI-generated content may be incorrect."/>
            <p:cNvSpPr/>
            <p:nvPr/>
          </p:nvSpPr>
          <p:spPr>
            <a:xfrm>
              <a:off x="0" y="0"/>
              <a:ext cx="1877441" cy="1580515"/>
            </a:xfrm>
            <a:custGeom>
              <a:avLst/>
              <a:gdLst/>
              <a:ahLst/>
              <a:cxnLst/>
              <a:rect l="l" t="t" r="r" b="b"/>
              <a:pathLst>
                <a:path w="1877441" h="1580515">
                  <a:moveTo>
                    <a:pt x="0" y="0"/>
                  </a:moveTo>
                  <a:lnTo>
                    <a:pt x="1877441" y="0"/>
                  </a:lnTo>
                  <a:lnTo>
                    <a:pt x="1877441" y="1580515"/>
                  </a:lnTo>
                  <a:lnTo>
                    <a:pt x="0" y="15805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6092" t="-70625" r="-146608" b="-29222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3" name="Freeform 13"/>
          <p:cNvSpPr/>
          <p:nvPr/>
        </p:nvSpPr>
        <p:spPr>
          <a:xfrm>
            <a:off x="5655040" y="6272784"/>
            <a:ext cx="7315200" cy="4014216"/>
          </a:xfrm>
          <a:custGeom>
            <a:avLst/>
            <a:gdLst/>
            <a:ahLst/>
            <a:cxnLst/>
            <a:rect l="l" t="t" r="r" b="b"/>
            <a:pathLst>
              <a:path w="7315200" h="4014216">
                <a:moveTo>
                  <a:pt x="0" y="0"/>
                </a:moveTo>
                <a:lnTo>
                  <a:pt x="7315200" y="0"/>
                </a:lnTo>
                <a:lnTo>
                  <a:pt x="7315200" y="4014216"/>
                </a:lnTo>
                <a:lnTo>
                  <a:pt x="0" y="40142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44979" y="4002431"/>
            <a:ext cx="1798043" cy="45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8"/>
              </a:lnSpc>
            </a:pPr>
            <a:r>
              <a:rPr lang="en-US" sz="27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05796" y="5277525"/>
            <a:ext cx="7583421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Cerchio di Revisione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Ricordando il Giorno Precedente</a:t>
            </a:r>
          </a:p>
        </p:txBody>
      </p: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77760" y="1125271"/>
            <a:ext cx="10081683" cy="9161729"/>
          </a:xfrm>
          <a:custGeom>
            <a:avLst/>
            <a:gdLst/>
            <a:ahLst/>
            <a:cxnLst/>
            <a:rect l="l" t="t" r="r" b="b"/>
            <a:pathLst>
              <a:path w="10081683" h="9161729">
                <a:moveTo>
                  <a:pt x="0" y="0"/>
                </a:moveTo>
                <a:lnTo>
                  <a:pt x="10081683" y="0"/>
                </a:lnTo>
                <a:lnTo>
                  <a:pt x="10081683" y="9161729"/>
                </a:lnTo>
                <a:lnTo>
                  <a:pt x="0" y="91617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658635" y="2268418"/>
            <a:ext cx="5527722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Risultati o esempi di risposte dai questionari completati in precedenza dalle famiglie (se disponibili).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 per annotare le idee chiave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761183" y="6742232"/>
            <a:ext cx="478519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Confronteremo quello che pensano le famiglie con quello che pensiamo noi.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17838" y="2090001"/>
            <a:ext cx="506886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Aula con sedie disposte in cerchio.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Lavagna/flipchart (facoltativo).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17838" y="6391380"/>
            <a:ext cx="6067183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di che cosa significa il bullismo e rifletteremo insieme.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838231" y="2791208"/>
            <a:ext cx="5067886" cy="4704584"/>
            <a:chOff x="0" y="0"/>
            <a:chExt cx="4292562" cy="39848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92600" cy="3984841"/>
            </a:xfrm>
            <a:custGeom>
              <a:avLst/>
              <a:gdLst/>
              <a:ahLst/>
              <a:cxnLst/>
              <a:rect l="l" t="t" r="r" b="b"/>
              <a:pathLst>
                <a:path w="4292600" h="3984841">
                  <a:moveTo>
                    <a:pt x="0" y="490518"/>
                  </a:moveTo>
                  <a:cubicBezTo>
                    <a:pt x="0" y="219614"/>
                    <a:pt x="320294" y="0"/>
                    <a:pt x="715391" y="0"/>
                  </a:cubicBezTo>
                  <a:lnTo>
                    <a:pt x="3577082" y="0"/>
                  </a:lnTo>
                  <a:cubicBezTo>
                    <a:pt x="3972306" y="0"/>
                    <a:pt x="4292600" y="219614"/>
                    <a:pt x="4292600" y="490518"/>
                  </a:cubicBezTo>
                  <a:lnTo>
                    <a:pt x="4292600" y="3494322"/>
                  </a:lnTo>
                  <a:cubicBezTo>
                    <a:pt x="4292600" y="3765227"/>
                    <a:pt x="3972306" y="3984841"/>
                    <a:pt x="3577209" y="3984841"/>
                  </a:cubicBezTo>
                  <a:lnTo>
                    <a:pt x="715391" y="3984841"/>
                  </a:lnTo>
                  <a:cubicBezTo>
                    <a:pt x="320294" y="3984840"/>
                    <a:pt x="0" y="3765227"/>
                    <a:pt x="0" y="3494322"/>
                  </a:cubicBezTo>
                  <a:lnTo>
                    <a:pt x="0" y="490518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92562" cy="4022941"/>
            </a:xfrm>
            <a:prstGeom prst="rect">
              <a:avLst/>
            </a:prstGeom>
          </p:spPr>
          <p:txBody>
            <a:bodyPr lIns="79967" tIns="79967" rIns="79967" bIns="79967" rtlCol="0" anchor="ctr"/>
            <a:lstStyle/>
            <a:p>
              <a:pPr algn="ctr">
                <a:lnSpc>
                  <a:spcPts val="3626"/>
                </a:lnSpc>
              </a:pPr>
              <a:r>
                <a:rPr lang="en-US" sz="3022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Oggi lavoreremo su come vogliamo trattarci a vicenda in classe e cos’è il bullismo scolastico.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77760" y="1125271"/>
            <a:ext cx="10081683" cy="9161729"/>
          </a:xfrm>
          <a:custGeom>
            <a:avLst/>
            <a:gdLst/>
            <a:ahLst/>
            <a:cxnLst/>
            <a:rect l="l" t="t" r="r" b="b"/>
            <a:pathLst>
              <a:path w="10081683" h="9161729">
                <a:moveTo>
                  <a:pt x="0" y="0"/>
                </a:moveTo>
                <a:lnTo>
                  <a:pt x="10081683" y="0"/>
                </a:lnTo>
                <a:lnTo>
                  <a:pt x="10081683" y="9161729"/>
                </a:lnTo>
                <a:lnTo>
                  <a:pt x="0" y="91617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44056" y="2490539"/>
            <a:ext cx="6935655" cy="3191441"/>
            <a:chOff x="0" y="0"/>
            <a:chExt cx="5732104" cy="26376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732130" cy="2637666"/>
            </a:xfrm>
            <a:custGeom>
              <a:avLst/>
              <a:gdLst/>
              <a:ahLst/>
              <a:cxnLst/>
              <a:rect l="l" t="t" r="r" b="b"/>
              <a:pathLst>
                <a:path w="5732130" h="2637666">
                  <a:moveTo>
                    <a:pt x="0" y="439674"/>
                  </a:moveTo>
                  <a:cubicBezTo>
                    <a:pt x="0" y="196850"/>
                    <a:pt x="168218" y="0"/>
                    <a:pt x="375724" y="0"/>
                  </a:cubicBezTo>
                  <a:lnTo>
                    <a:pt x="5356402" y="0"/>
                  </a:lnTo>
                  <a:cubicBezTo>
                    <a:pt x="5563907" y="0"/>
                    <a:pt x="5732130" y="196850"/>
                    <a:pt x="5732130" y="439674"/>
                  </a:cubicBezTo>
                  <a:lnTo>
                    <a:pt x="5732130" y="2197991"/>
                  </a:lnTo>
                  <a:cubicBezTo>
                    <a:pt x="5732130" y="2440816"/>
                    <a:pt x="5563907" y="2637666"/>
                    <a:pt x="5356402" y="2637666"/>
                  </a:cubicBezTo>
                  <a:lnTo>
                    <a:pt x="375724" y="2637666"/>
                  </a:lnTo>
                  <a:cubicBezTo>
                    <a:pt x="168218" y="2637666"/>
                    <a:pt x="0" y="2440816"/>
                    <a:pt x="0" y="2197991"/>
                  </a:cubicBezTo>
                  <a:lnTo>
                    <a:pt x="0" y="439674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732104" cy="2666203"/>
            </a:xfrm>
            <a:prstGeom prst="rect">
              <a:avLst/>
            </a:prstGeom>
          </p:spPr>
          <p:txBody>
            <a:bodyPr lIns="81955" tIns="81955" rIns="81955" bIns="81955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 prevenire e fermare il bullismo, è importante che sia le famiglie che gli/le studenti/esse ne parlino e condividano come lo vedono.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722764" y="6735156"/>
            <a:ext cx="51782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i punti di vista aiuta a migliorare la comunicazione.</a:t>
            </a:r>
          </a:p>
        </p:txBody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3541520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156405" y="4806530"/>
            <a:ext cx="1765737" cy="433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3"/>
              </a:lnSpc>
            </a:pPr>
            <a:r>
              <a:rPr lang="en-US" sz="268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268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00600" y="6507659"/>
            <a:ext cx="859145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Cos’è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Cyberbullismo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63085" y="2286182"/>
            <a:ext cx="640816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 per annotare una conclusione.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63085" y="6742232"/>
            <a:ext cx="5547367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Vedremo cos’è il cyberbullismo e cosa fare quando succede.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601658" y="6880401"/>
            <a:ext cx="3087597" cy="2219211"/>
            <a:chOff x="0" y="0"/>
            <a:chExt cx="2525281" cy="1815046"/>
          </a:xfrm>
        </p:grpSpPr>
        <p:sp>
          <p:nvSpPr>
            <p:cNvPr id="5" name="Freeform 5" descr="A group of white speech bubbles with different symbols  AI-generated content may be incorrect."/>
            <p:cNvSpPr/>
            <p:nvPr/>
          </p:nvSpPr>
          <p:spPr>
            <a:xfrm>
              <a:off x="0" y="0"/>
              <a:ext cx="2525268" cy="1815084"/>
            </a:xfrm>
            <a:custGeom>
              <a:avLst/>
              <a:gdLst/>
              <a:ahLst/>
              <a:cxnLst/>
              <a:rect l="l" t="t" r="r" b="b"/>
              <a:pathLst>
                <a:path w="2525268" h="1815084">
                  <a:moveTo>
                    <a:pt x="0" y="0"/>
                  </a:moveTo>
                  <a:lnTo>
                    <a:pt x="2525268" y="0"/>
                  </a:lnTo>
                  <a:lnTo>
                    <a:pt x="2525268" y="1815084"/>
                  </a:lnTo>
                  <a:lnTo>
                    <a:pt x="0" y="1815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512326" y="7100265"/>
            <a:ext cx="3892350" cy="2766044"/>
            <a:chOff x="0" y="0"/>
            <a:chExt cx="3183471" cy="2262289"/>
          </a:xfrm>
        </p:grpSpPr>
        <p:sp>
          <p:nvSpPr>
            <p:cNvPr id="7" name="Freeform 7" descr="A group of white speech bubbles with different symbols  AI-generated content may be incorrect."/>
            <p:cNvSpPr/>
            <p:nvPr/>
          </p:nvSpPr>
          <p:spPr>
            <a:xfrm>
              <a:off x="0" y="0"/>
              <a:ext cx="3183509" cy="2262251"/>
            </a:xfrm>
            <a:custGeom>
              <a:avLst/>
              <a:gdLst/>
              <a:ahLst/>
              <a:cxnLst/>
              <a:rect l="l" t="t" r="r" b="b"/>
              <a:pathLst>
                <a:path w="3183509" h="2262251">
                  <a:moveTo>
                    <a:pt x="0" y="0"/>
                  </a:moveTo>
                  <a:lnTo>
                    <a:pt x="3183509" y="0"/>
                  </a:lnTo>
                  <a:lnTo>
                    <a:pt x="3183509" y="2262251"/>
                  </a:lnTo>
                  <a:lnTo>
                    <a:pt x="0" y="2262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666837" y="3795214"/>
            <a:ext cx="3686486" cy="2405467"/>
            <a:chOff x="0" y="0"/>
            <a:chExt cx="2315629" cy="1510970"/>
          </a:xfrm>
        </p:grpSpPr>
        <p:sp>
          <p:nvSpPr>
            <p:cNvPr id="9" name="Freeform 9" descr="A group of white speech bubbles with different symbols  AI-generated content may be incorrect."/>
            <p:cNvSpPr/>
            <p:nvPr/>
          </p:nvSpPr>
          <p:spPr>
            <a:xfrm>
              <a:off x="0" y="0"/>
              <a:ext cx="2315591" cy="1510919"/>
            </a:xfrm>
            <a:custGeom>
              <a:avLst/>
              <a:gdLst/>
              <a:ahLst/>
              <a:cxnLst/>
              <a:rect l="l" t="t" r="r" b="b"/>
              <a:pathLst>
                <a:path w="2315591" h="1510919">
                  <a:moveTo>
                    <a:pt x="0" y="0"/>
                  </a:moveTo>
                  <a:lnTo>
                    <a:pt x="2315591" y="0"/>
                  </a:lnTo>
                  <a:lnTo>
                    <a:pt x="2315591" y="1510919"/>
                  </a:lnTo>
                  <a:lnTo>
                    <a:pt x="0" y="1510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38858" y="4105457"/>
            <a:ext cx="3506598" cy="2095224"/>
            <a:chOff x="0" y="0"/>
            <a:chExt cx="2426716" cy="1449984"/>
          </a:xfrm>
        </p:grpSpPr>
        <p:sp>
          <p:nvSpPr>
            <p:cNvPr id="11" name="Freeform 11" descr="A group of white speech bubbles with different symbols  AI-generated content may be incorrect."/>
            <p:cNvSpPr/>
            <p:nvPr/>
          </p:nvSpPr>
          <p:spPr>
            <a:xfrm>
              <a:off x="0" y="0"/>
              <a:ext cx="2426716" cy="1449959"/>
            </a:xfrm>
            <a:custGeom>
              <a:avLst/>
              <a:gdLst/>
              <a:ahLst/>
              <a:cxnLst/>
              <a:rect l="l" t="t" r="r" b="b"/>
              <a:pathLst>
                <a:path w="2426716" h="1449959">
                  <a:moveTo>
                    <a:pt x="0" y="0"/>
                  </a:moveTo>
                  <a:lnTo>
                    <a:pt x="2426716" y="0"/>
                  </a:lnTo>
                  <a:lnTo>
                    <a:pt x="2426716" y="1449959"/>
                  </a:lnTo>
                  <a:lnTo>
                    <a:pt x="0" y="1449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993994" y="1028700"/>
            <a:ext cx="3942039" cy="2666665"/>
            <a:chOff x="0" y="0"/>
            <a:chExt cx="3224111" cy="2181009"/>
          </a:xfrm>
        </p:grpSpPr>
        <p:sp>
          <p:nvSpPr>
            <p:cNvPr id="13" name="Freeform 13" descr="A group of white speech bubbles with different symbols  AI-generated content may be incorrect."/>
            <p:cNvSpPr/>
            <p:nvPr/>
          </p:nvSpPr>
          <p:spPr>
            <a:xfrm>
              <a:off x="0" y="0"/>
              <a:ext cx="3224149" cy="2180971"/>
            </a:xfrm>
            <a:custGeom>
              <a:avLst/>
              <a:gdLst/>
              <a:ahLst/>
              <a:cxnLst/>
              <a:rect l="l" t="t" r="r" b="b"/>
              <a:pathLst>
                <a:path w="3224149" h="2180971">
                  <a:moveTo>
                    <a:pt x="0" y="0"/>
                  </a:moveTo>
                  <a:lnTo>
                    <a:pt x="3224149" y="0"/>
                  </a:lnTo>
                  <a:lnTo>
                    <a:pt x="3224149" y="2180971"/>
                  </a:lnTo>
                  <a:lnTo>
                    <a:pt x="0" y="2180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1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37594" y="1138207"/>
            <a:ext cx="14123009" cy="2074261"/>
            <a:chOff x="0" y="0"/>
            <a:chExt cx="3719640" cy="5463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19640" cy="546307"/>
            </a:xfrm>
            <a:custGeom>
              <a:avLst/>
              <a:gdLst/>
              <a:ahLst/>
              <a:cxnLst/>
              <a:rect l="l" t="t" r="r" b="b"/>
              <a:pathLst>
                <a:path w="3719640" h="546307">
                  <a:moveTo>
                    <a:pt x="16445" y="0"/>
                  </a:moveTo>
                  <a:lnTo>
                    <a:pt x="3703195" y="0"/>
                  </a:lnTo>
                  <a:cubicBezTo>
                    <a:pt x="3712277" y="0"/>
                    <a:pt x="3719640" y="7363"/>
                    <a:pt x="3719640" y="16445"/>
                  </a:cubicBezTo>
                  <a:lnTo>
                    <a:pt x="3719640" y="529862"/>
                  </a:lnTo>
                  <a:cubicBezTo>
                    <a:pt x="3719640" y="534224"/>
                    <a:pt x="3717908" y="538407"/>
                    <a:pt x="3714823" y="541491"/>
                  </a:cubicBezTo>
                  <a:cubicBezTo>
                    <a:pt x="3711739" y="544575"/>
                    <a:pt x="3707556" y="546307"/>
                    <a:pt x="3703195" y="546307"/>
                  </a:cubicBezTo>
                  <a:lnTo>
                    <a:pt x="16445" y="546307"/>
                  </a:lnTo>
                  <a:cubicBezTo>
                    <a:pt x="12084" y="546307"/>
                    <a:pt x="7901" y="544575"/>
                    <a:pt x="4817" y="541491"/>
                  </a:cubicBezTo>
                  <a:cubicBezTo>
                    <a:pt x="1733" y="538407"/>
                    <a:pt x="0" y="534224"/>
                    <a:pt x="0" y="529862"/>
                  </a:cubicBezTo>
                  <a:lnTo>
                    <a:pt x="0" y="16445"/>
                  </a:lnTo>
                  <a:cubicBezTo>
                    <a:pt x="0" y="12084"/>
                    <a:pt x="1733" y="7901"/>
                    <a:pt x="4817" y="4817"/>
                  </a:cubicBezTo>
                  <a:cubicBezTo>
                    <a:pt x="7901" y="1733"/>
                    <a:pt x="12084" y="0"/>
                    <a:pt x="1644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719640" cy="574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Qualcuno/a sa che cosa significa la parola cyberbullismo?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2817709" y="6135050"/>
            <a:ext cx="5016678" cy="5191905"/>
          </a:xfrm>
          <a:custGeom>
            <a:avLst/>
            <a:gdLst/>
            <a:ahLst/>
            <a:cxnLst/>
            <a:rect l="l" t="t" r="r" b="b"/>
            <a:pathLst>
              <a:path w="5016678" h="5191905">
                <a:moveTo>
                  <a:pt x="0" y="0"/>
                </a:moveTo>
                <a:lnTo>
                  <a:pt x="5016678" y="0"/>
                </a:lnTo>
                <a:lnTo>
                  <a:pt x="5016678" y="5191905"/>
                </a:lnTo>
                <a:lnTo>
                  <a:pt x="0" y="51919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9821476" y="4265024"/>
            <a:ext cx="6339126" cy="4023421"/>
            <a:chOff x="0" y="-28575"/>
            <a:chExt cx="8452168" cy="5364562"/>
          </a:xfrm>
        </p:grpSpPr>
        <p:sp>
          <p:nvSpPr>
            <p:cNvPr id="7" name="TextBox 7"/>
            <p:cNvSpPr txBox="1"/>
            <p:nvPr/>
          </p:nvSpPr>
          <p:spPr>
            <a:xfrm>
              <a:off x="922669" y="-28575"/>
              <a:ext cx="6606829" cy="410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Proprio come il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bullismo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tradizionale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è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901012"/>
              <a:ext cx="8452168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dura nel tempo, e c’è uno squilibrio di potere.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389009" y="937658"/>
              <a:ext cx="167415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Ripetuto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389009" y="1928497"/>
              <a:ext cx="167415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Ripetuto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389009" y="2919336"/>
              <a:ext cx="167415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Ripetuto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389009" y="3910175"/>
              <a:ext cx="167415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Ripetuto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328240" y="4267405"/>
            <a:ext cx="5506147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</a:t>
            </a:r>
            <a:r>
              <a:rPr lang="en-US" sz="21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cyberbullismo </a:t>
            </a: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un tipo di bullismo </a:t>
            </a:r>
            <a:r>
              <a:rPr lang="en-US" sz="21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accade attraverso telefoni cellulari, Internet, giochi online o social media. </a:t>
            </a: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32841" y="4892835"/>
            <a:ext cx="10922919" cy="6144152"/>
            <a:chOff x="0" y="0"/>
            <a:chExt cx="10356545" cy="5825566"/>
          </a:xfrm>
        </p:grpSpPr>
        <p:sp>
          <p:nvSpPr>
            <p:cNvPr id="3" name="Freeform 3" descr="A cartoon of a child  AI-generated content may be incorrect."/>
            <p:cNvSpPr/>
            <p:nvPr/>
          </p:nvSpPr>
          <p:spPr>
            <a:xfrm>
              <a:off x="0" y="0"/>
              <a:ext cx="10356596" cy="5825617"/>
            </a:xfrm>
            <a:custGeom>
              <a:avLst/>
              <a:gdLst/>
              <a:ahLst/>
              <a:cxnLst/>
              <a:rect l="l" t="t" r="r" b="b"/>
              <a:pathLst>
                <a:path w="10356596" h="5825617">
                  <a:moveTo>
                    <a:pt x="0" y="0"/>
                  </a:moveTo>
                  <a:lnTo>
                    <a:pt x="10356596" y="0"/>
                  </a:lnTo>
                  <a:lnTo>
                    <a:pt x="10356596" y="5825617"/>
                  </a:lnTo>
                  <a:lnTo>
                    <a:pt x="0" y="5825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546108" y="1166798"/>
            <a:ext cx="6469304" cy="3086100"/>
            <a:chOff x="0" y="0"/>
            <a:chExt cx="170385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03850" cy="812800"/>
            </a:xfrm>
            <a:custGeom>
              <a:avLst/>
              <a:gdLst/>
              <a:ahLst/>
              <a:cxnLst/>
              <a:rect l="l" t="t" r="r" b="b"/>
              <a:pathLst>
                <a:path w="1703850" h="812800">
                  <a:moveTo>
                    <a:pt x="35901" y="0"/>
                  </a:moveTo>
                  <a:lnTo>
                    <a:pt x="1667948" y="0"/>
                  </a:lnTo>
                  <a:cubicBezTo>
                    <a:pt x="1687776" y="0"/>
                    <a:pt x="1703850" y="16074"/>
                    <a:pt x="1703850" y="35901"/>
                  </a:cubicBezTo>
                  <a:lnTo>
                    <a:pt x="1703850" y="776899"/>
                  </a:lnTo>
                  <a:cubicBezTo>
                    <a:pt x="1703850" y="786420"/>
                    <a:pt x="1700067" y="795552"/>
                    <a:pt x="1693334" y="802285"/>
                  </a:cubicBezTo>
                  <a:cubicBezTo>
                    <a:pt x="1686602" y="809018"/>
                    <a:pt x="1677470" y="812800"/>
                    <a:pt x="1667948" y="812800"/>
                  </a:cubicBezTo>
                  <a:lnTo>
                    <a:pt x="35901" y="812800"/>
                  </a:lnTo>
                  <a:cubicBezTo>
                    <a:pt x="26380" y="812800"/>
                    <a:pt x="17248" y="809018"/>
                    <a:pt x="10515" y="802285"/>
                  </a:cubicBezTo>
                  <a:cubicBezTo>
                    <a:pt x="3782" y="795552"/>
                    <a:pt x="0" y="786420"/>
                    <a:pt x="0" y="776899"/>
                  </a:cubicBezTo>
                  <a:lnTo>
                    <a:pt x="0" y="35901"/>
                  </a:lnTo>
                  <a:cubicBezTo>
                    <a:pt x="0" y="26380"/>
                    <a:pt x="3782" y="17248"/>
                    <a:pt x="10515" y="10515"/>
                  </a:cubicBezTo>
                  <a:cubicBezTo>
                    <a:pt x="17248" y="3782"/>
                    <a:pt x="26380" y="0"/>
                    <a:pt x="359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70385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r>
                <a:rPr lang="en-US" sz="21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Importanza legale:</a:t>
              </a:r>
            </a:p>
            <a:p>
              <a:pPr algn="ctr">
                <a:lnSpc>
                  <a:spcPts val="2520"/>
                </a:lnSpc>
              </a:pPr>
              <a:endParaRPr lang="en-US" sz="21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520"/>
                </a:lnSpc>
              </a:pPr>
              <a:r>
                <a:rPr lang="en-US" sz="21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cyberbullismo non è un reato banale; può avere conseguenze gravi. </a:t>
              </a:r>
            </a:p>
            <a:p>
              <a:pPr algn="ctr">
                <a:lnSpc>
                  <a:spcPts val="2520"/>
                </a:lnSpc>
              </a:pPr>
              <a:endParaRPr lang="en-US" sz="21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520"/>
                </a:lnSpc>
              </a:pPr>
              <a:r>
                <a:rPr lang="en-US" sz="21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È anche un reato penale. 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839752" y="2893352"/>
            <a:ext cx="5280794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anche utile </a:t>
            </a:r>
            <a:r>
              <a:rPr lang="en-US" sz="21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 schermate o salvare file</a:t>
            </a: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(messaggi, foto, video) da utilizzare in caso di denuncia.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50106" y="1585186"/>
            <a:ext cx="4770302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Ecco perché </a:t>
            </a:r>
            <a:r>
              <a:rPr lang="en-US" sz="21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è sempre importante parlare con qualcuno di cui ti fidi.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910279" y="5143500"/>
            <a:ext cx="6646661" cy="4088547"/>
            <a:chOff x="0" y="0"/>
            <a:chExt cx="8862215" cy="5451396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9050"/>
              <a:ext cx="4167235" cy="9834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3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Caratteristiche principali: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860" y="1687610"/>
              <a:ext cx="6360402" cy="840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0256" lvl="1" indent="-135128" algn="l">
                <a:lnSpc>
                  <a:spcPts val="2519"/>
                </a:lnSpc>
                <a:buFont typeface="Arial"/>
                <a:buChar char="•"/>
              </a:pPr>
              <a:r>
                <a:rPr lang="en-US" sz="20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 succedere in qualsiasi momento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9860" y="2722686"/>
              <a:ext cx="8842355" cy="429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0256" lvl="1" indent="-135128" algn="l">
                <a:lnSpc>
                  <a:spcPts val="2519"/>
                </a:lnSpc>
                <a:buFont typeface="Arial"/>
                <a:buChar char="•"/>
              </a:pPr>
              <a:r>
                <a:rPr lang="en-US" sz="20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 diffonde rapidamente a molte persone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359301"/>
              <a:ext cx="8842355" cy="429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0256" lvl="1" indent="-135128" algn="l">
                <a:lnSpc>
                  <a:spcPts val="2519"/>
                </a:lnSpc>
                <a:buFont typeface="Arial"/>
                <a:buChar char="•"/>
              </a:pPr>
              <a:r>
                <a:rPr lang="en-US" sz="20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 essere anonimo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987344"/>
              <a:ext cx="7701070" cy="840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0256" lvl="1" indent="-135128" algn="l">
                <a:lnSpc>
                  <a:spcPts val="2519"/>
                </a:lnSpc>
                <a:buFont typeface="Arial"/>
                <a:buChar char="•"/>
              </a:pPr>
              <a:r>
                <a:rPr lang="en-US" sz="20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Lascia una traccia (messaggi, foto, video)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860" y="5021580"/>
              <a:ext cx="8842355" cy="429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70256" lvl="1" indent="-135128" algn="l">
                <a:lnSpc>
                  <a:spcPts val="2519"/>
                </a:lnSpc>
                <a:buFont typeface="Arial"/>
                <a:buChar char="•"/>
              </a:pPr>
              <a:r>
                <a:rPr lang="en-US" sz="20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Invade anche a casa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98122" y="4629945"/>
            <a:ext cx="8536204" cy="3605022"/>
            <a:chOff x="0" y="0"/>
            <a:chExt cx="2248256" cy="9494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8256" cy="949473"/>
            </a:xfrm>
            <a:custGeom>
              <a:avLst/>
              <a:gdLst/>
              <a:ahLst/>
              <a:cxnLst/>
              <a:rect l="l" t="t" r="r" b="b"/>
              <a:pathLst>
                <a:path w="2248256" h="949473">
                  <a:moveTo>
                    <a:pt x="2248256" y="27209"/>
                  </a:moveTo>
                  <a:lnTo>
                    <a:pt x="2248256" y="922264"/>
                  </a:lnTo>
                  <a:cubicBezTo>
                    <a:pt x="2248256" y="937291"/>
                    <a:pt x="2236074" y="949473"/>
                    <a:pt x="2221047" y="949473"/>
                  </a:cubicBezTo>
                  <a:lnTo>
                    <a:pt x="27209" y="949473"/>
                  </a:lnTo>
                  <a:cubicBezTo>
                    <a:pt x="12182" y="949473"/>
                    <a:pt x="0" y="937291"/>
                    <a:pt x="0" y="922264"/>
                  </a:cubicBezTo>
                  <a:lnTo>
                    <a:pt x="0" y="27209"/>
                  </a:lnTo>
                  <a:cubicBezTo>
                    <a:pt x="0" y="12182"/>
                    <a:pt x="12182" y="0"/>
                    <a:pt x="27209" y="0"/>
                  </a:cubicBezTo>
                  <a:lnTo>
                    <a:pt x="2221047" y="0"/>
                  </a:lnTo>
                  <a:cubicBezTo>
                    <a:pt x="2228264" y="0"/>
                    <a:pt x="2235184" y="2867"/>
                    <a:pt x="2240287" y="7969"/>
                  </a:cubicBezTo>
                  <a:cubicBezTo>
                    <a:pt x="2245389" y="13072"/>
                    <a:pt x="2248256" y="19992"/>
                    <a:pt x="2248256" y="27209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248256" cy="9780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cyberbullismo è dannoso quanto il bullismo tradizionale e, a volte, è persino più pericoloso.</a:t>
              </a:r>
            </a:p>
            <a:p>
              <a:pPr algn="ctr">
                <a:lnSpc>
                  <a:spcPts val="3600"/>
                </a:lnSpc>
              </a:pPr>
              <a:endPara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Ecco perché dobbiamo riconoscerlo, parlarne, conservare le prove e chiedere aiuto per porvi fine.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3673" y="4629945"/>
            <a:ext cx="5401306" cy="3605022"/>
            <a:chOff x="0" y="0"/>
            <a:chExt cx="1422566" cy="9494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22566" cy="949471"/>
            </a:xfrm>
            <a:custGeom>
              <a:avLst/>
              <a:gdLst/>
              <a:ahLst/>
              <a:cxnLst/>
              <a:rect l="l" t="t" r="r" b="b"/>
              <a:pathLst>
                <a:path w="1422566" h="949471">
                  <a:moveTo>
                    <a:pt x="43000" y="0"/>
                  </a:moveTo>
                  <a:lnTo>
                    <a:pt x="1379566" y="0"/>
                  </a:lnTo>
                  <a:cubicBezTo>
                    <a:pt x="1403314" y="0"/>
                    <a:pt x="1422566" y="19252"/>
                    <a:pt x="1422566" y="43000"/>
                  </a:cubicBezTo>
                  <a:lnTo>
                    <a:pt x="1422566" y="906471"/>
                  </a:lnTo>
                  <a:cubicBezTo>
                    <a:pt x="1422566" y="917875"/>
                    <a:pt x="1418036" y="928812"/>
                    <a:pt x="1409972" y="936876"/>
                  </a:cubicBezTo>
                  <a:cubicBezTo>
                    <a:pt x="1401907" y="944940"/>
                    <a:pt x="1390970" y="949471"/>
                    <a:pt x="1379566" y="949471"/>
                  </a:cubicBezTo>
                  <a:lnTo>
                    <a:pt x="43000" y="949471"/>
                  </a:lnTo>
                  <a:cubicBezTo>
                    <a:pt x="19252" y="949471"/>
                    <a:pt x="0" y="930219"/>
                    <a:pt x="0" y="906471"/>
                  </a:cubicBezTo>
                  <a:lnTo>
                    <a:pt x="0" y="43000"/>
                  </a:lnTo>
                  <a:cubicBezTo>
                    <a:pt x="0" y="19252"/>
                    <a:pt x="19252" y="0"/>
                    <a:pt x="4300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422566" cy="978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pensi sia importante parlare di cyberbullismo?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98618" y="1124388"/>
            <a:ext cx="3727238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L’aspetto più pericoloso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023034" y="2428629"/>
            <a:ext cx="2455084" cy="1506961"/>
            <a:chOff x="0" y="0"/>
            <a:chExt cx="3273445" cy="2009281"/>
          </a:xfrm>
        </p:grpSpPr>
        <p:sp>
          <p:nvSpPr>
            <p:cNvPr id="10" name="TextBox 10"/>
            <p:cNvSpPr txBox="1"/>
            <p:nvPr/>
          </p:nvSpPr>
          <p:spPr>
            <a:xfrm>
              <a:off x="663717" y="-28575"/>
              <a:ext cx="222521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Anonimato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67906"/>
              <a:ext cx="327344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sempre si sa chi c'è dietro.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111719" y="2428629"/>
            <a:ext cx="2620091" cy="1811761"/>
            <a:chOff x="0" y="0"/>
            <a:chExt cx="3493454" cy="2415681"/>
          </a:xfrm>
        </p:grpSpPr>
        <p:sp>
          <p:nvSpPr>
            <p:cNvPr id="13" name="TextBox 13"/>
            <p:cNvSpPr txBox="1"/>
            <p:nvPr/>
          </p:nvSpPr>
          <p:spPr>
            <a:xfrm>
              <a:off x="745412" y="-28575"/>
              <a:ext cx="2235303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Disponibilità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67906"/>
              <a:ext cx="3493454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 succedere in qualsiasi momento della giornata.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41646" y="2434978"/>
            <a:ext cx="2372573" cy="1805412"/>
            <a:chOff x="0" y="0"/>
            <a:chExt cx="3163431" cy="2407216"/>
          </a:xfrm>
        </p:grpSpPr>
        <p:sp>
          <p:nvSpPr>
            <p:cNvPr id="16" name="TextBox 16"/>
            <p:cNvSpPr txBox="1"/>
            <p:nvPr/>
          </p:nvSpPr>
          <p:spPr>
            <a:xfrm>
              <a:off x="1035417" y="-28575"/>
              <a:ext cx="1371803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Portata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59441"/>
              <a:ext cx="3163431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molte persone lo vedono molto velocemente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051859" y="2427424"/>
            <a:ext cx="3022275" cy="1508166"/>
            <a:chOff x="0" y="0"/>
            <a:chExt cx="4029700" cy="2010888"/>
          </a:xfrm>
        </p:grpSpPr>
        <p:sp>
          <p:nvSpPr>
            <p:cNvPr id="19" name="TextBox 19"/>
            <p:cNvSpPr txBox="1"/>
            <p:nvPr/>
          </p:nvSpPr>
          <p:spPr>
            <a:xfrm>
              <a:off x="1138352" y="-28575"/>
              <a:ext cx="2171806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Semplicità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169513"/>
              <a:ext cx="402970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facile causare danno con un solo clic.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749119" y="8924925"/>
            <a:ext cx="1078976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cyberbullismo dovrebbe sempre essere riferito a un/un’adulto/a di fiducia.</a:t>
            </a:r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37007" y="3825950"/>
            <a:ext cx="1813986" cy="454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2"/>
              </a:lnSpc>
            </a:pPr>
            <a:r>
              <a:rPr lang="en-US" sz="27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01785" y="5617346"/>
            <a:ext cx="7592791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Gioco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“Messaggi comuni”</a:t>
            </a:r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8674" y="1757351"/>
            <a:ext cx="11323509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bambola o un peluche che rappresenta la persona che riceve i messaggi.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Cartelle di messaggi (preferibilmente plastificate).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Alcuni messaggi sono negativi (ad es., insulti, derisioni, esclusione).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Altri sono positivi (ad es., supporto, incoraggiamento, riconoscimento).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88674" y="6589763"/>
            <a:ext cx="478519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Leggeremo messaggi negativi e li trasformeremo in positivi.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070016" y="2517130"/>
            <a:ext cx="16749558" cy="9421616"/>
            <a:chOff x="0" y="0"/>
            <a:chExt cx="11647843" cy="6551905"/>
          </a:xfrm>
        </p:grpSpPr>
        <p:sp>
          <p:nvSpPr>
            <p:cNvPr id="5" name="Freeform 5" descr="A cartoon of a doll  AI-generated content may be incorrect."/>
            <p:cNvSpPr/>
            <p:nvPr/>
          </p:nvSpPr>
          <p:spPr>
            <a:xfrm>
              <a:off x="0" y="0"/>
              <a:ext cx="11647805" cy="6551930"/>
            </a:xfrm>
            <a:custGeom>
              <a:avLst/>
              <a:gdLst/>
              <a:ahLst/>
              <a:cxnLst/>
              <a:rect l="l" t="t" r="r" b="b"/>
              <a:pathLst>
                <a:path w="11647805" h="6551930">
                  <a:moveTo>
                    <a:pt x="0" y="0"/>
                  </a:moveTo>
                  <a:lnTo>
                    <a:pt x="11647805" y="0"/>
                  </a:lnTo>
                  <a:lnTo>
                    <a:pt x="11647805" y="6551930"/>
                  </a:lnTo>
                  <a:lnTo>
                    <a:pt x="0" y="6551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34763" y="914404"/>
            <a:ext cx="10618474" cy="2569842"/>
            <a:chOff x="0" y="0"/>
            <a:chExt cx="10067887" cy="24365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67925" cy="2436616"/>
            </a:xfrm>
            <a:custGeom>
              <a:avLst/>
              <a:gdLst/>
              <a:ahLst/>
              <a:cxnLst/>
              <a:rect l="l" t="t" r="r" b="b"/>
              <a:pathLst>
                <a:path w="10067925" h="2436616">
                  <a:moveTo>
                    <a:pt x="0" y="406145"/>
                  </a:moveTo>
                  <a:cubicBezTo>
                    <a:pt x="0" y="181864"/>
                    <a:pt x="181864" y="0"/>
                    <a:pt x="406146" y="0"/>
                  </a:cubicBezTo>
                  <a:lnTo>
                    <a:pt x="9661779" y="0"/>
                  </a:lnTo>
                  <a:cubicBezTo>
                    <a:pt x="9886061" y="0"/>
                    <a:pt x="10067925" y="181864"/>
                    <a:pt x="10067925" y="406145"/>
                  </a:cubicBezTo>
                  <a:lnTo>
                    <a:pt x="10067925" y="2030471"/>
                  </a:lnTo>
                  <a:cubicBezTo>
                    <a:pt x="10067925" y="2254753"/>
                    <a:pt x="9886061" y="2436616"/>
                    <a:pt x="9661779" y="2436616"/>
                  </a:cubicBezTo>
                  <a:lnTo>
                    <a:pt x="406146" y="2436616"/>
                  </a:lnTo>
                  <a:cubicBezTo>
                    <a:pt x="181864" y="2436616"/>
                    <a:pt x="0" y="2254753"/>
                    <a:pt x="0" y="2030471"/>
                  </a:cubicBezTo>
                  <a:lnTo>
                    <a:pt x="0" y="406145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0067887" cy="2465166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Immaginiamo che questa bambola abbia avuto una brutta giornata, sia sola nella sua stanza e prenda il telefono. All’improvviso, inizia a ricevere messaggi… alcuni sgradevoli e altri che potrebbero esserle d’aiuto.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32062" y="2104279"/>
            <a:ext cx="15023877" cy="8450921"/>
            <a:chOff x="0" y="0"/>
            <a:chExt cx="11647843" cy="6551905"/>
          </a:xfrm>
        </p:grpSpPr>
        <p:sp>
          <p:nvSpPr>
            <p:cNvPr id="6" name="Freeform 6" descr="A cartoon of a doll  AI-generated content may be incorrect."/>
            <p:cNvSpPr/>
            <p:nvPr/>
          </p:nvSpPr>
          <p:spPr>
            <a:xfrm>
              <a:off x="0" y="0"/>
              <a:ext cx="11647805" cy="6551930"/>
            </a:xfrm>
            <a:custGeom>
              <a:avLst/>
              <a:gdLst/>
              <a:ahLst/>
              <a:cxnLst/>
              <a:rect l="l" t="t" r="r" b="b"/>
              <a:pathLst>
                <a:path w="11647805" h="6551930">
                  <a:moveTo>
                    <a:pt x="0" y="0"/>
                  </a:moveTo>
                  <a:lnTo>
                    <a:pt x="11647805" y="0"/>
                  </a:lnTo>
                  <a:lnTo>
                    <a:pt x="11647805" y="6551930"/>
                  </a:lnTo>
                  <a:lnTo>
                    <a:pt x="0" y="6551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05506" y="2962066"/>
            <a:ext cx="8515087" cy="8273879"/>
            <a:chOff x="0" y="0"/>
            <a:chExt cx="6268136" cy="6090577"/>
          </a:xfrm>
        </p:grpSpPr>
        <p:sp>
          <p:nvSpPr>
            <p:cNvPr id="3" name="Freeform 3" descr="A cartoon of a doll  AI-generated content may be incorrect."/>
            <p:cNvSpPr/>
            <p:nvPr/>
          </p:nvSpPr>
          <p:spPr>
            <a:xfrm>
              <a:off x="0" y="0"/>
              <a:ext cx="6268085" cy="6090539"/>
            </a:xfrm>
            <a:custGeom>
              <a:avLst/>
              <a:gdLst/>
              <a:ahLst/>
              <a:cxnLst/>
              <a:rect l="l" t="t" r="r" b="b"/>
              <a:pathLst>
                <a:path w="6268085" h="6090539">
                  <a:moveTo>
                    <a:pt x="0" y="0"/>
                  </a:moveTo>
                  <a:lnTo>
                    <a:pt x="6268085" y="0"/>
                  </a:lnTo>
                  <a:lnTo>
                    <a:pt x="6268085" y="6090539"/>
                  </a:lnTo>
                  <a:lnTo>
                    <a:pt x="0" y="6090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76029" y="3764619"/>
            <a:ext cx="4386267" cy="2456370"/>
            <a:chOff x="0" y="0"/>
            <a:chExt cx="5848356" cy="327515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5848356" cy="3275159"/>
              <a:chOff x="0" y="0"/>
              <a:chExt cx="4158831" cy="2329002"/>
            </a:xfrm>
          </p:grpSpPr>
          <p:sp>
            <p:nvSpPr>
              <p:cNvPr id="6" name="Freeform 6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4158869" cy="2329053"/>
              </a:xfrm>
              <a:custGeom>
                <a:avLst/>
                <a:gdLst/>
                <a:ahLst/>
                <a:cxnLst/>
                <a:rect l="l" t="t" r="r" b="b"/>
                <a:pathLst>
                  <a:path w="4158869" h="2329053">
                    <a:moveTo>
                      <a:pt x="0" y="0"/>
                    </a:moveTo>
                    <a:lnTo>
                      <a:pt x="4158869" y="0"/>
                    </a:lnTo>
                    <a:lnTo>
                      <a:pt x="4158869" y="2329053"/>
                    </a:lnTo>
                    <a:lnTo>
                      <a:pt x="0" y="23290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9216" b="-60043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1332220" y="1563499"/>
              <a:ext cx="3183916" cy="11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Tutti/e ridono di te!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04776" y="7231677"/>
            <a:ext cx="3436032" cy="2421852"/>
            <a:chOff x="0" y="0"/>
            <a:chExt cx="4581376" cy="322913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581376" cy="3229136"/>
              <a:chOff x="0" y="0"/>
              <a:chExt cx="3257867" cy="2296274"/>
            </a:xfrm>
          </p:grpSpPr>
          <p:sp>
            <p:nvSpPr>
              <p:cNvPr id="10" name="Freeform 10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57804" cy="2296287"/>
              </a:xfrm>
              <a:custGeom>
                <a:avLst/>
                <a:gdLst/>
                <a:ahLst/>
                <a:cxnLst/>
                <a:rect l="l" t="t" r="r" b="b"/>
                <a:pathLst>
                  <a:path w="3257804" h="2296287">
                    <a:moveTo>
                      <a:pt x="0" y="0"/>
                    </a:moveTo>
                    <a:lnTo>
                      <a:pt x="3257804" y="0"/>
                    </a:lnTo>
                    <a:lnTo>
                      <a:pt x="3257804" y="2296287"/>
                    </a:lnTo>
                    <a:lnTo>
                      <a:pt x="0" y="22962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9346" r="-1" b="-9346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98748" y="950565"/>
              <a:ext cx="3183916" cy="1100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ti vogliamo qui!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680906" y="3591258"/>
            <a:ext cx="2963567" cy="1853375"/>
            <a:chOff x="0" y="0"/>
            <a:chExt cx="3951422" cy="2471166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3951422" cy="2471166"/>
              <a:chOff x="0" y="0"/>
              <a:chExt cx="2809900" cy="1757274"/>
            </a:xfrm>
          </p:grpSpPr>
          <p:sp>
            <p:nvSpPr>
              <p:cNvPr id="14" name="Freeform 14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2809875" cy="1757299"/>
              </a:xfrm>
              <a:custGeom>
                <a:avLst/>
                <a:gdLst/>
                <a:ahLst/>
                <a:cxnLst/>
                <a:rect l="l" t="t" r="r" b="b"/>
                <a:pathLst>
                  <a:path w="2809875" h="1757299">
                    <a:moveTo>
                      <a:pt x="0" y="0"/>
                    </a:moveTo>
                    <a:lnTo>
                      <a:pt x="2809875" y="0"/>
                    </a:lnTo>
                    <a:lnTo>
                      <a:pt x="2809875" y="1757299"/>
                    </a:lnTo>
                    <a:lnTo>
                      <a:pt x="0" y="175729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1004" b="-17613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383753" y="900166"/>
              <a:ext cx="3183916" cy="11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Sei così stupido/a!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649219" y="6803511"/>
            <a:ext cx="4371975" cy="3225524"/>
            <a:chOff x="0" y="0"/>
            <a:chExt cx="5829300" cy="4300698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5829300" cy="4300698"/>
              <a:chOff x="0" y="0"/>
              <a:chExt cx="4145280" cy="3058274"/>
            </a:xfrm>
          </p:grpSpPr>
          <p:sp>
            <p:nvSpPr>
              <p:cNvPr id="18" name="Freeform 18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4145280" cy="3058287"/>
              </a:xfrm>
              <a:custGeom>
                <a:avLst/>
                <a:gdLst/>
                <a:ahLst/>
                <a:cxnLst/>
                <a:rect l="l" t="t" r="r" b="b"/>
                <a:pathLst>
                  <a:path w="4145280" h="3058287">
                    <a:moveTo>
                      <a:pt x="0" y="0"/>
                    </a:moveTo>
                    <a:lnTo>
                      <a:pt x="4145280" y="0"/>
                    </a:lnTo>
                    <a:lnTo>
                      <a:pt x="4145280" y="3058287"/>
                    </a:lnTo>
                    <a:lnTo>
                      <a:pt x="0" y="30582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6104" r="-6104" b="-12824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322692" y="1216250"/>
              <a:ext cx="3183916" cy="2171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Spero che tu non stia venendo in gita!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029842" y="855515"/>
            <a:ext cx="3478828" cy="2858206"/>
            <a:chOff x="0" y="0"/>
            <a:chExt cx="4638437" cy="3810941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4638437" cy="3810941"/>
              <a:chOff x="0" y="0"/>
              <a:chExt cx="3298444" cy="2710002"/>
            </a:xfrm>
          </p:grpSpPr>
          <p:sp>
            <p:nvSpPr>
              <p:cNvPr id="22" name="Freeform 22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2710053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710053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2710053"/>
                    </a:lnTo>
                    <a:lnTo>
                      <a:pt x="0" y="27100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t="-69489" r="-123431" b="-67819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298822" y="1073223"/>
              <a:ext cx="3183916" cy="1635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Domani vi faremo il culo!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037373" y="855515"/>
            <a:ext cx="3478828" cy="2312432"/>
            <a:chOff x="0" y="0"/>
            <a:chExt cx="4638437" cy="3083243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638437" cy="3083243"/>
              <a:chOff x="0" y="0"/>
              <a:chExt cx="3298444" cy="2192528"/>
            </a:xfrm>
          </p:grpSpPr>
          <p:sp>
            <p:nvSpPr>
              <p:cNvPr id="26" name="Freeform 26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2192528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192528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2192528"/>
                    </a:lnTo>
                    <a:lnTo>
                      <a:pt x="3298444" y="2192528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t="-58319" r="-71699" b="-67089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417661" y="709374"/>
              <a:ext cx="3183916" cy="1635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vali proprio niente!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61356" y="1722526"/>
            <a:ext cx="8765287" cy="2963934"/>
            <a:chOff x="0" y="0"/>
            <a:chExt cx="8310791" cy="28102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10753" cy="2810261"/>
            </a:xfrm>
            <a:custGeom>
              <a:avLst/>
              <a:gdLst/>
              <a:ahLst/>
              <a:cxnLst/>
              <a:rect l="l" t="t" r="r" b="b"/>
              <a:pathLst>
                <a:path w="8310753" h="2810261">
                  <a:moveTo>
                    <a:pt x="0" y="468377"/>
                  </a:moveTo>
                  <a:cubicBezTo>
                    <a:pt x="0" y="209677"/>
                    <a:pt x="209677" y="0"/>
                    <a:pt x="468376" y="0"/>
                  </a:cubicBezTo>
                  <a:lnTo>
                    <a:pt x="7842377" y="0"/>
                  </a:lnTo>
                  <a:cubicBezTo>
                    <a:pt x="8101076" y="0"/>
                    <a:pt x="8310753" y="209677"/>
                    <a:pt x="8310753" y="468377"/>
                  </a:cubicBezTo>
                  <a:lnTo>
                    <a:pt x="8310753" y="2341884"/>
                  </a:lnTo>
                  <a:cubicBezTo>
                    <a:pt x="8310753" y="2600584"/>
                    <a:pt x="8101076" y="2810261"/>
                    <a:pt x="7842377" y="2810261"/>
                  </a:cubicBezTo>
                  <a:lnTo>
                    <a:pt x="468376" y="2810261"/>
                  </a:lnTo>
                  <a:cubicBezTo>
                    <a:pt x="209677" y="2810261"/>
                    <a:pt x="0" y="2600584"/>
                    <a:pt x="0" y="2341884"/>
                  </a:cubicBezTo>
                  <a:lnTo>
                    <a:pt x="0" y="468377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310791" cy="2838824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bullismo è quando qualcuno/a subisce ripetuti comportamenti negativi, che si protraggono nel tempo e dove c’è uno squilibrio di potere tra la vittima e l’aggressore/aggress.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761397" y="787674"/>
            <a:ext cx="876520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cos’è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bullismo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scolastico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342582" y="5334948"/>
            <a:ext cx="7602835" cy="3042237"/>
            <a:chOff x="0" y="-28575"/>
            <a:chExt cx="10137114" cy="4056316"/>
          </a:xfrm>
        </p:grpSpPr>
        <p:sp>
          <p:nvSpPr>
            <p:cNvPr id="7" name="TextBox 7"/>
            <p:cNvSpPr txBox="1"/>
            <p:nvPr/>
          </p:nvSpPr>
          <p:spPr>
            <a:xfrm>
              <a:off x="0" y="-28575"/>
              <a:ext cx="211260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Ripetizione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34805"/>
              <a:ext cx="211260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50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Ripetizione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098185"/>
              <a:ext cx="211260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 dirty="0" err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Ripetizione</a:t>
              </a:r>
              <a:endParaRPr lang="en-US" sz="2000" b="1" dirty="0">
                <a:solidFill>
                  <a:srgbClr val="70C7D6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161566"/>
              <a:ext cx="211260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Ripetizione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505910" y="26485"/>
              <a:ext cx="5136624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 essere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fisico, verbale, sociale o digitale.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3750066" y="2000081"/>
              <a:ext cx="6387048" cy="2027660"/>
              <a:chOff x="0" y="0"/>
              <a:chExt cx="4541901" cy="144189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541901" cy="1441828"/>
              </a:xfrm>
              <a:custGeom>
                <a:avLst/>
                <a:gdLst/>
                <a:ahLst/>
                <a:cxnLst/>
                <a:rect l="l" t="t" r="r" b="b"/>
                <a:pathLst>
                  <a:path w="4541901" h="1441828">
                    <a:moveTo>
                      <a:pt x="0" y="240284"/>
                    </a:moveTo>
                    <a:cubicBezTo>
                      <a:pt x="0" y="107569"/>
                      <a:pt x="107569" y="0"/>
                      <a:pt x="240284" y="0"/>
                    </a:cubicBezTo>
                    <a:lnTo>
                      <a:pt x="4301617" y="0"/>
                    </a:lnTo>
                    <a:cubicBezTo>
                      <a:pt x="4434332" y="0"/>
                      <a:pt x="4541901" y="107569"/>
                      <a:pt x="4541901" y="240284"/>
                    </a:cubicBezTo>
                    <a:lnTo>
                      <a:pt x="4541901" y="1201545"/>
                    </a:lnTo>
                    <a:cubicBezTo>
                      <a:pt x="4541901" y="1334259"/>
                      <a:pt x="4434332" y="1441828"/>
                      <a:pt x="4301617" y="1441828"/>
                    </a:cubicBezTo>
                    <a:lnTo>
                      <a:pt x="240284" y="1441828"/>
                    </a:lnTo>
                    <a:cubicBezTo>
                      <a:pt x="107569" y="1441828"/>
                      <a:pt x="0" y="1334259"/>
                      <a:pt x="0" y="1201545"/>
                    </a:cubicBezTo>
                    <a:close/>
                  </a:path>
                </a:pathLst>
              </a:custGeom>
              <a:solidFill>
                <a:srgbClr val="70C7D6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4541901" cy="1470467"/>
              </a:xfrm>
              <a:prstGeom prst="rect">
                <a:avLst/>
              </a:prstGeom>
            </p:spPr>
            <p:txBody>
              <a:bodyPr lIns="71438" tIns="71438" rIns="71438" bIns="71438" rtlCol="0" anchor="ctr"/>
              <a:lstStyle/>
              <a:p>
                <a:pPr algn="ctr">
                  <a:lnSpc>
                    <a:spcPts val="36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«Il bullismo può farti ammalare?»</a:t>
                </a:r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3530948" y="8832576"/>
            <a:ext cx="1122610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ci sono risposte giuste o sbagliate, l’importante è condividere e riflettere.</a:t>
            </a:r>
          </a:p>
        </p:txBody>
      </p:sp>
    </p:spTree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01583" y="2801707"/>
            <a:ext cx="12284835" cy="8896427"/>
            <a:chOff x="0" y="0"/>
            <a:chExt cx="11647843" cy="8435130"/>
          </a:xfrm>
        </p:grpSpPr>
        <p:sp>
          <p:nvSpPr>
            <p:cNvPr id="3" name="Freeform 3" descr="A cartoon of a doll  AI-generated content may be incorrect."/>
            <p:cNvSpPr/>
            <p:nvPr/>
          </p:nvSpPr>
          <p:spPr>
            <a:xfrm>
              <a:off x="0" y="0"/>
              <a:ext cx="11647805" cy="8435156"/>
            </a:xfrm>
            <a:custGeom>
              <a:avLst/>
              <a:gdLst/>
              <a:ahLst/>
              <a:cxnLst/>
              <a:rect l="l" t="t" r="r" b="b"/>
              <a:pathLst>
                <a:path w="11647805" h="8435156">
                  <a:moveTo>
                    <a:pt x="0" y="0"/>
                  </a:moveTo>
                  <a:lnTo>
                    <a:pt x="11647805" y="0"/>
                  </a:lnTo>
                  <a:lnTo>
                    <a:pt x="11647805" y="8435156"/>
                  </a:lnTo>
                  <a:lnTo>
                    <a:pt x="0" y="8435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372" r="-1437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87239" y="3787706"/>
            <a:ext cx="3790545" cy="3260041"/>
            <a:chOff x="0" y="0"/>
            <a:chExt cx="5054060" cy="4346722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5054060" cy="4346722"/>
              <a:chOff x="0" y="0"/>
              <a:chExt cx="3593998" cy="3091002"/>
            </a:xfrm>
          </p:grpSpPr>
          <p:sp>
            <p:nvSpPr>
              <p:cNvPr id="6" name="Freeform 6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593973" cy="3091053"/>
              </a:xfrm>
              <a:custGeom>
                <a:avLst/>
                <a:gdLst/>
                <a:ahLst/>
                <a:cxnLst/>
                <a:rect l="l" t="t" r="r" b="b"/>
                <a:pathLst>
                  <a:path w="3593973" h="3091053">
                    <a:moveTo>
                      <a:pt x="0" y="0"/>
                    </a:moveTo>
                    <a:lnTo>
                      <a:pt x="3593973" y="0"/>
                    </a:lnTo>
                    <a:lnTo>
                      <a:pt x="3593973" y="3091053"/>
                    </a:lnTo>
                    <a:lnTo>
                      <a:pt x="0" y="30910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6031" r="-6032" b="-23506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35072" y="1259156"/>
              <a:ext cx="3183916" cy="2171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lasciare che nessuno offuschi la tua luce.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18891" y="6928040"/>
            <a:ext cx="3436032" cy="2421852"/>
            <a:chOff x="0" y="0"/>
            <a:chExt cx="4581376" cy="322913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4581376" cy="3229136"/>
              <a:chOff x="0" y="0"/>
              <a:chExt cx="3257867" cy="2296274"/>
            </a:xfrm>
          </p:grpSpPr>
          <p:sp>
            <p:nvSpPr>
              <p:cNvPr id="10" name="Freeform 10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57804" cy="2296287"/>
              </a:xfrm>
              <a:custGeom>
                <a:avLst/>
                <a:gdLst/>
                <a:ahLst/>
                <a:cxnLst/>
                <a:rect l="l" t="t" r="r" b="b"/>
                <a:pathLst>
                  <a:path w="3257804" h="2296287">
                    <a:moveTo>
                      <a:pt x="0" y="0"/>
                    </a:moveTo>
                    <a:lnTo>
                      <a:pt x="3257804" y="0"/>
                    </a:lnTo>
                    <a:lnTo>
                      <a:pt x="3257804" y="2296287"/>
                    </a:lnTo>
                    <a:lnTo>
                      <a:pt x="0" y="22962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9346" r="-1" b="-9346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752415" y="935456"/>
              <a:ext cx="3183916" cy="11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Hai una forza incredibile.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512658" y="3195667"/>
            <a:ext cx="3478828" cy="2727930"/>
            <a:chOff x="0" y="0"/>
            <a:chExt cx="4638437" cy="363724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4638437" cy="3637240"/>
              <a:chOff x="0" y="0"/>
              <a:chExt cx="3298444" cy="2586482"/>
            </a:xfrm>
          </p:grpSpPr>
          <p:sp>
            <p:nvSpPr>
              <p:cNvPr id="14" name="Freeform 14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2586482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586482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2586482"/>
                    </a:lnTo>
                    <a:lnTo>
                      <a:pt x="3298444" y="2586482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41820" r="-71699" b="-49255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437555" y="986373"/>
              <a:ext cx="3183916" cy="1635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 d'accordo con te.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970768" y="6608406"/>
            <a:ext cx="3594436" cy="2326121"/>
            <a:chOff x="0" y="0"/>
            <a:chExt cx="4792581" cy="3101495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4792581" cy="3101495"/>
              <a:chOff x="0" y="0"/>
              <a:chExt cx="3408058" cy="2205507"/>
            </a:xfrm>
          </p:grpSpPr>
          <p:sp>
            <p:nvSpPr>
              <p:cNvPr id="18" name="Freeform 18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408045" cy="2205482"/>
              </a:xfrm>
              <a:custGeom>
                <a:avLst/>
                <a:gdLst/>
                <a:ahLst/>
                <a:cxnLst/>
                <a:rect l="l" t="t" r="r" b="b"/>
                <a:pathLst>
                  <a:path w="3408045" h="2205482">
                    <a:moveTo>
                      <a:pt x="0" y="0"/>
                    </a:moveTo>
                    <a:lnTo>
                      <a:pt x="3408045" y="0"/>
                    </a:lnTo>
                    <a:lnTo>
                      <a:pt x="3408045" y="2205482"/>
                    </a:lnTo>
                    <a:lnTo>
                      <a:pt x="0" y="220548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t="-800" b="-1383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722519" y="1361634"/>
              <a:ext cx="3183916" cy="1100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tua voce conta.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877171" y="491338"/>
            <a:ext cx="3478828" cy="2657502"/>
            <a:chOff x="0" y="0"/>
            <a:chExt cx="4638437" cy="3543336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4638437" cy="3543336"/>
              <a:chOff x="0" y="0"/>
              <a:chExt cx="3298444" cy="2519705"/>
            </a:xfrm>
          </p:grpSpPr>
          <p:sp>
            <p:nvSpPr>
              <p:cNvPr id="22" name="Freeform 22" descr="A rectangular rectangle with a black background  AI-generated content may be incorrect."/>
              <p:cNvSpPr/>
              <p:nvPr/>
            </p:nvSpPr>
            <p:spPr>
              <a:xfrm>
                <a:off x="0" y="0"/>
                <a:ext cx="3298444" cy="2519731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519731">
                    <a:moveTo>
                      <a:pt x="0" y="0"/>
                    </a:moveTo>
                    <a:lnTo>
                      <a:pt x="3298444" y="0"/>
                    </a:lnTo>
                    <a:lnTo>
                      <a:pt x="3298444" y="2519731"/>
                    </a:lnTo>
                    <a:lnTo>
                      <a:pt x="0" y="251973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112491" r="-182503" b="-110222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454521" y="1105978"/>
              <a:ext cx="3183916" cy="1635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c'è niente che non va in te.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361996" y="837654"/>
            <a:ext cx="3478828" cy="2456959"/>
            <a:chOff x="0" y="0"/>
            <a:chExt cx="4638437" cy="3275945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638437" cy="3275945"/>
              <a:chOff x="0" y="0"/>
              <a:chExt cx="3298444" cy="2329561"/>
            </a:xfrm>
          </p:grpSpPr>
          <p:sp>
            <p:nvSpPr>
              <p:cNvPr id="26" name="Freeform 26" descr="A rectangular rectangle with a black background  AI-generated content may be incorrect."/>
              <p:cNvSpPr/>
              <p:nvPr/>
            </p:nvSpPr>
            <p:spPr>
              <a:xfrm flipH="1">
                <a:off x="0" y="0"/>
                <a:ext cx="3298444" cy="2329536"/>
              </a:xfrm>
              <a:custGeom>
                <a:avLst/>
                <a:gdLst/>
                <a:ahLst/>
                <a:cxnLst/>
                <a:rect l="l" t="t" r="r" b="b"/>
                <a:pathLst>
                  <a:path w="3298444" h="2329536">
                    <a:moveTo>
                      <a:pt x="3298444" y="0"/>
                    </a:moveTo>
                    <a:lnTo>
                      <a:pt x="0" y="0"/>
                    </a:lnTo>
                    <a:lnTo>
                      <a:pt x="0" y="2329536"/>
                    </a:lnTo>
                    <a:lnTo>
                      <a:pt x="3298444" y="2329536"/>
                    </a:lnTo>
                    <a:lnTo>
                      <a:pt x="3298444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80602" r="-119958" b="-91177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65100" y="601335"/>
              <a:ext cx="3183916" cy="2171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3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Sei abbastanza, proprio come sei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01583" y="2801707"/>
            <a:ext cx="12284835" cy="8896427"/>
            <a:chOff x="0" y="0"/>
            <a:chExt cx="11647843" cy="8435130"/>
          </a:xfrm>
        </p:grpSpPr>
        <p:sp>
          <p:nvSpPr>
            <p:cNvPr id="3" name="Freeform 3" descr="A cartoon of a doll  AI-generated content may be incorrect."/>
            <p:cNvSpPr/>
            <p:nvPr/>
          </p:nvSpPr>
          <p:spPr>
            <a:xfrm>
              <a:off x="0" y="0"/>
              <a:ext cx="11647805" cy="8435156"/>
            </a:xfrm>
            <a:custGeom>
              <a:avLst/>
              <a:gdLst/>
              <a:ahLst/>
              <a:cxnLst/>
              <a:rect l="l" t="t" r="r" b="b"/>
              <a:pathLst>
                <a:path w="11647805" h="8435156">
                  <a:moveTo>
                    <a:pt x="0" y="0"/>
                  </a:moveTo>
                  <a:lnTo>
                    <a:pt x="11647805" y="0"/>
                  </a:lnTo>
                  <a:lnTo>
                    <a:pt x="11647805" y="8435156"/>
                  </a:lnTo>
                  <a:lnTo>
                    <a:pt x="0" y="8435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372" r="-1437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522230" y="1187847"/>
            <a:ext cx="5433041" cy="3302060"/>
            <a:chOff x="0" y="0"/>
            <a:chExt cx="4600448" cy="27960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00448" cy="2796032"/>
            </a:xfrm>
            <a:custGeom>
              <a:avLst/>
              <a:gdLst/>
              <a:ahLst/>
              <a:cxnLst/>
              <a:rect l="l" t="t" r="r" b="b"/>
              <a:pathLst>
                <a:path w="4600448" h="2796032">
                  <a:moveTo>
                    <a:pt x="0" y="466005"/>
                  </a:moveTo>
                  <a:cubicBezTo>
                    <a:pt x="0" y="208676"/>
                    <a:pt x="160147" y="0"/>
                    <a:pt x="357632" y="0"/>
                  </a:cubicBezTo>
                  <a:lnTo>
                    <a:pt x="4242816" y="0"/>
                  </a:lnTo>
                  <a:cubicBezTo>
                    <a:pt x="4440301" y="0"/>
                    <a:pt x="4600448" y="208676"/>
                    <a:pt x="4600448" y="466005"/>
                  </a:cubicBezTo>
                  <a:lnTo>
                    <a:pt x="4600448" y="2330027"/>
                  </a:lnTo>
                  <a:cubicBezTo>
                    <a:pt x="4600448" y="2587356"/>
                    <a:pt x="4440301" y="2796032"/>
                    <a:pt x="4242816" y="2796032"/>
                  </a:cubicBezTo>
                  <a:lnTo>
                    <a:pt x="357632" y="2796032"/>
                  </a:lnTo>
                  <a:cubicBezTo>
                    <a:pt x="160147" y="2796032"/>
                    <a:pt x="0" y="2587356"/>
                    <a:pt x="0" y="2330027"/>
                  </a:cubicBezTo>
                  <a:lnTo>
                    <a:pt x="0" y="466005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600448" cy="2834132"/>
            </a:xfrm>
            <a:prstGeom prst="rect">
              <a:avLst/>
            </a:prstGeom>
          </p:spPr>
          <p:txBody>
            <a:bodyPr lIns="79992" tIns="79992" rIns="79992" bIns="79992" rtlCol="0" anchor="ctr"/>
            <a:lstStyle/>
            <a:p>
              <a:pPr algn="ctr">
                <a:lnSpc>
                  <a:spcPts val="3627"/>
                </a:lnSpc>
              </a:pPr>
              <a:r>
                <a:rPr lang="en-US" sz="302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si senta ora la bambola?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32730" y="1187847"/>
            <a:ext cx="5433041" cy="3302060"/>
            <a:chOff x="0" y="0"/>
            <a:chExt cx="4600448" cy="27960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00448" cy="2796032"/>
            </a:xfrm>
            <a:custGeom>
              <a:avLst/>
              <a:gdLst/>
              <a:ahLst/>
              <a:cxnLst/>
              <a:rect l="l" t="t" r="r" b="b"/>
              <a:pathLst>
                <a:path w="4600448" h="2796032">
                  <a:moveTo>
                    <a:pt x="0" y="465963"/>
                  </a:moveTo>
                  <a:cubicBezTo>
                    <a:pt x="0" y="208661"/>
                    <a:pt x="208661" y="0"/>
                    <a:pt x="465963" y="0"/>
                  </a:cubicBezTo>
                  <a:lnTo>
                    <a:pt x="4134485" y="0"/>
                  </a:lnTo>
                  <a:cubicBezTo>
                    <a:pt x="4391914" y="0"/>
                    <a:pt x="4600448" y="208661"/>
                    <a:pt x="4600448" y="465963"/>
                  </a:cubicBezTo>
                  <a:lnTo>
                    <a:pt x="4600448" y="2330069"/>
                  </a:lnTo>
                  <a:cubicBezTo>
                    <a:pt x="4600448" y="2587498"/>
                    <a:pt x="4391787" y="2796032"/>
                    <a:pt x="4134485" y="2796032"/>
                  </a:cubicBezTo>
                  <a:lnTo>
                    <a:pt x="465963" y="2796032"/>
                  </a:lnTo>
                  <a:cubicBezTo>
                    <a:pt x="208661" y="2796032"/>
                    <a:pt x="0" y="2587371"/>
                    <a:pt x="0" y="2330069"/>
                  </a:cubicBezTo>
                  <a:lnTo>
                    <a:pt x="0" y="465963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600448" cy="2834132"/>
            </a:xfrm>
            <a:prstGeom prst="rect">
              <a:avLst/>
            </a:prstGeom>
          </p:spPr>
          <p:txBody>
            <a:bodyPr lIns="79992" tIns="79992" rIns="79992" bIns="79992" rtlCol="0" anchor="ctr"/>
            <a:lstStyle/>
            <a:p>
              <a:pPr algn="ctr">
                <a:lnSpc>
                  <a:spcPts val="3627"/>
                </a:lnSpc>
              </a:pPr>
              <a:r>
                <a:rPr lang="en-US" sz="302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diverso quando i messaggi sembrano anonimi o quando vengono da qualcuno/a che conosci?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522230" y="6426866"/>
            <a:ext cx="4069463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 Internet, 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messaggi negativi non vengono facilmente cancellat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i: vengono salvati, possono essere inoltrati e raggiungono molte persone. </a:t>
            </a:r>
          </a:p>
          <a:p>
            <a:pPr algn="ctr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Anche se sembra un gioco, hanno conseguenze reali.</a:t>
            </a:r>
          </a:p>
        </p:txBody>
      </p:sp>
    </p:spTree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12553" y="1104900"/>
            <a:ext cx="5319722" cy="1779407"/>
            <a:chOff x="0" y="0"/>
            <a:chExt cx="4600448" cy="15388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00448" cy="1538776"/>
            </a:xfrm>
            <a:custGeom>
              <a:avLst/>
              <a:gdLst/>
              <a:ahLst/>
              <a:cxnLst/>
              <a:rect l="l" t="t" r="r" b="b"/>
              <a:pathLst>
                <a:path w="4600448" h="1538776">
                  <a:moveTo>
                    <a:pt x="0" y="256484"/>
                  </a:moveTo>
                  <a:cubicBezTo>
                    <a:pt x="0" y="114815"/>
                    <a:pt x="112395" y="0"/>
                    <a:pt x="251079" y="0"/>
                  </a:cubicBezTo>
                  <a:lnTo>
                    <a:pt x="4349369" y="0"/>
                  </a:lnTo>
                  <a:cubicBezTo>
                    <a:pt x="4488053" y="0"/>
                    <a:pt x="4600448" y="114815"/>
                    <a:pt x="4600448" y="256484"/>
                  </a:cubicBezTo>
                  <a:lnTo>
                    <a:pt x="4600448" y="1282292"/>
                  </a:lnTo>
                  <a:cubicBezTo>
                    <a:pt x="4600448" y="1423962"/>
                    <a:pt x="4488053" y="1538776"/>
                    <a:pt x="4349369" y="1538776"/>
                  </a:cubicBezTo>
                  <a:lnTo>
                    <a:pt x="251079" y="1538776"/>
                  </a:lnTo>
                  <a:cubicBezTo>
                    <a:pt x="112395" y="1538776"/>
                    <a:pt x="0" y="1423962"/>
                    <a:pt x="0" y="1282292"/>
                  </a:cubicBezTo>
                  <a:lnTo>
                    <a:pt x="0" y="256484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600448" cy="1567390"/>
            </a:xfrm>
            <a:prstGeom prst="rect">
              <a:avLst/>
            </a:prstGeom>
          </p:spPr>
          <p:txBody>
            <a:bodyPr lIns="78323" tIns="78323" rIns="78323" bIns="78323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hai notato in te stesso/a quando dicevi messaggi negativi?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455725" y="1142396"/>
            <a:ext cx="5319722" cy="1741911"/>
            <a:chOff x="0" y="0"/>
            <a:chExt cx="4600448" cy="15063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0448" cy="1506351"/>
            </a:xfrm>
            <a:custGeom>
              <a:avLst/>
              <a:gdLst/>
              <a:ahLst/>
              <a:cxnLst/>
              <a:rect l="l" t="t" r="r" b="b"/>
              <a:pathLst>
                <a:path w="4600448" h="1506351">
                  <a:moveTo>
                    <a:pt x="0" y="251080"/>
                  </a:moveTo>
                  <a:cubicBezTo>
                    <a:pt x="0" y="112395"/>
                    <a:pt x="112395" y="0"/>
                    <a:pt x="251079" y="0"/>
                  </a:cubicBezTo>
                  <a:lnTo>
                    <a:pt x="4349369" y="0"/>
                  </a:lnTo>
                  <a:cubicBezTo>
                    <a:pt x="4488053" y="0"/>
                    <a:pt x="4600448" y="112395"/>
                    <a:pt x="4600448" y="251080"/>
                  </a:cubicBezTo>
                  <a:lnTo>
                    <a:pt x="4600448" y="1255271"/>
                  </a:lnTo>
                  <a:cubicBezTo>
                    <a:pt x="4600448" y="1393956"/>
                    <a:pt x="4488053" y="1506351"/>
                    <a:pt x="4349369" y="1506351"/>
                  </a:cubicBezTo>
                  <a:lnTo>
                    <a:pt x="251079" y="1506351"/>
                  </a:lnTo>
                  <a:cubicBezTo>
                    <a:pt x="112395" y="1506351"/>
                    <a:pt x="0" y="1393956"/>
                    <a:pt x="0" y="1255271"/>
                  </a:cubicBezTo>
                  <a:lnTo>
                    <a:pt x="0" y="251080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600448" cy="1534964"/>
            </a:xfrm>
            <a:prstGeom prst="rect">
              <a:avLst/>
            </a:prstGeom>
          </p:spPr>
          <p:txBody>
            <a:bodyPr lIns="78323" tIns="78323" rIns="78323" bIns="78323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quando dicevi quelli positivi?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172414" y="3312863"/>
            <a:ext cx="5943171" cy="2274707"/>
            <a:chOff x="0" y="0"/>
            <a:chExt cx="5139601" cy="19671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139563" cy="1967097"/>
            </a:xfrm>
            <a:custGeom>
              <a:avLst/>
              <a:gdLst/>
              <a:ahLst/>
              <a:cxnLst/>
              <a:rect l="l" t="t" r="r" b="b"/>
              <a:pathLst>
                <a:path w="5139563" h="1967097">
                  <a:moveTo>
                    <a:pt x="0" y="327877"/>
                  </a:moveTo>
                  <a:cubicBezTo>
                    <a:pt x="0" y="146774"/>
                    <a:pt x="112395" y="0"/>
                    <a:pt x="251079" y="0"/>
                  </a:cubicBezTo>
                  <a:lnTo>
                    <a:pt x="4888484" y="0"/>
                  </a:lnTo>
                  <a:cubicBezTo>
                    <a:pt x="5027168" y="0"/>
                    <a:pt x="5139563" y="146774"/>
                    <a:pt x="5139563" y="327877"/>
                  </a:cubicBezTo>
                  <a:lnTo>
                    <a:pt x="5139563" y="1639220"/>
                  </a:lnTo>
                  <a:cubicBezTo>
                    <a:pt x="5139563" y="1820323"/>
                    <a:pt x="5027168" y="1967097"/>
                    <a:pt x="4888484" y="1967097"/>
                  </a:cubicBezTo>
                  <a:lnTo>
                    <a:pt x="251079" y="1967097"/>
                  </a:lnTo>
                  <a:cubicBezTo>
                    <a:pt x="112395" y="1967097"/>
                    <a:pt x="0" y="1820323"/>
                    <a:pt x="0" y="1639220"/>
                  </a:cubicBezTo>
                  <a:lnTo>
                    <a:pt x="0" y="327877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5139601" cy="1995721"/>
            </a:xfrm>
            <a:prstGeom prst="rect">
              <a:avLst/>
            </a:prstGeom>
          </p:spPr>
          <p:txBody>
            <a:bodyPr lIns="78323" tIns="78323" rIns="78323" bIns="78323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ci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insegna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riguardo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al modo in cui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utilizziamo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nostri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telefoni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o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social network?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 rot="-900000">
            <a:off x="14027299" y="3660431"/>
            <a:ext cx="3071764" cy="1936902"/>
            <a:chOff x="0" y="0"/>
            <a:chExt cx="2656434" cy="1675016"/>
          </a:xfrm>
        </p:grpSpPr>
        <p:sp>
          <p:nvSpPr>
            <p:cNvPr id="12" name="Freeform 12" descr="A group of white speech bubbles with different symbols  AI-generated content may be incorrect."/>
            <p:cNvSpPr/>
            <p:nvPr/>
          </p:nvSpPr>
          <p:spPr>
            <a:xfrm>
              <a:off x="0" y="0"/>
              <a:ext cx="2656459" cy="1675003"/>
            </a:xfrm>
            <a:custGeom>
              <a:avLst/>
              <a:gdLst/>
              <a:ahLst/>
              <a:cxnLst/>
              <a:rect l="l" t="t" r="r" b="b"/>
              <a:pathLst>
                <a:path w="2656459" h="1675003">
                  <a:moveTo>
                    <a:pt x="0" y="0"/>
                  </a:moveTo>
                  <a:lnTo>
                    <a:pt x="2656459" y="0"/>
                  </a:lnTo>
                  <a:lnTo>
                    <a:pt x="2656459" y="1675003"/>
                  </a:lnTo>
                  <a:lnTo>
                    <a:pt x="0" y="1675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7267" t="-190731" r="-11741" b="-4354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3" name="Group 13"/>
          <p:cNvGrpSpPr/>
          <p:nvPr/>
        </p:nvGrpSpPr>
        <p:grpSpPr>
          <a:xfrm rot="1800000">
            <a:off x="821266" y="3628659"/>
            <a:ext cx="3075729" cy="2017615"/>
            <a:chOff x="0" y="0"/>
            <a:chExt cx="2659863" cy="1744815"/>
          </a:xfrm>
        </p:grpSpPr>
        <p:sp>
          <p:nvSpPr>
            <p:cNvPr id="14" name="Freeform 14" descr="A group of white speech bubbles with different symbols  AI-generated content may be incorrect."/>
            <p:cNvSpPr/>
            <p:nvPr/>
          </p:nvSpPr>
          <p:spPr>
            <a:xfrm>
              <a:off x="0" y="0"/>
              <a:ext cx="2659888" cy="1744853"/>
            </a:xfrm>
            <a:custGeom>
              <a:avLst/>
              <a:gdLst/>
              <a:ahLst/>
              <a:cxnLst/>
              <a:rect l="l" t="t" r="r" b="b"/>
              <a:pathLst>
                <a:path w="2659888" h="1744853">
                  <a:moveTo>
                    <a:pt x="0" y="0"/>
                  </a:moveTo>
                  <a:lnTo>
                    <a:pt x="2659888" y="0"/>
                  </a:lnTo>
                  <a:lnTo>
                    <a:pt x="2659888" y="1744853"/>
                  </a:lnTo>
                  <a:lnTo>
                    <a:pt x="0" y="1744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6905" t="-17556" r="-185797" b="-18782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006856" y="8061585"/>
            <a:ext cx="2897445" cy="1741907"/>
            <a:chOff x="0" y="0"/>
            <a:chExt cx="2505685" cy="1506385"/>
          </a:xfrm>
        </p:grpSpPr>
        <p:sp>
          <p:nvSpPr>
            <p:cNvPr id="16" name="Freeform 16" descr="A group of white speech bubbles with different symbols  AI-generated content may be incorrect."/>
            <p:cNvSpPr/>
            <p:nvPr/>
          </p:nvSpPr>
          <p:spPr>
            <a:xfrm>
              <a:off x="0" y="0"/>
              <a:ext cx="2505710" cy="1506347"/>
            </a:xfrm>
            <a:custGeom>
              <a:avLst/>
              <a:gdLst/>
              <a:ahLst/>
              <a:cxnLst/>
              <a:rect l="l" t="t" r="r" b="b"/>
              <a:pathLst>
                <a:path w="2505710" h="1506347">
                  <a:moveTo>
                    <a:pt x="0" y="0"/>
                  </a:moveTo>
                  <a:lnTo>
                    <a:pt x="2505710" y="0"/>
                  </a:lnTo>
                  <a:lnTo>
                    <a:pt x="2505710" y="1506347"/>
                  </a:lnTo>
                  <a:lnTo>
                    <a:pt x="0" y="15063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0616" t="-115160" r="-98593" b="-12500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7" name="Group 17"/>
          <p:cNvGrpSpPr/>
          <p:nvPr/>
        </p:nvGrpSpPr>
        <p:grpSpPr>
          <a:xfrm rot="801120">
            <a:off x="1393287" y="6753838"/>
            <a:ext cx="3022405" cy="2111603"/>
            <a:chOff x="0" y="0"/>
            <a:chExt cx="2613749" cy="1826095"/>
          </a:xfrm>
        </p:grpSpPr>
        <p:sp>
          <p:nvSpPr>
            <p:cNvPr id="18" name="Freeform 18" descr="A group of white speech bubbles with different symbols  AI-generated content may be incorrect."/>
            <p:cNvSpPr/>
            <p:nvPr/>
          </p:nvSpPr>
          <p:spPr>
            <a:xfrm>
              <a:off x="0" y="0"/>
              <a:ext cx="2613787" cy="1826133"/>
            </a:xfrm>
            <a:custGeom>
              <a:avLst/>
              <a:gdLst/>
              <a:ahLst/>
              <a:cxnLst/>
              <a:rect l="l" t="t" r="r" b="b"/>
              <a:pathLst>
                <a:path w="2613787" h="1826133">
                  <a:moveTo>
                    <a:pt x="0" y="0"/>
                  </a:moveTo>
                  <a:lnTo>
                    <a:pt x="2613787" y="0"/>
                  </a:lnTo>
                  <a:lnTo>
                    <a:pt x="2613787" y="1826133"/>
                  </a:lnTo>
                  <a:lnTo>
                    <a:pt x="0" y="1826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9241" t="-173624" r="-202358" b="-2126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111840" y="6114249"/>
            <a:ext cx="8064321" cy="3297804"/>
            <a:chOff x="0" y="0"/>
            <a:chExt cx="10752428" cy="4397072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0752428" cy="2530172"/>
              <a:chOff x="0" y="0"/>
              <a:chExt cx="6973952" cy="1641052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973955" cy="1641049"/>
              </a:xfrm>
              <a:custGeom>
                <a:avLst/>
                <a:gdLst/>
                <a:ahLst/>
                <a:cxnLst/>
                <a:rect l="l" t="t" r="r" b="b"/>
                <a:pathLst>
                  <a:path w="6973955" h="1641049">
                    <a:moveTo>
                      <a:pt x="0" y="0"/>
                    </a:moveTo>
                    <a:lnTo>
                      <a:pt x="6973955" y="0"/>
                    </a:lnTo>
                    <a:lnTo>
                      <a:pt x="6973955" y="1641049"/>
                    </a:lnTo>
                    <a:lnTo>
                      <a:pt x="0" y="1641049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t="-77004" r="-53377" b="-77004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28575"/>
                <a:ext cx="6973952" cy="1669627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400"/>
                  </a:lnSpc>
                </a:pP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Proprio come in questo gioco, su Internet i messaggi si ripetono e si diffondono rapidamente. Possono fare male o possono aiutare. Ognuno/a di noi decide che tipo di messaggio vuole condividere.</a:t>
                </a: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450693" y="2742897"/>
              <a:ext cx="7548276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Ricorda: </a:t>
              </a:r>
            </a:p>
            <a:p>
              <a:pPr algn="l">
                <a:lnSpc>
                  <a:spcPts val="2400"/>
                </a:lnSpc>
              </a:pPr>
              <a:endPara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parole hanno potere;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possono fare male o possono prendersi cura.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54148" y="3762539"/>
            <a:ext cx="1779704" cy="43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5"/>
              </a:lnSpc>
            </a:pPr>
            <a:r>
              <a:rPr lang="en-US" sz="270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74101" y="5195377"/>
            <a:ext cx="9339798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Dibattito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6000"/>
              </a:lnSpc>
            </a:pPr>
            <a:endParaRPr lang="en-US" sz="50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Regole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d’Oro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Internet </a:t>
            </a:r>
          </a:p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(STOP – BLOCCA – PARLA) </a:t>
            </a:r>
          </a:p>
        </p:txBody>
      </p:sp>
    </p:spTree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5538" y="1518367"/>
            <a:ext cx="7115294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 per scrivere le regole.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Cartelle o diapositive con i tre termini chiave: FERMA – BLOCCA – RACCONTA.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(Facoltativo) Esempi di finti screenshot di chat o social network.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157227" y="1518367"/>
            <a:ext cx="583303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di cosa fare quando qualcuno/a ti disturba online.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25538" y="6002103"/>
            <a:ext cx="626282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Abbiamo già visto come i messaggi possono causare danno su Internet.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940832" y="5494977"/>
            <a:ext cx="7766461" cy="2925907"/>
            <a:chOff x="0" y="0"/>
            <a:chExt cx="6040937" cy="2275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40975" cy="2275840"/>
            </a:xfrm>
            <a:custGeom>
              <a:avLst/>
              <a:gdLst/>
              <a:ahLst/>
              <a:cxnLst/>
              <a:rect l="l" t="t" r="r" b="b"/>
              <a:pathLst>
                <a:path w="6040975" h="2275840">
                  <a:moveTo>
                    <a:pt x="0" y="379349"/>
                  </a:moveTo>
                  <a:cubicBezTo>
                    <a:pt x="0" y="169799"/>
                    <a:pt x="178583" y="0"/>
                    <a:pt x="398974" y="0"/>
                  </a:cubicBezTo>
                  <a:lnTo>
                    <a:pt x="5642003" y="0"/>
                  </a:lnTo>
                  <a:cubicBezTo>
                    <a:pt x="5862394" y="0"/>
                    <a:pt x="6040975" y="169799"/>
                    <a:pt x="6040975" y="379349"/>
                  </a:cubicBezTo>
                  <a:lnTo>
                    <a:pt x="6040975" y="1896491"/>
                  </a:lnTo>
                  <a:cubicBezTo>
                    <a:pt x="6040975" y="2106041"/>
                    <a:pt x="5862394" y="2275840"/>
                    <a:pt x="5642003" y="2275840"/>
                  </a:cubicBezTo>
                  <a:lnTo>
                    <a:pt x="398974" y="2275840"/>
                  </a:lnTo>
                  <a:cubicBezTo>
                    <a:pt x="178583" y="2275840"/>
                    <a:pt x="0" y="2106041"/>
                    <a:pt x="0" y="1896491"/>
                  </a:cubicBezTo>
                  <a:lnTo>
                    <a:pt x="0" y="379349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6040937" cy="2304415"/>
            </a:xfrm>
            <a:prstGeom prst="rect">
              <a:avLst/>
            </a:prstGeom>
          </p:spPr>
          <p:txBody>
            <a:bodyPr lIns="87081" tIns="87081" rIns="87081" bIns="87081" rtlCol="0" anchor="ctr"/>
            <a:lstStyle/>
            <a:p>
              <a:pPr algn="ctr">
                <a:lnSpc>
                  <a:spcPts val="3949"/>
                </a:lnSpc>
              </a:pPr>
              <a:r>
                <a:rPr lang="en-US" sz="329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possiamo fare se riceviamo messaggi sgradevoli o vediamo che qualcun altro li riceve?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2457" y="4583568"/>
            <a:ext cx="20735377" cy="5695931"/>
            <a:chOff x="0" y="0"/>
            <a:chExt cx="19660209" cy="54005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660209" cy="5400548"/>
            </a:xfrm>
            <a:custGeom>
              <a:avLst/>
              <a:gdLst/>
              <a:ahLst/>
              <a:cxnLst/>
              <a:rect l="l" t="t" r="r" b="b"/>
              <a:pathLst>
                <a:path w="19660209" h="5400548">
                  <a:moveTo>
                    <a:pt x="0" y="0"/>
                  </a:moveTo>
                  <a:lnTo>
                    <a:pt x="19660209" y="0"/>
                  </a:lnTo>
                  <a:lnTo>
                    <a:pt x="19660209" y="5400548"/>
                  </a:lnTo>
                  <a:lnTo>
                    <a:pt x="0" y="5400548"/>
                  </a:ln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147742" y="612938"/>
            <a:ext cx="9992530" cy="3769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79"/>
              </a:lnSpc>
            </a:pPr>
            <a:r>
              <a:rPr lang="en-US" sz="24899" dirty="0">
                <a:solidFill>
                  <a:srgbClr val="E3829C"/>
                </a:solidFill>
                <a:latin typeface="Poppins"/>
                <a:ea typeface="Poppins"/>
                <a:cs typeface="Poppins"/>
                <a:sym typeface="Poppins"/>
              </a:rPr>
              <a:t>STOP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08774" y="5188744"/>
            <a:ext cx="7470465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partecipare né ridere dei messaggi offensivi.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78676" y="6163022"/>
            <a:ext cx="10130661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Ignorare il comportamento offensivo è il primo passo per fermarlo.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72773" y="7144787"/>
            <a:ext cx="4142468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Allontanati o chiudi la chat.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35018" y="8119065"/>
            <a:ext cx="5417977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rispondere: il silenzio è potente.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16927" y="9093343"/>
            <a:ext cx="10054159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necessario rispondere alle parole offensive con altre parole.</a:t>
            </a:r>
          </a:p>
        </p:txBody>
      </p:sp>
    </p:spTree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21707" y="4583568"/>
            <a:ext cx="19056442" cy="5695931"/>
            <a:chOff x="0" y="0"/>
            <a:chExt cx="18068330" cy="54005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068330" cy="5400548"/>
            </a:xfrm>
            <a:custGeom>
              <a:avLst/>
              <a:gdLst/>
              <a:ahLst/>
              <a:cxnLst/>
              <a:rect l="l" t="t" r="r" b="b"/>
              <a:pathLst>
                <a:path w="18068330" h="5400548">
                  <a:moveTo>
                    <a:pt x="0" y="0"/>
                  </a:moveTo>
                  <a:lnTo>
                    <a:pt x="18068330" y="0"/>
                  </a:lnTo>
                  <a:lnTo>
                    <a:pt x="18068330" y="5400548"/>
                  </a:lnTo>
                  <a:lnTo>
                    <a:pt x="0" y="5400548"/>
                  </a:ln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33587" y="601499"/>
            <a:ext cx="14020814" cy="37698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79"/>
              </a:lnSpc>
            </a:pPr>
            <a:r>
              <a:rPr lang="en-US" sz="24899" dirty="0">
                <a:solidFill>
                  <a:srgbClr val="50B264"/>
                </a:solidFill>
                <a:latin typeface="Poppins"/>
                <a:ea typeface="Poppins"/>
                <a:cs typeface="Poppins"/>
                <a:sym typeface="Poppins"/>
              </a:rPr>
              <a:t>BLOCCA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29306" y="5134456"/>
            <a:ext cx="6429375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Blocca la persona che ti dà fastidio online.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5199" y="6085454"/>
            <a:ext cx="7497589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Rimuovili/e o smetti di seguirli/e sui social media.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95043" y="7036452"/>
            <a:ext cx="9097901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dare loro altre occasioni per ferirti: bloccali e vai avanti.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92085" y="7987451"/>
            <a:ext cx="5303816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Proteggi il tuo spazio e la tua pace.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78915" y="8938449"/>
            <a:ext cx="5530156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Sei tu a decidere chi può contattarti.</a:t>
            </a:r>
          </a:p>
        </p:txBody>
      </p:sp>
    </p:spTree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8874" y="4583568"/>
            <a:ext cx="19395801" cy="5695931"/>
            <a:chOff x="0" y="0"/>
            <a:chExt cx="18390093" cy="54005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90093" cy="5400548"/>
            </a:xfrm>
            <a:custGeom>
              <a:avLst/>
              <a:gdLst/>
              <a:ahLst/>
              <a:cxnLst/>
              <a:rect l="l" t="t" r="r" b="b"/>
              <a:pathLst>
                <a:path w="18390093" h="5400548">
                  <a:moveTo>
                    <a:pt x="0" y="0"/>
                  </a:moveTo>
                  <a:lnTo>
                    <a:pt x="18390093" y="0"/>
                  </a:lnTo>
                  <a:lnTo>
                    <a:pt x="18390093" y="5400548"/>
                  </a:lnTo>
                  <a:lnTo>
                    <a:pt x="0" y="5400548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00615" y="601499"/>
            <a:ext cx="17486770" cy="3769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79"/>
              </a:lnSpc>
            </a:pPr>
            <a:r>
              <a:rPr lang="en-US" sz="24899" dirty="0">
                <a:solidFill>
                  <a:srgbClr val="70C7D6"/>
                </a:solidFill>
                <a:latin typeface="Poppins"/>
                <a:ea typeface="Poppins"/>
                <a:cs typeface="Poppins"/>
                <a:sym typeface="Poppins"/>
              </a:rPr>
              <a:t>PARLA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85718" y="5282063"/>
            <a:ext cx="7516565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sei solo; chiedere aiuto è un atto di coraggio.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37368" y="6189677"/>
            <a:ext cx="9013264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quello che è successo ti aiuta a stare al sicuro.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460" y="7097290"/>
            <a:ext cx="18111081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 con un adulto/un’adulta di cui ti fidi — un/un’insegnante, un genitore o un/un’addetto/a di consulenza scolastica.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27275" y="8004904"/>
            <a:ext cx="12233449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Raccontalo a qualcuno, anche se pensi che sia una cosa da poco: è importante.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988870" y="8912517"/>
            <a:ext cx="8310260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 affinché gli/le altri/e possano aiutarti a risolverlo.</a:t>
            </a:r>
          </a:p>
        </p:txBody>
      </p:sp>
    </p:spTree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8609" y="1167777"/>
            <a:ext cx="4438009" cy="3545324"/>
            <a:chOff x="0" y="0"/>
            <a:chExt cx="3670973" cy="29325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1062" cy="2932688"/>
            </a:xfrm>
            <a:custGeom>
              <a:avLst/>
              <a:gdLst/>
              <a:ahLst/>
              <a:cxnLst/>
              <a:rect l="l" t="t" r="r" b="b"/>
              <a:pathLst>
                <a:path w="3671062" h="2932688">
                  <a:moveTo>
                    <a:pt x="0" y="488824"/>
                  </a:moveTo>
                  <a:cubicBezTo>
                    <a:pt x="0" y="218821"/>
                    <a:pt x="218821" y="0"/>
                    <a:pt x="488823" y="0"/>
                  </a:cubicBezTo>
                  <a:lnTo>
                    <a:pt x="3182239" y="0"/>
                  </a:lnTo>
                  <a:cubicBezTo>
                    <a:pt x="3452241" y="0"/>
                    <a:pt x="3671062" y="218821"/>
                    <a:pt x="3671062" y="488824"/>
                  </a:cubicBezTo>
                  <a:lnTo>
                    <a:pt x="3671062" y="2443864"/>
                  </a:lnTo>
                  <a:cubicBezTo>
                    <a:pt x="3671062" y="2713867"/>
                    <a:pt x="3452241" y="2932688"/>
                    <a:pt x="3182239" y="2932688"/>
                  </a:cubicBezTo>
                  <a:lnTo>
                    <a:pt x="488823" y="2932688"/>
                  </a:lnTo>
                  <a:cubicBezTo>
                    <a:pt x="218821" y="2932561"/>
                    <a:pt x="0" y="2713740"/>
                    <a:pt x="0" y="2443864"/>
                  </a:cubicBezTo>
                  <a:lnTo>
                    <a:pt x="0" y="488824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670973" cy="2961149"/>
            </a:xfrm>
            <a:prstGeom prst="rect">
              <a:avLst/>
            </a:prstGeom>
          </p:spPr>
          <p:txBody>
            <a:bodyPr lIns="81886" tIns="81886" rIns="81886" bIns="81886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 gruppo inizia a condividere barzellette su di te.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24996" y="1167777"/>
            <a:ext cx="4438009" cy="3545324"/>
            <a:chOff x="0" y="0"/>
            <a:chExt cx="3670973" cy="29325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71062" cy="2932688"/>
            </a:xfrm>
            <a:custGeom>
              <a:avLst/>
              <a:gdLst/>
              <a:ahLst/>
              <a:cxnLst/>
              <a:rect l="l" t="t" r="r" b="b"/>
              <a:pathLst>
                <a:path w="3671062" h="2932688">
                  <a:moveTo>
                    <a:pt x="0" y="488824"/>
                  </a:moveTo>
                  <a:cubicBezTo>
                    <a:pt x="0" y="218821"/>
                    <a:pt x="218821" y="0"/>
                    <a:pt x="488823" y="0"/>
                  </a:cubicBezTo>
                  <a:lnTo>
                    <a:pt x="3182239" y="0"/>
                  </a:lnTo>
                  <a:cubicBezTo>
                    <a:pt x="3452241" y="0"/>
                    <a:pt x="3671062" y="218821"/>
                    <a:pt x="3671062" y="488824"/>
                  </a:cubicBezTo>
                  <a:lnTo>
                    <a:pt x="3671062" y="2443864"/>
                  </a:lnTo>
                  <a:cubicBezTo>
                    <a:pt x="3671062" y="2713867"/>
                    <a:pt x="3452241" y="2932688"/>
                    <a:pt x="3182239" y="2932688"/>
                  </a:cubicBezTo>
                  <a:lnTo>
                    <a:pt x="488823" y="2932688"/>
                  </a:lnTo>
                  <a:cubicBezTo>
                    <a:pt x="218821" y="2932561"/>
                    <a:pt x="0" y="2713740"/>
                    <a:pt x="0" y="2443864"/>
                  </a:cubicBezTo>
                  <a:lnTo>
                    <a:pt x="0" y="488824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670973" cy="2961149"/>
            </a:xfrm>
            <a:prstGeom prst="rect">
              <a:avLst/>
            </a:prstGeom>
          </p:spPr>
          <p:txBody>
            <a:bodyPr lIns="81886" tIns="81886" rIns="81886" bIns="81886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inviano messaggi fastidiosi, anche se chiedi loro di smettere.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51382" y="1167777"/>
            <a:ext cx="4438009" cy="3545324"/>
            <a:chOff x="0" y="0"/>
            <a:chExt cx="3670973" cy="293257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71062" cy="2932688"/>
            </a:xfrm>
            <a:custGeom>
              <a:avLst/>
              <a:gdLst/>
              <a:ahLst/>
              <a:cxnLst/>
              <a:rect l="l" t="t" r="r" b="b"/>
              <a:pathLst>
                <a:path w="3671062" h="2932688">
                  <a:moveTo>
                    <a:pt x="0" y="488824"/>
                  </a:moveTo>
                  <a:cubicBezTo>
                    <a:pt x="0" y="218821"/>
                    <a:pt x="218821" y="0"/>
                    <a:pt x="488823" y="0"/>
                  </a:cubicBezTo>
                  <a:lnTo>
                    <a:pt x="3182239" y="0"/>
                  </a:lnTo>
                  <a:cubicBezTo>
                    <a:pt x="3452241" y="0"/>
                    <a:pt x="3671062" y="218821"/>
                    <a:pt x="3671062" y="488824"/>
                  </a:cubicBezTo>
                  <a:lnTo>
                    <a:pt x="3671062" y="2443864"/>
                  </a:lnTo>
                  <a:cubicBezTo>
                    <a:pt x="3671062" y="2713867"/>
                    <a:pt x="3452241" y="2932688"/>
                    <a:pt x="3182239" y="2932688"/>
                  </a:cubicBezTo>
                  <a:lnTo>
                    <a:pt x="488823" y="2932688"/>
                  </a:lnTo>
                  <a:cubicBezTo>
                    <a:pt x="218821" y="2932561"/>
                    <a:pt x="0" y="2713740"/>
                    <a:pt x="0" y="2443864"/>
                  </a:cubicBezTo>
                  <a:lnTo>
                    <a:pt x="0" y="488824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670973" cy="2961149"/>
            </a:xfrm>
            <a:prstGeom prst="rect">
              <a:avLst/>
            </a:prstGeom>
          </p:spPr>
          <p:txBody>
            <a:bodyPr lIns="81886" tIns="81886" rIns="81886" bIns="81886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Qualcuno/a condivide il tuo numero senza permesso.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551382" y="5573899"/>
            <a:ext cx="4438009" cy="3545324"/>
            <a:chOff x="0" y="0"/>
            <a:chExt cx="3670973" cy="293257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71062" cy="2932688"/>
            </a:xfrm>
            <a:custGeom>
              <a:avLst/>
              <a:gdLst/>
              <a:ahLst/>
              <a:cxnLst/>
              <a:rect l="l" t="t" r="r" b="b"/>
              <a:pathLst>
                <a:path w="3671062" h="2932688">
                  <a:moveTo>
                    <a:pt x="0" y="488824"/>
                  </a:moveTo>
                  <a:cubicBezTo>
                    <a:pt x="0" y="218821"/>
                    <a:pt x="218821" y="0"/>
                    <a:pt x="488823" y="0"/>
                  </a:cubicBezTo>
                  <a:lnTo>
                    <a:pt x="3182239" y="0"/>
                  </a:lnTo>
                  <a:cubicBezTo>
                    <a:pt x="3452241" y="0"/>
                    <a:pt x="3671062" y="218821"/>
                    <a:pt x="3671062" y="488824"/>
                  </a:cubicBezTo>
                  <a:lnTo>
                    <a:pt x="3671062" y="2443864"/>
                  </a:lnTo>
                  <a:cubicBezTo>
                    <a:pt x="3671062" y="2713867"/>
                    <a:pt x="3452241" y="2932688"/>
                    <a:pt x="3182239" y="2932688"/>
                  </a:cubicBezTo>
                  <a:lnTo>
                    <a:pt x="488823" y="2932688"/>
                  </a:lnTo>
                  <a:cubicBezTo>
                    <a:pt x="218821" y="2932561"/>
                    <a:pt x="0" y="2713740"/>
                    <a:pt x="0" y="2443864"/>
                  </a:cubicBezTo>
                  <a:lnTo>
                    <a:pt x="0" y="488824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3670973" cy="2961149"/>
            </a:xfrm>
            <a:prstGeom prst="rect">
              <a:avLst/>
            </a:prstGeom>
          </p:spPr>
          <p:txBody>
            <a:bodyPr lIns="81886" tIns="81886" rIns="81886" bIns="81886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Prendono in giro il modo in cui ti vesti o parli.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98609" y="5573899"/>
            <a:ext cx="4438009" cy="3545324"/>
            <a:chOff x="0" y="0"/>
            <a:chExt cx="3670973" cy="29325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671062" cy="2932688"/>
            </a:xfrm>
            <a:custGeom>
              <a:avLst/>
              <a:gdLst/>
              <a:ahLst/>
              <a:cxnLst/>
              <a:rect l="l" t="t" r="r" b="b"/>
              <a:pathLst>
                <a:path w="3671062" h="2932688">
                  <a:moveTo>
                    <a:pt x="0" y="488824"/>
                  </a:moveTo>
                  <a:cubicBezTo>
                    <a:pt x="0" y="218821"/>
                    <a:pt x="218821" y="0"/>
                    <a:pt x="488823" y="0"/>
                  </a:cubicBezTo>
                  <a:lnTo>
                    <a:pt x="3182239" y="0"/>
                  </a:lnTo>
                  <a:cubicBezTo>
                    <a:pt x="3452241" y="0"/>
                    <a:pt x="3671062" y="218821"/>
                    <a:pt x="3671062" y="488824"/>
                  </a:cubicBezTo>
                  <a:lnTo>
                    <a:pt x="3671062" y="2443864"/>
                  </a:lnTo>
                  <a:cubicBezTo>
                    <a:pt x="3671062" y="2713867"/>
                    <a:pt x="3452241" y="2932688"/>
                    <a:pt x="3182239" y="2932688"/>
                  </a:cubicBezTo>
                  <a:lnTo>
                    <a:pt x="488823" y="2932688"/>
                  </a:lnTo>
                  <a:cubicBezTo>
                    <a:pt x="218821" y="2932561"/>
                    <a:pt x="0" y="2713740"/>
                    <a:pt x="0" y="2443864"/>
                  </a:cubicBezTo>
                  <a:lnTo>
                    <a:pt x="0" y="488824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3670973" cy="2961149"/>
            </a:xfrm>
            <a:prstGeom prst="rect">
              <a:avLst/>
            </a:prstGeom>
          </p:spPr>
          <p:txBody>
            <a:bodyPr lIns="81886" tIns="81886" rIns="81886" bIns="81886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Qualcuno/a registra un video di te senza permesso e lo carica sui social network.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924996" y="5573899"/>
            <a:ext cx="4438009" cy="3545324"/>
            <a:chOff x="0" y="0"/>
            <a:chExt cx="3670973" cy="29325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71062" cy="2932688"/>
            </a:xfrm>
            <a:custGeom>
              <a:avLst/>
              <a:gdLst/>
              <a:ahLst/>
              <a:cxnLst/>
              <a:rect l="l" t="t" r="r" b="b"/>
              <a:pathLst>
                <a:path w="3671062" h="2932688">
                  <a:moveTo>
                    <a:pt x="0" y="488824"/>
                  </a:moveTo>
                  <a:cubicBezTo>
                    <a:pt x="0" y="218821"/>
                    <a:pt x="218821" y="0"/>
                    <a:pt x="488823" y="0"/>
                  </a:cubicBezTo>
                  <a:lnTo>
                    <a:pt x="3182239" y="0"/>
                  </a:lnTo>
                  <a:cubicBezTo>
                    <a:pt x="3452241" y="0"/>
                    <a:pt x="3671062" y="218821"/>
                    <a:pt x="3671062" y="488824"/>
                  </a:cubicBezTo>
                  <a:lnTo>
                    <a:pt x="3671062" y="2443864"/>
                  </a:lnTo>
                  <a:cubicBezTo>
                    <a:pt x="3671062" y="2713867"/>
                    <a:pt x="3452241" y="2932688"/>
                    <a:pt x="3182239" y="2932688"/>
                  </a:cubicBezTo>
                  <a:lnTo>
                    <a:pt x="488823" y="2932688"/>
                  </a:lnTo>
                  <a:cubicBezTo>
                    <a:pt x="218821" y="2932561"/>
                    <a:pt x="0" y="2713740"/>
                    <a:pt x="0" y="2443864"/>
                  </a:cubicBezTo>
                  <a:lnTo>
                    <a:pt x="0" y="488824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3670973" cy="2961149"/>
            </a:xfrm>
            <a:prstGeom prst="rect">
              <a:avLst/>
            </a:prstGeom>
          </p:spPr>
          <p:txBody>
            <a:bodyPr lIns="81886" tIns="81886" rIns="81886" bIns="81886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 gruppo inizia a ridere di te quando entri nella stanza.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5123" y="1371600"/>
            <a:ext cx="6599335" cy="5615343"/>
            <a:chOff x="0" y="0"/>
            <a:chExt cx="5892703" cy="50140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2641" cy="5013959"/>
            </a:xfrm>
            <a:custGeom>
              <a:avLst/>
              <a:gdLst/>
              <a:ahLst/>
              <a:cxnLst/>
              <a:rect l="l" t="t" r="r" b="b"/>
              <a:pathLst>
                <a:path w="5892641" h="5013959">
                  <a:moveTo>
                    <a:pt x="0" y="835660"/>
                  </a:moveTo>
                  <a:cubicBezTo>
                    <a:pt x="0" y="374142"/>
                    <a:pt x="302835" y="0"/>
                    <a:pt x="676394" y="0"/>
                  </a:cubicBezTo>
                  <a:lnTo>
                    <a:pt x="5216248" y="0"/>
                  </a:lnTo>
                  <a:cubicBezTo>
                    <a:pt x="5589806" y="0"/>
                    <a:pt x="5892641" y="374142"/>
                    <a:pt x="5892641" y="835660"/>
                  </a:cubicBezTo>
                  <a:lnTo>
                    <a:pt x="5892641" y="4178299"/>
                  </a:lnTo>
                  <a:cubicBezTo>
                    <a:pt x="5892641" y="4639817"/>
                    <a:pt x="5589806" y="5013959"/>
                    <a:pt x="5216248" y="5013959"/>
                  </a:cubicBezTo>
                  <a:lnTo>
                    <a:pt x="676394" y="5013959"/>
                  </a:lnTo>
                  <a:cubicBezTo>
                    <a:pt x="302835" y="5013959"/>
                    <a:pt x="0" y="4639817"/>
                    <a:pt x="0" y="4178299"/>
                  </a:cubicBezTo>
                  <a:lnTo>
                    <a:pt x="0" y="835660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892703" cy="5042648"/>
            </a:xfrm>
            <a:prstGeom prst="rect">
              <a:avLst/>
            </a:prstGeom>
          </p:spPr>
          <p:txBody>
            <a:bodyPr lIns="75856" tIns="75856" rIns="75856" bIns="75856" rtlCol="0" anchor="ctr"/>
            <a:lstStyle/>
            <a:p>
              <a:pPr algn="ctr">
                <a:lnSpc>
                  <a:spcPts val="3822"/>
                </a:lnSpc>
              </a:pPr>
              <a:r>
                <a:rPr lang="en-US" sz="318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Nessuno/a di noi deve tollerare il cyberbullismo. C’è sempre qualcosa che possiamo fare: fermare, bloccare e raccontare. Più velocemente agiamo, meno danno può causare.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8488154" y="1028700"/>
            <a:ext cx="9527757" cy="8229600"/>
          </a:xfrm>
          <a:custGeom>
            <a:avLst/>
            <a:gdLst/>
            <a:ahLst/>
            <a:cxnLst/>
            <a:rect l="l" t="t" r="r" b="b"/>
            <a:pathLst>
              <a:path w="9527757" h="8229600">
                <a:moveTo>
                  <a:pt x="0" y="0"/>
                </a:moveTo>
                <a:lnTo>
                  <a:pt x="9527757" y="0"/>
                </a:lnTo>
                <a:lnTo>
                  <a:pt x="952775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2022613" y="7998834"/>
            <a:ext cx="504435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non è fare la spia, è proteggersi.</a:t>
            </a:r>
          </a:p>
        </p:txBody>
      </p:sp>
      <p:sp>
        <p:nvSpPr>
          <p:cNvPr id="7" name="TextBox 7"/>
          <p:cNvSpPr txBox="1"/>
          <p:nvPr/>
        </p:nvSpPr>
        <p:spPr>
          <a:xfrm rot="-528701">
            <a:off x="9529143" y="1614098"/>
            <a:ext cx="1437349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STOP</a:t>
            </a:r>
          </a:p>
        </p:txBody>
      </p:sp>
      <p:sp>
        <p:nvSpPr>
          <p:cNvPr id="8" name="TextBox 8"/>
          <p:cNvSpPr txBox="1"/>
          <p:nvPr/>
        </p:nvSpPr>
        <p:spPr>
          <a:xfrm rot="211985">
            <a:off x="13113077" y="2253524"/>
            <a:ext cx="160207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BLOCCA</a:t>
            </a:r>
          </a:p>
        </p:txBody>
      </p:sp>
      <p:sp>
        <p:nvSpPr>
          <p:cNvPr id="9" name="TextBox 9"/>
          <p:cNvSpPr txBox="1"/>
          <p:nvPr/>
        </p:nvSpPr>
        <p:spPr>
          <a:xfrm rot="258873">
            <a:off x="16209148" y="4672625"/>
            <a:ext cx="1492256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PARLA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87481" y="4486110"/>
            <a:ext cx="1713037" cy="446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26"/>
              </a:lnSpc>
            </a:pPr>
            <a:r>
              <a:rPr lang="en-US" sz="277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68310" y="5658730"/>
            <a:ext cx="7623511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Giro di Presentazione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Qualità Positive</a:t>
            </a:r>
          </a:p>
        </p:txBody>
      </p:sp>
    </p:spTree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67178" y="760785"/>
            <a:ext cx="10020822" cy="8229600"/>
          </a:xfrm>
          <a:custGeom>
            <a:avLst/>
            <a:gdLst/>
            <a:ahLst/>
            <a:cxnLst/>
            <a:rect l="l" t="t" r="r" b="b"/>
            <a:pathLst>
              <a:path w="10020822" h="8229600">
                <a:moveTo>
                  <a:pt x="0" y="0"/>
                </a:moveTo>
                <a:lnTo>
                  <a:pt x="10020822" y="0"/>
                </a:lnTo>
                <a:lnTo>
                  <a:pt x="100208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308790" y="4160457"/>
            <a:ext cx="1777585" cy="442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8"/>
              </a:lnSpc>
            </a:pPr>
            <a:r>
              <a:rPr lang="en-US" sz="2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270950" y="5811240"/>
            <a:ext cx="10054650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Anti-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Bullismo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6000"/>
              </a:lnSpc>
            </a:pP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6000"/>
              </a:lnSpc>
            </a:pPr>
            <a:r>
              <a:rPr lang="en-US" sz="5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Accordo</a:t>
            </a:r>
            <a:r>
              <a:rPr lang="en-US" sz="5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 Classe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78303" y="1150077"/>
            <a:ext cx="5837109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poster board o mural.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colorati.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(Facoltativo) Piccole cartelle in modo che ogni studente/essa possa scrivere una proposta.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42043" y="1150077"/>
            <a:ext cx="478519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Scriveremo un impegno di classe contro il bullismo e il cyberbullismo.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067906" y="4463661"/>
            <a:ext cx="6057904" cy="2044846"/>
            <a:chOff x="0" y="0"/>
            <a:chExt cx="5743791" cy="19388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743829" cy="1938726"/>
            </a:xfrm>
            <a:custGeom>
              <a:avLst/>
              <a:gdLst/>
              <a:ahLst/>
              <a:cxnLst/>
              <a:rect l="l" t="t" r="r" b="b"/>
              <a:pathLst>
                <a:path w="5743829" h="1938726">
                  <a:moveTo>
                    <a:pt x="0" y="323121"/>
                  </a:moveTo>
                  <a:cubicBezTo>
                    <a:pt x="0" y="144685"/>
                    <a:pt x="140462" y="0"/>
                    <a:pt x="313690" y="0"/>
                  </a:cubicBezTo>
                  <a:lnTo>
                    <a:pt x="5430139" y="0"/>
                  </a:lnTo>
                  <a:cubicBezTo>
                    <a:pt x="5603367" y="0"/>
                    <a:pt x="5743829" y="144685"/>
                    <a:pt x="5743829" y="323121"/>
                  </a:cubicBezTo>
                  <a:lnTo>
                    <a:pt x="5743829" y="1615605"/>
                  </a:lnTo>
                  <a:cubicBezTo>
                    <a:pt x="5743829" y="1794041"/>
                    <a:pt x="5603367" y="1938726"/>
                    <a:pt x="5430139" y="1938726"/>
                  </a:cubicBezTo>
                  <a:lnTo>
                    <a:pt x="313690" y="1938726"/>
                  </a:lnTo>
                  <a:cubicBezTo>
                    <a:pt x="140462" y="1938726"/>
                    <a:pt x="0" y="1794041"/>
                    <a:pt x="0" y="1615605"/>
                  </a:cubicBezTo>
                  <a:lnTo>
                    <a:pt x="0" y="323121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743791" cy="196739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Abbiamo già visto cosa sono il bullismo e il cyberbullismo e quali conseguenze hanno sulle persone.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618578" y="7322790"/>
            <a:ext cx="295656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riflettiamo insieme: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96445" y="8061445"/>
            <a:ext cx="660082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possiamo fare come classe per evitare che ciò accada o per porvi rimedio se dovesse succedere?</a:t>
            </a:r>
          </a:p>
        </p:txBody>
      </p:sp>
      <p:grpSp>
        <p:nvGrpSpPr>
          <p:cNvPr id="9" name="Group 9"/>
          <p:cNvGrpSpPr/>
          <p:nvPr/>
        </p:nvGrpSpPr>
        <p:grpSpPr>
          <a:xfrm rot="-5400000">
            <a:off x="8829093" y="3514432"/>
            <a:ext cx="10530875" cy="6329539"/>
            <a:chOff x="0" y="0"/>
            <a:chExt cx="8757260" cy="5263515"/>
          </a:xfrm>
        </p:grpSpPr>
        <p:sp>
          <p:nvSpPr>
            <p:cNvPr id="10" name="Freeform 10" descr="A cartoon of a child and child  AI-generated content may be incorrect."/>
            <p:cNvSpPr/>
            <p:nvPr/>
          </p:nvSpPr>
          <p:spPr>
            <a:xfrm>
              <a:off x="0" y="0"/>
              <a:ext cx="8757285" cy="5263515"/>
            </a:xfrm>
            <a:custGeom>
              <a:avLst/>
              <a:gdLst/>
              <a:ahLst/>
              <a:cxnLst/>
              <a:rect l="l" t="t" r="r" b="b"/>
              <a:pathLst>
                <a:path w="8757285" h="5263515">
                  <a:moveTo>
                    <a:pt x="0" y="0"/>
                  </a:moveTo>
                  <a:lnTo>
                    <a:pt x="8757285" y="0"/>
                  </a:lnTo>
                  <a:lnTo>
                    <a:pt x="8757285" y="5263515"/>
                  </a:lnTo>
                  <a:lnTo>
                    <a:pt x="0" y="52635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1531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064224" y="9270940"/>
            <a:ext cx="823301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non significa fare la spia, ma proteggersi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479104" y="6825170"/>
            <a:ext cx="3413529" cy="2025057"/>
            <a:chOff x="0" y="0"/>
            <a:chExt cx="3236532" cy="19200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36595" cy="1920117"/>
            </a:xfrm>
            <a:custGeom>
              <a:avLst/>
              <a:gdLst/>
              <a:ahLst/>
              <a:cxnLst/>
              <a:rect l="l" t="t" r="r" b="b"/>
              <a:pathLst>
                <a:path w="3236595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2916555" y="0"/>
                  </a:lnTo>
                  <a:cubicBezTo>
                    <a:pt x="3093339" y="0"/>
                    <a:pt x="3236595" y="143256"/>
                    <a:pt x="3236595" y="320041"/>
                  </a:cubicBezTo>
                  <a:lnTo>
                    <a:pt x="3236595" y="1600077"/>
                  </a:lnTo>
                  <a:cubicBezTo>
                    <a:pt x="3236595" y="1776861"/>
                    <a:pt x="3093339" y="1920117"/>
                    <a:pt x="2916555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3236532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può fare ogni singolo individuo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288904" y="6825170"/>
            <a:ext cx="3582488" cy="2025057"/>
            <a:chOff x="0" y="0"/>
            <a:chExt cx="3396729" cy="19200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96742" cy="1920117"/>
            </a:xfrm>
            <a:custGeom>
              <a:avLst/>
              <a:gdLst/>
              <a:ahLst/>
              <a:cxnLst/>
              <a:rect l="l" t="t" r="r" b="b"/>
              <a:pathLst>
                <a:path w="3396742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3076702" y="0"/>
                  </a:lnTo>
                  <a:cubicBezTo>
                    <a:pt x="3253486" y="0"/>
                    <a:pt x="3396742" y="143256"/>
                    <a:pt x="3396742" y="320041"/>
                  </a:cubicBezTo>
                  <a:lnTo>
                    <a:pt x="3396742" y="1600077"/>
                  </a:lnTo>
                  <a:cubicBezTo>
                    <a:pt x="3396742" y="1776861"/>
                    <a:pt x="3253486" y="1920117"/>
                    <a:pt x="3076702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50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396729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può fare la classe.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267663" y="6825170"/>
            <a:ext cx="3582488" cy="2025057"/>
            <a:chOff x="0" y="0"/>
            <a:chExt cx="3396729" cy="19200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96742" cy="1920117"/>
            </a:xfrm>
            <a:custGeom>
              <a:avLst/>
              <a:gdLst/>
              <a:ahLst/>
              <a:cxnLst/>
              <a:rect l="l" t="t" r="r" b="b"/>
              <a:pathLst>
                <a:path w="3396742" h="1920117">
                  <a:moveTo>
                    <a:pt x="0" y="320041"/>
                  </a:moveTo>
                  <a:cubicBezTo>
                    <a:pt x="0" y="143256"/>
                    <a:pt x="143256" y="0"/>
                    <a:pt x="320040" y="0"/>
                  </a:cubicBezTo>
                  <a:lnTo>
                    <a:pt x="3076702" y="0"/>
                  </a:lnTo>
                  <a:cubicBezTo>
                    <a:pt x="3253486" y="0"/>
                    <a:pt x="3396742" y="143256"/>
                    <a:pt x="3396742" y="320041"/>
                  </a:cubicBezTo>
                  <a:lnTo>
                    <a:pt x="3396742" y="1600077"/>
                  </a:lnTo>
                  <a:cubicBezTo>
                    <a:pt x="3396742" y="1776861"/>
                    <a:pt x="3253486" y="1920117"/>
                    <a:pt x="3076702" y="1920117"/>
                  </a:cubicBezTo>
                  <a:lnTo>
                    <a:pt x="320040" y="1920117"/>
                  </a:lnTo>
                  <a:cubicBezTo>
                    <a:pt x="143256" y="1920117"/>
                    <a:pt x="0" y="1776734"/>
                    <a:pt x="0" y="1600077"/>
                  </a:cubicBezTo>
                  <a:lnTo>
                    <a:pt x="0" y="320041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3396729" cy="194862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fare su Internet 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A11DA2C8-A6BB-F932-635E-A2D4BA0C2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751" y="419100"/>
            <a:ext cx="8906498" cy="585491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60320" y="4211951"/>
            <a:ext cx="13716000" cy="7715250"/>
            <a:chOff x="0" y="0"/>
            <a:chExt cx="13004800" cy="7315200"/>
          </a:xfrm>
        </p:grpSpPr>
        <p:sp>
          <p:nvSpPr>
            <p:cNvPr id="3" name="Freeform 3" descr="A group of kids sitting on the floor  AI-generated content may be incorrect."/>
            <p:cNvSpPr/>
            <p:nvPr/>
          </p:nvSpPr>
          <p:spPr>
            <a:xfrm>
              <a:off x="0" y="0"/>
              <a:ext cx="13004800" cy="7315200"/>
            </a:xfrm>
            <a:custGeom>
              <a:avLst/>
              <a:gdLst/>
              <a:ahLst/>
              <a:cxnLst/>
              <a:rect l="l" t="t" r="r" b="b"/>
              <a:pathLst>
                <a:path w="13004800" h="7315200">
                  <a:moveTo>
                    <a:pt x="0" y="0"/>
                  </a:moveTo>
                  <a:lnTo>
                    <a:pt x="13004800" y="0"/>
                  </a:lnTo>
                  <a:lnTo>
                    <a:pt x="130048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32493" y="1028700"/>
            <a:ext cx="8194349" cy="2728880"/>
            <a:chOff x="0" y="0"/>
            <a:chExt cx="2158182" cy="7187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58182" cy="718717"/>
            </a:xfrm>
            <a:custGeom>
              <a:avLst/>
              <a:gdLst/>
              <a:ahLst/>
              <a:cxnLst/>
              <a:rect l="l" t="t" r="r" b="b"/>
              <a:pathLst>
                <a:path w="2158182" h="718717">
                  <a:moveTo>
                    <a:pt x="28344" y="0"/>
                  </a:moveTo>
                  <a:lnTo>
                    <a:pt x="2129839" y="0"/>
                  </a:lnTo>
                  <a:cubicBezTo>
                    <a:pt x="2145492" y="0"/>
                    <a:pt x="2158182" y="12690"/>
                    <a:pt x="2158182" y="28344"/>
                  </a:cubicBezTo>
                  <a:lnTo>
                    <a:pt x="2158182" y="690374"/>
                  </a:lnTo>
                  <a:cubicBezTo>
                    <a:pt x="2158182" y="706027"/>
                    <a:pt x="2145492" y="718717"/>
                    <a:pt x="2129839" y="718717"/>
                  </a:cubicBezTo>
                  <a:lnTo>
                    <a:pt x="28344" y="718717"/>
                  </a:lnTo>
                  <a:cubicBezTo>
                    <a:pt x="12690" y="718717"/>
                    <a:pt x="0" y="706027"/>
                    <a:pt x="0" y="690374"/>
                  </a:cubicBezTo>
                  <a:lnTo>
                    <a:pt x="0" y="28344"/>
                  </a:lnTo>
                  <a:cubicBezTo>
                    <a:pt x="0" y="12690"/>
                    <a:pt x="12690" y="0"/>
                    <a:pt x="2834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158182" cy="7472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bullismo non è solo un problema di una persona; è una sfida che riguarda tutti. Come classe, ci impegniamo a prenderci cura gli uni degli altri e a offrirci sostegno reciproco.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72316" y="4414310"/>
            <a:ext cx="1014336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Ricordate: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gruppo, abbiamo tutti la responsabilità di prenderci cura gli uni degli altri.</a:t>
            </a:r>
          </a:p>
        </p:txBody>
      </p:sp>
    </p:spTree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249986" y="4170416"/>
            <a:ext cx="7788027" cy="476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7"/>
              </a:lnSpc>
            </a:pPr>
            <a:r>
              <a:rPr lang="en-US" sz="283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04976" y="5825176"/>
            <a:ext cx="7788027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Cerchio di chiusura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Carte dell'amore per sé stessi</a:t>
            </a:r>
          </a:p>
        </p:txBody>
      </p:sp>
    </p:spTree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84294" y="2336190"/>
            <a:ext cx="5535575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biglietto circolare o un biglietto dell’amore per sé stessi per ogni studente.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colorati.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(Facoltativo) Nastro adesivo per appendere i biglietti alla parete dell’aula.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684294" y="6674460"/>
            <a:ext cx="577727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studente scriverà un messaggio positivo per sé stesso e, se lo desidera, lo condividerà con gli altri.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22888" y="624082"/>
            <a:ext cx="13196345" cy="9038837"/>
            <a:chOff x="0" y="0"/>
            <a:chExt cx="11490185" cy="7870203"/>
          </a:xfrm>
        </p:grpSpPr>
        <p:sp>
          <p:nvSpPr>
            <p:cNvPr id="5" name="Freeform 5" descr="A cartoon of a child  AI-generated content may be incorrect."/>
            <p:cNvSpPr/>
            <p:nvPr/>
          </p:nvSpPr>
          <p:spPr>
            <a:xfrm>
              <a:off x="0" y="0"/>
              <a:ext cx="11490198" cy="7870190"/>
            </a:xfrm>
            <a:custGeom>
              <a:avLst/>
              <a:gdLst/>
              <a:ahLst/>
              <a:cxnLst/>
              <a:rect l="l" t="t" r="r" b="b"/>
              <a:pathLst>
                <a:path w="11490198" h="7870190">
                  <a:moveTo>
                    <a:pt x="0" y="0"/>
                  </a:moveTo>
                  <a:lnTo>
                    <a:pt x="11490198" y="0"/>
                  </a:lnTo>
                  <a:lnTo>
                    <a:pt x="11490198" y="7870190"/>
                  </a:lnTo>
                  <a:lnTo>
                    <a:pt x="0" y="7870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55541" y="-459129"/>
            <a:ext cx="19370475" cy="13267801"/>
            <a:chOff x="0" y="0"/>
            <a:chExt cx="13774560" cy="9434881"/>
          </a:xfrm>
        </p:grpSpPr>
        <p:sp>
          <p:nvSpPr>
            <p:cNvPr id="3" name="Freeform 3" descr="A cartoon of a child  AI-generated content may be incorrect."/>
            <p:cNvSpPr/>
            <p:nvPr/>
          </p:nvSpPr>
          <p:spPr>
            <a:xfrm>
              <a:off x="0" y="0"/>
              <a:ext cx="13774547" cy="9434830"/>
            </a:xfrm>
            <a:custGeom>
              <a:avLst/>
              <a:gdLst/>
              <a:ahLst/>
              <a:cxnLst/>
              <a:rect l="l" t="t" r="r" b="b"/>
              <a:pathLst>
                <a:path w="13774547" h="9434830">
                  <a:moveTo>
                    <a:pt x="0" y="0"/>
                  </a:moveTo>
                  <a:lnTo>
                    <a:pt x="13774547" y="0"/>
                  </a:lnTo>
                  <a:lnTo>
                    <a:pt x="13774547" y="9434830"/>
                  </a:lnTo>
                  <a:lnTo>
                    <a:pt x="0" y="9434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626370" y="4423365"/>
            <a:ext cx="2431303" cy="1647581"/>
            <a:chOff x="0" y="0"/>
            <a:chExt cx="1977809" cy="13402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77898" cy="1340358"/>
            </a:xfrm>
            <a:custGeom>
              <a:avLst/>
              <a:gdLst/>
              <a:ahLst/>
              <a:cxnLst/>
              <a:rect l="l" t="t" r="r" b="b"/>
              <a:pathLst>
                <a:path w="1977898" h="1340358">
                  <a:moveTo>
                    <a:pt x="13589" y="0"/>
                  </a:moveTo>
                  <a:lnTo>
                    <a:pt x="1964309" y="0"/>
                  </a:lnTo>
                  <a:cubicBezTo>
                    <a:pt x="1971802" y="0"/>
                    <a:pt x="1977898" y="6096"/>
                    <a:pt x="1977898" y="13589"/>
                  </a:cubicBezTo>
                  <a:lnTo>
                    <a:pt x="1977898" y="1326769"/>
                  </a:lnTo>
                  <a:cubicBezTo>
                    <a:pt x="1977898" y="1334262"/>
                    <a:pt x="1971802" y="1340358"/>
                    <a:pt x="1964309" y="1340358"/>
                  </a:cubicBezTo>
                  <a:lnTo>
                    <a:pt x="13589" y="1340358"/>
                  </a:lnTo>
                  <a:cubicBezTo>
                    <a:pt x="6096" y="1340358"/>
                    <a:pt x="0" y="1334262"/>
                    <a:pt x="0" y="1326769"/>
                  </a:cubicBezTo>
                  <a:lnTo>
                    <a:pt x="0" y="13589"/>
                  </a:lnTo>
                  <a:cubicBezTo>
                    <a:pt x="0" y="6096"/>
                    <a:pt x="6096" y="0"/>
                    <a:pt x="13589" y="0"/>
                  </a:cubicBezTo>
                  <a:moveTo>
                    <a:pt x="13589" y="27051"/>
                  </a:moveTo>
                  <a:lnTo>
                    <a:pt x="13589" y="13589"/>
                  </a:lnTo>
                  <a:lnTo>
                    <a:pt x="27051" y="13589"/>
                  </a:lnTo>
                  <a:lnTo>
                    <a:pt x="27051" y="1326769"/>
                  </a:lnTo>
                  <a:lnTo>
                    <a:pt x="13589" y="1326769"/>
                  </a:lnTo>
                  <a:lnTo>
                    <a:pt x="13589" y="1313180"/>
                  </a:lnTo>
                  <a:lnTo>
                    <a:pt x="1964309" y="1313180"/>
                  </a:lnTo>
                  <a:lnTo>
                    <a:pt x="1964309" y="1326769"/>
                  </a:lnTo>
                  <a:lnTo>
                    <a:pt x="1950720" y="1326769"/>
                  </a:lnTo>
                  <a:lnTo>
                    <a:pt x="1950720" y="13589"/>
                  </a:lnTo>
                  <a:lnTo>
                    <a:pt x="1964309" y="13589"/>
                  </a:lnTo>
                  <a:lnTo>
                    <a:pt x="1964309" y="27051"/>
                  </a:lnTo>
                  <a:lnTo>
                    <a:pt x="13589" y="27051"/>
                  </a:lnTo>
                  <a:close/>
                </a:path>
              </a:pathLst>
            </a:custGeom>
            <a:solidFill>
              <a:srgbClr val="FEFBF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1977809" cy="1340269"/>
            </a:xfrm>
            <a:prstGeom prst="rect">
              <a:avLst/>
            </a:prstGeom>
          </p:spPr>
          <p:txBody>
            <a:bodyPr lIns="83264" tIns="83264" rIns="83264" bIns="83264" rtlCol="0" anchor="t"/>
            <a:lstStyle/>
            <a:p>
              <a:pPr algn="ctr">
                <a:lnSpc>
                  <a:spcPts val="3776"/>
                </a:lnSpc>
              </a:pPr>
              <a:r>
                <a:rPr lang="en-US" sz="3146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I’m Lisa</a:t>
              </a:r>
            </a:p>
            <a:p>
              <a:pPr algn="ctr">
                <a:lnSpc>
                  <a:spcPts val="3776"/>
                </a:lnSpc>
              </a:pPr>
              <a:r>
                <a:rPr lang="en-US" sz="3146">
                  <a:solidFill>
                    <a:srgbClr val="000000"/>
                  </a:solidFill>
                  <a:latin typeface="Dreaming Outloud Script"/>
                  <a:ea typeface="Dreaming Outloud Script"/>
                  <a:cs typeface="Dreaming Outloud Script"/>
                  <a:sym typeface="Dreaming Outloud Script"/>
                </a:rPr>
                <a:t>I’m a Good friend</a:t>
              </a:r>
            </a:p>
          </p:txBody>
        </p:sp>
      </p:grpSp>
      <p:sp>
        <p:nvSpPr>
          <p:cNvPr id="7" name="AutoShape 7"/>
          <p:cNvSpPr/>
          <p:nvPr/>
        </p:nvSpPr>
        <p:spPr>
          <a:xfrm flipH="1">
            <a:off x="5719216" y="5247155"/>
            <a:ext cx="5907154" cy="1164466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10695284" y="2564914"/>
            <a:ext cx="2098253" cy="929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0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Sei </a:t>
            </a:r>
            <a:r>
              <a:rPr lang="en-US" sz="20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davvero</a:t>
            </a:r>
            <a:r>
              <a:rPr lang="en-US" sz="20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coraggioso</a:t>
            </a:r>
            <a:endParaRPr lang="en-US" sz="2000" dirty="0">
              <a:solidFill>
                <a:srgbClr val="000000"/>
              </a:solidFill>
              <a:latin typeface="Dreaming Outloud Script"/>
              <a:ea typeface="Dreaming Outloud Script"/>
              <a:cs typeface="Dreaming Outloud Script"/>
              <a:sym typeface="Dreaming Outloud Scrip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16828" y="6816238"/>
            <a:ext cx="2098253" cy="94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Sei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davvero</a:t>
            </a: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divertente</a:t>
            </a:r>
            <a:endParaRPr lang="en-US" sz="2400" dirty="0">
              <a:solidFill>
                <a:srgbClr val="000000"/>
              </a:solidFill>
              <a:latin typeface="Dreaming Outloud Script"/>
              <a:ea typeface="Dreaming Outloud Script"/>
              <a:cs typeface="Dreaming Outloud Script"/>
              <a:sym typeface="Dreaming Outloud Scrip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382480" y="4731329"/>
            <a:ext cx="236193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Mi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piacciono</a:t>
            </a: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tantissimo</a:t>
            </a: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tuoi</a:t>
            </a: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capelli</a:t>
            </a:r>
            <a:endParaRPr lang="en-US" sz="2400" dirty="0">
              <a:solidFill>
                <a:srgbClr val="000000"/>
              </a:solidFill>
              <a:latin typeface="Dreaming Outloud Script"/>
              <a:ea typeface="Dreaming Outloud Script"/>
              <a:cs typeface="Dreaming Outloud Script"/>
              <a:sym typeface="Dreaming Outloud Scrip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06200" y="8599915"/>
            <a:ext cx="2098253" cy="457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400" dirty="0">
                <a:solidFill>
                  <a:srgbClr val="000000"/>
                </a:solidFill>
                <a:latin typeface="Dreaming Outloud Script"/>
                <a:ea typeface="Dreaming Outloud Script"/>
                <a:cs typeface="Dreaming Outloud Script"/>
                <a:sym typeface="Dreaming Outloud Script"/>
              </a:rPr>
              <a:t>Sei gentile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38740" y="1609244"/>
            <a:ext cx="471697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Girate per l'aula, passando i biglietti di mano in mano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628977" y="5945388"/>
            <a:ext cx="3090239" cy="932467"/>
            <a:chOff x="0" y="0"/>
            <a:chExt cx="2513838" cy="7585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13838" cy="758630"/>
            </a:xfrm>
            <a:custGeom>
              <a:avLst/>
              <a:gdLst/>
              <a:ahLst/>
              <a:cxnLst/>
              <a:rect l="l" t="t" r="r" b="b"/>
              <a:pathLst>
                <a:path w="2513838" h="758630">
                  <a:moveTo>
                    <a:pt x="13589" y="0"/>
                  </a:moveTo>
                  <a:lnTo>
                    <a:pt x="2500249" y="0"/>
                  </a:lnTo>
                  <a:cubicBezTo>
                    <a:pt x="2507742" y="0"/>
                    <a:pt x="2513838" y="3825"/>
                    <a:pt x="2513838" y="8526"/>
                  </a:cubicBezTo>
                  <a:lnTo>
                    <a:pt x="2513838" y="750070"/>
                  </a:lnTo>
                  <a:cubicBezTo>
                    <a:pt x="2513838" y="754772"/>
                    <a:pt x="2507742" y="758630"/>
                    <a:pt x="2500249" y="758630"/>
                  </a:cubicBezTo>
                  <a:lnTo>
                    <a:pt x="13589" y="758630"/>
                  </a:lnTo>
                  <a:cubicBezTo>
                    <a:pt x="6096" y="758517"/>
                    <a:pt x="0" y="754772"/>
                    <a:pt x="0" y="750070"/>
                  </a:cubicBezTo>
                  <a:lnTo>
                    <a:pt x="0" y="8526"/>
                  </a:lnTo>
                  <a:cubicBezTo>
                    <a:pt x="0" y="3825"/>
                    <a:pt x="6096" y="0"/>
                    <a:pt x="13589" y="0"/>
                  </a:cubicBezTo>
                  <a:moveTo>
                    <a:pt x="13589" y="16973"/>
                  </a:moveTo>
                  <a:lnTo>
                    <a:pt x="13589" y="8526"/>
                  </a:lnTo>
                  <a:lnTo>
                    <a:pt x="27051" y="8526"/>
                  </a:lnTo>
                  <a:lnTo>
                    <a:pt x="27051" y="750070"/>
                  </a:lnTo>
                  <a:lnTo>
                    <a:pt x="13589" y="750070"/>
                  </a:lnTo>
                  <a:lnTo>
                    <a:pt x="13589" y="741544"/>
                  </a:lnTo>
                  <a:lnTo>
                    <a:pt x="2500249" y="741544"/>
                  </a:lnTo>
                  <a:lnTo>
                    <a:pt x="2500249" y="750070"/>
                  </a:lnTo>
                  <a:lnTo>
                    <a:pt x="2486660" y="750070"/>
                  </a:lnTo>
                  <a:lnTo>
                    <a:pt x="2486660" y="8526"/>
                  </a:lnTo>
                  <a:lnTo>
                    <a:pt x="2500249" y="8526"/>
                  </a:lnTo>
                  <a:lnTo>
                    <a:pt x="2500249" y="16973"/>
                  </a:lnTo>
                  <a:lnTo>
                    <a:pt x="13589" y="16973"/>
                  </a:ln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513838" cy="787116"/>
            </a:xfrm>
            <a:prstGeom prst="rect">
              <a:avLst/>
            </a:prstGeom>
          </p:spPr>
          <p:txBody>
            <a:bodyPr lIns="83264" tIns="83264" rIns="83264" bIns="83264" rtlCol="0" anchor="t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First write you name and a quality of yours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538740" y="3572640"/>
            <a:ext cx="4716978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Ognuno scrive un messaggio di incoraggiamento sul biglietto dell'altro.</a:t>
            </a:r>
          </a:p>
        </p:txBody>
      </p:sp>
      <p:sp>
        <p:nvSpPr>
          <p:cNvPr id="17" name="AutoShape 17"/>
          <p:cNvSpPr/>
          <p:nvPr/>
        </p:nvSpPr>
        <p:spPr>
          <a:xfrm flipH="1">
            <a:off x="7255718" y="3267454"/>
            <a:ext cx="3439566" cy="790961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H="1" flipV="1">
            <a:off x="7255718" y="4058415"/>
            <a:ext cx="2378106" cy="139489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 flipH="1" flipV="1">
            <a:off x="7255718" y="4058415"/>
            <a:ext cx="2774466" cy="3232874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63608" y="1065976"/>
            <a:ext cx="8215461" cy="8155048"/>
            <a:chOff x="0" y="0"/>
            <a:chExt cx="7369391" cy="7315200"/>
          </a:xfrm>
        </p:grpSpPr>
        <p:sp>
          <p:nvSpPr>
            <p:cNvPr id="3" name="Freeform 3" descr="A group of girls holding hands  AI-generated content may be incorrect."/>
            <p:cNvSpPr/>
            <p:nvPr/>
          </p:nvSpPr>
          <p:spPr>
            <a:xfrm>
              <a:off x="0" y="0"/>
              <a:ext cx="7369429" cy="7315200"/>
            </a:xfrm>
            <a:custGeom>
              <a:avLst/>
              <a:gdLst/>
              <a:ahLst/>
              <a:cxnLst/>
              <a:rect l="l" t="t" r="r" b="b"/>
              <a:pathLst>
                <a:path w="7369429" h="7315200">
                  <a:moveTo>
                    <a:pt x="0" y="0"/>
                  </a:moveTo>
                  <a:lnTo>
                    <a:pt x="7369429" y="0"/>
                  </a:lnTo>
                  <a:lnTo>
                    <a:pt x="7369429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729" r="-3874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974732" y="3140925"/>
            <a:ext cx="6812048" cy="4005150"/>
            <a:chOff x="0" y="0"/>
            <a:chExt cx="1794120" cy="10548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94120" cy="1054854"/>
            </a:xfrm>
            <a:custGeom>
              <a:avLst/>
              <a:gdLst/>
              <a:ahLst/>
              <a:cxnLst/>
              <a:rect l="l" t="t" r="r" b="b"/>
              <a:pathLst>
                <a:path w="1794120" h="1054854">
                  <a:moveTo>
                    <a:pt x="34095" y="0"/>
                  </a:moveTo>
                  <a:lnTo>
                    <a:pt x="1760024" y="0"/>
                  </a:lnTo>
                  <a:cubicBezTo>
                    <a:pt x="1778855" y="0"/>
                    <a:pt x="1794120" y="15265"/>
                    <a:pt x="1794120" y="34095"/>
                  </a:cubicBezTo>
                  <a:lnTo>
                    <a:pt x="1794120" y="1020759"/>
                  </a:lnTo>
                  <a:cubicBezTo>
                    <a:pt x="1794120" y="1029802"/>
                    <a:pt x="1790527" y="1038474"/>
                    <a:pt x="1784133" y="1044868"/>
                  </a:cubicBezTo>
                  <a:cubicBezTo>
                    <a:pt x="1777739" y="1051262"/>
                    <a:pt x="1769067" y="1054854"/>
                    <a:pt x="1760024" y="1054854"/>
                  </a:cubicBezTo>
                  <a:lnTo>
                    <a:pt x="34095" y="1054854"/>
                  </a:lnTo>
                  <a:cubicBezTo>
                    <a:pt x="25053" y="1054854"/>
                    <a:pt x="16380" y="1051262"/>
                    <a:pt x="9986" y="1044868"/>
                  </a:cubicBezTo>
                  <a:cubicBezTo>
                    <a:pt x="3592" y="1038474"/>
                    <a:pt x="0" y="1029802"/>
                    <a:pt x="0" y="1020759"/>
                  </a:cubicBezTo>
                  <a:lnTo>
                    <a:pt x="0" y="34095"/>
                  </a:lnTo>
                  <a:cubicBezTo>
                    <a:pt x="0" y="25053"/>
                    <a:pt x="3592" y="16380"/>
                    <a:pt x="9986" y="9986"/>
                  </a:cubicBezTo>
                  <a:cubicBezTo>
                    <a:pt x="16380" y="3592"/>
                    <a:pt x="25053" y="0"/>
                    <a:pt x="3409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794120" cy="1083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Proprio come le parole possono ferire, hanno anche il potere di farci sentire bene e di unirci come gruppo. Ricordiamoci di usare le nostre parole per costruire e sostenere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011233" y="5786979"/>
            <a:ext cx="6600825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casella dei messaggi anonimi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971800" y="1518409"/>
            <a:ext cx="12344400" cy="1245870"/>
            <a:chOff x="0" y="0"/>
            <a:chExt cx="11704320" cy="11812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181273"/>
            </a:xfrm>
            <a:custGeom>
              <a:avLst/>
              <a:gdLst/>
              <a:ahLst/>
              <a:cxnLst/>
              <a:rect l="l" t="t" r="r" b="b"/>
              <a:pathLst>
                <a:path w="11704320" h="1181273">
                  <a:moveTo>
                    <a:pt x="0" y="0"/>
                  </a:moveTo>
                  <a:lnTo>
                    <a:pt x="11704320" y="0"/>
                  </a:lnTo>
                  <a:lnTo>
                    <a:pt x="11704320" y="1181273"/>
                  </a:lnTo>
                  <a:lnTo>
                    <a:pt x="0" y="11812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5986" b="-14013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704320" cy="12288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complementari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6038" y="1902395"/>
            <a:ext cx="4528182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per mantenere il cerchio di sedie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86038" y="3985892"/>
            <a:ext cx="5420017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Diremo il nostro nome e una qualità positiva. Il gruppo la riconoscerà con un gesto.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 rot="-5400000">
            <a:off x="9569327" y="4764103"/>
            <a:ext cx="8599356" cy="5677192"/>
            <a:chOff x="0" y="0"/>
            <a:chExt cx="8153464" cy="5382819"/>
          </a:xfrm>
        </p:grpSpPr>
        <p:sp>
          <p:nvSpPr>
            <p:cNvPr id="5" name="Freeform 5" descr="A screenshot of a cartoon  AI-generated content may be incorrect."/>
            <p:cNvSpPr/>
            <p:nvPr/>
          </p:nvSpPr>
          <p:spPr>
            <a:xfrm>
              <a:off x="0" y="0"/>
              <a:ext cx="8153400" cy="5382768"/>
            </a:xfrm>
            <a:custGeom>
              <a:avLst/>
              <a:gdLst/>
              <a:ahLst/>
              <a:cxnLst/>
              <a:rect l="l" t="t" r="r" b="b"/>
              <a:pathLst>
                <a:path w="8153400" h="5382768">
                  <a:moveTo>
                    <a:pt x="0" y="0"/>
                  </a:moveTo>
                  <a:lnTo>
                    <a:pt x="8153400" y="0"/>
                  </a:lnTo>
                  <a:lnTo>
                    <a:pt x="8153400" y="5382768"/>
                  </a:lnTo>
                  <a:lnTo>
                    <a:pt x="0" y="53827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9602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62778" y="1784339"/>
            <a:ext cx="3689460" cy="2201553"/>
            <a:chOff x="0" y="0"/>
            <a:chExt cx="2987430" cy="1992998"/>
          </a:xfrm>
        </p:grpSpPr>
        <p:sp>
          <p:nvSpPr>
            <p:cNvPr id="7" name="Freeform 7" descr="A rectangular rectangle with a black background  AI-generated content may be incorrect."/>
            <p:cNvSpPr/>
            <p:nvPr/>
          </p:nvSpPr>
          <p:spPr>
            <a:xfrm>
              <a:off x="0" y="0"/>
              <a:ext cx="2987387" cy="1993011"/>
            </a:xfrm>
            <a:custGeom>
              <a:avLst/>
              <a:gdLst/>
              <a:ahLst/>
              <a:cxnLst/>
              <a:rect l="l" t="t" r="r" b="b"/>
              <a:pathLst>
                <a:path w="2987387" h="1993011">
                  <a:moveTo>
                    <a:pt x="0" y="0"/>
                  </a:moveTo>
                  <a:lnTo>
                    <a:pt x="2987387" y="0"/>
                  </a:lnTo>
                  <a:lnTo>
                    <a:pt x="2987387" y="1993011"/>
                  </a:lnTo>
                  <a:lnTo>
                    <a:pt x="0" y="1993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82397" r="-101024" b="-8054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108722" y="2403009"/>
            <a:ext cx="2392943" cy="83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«Sono un buon amico»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309166" y="3939940"/>
            <a:ext cx="3659235" cy="1736960"/>
            <a:chOff x="0" y="0"/>
            <a:chExt cx="2928573" cy="1095997"/>
          </a:xfrm>
        </p:grpSpPr>
        <p:sp>
          <p:nvSpPr>
            <p:cNvPr id="10" name="Freeform 10" descr="A rectangular rectangle with a black background  AI-generated content may be incorrect."/>
            <p:cNvSpPr/>
            <p:nvPr/>
          </p:nvSpPr>
          <p:spPr>
            <a:xfrm>
              <a:off x="0" y="0"/>
              <a:ext cx="2928531" cy="1096010"/>
            </a:xfrm>
            <a:custGeom>
              <a:avLst/>
              <a:gdLst/>
              <a:ahLst/>
              <a:cxnLst/>
              <a:rect l="l" t="t" r="r" b="b"/>
              <a:pathLst>
                <a:path w="2928531" h="1096010">
                  <a:moveTo>
                    <a:pt x="0" y="0"/>
                  </a:moveTo>
                  <a:lnTo>
                    <a:pt x="2928531" y="0"/>
                  </a:lnTo>
                  <a:lnTo>
                    <a:pt x="2928531" y="1096010"/>
                  </a:lnTo>
                  <a:lnTo>
                    <a:pt x="0" y="1096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79788" r="-10547" b="-7797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866347" y="4305203"/>
            <a:ext cx="2962201" cy="43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«Mi chiamo Alan»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86038" y="6964524"/>
            <a:ext cx="4973952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tutte e tutti abbiamo qualità preziose che ci rendono unici/e.</a:t>
            </a:r>
          </a:p>
        </p:txBody>
      </p:sp>
    </p:spTree>
  </p:cSld>
  <p:clrMapOvr>
    <a:masterClrMapping/>
  </p:clrMapOvr>
  <p:transition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49717" y="1923211"/>
            <a:ext cx="5811644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scatola decorata o una cassetta delle lettere (reale o virtuale).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Piccoli foglietti di carta.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Penne o matite.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49717" y="6477839"/>
            <a:ext cx="606540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Chiunque potrà utilizzarlo in modo anonimo per lasciare messaggi sui propri sentimenti, su qualcosa di ingiusto a cui ha assistito, oppure per condividere consigli o messaggi positivi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0AD2492-FD40-E2C9-9CCB-B7DBEA9966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27176" y="2185372"/>
            <a:ext cx="6365934" cy="566860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63608" y="3280535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066478" y="6822918"/>
            <a:ext cx="6490335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rete della fiducia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971800" y="1857768"/>
            <a:ext cx="12344400" cy="1245870"/>
            <a:chOff x="0" y="0"/>
            <a:chExt cx="11704320" cy="11812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181273"/>
            </a:xfrm>
            <a:custGeom>
              <a:avLst/>
              <a:gdLst/>
              <a:ahLst/>
              <a:cxnLst/>
              <a:rect l="l" t="t" r="r" b="b"/>
              <a:pathLst>
                <a:path w="11704320" h="1181273">
                  <a:moveTo>
                    <a:pt x="0" y="0"/>
                  </a:moveTo>
                  <a:lnTo>
                    <a:pt x="11704320" y="0"/>
                  </a:lnTo>
                  <a:lnTo>
                    <a:pt x="11704320" y="1181273"/>
                  </a:lnTo>
                  <a:lnTo>
                    <a:pt x="0" y="11812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5986" b="-14013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1704320" cy="12288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00"/>
                </a:lnSpc>
              </a:pPr>
              <a:r>
                <a:rPr lang="en-US" sz="5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complementari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toon of a toy  AI-generated content may be incorrect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611" r="611"/>
          <a:stretch>
            <a:fillRect/>
          </a:stretch>
        </p:blipFill>
        <p:spPr>
          <a:xfrm>
            <a:off x="2369823" y="-764439"/>
            <a:ext cx="13548354" cy="771525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96189" y="1825335"/>
            <a:ext cx="508346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gomitolo di filo o spago.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sufficiente affinché il gruppo possa formare un cerchio.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96189" y="4458312"/>
            <a:ext cx="530542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 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Formiamo un cerchio, lanciamo un gomitolo di filo e diciamo a un compagno di classe una qualità positiva o un messaggio di incoraggiamento.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792065" y="7598637"/>
            <a:ext cx="8703870" cy="1688948"/>
            <a:chOff x="0" y="0"/>
            <a:chExt cx="8252559" cy="16013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2698" cy="1601474"/>
            </a:xfrm>
            <a:custGeom>
              <a:avLst/>
              <a:gdLst/>
              <a:ahLst/>
              <a:cxnLst/>
              <a:rect l="l" t="t" r="r" b="b"/>
              <a:pathLst>
                <a:path w="8252698" h="1601474">
                  <a:moveTo>
                    <a:pt x="0" y="266955"/>
                  </a:moveTo>
                  <a:cubicBezTo>
                    <a:pt x="0" y="119507"/>
                    <a:pt x="88063" y="0"/>
                    <a:pt x="196715" y="0"/>
                  </a:cubicBezTo>
                  <a:lnTo>
                    <a:pt x="8055947" y="0"/>
                  </a:lnTo>
                  <a:cubicBezTo>
                    <a:pt x="8164599" y="0"/>
                    <a:pt x="8252698" y="119507"/>
                    <a:pt x="8252698" y="266955"/>
                  </a:cubicBezTo>
                  <a:lnTo>
                    <a:pt x="8252698" y="1334519"/>
                  </a:lnTo>
                  <a:cubicBezTo>
                    <a:pt x="8252698" y="1481967"/>
                    <a:pt x="8164599" y="1601474"/>
                    <a:pt x="8055947" y="1601474"/>
                  </a:cubicBezTo>
                  <a:lnTo>
                    <a:pt x="196715" y="1601474"/>
                  </a:lnTo>
                  <a:cubicBezTo>
                    <a:pt x="88063" y="1601347"/>
                    <a:pt x="0" y="1481840"/>
                    <a:pt x="0" y="133451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252559" cy="1629947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Ricordate: </a:t>
              </a: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siamo uniti e ci sosteniamo a vicenda, la classe è più forte.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71800" y="411962"/>
            <a:ext cx="12344400" cy="1714500"/>
            <a:chOff x="0" y="0"/>
            <a:chExt cx="11704320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292" b="-9029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1704320" cy="16922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200"/>
                </a:lnSpc>
              </a:pPr>
              <a:r>
                <a:rPr lang="en-US" sz="6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Chiusura del modulo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06240" y="2398309"/>
            <a:ext cx="9875520" cy="1714500"/>
            <a:chOff x="0" y="0"/>
            <a:chExt cx="9363456" cy="1625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363456" cy="1625473"/>
            </a:xfrm>
            <a:custGeom>
              <a:avLst/>
              <a:gdLst/>
              <a:ahLst/>
              <a:cxnLst/>
              <a:rect l="l" t="t" r="r" b="b"/>
              <a:pathLst>
                <a:path w="9363456" h="1625473">
                  <a:moveTo>
                    <a:pt x="0" y="270891"/>
                  </a:moveTo>
                  <a:cubicBezTo>
                    <a:pt x="0" y="121285"/>
                    <a:pt x="121285" y="0"/>
                    <a:pt x="270891" y="0"/>
                  </a:cubicBezTo>
                  <a:lnTo>
                    <a:pt x="9092565" y="0"/>
                  </a:lnTo>
                  <a:cubicBezTo>
                    <a:pt x="9242172" y="0"/>
                    <a:pt x="9363456" y="121285"/>
                    <a:pt x="9363456" y="270891"/>
                  </a:cubicBezTo>
                  <a:lnTo>
                    <a:pt x="9363456" y="1354582"/>
                  </a:lnTo>
                  <a:cubicBezTo>
                    <a:pt x="9363456" y="1504188"/>
                    <a:pt x="9242172" y="1625473"/>
                    <a:pt x="9092565" y="1625473"/>
                  </a:cubicBezTo>
                  <a:lnTo>
                    <a:pt x="270891" y="1625473"/>
                  </a:lnTo>
                  <a:cubicBezTo>
                    <a:pt x="121285" y="1625600"/>
                    <a:pt x="0" y="1504315"/>
                    <a:pt x="0" y="1354709"/>
                  </a:cubicBezTo>
                  <a:lnTo>
                    <a:pt x="0" y="270891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9363456" cy="16541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cosa più importante: sostenersi a vicenda, rispettarsi l'un l'altro e creare un ambiente di classe sicuro.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741637" y="6690360"/>
            <a:ext cx="12804726" cy="2567940"/>
            <a:chOff x="0" y="0"/>
            <a:chExt cx="12140777" cy="24347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40778" cy="2434711"/>
            </a:xfrm>
            <a:custGeom>
              <a:avLst/>
              <a:gdLst/>
              <a:ahLst/>
              <a:cxnLst/>
              <a:rect l="l" t="t" r="r" b="b"/>
              <a:pathLst>
                <a:path w="12140778" h="2434711">
                  <a:moveTo>
                    <a:pt x="0" y="405764"/>
                  </a:moveTo>
                  <a:cubicBezTo>
                    <a:pt x="0" y="181737"/>
                    <a:pt x="235643" y="0"/>
                    <a:pt x="526120" y="0"/>
                  </a:cubicBezTo>
                  <a:lnTo>
                    <a:pt x="11614657" y="0"/>
                  </a:lnTo>
                  <a:cubicBezTo>
                    <a:pt x="11905300" y="0"/>
                    <a:pt x="12140778" y="181737"/>
                    <a:pt x="12140778" y="405764"/>
                  </a:cubicBezTo>
                  <a:lnTo>
                    <a:pt x="12140778" y="2028947"/>
                  </a:lnTo>
                  <a:cubicBezTo>
                    <a:pt x="12140778" y="2253102"/>
                    <a:pt x="11905135" y="2434711"/>
                    <a:pt x="11614657" y="2434711"/>
                  </a:cubicBezTo>
                  <a:lnTo>
                    <a:pt x="526120" y="2434711"/>
                  </a:lnTo>
                  <a:cubicBezTo>
                    <a:pt x="235643" y="2434838"/>
                    <a:pt x="0" y="2253102"/>
                    <a:pt x="0" y="2028947"/>
                  </a:cubicBezTo>
                  <a:lnTo>
                    <a:pt x="0" y="405764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140777" cy="2463363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bullismo e il cyberbullismo non sono un gioco. Con le nostre parole e le nostre azioni possiamo fare del male… oppure possiamo dimostrare la nostra solidarietà.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06240" y="4526473"/>
            <a:ext cx="9875520" cy="1750222"/>
            <a:chOff x="0" y="0"/>
            <a:chExt cx="9363456" cy="16594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363456" cy="1659340"/>
            </a:xfrm>
            <a:custGeom>
              <a:avLst/>
              <a:gdLst/>
              <a:ahLst/>
              <a:cxnLst/>
              <a:rect l="l" t="t" r="r" b="b"/>
              <a:pathLst>
                <a:path w="9363456" h="1659340">
                  <a:moveTo>
                    <a:pt x="0" y="276535"/>
                  </a:moveTo>
                  <a:cubicBezTo>
                    <a:pt x="0" y="123812"/>
                    <a:pt x="121285" y="0"/>
                    <a:pt x="270891" y="0"/>
                  </a:cubicBezTo>
                  <a:lnTo>
                    <a:pt x="9092565" y="0"/>
                  </a:lnTo>
                  <a:cubicBezTo>
                    <a:pt x="9242172" y="0"/>
                    <a:pt x="9363456" y="123812"/>
                    <a:pt x="9363456" y="276535"/>
                  </a:cubicBezTo>
                  <a:lnTo>
                    <a:pt x="9363456" y="1382805"/>
                  </a:lnTo>
                  <a:cubicBezTo>
                    <a:pt x="9363456" y="1535528"/>
                    <a:pt x="9242172" y="1659340"/>
                    <a:pt x="9092565" y="1659340"/>
                  </a:cubicBezTo>
                  <a:lnTo>
                    <a:pt x="270891" y="1659340"/>
                  </a:lnTo>
                  <a:cubicBezTo>
                    <a:pt x="121285" y="1659470"/>
                    <a:pt x="0" y="1535658"/>
                    <a:pt x="0" y="1382935"/>
                  </a:cubicBezTo>
                  <a:lnTo>
                    <a:pt x="0" y="276535"/>
                  </a:ln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9363456" cy="168804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Ognuno ha un ruolo, così nessuno si sente solo.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48ADB4-592B-722E-9BB4-B0FDDC266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924" y="1067971"/>
            <a:ext cx="14662151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87118" y="2781098"/>
            <a:ext cx="20462236" cy="13870180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366146" y="4417918"/>
            <a:ext cx="1656974" cy="431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8"/>
              </a:lnSpc>
            </a:pPr>
            <a:r>
              <a:rPr lang="en-US" sz="267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18001" y="5805941"/>
            <a:ext cx="735326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Gioco di movimento 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“Tutti quelli che…” 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3792</Words>
  <Application>Microsoft Office PowerPoint</Application>
  <PresentationFormat>Custom</PresentationFormat>
  <Paragraphs>458</Paragraphs>
  <Slides>84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0" baseType="lpstr">
      <vt:lpstr>Poppins</vt:lpstr>
      <vt:lpstr>Poppins Bold</vt:lpstr>
      <vt:lpstr>Calibri</vt:lpstr>
      <vt:lpstr>Arial</vt:lpstr>
      <vt:lpstr>Dreaming Outloud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M5_Bullismo_Scuola primaria.pptx</dc:title>
  <cp:lastModifiedBy>Itzel Gn</cp:lastModifiedBy>
  <cp:revision>2</cp:revision>
  <dcterms:created xsi:type="dcterms:W3CDTF">2006-08-16T00:00:00Z</dcterms:created>
  <dcterms:modified xsi:type="dcterms:W3CDTF">2026-04-09T16:23:02Z</dcterms:modified>
  <dc:identifier>DAHBlLtjDK0</dc:identifier>
</cp:coreProperties>
</file>