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</p:sldIdLst>
  <p:sldSz cx="18288000" cy="10287000"/>
  <p:notesSz cx="6858000" cy="9144000"/>
  <p:embeddedFontLst>
    <p:embeddedFont>
      <p:font typeface="Dreaming Outloud Script" panose="020B0604020202020204" charset="0"/>
      <p:regular r:id="rId64"/>
    </p:embeddedFont>
    <p:embeddedFont>
      <p:font typeface="Poppins" panose="00000500000000000000" pitchFamily="2" charset="0"/>
      <p:regular r:id="rId65"/>
      <p:bold r:id="rId66"/>
      <p:italic r:id="rId67"/>
      <p:boldItalic r:id="rId68"/>
    </p:embeddedFont>
    <p:embeddedFont>
      <p:font typeface="Poppins Bold" panose="00000800000000000000" charset="0"/>
      <p:regular r:id="rId6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7" d="100"/>
          <a:sy n="77" d="100"/>
        </p:scale>
        <p:origin x="70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3.fntdata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1.fntdata"/><Relationship Id="rId69" Type="http://schemas.openxmlformats.org/officeDocument/2006/relationships/font" Target="fonts/font6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font" Target="fonts/font4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font" Target="fonts/font2.fntdata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3JI4KgRLefE" TargetMode="External"/><Relationship Id="rId2" Type="http://schemas.openxmlformats.org/officeDocument/2006/relationships/image" Target="../media/image8.sv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1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sv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4.jpe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998686" y="705343"/>
            <a:ext cx="11711257" cy="949148"/>
            <a:chOff x="0" y="0"/>
            <a:chExt cx="11054080" cy="89588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054080" cy="895889"/>
            </a:xfrm>
            <a:custGeom>
              <a:avLst/>
              <a:gdLst/>
              <a:ahLst/>
              <a:cxnLst/>
              <a:rect l="l" t="t" r="r" b="b"/>
              <a:pathLst>
                <a:path w="11054080" h="895889">
                  <a:moveTo>
                    <a:pt x="0" y="0"/>
                  </a:moveTo>
                  <a:lnTo>
                    <a:pt x="11054080" y="0"/>
                  </a:lnTo>
                  <a:lnTo>
                    <a:pt x="11054080" y="895889"/>
                  </a:lnTo>
                  <a:lnTo>
                    <a:pt x="0" y="89588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90419" b="-190419"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11054080" cy="94351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5786"/>
                </a:lnSpc>
              </a:pPr>
              <a:r>
                <a:rPr lang="en-US" sz="482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Modulo 5:</a:t>
              </a:r>
            </a:p>
          </p:txBody>
        </p:sp>
      </p:grpSp>
      <p:sp>
        <p:nvSpPr>
          <p:cNvPr id="5" name="Freeform 5"/>
          <p:cNvSpPr/>
          <p:nvPr/>
        </p:nvSpPr>
        <p:spPr>
          <a:xfrm>
            <a:off x="8704080" y="714667"/>
            <a:ext cx="9202770" cy="8857666"/>
          </a:xfrm>
          <a:custGeom>
            <a:avLst/>
            <a:gdLst/>
            <a:ahLst/>
            <a:cxnLst/>
            <a:rect l="l" t="t" r="r" b="b"/>
            <a:pathLst>
              <a:path w="9202770" h="8857666">
                <a:moveTo>
                  <a:pt x="0" y="0"/>
                </a:moveTo>
                <a:lnTo>
                  <a:pt x="9202770" y="0"/>
                </a:lnTo>
                <a:lnTo>
                  <a:pt x="9202770" y="8857666"/>
                </a:lnTo>
                <a:lnTo>
                  <a:pt x="0" y="885766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6" name="TextBox 6"/>
          <p:cNvSpPr txBox="1"/>
          <p:nvPr/>
        </p:nvSpPr>
        <p:spPr>
          <a:xfrm>
            <a:off x="2020700" y="8149604"/>
            <a:ext cx="5757281" cy="6583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86"/>
              </a:lnSpc>
            </a:pPr>
            <a:r>
              <a:rPr lang="en-US" sz="2800" dirty="0">
                <a:solidFill>
                  <a:srgbClr val="898989"/>
                </a:solidFill>
                <a:latin typeface="Poppins"/>
                <a:ea typeface="Poppins"/>
                <a:cs typeface="Poppins"/>
                <a:sym typeface="Poppins"/>
              </a:rPr>
              <a:t>Scuola </a:t>
            </a:r>
            <a:r>
              <a:rPr lang="en-US" sz="2800" dirty="0" err="1">
                <a:solidFill>
                  <a:srgbClr val="898989"/>
                </a:solidFill>
                <a:latin typeface="Poppins"/>
                <a:ea typeface="Poppins"/>
                <a:cs typeface="Poppins"/>
                <a:sym typeface="Poppins"/>
              </a:rPr>
              <a:t>Secondaria</a:t>
            </a:r>
            <a:endParaRPr lang="en-US" sz="2800" dirty="0">
              <a:solidFill>
                <a:srgbClr val="898989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664091" y="2444712"/>
            <a:ext cx="6630638" cy="17081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09"/>
              </a:lnSpc>
            </a:pPr>
            <a:r>
              <a:rPr lang="en-US" sz="5424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Bullismo</a:t>
            </a:r>
            <a:r>
              <a:rPr lang="en-US" sz="5424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e </a:t>
            </a:r>
            <a:r>
              <a:rPr lang="en-US" sz="5424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Cyberbullismo</a:t>
            </a:r>
            <a:endParaRPr lang="en-US" sz="5424" b="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3580320" cy="10287000"/>
            <a:chOff x="0" y="0"/>
            <a:chExt cx="3394673" cy="97536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394699" cy="9753600"/>
            </a:xfrm>
            <a:custGeom>
              <a:avLst/>
              <a:gdLst/>
              <a:ahLst/>
              <a:cxnLst/>
              <a:rect l="l" t="t" r="r" b="b"/>
              <a:pathLst>
                <a:path w="3394699" h="9753600">
                  <a:moveTo>
                    <a:pt x="0" y="0"/>
                  </a:moveTo>
                  <a:lnTo>
                    <a:pt x="3394699" y="0"/>
                  </a:lnTo>
                  <a:lnTo>
                    <a:pt x="3394699" y="9753600"/>
                  </a:lnTo>
                  <a:lnTo>
                    <a:pt x="0" y="9753600"/>
                  </a:lnTo>
                  <a:close/>
                </a:path>
              </a:pathLst>
            </a:custGeom>
            <a:solidFill>
              <a:srgbClr val="70C7D6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66675"/>
              <a:ext cx="3394673" cy="982027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7200"/>
                </a:lnSpc>
              </a:pPr>
              <a:r>
                <a:rPr lang="en-US" sz="60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SÌ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4710047" y="0"/>
            <a:ext cx="3577953" cy="10287000"/>
            <a:chOff x="0" y="0"/>
            <a:chExt cx="3392430" cy="97536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392455" cy="9753600"/>
            </a:xfrm>
            <a:custGeom>
              <a:avLst/>
              <a:gdLst/>
              <a:ahLst/>
              <a:cxnLst/>
              <a:rect l="l" t="t" r="r" b="b"/>
              <a:pathLst>
                <a:path w="3392455" h="9753600">
                  <a:moveTo>
                    <a:pt x="0" y="0"/>
                  </a:moveTo>
                  <a:lnTo>
                    <a:pt x="3392455" y="0"/>
                  </a:lnTo>
                  <a:lnTo>
                    <a:pt x="3392455" y="9753600"/>
                  </a:lnTo>
                  <a:lnTo>
                    <a:pt x="0" y="9753600"/>
                  </a:lnTo>
                  <a:close/>
                </a:path>
              </a:pathLst>
            </a:custGeom>
            <a:solidFill>
              <a:srgbClr val="E3829C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66675"/>
              <a:ext cx="3392430" cy="982027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7200"/>
                </a:lnSpc>
              </a:pPr>
              <a:r>
                <a:rPr lang="en-US" sz="60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NO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7318640" y="3400644"/>
            <a:ext cx="3650720" cy="3485721"/>
            <a:chOff x="0" y="0"/>
            <a:chExt cx="3461423" cy="330498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461385" cy="3304916"/>
            </a:xfrm>
            <a:custGeom>
              <a:avLst/>
              <a:gdLst/>
              <a:ahLst/>
              <a:cxnLst/>
              <a:rect l="l" t="t" r="r" b="b"/>
              <a:pathLst>
                <a:path w="3461385" h="3304916">
                  <a:moveTo>
                    <a:pt x="0" y="550798"/>
                  </a:moveTo>
                  <a:cubicBezTo>
                    <a:pt x="0" y="246634"/>
                    <a:pt x="246634" y="0"/>
                    <a:pt x="550799" y="0"/>
                  </a:cubicBezTo>
                  <a:lnTo>
                    <a:pt x="2910586" y="0"/>
                  </a:lnTo>
                  <a:cubicBezTo>
                    <a:pt x="3214751" y="0"/>
                    <a:pt x="3461385" y="246634"/>
                    <a:pt x="3461385" y="550798"/>
                  </a:cubicBezTo>
                  <a:lnTo>
                    <a:pt x="3461385" y="2754118"/>
                  </a:lnTo>
                  <a:cubicBezTo>
                    <a:pt x="3461385" y="3058283"/>
                    <a:pt x="3214751" y="3304916"/>
                    <a:pt x="2910586" y="3304916"/>
                  </a:cubicBezTo>
                  <a:lnTo>
                    <a:pt x="550799" y="3304916"/>
                  </a:lnTo>
                  <a:cubicBezTo>
                    <a:pt x="246634" y="3304916"/>
                    <a:pt x="0" y="3058410"/>
                    <a:pt x="0" y="2754118"/>
                  </a:cubicBezTo>
                  <a:lnTo>
                    <a:pt x="0" y="550798"/>
                  </a:ln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3461423" cy="333355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240"/>
                </a:lnSpc>
              </a:pPr>
              <a:r>
                <a:rPr lang="en-US" sz="27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Se vedo qualcuno/a che subisce bullismo, preferisco andarmene.</a:t>
              </a: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7915945" y="7439224"/>
            <a:ext cx="2456111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Perché andarsene?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6285420" y="8509099"/>
            <a:ext cx="5717161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È perché hai paura di essere bullizzato/a anche tu?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285420" y="1417659"/>
            <a:ext cx="5717161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Come potresti proteggerti senza metterti in pericolo?</a:t>
            </a:r>
          </a:p>
        </p:txBody>
      </p:sp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3645654" cy="10287000"/>
            <a:chOff x="0" y="0"/>
            <a:chExt cx="3599952" cy="1015804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599978" cy="10158044"/>
            </a:xfrm>
            <a:custGeom>
              <a:avLst/>
              <a:gdLst/>
              <a:ahLst/>
              <a:cxnLst/>
              <a:rect l="l" t="t" r="r" b="b"/>
              <a:pathLst>
                <a:path w="3599978" h="10158044">
                  <a:moveTo>
                    <a:pt x="0" y="0"/>
                  </a:moveTo>
                  <a:lnTo>
                    <a:pt x="3599978" y="0"/>
                  </a:lnTo>
                  <a:lnTo>
                    <a:pt x="3599978" y="10158044"/>
                  </a:lnTo>
                  <a:lnTo>
                    <a:pt x="0" y="10158044"/>
                  </a:lnTo>
                  <a:close/>
                </a:path>
              </a:pathLst>
            </a:custGeom>
            <a:solidFill>
              <a:srgbClr val="70C7D6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3599952" cy="10215194"/>
            </a:xfrm>
            <a:prstGeom prst="rect">
              <a:avLst/>
            </a:prstGeom>
          </p:spPr>
          <p:txBody>
            <a:bodyPr lIns="68593" tIns="68593" rIns="68593" bIns="68593" rtlCol="0" anchor="ctr"/>
            <a:lstStyle/>
            <a:p>
              <a:pPr algn="ctr">
                <a:lnSpc>
                  <a:spcPts val="6913"/>
                </a:lnSpc>
              </a:pPr>
              <a:r>
                <a:rPr lang="en-US" sz="5761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SÌ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4665595" y="8154"/>
            <a:ext cx="3622405" cy="10278846"/>
            <a:chOff x="0" y="0"/>
            <a:chExt cx="3576995" cy="1014999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577021" cy="10149992"/>
            </a:xfrm>
            <a:custGeom>
              <a:avLst/>
              <a:gdLst/>
              <a:ahLst/>
              <a:cxnLst/>
              <a:rect l="l" t="t" r="r" b="b"/>
              <a:pathLst>
                <a:path w="3577021" h="10149992">
                  <a:moveTo>
                    <a:pt x="0" y="0"/>
                  </a:moveTo>
                  <a:lnTo>
                    <a:pt x="3577021" y="0"/>
                  </a:lnTo>
                  <a:lnTo>
                    <a:pt x="3577021" y="10149992"/>
                  </a:lnTo>
                  <a:lnTo>
                    <a:pt x="0" y="10149992"/>
                  </a:lnTo>
                  <a:close/>
                </a:path>
              </a:pathLst>
            </a:custGeom>
            <a:solidFill>
              <a:srgbClr val="E3829C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57150"/>
              <a:ext cx="3576995" cy="10207142"/>
            </a:xfrm>
            <a:prstGeom prst="rect">
              <a:avLst/>
            </a:prstGeom>
          </p:spPr>
          <p:txBody>
            <a:bodyPr lIns="68593" tIns="68593" rIns="68593" bIns="68593" rtlCol="0" anchor="ctr"/>
            <a:lstStyle/>
            <a:p>
              <a:pPr algn="ctr">
                <a:lnSpc>
                  <a:spcPts val="6913"/>
                </a:lnSpc>
              </a:pPr>
              <a:r>
                <a:rPr lang="en-US" sz="5761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NO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7391317" y="3456180"/>
            <a:ext cx="3505366" cy="3346937"/>
            <a:chOff x="0" y="0"/>
            <a:chExt cx="3461423" cy="330498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461385" cy="3304916"/>
            </a:xfrm>
            <a:custGeom>
              <a:avLst/>
              <a:gdLst/>
              <a:ahLst/>
              <a:cxnLst/>
              <a:rect l="l" t="t" r="r" b="b"/>
              <a:pathLst>
                <a:path w="3461385" h="3304916">
                  <a:moveTo>
                    <a:pt x="0" y="550798"/>
                  </a:moveTo>
                  <a:cubicBezTo>
                    <a:pt x="0" y="246634"/>
                    <a:pt x="246634" y="0"/>
                    <a:pt x="550799" y="0"/>
                  </a:cubicBezTo>
                  <a:lnTo>
                    <a:pt x="2910586" y="0"/>
                  </a:lnTo>
                  <a:cubicBezTo>
                    <a:pt x="3214751" y="0"/>
                    <a:pt x="3461385" y="246634"/>
                    <a:pt x="3461385" y="550798"/>
                  </a:cubicBezTo>
                  <a:lnTo>
                    <a:pt x="3461385" y="2754118"/>
                  </a:lnTo>
                  <a:cubicBezTo>
                    <a:pt x="3461385" y="3058283"/>
                    <a:pt x="3214751" y="3304916"/>
                    <a:pt x="2910586" y="3304916"/>
                  </a:cubicBezTo>
                  <a:lnTo>
                    <a:pt x="550799" y="3304916"/>
                  </a:lnTo>
                  <a:cubicBezTo>
                    <a:pt x="246634" y="3304916"/>
                    <a:pt x="0" y="3058410"/>
                    <a:pt x="0" y="2754118"/>
                  </a:cubicBezTo>
                  <a:lnTo>
                    <a:pt x="0" y="550798"/>
                  </a:lnTo>
                  <a:close/>
                </a:path>
              </a:pathLst>
            </a:custGeom>
            <a:solidFill>
              <a:srgbClr val="E3829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19050"/>
              <a:ext cx="3461423" cy="3324030"/>
            </a:xfrm>
            <a:prstGeom prst="rect">
              <a:avLst/>
            </a:prstGeom>
          </p:spPr>
          <p:txBody>
            <a:bodyPr lIns="68593" tIns="68593" rIns="68593" bIns="68593" rtlCol="0" anchor="ctr"/>
            <a:lstStyle/>
            <a:p>
              <a:pPr algn="ctr">
                <a:lnSpc>
                  <a:spcPts val="3110"/>
                </a:lnSpc>
              </a:pPr>
              <a:r>
                <a:rPr lang="en-US" sz="2592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Ho paura che facciano del bullismo anche a me se aiuto qualcuno/a</a:t>
              </a: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7812509" y="7332827"/>
            <a:ext cx="2662982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È una paura comune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6399234" y="8360104"/>
            <a:ext cx="5489532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Aiutare non significa esporsi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7521029" y="1551011"/>
            <a:ext cx="3245941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Chiedere aiuto funziona. 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13990889" y="9359693"/>
            <a:ext cx="3072971" cy="525883"/>
            <a:chOff x="0" y="0"/>
            <a:chExt cx="3034449" cy="51929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3034453" cy="519289"/>
            </a:xfrm>
            <a:custGeom>
              <a:avLst/>
              <a:gdLst/>
              <a:ahLst/>
              <a:cxnLst/>
              <a:rect l="l" t="t" r="r" b="b"/>
              <a:pathLst>
                <a:path w="3034453" h="519289">
                  <a:moveTo>
                    <a:pt x="0" y="0"/>
                  </a:moveTo>
                  <a:lnTo>
                    <a:pt x="3034453" y="0"/>
                  </a:lnTo>
                  <a:lnTo>
                    <a:pt x="3034453" y="519289"/>
                  </a:lnTo>
                  <a:lnTo>
                    <a:pt x="0" y="51928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63860" b="-63860"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9525"/>
              <a:ext cx="3034449" cy="52881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r">
                <a:lnSpc>
                  <a:spcPts val="2073"/>
                </a:lnSpc>
              </a:pPr>
              <a:r>
                <a:rPr lang="en-US" sz="1728">
                  <a:solidFill>
                    <a:srgbClr val="898989"/>
                  </a:solidFill>
                  <a:latin typeface="Poppins"/>
                  <a:ea typeface="Poppins"/>
                  <a:cs typeface="Poppins"/>
                  <a:sym typeface="Poppins"/>
                </a:rPr>
                <a:t>11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7"/>
            <a:ext cx="3523724" cy="10287000"/>
            <a:chOff x="0" y="0"/>
            <a:chExt cx="3341012" cy="97536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341038" cy="9753600"/>
            </a:xfrm>
            <a:custGeom>
              <a:avLst/>
              <a:gdLst/>
              <a:ahLst/>
              <a:cxnLst/>
              <a:rect l="l" t="t" r="r" b="b"/>
              <a:pathLst>
                <a:path w="3341038" h="9753600">
                  <a:moveTo>
                    <a:pt x="0" y="0"/>
                  </a:moveTo>
                  <a:lnTo>
                    <a:pt x="3341038" y="0"/>
                  </a:lnTo>
                  <a:lnTo>
                    <a:pt x="3341038" y="9753600"/>
                  </a:lnTo>
                  <a:lnTo>
                    <a:pt x="0" y="9753600"/>
                  </a:lnTo>
                  <a:close/>
                </a:path>
              </a:pathLst>
            </a:custGeom>
            <a:solidFill>
              <a:srgbClr val="70C7D6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66675"/>
              <a:ext cx="3341012" cy="982027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7200"/>
                </a:lnSpc>
              </a:pPr>
              <a:r>
                <a:rPr lang="en-US" sz="60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SÌ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4795772" y="0"/>
            <a:ext cx="3492228" cy="10287000"/>
            <a:chOff x="0" y="0"/>
            <a:chExt cx="3311150" cy="97536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311175" cy="9753600"/>
            </a:xfrm>
            <a:custGeom>
              <a:avLst/>
              <a:gdLst/>
              <a:ahLst/>
              <a:cxnLst/>
              <a:rect l="l" t="t" r="r" b="b"/>
              <a:pathLst>
                <a:path w="3311175" h="9753600">
                  <a:moveTo>
                    <a:pt x="0" y="0"/>
                  </a:moveTo>
                  <a:lnTo>
                    <a:pt x="3311175" y="0"/>
                  </a:lnTo>
                  <a:lnTo>
                    <a:pt x="3311175" y="9753600"/>
                  </a:lnTo>
                  <a:lnTo>
                    <a:pt x="0" y="9753600"/>
                  </a:lnTo>
                  <a:close/>
                </a:path>
              </a:pathLst>
            </a:custGeom>
            <a:solidFill>
              <a:srgbClr val="E3829C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66675"/>
              <a:ext cx="3311150" cy="982027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7200"/>
                </a:lnSpc>
              </a:pPr>
              <a:r>
                <a:rPr lang="en-US" sz="60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NO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7334111" y="3362570"/>
            <a:ext cx="3650720" cy="3485721"/>
            <a:chOff x="0" y="0"/>
            <a:chExt cx="3461423" cy="330498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461385" cy="3304916"/>
            </a:xfrm>
            <a:custGeom>
              <a:avLst/>
              <a:gdLst/>
              <a:ahLst/>
              <a:cxnLst/>
              <a:rect l="l" t="t" r="r" b="b"/>
              <a:pathLst>
                <a:path w="3461385" h="3304916">
                  <a:moveTo>
                    <a:pt x="0" y="550798"/>
                  </a:moveTo>
                  <a:cubicBezTo>
                    <a:pt x="0" y="246634"/>
                    <a:pt x="246634" y="0"/>
                    <a:pt x="550799" y="0"/>
                  </a:cubicBezTo>
                  <a:lnTo>
                    <a:pt x="2910586" y="0"/>
                  </a:lnTo>
                  <a:cubicBezTo>
                    <a:pt x="3214751" y="0"/>
                    <a:pt x="3461385" y="246634"/>
                    <a:pt x="3461385" y="550798"/>
                  </a:cubicBezTo>
                  <a:lnTo>
                    <a:pt x="3461385" y="2754118"/>
                  </a:lnTo>
                  <a:cubicBezTo>
                    <a:pt x="3461385" y="3058283"/>
                    <a:pt x="3214751" y="3304916"/>
                    <a:pt x="2910586" y="3304916"/>
                  </a:cubicBezTo>
                  <a:lnTo>
                    <a:pt x="550799" y="3304916"/>
                  </a:lnTo>
                  <a:cubicBezTo>
                    <a:pt x="246634" y="3304916"/>
                    <a:pt x="0" y="3058410"/>
                    <a:pt x="0" y="2754118"/>
                  </a:cubicBezTo>
                  <a:lnTo>
                    <a:pt x="0" y="550798"/>
                  </a:lnTo>
                  <a:close/>
                </a:path>
              </a:pathLst>
            </a:custGeom>
            <a:solidFill>
              <a:srgbClr val="50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3461423" cy="333355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240"/>
                </a:lnSpc>
              </a:pPr>
              <a:r>
                <a:rPr lang="en-US" sz="27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Se qualcuno/a subisce bullismo e chiede aiuto a un adulto/un'adulta, quella persona è una spia</a:t>
              </a: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6668610" y="7401150"/>
            <a:ext cx="4981721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Fare la spia è quando non c’è un vero danno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458663" y="8471025"/>
            <a:ext cx="3401616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es. copiare durante un test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300890" y="1379585"/>
            <a:ext cx="5717161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chiedere aiuto è quando qualcuno/a sta soffrendo e ha bisogno di supporto</a:t>
            </a:r>
          </a:p>
        </p:txBody>
      </p:sp>
    </p:spTree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3562744" cy="10287000"/>
            <a:chOff x="0" y="0"/>
            <a:chExt cx="3378009" cy="97536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378035" cy="9753600"/>
            </a:xfrm>
            <a:custGeom>
              <a:avLst/>
              <a:gdLst/>
              <a:ahLst/>
              <a:cxnLst/>
              <a:rect l="l" t="t" r="r" b="b"/>
              <a:pathLst>
                <a:path w="3378035" h="9753600">
                  <a:moveTo>
                    <a:pt x="0" y="0"/>
                  </a:moveTo>
                  <a:lnTo>
                    <a:pt x="3378035" y="0"/>
                  </a:lnTo>
                  <a:lnTo>
                    <a:pt x="3378035" y="9753600"/>
                  </a:lnTo>
                  <a:lnTo>
                    <a:pt x="0" y="9753600"/>
                  </a:lnTo>
                  <a:close/>
                </a:path>
              </a:pathLst>
            </a:custGeom>
            <a:solidFill>
              <a:srgbClr val="70C7D6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66675"/>
              <a:ext cx="3378009" cy="982027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7200"/>
                </a:lnSpc>
              </a:pPr>
              <a:r>
                <a:rPr lang="en-US" sz="60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SÌ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4702336" y="0"/>
            <a:ext cx="3585664" cy="10287000"/>
            <a:chOff x="0" y="0"/>
            <a:chExt cx="3399741" cy="97536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399767" cy="9753600"/>
            </a:xfrm>
            <a:custGeom>
              <a:avLst/>
              <a:gdLst/>
              <a:ahLst/>
              <a:cxnLst/>
              <a:rect l="l" t="t" r="r" b="b"/>
              <a:pathLst>
                <a:path w="3399767" h="9753600">
                  <a:moveTo>
                    <a:pt x="0" y="0"/>
                  </a:moveTo>
                  <a:lnTo>
                    <a:pt x="3399767" y="0"/>
                  </a:lnTo>
                  <a:lnTo>
                    <a:pt x="3399767" y="9753600"/>
                  </a:lnTo>
                  <a:lnTo>
                    <a:pt x="0" y="9753600"/>
                  </a:lnTo>
                  <a:close/>
                </a:path>
              </a:pathLst>
            </a:custGeom>
            <a:solidFill>
              <a:srgbClr val="E3829C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66675"/>
              <a:ext cx="3399741" cy="982027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7200"/>
                </a:lnSpc>
              </a:pPr>
              <a:r>
                <a:rPr lang="en-US" sz="60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NO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7359895" y="2724140"/>
            <a:ext cx="3650720" cy="3485721"/>
            <a:chOff x="0" y="0"/>
            <a:chExt cx="3461423" cy="330498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461385" cy="3304916"/>
            </a:xfrm>
            <a:custGeom>
              <a:avLst/>
              <a:gdLst/>
              <a:ahLst/>
              <a:cxnLst/>
              <a:rect l="l" t="t" r="r" b="b"/>
              <a:pathLst>
                <a:path w="3461385" h="3304916">
                  <a:moveTo>
                    <a:pt x="0" y="550798"/>
                  </a:moveTo>
                  <a:cubicBezTo>
                    <a:pt x="0" y="246634"/>
                    <a:pt x="246634" y="0"/>
                    <a:pt x="550799" y="0"/>
                  </a:cubicBezTo>
                  <a:lnTo>
                    <a:pt x="2910586" y="0"/>
                  </a:lnTo>
                  <a:cubicBezTo>
                    <a:pt x="3214751" y="0"/>
                    <a:pt x="3461385" y="246634"/>
                    <a:pt x="3461385" y="550798"/>
                  </a:cubicBezTo>
                  <a:lnTo>
                    <a:pt x="3461385" y="2754118"/>
                  </a:lnTo>
                  <a:cubicBezTo>
                    <a:pt x="3461385" y="3058283"/>
                    <a:pt x="3214751" y="3304916"/>
                    <a:pt x="2910586" y="3304916"/>
                  </a:cubicBezTo>
                  <a:lnTo>
                    <a:pt x="550799" y="3304916"/>
                  </a:lnTo>
                  <a:cubicBezTo>
                    <a:pt x="246634" y="3304916"/>
                    <a:pt x="0" y="3058410"/>
                    <a:pt x="0" y="2754118"/>
                  </a:cubicBezTo>
                  <a:lnTo>
                    <a:pt x="0" y="550798"/>
                  </a:lnTo>
                  <a:close/>
                </a:path>
              </a:pathLst>
            </a:custGeom>
            <a:solidFill>
              <a:srgbClr val="70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3461423" cy="333355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240"/>
                </a:lnSpc>
              </a:pPr>
              <a:r>
                <a:rPr lang="en-US" sz="27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Parlerei con i miei genitori o con il/la mio/mia insegnante se mi sentissi a disagio o maltrattato/a in classe</a:t>
              </a: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5848744" y="6762720"/>
            <a:ext cx="6673022" cy="942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 chi altro/a potresti rivolgerti se non vuoi parlare con i tuoi genitori o un adulto/un'adulta di riferimento?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6326675" y="7894464"/>
            <a:ext cx="5717161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es. insegnanti, consulenti, sistema di supporto scolastico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928053" y="1586805"/>
            <a:ext cx="4514404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Il bullismo può influire sulla salute.</a:t>
            </a:r>
          </a:p>
        </p:txBody>
      </p:sp>
      <p:sp>
        <p:nvSpPr>
          <p:cNvPr id="15" name="Freeform 15"/>
          <p:cNvSpPr/>
          <p:nvPr/>
        </p:nvSpPr>
        <p:spPr>
          <a:xfrm>
            <a:off x="12115804" y="9534522"/>
            <a:ext cx="3200400" cy="547688"/>
          </a:xfrm>
          <a:custGeom>
            <a:avLst/>
            <a:gdLst/>
            <a:ahLst/>
            <a:cxnLst/>
            <a:rect l="l" t="t" r="r" b="b"/>
            <a:pathLst>
              <a:path w="3034453" h="519289">
                <a:moveTo>
                  <a:pt x="0" y="0"/>
                </a:moveTo>
                <a:lnTo>
                  <a:pt x="3034453" y="0"/>
                </a:lnTo>
                <a:lnTo>
                  <a:pt x="3034453" y="519289"/>
                </a:lnTo>
                <a:lnTo>
                  <a:pt x="0" y="519289"/>
                </a:lnTo>
                <a:close/>
              </a:path>
            </a:pathLst>
          </a:custGeom>
          <a:blipFill>
            <a:blip r:embed="rId2">
              <a:alphaModFix amt="0"/>
            </a:blip>
            <a:stretch>
              <a:fillRect t="-63860" b="-63860"/>
            </a:stretch>
          </a:blipFill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3520694" cy="10287000"/>
            <a:chOff x="0" y="0"/>
            <a:chExt cx="3338140" cy="97536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338165" cy="9753600"/>
            </a:xfrm>
            <a:custGeom>
              <a:avLst/>
              <a:gdLst/>
              <a:ahLst/>
              <a:cxnLst/>
              <a:rect l="l" t="t" r="r" b="b"/>
              <a:pathLst>
                <a:path w="3338165" h="9753600">
                  <a:moveTo>
                    <a:pt x="0" y="0"/>
                  </a:moveTo>
                  <a:lnTo>
                    <a:pt x="3338165" y="0"/>
                  </a:lnTo>
                  <a:lnTo>
                    <a:pt x="3338165" y="9753600"/>
                  </a:lnTo>
                  <a:lnTo>
                    <a:pt x="0" y="9753600"/>
                  </a:lnTo>
                  <a:close/>
                </a:path>
              </a:pathLst>
            </a:custGeom>
            <a:solidFill>
              <a:srgbClr val="70C7D6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66675"/>
              <a:ext cx="3338140" cy="982027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7200"/>
                </a:lnSpc>
              </a:pPr>
              <a:r>
                <a:rPr lang="en-US" sz="60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SÌ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4675321" y="0"/>
            <a:ext cx="3612679" cy="10287000"/>
            <a:chOff x="0" y="0"/>
            <a:chExt cx="3425355" cy="97536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425381" cy="9753600"/>
            </a:xfrm>
            <a:custGeom>
              <a:avLst/>
              <a:gdLst/>
              <a:ahLst/>
              <a:cxnLst/>
              <a:rect l="l" t="t" r="r" b="b"/>
              <a:pathLst>
                <a:path w="3425381" h="9753600">
                  <a:moveTo>
                    <a:pt x="0" y="0"/>
                  </a:moveTo>
                  <a:lnTo>
                    <a:pt x="3425381" y="0"/>
                  </a:lnTo>
                  <a:lnTo>
                    <a:pt x="3425381" y="9753600"/>
                  </a:lnTo>
                  <a:lnTo>
                    <a:pt x="0" y="9753600"/>
                  </a:lnTo>
                  <a:close/>
                </a:path>
              </a:pathLst>
            </a:custGeom>
            <a:solidFill>
              <a:srgbClr val="E3829C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66675"/>
              <a:ext cx="3425355" cy="982027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7200"/>
                </a:lnSpc>
              </a:pPr>
              <a:r>
                <a:rPr lang="en-US" sz="60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NO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7334111" y="3232348"/>
            <a:ext cx="3650720" cy="3485721"/>
            <a:chOff x="0" y="0"/>
            <a:chExt cx="3461423" cy="330498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461385" cy="3304916"/>
            </a:xfrm>
            <a:custGeom>
              <a:avLst/>
              <a:gdLst/>
              <a:ahLst/>
              <a:cxnLst/>
              <a:rect l="l" t="t" r="r" b="b"/>
              <a:pathLst>
                <a:path w="3461385" h="3304916">
                  <a:moveTo>
                    <a:pt x="0" y="550798"/>
                  </a:moveTo>
                  <a:cubicBezTo>
                    <a:pt x="0" y="246634"/>
                    <a:pt x="246634" y="0"/>
                    <a:pt x="550799" y="0"/>
                  </a:cubicBezTo>
                  <a:lnTo>
                    <a:pt x="2910586" y="0"/>
                  </a:lnTo>
                  <a:cubicBezTo>
                    <a:pt x="3214751" y="0"/>
                    <a:pt x="3461385" y="246634"/>
                    <a:pt x="3461385" y="550798"/>
                  </a:cubicBezTo>
                  <a:lnTo>
                    <a:pt x="3461385" y="2754118"/>
                  </a:lnTo>
                  <a:cubicBezTo>
                    <a:pt x="3461385" y="3058283"/>
                    <a:pt x="3214751" y="3304916"/>
                    <a:pt x="2910586" y="3304916"/>
                  </a:cubicBezTo>
                  <a:lnTo>
                    <a:pt x="550799" y="3304916"/>
                  </a:lnTo>
                  <a:cubicBezTo>
                    <a:pt x="246634" y="3304916"/>
                    <a:pt x="0" y="3058410"/>
                    <a:pt x="0" y="2754118"/>
                  </a:cubicBezTo>
                  <a:lnTo>
                    <a:pt x="0" y="550798"/>
                  </a:ln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3461423" cy="333355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240"/>
                </a:lnSpc>
              </a:pPr>
              <a:r>
                <a:rPr lang="en-US" sz="27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Ho personalmente visto qualcuno/a nella mia classe costantemente preso/a in giro o escluso/a.</a:t>
              </a: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8105541" y="7270929"/>
            <a:ext cx="2107860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Cosa ho fatto?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6431742" y="8219677"/>
            <a:ext cx="5455458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Cosa avrei potuto fare diversamente?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7283408" y="1630934"/>
            <a:ext cx="3752126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Avresti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voluto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fare di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più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?</a:t>
            </a:r>
          </a:p>
        </p:txBody>
      </p:sp>
    </p:spTree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4385923" y="-600581"/>
            <a:ext cx="8324333" cy="10772669"/>
            <a:chOff x="0" y="0"/>
            <a:chExt cx="6902183" cy="8932240"/>
          </a:xfrm>
        </p:grpSpPr>
        <p:sp>
          <p:nvSpPr>
            <p:cNvPr id="3" name="Freeform 3" descr="A group of people posing for a photo  AI-generated content may be incorrect."/>
            <p:cNvSpPr/>
            <p:nvPr/>
          </p:nvSpPr>
          <p:spPr>
            <a:xfrm>
              <a:off x="0" y="0"/>
              <a:ext cx="6902196" cy="8932291"/>
            </a:xfrm>
            <a:custGeom>
              <a:avLst/>
              <a:gdLst/>
              <a:ahLst/>
              <a:cxnLst/>
              <a:rect l="l" t="t" r="r" b="b"/>
              <a:pathLst>
                <a:path w="6902196" h="8932291">
                  <a:moveTo>
                    <a:pt x="0" y="0"/>
                  </a:moveTo>
                  <a:lnTo>
                    <a:pt x="6902196" y="0"/>
                  </a:lnTo>
                  <a:lnTo>
                    <a:pt x="6902196" y="8932291"/>
                  </a:lnTo>
                  <a:lnTo>
                    <a:pt x="0" y="89322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6460776" y="5705585"/>
            <a:ext cx="4174626" cy="3985949"/>
            <a:chOff x="0" y="0"/>
            <a:chExt cx="3461423" cy="330498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461385" cy="3304916"/>
            </a:xfrm>
            <a:custGeom>
              <a:avLst/>
              <a:gdLst/>
              <a:ahLst/>
              <a:cxnLst/>
              <a:rect l="l" t="t" r="r" b="b"/>
              <a:pathLst>
                <a:path w="3461385" h="3304916">
                  <a:moveTo>
                    <a:pt x="0" y="550798"/>
                  </a:moveTo>
                  <a:cubicBezTo>
                    <a:pt x="0" y="246634"/>
                    <a:pt x="246634" y="0"/>
                    <a:pt x="550799" y="0"/>
                  </a:cubicBezTo>
                  <a:lnTo>
                    <a:pt x="2910586" y="0"/>
                  </a:lnTo>
                  <a:cubicBezTo>
                    <a:pt x="3214751" y="0"/>
                    <a:pt x="3461385" y="246634"/>
                    <a:pt x="3461385" y="550798"/>
                  </a:cubicBezTo>
                  <a:lnTo>
                    <a:pt x="3461385" y="2754118"/>
                  </a:lnTo>
                  <a:cubicBezTo>
                    <a:pt x="3461385" y="3058283"/>
                    <a:pt x="3214751" y="3304916"/>
                    <a:pt x="2910586" y="3304916"/>
                  </a:cubicBezTo>
                  <a:lnTo>
                    <a:pt x="550799" y="3304916"/>
                  </a:lnTo>
                  <a:cubicBezTo>
                    <a:pt x="246634" y="3304916"/>
                    <a:pt x="0" y="3058410"/>
                    <a:pt x="0" y="2754118"/>
                  </a:cubicBezTo>
                  <a:close/>
                </a:path>
              </a:pathLst>
            </a:custGeom>
            <a:solidFill>
              <a:srgbClr val="70C7D6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3461423" cy="3343080"/>
            </a:xfrm>
            <a:prstGeom prst="rect">
              <a:avLst/>
            </a:prstGeom>
          </p:spPr>
          <p:txBody>
            <a:bodyPr lIns="81689" tIns="81689" rIns="81689" bIns="81689" rtlCol="0" anchor="ctr"/>
            <a:lstStyle/>
            <a:p>
              <a:pPr algn="ctr">
                <a:lnSpc>
                  <a:spcPts val="3704"/>
                </a:lnSpc>
              </a:pPr>
              <a:r>
                <a:rPr lang="en-US" sz="3087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Il bullismo non è un problema isolato: ci riguarda come gruppo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63608" y="3280535"/>
            <a:ext cx="20462236" cy="13870180"/>
            <a:chOff x="0" y="0"/>
            <a:chExt cx="14550923" cy="986323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550898" cy="9863201"/>
            </a:xfrm>
            <a:custGeom>
              <a:avLst/>
              <a:gdLst/>
              <a:ahLst/>
              <a:cxnLst/>
              <a:rect l="l" t="t" r="r" b="b"/>
              <a:pathLst>
                <a:path w="14550898" h="9863201">
                  <a:moveTo>
                    <a:pt x="0" y="4931664"/>
                  </a:moveTo>
                  <a:cubicBezTo>
                    <a:pt x="0" y="2208022"/>
                    <a:pt x="3257296" y="0"/>
                    <a:pt x="7275449" y="0"/>
                  </a:cubicBezTo>
                  <a:cubicBezTo>
                    <a:pt x="11293602" y="0"/>
                    <a:pt x="14550898" y="2208022"/>
                    <a:pt x="14550898" y="4931664"/>
                  </a:cubicBezTo>
                  <a:cubicBezTo>
                    <a:pt x="14550898" y="7655306"/>
                    <a:pt x="11293602" y="9863201"/>
                    <a:pt x="7275449" y="9863201"/>
                  </a:cubicBezTo>
                  <a:cubicBezTo>
                    <a:pt x="3257296" y="9863201"/>
                    <a:pt x="0" y="7655306"/>
                    <a:pt x="0" y="4931664"/>
                  </a:cubicBezTo>
                  <a:close/>
                </a:path>
              </a:pathLst>
            </a:custGeom>
            <a:solidFill>
              <a:srgbClr val="50B264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5486858" y="6701569"/>
            <a:ext cx="7690653" cy="2333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Dinamica Video </a:t>
            </a:r>
          </a:p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“L’Impatto delle Parole”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8263287" y="4841590"/>
            <a:ext cx="1747144" cy="4499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5"/>
              </a:lnSpc>
            </a:pPr>
            <a:r>
              <a:rPr lang="en-US" sz="279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1.4</a:t>
            </a:r>
          </a:p>
        </p:txBody>
      </p:sp>
    </p:spTree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486400" y="5335524"/>
            <a:ext cx="7315200" cy="3922776"/>
          </a:xfrm>
          <a:custGeom>
            <a:avLst/>
            <a:gdLst/>
            <a:ahLst/>
            <a:cxnLst/>
            <a:rect l="l" t="t" r="r" b="b"/>
            <a:pathLst>
              <a:path w="7315200" h="3922776">
                <a:moveTo>
                  <a:pt x="0" y="0"/>
                </a:moveTo>
                <a:lnTo>
                  <a:pt x="7315200" y="0"/>
                </a:lnTo>
                <a:lnTo>
                  <a:pt x="7315200" y="3922776"/>
                </a:lnTo>
                <a:lnTo>
                  <a:pt x="0" y="392277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3339185" y="1416416"/>
            <a:ext cx="5083466" cy="2162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Materiali: 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257386" lvl="1" indent="-128693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Proiettore o schermo con audio </a:t>
            </a:r>
          </a:p>
          <a:p>
            <a:pPr marL="257386" lvl="1" indent="-128693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Accesso a internet per riprodurre il video [</a:t>
            </a:r>
            <a:r>
              <a:rPr lang="en-US" sz="2000" u="sng">
                <a:solidFill>
                  <a:srgbClr val="0000FF"/>
                </a:solidFill>
                <a:latin typeface="Poppins"/>
                <a:ea typeface="Poppins"/>
                <a:cs typeface="Poppins"/>
                <a:sym typeface="Poppins"/>
                <a:hlinkClick r:id="rId3" tooltip="https://www.youtube.com/watch?v=3JI4KgRLefE"/>
              </a:rPr>
              <a:t>CCA Words Hurt PSA</a:t>
            </a:r>
            <a:r>
              <a:rPr lang="en-US" sz="2000" u="sng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  <a:hlinkClick r:id="rId3" tooltip="https://www.youtube.com/watch?v=3JI4KgRLefE"/>
              </a:rPr>
              <a:t>] </a:t>
            </a:r>
          </a:p>
          <a:p>
            <a:pPr marL="257387" lvl="1" indent="-128693" algn="l">
              <a:lnSpc>
                <a:spcPts val="2400"/>
              </a:lnSpc>
              <a:buFont typeface="Arial"/>
              <a:buChar char="•"/>
            </a:pPr>
            <a:r>
              <a:rPr lang="en-US" sz="2000" u="sng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  <a:hlinkClick r:id="rId3" tooltip="https://www.youtube.com/watch?v=3JI4KgRLefE"/>
              </a:rPr>
              <a:t>Lavagna o lavagna a fogli per annotare le idee principali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145630" y="1416416"/>
            <a:ext cx="5305426" cy="1857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faremo: 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Guarderemo un video sull’impatto del bullismo, poi commenteremo ciò che abbiamo sentito e pensato.</a:t>
            </a:r>
          </a:p>
          <a:p>
            <a:pPr algn="l">
              <a:lnSpc>
                <a:spcPts val="2400"/>
              </a:lnSpc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1714500"/>
            <a:ext cx="18288000" cy="13716000"/>
            <a:chOff x="0" y="0"/>
            <a:chExt cx="13004800" cy="97536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004800" cy="9753600"/>
            </a:xfrm>
            <a:custGeom>
              <a:avLst/>
              <a:gdLst/>
              <a:ahLst/>
              <a:cxnLst/>
              <a:rect l="l" t="t" r="r" b="b"/>
              <a:pathLst>
                <a:path w="13004800" h="9753600">
                  <a:moveTo>
                    <a:pt x="0" y="0"/>
                  </a:moveTo>
                  <a:lnTo>
                    <a:pt x="13004800" y="0"/>
                  </a:lnTo>
                  <a:lnTo>
                    <a:pt x="13004800" y="9753600"/>
                  </a:lnTo>
                  <a:lnTo>
                    <a:pt x="0" y="975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2115804" y="9534522"/>
            <a:ext cx="3200396" cy="547689"/>
            <a:chOff x="0" y="0"/>
            <a:chExt cx="3034449" cy="51929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034453" cy="519289"/>
            </a:xfrm>
            <a:custGeom>
              <a:avLst/>
              <a:gdLst/>
              <a:ahLst/>
              <a:cxnLst/>
              <a:rect l="l" t="t" r="r" b="b"/>
              <a:pathLst>
                <a:path w="3034453" h="519289">
                  <a:moveTo>
                    <a:pt x="0" y="0"/>
                  </a:moveTo>
                  <a:lnTo>
                    <a:pt x="3034453" y="0"/>
                  </a:lnTo>
                  <a:lnTo>
                    <a:pt x="3034453" y="519289"/>
                  </a:lnTo>
                  <a:lnTo>
                    <a:pt x="0" y="519289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63860" b="-63860"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19050"/>
              <a:ext cx="3034449" cy="53834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r">
                <a:lnSpc>
                  <a:spcPts val="2159"/>
                </a:lnSpc>
              </a:pPr>
              <a:r>
                <a:rPr lang="en-US" sz="1799">
                  <a:solidFill>
                    <a:srgbClr val="898989"/>
                  </a:solidFill>
                  <a:latin typeface="Poppins"/>
                  <a:ea typeface="Poppins"/>
                  <a:cs typeface="Poppins"/>
                  <a:sym typeface="Poppins"/>
                </a:rPr>
                <a:t>18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8310599" y="1028700"/>
            <a:ext cx="1545394" cy="3807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lang="en-US" sz="23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Domande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3399782" y="2015907"/>
            <a:ext cx="3650720" cy="2415771"/>
            <a:chOff x="0" y="0"/>
            <a:chExt cx="3461423" cy="229050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461385" cy="2290572"/>
            </a:xfrm>
            <a:custGeom>
              <a:avLst/>
              <a:gdLst/>
              <a:ahLst/>
              <a:cxnLst/>
              <a:rect l="l" t="t" r="r" b="b"/>
              <a:pathLst>
                <a:path w="3461385" h="2290572">
                  <a:moveTo>
                    <a:pt x="0" y="381762"/>
                  </a:moveTo>
                  <a:cubicBezTo>
                    <a:pt x="0" y="170942"/>
                    <a:pt x="170942" y="0"/>
                    <a:pt x="381762" y="0"/>
                  </a:cubicBezTo>
                  <a:lnTo>
                    <a:pt x="3079623" y="0"/>
                  </a:lnTo>
                  <a:cubicBezTo>
                    <a:pt x="3290443" y="0"/>
                    <a:pt x="3461385" y="170942"/>
                    <a:pt x="3461385" y="381762"/>
                  </a:cubicBezTo>
                  <a:lnTo>
                    <a:pt x="3461385" y="1908810"/>
                  </a:lnTo>
                  <a:cubicBezTo>
                    <a:pt x="3461385" y="2119630"/>
                    <a:pt x="3290443" y="2290572"/>
                    <a:pt x="3079623" y="2290572"/>
                  </a:cubicBezTo>
                  <a:lnTo>
                    <a:pt x="381762" y="2290572"/>
                  </a:lnTo>
                  <a:cubicBezTo>
                    <a:pt x="170942" y="2290572"/>
                    <a:pt x="0" y="2119630"/>
                    <a:pt x="0" y="1908810"/>
                  </a:cubicBezTo>
                  <a:lnTo>
                    <a:pt x="0" y="381762"/>
                  </a:lnTo>
                  <a:close/>
                </a:path>
              </a:pathLst>
            </a:custGeom>
            <a:solidFill>
              <a:srgbClr val="50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3461423" cy="2319084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Cosa hai provato quando hai visto come trattavano la ragazza?”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7318647" y="2015907"/>
            <a:ext cx="3650720" cy="2415771"/>
            <a:chOff x="0" y="0"/>
            <a:chExt cx="3461423" cy="229050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61385" cy="2290572"/>
            </a:xfrm>
            <a:custGeom>
              <a:avLst/>
              <a:gdLst/>
              <a:ahLst/>
              <a:cxnLst/>
              <a:rect l="l" t="t" r="r" b="b"/>
              <a:pathLst>
                <a:path w="3461385" h="2290572">
                  <a:moveTo>
                    <a:pt x="0" y="381762"/>
                  </a:moveTo>
                  <a:cubicBezTo>
                    <a:pt x="0" y="170942"/>
                    <a:pt x="170942" y="0"/>
                    <a:pt x="381762" y="0"/>
                  </a:cubicBezTo>
                  <a:lnTo>
                    <a:pt x="3079623" y="0"/>
                  </a:lnTo>
                  <a:cubicBezTo>
                    <a:pt x="3290443" y="0"/>
                    <a:pt x="3461385" y="170942"/>
                    <a:pt x="3461385" y="381762"/>
                  </a:cubicBezTo>
                  <a:lnTo>
                    <a:pt x="3461385" y="1908810"/>
                  </a:lnTo>
                  <a:cubicBezTo>
                    <a:pt x="3461385" y="2119630"/>
                    <a:pt x="3290443" y="2290572"/>
                    <a:pt x="3079623" y="2290572"/>
                  </a:cubicBezTo>
                  <a:lnTo>
                    <a:pt x="381762" y="2290572"/>
                  </a:lnTo>
                  <a:cubicBezTo>
                    <a:pt x="170942" y="2290572"/>
                    <a:pt x="0" y="2119630"/>
                    <a:pt x="0" y="1908810"/>
                  </a:cubicBezTo>
                  <a:lnTo>
                    <a:pt x="0" y="381762"/>
                  </a:ln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3461423" cy="2319084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Quali parole le hanno detto e che effetto hanno avuto su di lei?”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1237498" y="2015907"/>
            <a:ext cx="3650720" cy="2415771"/>
            <a:chOff x="0" y="0"/>
            <a:chExt cx="3461423" cy="2290509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461385" cy="2290572"/>
            </a:xfrm>
            <a:custGeom>
              <a:avLst/>
              <a:gdLst/>
              <a:ahLst/>
              <a:cxnLst/>
              <a:rect l="l" t="t" r="r" b="b"/>
              <a:pathLst>
                <a:path w="3461385" h="2290572">
                  <a:moveTo>
                    <a:pt x="0" y="381762"/>
                  </a:moveTo>
                  <a:cubicBezTo>
                    <a:pt x="0" y="170942"/>
                    <a:pt x="170942" y="0"/>
                    <a:pt x="381762" y="0"/>
                  </a:cubicBezTo>
                  <a:lnTo>
                    <a:pt x="3079623" y="0"/>
                  </a:lnTo>
                  <a:cubicBezTo>
                    <a:pt x="3290443" y="0"/>
                    <a:pt x="3461385" y="170942"/>
                    <a:pt x="3461385" y="381762"/>
                  </a:cubicBezTo>
                  <a:lnTo>
                    <a:pt x="3461385" y="1908810"/>
                  </a:lnTo>
                  <a:cubicBezTo>
                    <a:pt x="3461385" y="2119630"/>
                    <a:pt x="3290443" y="2290572"/>
                    <a:pt x="3079623" y="2290572"/>
                  </a:cubicBezTo>
                  <a:lnTo>
                    <a:pt x="381762" y="2290572"/>
                  </a:lnTo>
                  <a:cubicBezTo>
                    <a:pt x="170942" y="2290572"/>
                    <a:pt x="0" y="2119630"/>
                    <a:pt x="0" y="1908810"/>
                  </a:cubicBezTo>
                  <a:lnTo>
                    <a:pt x="0" y="381762"/>
                  </a:lnTo>
                  <a:close/>
                </a:path>
              </a:pathLst>
            </a:custGeom>
            <a:solidFill>
              <a:srgbClr val="70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28575"/>
              <a:ext cx="3461423" cy="2319084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Come pensi che si sia sentita?”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4524842" y="5397005"/>
            <a:ext cx="9238315" cy="3852104"/>
            <a:chOff x="0" y="-28575"/>
            <a:chExt cx="12317754" cy="5136139"/>
          </a:xfrm>
        </p:grpSpPr>
        <p:sp>
          <p:nvSpPr>
            <p:cNvPr id="13" name="TextBox 13"/>
            <p:cNvSpPr txBox="1"/>
            <p:nvPr/>
          </p:nvSpPr>
          <p:spPr>
            <a:xfrm>
              <a:off x="0" y="-28575"/>
              <a:ext cx="12317754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Il bullismo non si manifesta sempre in risse o spinte.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2463040" y="807995"/>
              <a:ext cx="7391692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Molte volte, avviene attraverso 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5282850" y="1736081"/>
              <a:ext cx="1752071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400"/>
                </a:lnSpc>
              </a:pPr>
              <a:r>
                <a:rPr lang="en-US" sz="2000" b="1" dirty="0">
                  <a:solidFill>
                    <a:srgbClr val="70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PAROLE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5121455" y="2387928"/>
              <a:ext cx="2074861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400"/>
                </a:lnSpc>
              </a:pPr>
              <a:r>
                <a:rPr lang="en-US" sz="2000" b="1">
                  <a:solidFill>
                    <a:srgbClr val="E3829C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AZIONI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4620394" y="3082580"/>
              <a:ext cx="3076985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400"/>
                </a:lnSpc>
              </a:pPr>
              <a:r>
                <a:rPr lang="en-US" sz="2000" b="1">
                  <a:solidFill>
                    <a:srgbClr val="FFED4C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ATTEGGIAMENTI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5248322" y="3872044"/>
              <a:ext cx="1821127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400"/>
                </a:lnSpc>
              </a:pPr>
              <a:r>
                <a:rPr lang="en-US" sz="2000" b="1">
                  <a:solidFill>
                    <a:srgbClr val="50B26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SILENZIO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2576010" y="4672589"/>
              <a:ext cx="7165733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che feriscono e lasciano un segno.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864045" y="2238307"/>
            <a:ext cx="4805465" cy="3598118"/>
            <a:chOff x="0" y="0"/>
            <a:chExt cx="3930777" cy="2943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930777" cy="2943356"/>
            </a:xfrm>
            <a:custGeom>
              <a:avLst/>
              <a:gdLst/>
              <a:ahLst/>
              <a:cxnLst/>
              <a:rect l="l" t="t" r="r" b="b"/>
              <a:pathLst>
                <a:path w="3930777" h="2943356">
                  <a:moveTo>
                    <a:pt x="0" y="490602"/>
                  </a:moveTo>
                  <a:cubicBezTo>
                    <a:pt x="0" y="219583"/>
                    <a:pt x="219583" y="0"/>
                    <a:pt x="490601" y="0"/>
                  </a:cubicBezTo>
                  <a:lnTo>
                    <a:pt x="3440176" y="0"/>
                  </a:lnTo>
                  <a:cubicBezTo>
                    <a:pt x="3711067" y="0"/>
                    <a:pt x="3930777" y="219583"/>
                    <a:pt x="3930777" y="490602"/>
                  </a:cubicBezTo>
                  <a:lnTo>
                    <a:pt x="3930777" y="2452754"/>
                  </a:lnTo>
                  <a:cubicBezTo>
                    <a:pt x="3930777" y="2723646"/>
                    <a:pt x="3711194" y="2943356"/>
                    <a:pt x="3440176" y="2943356"/>
                  </a:cubicBezTo>
                  <a:lnTo>
                    <a:pt x="490601" y="2943356"/>
                  </a:lnTo>
                  <a:cubicBezTo>
                    <a:pt x="219583" y="2943229"/>
                    <a:pt x="0" y="2723518"/>
                    <a:pt x="0" y="2452627"/>
                  </a:cubicBezTo>
                  <a:close/>
                </a:path>
              </a:pathLst>
            </a:custGeom>
            <a:solidFill>
              <a:srgbClr val="E3829C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3930777" cy="2971766"/>
            </a:xfrm>
            <a:prstGeom prst="rect">
              <a:avLst/>
            </a:prstGeom>
          </p:spPr>
          <p:txBody>
            <a:bodyPr lIns="82806" tIns="82806" rIns="82806" bIns="82806" rtlCol="0" anchor="ctr"/>
            <a:lstStyle/>
            <a:p>
              <a:pPr algn="ctr">
                <a:lnSpc>
                  <a:spcPts val="2915"/>
                </a:lnSpc>
              </a:pPr>
              <a:r>
                <a:rPr lang="en-US" sz="242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Tutti i ruoli sono importanti: non esistono spettatori/trici neutrali.</a:t>
              </a:r>
            </a:p>
          </p:txBody>
        </p:sp>
      </p:grpSp>
      <p:sp>
        <p:nvSpPr>
          <p:cNvPr id="8" name="Freeform 8"/>
          <p:cNvSpPr/>
          <p:nvPr/>
        </p:nvSpPr>
        <p:spPr>
          <a:xfrm>
            <a:off x="5663514" y="5989113"/>
            <a:ext cx="6960973" cy="7551351"/>
          </a:xfrm>
          <a:custGeom>
            <a:avLst/>
            <a:gdLst/>
            <a:ahLst/>
            <a:cxnLst/>
            <a:rect l="l" t="t" r="r" b="b"/>
            <a:pathLst>
              <a:path w="6960973" h="7551351">
                <a:moveTo>
                  <a:pt x="0" y="0"/>
                </a:moveTo>
                <a:lnTo>
                  <a:pt x="6960972" y="0"/>
                </a:lnTo>
                <a:lnTo>
                  <a:pt x="6960972" y="7551352"/>
                </a:lnTo>
                <a:lnTo>
                  <a:pt x="0" y="755135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9" name="TextBox 9"/>
          <p:cNvSpPr txBox="1"/>
          <p:nvPr/>
        </p:nvSpPr>
        <p:spPr>
          <a:xfrm>
            <a:off x="1990301" y="1320129"/>
            <a:ext cx="5684814" cy="1247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Il bullismo non è un semplice conflitto isolato. Implica l’intenzione di nuocere, la ripetizione nel tempo e uno squilibrio di potere.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798016" y="2820446"/>
            <a:ext cx="2069384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 b="1" dirty="0" err="1">
                <a:solidFill>
                  <a:srgbClr val="E3829C"/>
                </a:solidFill>
                <a:latin typeface="Poppins Bold"/>
                <a:ea typeface="Poppins Bold"/>
                <a:cs typeface="Poppins Bold"/>
                <a:sym typeface="Poppins Bold"/>
              </a:rPr>
              <a:t>Ripetizione</a:t>
            </a:r>
            <a:endParaRPr lang="en-US" sz="2000" b="1" dirty="0">
              <a:solidFill>
                <a:srgbClr val="E3829C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3798016" y="3611187"/>
            <a:ext cx="2069384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 b="1">
                <a:solidFill>
                  <a:srgbClr val="50B264"/>
                </a:solidFill>
                <a:latin typeface="Poppins Bold"/>
                <a:ea typeface="Poppins Bold"/>
                <a:cs typeface="Poppins Bold"/>
                <a:sym typeface="Poppins Bold"/>
              </a:rPr>
              <a:t>Ripetizione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798016" y="4425839"/>
            <a:ext cx="2069384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 b="1">
                <a:solidFill>
                  <a:srgbClr val="70C7D6"/>
                </a:solidFill>
                <a:latin typeface="Poppins Bold"/>
                <a:ea typeface="Poppins Bold"/>
                <a:cs typeface="Poppins Bold"/>
                <a:sym typeface="Poppins Bold"/>
              </a:rPr>
              <a:t>Ripetizione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798016" y="5240490"/>
            <a:ext cx="2069384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 b="1">
                <a:solidFill>
                  <a:srgbClr val="FFED4C"/>
                </a:solidFill>
                <a:latin typeface="Poppins Bold"/>
                <a:ea typeface="Poppins Bold"/>
                <a:cs typeface="Poppins Bold"/>
                <a:sym typeface="Poppins Bold"/>
              </a:rPr>
              <a:t>Ripetizione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0469195" y="1320129"/>
            <a:ext cx="5595166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Può essere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fisico, verbale, sociale o digitale.</a:t>
            </a:r>
          </a:p>
        </p:txBody>
      </p:sp>
    </p:spTree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915762" y="3190028"/>
            <a:ext cx="8456477" cy="4756773"/>
            <a:chOff x="0" y="0"/>
            <a:chExt cx="8017993" cy="4510126"/>
          </a:xfrm>
        </p:grpSpPr>
        <p:sp>
          <p:nvSpPr>
            <p:cNvPr id="3" name="Freeform 3" descr="A group of people hugging  AI-generated content may be incorrect."/>
            <p:cNvSpPr/>
            <p:nvPr/>
          </p:nvSpPr>
          <p:spPr>
            <a:xfrm>
              <a:off x="0" y="0"/>
              <a:ext cx="8018018" cy="4510151"/>
            </a:xfrm>
            <a:custGeom>
              <a:avLst/>
              <a:gdLst/>
              <a:ahLst/>
              <a:cxnLst/>
              <a:rect l="l" t="t" r="r" b="b"/>
              <a:pathLst>
                <a:path w="8018018" h="4510151">
                  <a:moveTo>
                    <a:pt x="0" y="0"/>
                  </a:moveTo>
                  <a:lnTo>
                    <a:pt x="8018018" y="0"/>
                  </a:lnTo>
                  <a:lnTo>
                    <a:pt x="8018018" y="4510151"/>
                  </a:lnTo>
                  <a:lnTo>
                    <a:pt x="0" y="45101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3348213" y="6566669"/>
            <a:ext cx="3650720" cy="2415771"/>
            <a:chOff x="0" y="0"/>
            <a:chExt cx="3461423" cy="229050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461385" cy="2290572"/>
            </a:xfrm>
            <a:custGeom>
              <a:avLst/>
              <a:gdLst/>
              <a:ahLst/>
              <a:cxnLst/>
              <a:rect l="l" t="t" r="r" b="b"/>
              <a:pathLst>
                <a:path w="3461385" h="2290572">
                  <a:moveTo>
                    <a:pt x="0" y="381762"/>
                  </a:moveTo>
                  <a:cubicBezTo>
                    <a:pt x="0" y="170942"/>
                    <a:pt x="170942" y="0"/>
                    <a:pt x="381762" y="0"/>
                  </a:cubicBezTo>
                  <a:lnTo>
                    <a:pt x="3079623" y="0"/>
                  </a:lnTo>
                  <a:cubicBezTo>
                    <a:pt x="3290443" y="0"/>
                    <a:pt x="3461385" y="170942"/>
                    <a:pt x="3461385" y="381762"/>
                  </a:cubicBezTo>
                  <a:lnTo>
                    <a:pt x="3461385" y="1908810"/>
                  </a:lnTo>
                  <a:cubicBezTo>
                    <a:pt x="3461385" y="2119630"/>
                    <a:pt x="3290443" y="2290572"/>
                    <a:pt x="3079623" y="2290572"/>
                  </a:cubicBezTo>
                  <a:lnTo>
                    <a:pt x="381762" y="2290572"/>
                  </a:lnTo>
                  <a:cubicBezTo>
                    <a:pt x="170942" y="2290572"/>
                    <a:pt x="0" y="2119630"/>
                    <a:pt x="0" y="1908810"/>
                  </a:cubicBezTo>
                  <a:lnTo>
                    <a:pt x="0" y="381762"/>
                  </a:lnTo>
                  <a:close/>
                </a:path>
              </a:pathLst>
            </a:custGeom>
            <a:solidFill>
              <a:srgbClr val="E3829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28575"/>
              <a:ext cx="3461423" cy="2319084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Perché le parole possono far male quanto un pugno?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7267078" y="6566669"/>
            <a:ext cx="3650720" cy="2415771"/>
            <a:chOff x="0" y="0"/>
            <a:chExt cx="3461423" cy="2290509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3461385" cy="2290572"/>
            </a:xfrm>
            <a:custGeom>
              <a:avLst/>
              <a:gdLst/>
              <a:ahLst/>
              <a:cxnLst/>
              <a:rect l="l" t="t" r="r" b="b"/>
              <a:pathLst>
                <a:path w="3461385" h="2290572">
                  <a:moveTo>
                    <a:pt x="0" y="381762"/>
                  </a:moveTo>
                  <a:cubicBezTo>
                    <a:pt x="0" y="170942"/>
                    <a:pt x="170942" y="0"/>
                    <a:pt x="381762" y="0"/>
                  </a:cubicBezTo>
                  <a:lnTo>
                    <a:pt x="3079623" y="0"/>
                  </a:lnTo>
                  <a:cubicBezTo>
                    <a:pt x="3290443" y="0"/>
                    <a:pt x="3461385" y="170942"/>
                    <a:pt x="3461385" y="381762"/>
                  </a:cubicBezTo>
                  <a:lnTo>
                    <a:pt x="3461385" y="1908810"/>
                  </a:lnTo>
                  <a:cubicBezTo>
                    <a:pt x="3461385" y="2119630"/>
                    <a:pt x="3290443" y="2290572"/>
                    <a:pt x="3079623" y="2290572"/>
                  </a:cubicBezTo>
                  <a:lnTo>
                    <a:pt x="381762" y="2290572"/>
                  </a:lnTo>
                  <a:cubicBezTo>
                    <a:pt x="170942" y="2290572"/>
                    <a:pt x="0" y="2119630"/>
                    <a:pt x="0" y="1908810"/>
                  </a:cubicBezTo>
                  <a:lnTo>
                    <a:pt x="0" y="381762"/>
                  </a:ln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28575"/>
              <a:ext cx="3461423" cy="2319084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Hai mai visto o vissuto qualcosa di simile?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1185929" y="6566669"/>
            <a:ext cx="3650720" cy="2415771"/>
            <a:chOff x="0" y="0"/>
            <a:chExt cx="3461423" cy="2290509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3461385" cy="2290572"/>
            </a:xfrm>
            <a:custGeom>
              <a:avLst/>
              <a:gdLst/>
              <a:ahLst/>
              <a:cxnLst/>
              <a:rect l="l" t="t" r="r" b="b"/>
              <a:pathLst>
                <a:path w="3461385" h="2290572">
                  <a:moveTo>
                    <a:pt x="0" y="381762"/>
                  </a:moveTo>
                  <a:cubicBezTo>
                    <a:pt x="0" y="170942"/>
                    <a:pt x="170942" y="0"/>
                    <a:pt x="381762" y="0"/>
                  </a:cubicBezTo>
                  <a:lnTo>
                    <a:pt x="3079623" y="0"/>
                  </a:lnTo>
                  <a:cubicBezTo>
                    <a:pt x="3290443" y="0"/>
                    <a:pt x="3461385" y="170942"/>
                    <a:pt x="3461385" y="381762"/>
                  </a:cubicBezTo>
                  <a:lnTo>
                    <a:pt x="3461385" y="1908810"/>
                  </a:lnTo>
                  <a:cubicBezTo>
                    <a:pt x="3461385" y="2119630"/>
                    <a:pt x="3290443" y="2290572"/>
                    <a:pt x="3079623" y="2290572"/>
                  </a:cubicBezTo>
                  <a:lnTo>
                    <a:pt x="381762" y="2290572"/>
                  </a:lnTo>
                  <a:cubicBezTo>
                    <a:pt x="170942" y="2290572"/>
                    <a:pt x="0" y="2119630"/>
                    <a:pt x="0" y="1908810"/>
                  </a:cubicBezTo>
                  <a:lnTo>
                    <a:pt x="0" y="381762"/>
                  </a:lnTo>
                  <a:close/>
                </a:path>
              </a:pathLst>
            </a:custGeom>
            <a:solidFill>
              <a:srgbClr val="50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28575"/>
              <a:ext cx="3461423" cy="2319084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Che responsabilità hanno coloro che osservano senza intervenire?</a:t>
              </a: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5460132" y="1000125"/>
            <a:ext cx="7367736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Ogni parola che diciamo può distruggere o può sostenere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5843588" y="1955986"/>
            <a:ext cx="6600825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Siamo responsabili dell’effetto che hanno sugli/sulle altri/e.</a:t>
            </a:r>
          </a:p>
        </p:txBody>
      </p:sp>
    </p:spTree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63608" y="3280535"/>
            <a:ext cx="20462236" cy="13870180"/>
            <a:chOff x="0" y="0"/>
            <a:chExt cx="14550923" cy="986323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550898" cy="9863201"/>
            </a:xfrm>
            <a:custGeom>
              <a:avLst/>
              <a:gdLst/>
              <a:ahLst/>
              <a:cxnLst/>
              <a:rect l="l" t="t" r="r" b="b"/>
              <a:pathLst>
                <a:path w="14550898" h="9863201">
                  <a:moveTo>
                    <a:pt x="0" y="4931664"/>
                  </a:moveTo>
                  <a:cubicBezTo>
                    <a:pt x="0" y="2208022"/>
                    <a:pt x="3257296" y="0"/>
                    <a:pt x="7275449" y="0"/>
                  </a:cubicBezTo>
                  <a:cubicBezTo>
                    <a:pt x="11293602" y="0"/>
                    <a:pt x="14550898" y="2208022"/>
                    <a:pt x="14550898" y="4931664"/>
                  </a:cubicBezTo>
                  <a:cubicBezTo>
                    <a:pt x="14550898" y="7655306"/>
                    <a:pt x="11293602" y="9863201"/>
                    <a:pt x="7275449" y="9863201"/>
                  </a:cubicBezTo>
                  <a:cubicBezTo>
                    <a:pt x="3257296" y="9863201"/>
                    <a:pt x="0" y="7655306"/>
                    <a:pt x="0" y="4931664"/>
                  </a:cubicBezTo>
                  <a:close/>
                </a:path>
              </a:pathLst>
            </a:custGeom>
            <a:solidFill>
              <a:srgbClr val="FFED4C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5484565" y="6766665"/>
            <a:ext cx="7680133" cy="2333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Carte di Carta </a:t>
            </a:r>
          </a:p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Emozioni Durante il Bullismo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8257318" y="4909257"/>
            <a:ext cx="1744511" cy="4493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0"/>
              </a:lnSpc>
            </a:pPr>
            <a:r>
              <a:rPr lang="en-US" sz="2792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1.5</a:t>
            </a:r>
          </a:p>
        </p:txBody>
      </p:sp>
    </p:spTree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424785" y="1386677"/>
            <a:ext cx="5997866" cy="2162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Materiali: 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257386" lvl="1" indent="-128693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Carte con diversi ruoli scritti sopra (vittima, bullo/a, genitore, spettatore/spettatrice, seguace, insegnante, ecc.). </a:t>
            </a:r>
          </a:p>
          <a:p>
            <a:pPr marL="257387" lvl="1" indent="-128693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Ampio spazio in classe per formare un cerchio e posizionare le carte sul pavimento.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145630" y="1386677"/>
            <a:ext cx="5305426" cy="1857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faremo: 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 gruppi, rappresentare i diversi ruoli in una situazione di bullismo ed esprimere come si sente ogni personaggio.</a:t>
            </a:r>
          </a:p>
          <a:p>
            <a:pPr algn="l">
              <a:lnSpc>
                <a:spcPts val="2400"/>
              </a:lnSpc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3243093" y="5143500"/>
            <a:ext cx="11801814" cy="5367805"/>
            <a:chOff x="0" y="0"/>
            <a:chExt cx="11189868" cy="5089474"/>
          </a:xfrm>
        </p:grpSpPr>
        <p:sp>
          <p:nvSpPr>
            <p:cNvPr id="5" name="Freeform 5" descr="A group of people standing together  AI-generated content may be incorrect."/>
            <p:cNvSpPr/>
            <p:nvPr/>
          </p:nvSpPr>
          <p:spPr>
            <a:xfrm>
              <a:off x="0" y="0"/>
              <a:ext cx="11189843" cy="5089525"/>
            </a:xfrm>
            <a:custGeom>
              <a:avLst/>
              <a:gdLst/>
              <a:ahLst/>
              <a:cxnLst/>
              <a:rect l="l" t="t" r="r" b="b"/>
              <a:pathLst>
                <a:path w="11189843" h="5089525">
                  <a:moveTo>
                    <a:pt x="0" y="0"/>
                  </a:moveTo>
                  <a:lnTo>
                    <a:pt x="11189843" y="0"/>
                  </a:lnTo>
                  <a:lnTo>
                    <a:pt x="11189843" y="5089525"/>
                  </a:lnTo>
                  <a:lnTo>
                    <a:pt x="0" y="50895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</p:spTree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1B2F211F-A5BB-0855-D3E3-74C20CD908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5600" y="3086100"/>
            <a:ext cx="4851776" cy="6845043"/>
          </a:xfrm>
          <a:prstGeom prst="rect">
            <a:avLst/>
          </a:prstGeom>
        </p:spPr>
      </p:pic>
      <p:grpSp>
        <p:nvGrpSpPr>
          <p:cNvPr id="2" name="Group 2"/>
          <p:cNvGrpSpPr/>
          <p:nvPr/>
        </p:nvGrpSpPr>
        <p:grpSpPr>
          <a:xfrm>
            <a:off x="5144501" y="578282"/>
            <a:ext cx="3711518" cy="4402340"/>
            <a:chOff x="2913650" y="0"/>
            <a:chExt cx="4948690" cy="5869787"/>
          </a:xfrm>
        </p:grpSpPr>
        <p:grpSp>
          <p:nvGrpSpPr>
            <p:cNvPr id="5" name="Group 5"/>
            <p:cNvGrpSpPr/>
            <p:nvPr/>
          </p:nvGrpSpPr>
          <p:grpSpPr>
            <a:xfrm>
              <a:off x="2913650" y="0"/>
              <a:ext cx="4948690" cy="5869787"/>
              <a:chOff x="0" y="0"/>
              <a:chExt cx="3519068" cy="4174071"/>
            </a:xfrm>
          </p:grpSpPr>
          <p:sp>
            <p:nvSpPr>
              <p:cNvPr id="6" name="Freeform 6" descr="A black rectangular object with a black background  AI-generated content may be incorrect."/>
              <p:cNvSpPr/>
              <p:nvPr/>
            </p:nvSpPr>
            <p:spPr>
              <a:xfrm>
                <a:off x="0" y="0"/>
                <a:ext cx="3519043" cy="4174109"/>
              </a:xfrm>
              <a:custGeom>
                <a:avLst/>
                <a:gdLst/>
                <a:ahLst/>
                <a:cxnLst/>
                <a:rect l="l" t="t" r="r" b="b"/>
                <a:pathLst>
                  <a:path w="3519043" h="4174109">
                    <a:moveTo>
                      <a:pt x="0" y="0"/>
                    </a:moveTo>
                    <a:lnTo>
                      <a:pt x="3519043" y="0"/>
                    </a:lnTo>
                    <a:lnTo>
                      <a:pt x="3519043" y="4174109"/>
                    </a:lnTo>
                    <a:lnTo>
                      <a:pt x="0" y="4174109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 l="-74357" r="-71142"/>
                </a:stretch>
              </a:blipFill>
            </p:spPr>
            <p:txBody>
              <a:bodyPr/>
              <a:lstStyle/>
              <a:p>
                <a:endParaRPr lang="es-ES"/>
              </a:p>
            </p:txBody>
          </p:sp>
        </p:grpSp>
        <p:sp>
          <p:nvSpPr>
            <p:cNvPr id="7" name="TextBox 7"/>
            <p:cNvSpPr txBox="1"/>
            <p:nvPr/>
          </p:nvSpPr>
          <p:spPr>
            <a:xfrm>
              <a:off x="3902541" y="1748734"/>
              <a:ext cx="2901470" cy="146565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79"/>
                </a:lnSpc>
              </a:pPr>
              <a:r>
                <a:rPr lang="en-US" sz="239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Non voglio più andare a scuola.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144000" y="578282"/>
            <a:ext cx="3711518" cy="4402340"/>
            <a:chOff x="0" y="0"/>
            <a:chExt cx="4948690" cy="5869787"/>
          </a:xfrm>
        </p:grpSpPr>
        <p:grpSp>
          <p:nvGrpSpPr>
            <p:cNvPr id="11" name="Group 11"/>
            <p:cNvGrpSpPr/>
            <p:nvPr/>
          </p:nvGrpSpPr>
          <p:grpSpPr>
            <a:xfrm>
              <a:off x="0" y="0"/>
              <a:ext cx="4948690" cy="5869787"/>
              <a:chOff x="0" y="0"/>
              <a:chExt cx="3519068" cy="4174071"/>
            </a:xfrm>
          </p:grpSpPr>
          <p:sp>
            <p:nvSpPr>
              <p:cNvPr id="12" name="Freeform 12" descr="A black rectangular object with a black background  AI-generated content may be incorrect."/>
              <p:cNvSpPr/>
              <p:nvPr/>
            </p:nvSpPr>
            <p:spPr>
              <a:xfrm flipH="1">
                <a:off x="0" y="0"/>
                <a:ext cx="3519043" cy="4174109"/>
              </a:xfrm>
              <a:custGeom>
                <a:avLst/>
                <a:gdLst/>
                <a:ahLst/>
                <a:cxnLst/>
                <a:rect l="l" t="t" r="r" b="b"/>
                <a:pathLst>
                  <a:path w="3519043" h="4174109">
                    <a:moveTo>
                      <a:pt x="3519043" y="0"/>
                    </a:moveTo>
                    <a:lnTo>
                      <a:pt x="0" y="0"/>
                    </a:lnTo>
                    <a:lnTo>
                      <a:pt x="0" y="4174109"/>
                    </a:lnTo>
                    <a:lnTo>
                      <a:pt x="3519043" y="4174109"/>
                    </a:lnTo>
                    <a:lnTo>
                      <a:pt x="3519043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 l="-74357" r="-71142"/>
                </a:stretch>
              </a:blipFill>
            </p:spPr>
            <p:txBody>
              <a:bodyPr/>
              <a:lstStyle/>
              <a:p>
                <a:endParaRPr lang="es-ES"/>
              </a:p>
            </p:txBody>
          </p:sp>
        </p:grpSp>
        <p:sp>
          <p:nvSpPr>
            <p:cNvPr id="13" name="TextBox 13"/>
            <p:cNvSpPr txBox="1"/>
            <p:nvPr/>
          </p:nvSpPr>
          <p:spPr>
            <a:xfrm>
              <a:off x="1058329" y="1641300"/>
              <a:ext cx="2901470" cy="19478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79"/>
                </a:lnSpc>
              </a:pPr>
              <a:r>
                <a:rPr lang="en-US" sz="239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È divertente prendere in giro gli/le altri/e.</a:t>
              </a:r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DCBF6F40-0FD1-E410-7769-BFA338B7F7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04894" y="3460318"/>
            <a:ext cx="4297932" cy="6248400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9648E527-3544-CEF5-45C3-BA6CBD0BBA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83993" y="3306448"/>
            <a:ext cx="4572624" cy="618045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20CF4B7-BD2F-69D2-03C6-6A0F99948B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0395" y="2779472"/>
            <a:ext cx="5216691" cy="6819900"/>
          </a:xfrm>
          <a:prstGeom prst="rect">
            <a:avLst/>
          </a:prstGeom>
        </p:spPr>
      </p:pic>
      <p:grpSp>
        <p:nvGrpSpPr>
          <p:cNvPr id="2" name="Group 2"/>
          <p:cNvGrpSpPr/>
          <p:nvPr/>
        </p:nvGrpSpPr>
        <p:grpSpPr>
          <a:xfrm>
            <a:off x="5144500" y="578282"/>
            <a:ext cx="3711518" cy="4402340"/>
            <a:chOff x="2509474" y="0"/>
            <a:chExt cx="4948690" cy="5869787"/>
          </a:xfrm>
        </p:grpSpPr>
        <p:grpSp>
          <p:nvGrpSpPr>
            <p:cNvPr id="3" name="Group 3"/>
            <p:cNvGrpSpPr/>
            <p:nvPr/>
          </p:nvGrpSpPr>
          <p:grpSpPr>
            <a:xfrm>
              <a:off x="2509474" y="0"/>
              <a:ext cx="4948690" cy="5869787"/>
              <a:chOff x="0" y="0"/>
              <a:chExt cx="3519068" cy="4174071"/>
            </a:xfrm>
          </p:grpSpPr>
          <p:sp>
            <p:nvSpPr>
              <p:cNvPr id="4" name="Freeform 4" descr="A black rectangular object with a black background  AI-generated content may be incorrect."/>
              <p:cNvSpPr/>
              <p:nvPr/>
            </p:nvSpPr>
            <p:spPr>
              <a:xfrm>
                <a:off x="0" y="0"/>
                <a:ext cx="3519043" cy="4174109"/>
              </a:xfrm>
              <a:custGeom>
                <a:avLst/>
                <a:gdLst/>
                <a:ahLst/>
                <a:cxnLst/>
                <a:rect l="l" t="t" r="r" b="b"/>
                <a:pathLst>
                  <a:path w="3519043" h="4174109">
                    <a:moveTo>
                      <a:pt x="0" y="0"/>
                    </a:moveTo>
                    <a:lnTo>
                      <a:pt x="3519043" y="0"/>
                    </a:lnTo>
                    <a:lnTo>
                      <a:pt x="3519043" y="4174109"/>
                    </a:lnTo>
                    <a:lnTo>
                      <a:pt x="0" y="4174109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4"/>
                <a:stretch>
                  <a:fillRect l="-74357" r="-71142"/>
                </a:stretch>
              </a:blipFill>
            </p:spPr>
            <p:txBody>
              <a:bodyPr/>
              <a:lstStyle/>
              <a:p>
                <a:endParaRPr lang="es-ES"/>
              </a:p>
            </p:txBody>
          </p:sp>
        </p:grpSp>
        <p:sp>
          <p:nvSpPr>
            <p:cNvPr id="5" name="TextBox 5"/>
            <p:cNvSpPr txBox="1"/>
            <p:nvPr/>
          </p:nvSpPr>
          <p:spPr>
            <a:xfrm>
              <a:off x="3533084" y="1413357"/>
              <a:ext cx="2901471" cy="194786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79"/>
                </a:lnSpc>
              </a:pPr>
              <a:r>
                <a:rPr lang="en-US" sz="2399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Sono solo </a:t>
              </a:r>
              <a:r>
                <a:rPr lang="en-US" sz="2399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ragazzi</a:t>
              </a:r>
              <a:r>
                <a:rPr lang="en-US" sz="2399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/e, non è un grosso </a:t>
              </a:r>
              <a:r>
                <a:rPr lang="en-US" sz="2399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problema</a:t>
              </a:r>
              <a:r>
                <a:rPr lang="en-US" sz="2399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.”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0956266" y="578282"/>
            <a:ext cx="3711518" cy="4402340"/>
            <a:chOff x="1426035" y="0"/>
            <a:chExt cx="4948690" cy="5869787"/>
          </a:xfrm>
        </p:grpSpPr>
        <p:grpSp>
          <p:nvGrpSpPr>
            <p:cNvPr id="9" name="Group 9"/>
            <p:cNvGrpSpPr/>
            <p:nvPr/>
          </p:nvGrpSpPr>
          <p:grpSpPr>
            <a:xfrm>
              <a:off x="1426035" y="0"/>
              <a:ext cx="4948690" cy="5869787"/>
              <a:chOff x="0" y="0"/>
              <a:chExt cx="3519068" cy="4174071"/>
            </a:xfrm>
          </p:grpSpPr>
          <p:sp>
            <p:nvSpPr>
              <p:cNvPr id="10" name="Freeform 10" descr="A black rectangular object with a black background  AI-generated content may be incorrect."/>
              <p:cNvSpPr/>
              <p:nvPr/>
            </p:nvSpPr>
            <p:spPr>
              <a:xfrm>
                <a:off x="0" y="0"/>
                <a:ext cx="3519043" cy="4174109"/>
              </a:xfrm>
              <a:custGeom>
                <a:avLst/>
                <a:gdLst/>
                <a:ahLst/>
                <a:cxnLst/>
                <a:rect l="l" t="t" r="r" b="b"/>
                <a:pathLst>
                  <a:path w="3519043" h="4174109">
                    <a:moveTo>
                      <a:pt x="0" y="0"/>
                    </a:moveTo>
                    <a:lnTo>
                      <a:pt x="3519043" y="0"/>
                    </a:lnTo>
                    <a:lnTo>
                      <a:pt x="3519043" y="4174109"/>
                    </a:lnTo>
                    <a:lnTo>
                      <a:pt x="0" y="4174109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4"/>
                <a:stretch>
                  <a:fillRect l="-74357" r="-71142"/>
                </a:stretch>
              </a:blipFill>
            </p:spPr>
            <p:txBody>
              <a:bodyPr/>
              <a:lstStyle/>
              <a:p>
                <a:endParaRPr lang="es-ES"/>
              </a:p>
            </p:txBody>
          </p:sp>
        </p:grpSp>
        <p:sp>
          <p:nvSpPr>
            <p:cNvPr id="11" name="TextBox 11"/>
            <p:cNvSpPr txBox="1"/>
            <p:nvPr/>
          </p:nvSpPr>
          <p:spPr>
            <a:xfrm>
              <a:off x="2414927" y="1674899"/>
              <a:ext cx="2901471" cy="146565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79"/>
                </a:lnSpc>
              </a:pPr>
              <a:r>
                <a:rPr lang="en-US" sz="2399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Cosa </a:t>
              </a:r>
              <a:r>
                <a:rPr lang="en-US" sz="2399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sta</a:t>
              </a:r>
              <a:r>
                <a:rPr lang="en-US" sz="2399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-US" sz="2399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succedendo</a:t>
              </a:r>
              <a:r>
                <a:rPr lang="en-US" sz="2399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a mia </a:t>
              </a:r>
              <a:r>
                <a:rPr lang="en-US" sz="2399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figlia</a:t>
              </a:r>
              <a:r>
                <a:rPr lang="en-US" sz="2399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?”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26FEF06B-B973-E252-D551-4CA17D3FE3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14233" y="2779472"/>
            <a:ext cx="4080743" cy="63627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AE52CD3-FF44-1837-3F2D-6E639FA00D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2879835" y="3169096"/>
            <a:ext cx="5303394" cy="6186264"/>
          </a:xfrm>
          <a:prstGeom prst="rect">
            <a:avLst/>
          </a:prstGeom>
        </p:spPr>
      </p:pic>
      <p:grpSp>
        <p:nvGrpSpPr>
          <p:cNvPr id="2" name="Group 2"/>
          <p:cNvGrpSpPr/>
          <p:nvPr/>
        </p:nvGrpSpPr>
        <p:grpSpPr>
          <a:xfrm>
            <a:off x="4495801" y="266700"/>
            <a:ext cx="4360193" cy="4713962"/>
            <a:chOff x="3441201" y="-415443"/>
            <a:chExt cx="5813589" cy="6285283"/>
          </a:xfrm>
        </p:grpSpPr>
        <p:grpSp>
          <p:nvGrpSpPr>
            <p:cNvPr id="3" name="Group 3"/>
            <p:cNvGrpSpPr/>
            <p:nvPr/>
          </p:nvGrpSpPr>
          <p:grpSpPr>
            <a:xfrm>
              <a:off x="3441201" y="-415443"/>
              <a:ext cx="5813589" cy="6285283"/>
              <a:chOff x="-615065" y="-295426"/>
              <a:chExt cx="4134107" cy="4469535"/>
            </a:xfrm>
          </p:grpSpPr>
          <p:sp>
            <p:nvSpPr>
              <p:cNvPr id="4" name="Freeform 4" descr="A black rectangular object with a black background  AI-generated content may be incorrect."/>
              <p:cNvSpPr/>
              <p:nvPr/>
            </p:nvSpPr>
            <p:spPr>
              <a:xfrm>
                <a:off x="-615065" y="-295426"/>
                <a:ext cx="4134107" cy="4469535"/>
              </a:xfrm>
              <a:custGeom>
                <a:avLst/>
                <a:gdLst/>
                <a:ahLst/>
                <a:cxnLst/>
                <a:rect l="l" t="t" r="r" b="b"/>
                <a:pathLst>
                  <a:path w="3519043" h="4174109">
                    <a:moveTo>
                      <a:pt x="0" y="0"/>
                    </a:moveTo>
                    <a:lnTo>
                      <a:pt x="3519043" y="0"/>
                    </a:lnTo>
                    <a:lnTo>
                      <a:pt x="3519043" y="4174109"/>
                    </a:lnTo>
                    <a:lnTo>
                      <a:pt x="0" y="4174109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4"/>
                <a:stretch>
                  <a:fillRect l="-74357" r="-71142"/>
                </a:stretch>
              </a:blipFill>
            </p:spPr>
            <p:txBody>
              <a:bodyPr/>
              <a:lstStyle/>
              <a:p>
                <a:endParaRPr lang="es-ES" dirty="0"/>
              </a:p>
            </p:txBody>
          </p:sp>
        </p:grpSp>
        <p:sp>
          <p:nvSpPr>
            <p:cNvPr id="5" name="TextBox 5"/>
            <p:cNvSpPr txBox="1"/>
            <p:nvPr/>
          </p:nvSpPr>
          <p:spPr>
            <a:xfrm>
              <a:off x="4253999" y="1210157"/>
              <a:ext cx="4091055" cy="197430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2879"/>
                </a:lnSpc>
              </a:pPr>
              <a:r>
                <a:rPr lang="en-US" sz="2399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Dobbiamo</a:t>
              </a:r>
              <a:r>
                <a:rPr lang="en-US" sz="2399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-US" sz="2399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ascoltare</a:t>
              </a:r>
              <a:r>
                <a:rPr lang="en-US" sz="2399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-US" sz="2399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entrambe</a:t>
              </a:r>
              <a:r>
                <a:rPr lang="en-US" sz="2399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le parti e </a:t>
              </a:r>
              <a:r>
                <a:rPr lang="en-US" sz="2399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lavorare</a:t>
              </a:r>
              <a:r>
                <a:rPr lang="en-US" sz="2399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-US" sz="2399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insieme</a:t>
              </a:r>
              <a:r>
                <a:rPr lang="en-US" sz="2399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.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495138" y="578282"/>
            <a:ext cx="3711518" cy="4402340"/>
            <a:chOff x="0" y="0"/>
            <a:chExt cx="4948690" cy="5869787"/>
          </a:xfrm>
        </p:grpSpPr>
        <p:grpSp>
          <p:nvGrpSpPr>
            <p:cNvPr id="9" name="Group 9"/>
            <p:cNvGrpSpPr/>
            <p:nvPr/>
          </p:nvGrpSpPr>
          <p:grpSpPr>
            <a:xfrm>
              <a:off x="0" y="0"/>
              <a:ext cx="4948690" cy="5869787"/>
              <a:chOff x="0" y="0"/>
              <a:chExt cx="3519068" cy="4174071"/>
            </a:xfrm>
          </p:grpSpPr>
          <p:sp>
            <p:nvSpPr>
              <p:cNvPr id="10" name="Freeform 10" descr="A black rectangular object with a black background  AI-generated content may be incorrect."/>
              <p:cNvSpPr/>
              <p:nvPr/>
            </p:nvSpPr>
            <p:spPr>
              <a:xfrm flipH="1">
                <a:off x="0" y="0"/>
                <a:ext cx="3519043" cy="4174109"/>
              </a:xfrm>
              <a:custGeom>
                <a:avLst/>
                <a:gdLst/>
                <a:ahLst/>
                <a:cxnLst/>
                <a:rect l="l" t="t" r="r" b="b"/>
                <a:pathLst>
                  <a:path w="3519043" h="4174109">
                    <a:moveTo>
                      <a:pt x="3519043" y="0"/>
                    </a:moveTo>
                    <a:lnTo>
                      <a:pt x="0" y="0"/>
                    </a:lnTo>
                    <a:lnTo>
                      <a:pt x="0" y="4174109"/>
                    </a:lnTo>
                    <a:lnTo>
                      <a:pt x="3519043" y="4174109"/>
                    </a:lnTo>
                    <a:lnTo>
                      <a:pt x="3519043" y="0"/>
                    </a:lnTo>
                    <a:close/>
                  </a:path>
                </a:pathLst>
              </a:custGeom>
              <a:blipFill>
                <a:blip r:embed="rId4"/>
                <a:stretch>
                  <a:fillRect l="-74357" r="-71142"/>
                </a:stretch>
              </a:blipFill>
            </p:spPr>
            <p:txBody>
              <a:bodyPr/>
              <a:lstStyle/>
              <a:p>
                <a:endParaRPr lang="es-ES"/>
              </a:p>
            </p:txBody>
          </p:sp>
        </p:grpSp>
        <p:sp>
          <p:nvSpPr>
            <p:cNvPr id="11" name="TextBox 11"/>
            <p:cNvSpPr txBox="1"/>
            <p:nvPr/>
          </p:nvSpPr>
          <p:spPr>
            <a:xfrm>
              <a:off x="988909" y="1718157"/>
              <a:ext cx="2901470" cy="146565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79"/>
                </a:lnSpc>
              </a:pPr>
              <a:r>
                <a:rPr lang="en-US" sz="2399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Spero di non </a:t>
              </a:r>
              <a:r>
                <a:rPr lang="en-US" sz="2399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essere</a:t>
              </a:r>
              <a:r>
                <a:rPr lang="en-US" sz="2399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il/la </a:t>
              </a:r>
              <a:r>
                <a:rPr lang="en-US" sz="2399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prossimo</a:t>
              </a:r>
              <a:r>
                <a:rPr lang="en-US" sz="2399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/a...”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3F933361-0BBC-05B4-CA2A-9E4DF03BD5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42858" y="4000500"/>
            <a:ext cx="4102492" cy="5280486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CB329EB6-97D6-1DA0-DCB0-10A77E59A5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86545" y="3485042"/>
            <a:ext cx="3574332" cy="5432592"/>
          </a:xfrm>
          <a:prstGeom prst="rect">
            <a:avLst/>
          </a:prstGeom>
        </p:spPr>
      </p:pic>
      <p:grpSp>
        <p:nvGrpSpPr>
          <p:cNvPr id="2" name="Group 2"/>
          <p:cNvGrpSpPr/>
          <p:nvPr/>
        </p:nvGrpSpPr>
        <p:grpSpPr>
          <a:xfrm>
            <a:off x="3776222" y="1104232"/>
            <a:ext cx="3711518" cy="4402340"/>
            <a:chOff x="1917043" y="0"/>
            <a:chExt cx="4948690" cy="5869787"/>
          </a:xfrm>
        </p:grpSpPr>
        <p:grpSp>
          <p:nvGrpSpPr>
            <p:cNvPr id="3" name="Group 3"/>
            <p:cNvGrpSpPr/>
            <p:nvPr/>
          </p:nvGrpSpPr>
          <p:grpSpPr>
            <a:xfrm>
              <a:off x="1917043" y="0"/>
              <a:ext cx="4948690" cy="5869787"/>
              <a:chOff x="0" y="0"/>
              <a:chExt cx="3519068" cy="4174071"/>
            </a:xfrm>
          </p:grpSpPr>
          <p:sp>
            <p:nvSpPr>
              <p:cNvPr id="4" name="Freeform 4" descr="A black rectangular object with a black background  AI-generated content may be incorrect."/>
              <p:cNvSpPr/>
              <p:nvPr/>
            </p:nvSpPr>
            <p:spPr>
              <a:xfrm>
                <a:off x="0" y="0"/>
                <a:ext cx="3519043" cy="4174109"/>
              </a:xfrm>
              <a:custGeom>
                <a:avLst/>
                <a:gdLst/>
                <a:ahLst/>
                <a:cxnLst/>
                <a:rect l="l" t="t" r="r" b="b"/>
                <a:pathLst>
                  <a:path w="3519043" h="4174109">
                    <a:moveTo>
                      <a:pt x="0" y="0"/>
                    </a:moveTo>
                    <a:lnTo>
                      <a:pt x="3519043" y="0"/>
                    </a:lnTo>
                    <a:lnTo>
                      <a:pt x="3519043" y="4174109"/>
                    </a:lnTo>
                    <a:lnTo>
                      <a:pt x="0" y="4174109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4"/>
                <a:stretch>
                  <a:fillRect l="-74357" r="-71142"/>
                </a:stretch>
              </a:blipFill>
            </p:spPr>
            <p:txBody>
              <a:bodyPr/>
              <a:lstStyle/>
              <a:p>
                <a:endParaRPr lang="es-ES"/>
              </a:p>
            </p:txBody>
          </p:sp>
        </p:grpSp>
        <p:sp>
          <p:nvSpPr>
            <p:cNvPr id="5" name="TextBox 5"/>
            <p:cNvSpPr txBox="1"/>
            <p:nvPr/>
          </p:nvSpPr>
          <p:spPr>
            <a:xfrm>
              <a:off x="2483793" y="1708755"/>
              <a:ext cx="3815173" cy="146565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79"/>
                </a:lnSpc>
              </a:pPr>
              <a:r>
                <a:rPr lang="en-US" sz="239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Mi sentivo male, ma non sapevo cosa fare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1227694" y="1186729"/>
            <a:ext cx="3711518" cy="4402340"/>
            <a:chOff x="569911" y="0"/>
            <a:chExt cx="4948690" cy="5869787"/>
          </a:xfrm>
        </p:grpSpPr>
        <p:grpSp>
          <p:nvGrpSpPr>
            <p:cNvPr id="9" name="Group 9"/>
            <p:cNvGrpSpPr/>
            <p:nvPr/>
          </p:nvGrpSpPr>
          <p:grpSpPr>
            <a:xfrm>
              <a:off x="569911" y="0"/>
              <a:ext cx="4948690" cy="5869787"/>
              <a:chOff x="0" y="0"/>
              <a:chExt cx="3519068" cy="4174071"/>
            </a:xfrm>
          </p:grpSpPr>
          <p:sp>
            <p:nvSpPr>
              <p:cNvPr id="10" name="Freeform 10" descr="A black rectangular object with a black background  AI-generated content may be incorrect."/>
              <p:cNvSpPr/>
              <p:nvPr/>
            </p:nvSpPr>
            <p:spPr>
              <a:xfrm flipH="1">
                <a:off x="0" y="0"/>
                <a:ext cx="3519043" cy="4174109"/>
              </a:xfrm>
              <a:custGeom>
                <a:avLst/>
                <a:gdLst/>
                <a:ahLst/>
                <a:cxnLst/>
                <a:rect l="l" t="t" r="r" b="b"/>
                <a:pathLst>
                  <a:path w="3519043" h="4174109">
                    <a:moveTo>
                      <a:pt x="3519043" y="0"/>
                    </a:moveTo>
                    <a:lnTo>
                      <a:pt x="0" y="0"/>
                    </a:lnTo>
                    <a:lnTo>
                      <a:pt x="0" y="4174109"/>
                    </a:lnTo>
                    <a:lnTo>
                      <a:pt x="3519043" y="4174109"/>
                    </a:lnTo>
                    <a:lnTo>
                      <a:pt x="3519043" y="0"/>
                    </a:lnTo>
                    <a:close/>
                  </a:path>
                </a:pathLst>
              </a:custGeom>
              <a:blipFill>
                <a:blip r:embed="rId4"/>
                <a:stretch>
                  <a:fillRect l="-74357" r="-71142"/>
                </a:stretch>
              </a:blipFill>
            </p:spPr>
            <p:txBody>
              <a:bodyPr/>
              <a:lstStyle/>
              <a:p>
                <a:endParaRPr lang="es-ES"/>
              </a:p>
            </p:txBody>
          </p:sp>
        </p:grpSp>
        <p:sp>
          <p:nvSpPr>
            <p:cNvPr id="11" name="TextBox 11"/>
            <p:cNvSpPr txBox="1"/>
            <p:nvPr/>
          </p:nvSpPr>
          <p:spPr>
            <a:xfrm>
              <a:off x="1558801" y="1499032"/>
              <a:ext cx="2901469" cy="19478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79"/>
                </a:lnSpc>
              </a:pPr>
              <a:r>
                <a:rPr lang="en-US" sz="2399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Le parole </a:t>
              </a:r>
              <a:r>
                <a:rPr lang="en-US" sz="2399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possono</a:t>
              </a:r>
              <a:r>
                <a:rPr lang="en-US" sz="2399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far male </a:t>
              </a:r>
              <a:r>
                <a:rPr lang="en-US" sz="2399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quanto</a:t>
              </a:r>
              <a:r>
                <a:rPr lang="en-US" sz="2399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le </a:t>
              </a:r>
              <a:r>
                <a:rPr lang="en-US" sz="2399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azioni</a:t>
              </a:r>
              <a:endParaRPr lang="en-US" sz="23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7219675" y="343221"/>
            <a:ext cx="3711517" cy="4402340"/>
            <a:chOff x="212473" y="0"/>
            <a:chExt cx="4948690" cy="5869787"/>
          </a:xfrm>
        </p:grpSpPr>
        <p:grpSp>
          <p:nvGrpSpPr>
            <p:cNvPr id="17" name="Group 17"/>
            <p:cNvGrpSpPr/>
            <p:nvPr/>
          </p:nvGrpSpPr>
          <p:grpSpPr>
            <a:xfrm>
              <a:off x="212473" y="0"/>
              <a:ext cx="4948690" cy="5869787"/>
              <a:chOff x="0" y="0"/>
              <a:chExt cx="3519068" cy="4174071"/>
            </a:xfrm>
          </p:grpSpPr>
          <p:sp>
            <p:nvSpPr>
              <p:cNvPr id="18" name="Freeform 18" descr="A black rectangular object with a black background  AI-generated content may be incorrect."/>
              <p:cNvSpPr/>
              <p:nvPr/>
            </p:nvSpPr>
            <p:spPr>
              <a:xfrm flipH="1">
                <a:off x="0" y="0"/>
                <a:ext cx="3519043" cy="4174109"/>
              </a:xfrm>
              <a:custGeom>
                <a:avLst/>
                <a:gdLst/>
                <a:ahLst/>
                <a:cxnLst/>
                <a:rect l="l" t="t" r="r" b="b"/>
                <a:pathLst>
                  <a:path w="3519043" h="4174109">
                    <a:moveTo>
                      <a:pt x="3519043" y="0"/>
                    </a:moveTo>
                    <a:lnTo>
                      <a:pt x="0" y="0"/>
                    </a:lnTo>
                    <a:lnTo>
                      <a:pt x="0" y="4174109"/>
                    </a:lnTo>
                    <a:lnTo>
                      <a:pt x="3519043" y="4174109"/>
                    </a:lnTo>
                    <a:lnTo>
                      <a:pt x="3519043" y="0"/>
                    </a:lnTo>
                    <a:close/>
                  </a:path>
                </a:pathLst>
              </a:custGeom>
              <a:blipFill>
                <a:blip r:embed="rId4"/>
                <a:stretch>
                  <a:fillRect l="-74357" r="-71142"/>
                </a:stretch>
              </a:blipFill>
            </p:spPr>
            <p:txBody>
              <a:bodyPr/>
              <a:lstStyle/>
              <a:p>
                <a:endParaRPr lang="es-ES"/>
              </a:p>
            </p:txBody>
          </p:sp>
        </p:grpSp>
        <p:sp>
          <p:nvSpPr>
            <p:cNvPr id="19" name="TextBox 19"/>
            <p:cNvSpPr txBox="1"/>
            <p:nvPr/>
          </p:nvSpPr>
          <p:spPr>
            <a:xfrm>
              <a:off x="1227136" y="1506111"/>
              <a:ext cx="2901470" cy="194786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79"/>
                </a:lnSpc>
              </a:pPr>
              <a:r>
                <a:rPr lang="en-US" sz="2399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Non </a:t>
              </a:r>
              <a:r>
                <a:rPr lang="en-US" sz="2399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stavamo</a:t>
              </a:r>
              <a:r>
                <a:rPr lang="en-US" sz="2399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-US" sz="2399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facendo</a:t>
              </a:r>
              <a:r>
                <a:rPr lang="en-US" sz="2399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del male a </a:t>
              </a:r>
              <a:r>
                <a:rPr lang="en-US" sz="2399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nessuno</a:t>
              </a:r>
              <a:r>
                <a:rPr lang="en-US" sz="2399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/a.</a:t>
              </a:r>
            </a:p>
          </p:txBody>
        </p: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B65BA678-65E8-8B6A-5C25-1093CAD765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54527" y="4076700"/>
            <a:ext cx="3342458" cy="5198285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DD583F7B-67D9-3632-C87D-276DE6534C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4544" y="3238500"/>
            <a:ext cx="3573888" cy="504215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A056E77-F3B7-96FC-A193-D64C56788D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70900" y="3534144"/>
            <a:ext cx="3165920" cy="4602662"/>
          </a:xfrm>
          <a:prstGeom prst="rect">
            <a:avLst/>
          </a:prstGeom>
        </p:spPr>
      </p:pic>
      <p:grpSp>
        <p:nvGrpSpPr>
          <p:cNvPr id="2" name="Group 2"/>
          <p:cNvGrpSpPr/>
          <p:nvPr/>
        </p:nvGrpSpPr>
        <p:grpSpPr>
          <a:xfrm>
            <a:off x="5144501" y="578282"/>
            <a:ext cx="3711518" cy="4402340"/>
            <a:chOff x="2913650" y="0"/>
            <a:chExt cx="4948690" cy="5869787"/>
          </a:xfrm>
        </p:grpSpPr>
        <p:grpSp>
          <p:nvGrpSpPr>
            <p:cNvPr id="5" name="Group 5"/>
            <p:cNvGrpSpPr/>
            <p:nvPr/>
          </p:nvGrpSpPr>
          <p:grpSpPr>
            <a:xfrm>
              <a:off x="2913650" y="0"/>
              <a:ext cx="4948690" cy="5869787"/>
              <a:chOff x="0" y="0"/>
              <a:chExt cx="3519068" cy="4174071"/>
            </a:xfrm>
          </p:grpSpPr>
          <p:sp>
            <p:nvSpPr>
              <p:cNvPr id="6" name="Freeform 6" descr="A black rectangular object with a black background  AI-generated content may be incorrect."/>
              <p:cNvSpPr/>
              <p:nvPr/>
            </p:nvSpPr>
            <p:spPr>
              <a:xfrm>
                <a:off x="0" y="0"/>
                <a:ext cx="3519043" cy="4174109"/>
              </a:xfrm>
              <a:custGeom>
                <a:avLst/>
                <a:gdLst/>
                <a:ahLst/>
                <a:cxnLst/>
                <a:rect l="l" t="t" r="r" b="b"/>
                <a:pathLst>
                  <a:path w="3519043" h="4174109">
                    <a:moveTo>
                      <a:pt x="0" y="0"/>
                    </a:moveTo>
                    <a:lnTo>
                      <a:pt x="3519043" y="0"/>
                    </a:lnTo>
                    <a:lnTo>
                      <a:pt x="3519043" y="4174109"/>
                    </a:lnTo>
                    <a:lnTo>
                      <a:pt x="0" y="4174109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4"/>
                <a:stretch>
                  <a:fillRect l="-74357" r="-71142"/>
                </a:stretch>
              </a:blipFill>
            </p:spPr>
            <p:txBody>
              <a:bodyPr/>
              <a:lstStyle/>
              <a:p>
                <a:endParaRPr lang="es-ES"/>
              </a:p>
            </p:txBody>
          </p:sp>
        </p:grpSp>
        <p:sp>
          <p:nvSpPr>
            <p:cNvPr id="7" name="TextBox 7"/>
            <p:cNvSpPr txBox="1"/>
            <p:nvPr/>
          </p:nvSpPr>
          <p:spPr>
            <a:xfrm>
              <a:off x="3902541" y="1703846"/>
              <a:ext cx="2901470" cy="146565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79"/>
                </a:lnSpc>
              </a:pPr>
              <a:r>
                <a:rPr lang="en-US" sz="239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Non voglio più andare a scuola.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9144000" y="578282"/>
            <a:ext cx="3711517" cy="4402340"/>
            <a:chOff x="0" y="0"/>
            <a:chExt cx="3519068" cy="4174071"/>
          </a:xfrm>
        </p:grpSpPr>
        <p:sp>
          <p:nvSpPr>
            <p:cNvPr id="11" name="Freeform 11" descr="A black rectangular object with a black background  AI-generated content may be incorrect."/>
            <p:cNvSpPr/>
            <p:nvPr/>
          </p:nvSpPr>
          <p:spPr>
            <a:xfrm flipH="1">
              <a:off x="0" y="0"/>
              <a:ext cx="3519043" cy="4174109"/>
            </a:xfrm>
            <a:custGeom>
              <a:avLst/>
              <a:gdLst/>
              <a:ahLst/>
              <a:cxnLst/>
              <a:rect l="l" t="t" r="r" b="b"/>
              <a:pathLst>
                <a:path w="3519043" h="4174109">
                  <a:moveTo>
                    <a:pt x="3519043" y="0"/>
                  </a:moveTo>
                  <a:lnTo>
                    <a:pt x="0" y="0"/>
                  </a:lnTo>
                  <a:lnTo>
                    <a:pt x="0" y="4174109"/>
                  </a:lnTo>
                  <a:lnTo>
                    <a:pt x="3519043" y="4174109"/>
                  </a:lnTo>
                  <a:lnTo>
                    <a:pt x="3519043" y="0"/>
                  </a:lnTo>
                  <a:close/>
                </a:path>
              </a:pathLst>
            </a:custGeom>
            <a:blipFill>
              <a:blip r:embed="rId4"/>
              <a:stretch>
                <a:fillRect l="-74357" r="-71142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9937747" y="1804495"/>
            <a:ext cx="2176102" cy="1465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lang="en-US" sz="23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È divertente prendere in giro gli/le altri/e.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377330" y="8564803"/>
            <a:ext cx="4619327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 rimuoviamo la carta della vittima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4058218" y="9254689"/>
            <a:ext cx="2246114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succederà?</a:t>
            </a:r>
          </a:p>
        </p:txBody>
      </p:sp>
    </p:spTree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9216424" y="107438"/>
            <a:ext cx="3711517" cy="4402340"/>
            <a:chOff x="0" y="0"/>
            <a:chExt cx="3519068" cy="4174071"/>
          </a:xfrm>
        </p:grpSpPr>
        <p:sp>
          <p:nvSpPr>
            <p:cNvPr id="5" name="Freeform 5" descr="A black rectangular object with a black background  AI-generated content may be incorrect."/>
            <p:cNvSpPr/>
            <p:nvPr/>
          </p:nvSpPr>
          <p:spPr>
            <a:xfrm flipH="1">
              <a:off x="0" y="0"/>
              <a:ext cx="3519043" cy="4174109"/>
            </a:xfrm>
            <a:custGeom>
              <a:avLst/>
              <a:gdLst/>
              <a:ahLst/>
              <a:cxnLst/>
              <a:rect l="l" t="t" r="r" b="b"/>
              <a:pathLst>
                <a:path w="3519043" h="4174109">
                  <a:moveTo>
                    <a:pt x="3519043" y="0"/>
                  </a:moveTo>
                  <a:lnTo>
                    <a:pt x="0" y="0"/>
                  </a:lnTo>
                  <a:lnTo>
                    <a:pt x="0" y="4174109"/>
                  </a:lnTo>
                  <a:lnTo>
                    <a:pt x="3519043" y="4174109"/>
                  </a:lnTo>
                  <a:lnTo>
                    <a:pt x="3519043" y="0"/>
                  </a:lnTo>
                  <a:close/>
                </a:path>
              </a:pathLst>
            </a:custGeom>
            <a:blipFill>
              <a:blip r:embed="rId2"/>
              <a:stretch>
                <a:fillRect l="-74357" r="-71142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010171" y="1333637"/>
            <a:ext cx="2176102" cy="1465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lang="en-US" sz="23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È divertente prendere in giro gli/le altri/e.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037117" y="7995415"/>
            <a:ext cx="4619327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 rimuoviamo la carta della vittima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281326" y="8685300"/>
            <a:ext cx="3119474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succederà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?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2300081" y="2705494"/>
            <a:ext cx="5081964" cy="3816047"/>
            <a:chOff x="0" y="0"/>
            <a:chExt cx="4818454" cy="3618178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4818518" cy="3618254"/>
            </a:xfrm>
            <a:custGeom>
              <a:avLst/>
              <a:gdLst/>
              <a:ahLst/>
              <a:cxnLst/>
              <a:rect l="l" t="t" r="r" b="b"/>
              <a:pathLst>
                <a:path w="4818518" h="3618254">
                  <a:moveTo>
                    <a:pt x="0" y="603076"/>
                  </a:moveTo>
                  <a:cubicBezTo>
                    <a:pt x="0" y="270002"/>
                    <a:pt x="348351" y="0"/>
                    <a:pt x="778076" y="0"/>
                  </a:cubicBezTo>
                  <a:lnTo>
                    <a:pt x="4040448" y="0"/>
                  </a:lnTo>
                  <a:cubicBezTo>
                    <a:pt x="4470173" y="0"/>
                    <a:pt x="4818518" y="270002"/>
                    <a:pt x="4818518" y="603076"/>
                  </a:cubicBezTo>
                  <a:lnTo>
                    <a:pt x="4818518" y="3015166"/>
                  </a:lnTo>
                  <a:cubicBezTo>
                    <a:pt x="4818518" y="3348240"/>
                    <a:pt x="4470173" y="3618254"/>
                    <a:pt x="4040448" y="3618254"/>
                  </a:cubicBezTo>
                  <a:lnTo>
                    <a:pt x="778076" y="3618254"/>
                  </a:lnTo>
                  <a:cubicBezTo>
                    <a:pt x="348351" y="3618135"/>
                    <a:pt x="0" y="3348132"/>
                    <a:pt x="0" y="3015166"/>
                  </a:cubicBezTo>
                  <a:lnTo>
                    <a:pt x="0" y="603076"/>
                  </a:lnTo>
                  <a:close/>
                </a:path>
              </a:pathLst>
            </a:custGeom>
            <a:solidFill>
              <a:srgbClr val="70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28575"/>
              <a:ext cx="4818454" cy="3646753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2400"/>
                </a:lnSpc>
              </a:pP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Il/La bullo/a probabilmente cercherà un’altra vittima, perché la radice del problema risiede nel comportamento del/della bullo/a, non nella persona colpita. </a:t>
              </a:r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9244D118-7C45-7C65-0BD8-683FA37DCE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70900" y="3534144"/>
            <a:ext cx="3165920" cy="4602662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938DE0EA-73D1-BF0F-753E-46D9C0517B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4544" y="3238500"/>
            <a:ext cx="3573888" cy="504215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9720178-E2DE-C24F-D3AD-29DEDC9111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70900" y="3534144"/>
            <a:ext cx="3165920" cy="4602662"/>
          </a:xfrm>
          <a:prstGeom prst="rect">
            <a:avLst/>
          </a:prstGeom>
        </p:spPr>
      </p:pic>
      <p:grpSp>
        <p:nvGrpSpPr>
          <p:cNvPr id="2" name="Group 2"/>
          <p:cNvGrpSpPr/>
          <p:nvPr/>
        </p:nvGrpSpPr>
        <p:grpSpPr>
          <a:xfrm>
            <a:off x="5144501" y="578282"/>
            <a:ext cx="3711518" cy="4402340"/>
            <a:chOff x="2913650" y="0"/>
            <a:chExt cx="4948690" cy="5869787"/>
          </a:xfrm>
        </p:grpSpPr>
        <p:grpSp>
          <p:nvGrpSpPr>
            <p:cNvPr id="5" name="Group 5"/>
            <p:cNvGrpSpPr/>
            <p:nvPr/>
          </p:nvGrpSpPr>
          <p:grpSpPr>
            <a:xfrm>
              <a:off x="2913650" y="0"/>
              <a:ext cx="4948690" cy="5869787"/>
              <a:chOff x="0" y="0"/>
              <a:chExt cx="3519068" cy="4174071"/>
            </a:xfrm>
          </p:grpSpPr>
          <p:sp>
            <p:nvSpPr>
              <p:cNvPr id="6" name="Freeform 6" descr="A black rectangular object with a black background  AI-generated content may be incorrect."/>
              <p:cNvSpPr/>
              <p:nvPr/>
            </p:nvSpPr>
            <p:spPr>
              <a:xfrm>
                <a:off x="0" y="0"/>
                <a:ext cx="3519043" cy="4174109"/>
              </a:xfrm>
              <a:custGeom>
                <a:avLst/>
                <a:gdLst/>
                <a:ahLst/>
                <a:cxnLst/>
                <a:rect l="l" t="t" r="r" b="b"/>
                <a:pathLst>
                  <a:path w="3519043" h="4174109">
                    <a:moveTo>
                      <a:pt x="0" y="0"/>
                    </a:moveTo>
                    <a:lnTo>
                      <a:pt x="3519043" y="0"/>
                    </a:lnTo>
                    <a:lnTo>
                      <a:pt x="3519043" y="4174109"/>
                    </a:lnTo>
                    <a:lnTo>
                      <a:pt x="0" y="4174109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4"/>
                <a:stretch>
                  <a:fillRect l="-74357" r="-71142"/>
                </a:stretch>
              </a:blipFill>
            </p:spPr>
            <p:txBody>
              <a:bodyPr/>
              <a:lstStyle/>
              <a:p>
                <a:endParaRPr lang="es-ES"/>
              </a:p>
            </p:txBody>
          </p:sp>
        </p:grpSp>
        <p:sp>
          <p:nvSpPr>
            <p:cNvPr id="7" name="TextBox 7"/>
            <p:cNvSpPr txBox="1"/>
            <p:nvPr/>
          </p:nvSpPr>
          <p:spPr>
            <a:xfrm>
              <a:off x="3902541" y="1462546"/>
              <a:ext cx="2901470" cy="146565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79"/>
                </a:lnSpc>
              </a:pPr>
              <a:r>
                <a:rPr lang="en-US" sz="239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Non voglio più andare a scuola.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144000" y="168851"/>
            <a:ext cx="3711518" cy="4402340"/>
            <a:chOff x="0" y="0"/>
            <a:chExt cx="4948690" cy="5869787"/>
          </a:xfrm>
        </p:grpSpPr>
        <p:grpSp>
          <p:nvGrpSpPr>
            <p:cNvPr id="11" name="Group 11"/>
            <p:cNvGrpSpPr/>
            <p:nvPr/>
          </p:nvGrpSpPr>
          <p:grpSpPr>
            <a:xfrm>
              <a:off x="0" y="0"/>
              <a:ext cx="4948690" cy="5869787"/>
              <a:chOff x="0" y="0"/>
              <a:chExt cx="3519068" cy="4174071"/>
            </a:xfrm>
          </p:grpSpPr>
          <p:sp>
            <p:nvSpPr>
              <p:cNvPr id="12" name="Freeform 12" descr="A black rectangular object with a black background  AI-generated content may be incorrect."/>
              <p:cNvSpPr/>
              <p:nvPr/>
            </p:nvSpPr>
            <p:spPr>
              <a:xfrm flipH="1">
                <a:off x="0" y="0"/>
                <a:ext cx="3519043" cy="4174109"/>
              </a:xfrm>
              <a:custGeom>
                <a:avLst/>
                <a:gdLst/>
                <a:ahLst/>
                <a:cxnLst/>
                <a:rect l="l" t="t" r="r" b="b"/>
                <a:pathLst>
                  <a:path w="3519043" h="4174109">
                    <a:moveTo>
                      <a:pt x="3519043" y="0"/>
                    </a:moveTo>
                    <a:lnTo>
                      <a:pt x="0" y="0"/>
                    </a:lnTo>
                    <a:lnTo>
                      <a:pt x="0" y="4174109"/>
                    </a:lnTo>
                    <a:lnTo>
                      <a:pt x="3519043" y="4174109"/>
                    </a:lnTo>
                    <a:lnTo>
                      <a:pt x="3519043" y="0"/>
                    </a:lnTo>
                    <a:close/>
                  </a:path>
                </a:pathLst>
              </a:custGeom>
              <a:blipFill>
                <a:blip r:embed="rId4"/>
                <a:stretch>
                  <a:fillRect l="-74357" r="-71142"/>
                </a:stretch>
              </a:blipFill>
            </p:spPr>
            <p:txBody>
              <a:bodyPr/>
              <a:lstStyle/>
              <a:p>
                <a:endParaRPr lang="es-ES"/>
              </a:p>
            </p:txBody>
          </p:sp>
        </p:grpSp>
        <p:sp>
          <p:nvSpPr>
            <p:cNvPr id="13" name="TextBox 13"/>
            <p:cNvSpPr txBox="1"/>
            <p:nvPr/>
          </p:nvSpPr>
          <p:spPr>
            <a:xfrm>
              <a:off x="1058329" y="1641283"/>
              <a:ext cx="2901470" cy="19478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79"/>
                </a:lnSpc>
              </a:pPr>
              <a:r>
                <a:rPr lang="en-US" sz="239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È divertente prendere in giro gli/le altri/e.</a:t>
              </a:r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10972800" y="8280658"/>
            <a:ext cx="5160318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 </a:t>
            </a:r>
            <a:r>
              <a:rPr lang="en-US" sz="200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rimuoviamo</a:t>
            </a: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la carta del/della </a:t>
            </a:r>
            <a:r>
              <a:rPr lang="en-US" sz="200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bullo</a:t>
            </a: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/a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1916464" y="8970544"/>
            <a:ext cx="3272990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succederà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?</a:t>
            </a:r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229229" y="345687"/>
            <a:ext cx="6745467" cy="1873741"/>
            <a:chOff x="0" y="0"/>
            <a:chExt cx="5852160" cy="16256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852160" cy="1625600"/>
            </a:xfrm>
            <a:custGeom>
              <a:avLst/>
              <a:gdLst/>
              <a:ahLst/>
              <a:cxnLst/>
              <a:rect l="l" t="t" r="r" b="b"/>
              <a:pathLst>
                <a:path w="5852160" h="1625600">
                  <a:moveTo>
                    <a:pt x="0" y="0"/>
                  </a:moveTo>
                  <a:lnTo>
                    <a:pt x="5852160" y="0"/>
                  </a:lnTo>
                  <a:lnTo>
                    <a:pt x="5852160" y="1625600"/>
                  </a:lnTo>
                  <a:lnTo>
                    <a:pt x="0" y="16256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20146" b="-20146"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66675"/>
              <a:ext cx="5852160" cy="169227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7868"/>
                </a:lnSpc>
              </a:pPr>
              <a:r>
                <a:rPr lang="en-US" sz="6557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Obiettivi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952807" y="881861"/>
            <a:ext cx="12139864" cy="9405139"/>
            <a:chOff x="0" y="0"/>
            <a:chExt cx="10532174" cy="8159610"/>
          </a:xfrm>
        </p:grpSpPr>
        <p:sp>
          <p:nvSpPr>
            <p:cNvPr id="6" name="Freeform 6" descr="A cartoon of a person with question marks above her head  AI-generated content may be incorrect."/>
            <p:cNvSpPr/>
            <p:nvPr/>
          </p:nvSpPr>
          <p:spPr>
            <a:xfrm>
              <a:off x="0" y="0"/>
              <a:ext cx="10532110" cy="8159623"/>
            </a:xfrm>
            <a:custGeom>
              <a:avLst/>
              <a:gdLst/>
              <a:ahLst/>
              <a:cxnLst/>
              <a:rect l="l" t="t" r="r" b="b"/>
              <a:pathLst>
                <a:path w="10532110" h="8159623">
                  <a:moveTo>
                    <a:pt x="0" y="0"/>
                  </a:moveTo>
                  <a:lnTo>
                    <a:pt x="10532110" y="0"/>
                  </a:lnTo>
                  <a:lnTo>
                    <a:pt x="10532110" y="8159623"/>
                  </a:lnTo>
                  <a:lnTo>
                    <a:pt x="0" y="81596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4076611" y="9464633"/>
            <a:ext cx="3497644" cy="598558"/>
            <a:chOff x="0" y="0"/>
            <a:chExt cx="3034449" cy="51929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3034453" cy="519289"/>
            </a:xfrm>
            <a:custGeom>
              <a:avLst/>
              <a:gdLst/>
              <a:ahLst/>
              <a:cxnLst/>
              <a:rect l="l" t="t" r="r" b="b"/>
              <a:pathLst>
                <a:path w="3034453" h="519289">
                  <a:moveTo>
                    <a:pt x="0" y="0"/>
                  </a:moveTo>
                  <a:lnTo>
                    <a:pt x="3034453" y="0"/>
                  </a:lnTo>
                  <a:lnTo>
                    <a:pt x="3034453" y="519289"/>
                  </a:lnTo>
                  <a:lnTo>
                    <a:pt x="0" y="51928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63860" b="-63860"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19050"/>
              <a:ext cx="3034449" cy="53834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r">
                <a:lnSpc>
                  <a:spcPts val="2360"/>
                </a:lnSpc>
              </a:pPr>
              <a:r>
                <a:rPr lang="en-US" sz="1967">
                  <a:solidFill>
                    <a:srgbClr val="898989"/>
                  </a:solidFill>
                  <a:latin typeface="Poppins"/>
                  <a:ea typeface="Poppins"/>
                  <a:cs typeface="Poppins"/>
                  <a:sym typeface="Poppins"/>
                </a:rPr>
                <a:t>3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2507432" y="2969076"/>
            <a:ext cx="9154101" cy="447676"/>
            <a:chOff x="0" y="0"/>
            <a:chExt cx="12205468" cy="596901"/>
          </a:xfrm>
        </p:grpSpPr>
        <p:sp>
          <p:nvSpPr>
            <p:cNvPr id="11" name="TextBox 11"/>
            <p:cNvSpPr txBox="1"/>
            <p:nvPr/>
          </p:nvSpPr>
          <p:spPr>
            <a:xfrm>
              <a:off x="719769" y="66675"/>
              <a:ext cx="11485699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Capire cos’è il bullismo e distinguerlo da un conflitto.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76200"/>
              <a:ext cx="522129" cy="673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51B26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01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2408801" y="3807000"/>
            <a:ext cx="9252731" cy="638175"/>
            <a:chOff x="0" y="0"/>
            <a:chExt cx="12336975" cy="850900"/>
          </a:xfrm>
        </p:grpSpPr>
        <p:sp>
          <p:nvSpPr>
            <p:cNvPr id="14" name="TextBox 14"/>
            <p:cNvSpPr txBox="1"/>
            <p:nvPr/>
          </p:nvSpPr>
          <p:spPr>
            <a:xfrm>
              <a:off x="851276" y="9525"/>
              <a:ext cx="11485699" cy="841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Identificare i diversi ruoli (vittima, bullo/a, seguaci, osservatori/trici, difensori/difenditrici).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76200"/>
              <a:ext cx="653636" cy="673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71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02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2408801" y="4835423"/>
            <a:ext cx="8069318" cy="447676"/>
            <a:chOff x="0" y="0"/>
            <a:chExt cx="10759090" cy="596901"/>
          </a:xfrm>
        </p:grpSpPr>
        <p:sp>
          <p:nvSpPr>
            <p:cNvPr id="17" name="TextBox 17"/>
            <p:cNvSpPr txBox="1"/>
            <p:nvPr/>
          </p:nvSpPr>
          <p:spPr>
            <a:xfrm>
              <a:off x="851276" y="66675"/>
              <a:ext cx="9907814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Esplorare le emozioni e le conseguenze in ogni ruolo.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76200"/>
              <a:ext cx="653636" cy="673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FFED4C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03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2332089" y="5673347"/>
            <a:ext cx="7965698" cy="635043"/>
            <a:chOff x="0" y="0"/>
            <a:chExt cx="10620930" cy="846725"/>
          </a:xfrm>
        </p:grpSpPr>
        <p:sp>
          <p:nvSpPr>
            <p:cNvPr id="20" name="TextBox 20"/>
            <p:cNvSpPr txBox="1"/>
            <p:nvPr/>
          </p:nvSpPr>
          <p:spPr>
            <a:xfrm>
              <a:off x="953560" y="5350"/>
              <a:ext cx="9667370" cy="841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Conoscere cos’è il cyberbullismo, le sue caratteristiche e i suoi rischi.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76200"/>
              <a:ext cx="755920" cy="673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04</a:t>
              </a:r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2332089" y="6698639"/>
            <a:ext cx="7751564" cy="627250"/>
            <a:chOff x="0" y="0"/>
            <a:chExt cx="10335419" cy="836333"/>
          </a:xfrm>
        </p:grpSpPr>
        <p:sp>
          <p:nvSpPr>
            <p:cNvPr id="23" name="TextBox 23"/>
            <p:cNvSpPr txBox="1"/>
            <p:nvPr/>
          </p:nvSpPr>
          <p:spPr>
            <a:xfrm>
              <a:off x="953560" y="-5042"/>
              <a:ext cx="9381859" cy="841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Riflettere su come intervenire e agire in casi di molestie.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76200"/>
              <a:ext cx="755920" cy="673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71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05</a:t>
              </a:r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2332089" y="7716137"/>
            <a:ext cx="8315092" cy="447676"/>
            <a:chOff x="0" y="0"/>
            <a:chExt cx="11086789" cy="596901"/>
          </a:xfrm>
        </p:grpSpPr>
        <p:sp>
          <p:nvSpPr>
            <p:cNvPr id="26" name="TextBox 26"/>
            <p:cNvSpPr txBox="1"/>
            <p:nvPr/>
          </p:nvSpPr>
          <p:spPr>
            <a:xfrm>
              <a:off x="953560" y="66675"/>
              <a:ext cx="10133229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Promuovere un clima di rispetto e cura in classe.</a:t>
              </a: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-76200"/>
              <a:ext cx="755920" cy="673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51B26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06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215B9F88-020B-5E65-7EB7-53B062A2BC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4544" y="3848100"/>
            <a:ext cx="3573888" cy="5042158"/>
          </a:xfrm>
          <a:prstGeom prst="rect">
            <a:avLst/>
          </a:prstGeom>
        </p:spPr>
      </p:pic>
      <p:grpSp>
        <p:nvGrpSpPr>
          <p:cNvPr id="2" name="Group 2"/>
          <p:cNvGrpSpPr/>
          <p:nvPr/>
        </p:nvGrpSpPr>
        <p:grpSpPr>
          <a:xfrm>
            <a:off x="4386656" y="443957"/>
            <a:ext cx="4177559" cy="4955126"/>
            <a:chOff x="4247150" y="0"/>
            <a:chExt cx="5570078" cy="6606834"/>
          </a:xfrm>
        </p:grpSpPr>
        <p:grpSp>
          <p:nvGrpSpPr>
            <p:cNvPr id="5" name="Group 5"/>
            <p:cNvGrpSpPr/>
            <p:nvPr/>
          </p:nvGrpSpPr>
          <p:grpSpPr>
            <a:xfrm>
              <a:off x="4247150" y="0"/>
              <a:ext cx="5570078" cy="6606834"/>
              <a:chOff x="0" y="0"/>
              <a:chExt cx="3519068" cy="4174071"/>
            </a:xfrm>
          </p:grpSpPr>
          <p:sp>
            <p:nvSpPr>
              <p:cNvPr id="6" name="Freeform 6" descr="A black rectangular object with a black background  AI-generated content may be incorrect."/>
              <p:cNvSpPr/>
              <p:nvPr/>
            </p:nvSpPr>
            <p:spPr>
              <a:xfrm>
                <a:off x="0" y="0"/>
                <a:ext cx="3519043" cy="4174109"/>
              </a:xfrm>
              <a:custGeom>
                <a:avLst/>
                <a:gdLst/>
                <a:ahLst/>
                <a:cxnLst/>
                <a:rect l="l" t="t" r="r" b="b"/>
                <a:pathLst>
                  <a:path w="3519043" h="4174109">
                    <a:moveTo>
                      <a:pt x="0" y="0"/>
                    </a:moveTo>
                    <a:lnTo>
                      <a:pt x="3519043" y="0"/>
                    </a:lnTo>
                    <a:lnTo>
                      <a:pt x="3519043" y="4174109"/>
                    </a:lnTo>
                    <a:lnTo>
                      <a:pt x="0" y="4174109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 l="-74357" r="-71142"/>
                </a:stretch>
              </a:blipFill>
            </p:spPr>
            <p:txBody>
              <a:bodyPr/>
              <a:lstStyle/>
              <a:p>
                <a:endParaRPr lang="es-ES"/>
              </a:p>
            </p:txBody>
          </p:sp>
        </p:grpSp>
        <p:sp>
          <p:nvSpPr>
            <p:cNvPr id="7" name="TextBox 7"/>
            <p:cNvSpPr txBox="1"/>
            <p:nvPr/>
          </p:nvSpPr>
          <p:spPr>
            <a:xfrm>
              <a:off x="5360213" y="1957856"/>
              <a:ext cx="3265796" cy="165683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241"/>
                </a:lnSpc>
              </a:pPr>
              <a:r>
                <a:rPr lang="en-US" sz="270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Non voglio più andare a scuola.</a:t>
              </a:r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0907734" y="7429500"/>
            <a:ext cx="5160318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 </a:t>
            </a:r>
            <a:r>
              <a:rPr lang="en-US" sz="200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rimuoviamo</a:t>
            </a: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la carta del/della </a:t>
            </a:r>
            <a:r>
              <a:rPr lang="en-US" sz="200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bullo</a:t>
            </a: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/a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1800899" y="8039100"/>
            <a:ext cx="3373988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succederà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?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11406736" y="2704738"/>
            <a:ext cx="4162315" cy="3179442"/>
            <a:chOff x="0" y="0"/>
            <a:chExt cx="3506228" cy="267828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3506291" cy="2678356"/>
            </a:xfrm>
            <a:custGeom>
              <a:avLst/>
              <a:gdLst/>
              <a:ahLst/>
              <a:cxnLst/>
              <a:rect l="l" t="t" r="r" b="b"/>
              <a:pathLst>
                <a:path w="3506291" h="2678356">
                  <a:moveTo>
                    <a:pt x="0" y="446415"/>
                  </a:moveTo>
                  <a:cubicBezTo>
                    <a:pt x="0" y="199863"/>
                    <a:pt x="253483" y="0"/>
                    <a:pt x="566180" y="0"/>
                  </a:cubicBezTo>
                  <a:lnTo>
                    <a:pt x="2940099" y="0"/>
                  </a:lnTo>
                  <a:cubicBezTo>
                    <a:pt x="3252795" y="0"/>
                    <a:pt x="3506291" y="199863"/>
                    <a:pt x="3506291" y="446415"/>
                  </a:cubicBezTo>
                  <a:lnTo>
                    <a:pt x="3506291" y="2231914"/>
                  </a:lnTo>
                  <a:cubicBezTo>
                    <a:pt x="3506291" y="2478465"/>
                    <a:pt x="3252795" y="2678356"/>
                    <a:pt x="2940099" y="2678356"/>
                  </a:cubicBezTo>
                  <a:lnTo>
                    <a:pt x="566180" y="2678356"/>
                  </a:lnTo>
                  <a:cubicBezTo>
                    <a:pt x="253483" y="2678249"/>
                    <a:pt x="0" y="2478385"/>
                    <a:pt x="0" y="2231914"/>
                  </a:cubicBezTo>
                  <a:lnTo>
                    <a:pt x="0" y="446415"/>
                  </a:ln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28575"/>
              <a:ext cx="3506228" cy="2706855"/>
            </a:xfrm>
            <a:prstGeom prst="rect">
              <a:avLst/>
            </a:prstGeom>
          </p:spPr>
          <p:txBody>
            <a:bodyPr lIns="80408" tIns="80408" rIns="80408" bIns="80408" rtlCol="0" anchor="ctr"/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Le cose potrebbero calmarsi, anche se è possibile che 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emerga un altro/un’altra studente/studentessa con comportamenti di bullismo.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936667" y="724975"/>
            <a:ext cx="2274134" cy="4231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333"/>
              </a:lnSpc>
            </a:pPr>
            <a:r>
              <a:rPr lang="en-US" sz="2778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Domande</a:t>
            </a:r>
            <a:endParaRPr lang="en-US" sz="2778" b="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2494965" y="1853294"/>
            <a:ext cx="4225773" cy="2796298"/>
            <a:chOff x="0" y="0"/>
            <a:chExt cx="3461423" cy="229050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461385" cy="2290572"/>
            </a:xfrm>
            <a:custGeom>
              <a:avLst/>
              <a:gdLst/>
              <a:ahLst/>
              <a:cxnLst/>
              <a:rect l="l" t="t" r="r" b="b"/>
              <a:pathLst>
                <a:path w="3461385" h="2290572">
                  <a:moveTo>
                    <a:pt x="0" y="381762"/>
                  </a:moveTo>
                  <a:cubicBezTo>
                    <a:pt x="0" y="170942"/>
                    <a:pt x="170942" y="0"/>
                    <a:pt x="381762" y="0"/>
                  </a:cubicBezTo>
                  <a:lnTo>
                    <a:pt x="3079623" y="0"/>
                  </a:lnTo>
                  <a:cubicBezTo>
                    <a:pt x="3290443" y="0"/>
                    <a:pt x="3461385" y="170942"/>
                    <a:pt x="3461385" y="381762"/>
                  </a:cubicBezTo>
                  <a:lnTo>
                    <a:pt x="3461385" y="1908810"/>
                  </a:lnTo>
                  <a:cubicBezTo>
                    <a:pt x="3461385" y="2119630"/>
                    <a:pt x="3290443" y="2290572"/>
                    <a:pt x="3079623" y="2290572"/>
                  </a:cubicBezTo>
                  <a:lnTo>
                    <a:pt x="381762" y="2290572"/>
                  </a:lnTo>
                  <a:cubicBezTo>
                    <a:pt x="170942" y="2290572"/>
                    <a:pt x="0" y="2119630"/>
                    <a:pt x="0" y="1908810"/>
                  </a:cubicBezTo>
                  <a:lnTo>
                    <a:pt x="0" y="381762"/>
                  </a:lnTo>
                  <a:close/>
                </a:path>
              </a:pathLst>
            </a:custGeom>
            <a:solidFill>
              <a:srgbClr val="70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3461423" cy="2319084"/>
            </a:xfrm>
            <a:prstGeom prst="rect">
              <a:avLst/>
            </a:prstGeom>
          </p:spPr>
          <p:txBody>
            <a:bodyPr lIns="82690" tIns="82690" rIns="82690" bIns="8269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Cosa impedisce alle persone coinvolte di trovare soluzioni?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7031121" y="1853294"/>
            <a:ext cx="4225773" cy="2796298"/>
            <a:chOff x="0" y="0"/>
            <a:chExt cx="3461423" cy="229050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61385" cy="2290572"/>
            </a:xfrm>
            <a:custGeom>
              <a:avLst/>
              <a:gdLst/>
              <a:ahLst/>
              <a:cxnLst/>
              <a:rect l="l" t="t" r="r" b="b"/>
              <a:pathLst>
                <a:path w="3461385" h="2290572">
                  <a:moveTo>
                    <a:pt x="0" y="381762"/>
                  </a:moveTo>
                  <a:cubicBezTo>
                    <a:pt x="0" y="170942"/>
                    <a:pt x="170942" y="0"/>
                    <a:pt x="381762" y="0"/>
                  </a:cubicBezTo>
                  <a:lnTo>
                    <a:pt x="3079623" y="0"/>
                  </a:lnTo>
                  <a:cubicBezTo>
                    <a:pt x="3290443" y="0"/>
                    <a:pt x="3461385" y="170942"/>
                    <a:pt x="3461385" y="381762"/>
                  </a:cubicBezTo>
                  <a:lnTo>
                    <a:pt x="3461385" y="1908810"/>
                  </a:lnTo>
                  <a:cubicBezTo>
                    <a:pt x="3461385" y="2119630"/>
                    <a:pt x="3290443" y="2290572"/>
                    <a:pt x="3079623" y="2290572"/>
                  </a:cubicBezTo>
                  <a:lnTo>
                    <a:pt x="381762" y="2290572"/>
                  </a:lnTo>
                  <a:cubicBezTo>
                    <a:pt x="170942" y="2290572"/>
                    <a:pt x="0" y="2119630"/>
                    <a:pt x="0" y="1908810"/>
                  </a:cubicBezTo>
                  <a:lnTo>
                    <a:pt x="0" y="381762"/>
                  </a:lnTo>
                  <a:close/>
                </a:path>
              </a:pathLst>
            </a:custGeom>
            <a:solidFill>
              <a:srgbClr val="E3829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3461423" cy="2319084"/>
            </a:xfrm>
            <a:prstGeom prst="rect">
              <a:avLst/>
            </a:prstGeom>
          </p:spPr>
          <p:txBody>
            <a:bodyPr lIns="82690" tIns="82690" rIns="82690" bIns="8269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Quali emozioni sono coinvolte in ogni ruolo?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1567262" y="1853294"/>
            <a:ext cx="4225773" cy="2796298"/>
            <a:chOff x="0" y="0"/>
            <a:chExt cx="3461423" cy="2290509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461385" cy="2290572"/>
            </a:xfrm>
            <a:custGeom>
              <a:avLst/>
              <a:gdLst/>
              <a:ahLst/>
              <a:cxnLst/>
              <a:rect l="l" t="t" r="r" b="b"/>
              <a:pathLst>
                <a:path w="3461385" h="2290572">
                  <a:moveTo>
                    <a:pt x="0" y="381762"/>
                  </a:moveTo>
                  <a:cubicBezTo>
                    <a:pt x="0" y="170942"/>
                    <a:pt x="170942" y="0"/>
                    <a:pt x="381762" y="0"/>
                  </a:cubicBezTo>
                  <a:lnTo>
                    <a:pt x="3079623" y="0"/>
                  </a:lnTo>
                  <a:cubicBezTo>
                    <a:pt x="3290443" y="0"/>
                    <a:pt x="3461385" y="170942"/>
                    <a:pt x="3461385" y="381762"/>
                  </a:cubicBezTo>
                  <a:lnTo>
                    <a:pt x="3461385" y="1908810"/>
                  </a:lnTo>
                  <a:cubicBezTo>
                    <a:pt x="3461385" y="2119630"/>
                    <a:pt x="3290443" y="2290572"/>
                    <a:pt x="3079623" y="2290572"/>
                  </a:cubicBezTo>
                  <a:lnTo>
                    <a:pt x="381762" y="2290572"/>
                  </a:lnTo>
                  <a:cubicBezTo>
                    <a:pt x="170942" y="2290572"/>
                    <a:pt x="0" y="2119630"/>
                    <a:pt x="0" y="1908810"/>
                  </a:cubicBezTo>
                  <a:lnTo>
                    <a:pt x="0" y="381762"/>
                  </a:lnTo>
                  <a:close/>
                </a:path>
              </a:pathLst>
            </a:custGeom>
            <a:solidFill>
              <a:srgbClr val="50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28575"/>
              <a:ext cx="3461423" cy="2319084"/>
            </a:xfrm>
            <a:prstGeom prst="rect">
              <a:avLst/>
            </a:prstGeom>
          </p:spPr>
          <p:txBody>
            <a:bodyPr lIns="82690" tIns="82690" rIns="82690" bIns="8269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Chi potrebbe contribuire alla soluzione e come?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2494965" y="5637408"/>
            <a:ext cx="4225773" cy="2796298"/>
            <a:chOff x="0" y="0"/>
            <a:chExt cx="3461423" cy="229050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3461385" cy="2290572"/>
            </a:xfrm>
            <a:custGeom>
              <a:avLst/>
              <a:gdLst/>
              <a:ahLst/>
              <a:cxnLst/>
              <a:rect l="l" t="t" r="r" b="b"/>
              <a:pathLst>
                <a:path w="3461385" h="2290572">
                  <a:moveTo>
                    <a:pt x="0" y="381762"/>
                  </a:moveTo>
                  <a:cubicBezTo>
                    <a:pt x="0" y="170942"/>
                    <a:pt x="170942" y="0"/>
                    <a:pt x="381762" y="0"/>
                  </a:cubicBezTo>
                  <a:lnTo>
                    <a:pt x="3079623" y="0"/>
                  </a:lnTo>
                  <a:cubicBezTo>
                    <a:pt x="3290443" y="0"/>
                    <a:pt x="3461385" y="170942"/>
                    <a:pt x="3461385" y="381762"/>
                  </a:cubicBezTo>
                  <a:lnTo>
                    <a:pt x="3461385" y="1908810"/>
                  </a:lnTo>
                  <a:cubicBezTo>
                    <a:pt x="3461385" y="2119630"/>
                    <a:pt x="3290443" y="2290572"/>
                    <a:pt x="3079623" y="2290572"/>
                  </a:cubicBezTo>
                  <a:lnTo>
                    <a:pt x="381762" y="2290572"/>
                  </a:lnTo>
                  <a:cubicBezTo>
                    <a:pt x="170942" y="2290572"/>
                    <a:pt x="0" y="2119630"/>
                    <a:pt x="0" y="1908810"/>
                  </a:cubicBezTo>
                  <a:lnTo>
                    <a:pt x="0" y="381762"/>
                  </a:ln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28575"/>
              <a:ext cx="3461423" cy="2319084"/>
            </a:xfrm>
            <a:prstGeom prst="rect">
              <a:avLst/>
            </a:prstGeom>
          </p:spPr>
          <p:txBody>
            <a:bodyPr lIns="82690" tIns="82690" rIns="82690" bIns="8269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Cosa vi aspettate dagli/dalle insegnanti?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7031121" y="5637408"/>
            <a:ext cx="4225773" cy="2796298"/>
            <a:chOff x="0" y="0"/>
            <a:chExt cx="3461423" cy="2290509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3461385" cy="2290572"/>
            </a:xfrm>
            <a:custGeom>
              <a:avLst/>
              <a:gdLst/>
              <a:ahLst/>
              <a:cxnLst/>
              <a:rect l="l" t="t" r="r" b="b"/>
              <a:pathLst>
                <a:path w="3461385" h="2290572">
                  <a:moveTo>
                    <a:pt x="0" y="381762"/>
                  </a:moveTo>
                  <a:cubicBezTo>
                    <a:pt x="0" y="170942"/>
                    <a:pt x="170942" y="0"/>
                    <a:pt x="381762" y="0"/>
                  </a:cubicBezTo>
                  <a:lnTo>
                    <a:pt x="3079623" y="0"/>
                  </a:lnTo>
                  <a:cubicBezTo>
                    <a:pt x="3290443" y="0"/>
                    <a:pt x="3461385" y="170942"/>
                    <a:pt x="3461385" y="381762"/>
                  </a:cubicBezTo>
                  <a:lnTo>
                    <a:pt x="3461385" y="1908810"/>
                  </a:lnTo>
                  <a:cubicBezTo>
                    <a:pt x="3461385" y="2119630"/>
                    <a:pt x="3290443" y="2290572"/>
                    <a:pt x="3079623" y="2290572"/>
                  </a:cubicBezTo>
                  <a:lnTo>
                    <a:pt x="381762" y="2290572"/>
                  </a:lnTo>
                  <a:cubicBezTo>
                    <a:pt x="170942" y="2290572"/>
                    <a:pt x="0" y="2119630"/>
                    <a:pt x="0" y="1908810"/>
                  </a:cubicBezTo>
                  <a:lnTo>
                    <a:pt x="0" y="381762"/>
                  </a:lnTo>
                  <a:close/>
                </a:path>
              </a:pathLst>
            </a:custGeom>
            <a:solidFill>
              <a:srgbClr val="50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28575"/>
              <a:ext cx="3461423" cy="2319084"/>
            </a:xfrm>
            <a:prstGeom prst="rect">
              <a:avLst/>
            </a:prstGeom>
          </p:spPr>
          <p:txBody>
            <a:bodyPr lIns="82690" tIns="82690" rIns="82690" bIns="8269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Cosa si aspettano da voi?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1567262" y="5637408"/>
            <a:ext cx="4225773" cy="2796298"/>
            <a:chOff x="0" y="0"/>
            <a:chExt cx="3461423" cy="2290509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3461385" cy="2290572"/>
            </a:xfrm>
            <a:custGeom>
              <a:avLst/>
              <a:gdLst/>
              <a:ahLst/>
              <a:cxnLst/>
              <a:rect l="l" t="t" r="r" b="b"/>
              <a:pathLst>
                <a:path w="3461385" h="2290572">
                  <a:moveTo>
                    <a:pt x="0" y="381762"/>
                  </a:moveTo>
                  <a:cubicBezTo>
                    <a:pt x="0" y="170942"/>
                    <a:pt x="170942" y="0"/>
                    <a:pt x="381762" y="0"/>
                  </a:cubicBezTo>
                  <a:lnTo>
                    <a:pt x="3079623" y="0"/>
                  </a:lnTo>
                  <a:cubicBezTo>
                    <a:pt x="3290443" y="0"/>
                    <a:pt x="3461385" y="170942"/>
                    <a:pt x="3461385" y="381762"/>
                  </a:cubicBezTo>
                  <a:lnTo>
                    <a:pt x="3461385" y="1908810"/>
                  </a:lnTo>
                  <a:cubicBezTo>
                    <a:pt x="3461385" y="2119630"/>
                    <a:pt x="3290443" y="2290572"/>
                    <a:pt x="3079623" y="2290572"/>
                  </a:cubicBezTo>
                  <a:lnTo>
                    <a:pt x="381762" y="2290572"/>
                  </a:lnTo>
                  <a:cubicBezTo>
                    <a:pt x="170942" y="2290572"/>
                    <a:pt x="0" y="2119630"/>
                    <a:pt x="0" y="1908810"/>
                  </a:cubicBezTo>
                  <a:lnTo>
                    <a:pt x="0" y="381762"/>
                  </a:lnTo>
                  <a:close/>
                </a:path>
              </a:pathLst>
            </a:custGeom>
            <a:solidFill>
              <a:srgbClr val="70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28575"/>
              <a:ext cx="3461423" cy="2319084"/>
            </a:xfrm>
            <a:prstGeom prst="rect">
              <a:avLst/>
            </a:prstGeom>
          </p:spPr>
          <p:txBody>
            <a:bodyPr lIns="82690" tIns="82690" rIns="82690" bIns="8269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Quali altri sistemi di supporto potrebbero intervenire?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63608" y="3280535"/>
            <a:ext cx="20462236" cy="13870180"/>
            <a:chOff x="0" y="0"/>
            <a:chExt cx="14550923" cy="986323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550898" cy="9863201"/>
            </a:xfrm>
            <a:custGeom>
              <a:avLst/>
              <a:gdLst/>
              <a:ahLst/>
              <a:cxnLst/>
              <a:rect l="l" t="t" r="r" b="b"/>
              <a:pathLst>
                <a:path w="14550898" h="9863201">
                  <a:moveTo>
                    <a:pt x="0" y="4931664"/>
                  </a:moveTo>
                  <a:cubicBezTo>
                    <a:pt x="0" y="2208022"/>
                    <a:pt x="3257296" y="0"/>
                    <a:pt x="7275449" y="0"/>
                  </a:cubicBezTo>
                  <a:cubicBezTo>
                    <a:pt x="11293602" y="0"/>
                    <a:pt x="14550898" y="2208022"/>
                    <a:pt x="14550898" y="4931664"/>
                  </a:cubicBezTo>
                  <a:cubicBezTo>
                    <a:pt x="14550898" y="7655306"/>
                    <a:pt x="11293602" y="9863201"/>
                    <a:pt x="7275449" y="9863201"/>
                  </a:cubicBezTo>
                  <a:cubicBezTo>
                    <a:pt x="3257296" y="9863201"/>
                    <a:pt x="0" y="7655306"/>
                    <a:pt x="0" y="4931664"/>
                  </a:cubicBezTo>
                  <a:close/>
                </a:path>
              </a:pathLst>
            </a:custGeom>
            <a:solidFill>
              <a:srgbClr val="50B264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4031471" y="6653476"/>
            <a:ext cx="10446530" cy="15388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Cerchio di </a:t>
            </a:r>
            <a:r>
              <a:rPr lang="en-US" sz="5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Revisione</a:t>
            </a:r>
            <a:r>
              <a:rPr lang="en-US" sz="5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e </a:t>
            </a:r>
            <a:r>
              <a:rPr lang="en-US" sz="5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Introduzione</a:t>
            </a:r>
            <a:r>
              <a:rPr lang="en-US" sz="5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al </a:t>
            </a:r>
            <a:r>
              <a:rPr lang="en-US" sz="5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Cyberbullismo</a:t>
            </a:r>
            <a:endParaRPr lang="en-US" sz="5000" b="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2258417" y="1686537"/>
            <a:ext cx="13622627" cy="1294464"/>
            <a:chOff x="0" y="0"/>
            <a:chExt cx="11704320" cy="111218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1704320" cy="1112184"/>
            </a:xfrm>
            <a:custGeom>
              <a:avLst/>
              <a:gdLst/>
              <a:ahLst/>
              <a:cxnLst/>
              <a:rect l="l" t="t" r="r" b="b"/>
              <a:pathLst>
                <a:path w="11704320" h="1112184">
                  <a:moveTo>
                    <a:pt x="0" y="0"/>
                  </a:moveTo>
                  <a:lnTo>
                    <a:pt x="11704320" y="0"/>
                  </a:lnTo>
                  <a:lnTo>
                    <a:pt x="11704320" y="1112184"/>
                  </a:lnTo>
                  <a:lnTo>
                    <a:pt x="0" y="111218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55055" b="-155054"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11704320" cy="115980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6000"/>
                </a:lnSpc>
              </a:pPr>
              <a:r>
                <a:rPr lang="en-US" sz="5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Giorno 2. Cyberbullismo</a:t>
              </a:r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8251320" y="4902299"/>
            <a:ext cx="1636820" cy="418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78"/>
              </a:lnSpc>
            </a:pPr>
            <a:r>
              <a:rPr lang="en-US" sz="2648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2.1</a:t>
            </a:r>
          </a:p>
        </p:txBody>
      </p:sp>
      <p:sp>
        <p:nvSpPr>
          <p:cNvPr id="10" name="Freeform 10"/>
          <p:cNvSpPr/>
          <p:nvPr/>
        </p:nvSpPr>
        <p:spPr>
          <a:xfrm>
            <a:off x="12497796" y="9477810"/>
            <a:ext cx="3531792" cy="604400"/>
          </a:xfrm>
          <a:custGeom>
            <a:avLst/>
            <a:gdLst/>
            <a:ahLst/>
            <a:cxnLst/>
            <a:rect l="l" t="t" r="r" b="b"/>
            <a:pathLst>
              <a:path w="3034453" h="519289">
                <a:moveTo>
                  <a:pt x="0" y="0"/>
                </a:moveTo>
                <a:lnTo>
                  <a:pt x="3034453" y="0"/>
                </a:lnTo>
                <a:lnTo>
                  <a:pt x="3034453" y="519289"/>
                </a:lnTo>
                <a:lnTo>
                  <a:pt x="0" y="519289"/>
                </a:lnTo>
                <a:close/>
              </a:path>
            </a:pathLst>
          </a:custGeom>
          <a:blipFill>
            <a:blip r:embed="rId2">
              <a:alphaModFix amt="0"/>
            </a:blip>
            <a:stretch>
              <a:fillRect t="-63860" b="-63860"/>
            </a:stretch>
          </a:blipFill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  <p:transition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111671" y="1162764"/>
            <a:ext cx="5722732" cy="1247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: </a:t>
            </a:r>
          </a:p>
          <a:p>
            <a:pPr algn="l">
              <a:lnSpc>
                <a:spcPts val="2400"/>
              </a:lnSpc>
            </a:pPr>
            <a:endParaRPr lang="en-US" sz="2000" b="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257386" lvl="1" indent="-128693" algn="l">
              <a:lnSpc>
                <a:spcPts val="2400"/>
              </a:lnSpc>
              <a:buFont typeface="Arial"/>
              <a:buChar char="•"/>
            </a:pP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Sedie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disposte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in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cerchio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.</a:t>
            </a:r>
          </a:p>
          <a:p>
            <a:pPr marL="257387" lvl="1" indent="-128693" algn="l">
              <a:lnSpc>
                <a:spcPts val="2400"/>
              </a:lnSpc>
              <a:buFont typeface="Arial"/>
              <a:buChar char="•"/>
            </a:pP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Lavagna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o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lavagna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a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fogli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(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opzionale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)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866688" y="1162764"/>
            <a:ext cx="5972606" cy="1857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faremo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: </a:t>
            </a:r>
          </a:p>
          <a:p>
            <a:pPr algn="l">
              <a:lnSpc>
                <a:spcPts val="2400"/>
              </a:lnSpc>
            </a:pPr>
            <a:endParaRPr lang="en-US" sz="2000" b="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400"/>
              </a:lnSpc>
            </a:pP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Torniamo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a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quanto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abbiamo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lavorato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il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giorno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precedente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condividendo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apprendimenti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e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domande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.</a:t>
            </a:r>
          </a:p>
          <a:p>
            <a:pPr algn="l">
              <a:lnSpc>
                <a:spcPts val="2400"/>
              </a:lnSpc>
            </a:pPr>
            <a:endParaRPr lang="en-US" sz="2000" b="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7250240" y="3382538"/>
            <a:ext cx="2655760" cy="4103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242"/>
              </a:lnSpc>
            </a:pPr>
            <a:r>
              <a:rPr lang="en-US" sz="2701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Domande</a:t>
            </a:r>
            <a:endParaRPr lang="en-US" sz="2701" b="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2075392" y="4257349"/>
            <a:ext cx="4109813" cy="2719564"/>
            <a:chOff x="0" y="0"/>
            <a:chExt cx="3461423" cy="229050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461385" cy="2290572"/>
            </a:xfrm>
            <a:custGeom>
              <a:avLst/>
              <a:gdLst/>
              <a:ahLst/>
              <a:cxnLst/>
              <a:rect l="l" t="t" r="r" b="b"/>
              <a:pathLst>
                <a:path w="3461385" h="2290572">
                  <a:moveTo>
                    <a:pt x="0" y="381762"/>
                  </a:moveTo>
                  <a:cubicBezTo>
                    <a:pt x="0" y="170942"/>
                    <a:pt x="170942" y="0"/>
                    <a:pt x="381762" y="0"/>
                  </a:cubicBezTo>
                  <a:lnTo>
                    <a:pt x="3079623" y="0"/>
                  </a:lnTo>
                  <a:cubicBezTo>
                    <a:pt x="3290443" y="0"/>
                    <a:pt x="3461385" y="170942"/>
                    <a:pt x="3461385" y="381762"/>
                  </a:cubicBezTo>
                  <a:lnTo>
                    <a:pt x="3461385" y="1908810"/>
                  </a:lnTo>
                  <a:cubicBezTo>
                    <a:pt x="3461385" y="2119630"/>
                    <a:pt x="3290443" y="2290572"/>
                    <a:pt x="3079623" y="2290572"/>
                  </a:cubicBezTo>
                  <a:lnTo>
                    <a:pt x="381762" y="2290572"/>
                  </a:lnTo>
                  <a:cubicBezTo>
                    <a:pt x="170942" y="2290572"/>
                    <a:pt x="0" y="2119630"/>
                    <a:pt x="0" y="1908810"/>
                  </a:cubicBezTo>
                  <a:close/>
                </a:path>
              </a:pathLst>
            </a:custGeom>
            <a:solidFill>
              <a:srgbClr val="E3829C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3461423" cy="2328609"/>
            </a:xfrm>
            <a:prstGeom prst="rect">
              <a:avLst/>
            </a:prstGeom>
          </p:spPr>
          <p:txBody>
            <a:bodyPr lIns="80421" tIns="80421" rIns="80421" bIns="80421" rtlCol="0" anchor="ctr"/>
            <a:lstStyle/>
            <a:p>
              <a:pPr algn="ctr">
                <a:lnSpc>
                  <a:spcPts val="3647"/>
                </a:lnSpc>
              </a:pPr>
              <a:r>
                <a:rPr lang="en-US" sz="303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Cos’è il bullismo?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7087192" y="4257349"/>
            <a:ext cx="4109813" cy="2719564"/>
            <a:chOff x="0" y="0"/>
            <a:chExt cx="3461423" cy="229050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461385" cy="2290572"/>
            </a:xfrm>
            <a:custGeom>
              <a:avLst/>
              <a:gdLst/>
              <a:ahLst/>
              <a:cxnLst/>
              <a:rect l="l" t="t" r="r" b="b"/>
              <a:pathLst>
                <a:path w="3461385" h="2290572">
                  <a:moveTo>
                    <a:pt x="0" y="381762"/>
                  </a:moveTo>
                  <a:cubicBezTo>
                    <a:pt x="0" y="170942"/>
                    <a:pt x="170942" y="0"/>
                    <a:pt x="381762" y="0"/>
                  </a:cubicBezTo>
                  <a:lnTo>
                    <a:pt x="3079623" y="0"/>
                  </a:lnTo>
                  <a:cubicBezTo>
                    <a:pt x="3290443" y="0"/>
                    <a:pt x="3461385" y="170942"/>
                    <a:pt x="3461385" y="381762"/>
                  </a:cubicBezTo>
                  <a:lnTo>
                    <a:pt x="3461385" y="1908810"/>
                  </a:lnTo>
                  <a:cubicBezTo>
                    <a:pt x="3461385" y="2119630"/>
                    <a:pt x="3290443" y="2290572"/>
                    <a:pt x="3079623" y="2290572"/>
                  </a:cubicBezTo>
                  <a:lnTo>
                    <a:pt x="381762" y="2290572"/>
                  </a:lnTo>
                  <a:cubicBezTo>
                    <a:pt x="170942" y="2290572"/>
                    <a:pt x="0" y="2119630"/>
                    <a:pt x="0" y="1908810"/>
                  </a:cubicBezTo>
                  <a:close/>
                </a:path>
              </a:pathLst>
            </a:custGeom>
            <a:solidFill>
              <a:srgbClr val="50B264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3461423" cy="2328609"/>
            </a:xfrm>
            <a:prstGeom prst="rect">
              <a:avLst/>
            </a:prstGeom>
          </p:spPr>
          <p:txBody>
            <a:bodyPr lIns="80421" tIns="80421" rIns="80421" bIns="80421" rtlCol="0" anchor="ctr"/>
            <a:lstStyle/>
            <a:p>
              <a:pPr algn="ctr">
                <a:lnSpc>
                  <a:spcPts val="3647"/>
                </a:lnSpc>
              </a:pPr>
              <a:r>
                <a:rPr lang="en-US" sz="303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Cosa abbiamo imparato sui diversi ruoli nel bullismo?”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2098993" y="4257349"/>
            <a:ext cx="4109813" cy="2719564"/>
            <a:chOff x="0" y="0"/>
            <a:chExt cx="3461423" cy="2290509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3461385" cy="2290572"/>
            </a:xfrm>
            <a:custGeom>
              <a:avLst/>
              <a:gdLst/>
              <a:ahLst/>
              <a:cxnLst/>
              <a:rect l="l" t="t" r="r" b="b"/>
              <a:pathLst>
                <a:path w="3461385" h="2290572">
                  <a:moveTo>
                    <a:pt x="0" y="381762"/>
                  </a:moveTo>
                  <a:cubicBezTo>
                    <a:pt x="0" y="170942"/>
                    <a:pt x="170942" y="0"/>
                    <a:pt x="381762" y="0"/>
                  </a:cubicBezTo>
                  <a:lnTo>
                    <a:pt x="3079623" y="0"/>
                  </a:lnTo>
                  <a:cubicBezTo>
                    <a:pt x="3290443" y="0"/>
                    <a:pt x="3461385" y="170942"/>
                    <a:pt x="3461385" y="381762"/>
                  </a:cubicBezTo>
                  <a:lnTo>
                    <a:pt x="3461385" y="1908810"/>
                  </a:lnTo>
                  <a:cubicBezTo>
                    <a:pt x="3461385" y="2119630"/>
                    <a:pt x="3290443" y="2290572"/>
                    <a:pt x="3079623" y="2290572"/>
                  </a:cubicBezTo>
                  <a:lnTo>
                    <a:pt x="381762" y="2290572"/>
                  </a:lnTo>
                  <a:cubicBezTo>
                    <a:pt x="170942" y="2290572"/>
                    <a:pt x="0" y="2119630"/>
                    <a:pt x="0" y="1908810"/>
                  </a:cubicBezTo>
                  <a:close/>
                </a:path>
              </a:pathLst>
            </a:custGeom>
            <a:solidFill>
              <a:srgbClr val="FFED4C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3461423" cy="2328609"/>
            </a:xfrm>
            <a:prstGeom prst="rect">
              <a:avLst/>
            </a:prstGeom>
          </p:spPr>
          <p:txBody>
            <a:bodyPr lIns="80421" tIns="80421" rIns="80421" bIns="80421" rtlCol="0" anchor="ctr"/>
            <a:lstStyle/>
            <a:p>
              <a:pPr algn="ctr">
                <a:lnSpc>
                  <a:spcPts val="3647"/>
                </a:lnSpc>
              </a:pPr>
              <a:r>
                <a:rPr lang="en-US" sz="303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Cosa succede all’intera classe in una situazione di bullismo?”</a:t>
              </a:r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2075392" y="7772259"/>
            <a:ext cx="9677368" cy="942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Ricorda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: </a:t>
            </a:r>
          </a:p>
          <a:p>
            <a:pPr algn="l">
              <a:lnSpc>
                <a:spcPts val="2400"/>
              </a:lnSpc>
            </a:pPr>
            <a:endParaRPr lang="en-US" sz="2000" b="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400"/>
              </a:lnSpc>
            </a:pP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Rinforzare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ciò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che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si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è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imparato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aiuta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a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integrarlo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.</a:t>
            </a:r>
          </a:p>
        </p:txBody>
      </p:sp>
    </p:spTree>
  </p:cSld>
  <p:clrMapOvr>
    <a:masterClrMapping/>
  </p:clrMapOvr>
  <p:transition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461569" y="3178627"/>
            <a:ext cx="7364862" cy="3929746"/>
            <a:chOff x="0" y="0"/>
            <a:chExt cx="6507988" cy="347253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507988" cy="3472674"/>
            </a:xfrm>
            <a:custGeom>
              <a:avLst/>
              <a:gdLst/>
              <a:ahLst/>
              <a:cxnLst/>
              <a:rect l="l" t="t" r="r" b="b"/>
              <a:pathLst>
                <a:path w="6507988" h="3472674">
                  <a:moveTo>
                    <a:pt x="0" y="578799"/>
                  </a:moveTo>
                  <a:cubicBezTo>
                    <a:pt x="0" y="259160"/>
                    <a:pt x="395097" y="0"/>
                    <a:pt x="882396" y="0"/>
                  </a:cubicBezTo>
                  <a:lnTo>
                    <a:pt x="5625592" y="0"/>
                  </a:lnTo>
                  <a:cubicBezTo>
                    <a:pt x="6112891" y="0"/>
                    <a:pt x="6507988" y="259160"/>
                    <a:pt x="6507988" y="578799"/>
                  </a:cubicBezTo>
                  <a:lnTo>
                    <a:pt x="6507988" y="2893827"/>
                  </a:lnTo>
                  <a:cubicBezTo>
                    <a:pt x="6507988" y="3213466"/>
                    <a:pt x="6112891" y="3472674"/>
                    <a:pt x="5625592" y="3472674"/>
                  </a:cubicBezTo>
                  <a:lnTo>
                    <a:pt x="882396" y="3472674"/>
                  </a:lnTo>
                  <a:cubicBezTo>
                    <a:pt x="395097" y="3472547"/>
                    <a:pt x="0" y="3213383"/>
                    <a:pt x="0" y="2893744"/>
                  </a:cubicBezTo>
                  <a:close/>
                </a:path>
              </a:pathLst>
            </a:custGeom>
            <a:solidFill>
              <a:srgbClr val="FFED4C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6507988" cy="3501110"/>
            </a:xfrm>
            <a:prstGeom prst="rect">
              <a:avLst/>
            </a:prstGeom>
          </p:spPr>
          <p:txBody>
            <a:bodyPr lIns="76651" tIns="76651" rIns="76651" bIns="76651" rtlCol="0" anchor="ctr"/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Oggi parleremo di un altro tipo di bullismo </a:t>
              </a:r>
            </a:p>
            <a:p>
              <a:pPr algn="ctr">
                <a:lnSpc>
                  <a:spcPts val="3476"/>
                </a:lnSpc>
              </a:pPr>
              <a:endPara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Quello che avviene su internet e con i telefoni cellulari: 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il cyberbullismo. Vedremo cosa lo rende diverso e cosa possiamo fare per fermarlo.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7178797" y="1028700"/>
            <a:ext cx="2611448" cy="1866611"/>
            <a:chOff x="0" y="0"/>
            <a:chExt cx="2307615" cy="1649438"/>
          </a:xfrm>
        </p:grpSpPr>
        <p:sp>
          <p:nvSpPr>
            <p:cNvPr id="6" name="Freeform 6" descr="A group of white speech bubbles with different symbols  AI-generated content may be incorrect."/>
            <p:cNvSpPr/>
            <p:nvPr/>
          </p:nvSpPr>
          <p:spPr>
            <a:xfrm>
              <a:off x="0" y="0"/>
              <a:ext cx="2307590" cy="1649476"/>
            </a:xfrm>
            <a:custGeom>
              <a:avLst/>
              <a:gdLst/>
              <a:ahLst/>
              <a:cxnLst/>
              <a:rect l="l" t="t" r="r" b="b"/>
              <a:pathLst>
                <a:path w="2307590" h="1649476">
                  <a:moveTo>
                    <a:pt x="0" y="0"/>
                  </a:moveTo>
                  <a:lnTo>
                    <a:pt x="2307590" y="0"/>
                  </a:lnTo>
                  <a:lnTo>
                    <a:pt x="2307590" y="1649476"/>
                  </a:lnTo>
                  <a:lnTo>
                    <a:pt x="0" y="16494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196754" t="-121472" r="-45904" b="-10137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2307007" y="6013086"/>
            <a:ext cx="2644647" cy="1792609"/>
            <a:chOff x="0" y="0"/>
            <a:chExt cx="2336952" cy="1584046"/>
          </a:xfrm>
        </p:grpSpPr>
        <p:sp>
          <p:nvSpPr>
            <p:cNvPr id="8" name="Freeform 8" descr="A group of white speech bubbles with different symbols  AI-generated content may be incorrect."/>
            <p:cNvSpPr/>
            <p:nvPr/>
          </p:nvSpPr>
          <p:spPr>
            <a:xfrm flipH="1">
              <a:off x="0" y="0"/>
              <a:ext cx="2336927" cy="1584071"/>
            </a:xfrm>
            <a:custGeom>
              <a:avLst/>
              <a:gdLst/>
              <a:ahLst/>
              <a:cxnLst/>
              <a:rect l="l" t="t" r="r" b="b"/>
              <a:pathLst>
                <a:path w="2336927" h="1584071">
                  <a:moveTo>
                    <a:pt x="2336927" y="0"/>
                  </a:moveTo>
                  <a:lnTo>
                    <a:pt x="0" y="0"/>
                  </a:lnTo>
                  <a:lnTo>
                    <a:pt x="0" y="1584071"/>
                  </a:lnTo>
                  <a:lnTo>
                    <a:pt x="2336927" y="1584071"/>
                  </a:lnTo>
                  <a:lnTo>
                    <a:pt x="2336927" y="0"/>
                  </a:lnTo>
                  <a:close/>
                </a:path>
              </a:pathLst>
            </a:custGeom>
            <a:blipFill>
              <a:blip r:embed="rId2"/>
              <a:stretch>
                <a:fillRect l="-121409" t="-12808" r="-116949" b="-128366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996975" y="3059218"/>
            <a:ext cx="2489730" cy="1792609"/>
            <a:chOff x="0" y="0"/>
            <a:chExt cx="2200059" cy="1584046"/>
          </a:xfrm>
        </p:grpSpPr>
        <p:sp>
          <p:nvSpPr>
            <p:cNvPr id="10" name="Freeform 10" descr="A group of white speech bubbles with different symbols  AI-generated content may be incorrect."/>
            <p:cNvSpPr/>
            <p:nvPr/>
          </p:nvSpPr>
          <p:spPr>
            <a:xfrm>
              <a:off x="0" y="0"/>
              <a:ext cx="2200021" cy="1584071"/>
            </a:xfrm>
            <a:custGeom>
              <a:avLst/>
              <a:gdLst/>
              <a:ahLst/>
              <a:cxnLst/>
              <a:rect l="l" t="t" r="r" b="b"/>
              <a:pathLst>
                <a:path w="2200021" h="1584071">
                  <a:moveTo>
                    <a:pt x="0" y="0"/>
                  </a:moveTo>
                  <a:lnTo>
                    <a:pt x="2200021" y="0"/>
                  </a:lnTo>
                  <a:lnTo>
                    <a:pt x="2200021" y="1584071"/>
                  </a:lnTo>
                  <a:lnTo>
                    <a:pt x="0" y="158407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8888" t="-9427" r="-250525" b="-131746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3610525" y="5867652"/>
            <a:ext cx="2688913" cy="1604492"/>
            <a:chOff x="0" y="0"/>
            <a:chExt cx="2376068" cy="1417815"/>
          </a:xfrm>
        </p:grpSpPr>
        <p:sp>
          <p:nvSpPr>
            <p:cNvPr id="12" name="Freeform 12" descr="A group of white speech bubbles with different symbols  AI-generated content may be incorrect."/>
            <p:cNvSpPr/>
            <p:nvPr/>
          </p:nvSpPr>
          <p:spPr>
            <a:xfrm>
              <a:off x="0" y="0"/>
              <a:ext cx="2376043" cy="1417828"/>
            </a:xfrm>
            <a:custGeom>
              <a:avLst/>
              <a:gdLst/>
              <a:ahLst/>
              <a:cxnLst/>
              <a:rect l="l" t="t" r="r" b="b"/>
              <a:pathLst>
                <a:path w="2376043" h="1417828">
                  <a:moveTo>
                    <a:pt x="0" y="0"/>
                  </a:moveTo>
                  <a:lnTo>
                    <a:pt x="2376043" y="0"/>
                  </a:lnTo>
                  <a:lnTo>
                    <a:pt x="2376043" y="1417828"/>
                  </a:lnTo>
                  <a:lnTo>
                    <a:pt x="0" y="14178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75103" t="-157199" r="-157684" b="-12253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3259154" y="1738889"/>
            <a:ext cx="2884375" cy="1878138"/>
            <a:chOff x="0" y="0"/>
            <a:chExt cx="2548788" cy="1659623"/>
          </a:xfrm>
        </p:grpSpPr>
        <p:sp>
          <p:nvSpPr>
            <p:cNvPr id="14" name="Freeform 14" descr="A group of white speech bubbles with different symbols  AI-generated content may be incorrect."/>
            <p:cNvSpPr/>
            <p:nvPr/>
          </p:nvSpPr>
          <p:spPr>
            <a:xfrm>
              <a:off x="0" y="0"/>
              <a:ext cx="2548763" cy="1659636"/>
            </a:xfrm>
            <a:custGeom>
              <a:avLst/>
              <a:gdLst/>
              <a:ahLst/>
              <a:cxnLst/>
              <a:rect l="l" t="t" r="r" b="b"/>
              <a:pathLst>
                <a:path w="2548763" h="1659636">
                  <a:moveTo>
                    <a:pt x="0" y="0"/>
                  </a:moveTo>
                  <a:lnTo>
                    <a:pt x="2548763" y="0"/>
                  </a:lnTo>
                  <a:lnTo>
                    <a:pt x="2548763" y="1659636"/>
                  </a:lnTo>
                  <a:lnTo>
                    <a:pt x="0" y="16596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210236" t="-17209" r="-2" b="-112985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</p:spTree>
  </p:cSld>
  <p:clrMapOvr>
    <a:masterClrMapping/>
  </p:clrMapOvr>
  <p:transition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63608" y="3280535"/>
            <a:ext cx="20462236" cy="13870180"/>
            <a:chOff x="0" y="0"/>
            <a:chExt cx="14550923" cy="986323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550898" cy="9863201"/>
            </a:xfrm>
            <a:custGeom>
              <a:avLst/>
              <a:gdLst/>
              <a:ahLst/>
              <a:cxnLst/>
              <a:rect l="l" t="t" r="r" b="b"/>
              <a:pathLst>
                <a:path w="14550898" h="9863201">
                  <a:moveTo>
                    <a:pt x="0" y="4931664"/>
                  </a:moveTo>
                  <a:cubicBezTo>
                    <a:pt x="0" y="2208022"/>
                    <a:pt x="3257296" y="0"/>
                    <a:pt x="7275449" y="0"/>
                  </a:cubicBezTo>
                  <a:cubicBezTo>
                    <a:pt x="11293602" y="0"/>
                    <a:pt x="14550898" y="2208022"/>
                    <a:pt x="14550898" y="4931664"/>
                  </a:cubicBezTo>
                  <a:cubicBezTo>
                    <a:pt x="14550898" y="7655306"/>
                    <a:pt x="11293602" y="9863201"/>
                    <a:pt x="7275449" y="9863201"/>
                  </a:cubicBezTo>
                  <a:cubicBezTo>
                    <a:pt x="3257296" y="9863201"/>
                    <a:pt x="0" y="7655306"/>
                    <a:pt x="0" y="4931664"/>
                  </a:cubicBezTo>
                  <a:close/>
                </a:path>
              </a:pathLst>
            </a:custGeom>
            <a:solidFill>
              <a:srgbClr val="70C7D6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5377246" y="6671805"/>
            <a:ext cx="7533509" cy="1571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Discorsi d’Odio No + Dibattito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8253284" y="4850220"/>
            <a:ext cx="1781431" cy="4413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86"/>
              </a:lnSpc>
            </a:pPr>
            <a:r>
              <a:rPr lang="en-US" sz="273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2.2</a:t>
            </a:r>
          </a:p>
        </p:txBody>
      </p:sp>
    </p:spTree>
  </p:cSld>
  <p:clrMapOvr>
    <a:masterClrMapping/>
  </p:clrMapOvr>
  <p:transition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753189" y="6497380"/>
            <a:ext cx="6496605" cy="2375969"/>
            <a:chOff x="0" y="0"/>
            <a:chExt cx="5534368" cy="202405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534279" cy="2024005"/>
            </a:xfrm>
            <a:custGeom>
              <a:avLst/>
              <a:gdLst/>
              <a:ahLst/>
              <a:cxnLst/>
              <a:rect l="l" t="t" r="r" b="b"/>
              <a:pathLst>
                <a:path w="5534279" h="2024005">
                  <a:moveTo>
                    <a:pt x="0" y="337313"/>
                  </a:moveTo>
                  <a:cubicBezTo>
                    <a:pt x="0" y="151003"/>
                    <a:pt x="151003" y="0"/>
                    <a:pt x="337312" y="0"/>
                  </a:cubicBezTo>
                  <a:lnTo>
                    <a:pt x="5196967" y="0"/>
                  </a:lnTo>
                  <a:cubicBezTo>
                    <a:pt x="5383276" y="0"/>
                    <a:pt x="5534279" y="151003"/>
                    <a:pt x="5534279" y="337313"/>
                  </a:cubicBezTo>
                  <a:lnTo>
                    <a:pt x="5534279" y="1686692"/>
                  </a:lnTo>
                  <a:cubicBezTo>
                    <a:pt x="5534279" y="1873001"/>
                    <a:pt x="5383276" y="2024005"/>
                    <a:pt x="5196967" y="2024005"/>
                  </a:cubicBezTo>
                  <a:lnTo>
                    <a:pt x="337312" y="2024005"/>
                  </a:lnTo>
                  <a:cubicBezTo>
                    <a:pt x="151003" y="2024005"/>
                    <a:pt x="0" y="1873001"/>
                    <a:pt x="0" y="1686692"/>
                  </a:cubicBezTo>
                  <a:lnTo>
                    <a:pt x="0" y="337313"/>
                  </a:lnTo>
                  <a:close/>
                </a:path>
              </a:pathLst>
            </a:custGeom>
            <a:solidFill>
              <a:srgbClr val="E4829D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5534368" cy="2043105"/>
            </a:xfrm>
            <a:prstGeom prst="rect">
              <a:avLst/>
            </a:prstGeom>
          </p:spPr>
          <p:txBody>
            <a:bodyPr lIns="79510" tIns="79510" rIns="79510" bIns="79510" rtlCol="0" anchor="ctr"/>
            <a:lstStyle/>
            <a:p>
              <a:pPr algn="ctr">
                <a:lnSpc>
                  <a:spcPts val="3126"/>
                </a:lnSpc>
              </a:pPr>
              <a:r>
                <a:rPr lang="en-US" sz="2605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Questo video mostra come un messaggio su internet possa trasformarsi in odio e causare gravi danni</a:t>
              </a:r>
            </a:p>
          </p:txBody>
        </p:sp>
      </p:grpSp>
      <p:sp>
        <p:nvSpPr>
          <p:cNvPr id="5" name="Freeform 5"/>
          <p:cNvSpPr/>
          <p:nvPr/>
        </p:nvSpPr>
        <p:spPr>
          <a:xfrm>
            <a:off x="9472041" y="1028700"/>
            <a:ext cx="7787259" cy="8229600"/>
          </a:xfrm>
          <a:custGeom>
            <a:avLst/>
            <a:gdLst/>
            <a:ahLst/>
            <a:cxnLst/>
            <a:rect l="l" t="t" r="r" b="b"/>
            <a:pathLst>
              <a:path w="7787259" h="8229600">
                <a:moveTo>
                  <a:pt x="0" y="0"/>
                </a:moveTo>
                <a:lnTo>
                  <a:pt x="7787259" y="0"/>
                </a:lnTo>
                <a:lnTo>
                  <a:pt x="7787259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6" name="TextBox 6"/>
          <p:cNvSpPr txBox="1"/>
          <p:nvPr/>
        </p:nvSpPr>
        <p:spPr>
          <a:xfrm>
            <a:off x="2049025" y="1377086"/>
            <a:ext cx="5657891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: </a:t>
            </a:r>
          </a:p>
          <a:p>
            <a:pPr algn="l">
              <a:lnSpc>
                <a:spcPts val="2400"/>
              </a:lnSpc>
            </a:pPr>
            <a:endParaRPr lang="en-US" sz="2000" b="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257386" lvl="1" indent="-128693" algn="l">
              <a:lnSpc>
                <a:spcPts val="2400"/>
              </a:lnSpc>
              <a:buFont typeface="Arial"/>
              <a:buChar char="•"/>
            </a:pP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Proiettore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o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schermo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con accesso a internet.</a:t>
            </a:r>
          </a:p>
          <a:p>
            <a:pPr marL="257387" lvl="1" indent="-128693" algn="l">
              <a:lnSpc>
                <a:spcPts val="2400"/>
              </a:lnSpc>
              <a:buFont typeface="Arial"/>
              <a:buChar char="•"/>
            </a:pP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Lavagna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o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lavagna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a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fogli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049025" y="3846184"/>
            <a:ext cx="5904933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faremo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: </a:t>
            </a:r>
          </a:p>
          <a:p>
            <a:pPr algn="l">
              <a:lnSpc>
                <a:spcPts val="2400"/>
              </a:lnSpc>
            </a:pPr>
            <a:endParaRPr lang="en-US" sz="2000" b="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400"/>
              </a:lnSpc>
            </a:pP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Guarderemo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un video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sul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cyberbullismo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e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analizzeremo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le sue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differenze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rispetto al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bullismo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di persona.</a:t>
            </a:r>
          </a:p>
        </p:txBody>
      </p:sp>
    </p:spTree>
  </p:cSld>
  <p:clrMapOvr>
    <a:masterClrMapping/>
  </p:clrMapOvr>
  <p:transition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003018" y="-1714500"/>
            <a:ext cx="24294019" cy="13716000"/>
            <a:chOff x="0" y="0"/>
            <a:chExt cx="17275746" cy="97536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7275811" cy="9753600"/>
            </a:xfrm>
            <a:custGeom>
              <a:avLst/>
              <a:gdLst/>
              <a:ahLst/>
              <a:cxnLst/>
              <a:rect l="l" t="t" r="r" b="b"/>
              <a:pathLst>
                <a:path w="17275811" h="9753600">
                  <a:moveTo>
                    <a:pt x="0" y="0"/>
                  </a:moveTo>
                  <a:lnTo>
                    <a:pt x="17275811" y="0"/>
                  </a:lnTo>
                  <a:lnTo>
                    <a:pt x="17275811" y="9753600"/>
                  </a:lnTo>
                  <a:lnTo>
                    <a:pt x="0" y="975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2115804" y="9534522"/>
            <a:ext cx="3200396" cy="547689"/>
            <a:chOff x="0" y="0"/>
            <a:chExt cx="3034449" cy="51929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034453" cy="519289"/>
            </a:xfrm>
            <a:custGeom>
              <a:avLst/>
              <a:gdLst/>
              <a:ahLst/>
              <a:cxnLst/>
              <a:rect l="l" t="t" r="r" b="b"/>
              <a:pathLst>
                <a:path w="3034453" h="519289">
                  <a:moveTo>
                    <a:pt x="0" y="0"/>
                  </a:moveTo>
                  <a:lnTo>
                    <a:pt x="3034453" y="0"/>
                  </a:lnTo>
                  <a:lnTo>
                    <a:pt x="3034453" y="519289"/>
                  </a:lnTo>
                  <a:lnTo>
                    <a:pt x="0" y="519289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63860" b="-63860"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19050"/>
              <a:ext cx="3034449" cy="53834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r">
                <a:lnSpc>
                  <a:spcPts val="2159"/>
                </a:lnSpc>
              </a:pPr>
              <a:r>
                <a:rPr lang="en-US" sz="1799">
                  <a:solidFill>
                    <a:srgbClr val="898989"/>
                  </a:solidFill>
                  <a:latin typeface="Poppins"/>
                  <a:ea typeface="Poppins"/>
                  <a:cs typeface="Poppins"/>
                  <a:sym typeface="Poppins"/>
                </a:rPr>
                <a:t>37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755568" y="2533187"/>
            <a:ext cx="5290451" cy="2911954"/>
            <a:chOff x="0" y="0"/>
            <a:chExt cx="5016132" cy="276096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015992" cy="2760850"/>
            </a:xfrm>
            <a:custGeom>
              <a:avLst/>
              <a:gdLst/>
              <a:ahLst/>
              <a:cxnLst/>
              <a:rect l="l" t="t" r="r" b="b"/>
              <a:pathLst>
                <a:path w="5015992" h="2760850">
                  <a:moveTo>
                    <a:pt x="0" y="460121"/>
                  </a:moveTo>
                  <a:cubicBezTo>
                    <a:pt x="0" y="205994"/>
                    <a:pt x="205994" y="0"/>
                    <a:pt x="460121" y="0"/>
                  </a:cubicBezTo>
                  <a:lnTo>
                    <a:pt x="4555871" y="0"/>
                  </a:lnTo>
                  <a:cubicBezTo>
                    <a:pt x="4809998" y="0"/>
                    <a:pt x="5015992" y="205994"/>
                    <a:pt x="5015992" y="460121"/>
                  </a:cubicBezTo>
                  <a:lnTo>
                    <a:pt x="5015992" y="2300730"/>
                  </a:lnTo>
                  <a:cubicBezTo>
                    <a:pt x="5015992" y="2554856"/>
                    <a:pt x="4809998" y="2760850"/>
                    <a:pt x="4555871" y="2760850"/>
                  </a:cubicBezTo>
                  <a:lnTo>
                    <a:pt x="460121" y="2760850"/>
                  </a:lnTo>
                  <a:cubicBezTo>
                    <a:pt x="205994" y="2760977"/>
                    <a:pt x="0" y="2554983"/>
                    <a:pt x="0" y="2300730"/>
                  </a:cubicBezTo>
                  <a:lnTo>
                    <a:pt x="0" y="460121"/>
                  </a:lnTo>
                  <a:close/>
                </a:path>
              </a:pathLst>
            </a:custGeom>
            <a:solidFill>
              <a:srgbClr val="E3829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5016132" cy="2789539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240"/>
                </a:lnSpc>
              </a:pPr>
              <a:r>
                <a:rPr lang="en-US" sz="27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Quali sono le differenze tra il bullismo faccia a faccia e il cyberbullismo?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9406975" y="2533201"/>
            <a:ext cx="5125458" cy="2911953"/>
            <a:chOff x="0" y="0"/>
            <a:chExt cx="4859693" cy="276096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859655" cy="2760849"/>
            </a:xfrm>
            <a:custGeom>
              <a:avLst/>
              <a:gdLst/>
              <a:ahLst/>
              <a:cxnLst/>
              <a:rect l="l" t="t" r="r" b="b"/>
              <a:pathLst>
                <a:path w="4859655" h="2760849">
                  <a:moveTo>
                    <a:pt x="0" y="460120"/>
                  </a:moveTo>
                  <a:cubicBezTo>
                    <a:pt x="0" y="205994"/>
                    <a:pt x="205994" y="0"/>
                    <a:pt x="460121" y="0"/>
                  </a:cubicBezTo>
                  <a:lnTo>
                    <a:pt x="4399534" y="0"/>
                  </a:lnTo>
                  <a:cubicBezTo>
                    <a:pt x="4653661" y="0"/>
                    <a:pt x="4859655" y="205994"/>
                    <a:pt x="4859655" y="460120"/>
                  </a:cubicBezTo>
                  <a:lnTo>
                    <a:pt x="4859655" y="2300728"/>
                  </a:lnTo>
                  <a:cubicBezTo>
                    <a:pt x="4859655" y="2554855"/>
                    <a:pt x="4653661" y="2760849"/>
                    <a:pt x="4399534" y="2760849"/>
                  </a:cubicBezTo>
                  <a:lnTo>
                    <a:pt x="460121" y="2760849"/>
                  </a:lnTo>
                  <a:cubicBezTo>
                    <a:pt x="205994" y="2760975"/>
                    <a:pt x="0" y="2554982"/>
                    <a:pt x="0" y="2300728"/>
                  </a:cubicBezTo>
                  <a:lnTo>
                    <a:pt x="0" y="460120"/>
                  </a:lnTo>
                  <a:close/>
                </a:path>
              </a:pathLst>
            </a:custGeom>
            <a:solidFill>
              <a:srgbClr val="50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4859693" cy="2789538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240"/>
                </a:lnSpc>
              </a:pPr>
              <a:r>
                <a:rPr lang="en-US" sz="27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Quali caratteristiche lo rendono più pericoloso?” </a:t>
              </a:r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8310592" y="1342303"/>
            <a:ext cx="1545394" cy="3807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80"/>
              </a:lnSpc>
            </a:pPr>
            <a:r>
              <a:rPr lang="en-US" sz="24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Domande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905935" y="6612286"/>
            <a:ext cx="10812454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Il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cyberbullismo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non è un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gioco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o un piccolo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errore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.</a:t>
            </a:r>
          </a:p>
          <a:p>
            <a:pPr algn="ctr">
              <a:lnSpc>
                <a:spcPts val="2400"/>
              </a:lnSpc>
            </a:pPr>
            <a:endParaRPr lang="en-US" sz="2000" b="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ctr">
              <a:lnSpc>
                <a:spcPts val="2400"/>
              </a:lnSpc>
            </a:pP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È un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reato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che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può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avere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gravi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conseguenze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.</a:t>
            </a:r>
          </a:p>
          <a:p>
            <a:pPr algn="ctr">
              <a:lnSpc>
                <a:spcPts val="2400"/>
              </a:lnSpc>
            </a:pP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Per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questo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è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importante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parlare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con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qualcuno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/a di fiducia e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conservare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le prove.</a:t>
            </a:r>
          </a:p>
          <a:p>
            <a:pPr algn="ctr">
              <a:lnSpc>
                <a:spcPts val="2400"/>
              </a:lnSpc>
            </a:pPr>
            <a:endParaRPr lang="en-US" sz="2000" b="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</p:spTree>
  </p:cSld>
  <p:clrMapOvr>
    <a:masterClrMapping/>
  </p:clrMapOvr>
  <p:transition>
    <p:fad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63608" y="3280535"/>
            <a:ext cx="20462236" cy="13870180"/>
            <a:chOff x="0" y="0"/>
            <a:chExt cx="14550923" cy="986323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550898" cy="9863201"/>
            </a:xfrm>
            <a:custGeom>
              <a:avLst/>
              <a:gdLst/>
              <a:ahLst/>
              <a:cxnLst/>
              <a:rect l="l" t="t" r="r" b="b"/>
              <a:pathLst>
                <a:path w="14550898" h="9863201">
                  <a:moveTo>
                    <a:pt x="0" y="4931664"/>
                  </a:moveTo>
                  <a:cubicBezTo>
                    <a:pt x="0" y="2208022"/>
                    <a:pt x="3257296" y="0"/>
                    <a:pt x="7275449" y="0"/>
                  </a:cubicBezTo>
                  <a:cubicBezTo>
                    <a:pt x="11293602" y="0"/>
                    <a:pt x="14550898" y="2208022"/>
                    <a:pt x="14550898" y="4931664"/>
                  </a:cubicBezTo>
                  <a:cubicBezTo>
                    <a:pt x="14550898" y="7655306"/>
                    <a:pt x="11293602" y="9863201"/>
                    <a:pt x="7275449" y="9863201"/>
                  </a:cubicBezTo>
                  <a:cubicBezTo>
                    <a:pt x="3257296" y="9863201"/>
                    <a:pt x="0" y="7655306"/>
                    <a:pt x="0" y="4931664"/>
                  </a:cubicBezTo>
                  <a:close/>
                </a:path>
              </a:pathLst>
            </a:custGeom>
            <a:solidFill>
              <a:srgbClr val="E3829C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011233" y="6354184"/>
            <a:ext cx="6600825" cy="1571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Gioco</a:t>
            </a: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</a:p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“Messaggi Comuni”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8361466" y="4770004"/>
            <a:ext cx="1565067" cy="3807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lang="en-US" sz="23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2.3</a:t>
            </a:r>
          </a:p>
        </p:txBody>
      </p:sp>
      <p:sp>
        <p:nvSpPr>
          <p:cNvPr id="7" name="Freeform 7"/>
          <p:cNvSpPr/>
          <p:nvPr/>
        </p:nvSpPr>
        <p:spPr>
          <a:xfrm>
            <a:off x="12115804" y="9534522"/>
            <a:ext cx="3200400" cy="547688"/>
          </a:xfrm>
          <a:custGeom>
            <a:avLst/>
            <a:gdLst/>
            <a:ahLst/>
            <a:cxnLst/>
            <a:rect l="l" t="t" r="r" b="b"/>
            <a:pathLst>
              <a:path w="3034453" h="519289">
                <a:moveTo>
                  <a:pt x="0" y="0"/>
                </a:moveTo>
                <a:lnTo>
                  <a:pt x="3034453" y="0"/>
                </a:lnTo>
                <a:lnTo>
                  <a:pt x="3034453" y="519289"/>
                </a:lnTo>
                <a:lnTo>
                  <a:pt x="0" y="519289"/>
                </a:lnTo>
                <a:close/>
              </a:path>
            </a:pathLst>
          </a:custGeom>
          <a:blipFill>
            <a:blip r:embed="rId2">
              <a:alphaModFix amt="0"/>
            </a:blip>
            <a:stretch>
              <a:fillRect t="-63860" b="-63860"/>
            </a:stretch>
          </a:blipFill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84779" y="4455920"/>
            <a:ext cx="20462236" cy="13870180"/>
            <a:chOff x="0" y="0"/>
            <a:chExt cx="14550923" cy="986323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550898" cy="9863201"/>
            </a:xfrm>
            <a:custGeom>
              <a:avLst/>
              <a:gdLst/>
              <a:ahLst/>
              <a:cxnLst/>
              <a:rect l="l" t="t" r="r" b="b"/>
              <a:pathLst>
                <a:path w="14550898" h="9863201">
                  <a:moveTo>
                    <a:pt x="0" y="4931664"/>
                  </a:moveTo>
                  <a:cubicBezTo>
                    <a:pt x="0" y="2208022"/>
                    <a:pt x="3257296" y="0"/>
                    <a:pt x="7275449" y="0"/>
                  </a:cubicBezTo>
                  <a:cubicBezTo>
                    <a:pt x="11293602" y="0"/>
                    <a:pt x="14550898" y="2208022"/>
                    <a:pt x="14550898" y="4931664"/>
                  </a:cubicBezTo>
                  <a:cubicBezTo>
                    <a:pt x="14550898" y="7655306"/>
                    <a:pt x="11293602" y="9863201"/>
                    <a:pt x="7275449" y="9863201"/>
                  </a:cubicBezTo>
                  <a:cubicBezTo>
                    <a:pt x="3257296" y="9863201"/>
                    <a:pt x="0" y="7655306"/>
                    <a:pt x="0" y="4931664"/>
                  </a:cubicBezTo>
                  <a:close/>
                </a:path>
              </a:pathLst>
            </a:custGeom>
            <a:solidFill>
              <a:srgbClr val="70C7D6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4214678" y="7202186"/>
            <a:ext cx="10263322" cy="7694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Introduzione</a:t>
            </a:r>
            <a:r>
              <a:rPr lang="en-US" sz="5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e </a:t>
            </a:r>
            <a:r>
              <a:rPr lang="en-US" sz="5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Presentazione</a:t>
            </a:r>
            <a:endParaRPr lang="en-US" sz="5000" b="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1694499" y="1616071"/>
            <a:ext cx="14899003" cy="1415749"/>
            <a:chOff x="0" y="0"/>
            <a:chExt cx="11704320" cy="111218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1704320" cy="1112184"/>
            </a:xfrm>
            <a:custGeom>
              <a:avLst/>
              <a:gdLst/>
              <a:ahLst/>
              <a:cxnLst/>
              <a:rect l="l" t="t" r="r" b="b"/>
              <a:pathLst>
                <a:path w="11704320" h="1112184">
                  <a:moveTo>
                    <a:pt x="0" y="0"/>
                  </a:moveTo>
                  <a:lnTo>
                    <a:pt x="11704320" y="0"/>
                  </a:lnTo>
                  <a:lnTo>
                    <a:pt x="11704320" y="1112184"/>
                  </a:lnTo>
                  <a:lnTo>
                    <a:pt x="0" y="111218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55055" b="-155054"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11704320" cy="115980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6000"/>
                </a:lnSpc>
              </a:pPr>
              <a:r>
                <a:rPr lang="en-US" sz="5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Giorno 1. Bullismo</a:t>
              </a:r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8295766" y="5284255"/>
            <a:ext cx="1696467" cy="4555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75"/>
              </a:lnSpc>
            </a:pPr>
            <a:r>
              <a:rPr lang="en-US" sz="289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1.1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2695878" y="9384806"/>
            <a:ext cx="3862699" cy="697405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r">
              <a:lnSpc>
                <a:spcPts val="2606"/>
              </a:lnSpc>
            </a:pPr>
            <a:endParaRPr lang="en-US" sz="2172" dirty="0">
              <a:solidFill>
                <a:srgbClr val="898989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  <p:transition>
    <p:fade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339185" y="1020940"/>
            <a:ext cx="5083466" cy="1857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: </a:t>
            </a:r>
          </a:p>
          <a:p>
            <a:pPr algn="l">
              <a:lnSpc>
                <a:spcPts val="2400"/>
              </a:lnSpc>
            </a:pPr>
            <a:endParaRPr lang="en-US" sz="2000" b="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257386" lvl="1" indent="-128693" algn="l">
              <a:lnSpc>
                <a:spcPts val="2400"/>
              </a:lnSpc>
              <a:buFont typeface="Arial"/>
              <a:buChar char="•"/>
            </a:pP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Un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bambolotto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o un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peluche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. </a:t>
            </a:r>
          </a:p>
          <a:p>
            <a:pPr marL="257386" lvl="1" indent="-128693" algn="l">
              <a:lnSpc>
                <a:spcPts val="2400"/>
              </a:lnSpc>
              <a:buFont typeface="Arial"/>
              <a:buChar char="•"/>
            </a:pP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Carte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plastificate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con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messaggi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da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cellulare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(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sia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positivi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che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negativi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).</a:t>
            </a:r>
          </a:p>
          <a:p>
            <a:pPr marL="257387" lvl="1" indent="-128693" algn="l">
              <a:lnSpc>
                <a:spcPts val="2400"/>
              </a:lnSpc>
              <a:buFont typeface="Arial"/>
              <a:buChar char="•"/>
            </a:pP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Spazio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circolare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con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sedie</a:t>
            </a:r>
            <a:endParaRPr lang="en-US" sz="2000" dirty="0">
              <a:solidFill>
                <a:srgbClr val="000000"/>
              </a:solidFill>
              <a:latin typeface="Poppins" panose="00000500000000000000" pitchFamily="2" charset="0"/>
              <a:ea typeface="Poppins Bold"/>
              <a:cs typeface="Poppins" panose="00000500000000000000" pitchFamily="2" charset="0"/>
              <a:sym typeface="Poppins Bold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0090444" y="1020940"/>
            <a:ext cx="5305426" cy="15388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faremo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: </a:t>
            </a:r>
          </a:p>
          <a:p>
            <a:pPr algn="l">
              <a:lnSpc>
                <a:spcPts val="2400"/>
              </a:lnSpc>
            </a:pPr>
            <a:endParaRPr lang="en-US" sz="2000" b="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400"/>
              </a:lnSpc>
            </a:pP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Leggeremo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messaggi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negativi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diretti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al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bambolotto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e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rifletteremo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. Poi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passeremo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ai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messaggi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positivi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e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confronteremo</a:t>
            </a:r>
            <a:endParaRPr lang="en-US" sz="2000" dirty="0">
              <a:solidFill>
                <a:srgbClr val="000000"/>
              </a:solidFill>
              <a:latin typeface="Poppins" panose="00000500000000000000" pitchFamily="2" charset="0"/>
              <a:ea typeface="Poppins Bold"/>
              <a:cs typeface="Poppins" panose="00000500000000000000" pitchFamily="2" charset="0"/>
              <a:sym typeface="Poppins Bold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4976600" y="3453874"/>
            <a:ext cx="8334801" cy="7277477"/>
            <a:chOff x="0" y="0"/>
            <a:chExt cx="7902626" cy="6900126"/>
          </a:xfrm>
        </p:grpSpPr>
        <p:sp>
          <p:nvSpPr>
            <p:cNvPr id="5" name="Freeform 5" descr="A cartoon of a person  AI-generated content may be incorrect."/>
            <p:cNvSpPr/>
            <p:nvPr/>
          </p:nvSpPr>
          <p:spPr>
            <a:xfrm>
              <a:off x="0" y="0"/>
              <a:ext cx="7902575" cy="6900164"/>
            </a:xfrm>
            <a:custGeom>
              <a:avLst/>
              <a:gdLst/>
              <a:ahLst/>
              <a:cxnLst/>
              <a:rect l="l" t="t" r="r" b="b"/>
              <a:pathLst>
                <a:path w="7902575" h="6900164">
                  <a:moveTo>
                    <a:pt x="0" y="0"/>
                  </a:moveTo>
                  <a:lnTo>
                    <a:pt x="7902575" y="0"/>
                  </a:lnTo>
                  <a:lnTo>
                    <a:pt x="7902575" y="6900164"/>
                  </a:lnTo>
                  <a:lnTo>
                    <a:pt x="0" y="690016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2990418" y="4658805"/>
            <a:ext cx="3478828" cy="1301989"/>
            <a:chOff x="0" y="0"/>
            <a:chExt cx="3298444" cy="1234478"/>
          </a:xfrm>
        </p:grpSpPr>
        <p:sp>
          <p:nvSpPr>
            <p:cNvPr id="7" name="Freeform 7" descr="A rectangular rectangle with a black background  AI-generated content may be incorrect."/>
            <p:cNvSpPr/>
            <p:nvPr/>
          </p:nvSpPr>
          <p:spPr>
            <a:xfrm>
              <a:off x="0" y="0"/>
              <a:ext cx="3298444" cy="1234440"/>
            </a:xfrm>
            <a:custGeom>
              <a:avLst/>
              <a:gdLst/>
              <a:ahLst/>
              <a:cxnLst/>
              <a:rect l="l" t="t" r="r" b="b"/>
              <a:pathLst>
                <a:path w="3298444" h="1234440">
                  <a:moveTo>
                    <a:pt x="0" y="0"/>
                  </a:moveTo>
                  <a:lnTo>
                    <a:pt x="3298444" y="0"/>
                  </a:lnTo>
                  <a:lnTo>
                    <a:pt x="3298444" y="1234440"/>
                  </a:lnTo>
                  <a:lnTo>
                    <a:pt x="0" y="12344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67403" b="-65768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1378449" y="3907252"/>
            <a:ext cx="3478828" cy="1134410"/>
            <a:chOff x="0" y="0"/>
            <a:chExt cx="3298444" cy="1075588"/>
          </a:xfrm>
        </p:grpSpPr>
        <p:sp>
          <p:nvSpPr>
            <p:cNvPr id="9" name="Freeform 9" descr="A rectangular rectangle with a black background  AI-generated content may be incorrect."/>
            <p:cNvSpPr/>
            <p:nvPr/>
          </p:nvSpPr>
          <p:spPr>
            <a:xfrm flipH="1">
              <a:off x="0" y="0"/>
              <a:ext cx="3298444" cy="1075563"/>
            </a:xfrm>
            <a:custGeom>
              <a:avLst/>
              <a:gdLst/>
              <a:ahLst/>
              <a:cxnLst/>
              <a:rect l="l" t="t" r="r" b="b"/>
              <a:pathLst>
                <a:path w="3298444" h="1075563">
                  <a:moveTo>
                    <a:pt x="3298444" y="0"/>
                  </a:moveTo>
                  <a:lnTo>
                    <a:pt x="0" y="0"/>
                  </a:lnTo>
                  <a:lnTo>
                    <a:pt x="0" y="1075563"/>
                  </a:lnTo>
                  <a:lnTo>
                    <a:pt x="3298444" y="1075563"/>
                  </a:lnTo>
                  <a:lnTo>
                    <a:pt x="3298444" y="0"/>
                  </a:lnTo>
                  <a:close/>
                </a:path>
              </a:pathLst>
            </a:custGeom>
            <a:blipFill>
              <a:blip r:embed="rId3"/>
              <a:stretch>
                <a:fillRect t="-78598" b="-89016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2619162" y="8135115"/>
            <a:ext cx="3478828" cy="1301989"/>
            <a:chOff x="0" y="0"/>
            <a:chExt cx="3298444" cy="1234478"/>
          </a:xfrm>
        </p:grpSpPr>
        <p:sp>
          <p:nvSpPr>
            <p:cNvPr id="11" name="Freeform 11" descr="A rectangular rectangle with a black background  AI-generated content may be incorrect."/>
            <p:cNvSpPr/>
            <p:nvPr/>
          </p:nvSpPr>
          <p:spPr>
            <a:xfrm>
              <a:off x="0" y="0"/>
              <a:ext cx="3298444" cy="1234440"/>
            </a:xfrm>
            <a:custGeom>
              <a:avLst/>
              <a:gdLst/>
              <a:ahLst/>
              <a:cxnLst/>
              <a:rect l="l" t="t" r="r" b="b"/>
              <a:pathLst>
                <a:path w="3298444" h="1234440">
                  <a:moveTo>
                    <a:pt x="0" y="0"/>
                  </a:moveTo>
                  <a:lnTo>
                    <a:pt x="3298444" y="0"/>
                  </a:lnTo>
                  <a:lnTo>
                    <a:pt x="3298444" y="1234440"/>
                  </a:lnTo>
                  <a:lnTo>
                    <a:pt x="0" y="12344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67403" b="-65768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1955968" y="7567910"/>
            <a:ext cx="3478828" cy="1134410"/>
            <a:chOff x="0" y="0"/>
            <a:chExt cx="3298444" cy="1075588"/>
          </a:xfrm>
        </p:grpSpPr>
        <p:sp>
          <p:nvSpPr>
            <p:cNvPr id="13" name="Freeform 13" descr="A rectangular rectangle with a black background  AI-generated content may be incorrect."/>
            <p:cNvSpPr/>
            <p:nvPr/>
          </p:nvSpPr>
          <p:spPr>
            <a:xfrm flipH="1">
              <a:off x="0" y="0"/>
              <a:ext cx="3298444" cy="1075563"/>
            </a:xfrm>
            <a:custGeom>
              <a:avLst/>
              <a:gdLst/>
              <a:ahLst/>
              <a:cxnLst/>
              <a:rect l="l" t="t" r="r" b="b"/>
              <a:pathLst>
                <a:path w="3298444" h="1075563">
                  <a:moveTo>
                    <a:pt x="3298444" y="0"/>
                  </a:moveTo>
                  <a:lnTo>
                    <a:pt x="0" y="0"/>
                  </a:lnTo>
                  <a:lnTo>
                    <a:pt x="0" y="1075563"/>
                  </a:lnTo>
                  <a:lnTo>
                    <a:pt x="3298444" y="1075563"/>
                  </a:lnTo>
                  <a:lnTo>
                    <a:pt x="3298444" y="0"/>
                  </a:lnTo>
                  <a:close/>
                </a:path>
              </a:pathLst>
            </a:custGeom>
            <a:blipFill>
              <a:blip r:embed="rId3"/>
              <a:stretch>
                <a:fillRect t="-78598" b="-89016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</p:spTree>
  </p:cSld>
  <p:clrMapOvr>
    <a:masterClrMapping/>
  </p:clrMapOvr>
  <p:transition>
    <p:fad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143906" y="3350975"/>
            <a:ext cx="8682031" cy="7576324"/>
            <a:chOff x="0" y="0"/>
            <a:chExt cx="7907147" cy="6900126"/>
          </a:xfrm>
        </p:grpSpPr>
        <p:sp>
          <p:nvSpPr>
            <p:cNvPr id="3" name="Freeform 3" descr="A cartoon of a person with brown hair  AI-generated content may be incorrect."/>
            <p:cNvSpPr/>
            <p:nvPr/>
          </p:nvSpPr>
          <p:spPr>
            <a:xfrm>
              <a:off x="0" y="0"/>
              <a:ext cx="7907147" cy="6900164"/>
            </a:xfrm>
            <a:custGeom>
              <a:avLst/>
              <a:gdLst/>
              <a:ahLst/>
              <a:cxnLst/>
              <a:rect l="l" t="t" r="r" b="b"/>
              <a:pathLst>
                <a:path w="7907147" h="6900164">
                  <a:moveTo>
                    <a:pt x="0" y="0"/>
                  </a:moveTo>
                  <a:lnTo>
                    <a:pt x="7907147" y="0"/>
                  </a:lnTo>
                  <a:lnTo>
                    <a:pt x="7907147" y="6900164"/>
                  </a:lnTo>
                  <a:lnTo>
                    <a:pt x="0" y="690016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284545" y="4455030"/>
            <a:ext cx="3621685" cy="2557240"/>
            <a:chOff x="0" y="0"/>
            <a:chExt cx="4828913" cy="3409653"/>
          </a:xfrm>
        </p:grpSpPr>
        <p:grpSp>
          <p:nvGrpSpPr>
            <p:cNvPr id="5" name="Group 5"/>
            <p:cNvGrpSpPr/>
            <p:nvPr/>
          </p:nvGrpSpPr>
          <p:grpSpPr>
            <a:xfrm>
              <a:off x="0" y="0"/>
              <a:ext cx="4828913" cy="3409653"/>
              <a:chOff x="0" y="0"/>
              <a:chExt cx="3298444" cy="2329002"/>
            </a:xfrm>
          </p:grpSpPr>
          <p:sp>
            <p:nvSpPr>
              <p:cNvPr id="6" name="Freeform 6" descr="A rectangular rectangle with a black background  AI-generated content may be incorrect."/>
              <p:cNvSpPr/>
              <p:nvPr/>
            </p:nvSpPr>
            <p:spPr>
              <a:xfrm>
                <a:off x="0" y="0"/>
                <a:ext cx="3298444" cy="2329053"/>
              </a:xfrm>
              <a:custGeom>
                <a:avLst/>
                <a:gdLst/>
                <a:ahLst/>
                <a:cxnLst/>
                <a:rect l="l" t="t" r="r" b="b"/>
                <a:pathLst>
                  <a:path w="3298444" h="2329053">
                    <a:moveTo>
                      <a:pt x="0" y="0"/>
                    </a:moveTo>
                    <a:lnTo>
                      <a:pt x="3298444" y="0"/>
                    </a:lnTo>
                    <a:lnTo>
                      <a:pt x="3298444" y="2329053"/>
                    </a:lnTo>
                    <a:lnTo>
                      <a:pt x="0" y="2329053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 t="-89035" r="-123431" b="-87092"/>
                </a:stretch>
              </a:blipFill>
            </p:spPr>
            <p:txBody>
              <a:bodyPr/>
              <a:lstStyle/>
              <a:p>
                <a:endParaRPr lang="es-ES"/>
              </a:p>
            </p:txBody>
          </p:sp>
        </p:grpSp>
        <p:sp>
          <p:nvSpPr>
            <p:cNvPr id="7" name="TextBox 7"/>
            <p:cNvSpPr txBox="1"/>
            <p:nvPr/>
          </p:nvSpPr>
          <p:spPr>
            <a:xfrm>
              <a:off x="1233712" y="937468"/>
              <a:ext cx="3314662" cy="114414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373"/>
                </a:lnSpc>
              </a:pPr>
              <a:r>
                <a:rPr lang="en-US" sz="281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Tutte e tutti </a:t>
              </a:r>
              <a:r>
                <a:rPr lang="en-US" sz="2810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ridono</a:t>
              </a:r>
              <a:r>
                <a:rPr lang="en-US" sz="281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di </a:t>
              </a:r>
              <a:r>
                <a:rPr lang="en-US" sz="2810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te</a:t>
              </a:r>
              <a:r>
                <a:rPr lang="en-US" sz="281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!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818039" y="6999254"/>
            <a:ext cx="3621685" cy="3435608"/>
            <a:chOff x="0" y="0"/>
            <a:chExt cx="4828913" cy="4580811"/>
          </a:xfrm>
        </p:grpSpPr>
        <p:grpSp>
          <p:nvGrpSpPr>
            <p:cNvPr id="9" name="Group 9"/>
            <p:cNvGrpSpPr/>
            <p:nvPr/>
          </p:nvGrpSpPr>
          <p:grpSpPr>
            <a:xfrm>
              <a:off x="0" y="0"/>
              <a:ext cx="4828913" cy="4580811"/>
              <a:chOff x="0" y="0"/>
              <a:chExt cx="3298444" cy="3128975"/>
            </a:xfrm>
          </p:grpSpPr>
          <p:sp>
            <p:nvSpPr>
              <p:cNvPr id="10" name="Freeform 10" descr="A rectangular rectangle with a black background  AI-generated content may be incorrect."/>
              <p:cNvSpPr/>
              <p:nvPr/>
            </p:nvSpPr>
            <p:spPr>
              <a:xfrm>
                <a:off x="0" y="0"/>
                <a:ext cx="3298444" cy="3129026"/>
              </a:xfrm>
              <a:custGeom>
                <a:avLst/>
                <a:gdLst/>
                <a:ahLst/>
                <a:cxnLst/>
                <a:rect l="l" t="t" r="r" b="b"/>
                <a:pathLst>
                  <a:path w="3298444" h="3129026">
                    <a:moveTo>
                      <a:pt x="0" y="0"/>
                    </a:moveTo>
                    <a:lnTo>
                      <a:pt x="3298444" y="0"/>
                    </a:lnTo>
                    <a:lnTo>
                      <a:pt x="3298444" y="3129026"/>
                    </a:lnTo>
                    <a:lnTo>
                      <a:pt x="0" y="3129026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 t="-67398" r="-153460" b="-65757"/>
                </a:stretch>
              </a:blipFill>
            </p:spPr>
            <p:txBody>
              <a:bodyPr/>
              <a:lstStyle/>
              <a:p>
                <a:endParaRPr lang="es-ES"/>
              </a:p>
            </p:txBody>
          </p:sp>
        </p:grpSp>
        <p:sp>
          <p:nvSpPr>
            <p:cNvPr id="11" name="TextBox 11"/>
            <p:cNvSpPr txBox="1"/>
            <p:nvPr/>
          </p:nvSpPr>
          <p:spPr>
            <a:xfrm>
              <a:off x="1385819" y="1352123"/>
              <a:ext cx="3314662" cy="11519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373"/>
                </a:lnSpc>
              </a:pPr>
              <a:r>
                <a:rPr lang="en-US" sz="281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Non </a:t>
              </a:r>
              <a:r>
                <a:rPr lang="en-US" sz="2810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ti</a:t>
              </a:r>
              <a:r>
                <a:rPr lang="en-US" sz="281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-US" sz="2810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vogliamo</a:t>
              </a:r>
              <a:r>
                <a:rPr lang="en-US" sz="281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qui!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2387201" y="3158717"/>
            <a:ext cx="3621685" cy="1989054"/>
            <a:chOff x="0" y="0"/>
            <a:chExt cx="4828913" cy="2652072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0"/>
              <a:ext cx="4828913" cy="2652072"/>
              <a:chOff x="0" y="0"/>
              <a:chExt cx="3298444" cy="1811528"/>
            </a:xfrm>
          </p:grpSpPr>
          <p:sp>
            <p:nvSpPr>
              <p:cNvPr id="14" name="Freeform 14" descr="A rectangular rectangle with a black background  AI-generated content may be incorrect."/>
              <p:cNvSpPr/>
              <p:nvPr/>
            </p:nvSpPr>
            <p:spPr>
              <a:xfrm flipH="1">
                <a:off x="0" y="0"/>
                <a:ext cx="3298444" cy="1811528"/>
              </a:xfrm>
              <a:custGeom>
                <a:avLst/>
                <a:gdLst/>
                <a:ahLst/>
                <a:cxnLst/>
                <a:rect l="l" t="t" r="r" b="b"/>
                <a:pathLst>
                  <a:path w="3298444" h="1811528">
                    <a:moveTo>
                      <a:pt x="3298444" y="0"/>
                    </a:moveTo>
                    <a:lnTo>
                      <a:pt x="0" y="0"/>
                    </a:lnTo>
                    <a:lnTo>
                      <a:pt x="0" y="1811528"/>
                    </a:lnTo>
                    <a:lnTo>
                      <a:pt x="3298444" y="1811528"/>
                    </a:lnTo>
                    <a:lnTo>
                      <a:pt x="3298444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 t="-81100" r="-71699" b="-91715"/>
                </a:stretch>
              </a:blipFill>
            </p:spPr>
            <p:txBody>
              <a:bodyPr/>
              <a:lstStyle/>
              <a:p>
                <a:endParaRPr lang="es-ES"/>
              </a:p>
            </p:txBody>
          </p:sp>
        </p:grpSp>
        <p:sp>
          <p:nvSpPr>
            <p:cNvPr id="15" name="TextBox 15"/>
            <p:cNvSpPr txBox="1"/>
            <p:nvPr/>
          </p:nvSpPr>
          <p:spPr>
            <a:xfrm>
              <a:off x="392788" y="752042"/>
              <a:ext cx="3314662" cy="114414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373"/>
                </a:lnSpc>
              </a:pPr>
              <a:r>
                <a:rPr lang="en-US" sz="281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Sei così stupido/a!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3536219" y="6928520"/>
            <a:ext cx="3621685" cy="2685809"/>
            <a:chOff x="0" y="0"/>
            <a:chExt cx="4828913" cy="3581078"/>
          </a:xfrm>
        </p:grpSpPr>
        <p:grpSp>
          <p:nvGrpSpPr>
            <p:cNvPr id="17" name="Group 17"/>
            <p:cNvGrpSpPr/>
            <p:nvPr/>
          </p:nvGrpSpPr>
          <p:grpSpPr>
            <a:xfrm>
              <a:off x="0" y="0"/>
              <a:ext cx="4828913" cy="3581078"/>
              <a:chOff x="0" y="0"/>
              <a:chExt cx="3298444" cy="2446096"/>
            </a:xfrm>
          </p:grpSpPr>
          <p:sp>
            <p:nvSpPr>
              <p:cNvPr id="18" name="Freeform 18" descr="A rectangular rectangle with a black background  AI-generated content may be incorrect."/>
              <p:cNvSpPr/>
              <p:nvPr/>
            </p:nvSpPr>
            <p:spPr>
              <a:xfrm flipH="1">
                <a:off x="0" y="0"/>
                <a:ext cx="3298444" cy="2446147"/>
              </a:xfrm>
              <a:custGeom>
                <a:avLst/>
                <a:gdLst/>
                <a:ahLst/>
                <a:cxnLst/>
                <a:rect l="l" t="t" r="r" b="b"/>
                <a:pathLst>
                  <a:path w="3298444" h="2446147">
                    <a:moveTo>
                      <a:pt x="3298444" y="0"/>
                    </a:moveTo>
                    <a:lnTo>
                      <a:pt x="0" y="0"/>
                    </a:lnTo>
                    <a:lnTo>
                      <a:pt x="0" y="2446147"/>
                    </a:lnTo>
                    <a:lnTo>
                      <a:pt x="3298444" y="2446147"/>
                    </a:lnTo>
                    <a:lnTo>
                      <a:pt x="3298444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 t="-78593" r="-127413" b="-89003"/>
                </a:stretch>
              </a:blipFill>
            </p:spPr>
            <p:txBody>
              <a:bodyPr/>
              <a:lstStyle/>
              <a:p>
                <a:endParaRPr lang="es-ES"/>
              </a:p>
            </p:txBody>
          </p:sp>
        </p:grpSp>
        <p:sp>
          <p:nvSpPr>
            <p:cNvPr id="19" name="TextBox 19"/>
            <p:cNvSpPr txBox="1"/>
            <p:nvPr/>
          </p:nvSpPr>
          <p:spPr>
            <a:xfrm>
              <a:off x="221867" y="690123"/>
              <a:ext cx="3314662" cy="23146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373"/>
                </a:lnSpc>
              </a:pPr>
              <a:r>
                <a:rPr lang="it-IT" sz="281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Spero che tu non stia venendo in gita!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4886970" y="1271154"/>
            <a:ext cx="3621685" cy="3028566"/>
            <a:chOff x="0" y="0"/>
            <a:chExt cx="4828913" cy="4038088"/>
          </a:xfrm>
        </p:grpSpPr>
        <p:grpSp>
          <p:nvGrpSpPr>
            <p:cNvPr id="21" name="Group 21"/>
            <p:cNvGrpSpPr/>
            <p:nvPr/>
          </p:nvGrpSpPr>
          <p:grpSpPr>
            <a:xfrm>
              <a:off x="0" y="0"/>
              <a:ext cx="4828913" cy="4038088"/>
              <a:chOff x="0" y="0"/>
              <a:chExt cx="3298444" cy="2758262"/>
            </a:xfrm>
          </p:grpSpPr>
          <p:sp>
            <p:nvSpPr>
              <p:cNvPr id="22" name="Freeform 22" descr="A rectangular rectangle with a black background  AI-generated content may be incorrect."/>
              <p:cNvSpPr/>
              <p:nvPr/>
            </p:nvSpPr>
            <p:spPr>
              <a:xfrm>
                <a:off x="0" y="0"/>
                <a:ext cx="3298444" cy="2758313"/>
              </a:xfrm>
              <a:custGeom>
                <a:avLst/>
                <a:gdLst/>
                <a:ahLst/>
                <a:cxnLst/>
                <a:rect l="l" t="t" r="r" b="b"/>
                <a:pathLst>
                  <a:path w="3298444" h="2758313">
                    <a:moveTo>
                      <a:pt x="0" y="0"/>
                    </a:moveTo>
                    <a:lnTo>
                      <a:pt x="3298444" y="0"/>
                    </a:lnTo>
                    <a:lnTo>
                      <a:pt x="3298444" y="2758313"/>
                    </a:lnTo>
                    <a:lnTo>
                      <a:pt x="0" y="2758313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 t="-67398" r="-123431" b="-65757"/>
                </a:stretch>
              </a:blipFill>
            </p:spPr>
            <p:txBody>
              <a:bodyPr/>
              <a:lstStyle/>
              <a:p>
                <a:endParaRPr lang="es-ES"/>
              </a:p>
            </p:txBody>
          </p:sp>
        </p:grpSp>
        <p:sp>
          <p:nvSpPr>
            <p:cNvPr id="23" name="TextBox 23"/>
            <p:cNvSpPr txBox="1"/>
            <p:nvPr/>
          </p:nvSpPr>
          <p:spPr>
            <a:xfrm>
              <a:off x="1294391" y="987780"/>
              <a:ext cx="3314662" cy="17725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373"/>
                </a:lnSpc>
              </a:pPr>
              <a:r>
                <a:rPr lang="it-IT" sz="281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Domani vi faremo il culo!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10066884" y="652188"/>
            <a:ext cx="3621685" cy="2027820"/>
            <a:chOff x="0" y="0"/>
            <a:chExt cx="4828913" cy="2703760"/>
          </a:xfrm>
        </p:grpSpPr>
        <p:grpSp>
          <p:nvGrpSpPr>
            <p:cNvPr id="25" name="Group 25"/>
            <p:cNvGrpSpPr/>
            <p:nvPr/>
          </p:nvGrpSpPr>
          <p:grpSpPr>
            <a:xfrm>
              <a:off x="0" y="0"/>
              <a:ext cx="4828913" cy="2703760"/>
              <a:chOff x="0" y="0"/>
              <a:chExt cx="3298444" cy="1846834"/>
            </a:xfrm>
          </p:grpSpPr>
          <p:sp>
            <p:nvSpPr>
              <p:cNvPr id="26" name="Freeform 26" descr="A rectangular rectangle with a black background  AI-generated content may be incorrect."/>
              <p:cNvSpPr/>
              <p:nvPr/>
            </p:nvSpPr>
            <p:spPr>
              <a:xfrm flipH="1">
                <a:off x="0" y="0"/>
                <a:ext cx="3298444" cy="1846834"/>
              </a:xfrm>
              <a:custGeom>
                <a:avLst/>
                <a:gdLst/>
                <a:ahLst/>
                <a:cxnLst/>
                <a:rect l="l" t="t" r="r" b="b"/>
                <a:pathLst>
                  <a:path w="3298444" h="1846834">
                    <a:moveTo>
                      <a:pt x="3298444" y="0"/>
                    </a:moveTo>
                    <a:lnTo>
                      <a:pt x="0" y="0"/>
                    </a:lnTo>
                    <a:lnTo>
                      <a:pt x="0" y="1846834"/>
                    </a:lnTo>
                    <a:lnTo>
                      <a:pt x="3298444" y="1846834"/>
                    </a:lnTo>
                    <a:lnTo>
                      <a:pt x="3298444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 t="-78594" r="-71699" b="-89006"/>
                </a:stretch>
              </a:blipFill>
            </p:spPr>
            <p:txBody>
              <a:bodyPr/>
              <a:lstStyle/>
              <a:p>
                <a:endParaRPr lang="es-ES"/>
              </a:p>
            </p:txBody>
          </p:sp>
        </p:grpSp>
        <p:sp>
          <p:nvSpPr>
            <p:cNvPr id="27" name="TextBox 27"/>
            <p:cNvSpPr txBox="1"/>
            <p:nvPr/>
          </p:nvSpPr>
          <p:spPr>
            <a:xfrm>
              <a:off x="343847" y="603616"/>
              <a:ext cx="3314662" cy="173329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373"/>
                </a:lnSpc>
              </a:pPr>
              <a:r>
                <a:rPr lang="en-US" sz="281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Non vali proprio niente!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728325" y="3695700"/>
            <a:ext cx="3568023" cy="4572000"/>
            <a:chOff x="0" y="-561195"/>
            <a:chExt cx="4757364" cy="6096001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-561195"/>
              <a:ext cx="4757364" cy="6096001"/>
              <a:chOff x="0" y="-389096"/>
              <a:chExt cx="3298444" cy="4226567"/>
            </a:xfrm>
          </p:grpSpPr>
          <p:sp>
            <p:nvSpPr>
              <p:cNvPr id="4" name="Freeform 4" descr="A rectangular rectangle with a black background  AI-generated content may be incorrect."/>
              <p:cNvSpPr/>
              <p:nvPr/>
            </p:nvSpPr>
            <p:spPr>
              <a:xfrm>
                <a:off x="0" y="-389096"/>
                <a:ext cx="3298444" cy="4226567"/>
              </a:xfrm>
              <a:custGeom>
                <a:avLst/>
                <a:gdLst/>
                <a:ahLst/>
                <a:cxnLst/>
                <a:rect l="l" t="t" r="r" b="b"/>
                <a:pathLst>
                  <a:path w="3298444" h="3472053">
                    <a:moveTo>
                      <a:pt x="0" y="0"/>
                    </a:moveTo>
                    <a:lnTo>
                      <a:pt x="3298444" y="0"/>
                    </a:lnTo>
                    <a:lnTo>
                      <a:pt x="3298444" y="3472053"/>
                    </a:lnTo>
                    <a:lnTo>
                      <a:pt x="0" y="3472053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"/>
                <a:stretch>
                  <a:fillRect t="-43265" r="-123431" b="-41961"/>
                </a:stretch>
              </a:blipFill>
            </p:spPr>
            <p:txBody>
              <a:bodyPr/>
              <a:lstStyle/>
              <a:p>
                <a:endParaRPr lang="es-ES"/>
              </a:p>
            </p:txBody>
          </p:sp>
        </p:grpSp>
        <p:sp>
          <p:nvSpPr>
            <p:cNvPr id="5" name="TextBox 5"/>
            <p:cNvSpPr txBox="1"/>
            <p:nvPr/>
          </p:nvSpPr>
          <p:spPr>
            <a:xfrm>
              <a:off x="1221556" y="923154"/>
              <a:ext cx="3265550" cy="27761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323"/>
                </a:lnSpc>
              </a:pPr>
              <a:r>
                <a:rPr lang="en-US" sz="276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Non lasciare che nessuno/a spenga la tua luce.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728325" y="6902296"/>
            <a:ext cx="3568023" cy="2920361"/>
            <a:chOff x="0" y="0"/>
            <a:chExt cx="4757364" cy="3893814"/>
          </a:xfrm>
        </p:grpSpPr>
        <p:grpSp>
          <p:nvGrpSpPr>
            <p:cNvPr id="7" name="Group 7"/>
            <p:cNvGrpSpPr/>
            <p:nvPr/>
          </p:nvGrpSpPr>
          <p:grpSpPr>
            <a:xfrm>
              <a:off x="0" y="0"/>
              <a:ext cx="4757364" cy="3893814"/>
              <a:chOff x="0" y="0"/>
              <a:chExt cx="3298444" cy="2699715"/>
            </a:xfrm>
          </p:grpSpPr>
          <p:sp>
            <p:nvSpPr>
              <p:cNvPr id="8" name="Freeform 8" descr="A rectangular rectangle with a black background  AI-generated content may be incorrect."/>
              <p:cNvSpPr/>
              <p:nvPr/>
            </p:nvSpPr>
            <p:spPr>
              <a:xfrm>
                <a:off x="0" y="0"/>
                <a:ext cx="3298444" cy="2699766"/>
              </a:xfrm>
              <a:custGeom>
                <a:avLst/>
                <a:gdLst/>
                <a:ahLst/>
                <a:cxnLst/>
                <a:rect l="l" t="t" r="r" b="b"/>
                <a:pathLst>
                  <a:path w="3298444" h="2699766">
                    <a:moveTo>
                      <a:pt x="0" y="0"/>
                    </a:moveTo>
                    <a:lnTo>
                      <a:pt x="3298444" y="0"/>
                    </a:lnTo>
                    <a:lnTo>
                      <a:pt x="3298444" y="2699766"/>
                    </a:lnTo>
                    <a:lnTo>
                      <a:pt x="0" y="2699766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"/>
                <a:stretch>
                  <a:fillRect t="-86064" r="-153460" b="-84163"/>
                </a:stretch>
              </a:blipFill>
            </p:spPr>
            <p:txBody>
              <a:bodyPr/>
              <a:lstStyle/>
              <a:p>
                <a:endParaRPr lang="es-ES"/>
              </a:p>
            </p:txBody>
          </p:sp>
        </p:grpSp>
        <p:sp>
          <p:nvSpPr>
            <p:cNvPr id="9" name="TextBox 9"/>
            <p:cNvSpPr txBox="1"/>
            <p:nvPr/>
          </p:nvSpPr>
          <p:spPr>
            <a:xfrm>
              <a:off x="1310165" y="1305314"/>
              <a:ext cx="3265550" cy="112761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323"/>
                </a:lnSpc>
              </a:pPr>
              <a:r>
                <a:rPr lang="en-US" sz="276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Hai una forza incredibile.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2682005" y="3836844"/>
            <a:ext cx="3568023" cy="1973595"/>
            <a:chOff x="0" y="0"/>
            <a:chExt cx="4757364" cy="2631461"/>
          </a:xfrm>
        </p:grpSpPr>
        <p:grpSp>
          <p:nvGrpSpPr>
            <p:cNvPr id="11" name="Group 11"/>
            <p:cNvGrpSpPr/>
            <p:nvPr/>
          </p:nvGrpSpPr>
          <p:grpSpPr>
            <a:xfrm>
              <a:off x="0" y="0"/>
              <a:ext cx="4757364" cy="2631461"/>
              <a:chOff x="0" y="0"/>
              <a:chExt cx="3298444" cy="1824482"/>
            </a:xfrm>
          </p:grpSpPr>
          <p:sp>
            <p:nvSpPr>
              <p:cNvPr id="12" name="Freeform 12" descr="A rectangular rectangle with a black background  AI-generated content may be incorrect."/>
              <p:cNvSpPr/>
              <p:nvPr/>
            </p:nvSpPr>
            <p:spPr>
              <a:xfrm flipH="1">
                <a:off x="0" y="0"/>
                <a:ext cx="3298444" cy="1824482"/>
              </a:xfrm>
              <a:custGeom>
                <a:avLst/>
                <a:gdLst/>
                <a:ahLst/>
                <a:cxnLst/>
                <a:rect l="l" t="t" r="r" b="b"/>
                <a:pathLst>
                  <a:path w="3298444" h="1824482">
                    <a:moveTo>
                      <a:pt x="3298444" y="0"/>
                    </a:moveTo>
                    <a:lnTo>
                      <a:pt x="0" y="0"/>
                    </a:lnTo>
                    <a:lnTo>
                      <a:pt x="0" y="1824482"/>
                    </a:lnTo>
                    <a:lnTo>
                      <a:pt x="3298444" y="1824482"/>
                    </a:lnTo>
                    <a:lnTo>
                      <a:pt x="3298444" y="0"/>
                    </a:lnTo>
                    <a:close/>
                  </a:path>
                </a:pathLst>
              </a:custGeom>
              <a:blipFill>
                <a:blip r:embed="rId2"/>
                <a:stretch>
                  <a:fillRect t="-80169" r="-71699" b="-90709"/>
                </a:stretch>
              </a:blipFill>
            </p:spPr>
            <p:txBody>
              <a:bodyPr/>
              <a:lstStyle/>
              <a:p>
                <a:endParaRPr lang="es-ES"/>
              </a:p>
            </p:txBody>
          </p:sp>
        </p:grpSp>
        <p:sp>
          <p:nvSpPr>
            <p:cNvPr id="13" name="TextBox 13"/>
            <p:cNvSpPr txBox="1"/>
            <p:nvPr/>
          </p:nvSpPr>
          <p:spPr>
            <a:xfrm>
              <a:off x="494434" y="1119277"/>
              <a:ext cx="3265550" cy="57809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323"/>
                </a:lnSpc>
              </a:pPr>
              <a:r>
                <a:rPr lang="en-US" sz="276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Sono con te.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3378224" y="6755805"/>
            <a:ext cx="3568023" cy="2607822"/>
            <a:chOff x="0" y="0"/>
            <a:chExt cx="4757364" cy="3477096"/>
          </a:xfrm>
        </p:grpSpPr>
        <p:grpSp>
          <p:nvGrpSpPr>
            <p:cNvPr id="15" name="Group 15"/>
            <p:cNvGrpSpPr/>
            <p:nvPr/>
          </p:nvGrpSpPr>
          <p:grpSpPr>
            <a:xfrm>
              <a:off x="0" y="0"/>
              <a:ext cx="4757364" cy="3477096"/>
              <a:chOff x="0" y="0"/>
              <a:chExt cx="3298444" cy="2410790"/>
            </a:xfrm>
          </p:grpSpPr>
          <p:sp>
            <p:nvSpPr>
              <p:cNvPr id="16" name="Freeform 16" descr="A rectangular rectangle with a black background  AI-generated content may be incorrect."/>
              <p:cNvSpPr/>
              <p:nvPr/>
            </p:nvSpPr>
            <p:spPr>
              <a:xfrm flipH="1">
                <a:off x="0" y="0"/>
                <a:ext cx="3298444" cy="2410841"/>
              </a:xfrm>
              <a:custGeom>
                <a:avLst/>
                <a:gdLst/>
                <a:ahLst/>
                <a:cxnLst/>
                <a:rect l="l" t="t" r="r" b="b"/>
                <a:pathLst>
                  <a:path w="3298444" h="2410841">
                    <a:moveTo>
                      <a:pt x="3298444" y="0"/>
                    </a:moveTo>
                    <a:lnTo>
                      <a:pt x="0" y="0"/>
                    </a:lnTo>
                    <a:lnTo>
                      <a:pt x="0" y="2410841"/>
                    </a:lnTo>
                    <a:lnTo>
                      <a:pt x="3298444" y="2410841"/>
                    </a:lnTo>
                    <a:lnTo>
                      <a:pt x="3298444" y="0"/>
                    </a:lnTo>
                    <a:close/>
                  </a:path>
                </a:pathLst>
              </a:custGeom>
              <a:blipFill>
                <a:blip r:embed="rId2"/>
                <a:stretch>
                  <a:fillRect t="-80476" r="-127413" b="-91039"/>
                </a:stretch>
              </a:blipFill>
            </p:spPr>
            <p:txBody>
              <a:bodyPr/>
              <a:lstStyle/>
              <a:p>
                <a:endParaRPr lang="es-ES"/>
              </a:p>
            </p:txBody>
          </p:sp>
        </p:grpSp>
        <p:sp>
          <p:nvSpPr>
            <p:cNvPr id="17" name="TextBox 17"/>
            <p:cNvSpPr txBox="1"/>
            <p:nvPr/>
          </p:nvSpPr>
          <p:spPr>
            <a:xfrm>
              <a:off x="218580" y="1160455"/>
              <a:ext cx="3265550" cy="112761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323"/>
                </a:lnSpc>
              </a:pPr>
              <a:r>
                <a:rPr lang="en-US" sz="276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La tua voce conta.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4108967" y="933395"/>
            <a:ext cx="3568023" cy="3267560"/>
            <a:chOff x="0" y="0"/>
            <a:chExt cx="4757364" cy="4356747"/>
          </a:xfrm>
        </p:grpSpPr>
        <p:grpSp>
          <p:nvGrpSpPr>
            <p:cNvPr id="19" name="Group 19"/>
            <p:cNvGrpSpPr/>
            <p:nvPr/>
          </p:nvGrpSpPr>
          <p:grpSpPr>
            <a:xfrm>
              <a:off x="0" y="0"/>
              <a:ext cx="4757364" cy="4356747"/>
              <a:chOff x="0" y="0"/>
              <a:chExt cx="3298444" cy="3020682"/>
            </a:xfrm>
          </p:grpSpPr>
          <p:sp>
            <p:nvSpPr>
              <p:cNvPr id="20" name="Freeform 20" descr="A rectangular rectangle with a black background  AI-generated content may be incorrect."/>
              <p:cNvSpPr/>
              <p:nvPr/>
            </p:nvSpPr>
            <p:spPr>
              <a:xfrm>
                <a:off x="0" y="0"/>
                <a:ext cx="3298444" cy="3020746"/>
              </a:xfrm>
              <a:custGeom>
                <a:avLst/>
                <a:gdLst/>
                <a:ahLst/>
                <a:cxnLst/>
                <a:rect l="l" t="t" r="r" b="b"/>
                <a:pathLst>
                  <a:path w="3298444" h="3020746">
                    <a:moveTo>
                      <a:pt x="0" y="0"/>
                    </a:moveTo>
                    <a:lnTo>
                      <a:pt x="3298444" y="0"/>
                    </a:lnTo>
                    <a:lnTo>
                      <a:pt x="3298444" y="3020746"/>
                    </a:lnTo>
                    <a:lnTo>
                      <a:pt x="0" y="3020746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"/>
                <a:stretch>
                  <a:fillRect t="-90204" r="-192223" b="-88244"/>
                </a:stretch>
              </a:blipFill>
            </p:spPr>
            <p:txBody>
              <a:bodyPr/>
              <a:lstStyle/>
              <a:p>
                <a:endParaRPr lang="es-ES"/>
              </a:p>
            </p:txBody>
          </p:sp>
        </p:grpSp>
        <p:sp>
          <p:nvSpPr>
            <p:cNvPr id="21" name="TextBox 21"/>
            <p:cNvSpPr txBox="1"/>
            <p:nvPr/>
          </p:nvSpPr>
          <p:spPr>
            <a:xfrm>
              <a:off x="1415827" y="939873"/>
              <a:ext cx="3265551" cy="22266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323"/>
                </a:lnSpc>
              </a:pPr>
              <a:r>
                <a:rPr lang="en-US" sz="2769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Non </a:t>
              </a:r>
              <a:r>
                <a:rPr lang="en-US" sz="2769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c’è</a:t>
              </a:r>
              <a:r>
                <a:rPr lang="en-US" sz="2769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niente di </a:t>
              </a:r>
              <a:r>
                <a:rPr lang="en-US" sz="2769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sbagliato</a:t>
              </a:r>
              <a:r>
                <a:rPr lang="en-US" sz="2769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in </a:t>
              </a:r>
              <a:r>
                <a:rPr lang="en-US" sz="2769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te</a:t>
              </a:r>
              <a:r>
                <a:rPr lang="en-US" sz="2769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.</a:t>
              </a:r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9144000" y="933395"/>
            <a:ext cx="3568023" cy="2519954"/>
            <a:chOff x="0" y="0"/>
            <a:chExt cx="4757364" cy="3359939"/>
          </a:xfrm>
        </p:grpSpPr>
        <p:grpSp>
          <p:nvGrpSpPr>
            <p:cNvPr id="23" name="Group 23"/>
            <p:cNvGrpSpPr/>
            <p:nvPr/>
          </p:nvGrpSpPr>
          <p:grpSpPr>
            <a:xfrm>
              <a:off x="0" y="0"/>
              <a:ext cx="4757364" cy="3359939"/>
              <a:chOff x="0" y="0"/>
              <a:chExt cx="3298444" cy="2329561"/>
            </a:xfrm>
          </p:grpSpPr>
          <p:sp>
            <p:nvSpPr>
              <p:cNvPr id="24" name="Freeform 24" descr="A rectangular rectangle with a black background  AI-generated content may be incorrect."/>
              <p:cNvSpPr/>
              <p:nvPr/>
            </p:nvSpPr>
            <p:spPr>
              <a:xfrm flipH="1">
                <a:off x="0" y="0"/>
                <a:ext cx="3298444" cy="2329536"/>
              </a:xfrm>
              <a:custGeom>
                <a:avLst/>
                <a:gdLst/>
                <a:ahLst/>
                <a:cxnLst/>
                <a:rect l="l" t="t" r="r" b="b"/>
                <a:pathLst>
                  <a:path w="3298444" h="2329536">
                    <a:moveTo>
                      <a:pt x="3298444" y="0"/>
                    </a:moveTo>
                    <a:lnTo>
                      <a:pt x="0" y="0"/>
                    </a:lnTo>
                    <a:lnTo>
                      <a:pt x="0" y="2329536"/>
                    </a:lnTo>
                    <a:lnTo>
                      <a:pt x="3298444" y="2329536"/>
                    </a:lnTo>
                    <a:lnTo>
                      <a:pt x="3298444" y="0"/>
                    </a:lnTo>
                    <a:close/>
                  </a:path>
                </a:pathLst>
              </a:custGeom>
              <a:blipFill>
                <a:blip r:embed="rId2"/>
                <a:stretch>
                  <a:fillRect t="-80602" r="-119958" b="-91177"/>
                </a:stretch>
              </a:blipFill>
            </p:spPr>
            <p:txBody>
              <a:bodyPr/>
              <a:lstStyle/>
              <a:p>
                <a:endParaRPr lang="es-ES"/>
              </a:p>
            </p:txBody>
          </p:sp>
        </p:grpSp>
        <p:sp>
          <p:nvSpPr>
            <p:cNvPr id="25" name="TextBox 25"/>
            <p:cNvSpPr txBox="1"/>
            <p:nvPr/>
          </p:nvSpPr>
          <p:spPr>
            <a:xfrm>
              <a:off x="229288" y="635073"/>
              <a:ext cx="3265551" cy="22266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323"/>
                </a:lnSpc>
              </a:pPr>
              <a:r>
                <a:rPr lang="en-US" sz="2769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Sei </a:t>
              </a:r>
              <a:r>
                <a:rPr lang="en-US" sz="2769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abbastanza</a:t>
              </a:r>
              <a:r>
                <a:rPr lang="en-US" sz="2769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, proprio </a:t>
              </a:r>
              <a:r>
                <a:rPr lang="en-US" sz="2769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così</a:t>
              </a:r>
              <a:r>
                <a:rPr lang="en-US" sz="2769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come sei</a:t>
              </a: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5183617" y="3267283"/>
            <a:ext cx="8548501" cy="7464067"/>
            <a:chOff x="0" y="0"/>
            <a:chExt cx="7902626" cy="6900126"/>
          </a:xfrm>
        </p:grpSpPr>
        <p:sp>
          <p:nvSpPr>
            <p:cNvPr id="27" name="Freeform 27" descr="A cartoon of a person  AI-generated content may be incorrect."/>
            <p:cNvSpPr/>
            <p:nvPr/>
          </p:nvSpPr>
          <p:spPr>
            <a:xfrm>
              <a:off x="0" y="0"/>
              <a:ext cx="7902575" cy="6900164"/>
            </a:xfrm>
            <a:custGeom>
              <a:avLst/>
              <a:gdLst/>
              <a:ahLst/>
              <a:cxnLst/>
              <a:rect l="l" t="t" r="r" b="b"/>
              <a:pathLst>
                <a:path w="7902575" h="6900164">
                  <a:moveTo>
                    <a:pt x="0" y="0"/>
                  </a:moveTo>
                  <a:lnTo>
                    <a:pt x="7902575" y="0"/>
                  </a:lnTo>
                  <a:lnTo>
                    <a:pt x="7902575" y="6900164"/>
                  </a:lnTo>
                  <a:lnTo>
                    <a:pt x="0" y="690016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</p:spTree>
  </p:cSld>
  <p:clrMapOvr>
    <a:masterClrMapping/>
  </p:clrMapOvr>
  <p:transition>
    <p:fad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8102218" y="1209050"/>
            <a:ext cx="2032382" cy="3775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975"/>
              </a:lnSpc>
            </a:pPr>
            <a:r>
              <a:rPr lang="en-US" sz="2479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Domande</a:t>
            </a:r>
            <a:endParaRPr lang="en-US" sz="2479" b="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3558031" y="7357288"/>
            <a:ext cx="11171939" cy="1247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I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messaggi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digitali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vengono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salvati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inoltrati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e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circolano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rapidamente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.</a:t>
            </a:r>
          </a:p>
          <a:p>
            <a:pPr algn="ctr">
              <a:lnSpc>
                <a:spcPts val="2400"/>
              </a:lnSpc>
            </a:pPr>
            <a:endParaRPr lang="en-US" sz="2000" dirty="0">
              <a:solidFill>
                <a:srgbClr val="000000"/>
              </a:solidFill>
              <a:latin typeface="Poppins" panose="00000500000000000000" pitchFamily="2" charset="0"/>
              <a:ea typeface="Poppins Bold"/>
              <a:cs typeface="Poppins" panose="00000500000000000000" pitchFamily="2" charset="0"/>
              <a:sym typeface="Poppins Bold"/>
            </a:endParaRPr>
          </a:p>
          <a:p>
            <a:pPr algn="ctr">
              <a:lnSpc>
                <a:spcPts val="2400"/>
              </a:lnSpc>
            </a:pP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Legalmente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possono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essere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considerati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insulto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diffamazione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minaccia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o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violazione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dei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diritti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all’immagine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.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3379289" y="2055294"/>
            <a:ext cx="5466344" cy="2092385"/>
            <a:chOff x="0" y="0"/>
            <a:chExt cx="5016132" cy="192005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016119" cy="1920117"/>
            </a:xfrm>
            <a:custGeom>
              <a:avLst/>
              <a:gdLst/>
              <a:ahLst/>
              <a:cxnLst/>
              <a:rect l="l" t="t" r="r" b="b"/>
              <a:pathLst>
                <a:path w="5016119" h="1920117">
                  <a:moveTo>
                    <a:pt x="0" y="320041"/>
                  </a:moveTo>
                  <a:cubicBezTo>
                    <a:pt x="0" y="143256"/>
                    <a:pt x="143256" y="0"/>
                    <a:pt x="320040" y="0"/>
                  </a:cubicBezTo>
                  <a:lnTo>
                    <a:pt x="4696079" y="0"/>
                  </a:lnTo>
                  <a:cubicBezTo>
                    <a:pt x="4872863" y="0"/>
                    <a:pt x="5016119" y="143256"/>
                    <a:pt x="5016119" y="320041"/>
                  </a:cubicBezTo>
                  <a:lnTo>
                    <a:pt x="5016119" y="1600077"/>
                  </a:lnTo>
                  <a:cubicBezTo>
                    <a:pt x="5016119" y="1776861"/>
                    <a:pt x="4872863" y="1920117"/>
                    <a:pt x="4696079" y="1920117"/>
                  </a:cubicBezTo>
                  <a:lnTo>
                    <a:pt x="320040" y="1920117"/>
                  </a:lnTo>
                  <a:cubicBezTo>
                    <a:pt x="143256" y="1920117"/>
                    <a:pt x="0" y="1776734"/>
                    <a:pt x="0" y="1600077"/>
                  </a:cubicBezTo>
                  <a:lnTo>
                    <a:pt x="0" y="320041"/>
                  </a:ln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28575"/>
              <a:ext cx="5016132" cy="1948629"/>
            </a:xfrm>
            <a:prstGeom prst="rect">
              <a:avLst/>
            </a:prstGeom>
          </p:spPr>
          <p:txBody>
            <a:bodyPr lIns="73813" tIns="73813" rIns="73813" bIns="73813" rtlCol="0" anchor="ctr"/>
            <a:lstStyle/>
            <a:p>
              <a:pPr algn="ctr">
                <a:lnSpc>
                  <a:spcPts val="3347"/>
                </a:lnSpc>
              </a:pPr>
              <a:r>
                <a:rPr lang="en-US" sz="278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Come ti sei sentito/a quando dicevi messaggi negativi?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9218590" y="2055294"/>
            <a:ext cx="5690121" cy="2092385"/>
            <a:chOff x="0" y="0"/>
            <a:chExt cx="5221478" cy="1920054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5221478" cy="1920117"/>
            </a:xfrm>
            <a:custGeom>
              <a:avLst/>
              <a:gdLst/>
              <a:ahLst/>
              <a:cxnLst/>
              <a:rect l="l" t="t" r="r" b="b"/>
              <a:pathLst>
                <a:path w="5221478" h="1920117">
                  <a:moveTo>
                    <a:pt x="0" y="320041"/>
                  </a:moveTo>
                  <a:cubicBezTo>
                    <a:pt x="0" y="143256"/>
                    <a:pt x="143256" y="0"/>
                    <a:pt x="320040" y="0"/>
                  </a:cubicBezTo>
                  <a:lnTo>
                    <a:pt x="4901438" y="0"/>
                  </a:lnTo>
                  <a:cubicBezTo>
                    <a:pt x="5078222" y="0"/>
                    <a:pt x="5221478" y="143256"/>
                    <a:pt x="5221478" y="320041"/>
                  </a:cubicBezTo>
                  <a:lnTo>
                    <a:pt x="5221478" y="1600077"/>
                  </a:lnTo>
                  <a:cubicBezTo>
                    <a:pt x="5221478" y="1776861"/>
                    <a:pt x="5078222" y="1920117"/>
                    <a:pt x="4901438" y="1920117"/>
                  </a:cubicBezTo>
                  <a:lnTo>
                    <a:pt x="320040" y="1920117"/>
                  </a:lnTo>
                  <a:cubicBezTo>
                    <a:pt x="143256" y="1920117"/>
                    <a:pt x="0" y="1776734"/>
                    <a:pt x="0" y="1600077"/>
                  </a:cubicBezTo>
                  <a:lnTo>
                    <a:pt x="0" y="320041"/>
                  </a:lnTo>
                  <a:close/>
                </a:path>
              </a:pathLst>
            </a:custGeom>
            <a:solidFill>
              <a:srgbClr val="70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28575"/>
              <a:ext cx="5221478" cy="1948629"/>
            </a:xfrm>
            <a:prstGeom prst="rect">
              <a:avLst/>
            </a:prstGeom>
          </p:spPr>
          <p:txBody>
            <a:bodyPr lIns="73813" tIns="73813" rIns="73813" bIns="73813" rtlCol="0" anchor="ctr"/>
            <a:lstStyle/>
            <a:p>
              <a:pPr algn="ctr">
                <a:lnSpc>
                  <a:spcPts val="3347"/>
                </a:lnSpc>
              </a:pPr>
              <a:r>
                <a:rPr lang="en-US" sz="278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E quando dicevi messaggi positivi?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6282947" y="4475070"/>
            <a:ext cx="5466344" cy="2092385"/>
            <a:chOff x="0" y="0"/>
            <a:chExt cx="5016132" cy="1920054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5016119" cy="1920117"/>
            </a:xfrm>
            <a:custGeom>
              <a:avLst/>
              <a:gdLst/>
              <a:ahLst/>
              <a:cxnLst/>
              <a:rect l="l" t="t" r="r" b="b"/>
              <a:pathLst>
                <a:path w="5016119" h="1920117">
                  <a:moveTo>
                    <a:pt x="0" y="320041"/>
                  </a:moveTo>
                  <a:cubicBezTo>
                    <a:pt x="0" y="143256"/>
                    <a:pt x="143256" y="0"/>
                    <a:pt x="320040" y="0"/>
                  </a:cubicBezTo>
                  <a:lnTo>
                    <a:pt x="4696079" y="0"/>
                  </a:lnTo>
                  <a:cubicBezTo>
                    <a:pt x="4872863" y="0"/>
                    <a:pt x="5016119" y="143256"/>
                    <a:pt x="5016119" y="320041"/>
                  </a:cubicBezTo>
                  <a:lnTo>
                    <a:pt x="5016119" y="1600077"/>
                  </a:lnTo>
                  <a:cubicBezTo>
                    <a:pt x="5016119" y="1776861"/>
                    <a:pt x="4872863" y="1920117"/>
                    <a:pt x="4696079" y="1920117"/>
                  </a:cubicBezTo>
                  <a:lnTo>
                    <a:pt x="320040" y="1920117"/>
                  </a:lnTo>
                  <a:cubicBezTo>
                    <a:pt x="143256" y="1920117"/>
                    <a:pt x="0" y="1776734"/>
                    <a:pt x="0" y="1600077"/>
                  </a:cubicBezTo>
                  <a:lnTo>
                    <a:pt x="0" y="320041"/>
                  </a:lnTo>
                  <a:close/>
                </a:path>
              </a:pathLst>
            </a:custGeom>
            <a:solidFill>
              <a:srgbClr val="50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28575"/>
              <a:ext cx="5016132" cy="1948629"/>
            </a:xfrm>
            <a:prstGeom prst="rect">
              <a:avLst/>
            </a:prstGeom>
          </p:spPr>
          <p:txBody>
            <a:bodyPr lIns="73813" tIns="73813" rIns="73813" bIns="73813" rtlCol="0" anchor="ctr"/>
            <a:lstStyle/>
            <a:p>
              <a:pPr algn="ctr">
                <a:lnSpc>
                  <a:spcPts val="3347"/>
                </a:lnSpc>
              </a:pPr>
              <a:r>
                <a:rPr lang="en-US" sz="278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È diverso se il messaggio viene da qualcuno/a conosciuto/a o anonimo/a?”</a:t>
              </a: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5137100" y="9090101"/>
            <a:ext cx="8013800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Ricorda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: 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Le parole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possono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distruggere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o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costruire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.</a:t>
            </a:r>
          </a:p>
        </p:txBody>
      </p:sp>
    </p:spTree>
  </p:cSld>
  <p:clrMapOvr>
    <a:masterClrMapping/>
  </p:clrMapOvr>
  <p:transition>
    <p:fad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63608" y="3280535"/>
            <a:ext cx="20462236" cy="13870180"/>
            <a:chOff x="0" y="0"/>
            <a:chExt cx="14550923" cy="986323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550898" cy="9863201"/>
            </a:xfrm>
            <a:custGeom>
              <a:avLst/>
              <a:gdLst/>
              <a:ahLst/>
              <a:cxnLst/>
              <a:rect l="l" t="t" r="r" b="b"/>
              <a:pathLst>
                <a:path w="14550898" h="9863201">
                  <a:moveTo>
                    <a:pt x="0" y="4931664"/>
                  </a:moveTo>
                  <a:cubicBezTo>
                    <a:pt x="0" y="2208022"/>
                    <a:pt x="3257296" y="0"/>
                    <a:pt x="7275449" y="0"/>
                  </a:cubicBezTo>
                  <a:cubicBezTo>
                    <a:pt x="11293602" y="0"/>
                    <a:pt x="14550898" y="2208022"/>
                    <a:pt x="14550898" y="4931664"/>
                  </a:cubicBezTo>
                  <a:cubicBezTo>
                    <a:pt x="14550898" y="7655306"/>
                    <a:pt x="11293602" y="9863201"/>
                    <a:pt x="7275449" y="9863201"/>
                  </a:cubicBezTo>
                  <a:cubicBezTo>
                    <a:pt x="3257296" y="9863201"/>
                    <a:pt x="0" y="7655306"/>
                    <a:pt x="0" y="4931664"/>
                  </a:cubicBezTo>
                  <a:close/>
                </a:path>
              </a:pathLst>
            </a:custGeom>
            <a:solidFill>
              <a:srgbClr val="FFED4C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5610126" y="5963444"/>
            <a:ext cx="7382305" cy="2333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</a:p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“Passi Silenziosi in Avanti”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8231701" y="4813159"/>
            <a:ext cx="1764168" cy="4330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20"/>
              </a:lnSpc>
            </a:pPr>
            <a:r>
              <a:rPr lang="en-US" sz="2684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2.4</a:t>
            </a:r>
          </a:p>
        </p:txBody>
      </p:sp>
    </p:spTree>
  </p:cSld>
  <p:clrMapOvr>
    <a:masterClrMapping/>
  </p:clrMapOvr>
  <p:transition>
    <p:fade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66824" y="1872960"/>
            <a:ext cx="5083466" cy="942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: </a:t>
            </a:r>
          </a:p>
          <a:p>
            <a:pPr algn="l">
              <a:lnSpc>
                <a:spcPts val="2400"/>
              </a:lnSpc>
            </a:pPr>
            <a:endParaRPr lang="en-US" sz="2000" b="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257387" lvl="1" indent="-128693" algn="l">
              <a:lnSpc>
                <a:spcPts val="2400"/>
              </a:lnSpc>
              <a:buFont typeface="Arial"/>
              <a:buChar char="•"/>
            </a:pP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Ampio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spazio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aperto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.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2766824" y="5856909"/>
            <a:ext cx="5305426" cy="1857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faremo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: </a:t>
            </a:r>
          </a:p>
          <a:p>
            <a:pPr algn="l">
              <a:lnSpc>
                <a:spcPts val="2400"/>
              </a:lnSpc>
            </a:pPr>
            <a:endParaRPr lang="en-US" sz="2000" b="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400"/>
              </a:lnSpc>
            </a:pP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Di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fronte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a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frasi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relative a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esperienze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di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bullismo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, le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studentesse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e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gli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studenti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fanno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un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passo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avanti se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si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identificano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in esse.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L’esercizio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si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svolge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in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silenzio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.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10598266" y="0"/>
            <a:ext cx="10821522" cy="9443345"/>
            <a:chOff x="0" y="0"/>
            <a:chExt cx="10260406" cy="8953690"/>
          </a:xfrm>
        </p:grpSpPr>
        <p:sp>
          <p:nvSpPr>
            <p:cNvPr id="5" name="Freeform 5" descr="A black and white image of footprints  AI-generated content may be incorrect."/>
            <p:cNvSpPr/>
            <p:nvPr/>
          </p:nvSpPr>
          <p:spPr>
            <a:xfrm flipH="1">
              <a:off x="0" y="0"/>
              <a:ext cx="10260457" cy="8953627"/>
            </a:xfrm>
            <a:custGeom>
              <a:avLst/>
              <a:gdLst/>
              <a:ahLst/>
              <a:cxnLst/>
              <a:rect l="l" t="t" r="r" b="b"/>
              <a:pathLst>
                <a:path w="10260457" h="8953627">
                  <a:moveTo>
                    <a:pt x="10260457" y="0"/>
                  </a:moveTo>
                  <a:lnTo>
                    <a:pt x="0" y="0"/>
                  </a:lnTo>
                  <a:lnTo>
                    <a:pt x="0" y="8953627"/>
                  </a:lnTo>
                  <a:lnTo>
                    <a:pt x="10260457" y="8953627"/>
                  </a:lnTo>
                  <a:lnTo>
                    <a:pt x="10260457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</p:spTree>
  </p:cSld>
  <p:clrMapOvr>
    <a:masterClrMapping/>
  </p:clrMapOvr>
  <p:transition>
    <p:fade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8310592" y="496184"/>
            <a:ext cx="1613413" cy="3807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lang="en-US" sz="23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Primo giro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3368841" y="1071988"/>
            <a:ext cx="3609478" cy="2548436"/>
            <a:chOff x="0" y="0"/>
            <a:chExt cx="3422320" cy="241629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422269" cy="2416307"/>
            </a:xfrm>
            <a:custGeom>
              <a:avLst/>
              <a:gdLst/>
              <a:ahLst/>
              <a:cxnLst/>
              <a:rect l="l" t="t" r="r" b="b"/>
              <a:pathLst>
                <a:path w="3422269" h="2416307">
                  <a:moveTo>
                    <a:pt x="0" y="402718"/>
                  </a:moveTo>
                  <a:cubicBezTo>
                    <a:pt x="0" y="180340"/>
                    <a:pt x="180340" y="0"/>
                    <a:pt x="402717" y="0"/>
                  </a:cubicBezTo>
                  <a:lnTo>
                    <a:pt x="3019552" y="0"/>
                  </a:lnTo>
                  <a:cubicBezTo>
                    <a:pt x="3241929" y="0"/>
                    <a:pt x="3422269" y="180340"/>
                    <a:pt x="3422269" y="402718"/>
                  </a:cubicBezTo>
                  <a:lnTo>
                    <a:pt x="3422269" y="2013589"/>
                  </a:lnTo>
                  <a:cubicBezTo>
                    <a:pt x="3422269" y="2235967"/>
                    <a:pt x="3241929" y="2416307"/>
                    <a:pt x="3019552" y="2416307"/>
                  </a:cubicBezTo>
                  <a:lnTo>
                    <a:pt x="402717" y="2416307"/>
                  </a:lnTo>
                  <a:cubicBezTo>
                    <a:pt x="180340" y="2416307"/>
                    <a:pt x="0" y="2235967"/>
                    <a:pt x="0" y="2013589"/>
                  </a:cubicBezTo>
                  <a:lnTo>
                    <a:pt x="0" y="402718"/>
                  </a:ln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3422320" cy="2444869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240"/>
                </a:lnSpc>
              </a:pPr>
              <a:r>
                <a:rPr lang="en-US" sz="27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Hai visto qualcuno/a essere spinto/a o colpito/a.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7215509" y="1072002"/>
            <a:ext cx="3733230" cy="2548434"/>
            <a:chOff x="0" y="0"/>
            <a:chExt cx="3539655" cy="241629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539617" cy="2416306"/>
            </a:xfrm>
            <a:custGeom>
              <a:avLst/>
              <a:gdLst/>
              <a:ahLst/>
              <a:cxnLst/>
              <a:rect l="l" t="t" r="r" b="b"/>
              <a:pathLst>
                <a:path w="3539617" h="2416306">
                  <a:moveTo>
                    <a:pt x="0" y="402718"/>
                  </a:moveTo>
                  <a:cubicBezTo>
                    <a:pt x="0" y="180340"/>
                    <a:pt x="180340" y="0"/>
                    <a:pt x="402717" y="0"/>
                  </a:cubicBezTo>
                  <a:lnTo>
                    <a:pt x="3136900" y="0"/>
                  </a:lnTo>
                  <a:cubicBezTo>
                    <a:pt x="3359277" y="0"/>
                    <a:pt x="3539617" y="180340"/>
                    <a:pt x="3539617" y="402718"/>
                  </a:cubicBezTo>
                  <a:lnTo>
                    <a:pt x="3539617" y="2013588"/>
                  </a:lnTo>
                  <a:cubicBezTo>
                    <a:pt x="3539617" y="2235965"/>
                    <a:pt x="3359277" y="2416306"/>
                    <a:pt x="3136900" y="2416306"/>
                  </a:cubicBezTo>
                  <a:lnTo>
                    <a:pt x="402717" y="2416306"/>
                  </a:lnTo>
                  <a:cubicBezTo>
                    <a:pt x="180340" y="2416306"/>
                    <a:pt x="0" y="2235965"/>
                    <a:pt x="0" y="2013588"/>
                  </a:cubicBezTo>
                  <a:lnTo>
                    <a:pt x="0" y="402718"/>
                  </a:lnTo>
                  <a:close/>
                </a:path>
              </a:pathLst>
            </a:custGeom>
            <a:solidFill>
              <a:srgbClr val="70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3539655" cy="2444868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240"/>
                </a:lnSpc>
              </a:pPr>
              <a:r>
                <a:rPr lang="en-US" sz="27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Hai avuto paura di andare a scuola a causa del comportamento di qualcuno/a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1185929" y="1072002"/>
            <a:ext cx="3733230" cy="2548434"/>
            <a:chOff x="0" y="0"/>
            <a:chExt cx="3539655" cy="241629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539617" cy="2416306"/>
            </a:xfrm>
            <a:custGeom>
              <a:avLst/>
              <a:gdLst/>
              <a:ahLst/>
              <a:cxnLst/>
              <a:rect l="l" t="t" r="r" b="b"/>
              <a:pathLst>
                <a:path w="3539617" h="2416306">
                  <a:moveTo>
                    <a:pt x="0" y="402718"/>
                  </a:moveTo>
                  <a:cubicBezTo>
                    <a:pt x="0" y="180340"/>
                    <a:pt x="180340" y="0"/>
                    <a:pt x="402717" y="0"/>
                  </a:cubicBezTo>
                  <a:lnTo>
                    <a:pt x="3136900" y="0"/>
                  </a:lnTo>
                  <a:cubicBezTo>
                    <a:pt x="3359277" y="0"/>
                    <a:pt x="3539617" y="180340"/>
                    <a:pt x="3539617" y="402718"/>
                  </a:cubicBezTo>
                  <a:lnTo>
                    <a:pt x="3539617" y="2013588"/>
                  </a:lnTo>
                  <a:cubicBezTo>
                    <a:pt x="3539617" y="2235965"/>
                    <a:pt x="3359277" y="2416306"/>
                    <a:pt x="3136900" y="2416306"/>
                  </a:cubicBezTo>
                  <a:lnTo>
                    <a:pt x="402717" y="2416306"/>
                  </a:lnTo>
                  <a:cubicBezTo>
                    <a:pt x="180340" y="2416306"/>
                    <a:pt x="0" y="2235965"/>
                    <a:pt x="0" y="2013588"/>
                  </a:cubicBezTo>
                  <a:lnTo>
                    <a:pt x="0" y="402718"/>
                  </a:lnTo>
                  <a:close/>
                </a:path>
              </a:pathLst>
            </a:custGeom>
            <a:solidFill>
              <a:srgbClr val="50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28575"/>
              <a:ext cx="3539655" cy="2444868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240"/>
                </a:lnSpc>
              </a:pPr>
              <a:r>
                <a:rPr lang="en-US" sz="27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Hai visto altri/e pubblicare commenti o foto crudeli online.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1185929" y="3882121"/>
            <a:ext cx="3733230" cy="2476245"/>
            <a:chOff x="0" y="0"/>
            <a:chExt cx="3539655" cy="234784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3539617" cy="2347847"/>
            </a:xfrm>
            <a:custGeom>
              <a:avLst/>
              <a:gdLst/>
              <a:ahLst/>
              <a:cxnLst/>
              <a:rect l="l" t="t" r="r" b="b"/>
              <a:pathLst>
                <a:path w="3539617" h="2347847">
                  <a:moveTo>
                    <a:pt x="0" y="391287"/>
                  </a:moveTo>
                  <a:cubicBezTo>
                    <a:pt x="0" y="175260"/>
                    <a:pt x="175260" y="0"/>
                    <a:pt x="391287" y="0"/>
                  </a:cubicBezTo>
                  <a:lnTo>
                    <a:pt x="3148330" y="0"/>
                  </a:lnTo>
                  <a:cubicBezTo>
                    <a:pt x="3364484" y="0"/>
                    <a:pt x="3539617" y="175260"/>
                    <a:pt x="3539617" y="391287"/>
                  </a:cubicBezTo>
                  <a:lnTo>
                    <a:pt x="3539617" y="1956560"/>
                  </a:lnTo>
                  <a:cubicBezTo>
                    <a:pt x="3539617" y="2172714"/>
                    <a:pt x="3364357" y="2347847"/>
                    <a:pt x="3148330" y="2347847"/>
                  </a:cubicBezTo>
                  <a:lnTo>
                    <a:pt x="391287" y="2347847"/>
                  </a:lnTo>
                  <a:cubicBezTo>
                    <a:pt x="175260" y="2347847"/>
                    <a:pt x="0" y="2172587"/>
                    <a:pt x="0" y="1956560"/>
                  </a:cubicBezTo>
                  <a:lnTo>
                    <a:pt x="0" y="391287"/>
                  </a:ln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28575"/>
              <a:ext cx="3539655" cy="2376422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240"/>
                </a:lnSpc>
              </a:pPr>
              <a:r>
                <a:rPr lang="en-US" sz="27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Hai sentito voci o bugie diffuse su qualcuno/a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7215509" y="3809938"/>
            <a:ext cx="3733230" cy="2548434"/>
            <a:chOff x="0" y="0"/>
            <a:chExt cx="3539655" cy="2416293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3539617" cy="2416306"/>
            </a:xfrm>
            <a:custGeom>
              <a:avLst/>
              <a:gdLst/>
              <a:ahLst/>
              <a:cxnLst/>
              <a:rect l="l" t="t" r="r" b="b"/>
              <a:pathLst>
                <a:path w="3539617" h="2416306">
                  <a:moveTo>
                    <a:pt x="0" y="402718"/>
                  </a:moveTo>
                  <a:cubicBezTo>
                    <a:pt x="0" y="180340"/>
                    <a:pt x="180340" y="0"/>
                    <a:pt x="402717" y="0"/>
                  </a:cubicBezTo>
                  <a:lnTo>
                    <a:pt x="3136900" y="0"/>
                  </a:lnTo>
                  <a:cubicBezTo>
                    <a:pt x="3359277" y="0"/>
                    <a:pt x="3539617" y="180340"/>
                    <a:pt x="3539617" y="402718"/>
                  </a:cubicBezTo>
                  <a:lnTo>
                    <a:pt x="3539617" y="2013588"/>
                  </a:lnTo>
                  <a:cubicBezTo>
                    <a:pt x="3539617" y="2235965"/>
                    <a:pt x="3359277" y="2416306"/>
                    <a:pt x="3136900" y="2416306"/>
                  </a:cubicBezTo>
                  <a:lnTo>
                    <a:pt x="402717" y="2416306"/>
                  </a:lnTo>
                  <a:cubicBezTo>
                    <a:pt x="180340" y="2416306"/>
                    <a:pt x="0" y="2235965"/>
                    <a:pt x="0" y="2013588"/>
                  </a:cubicBezTo>
                  <a:lnTo>
                    <a:pt x="0" y="402718"/>
                  </a:lnTo>
                  <a:close/>
                </a:path>
              </a:pathLst>
            </a:custGeom>
            <a:solidFill>
              <a:srgbClr val="E3829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28575"/>
              <a:ext cx="3539655" cy="2444868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240"/>
                </a:lnSpc>
              </a:pPr>
              <a:r>
                <a:rPr lang="en-US" sz="27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Sei stato/a escluso/a di proposito dagli/dalle amici/amiche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3368841" y="3809938"/>
            <a:ext cx="3609478" cy="2548435"/>
            <a:chOff x="0" y="0"/>
            <a:chExt cx="3422320" cy="2416294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3422269" cy="2416307"/>
            </a:xfrm>
            <a:custGeom>
              <a:avLst/>
              <a:gdLst/>
              <a:ahLst/>
              <a:cxnLst/>
              <a:rect l="l" t="t" r="r" b="b"/>
              <a:pathLst>
                <a:path w="3422269" h="2416307">
                  <a:moveTo>
                    <a:pt x="0" y="402718"/>
                  </a:moveTo>
                  <a:cubicBezTo>
                    <a:pt x="0" y="180340"/>
                    <a:pt x="180340" y="0"/>
                    <a:pt x="402717" y="0"/>
                  </a:cubicBezTo>
                  <a:lnTo>
                    <a:pt x="3019552" y="0"/>
                  </a:lnTo>
                  <a:cubicBezTo>
                    <a:pt x="3241929" y="0"/>
                    <a:pt x="3422269" y="180340"/>
                    <a:pt x="3422269" y="402718"/>
                  </a:cubicBezTo>
                  <a:lnTo>
                    <a:pt x="3422269" y="2013589"/>
                  </a:lnTo>
                  <a:cubicBezTo>
                    <a:pt x="3422269" y="2235967"/>
                    <a:pt x="3241929" y="2416307"/>
                    <a:pt x="3019552" y="2416307"/>
                  </a:cubicBezTo>
                  <a:lnTo>
                    <a:pt x="402717" y="2416307"/>
                  </a:lnTo>
                  <a:cubicBezTo>
                    <a:pt x="180340" y="2416307"/>
                    <a:pt x="0" y="2235967"/>
                    <a:pt x="0" y="2013589"/>
                  </a:cubicBezTo>
                  <a:lnTo>
                    <a:pt x="0" y="402718"/>
                  </a:lnTo>
                  <a:close/>
                </a:path>
              </a:pathLst>
            </a:custGeom>
            <a:solidFill>
              <a:srgbClr val="50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28575"/>
              <a:ext cx="3422320" cy="2444869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240"/>
                </a:lnSpc>
              </a:pPr>
              <a:r>
                <a:rPr lang="en-US" sz="27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Hai visto qualcuno/a perdere fiducia in sé a causa delle prese in giro.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3368841" y="6666576"/>
            <a:ext cx="3609478" cy="2548435"/>
            <a:chOff x="0" y="0"/>
            <a:chExt cx="3422320" cy="2416294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3422269" cy="2416307"/>
            </a:xfrm>
            <a:custGeom>
              <a:avLst/>
              <a:gdLst/>
              <a:ahLst/>
              <a:cxnLst/>
              <a:rect l="l" t="t" r="r" b="b"/>
              <a:pathLst>
                <a:path w="3422269" h="2416307">
                  <a:moveTo>
                    <a:pt x="0" y="402718"/>
                  </a:moveTo>
                  <a:cubicBezTo>
                    <a:pt x="0" y="180340"/>
                    <a:pt x="180340" y="0"/>
                    <a:pt x="402717" y="0"/>
                  </a:cubicBezTo>
                  <a:lnTo>
                    <a:pt x="3019552" y="0"/>
                  </a:lnTo>
                  <a:cubicBezTo>
                    <a:pt x="3241929" y="0"/>
                    <a:pt x="3422269" y="180340"/>
                    <a:pt x="3422269" y="402718"/>
                  </a:cubicBezTo>
                  <a:lnTo>
                    <a:pt x="3422269" y="2013589"/>
                  </a:lnTo>
                  <a:cubicBezTo>
                    <a:pt x="3422269" y="2235967"/>
                    <a:pt x="3241929" y="2416307"/>
                    <a:pt x="3019552" y="2416307"/>
                  </a:cubicBezTo>
                  <a:lnTo>
                    <a:pt x="402717" y="2416307"/>
                  </a:lnTo>
                  <a:cubicBezTo>
                    <a:pt x="180340" y="2416307"/>
                    <a:pt x="0" y="2235967"/>
                    <a:pt x="0" y="2013589"/>
                  </a:cubicBezTo>
                  <a:lnTo>
                    <a:pt x="0" y="402718"/>
                  </a:lnTo>
                  <a:close/>
                </a:path>
              </a:pathLst>
            </a:custGeom>
            <a:solidFill>
              <a:srgbClr val="70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28575"/>
              <a:ext cx="3422320" cy="2444869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240"/>
                </a:lnSpc>
              </a:pPr>
              <a:r>
                <a:rPr lang="en-US" sz="27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Hai riso di una battuta che ha ferito qualcuno/a.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7215509" y="6666576"/>
            <a:ext cx="3733230" cy="2548435"/>
            <a:chOff x="0" y="0"/>
            <a:chExt cx="3539655" cy="2416294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3539617" cy="2416307"/>
            </a:xfrm>
            <a:custGeom>
              <a:avLst/>
              <a:gdLst/>
              <a:ahLst/>
              <a:cxnLst/>
              <a:rect l="l" t="t" r="r" b="b"/>
              <a:pathLst>
                <a:path w="3539617" h="2416307">
                  <a:moveTo>
                    <a:pt x="0" y="402718"/>
                  </a:moveTo>
                  <a:cubicBezTo>
                    <a:pt x="0" y="180340"/>
                    <a:pt x="180340" y="0"/>
                    <a:pt x="402717" y="0"/>
                  </a:cubicBezTo>
                  <a:lnTo>
                    <a:pt x="3136900" y="0"/>
                  </a:lnTo>
                  <a:cubicBezTo>
                    <a:pt x="3359277" y="0"/>
                    <a:pt x="3539617" y="180340"/>
                    <a:pt x="3539617" y="402718"/>
                  </a:cubicBezTo>
                  <a:lnTo>
                    <a:pt x="3539617" y="2013589"/>
                  </a:lnTo>
                  <a:cubicBezTo>
                    <a:pt x="3539617" y="2235967"/>
                    <a:pt x="3359277" y="2416307"/>
                    <a:pt x="3136900" y="2416307"/>
                  </a:cubicBezTo>
                  <a:lnTo>
                    <a:pt x="402717" y="2416307"/>
                  </a:lnTo>
                  <a:cubicBezTo>
                    <a:pt x="180340" y="2416307"/>
                    <a:pt x="0" y="2235967"/>
                    <a:pt x="0" y="2013589"/>
                  </a:cubicBezTo>
                  <a:lnTo>
                    <a:pt x="0" y="402718"/>
                  </a:ln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-28575"/>
              <a:ext cx="3539655" cy="2444869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240"/>
                </a:lnSpc>
              </a:pPr>
              <a:r>
                <a:rPr lang="en-US" sz="27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You wanted to help a friend and didn't succeed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11185929" y="6666576"/>
            <a:ext cx="3733230" cy="2548435"/>
            <a:chOff x="0" y="0"/>
            <a:chExt cx="3539655" cy="2416294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3539617" cy="2416307"/>
            </a:xfrm>
            <a:custGeom>
              <a:avLst/>
              <a:gdLst/>
              <a:ahLst/>
              <a:cxnLst/>
              <a:rect l="l" t="t" r="r" b="b"/>
              <a:pathLst>
                <a:path w="3539617" h="2416307">
                  <a:moveTo>
                    <a:pt x="0" y="402718"/>
                  </a:moveTo>
                  <a:cubicBezTo>
                    <a:pt x="0" y="180340"/>
                    <a:pt x="180340" y="0"/>
                    <a:pt x="402717" y="0"/>
                  </a:cubicBezTo>
                  <a:lnTo>
                    <a:pt x="3136900" y="0"/>
                  </a:lnTo>
                  <a:cubicBezTo>
                    <a:pt x="3359277" y="0"/>
                    <a:pt x="3539617" y="180340"/>
                    <a:pt x="3539617" y="402718"/>
                  </a:cubicBezTo>
                  <a:lnTo>
                    <a:pt x="3539617" y="2013589"/>
                  </a:lnTo>
                  <a:cubicBezTo>
                    <a:pt x="3539617" y="2235967"/>
                    <a:pt x="3359277" y="2416307"/>
                    <a:pt x="3136900" y="2416307"/>
                  </a:cubicBezTo>
                  <a:lnTo>
                    <a:pt x="402717" y="2416307"/>
                  </a:lnTo>
                  <a:cubicBezTo>
                    <a:pt x="180340" y="2416307"/>
                    <a:pt x="0" y="2235967"/>
                    <a:pt x="0" y="2013589"/>
                  </a:cubicBezTo>
                  <a:lnTo>
                    <a:pt x="0" y="402718"/>
                  </a:lnTo>
                  <a:close/>
                </a:path>
              </a:pathLst>
            </a:custGeom>
            <a:solidFill>
              <a:srgbClr val="E3829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-28575"/>
              <a:ext cx="3539655" cy="2444869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240"/>
                </a:lnSpc>
              </a:pPr>
              <a:r>
                <a:rPr lang="en-US" sz="27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Ti hanno dato dei soprannomi o riso di te.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8064548" y="630411"/>
            <a:ext cx="2046015" cy="3807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lang="en-US" sz="23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Secondo giro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3368841" y="1071988"/>
            <a:ext cx="3609478" cy="2548436"/>
            <a:chOff x="0" y="0"/>
            <a:chExt cx="3422320" cy="241629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422269" cy="2416307"/>
            </a:xfrm>
            <a:custGeom>
              <a:avLst/>
              <a:gdLst/>
              <a:ahLst/>
              <a:cxnLst/>
              <a:rect l="l" t="t" r="r" b="b"/>
              <a:pathLst>
                <a:path w="3422269" h="2416307">
                  <a:moveTo>
                    <a:pt x="0" y="402718"/>
                  </a:moveTo>
                  <a:cubicBezTo>
                    <a:pt x="0" y="180340"/>
                    <a:pt x="180340" y="0"/>
                    <a:pt x="402717" y="0"/>
                  </a:cubicBezTo>
                  <a:lnTo>
                    <a:pt x="3019552" y="0"/>
                  </a:lnTo>
                  <a:cubicBezTo>
                    <a:pt x="3241929" y="0"/>
                    <a:pt x="3422269" y="180340"/>
                    <a:pt x="3422269" y="402718"/>
                  </a:cubicBezTo>
                  <a:lnTo>
                    <a:pt x="3422269" y="2013589"/>
                  </a:lnTo>
                  <a:cubicBezTo>
                    <a:pt x="3422269" y="2235967"/>
                    <a:pt x="3241929" y="2416307"/>
                    <a:pt x="3019552" y="2416307"/>
                  </a:cubicBezTo>
                  <a:lnTo>
                    <a:pt x="402717" y="2416307"/>
                  </a:lnTo>
                  <a:cubicBezTo>
                    <a:pt x="180340" y="2416307"/>
                    <a:pt x="0" y="2235967"/>
                    <a:pt x="0" y="2013589"/>
                  </a:cubicBezTo>
                  <a:lnTo>
                    <a:pt x="0" y="402718"/>
                  </a:ln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3422320" cy="2444869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240"/>
                </a:lnSpc>
              </a:pPr>
              <a:r>
                <a:rPr lang="en-US" sz="27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Qualcuno/a ti ha aiutato/a quando ti sentivi triste o solo/a.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7215509" y="1072002"/>
            <a:ext cx="3733230" cy="2548434"/>
            <a:chOff x="0" y="0"/>
            <a:chExt cx="3539655" cy="241629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539617" cy="2416306"/>
            </a:xfrm>
            <a:custGeom>
              <a:avLst/>
              <a:gdLst/>
              <a:ahLst/>
              <a:cxnLst/>
              <a:rect l="l" t="t" r="r" b="b"/>
              <a:pathLst>
                <a:path w="3539617" h="2416306">
                  <a:moveTo>
                    <a:pt x="0" y="402718"/>
                  </a:moveTo>
                  <a:cubicBezTo>
                    <a:pt x="0" y="180340"/>
                    <a:pt x="180340" y="0"/>
                    <a:pt x="402717" y="0"/>
                  </a:cubicBezTo>
                  <a:lnTo>
                    <a:pt x="3136900" y="0"/>
                  </a:lnTo>
                  <a:cubicBezTo>
                    <a:pt x="3359277" y="0"/>
                    <a:pt x="3539617" y="180340"/>
                    <a:pt x="3539617" y="402718"/>
                  </a:cubicBezTo>
                  <a:lnTo>
                    <a:pt x="3539617" y="2013588"/>
                  </a:lnTo>
                  <a:cubicBezTo>
                    <a:pt x="3539617" y="2235965"/>
                    <a:pt x="3359277" y="2416306"/>
                    <a:pt x="3136900" y="2416306"/>
                  </a:cubicBezTo>
                  <a:lnTo>
                    <a:pt x="402717" y="2416306"/>
                  </a:lnTo>
                  <a:cubicBezTo>
                    <a:pt x="180340" y="2416306"/>
                    <a:pt x="0" y="2235965"/>
                    <a:pt x="0" y="2013588"/>
                  </a:cubicBezTo>
                  <a:lnTo>
                    <a:pt x="0" y="402718"/>
                  </a:lnTo>
                  <a:close/>
                </a:path>
              </a:pathLst>
            </a:custGeom>
            <a:solidFill>
              <a:srgbClr val="70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3539655" cy="2444868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240"/>
                </a:lnSpc>
              </a:pPr>
              <a:r>
                <a:rPr lang="en-US" sz="27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Hai aiutato un/una compagno/a di classe che stava attraversando un momento difficile.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1185929" y="1072002"/>
            <a:ext cx="3733230" cy="2548434"/>
            <a:chOff x="0" y="0"/>
            <a:chExt cx="3539655" cy="241629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539617" cy="2416306"/>
            </a:xfrm>
            <a:custGeom>
              <a:avLst/>
              <a:gdLst/>
              <a:ahLst/>
              <a:cxnLst/>
              <a:rect l="l" t="t" r="r" b="b"/>
              <a:pathLst>
                <a:path w="3539617" h="2416306">
                  <a:moveTo>
                    <a:pt x="0" y="402718"/>
                  </a:moveTo>
                  <a:cubicBezTo>
                    <a:pt x="0" y="180340"/>
                    <a:pt x="180340" y="0"/>
                    <a:pt x="402717" y="0"/>
                  </a:cubicBezTo>
                  <a:lnTo>
                    <a:pt x="3136900" y="0"/>
                  </a:lnTo>
                  <a:cubicBezTo>
                    <a:pt x="3359277" y="0"/>
                    <a:pt x="3539617" y="180340"/>
                    <a:pt x="3539617" y="402718"/>
                  </a:cubicBezTo>
                  <a:lnTo>
                    <a:pt x="3539617" y="2013588"/>
                  </a:lnTo>
                  <a:cubicBezTo>
                    <a:pt x="3539617" y="2235965"/>
                    <a:pt x="3359277" y="2416306"/>
                    <a:pt x="3136900" y="2416306"/>
                  </a:cubicBezTo>
                  <a:lnTo>
                    <a:pt x="402717" y="2416306"/>
                  </a:lnTo>
                  <a:cubicBezTo>
                    <a:pt x="180340" y="2416306"/>
                    <a:pt x="0" y="2235965"/>
                    <a:pt x="0" y="2013588"/>
                  </a:cubicBezTo>
                  <a:lnTo>
                    <a:pt x="0" y="402718"/>
                  </a:lnTo>
                  <a:close/>
                </a:path>
              </a:pathLst>
            </a:custGeom>
            <a:solidFill>
              <a:srgbClr val="50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28575"/>
              <a:ext cx="3539655" cy="2444868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240"/>
                </a:lnSpc>
              </a:pPr>
              <a:r>
                <a:rPr lang="en-US" sz="27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Hai difeso qualcuno/a che veniva trattato/a ingiustamente.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1185929" y="3882121"/>
            <a:ext cx="3733230" cy="2476245"/>
            <a:chOff x="0" y="0"/>
            <a:chExt cx="3539655" cy="234784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3539617" cy="2347847"/>
            </a:xfrm>
            <a:custGeom>
              <a:avLst/>
              <a:gdLst/>
              <a:ahLst/>
              <a:cxnLst/>
              <a:rect l="l" t="t" r="r" b="b"/>
              <a:pathLst>
                <a:path w="3539617" h="2347847">
                  <a:moveTo>
                    <a:pt x="0" y="391287"/>
                  </a:moveTo>
                  <a:cubicBezTo>
                    <a:pt x="0" y="175260"/>
                    <a:pt x="175260" y="0"/>
                    <a:pt x="391287" y="0"/>
                  </a:cubicBezTo>
                  <a:lnTo>
                    <a:pt x="3148330" y="0"/>
                  </a:lnTo>
                  <a:cubicBezTo>
                    <a:pt x="3364484" y="0"/>
                    <a:pt x="3539617" y="175260"/>
                    <a:pt x="3539617" y="391287"/>
                  </a:cubicBezTo>
                  <a:lnTo>
                    <a:pt x="3539617" y="1956560"/>
                  </a:lnTo>
                  <a:cubicBezTo>
                    <a:pt x="3539617" y="2172714"/>
                    <a:pt x="3364357" y="2347847"/>
                    <a:pt x="3148330" y="2347847"/>
                  </a:cubicBezTo>
                  <a:lnTo>
                    <a:pt x="391287" y="2347847"/>
                  </a:lnTo>
                  <a:cubicBezTo>
                    <a:pt x="175260" y="2347847"/>
                    <a:pt x="0" y="2172587"/>
                    <a:pt x="0" y="1956560"/>
                  </a:cubicBezTo>
                  <a:lnTo>
                    <a:pt x="0" y="391287"/>
                  </a:ln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28575"/>
              <a:ext cx="3539655" cy="2376422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240"/>
                </a:lnSpc>
              </a:pPr>
              <a:r>
                <a:rPr lang="en-US" sz="27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Qualcuno/a si è fidato/a di te per qualcosa di importante.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7215509" y="3809938"/>
            <a:ext cx="3733230" cy="2548434"/>
            <a:chOff x="0" y="0"/>
            <a:chExt cx="3539655" cy="2416293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3539617" cy="2416306"/>
            </a:xfrm>
            <a:custGeom>
              <a:avLst/>
              <a:gdLst/>
              <a:ahLst/>
              <a:cxnLst/>
              <a:rect l="l" t="t" r="r" b="b"/>
              <a:pathLst>
                <a:path w="3539617" h="2416306">
                  <a:moveTo>
                    <a:pt x="0" y="402718"/>
                  </a:moveTo>
                  <a:cubicBezTo>
                    <a:pt x="0" y="180340"/>
                    <a:pt x="180340" y="0"/>
                    <a:pt x="402717" y="0"/>
                  </a:cubicBezTo>
                  <a:lnTo>
                    <a:pt x="3136900" y="0"/>
                  </a:lnTo>
                  <a:cubicBezTo>
                    <a:pt x="3359277" y="0"/>
                    <a:pt x="3539617" y="180340"/>
                    <a:pt x="3539617" y="402718"/>
                  </a:cubicBezTo>
                  <a:lnTo>
                    <a:pt x="3539617" y="2013588"/>
                  </a:lnTo>
                  <a:cubicBezTo>
                    <a:pt x="3539617" y="2235965"/>
                    <a:pt x="3359277" y="2416306"/>
                    <a:pt x="3136900" y="2416306"/>
                  </a:cubicBezTo>
                  <a:lnTo>
                    <a:pt x="402717" y="2416306"/>
                  </a:lnTo>
                  <a:cubicBezTo>
                    <a:pt x="180340" y="2416306"/>
                    <a:pt x="0" y="2235965"/>
                    <a:pt x="0" y="2013588"/>
                  </a:cubicBezTo>
                  <a:lnTo>
                    <a:pt x="0" y="402718"/>
                  </a:lnTo>
                  <a:close/>
                </a:path>
              </a:pathLst>
            </a:custGeom>
            <a:solidFill>
              <a:srgbClr val="E3829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28575"/>
              <a:ext cx="3539655" cy="2444868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240"/>
                </a:lnSpc>
              </a:pPr>
              <a:r>
                <a:rPr lang="en-US" sz="27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Hai fatto un complimento che ha fatto sorridere qualcuno/a.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3368841" y="3809938"/>
            <a:ext cx="3609478" cy="2548435"/>
            <a:chOff x="0" y="0"/>
            <a:chExt cx="3422320" cy="2416294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3422269" cy="2416307"/>
            </a:xfrm>
            <a:custGeom>
              <a:avLst/>
              <a:gdLst/>
              <a:ahLst/>
              <a:cxnLst/>
              <a:rect l="l" t="t" r="r" b="b"/>
              <a:pathLst>
                <a:path w="3422269" h="2416307">
                  <a:moveTo>
                    <a:pt x="0" y="402718"/>
                  </a:moveTo>
                  <a:cubicBezTo>
                    <a:pt x="0" y="180340"/>
                    <a:pt x="180340" y="0"/>
                    <a:pt x="402717" y="0"/>
                  </a:cubicBezTo>
                  <a:lnTo>
                    <a:pt x="3019552" y="0"/>
                  </a:lnTo>
                  <a:cubicBezTo>
                    <a:pt x="3241929" y="0"/>
                    <a:pt x="3422269" y="180340"/>
                    <a:pt x="3422269" y="402718"/>
                  </a:cubicBezTo>
                  <a:lnTo>
                    <a:pt x="3422269" y="2013589"/>
                  </a:lnTo>
                  <a:cubicBezTo>
                    <a:pt x="3422269" y="2235967"/>
                    <a:pt x="3241929" y="2416307"/>
                    <a:pt x="3019552" y="2416307"/>
                  </a:cubicBezTo>
                  <a:lnTo>
                    <a:pt x="402717" y="2416307"/>
                  </a:lnTo>
                  <a:cubicBezTo>
                    <a:pt x="180340" y="2416307"/>
                    <a:pt x="0" y="2235967"/>
                    <a:pt x="0" y="2013589"/>
                  </a:cubicBezTo>
                  <a:lnTo>
                    <a:pt x="0" y="402718"/>
                  </a:lnTo>
                  <a:close/>
                </a:path>
              </a:pathLst>
            </a:custGeom>
            <a:solidFill>
              <a:srgbClr val="50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28575"/>
              <a:ext cx="3422320" cy="2444869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240"/>
                </a:lnSpc>
              </a:pPr>
              <a:r>
                <a:rPr lang="en-US" sz="27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Hai ricevuto un complimento sincero.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3368841" y="6666576"/>
            <a:ext cx="3609478" cy="2548435"/>
            <a:chOff x="0" y="0"/>
            <a:chExt cx="3422320" cy="2416294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3422269" cy="2416307"/>
            </a:xfrm>
            <a:custGeom>
              <a:avLst/>
              <a:gdLst/>
              <a:ahLst/>
              <a:cxnLst/>
              <a:rect l="l" t="t" r="r" b="b"/>
              <a:pathLst>
                <a:path w="3422269" h="2416307">
                  <a:moveTo>
                    <a:pt x="0" y="402718"/>
                  </a:moveTo>
                  <a:cubicBezTo>
                    <a:pt x="0" y="180340"/>
                    <a:pt x="180340" y="0"/>
                    <a:pt x="402717" y="0"/>
                  </a:cubicBezTo>
                  <a:lnTo>
                    <a:pt x="3019552" y="0"/>
                  </a:lnTo>
                  <a:cubicBezTo>
                    <a:pt x="3241929" y="0"/>
                    <a:pt x="3422269" y="180340"/>
                    <a:pt x="3422269" y="402718"/>
                  </a:cubicBezTo>
                  <a:lnTo>
                    <a:pt x="3422269" y="2013589"/>
                  </a:lnTo>
                  <a:cubicBezTo>
                    <a:pt x="3422269" y="2235967"/>
                    <a:pt x="3241929" y="2416307"/>
                    <a:pt x="3019552" y="2416307"/>
                  </a:cubicBezTo>
                  <a:lnTo>
                    <a:pt x="402717" y="2416307"/>
                  </a:lnTo>
                  <a:cubicBezTo>
                    <a:pt x="180340" y="2416307"/>
                    <a:pt x="0" y="2235967"/>
                    <a:pt x="0" y="2013589"/>
                  </a:cubicBezTo>
                  <a:lnTo>
                    <a:pt x="0" y="402718"/>
                  </a:lnTo>
                  <a:close/>
                </a:path>
              </a:pathLst>
            </a:custGeom>
            <a:solidFill>
              <a:srgbClr val="70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28575"/>
              <a:ext cx="3422320" cy="2444869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240"/>
                </a:lnSpc>
              </a:pPr>
              <a:r>
                <a:rPr lang="en-US" sz="27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Hai ascoltato un amico/un’amica che aveva bisogno di parlare.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7215509" y="6666576"/>
            <a:ext cx="3733230" cy="2548435"/>
            <a:chOff x="0" y="0"/>
            <a:chExt cx="3539655" cy="2416294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3539617" cy="2416307"/>
            </a:xfrm>
            <a:custGeom>
              <a:avLst/>
              <a:gdLst/>
              <a:ahLst/>
              <a:cxnLst/>
              <a:rect l="l" t="t" r="r" b="b"/>
              <a:pathLst>
                <a:path w="3539617" h="2416307">
                  <a:moveTo>
                    <a:pt x="0" y="402718"/>
                  </a:moveTo>
                  <a:cubicBezTo>
                    <a:pt x="0" y="180340"/>
                    <a:pt x="180340" y="0"/>
                    <a:pt x="402717" y="0"/>
                  </a:cubicBezTo>
                  <a:lnTo>
                    <a:pt x="3136900" y="0"/>
                  </a:lnTo>
                  <a:cubicBezTo>
                    <a:pt x="3359277" y="0"/>
                    <a:pt x="3539617" y="180340"/>
                    <a:pt x="3539617" y="402718"/>
                  </a:cubicBezTo>
                  <a:lnTo>
                    <a:pt x="3539617" y="2013589"/>
                  </a:lnTo>
                  <a:cubicBezTo>
                    <a:pt x="3539617" y="2235967"/>
                    <a:pt x="3359277" y="2416307"/>
                    <a:pt x="3136900" y="2416307"/>
                  </a:cubicBezTo>
                  <a:lnTo>
                    <a:pt x="402717" y="2416307"/>
                  </a:lnTo>
                  <a:cubicBezTo>
                    <a:pt x="180340" y="2416307"/>
                    <a:pt x="0" y="2235967"/>
                    <a:pt x="0" y="2013589"/>
                  </a:cubicBezTo>
                  <a:lnTo>
                    <a:pt x="0" y="402718"/>
                  </a:ln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-28575"/>
              <a:ext cx="3539655" cy="2444869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240"/>
                </a:lnSpc>
              </a:pPr>
              <a:r>
                <a:rPr lang="en-US" sz="27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Ti sei sentito/a orgoglioso/a di aver aiutato qualcun altro/a.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11185929" y="6666576"/>
            <a:ext cx="3733230" cy="2548435"/>
            <a:chOff x="0" y="0"/>
            <a:chExt cx="3539655" cy="2416294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3539617" cy="2416307"/>
            </a:xfrm>
            <a:custGeom>
              <a:avLst/>
              <a:gdLst/>
              <a:ahLst/>
              <a:cxnLst/>
              <a:rect l="l" t="t" r="r" b="b"/>
              <a:pathLst>
                <a:path w="3539617" h="2416307">
                  <a:moveTo>
                    <a:pt x="0" y="402718"/>
                  </a:moveTo>
                  <a:cubicBezTo>
                    <a:pt x="0" y="180340"/>
                    <a:pt x="180340" y="0"/>
                    <a:pt x="402717" y="0"/>
                  </a:cubicBezTo>
                  <a:lnTo>
                    <a:pt x="3136900" y="0"/>
                  </a:lnTo>
                  <a:cubicBezTo>
                    <a:pt x="3359277" y="0"/>
                    <a:pt x="3539617" y="180340"/>
                    <a:pt x="3539617" y="402718"/>
                  </a:cubicBezTo>
                  <a:lnTo>
                    <a:pt x="3539617" y="2013589"/>
                  </a:lnTo>
                  <a:cubicBezTo>
                    <a:pt x="3539617" y="2235967"/>
                    <a:pt x="3359277" y="2416307"/>
                    <a:pt x="3136900" y="2416307"/>
                  </a:cubicBezTo>
                  <a:lnTo>
                    <a:pt x="402717" y="2416307"/>
                  </a:lnTo>
                  <a:cubicBezTo>
                    <a:pt x="180340" y="2416307"/>
                    <a:pt x="0" y="2235967"/>
                    <a:pt x="0" y="2013589"/>
                  </a:cubicBezTo>
                  <a:lnTo>
                    <a:pt x="0" y="402718"/>
                  </a:lnTo>
                  <a:close/>
                </a:path>
              </a:pathLst>
            </a:custGeom>
            <a:solidFill>
              <a:srgbClr val="E3829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-28575"/>
              <a:ext cx="3539655" cy="2444869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240"/>
                </a:lnSpc>
              </a:pPr>
              <a:r>
                <a:rPr lang="en-US" sz="27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Ti sei scusato/a e hai fatto pace dopo un litigio.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8320906" y="1473864"/>
            <a:ext cx="1545394" cy="3807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lang="en-US" sz="23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Domande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3564783" y="2578813"/>
            <a:ext cx="5290451" cy="2025057"/>
            <a:chOff x="0" y="0"/>
            <a:chExt cx="5016132" cy="192005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5016119" cy="1920117"/>
            </a:xfrm>
            <a:custGeom>
              <a:avLst/>
              <a:gdLst/>
              <a:ahLst/>
              <a:cxnLst/>
              <a:rect l="l" t="t" r="r" b="b"/>
              <a:pathLst>
                <a:path w="5016119" h="1920117">
                  <a:moveTo>
                    <a:pt x="0" y="320041"/>
                  </a:moveTo>
                  <a:cubicBezTo>
                    <a:pt x="0" y="143256"/>
                    <a:pt x="143256" y="0"/>
                    <a:pt x="320040" y="0"/>
                  </a:cubicBezTo>
                  <a:lnTo>
                    <a:pt x="4696079" y="0"/>
                  </a:lnTo>
                  <a:cubicBezTo>
                    <a:pt x="4872863" y="0"/>
                    <a:pt x="5016119" y="143256"/>
                    <a:pt x="5016119" y="320041"/>
                  </a:cubicBezTo>
                  <a:lnTo>
                    <a:pt x="5016119" y="1600077"/>
                  </a:lnTo>
                  <a:cubicBezTo>
                    <a:pt x="5016119" y="1776861"/>
                    <a:pt x="4872863" y="1920117"/>
                    <a:pt x="4696079" y="1920117"/>
                  </a:cubicBezTo>
                  <a:lnTo>
                    <a:pt x="320040" y="1920117"/>
                  </a:lnTo>
                  <a:cubicBezTo>
                    <a:pt x="143256" y="1920117"/>
                    <a:pt x="0" y="1776734"/>
                    <a:pt x="0" y="1600077"/>
                  </a:cubicBezTo>
                  <a:lnTo>
                    <a:pt x="0" y="320041"/>
                  </a:lnTo>
                  <a:close/>
                </a:path>
              </a:pathLst>
            </a:custGeom>
            <a:solidFill>
              <a:srgbClr val="50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5016132" cy="1948629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240"/>
                </a:lnSpc>
              </a:pPr>
              <a:r>
                <a:rPr lang="en-US" sz="27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Cosa hai osservato?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216190" y="2578813"/>
            <a:ext cx="5507028" cy="2025057"/>
            <a:chOff x="0" y="0"/>
            <a:chExt cx="5221478" cy="192005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221478" cy="1920117"/>
            </a:xfrm>
            <a:custGeom>
              <a:avLst/>
              <a:gdLst/>
              <a:ahLst/>
              <a:cxnLst/>
              <a:rect l="l" t="t" r="r" b="b"/>
              <a:pathLst>
                <a:path w="5221478" h="1920117">
                  <a:moveTo>
                    <a:pt x="0" y="320041"/>
                  </a:moveTo>
                  <a:cubicBezTo>
                    <a:pt x="0" y="143256"/>
                    <a:pt x="143256" y="0"/>
                    <a:pt x="320040" y="0"/>
                  </a:cubicBezTo>
                  <a:lnTo>
                    <a:pt x="4901438" y="0"/>
                  </a:lnTo>
                  <a:cubicBezTo>
                    <a:pt x="5078222" y="0"/>
                    <a:pt x="5221478" y="143256"/>
                    <a:pt x="5221478" y="320041"/>
                  </a:cubicBezTo>
                  <a:lnTo>
                    <a:pt x="5221478" y="1600077"/>
                  </a:lnTo>
                  <a:cubicBezTo>
                    <a:pt x="5221478" y="1776861"/>
                    <a:pt x="5078222" y="1920117"/>
                    <a:pt x="4901438" y="1920117"/>
                  </a:cubicBezTo>
                  <a:lnTo>
                    <a:pt x="320040" y="1920117"/>
                  </a:lnTo>
                  <a:cubicBezTo>
                    <a:pt x="143256" y="1920117"/>
                    <a:pt x="0" y="1776734"/>
                    <a:pt x="0" y="1600077"/>
                  </a:cubicBezTo>
                  <a:lnTo>
                    <a:pt x="0" y="320041"/>
                  </a:lnTo>
                  <a:close/>
                </a:path>
              </a:pathLst>
            </a:custGeom>
            <a:solidFill>
              <a:srgbClr val="E3829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5221478" cy="1948629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240"/>
                </a:lnSpc>
              </a:pPr>
              <a:r>
                <a:rPr lang="en-US" sz="27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Com’è il clima nella nostra classe?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6375009" y="4920713"/>
            <a:ext cx="5290451" cy="2025057"/>
            <a:chOff x="0" y="0"/>
            <a:chExt cx="5016132" cy="1920054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5016119" cy="1920117"/>
            </a:xfrm>
            <a:custGeom>
              <a:avLst/>
              <a:gdLst/>
              <a:ahLst/>
              <a:cxnLst/>
              <a:rect l="l" t="t" r="r" b="b"/>
              <a:pathLst>
                <a:path w="5016119" h="1920117">
                  <a:moveTo>
                    <a:pt x="0" y="320041"/>
                  </a:moveTo>
                  <a:cubicBezTo>
                    <a:pt x="0" y="143256"/>
                    <a:pt x="143256" y="0"/>
                    <a:pt x="320040" y="0"/>
                  </a:cubicBezTo>
                  <a:lnTo>
                    <a:pt x="4696079" y="0"/>
                  </a:lnTo>
                  <a:cubicBezTo>
                    <a:pt x="4872863" y="0"/>
                    <a:pt x="5016119" y="143256"/>
                    <a:pt x="5016119" y="320041"/>
                  </a:cubicBezTo>
                  <a:lnTo>
                    <a:pt x="5016119" y="1600077"/>
                  </a:lnTo>
                  <a:cubicBezTo>
                    <a:pt x="5016119" y="1776861"/>
                    <a:pt x="4872863" y="1920117"/>
                    <a:pt x="4696079" y="1920117"/>
                  </a:cubicBezTo>
                  <a:lnTo>
                    <a:pt x="320040" y="1920117"/>
                  </a:lnTo>
                  <a:cubicBezTo>
                    <a:pt x="143256" y="1920117"/>
                    <a:pt x="0" y="1776734"/>
                    <a:pt x="0" y="1600077"/>
                  </a:cubicBezTo>
                  <a:lnTo>
                    <a:pt x="0" y="320041"/>
                  </a:ln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28575"/>
              <a:ext cx="5016132" cy="1948629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240"/>
                </a:lnSpc>
              </a:pPr>
              <a:r>
                <a:rPr lang="en-US" sz="27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Cosa possiamo migliorare per sentirci più al sicuro e supportati/e?</a:t>
              </a:r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5331420" y="8202431"/>
            <a:ext cx="7165380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Ricorda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: 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Il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silenzio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rafforza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la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riflessione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e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l’empatia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.</a:t>
            </a:r>
          </a:p>
        </p:txBody>
      </p:sp>
    </p:spTree>
  </p:cSld>
  <p:clrMapOvr>
    <a:masterClrMapping/>
  </p:clrMapOvr>
  <p:transition>
    <p:fade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63608" y="3280535"/>
            <a:ext cx="20462236" cy="13870180"/>
            <a:chOff x="0" y="0"/>
            <a:chExt cx="14550923" cy="986323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550898" cy="9863201"/>
            </a:xfrm>
            <a:custGeom>
              <a:avLst/>
              <a:gdLst/>
              <a:ahLst/>
              <a:cxnLst/>
              <a:rect l="l" t="t" r="r" b="b"/>
              <a:pathLst>
                <a:path w="14550898" h="9863201">
                  <a:moveTo>
                    <a:pt x="0" y="4931664"/>
                  </a:moveTo>
                  <a:cubicBezTo>
                    <a:pt x="0" y="2208022"/>
                    <a:pt x="3257296" y="0"/>
                    <a:pt x="7275449" y="0"/>
                  </a:cubicBezTo>
                  <a:cubicBezTo>
                    <a:pt x="11293602" y="0"/>
                    <a:pt x="14550898" y="2208022"/>
                    <a:pt x="14550898" y="4931664"/>
                  </a:cubicBezTo>
                  <a:cubicBezTo>
                    <a:pt x="14550898" y="7655306"/>
                    <a:pt x="11293602" y="9863201"/>
                    <a:pt x="7275449" y="9863201"/>
                  </a:cubicBezTo>
                  <a:cubicBezTo>
                    <a:pt x="3257296" y="9863201"/>
                    <a:pt x="0" y="7655306"/>
                    <a:pt x="0" y="4931664"/>
                  </a:cubicBezTo>
                  <a:close/>
                </a:path>
              </a:pathLst>
            </a:custGeom>
            <a:solidFill>
              <a:srgbClr val="50B264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4495800" y="6032155"/>
            <a:ext cx="9296400" cy="30777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Strategie</a:t>
            </a:r>
            <a:r>
              <a:rPr lang="en-US" sz="5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500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Contro</a:t>
            </a:r>
            <a:r>
              <a:rPr lang="en-US" sz="5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il </a:t>
            </a:r>
            <a:r>
              <a:rPr lang="en-US" sz="500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Bullismo</a:t>
            </a:r>
            <a:endParaRPr lang="en-US" sz="5000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ctr">
              <a:lnSpc>
                <a:spcPts val="6000"/>
              </a:lnSpc>
            </a:pPr>
            <a:endParaRPr lang="en-US" sz="5000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ctr">
              <a:lnSpc>
                <a:spcPts val="6000"/>
              </a:lnSpc>
            </a:pPr>
            <a:r>
              <a:rPr lang="en-US" sz="5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5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Revisione</a:t>
            </a:r>
            <a:r>
              <a:rPr lang="en-US" sz="5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delle </a:t>
            </a:r>
            <a:r>
              <a:rPr lang="en-US" sz="5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Regole</a:t>
            </a:r>
            <a:r>
              <a:rPr lang="en-US" sz="5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di Classe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8150253" y="4887039"/>
            <a:ext cx="1779280" cy="4366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49"/>
              </a:lnSpc>
            </a:pPr>
            <a:r>
              <a:rPr lang="en-US" sz="2707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2.5</a:t>
            </a:r>
          </a:p>
        </p:txBody>
      </p: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667834" y="1977530"/>
            <a:ext cx="6318724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Materiali: 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257386" lvl="1" indent="-128693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Sedie disposte in cerchio.</a:t>
            </a:r>
          </a:p>
          <a:p>
            <a:pPr marL="257387" lvl="1" indent="-128693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(Opzionale) Lavagna/lavagna a fogli e pennarelli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792377" y="5954364"/>
            <a:ext cx="6194181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faremo: 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Riflettiamo su cos’è il bullismo, come si distingue da un conflitto e quali effetti ha in classe.</a:t>
            </a:r>
          </a:p>
          <a:p>
            <a:pPr algn="l">
              <a:lnSpc>
                <a:spcPts val="2400"/>
              </a:lnSpc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10997623" y="1545630"/>
            <a:ext cx="5538558" cy="2770547"/>
            <a:chOff x="0" y="0"/>
            <a:chExt cx="4497896" cy="224997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497832" cy="2250003"/>
            </a:xfrm>
            <a:custGeom>
              <a:avLst/>
              <a:gdLst/>
              <a:ahLst/>
              <a:cxnLst/>
              <a:rect l="l" t="t" r="r" b="b"/>
              <a:pathLst>
                <a:path w="4497832" h="2250003">
                  <a:moveTo>
                    <a:pt x="0" y="374984"/>
                  </a:moveTo>
                  <a:cubicBezTo>
                    <a:pt x="0" y="167921"/>
                    <a:pt x="234823" y="0"/>
                    <a:pt x="524383" y="0"/>
                  </a:cubicBezTo>
                  <a:lnTo>
                    <a:pt x="3973449" y="0"/>
                  </a:lnTo>
                  <a:cubicBezTo>
                    <a:pt x="4263009" y="0"/>
                    <a:pt x="4497832" y="167921"/>
                    <a:pt x="4497832" y="374984"/>
                  </a:cubicBezTo>
                  <a:lnTo>
                    <a:pt x="4497832" y="1875012"/>
                  </a:lnTo>
                  <a:cubicBezTo>
                    <a:pt x="4497832" y="2082075"/>
                    <a:pt x="4263009" y="2250003"/>
                    <a:pt x="3973449" y="2250003"/>
                  </a:cubicBezTo>
                  <a:lnTo>
                    <a:pt x="524383" y="2250003"/>
                  </a:lnTo>
                  <a:cubicBezTo>
                    <a:pt x="234823" y="2250003"/>
                    <a:pt x="0" y="2082075"/>
                    <a:pt x="0" y="1875012"/>
                  </a:cubicBezTo>
                  <a:lnTo>
                    <a:pt x="0" y="374984"/>
                  </a:lnTo>
                  <a:close/>
                </a:path>
              </a:pathLst>
            </a:custGeom>
            <a:solidFill>
              <a:srgbClr val="E3829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19050"/>
              <a:ext cx="4497896" cy="2269027"/>
            </a:xfrm>
            <a:prstGeom prst="rect">
              <a:avLst/>
            </a:prstGeom>
          </p:spPr>
          <p:txBody>
            <a:bodyPr lIns="83405" tIns="83405" rIns="83405" bIns="83405" rtlCol="0" anchor="ctr"/>
            <a:lstStyle/>
            <a:p>
              <a:pPr algn="ctr">
                <a:lnSpc>
                  <a:spcPts val="3782"/>
                </a:lnSpc>
              </a:pPr>
              <a:r>
                <a:rPr lang="en-US" sz="3152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“Cos’è il bullismo?”</a:t>
              </a:r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1147751" y="5954364"/>
            <a:ext cx="5238302" cy="1247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Ricorda: 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Non ci sono risposte giuste o sbagliate; l’obiettivo è riflettere.</a:t>
            </a:r>
          </a:p>
        </p:txBody>
      </p:sp>
    </p:spTree>
  </p:cSld>
  <p:clrMapOvr>
    <a:masterClrMapping/>
  </p:clrMapOvr>
  <p:transition>
    <p:fade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007951" y="2236735"/>
            <a:ext cx="5736658" cy="942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: </a:t>
            </a:r>
          </a:p>
          <a:p>
            <a:pPr algn="l">
              <a:lnSpc>
                <a:spcPts val="2400"/>
              </a:lnSpc>
            </a:pPr>
            <a:endParaRPr lang="en-US" sz="2000" b="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257387" lvl="1" indent="-128693" algn="l">
              <a:lnSpc>
                <a:spcPts val="2400"/>
              </a:lnSpc>
              <a:buFont typeface="Arial"/>
              <a:buChar char="•"/>
            </a:pP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Lavagna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o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lavagna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a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fogli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.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2007951" y="6217048"/>
            <a:ext cx="5987139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faremo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: </a:t>
            </a:r>
          </a:p>
          <a:p>
            <a:pPr algn="l">
              <a:lnSpc>
                <a:spcPts val="2400"/>
              </a:lnSpc>
            </a:pPr>
            <a:endParaRPr lang="en-US" sz="2000" b="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400"/>
              </a:lnSpc>
            </a:pP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Genereremo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in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gruppi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strategie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e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regole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di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convivenza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per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prevenire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e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agire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contro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il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bullismo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e il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cyberbullismo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.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9955940" y="2265310"/>
            <a:ext cx="6544475" cy="5756381"/>
            <a:chOff x="0" y="0"/>
            <a:chExt cx="5498597" cy="483644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498635" cy="4836513"/>
            </a:xfrm>
            <a:custGeom>
              <a:avLst/>
              <a:gdLst/>
              <a:ahLst/>
              <a:cxnLst/>
              <a:rect l="l" t="t" r="r" b="b"/>
              <a:pathLst>
                <a:path w="5498635" h="4836513">
                  <a:moveTo>
                    <a:pt x="0" y="705208"/>
                  </a:moveTo>
                  <a:cubicBezTo>
                    <a:pt x="0" y="315711"/>
                    <a:pt x="410305" y="0"/>
                    <a:pt x="916502" y="0"/>
                  </a:cubicBezTo>
                  <a:lnTo>
                    <a:pt x="4582133" y="0"/>
                  </a:lnTo>
                  <a:cubicBezTo>
                    <a:pt x="5088330" y="0"/>
                    <a:pt x="5498635" y="315711"/>
                    <a:pt x="5498635" y="705208"/>
                  </a:cubicBezTo>
                  <a:lnTo>
                    <a:pt x="5498635" y="4131290"/>
                  </a:lnTo>
                  <a:cubicBezTo>
                    <a:pt x="5498635" y="4520786"/>
                    <a:pt x="5088330" y="4836513"/>
                    <a:pt x="4582133" y="4836513"/>
                  </a:cubicBezTo>
                  <a:lnTo>
                    <a:pt x="916502" y="4836513"/>
                  </a:lnTo>
                  <a:cubicBezTo>
                    <a:pt x="410305" y="4836401"/>
                    <a:pt x="0" y="4520690"/>
                    <a:pt x="0" y="4131290"/>
                  </a:cubicBezTo>
                  <a:lnTo>
                    <a:pt x="0" y="705208"/>
                  </a:lnTo>
                  <a:close/>
                </a:path>
              </a:pathLst>
            </a:custGeom>
            <a:solidFill>
              <a:srgbClr val="E3829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28575"/>
              <a:ext cx="5498597" cy="4865024"/>
            </a:xfrm>
            <a:prstGeom prst="rect">
              <a:avLst/>
            </a:prstGeom>
          </p:spPr>
          <p:txBody>
            <a:bodyPr lIns="80617" tIns="80617" rIns="80617" bIns="80617" rtlCol="0" anchor="ctr"/>
            <a:lstStyle/>
            <a:p>
              <a:pPr algn="ctr">
                <a:lnSpc>
                  <a:spcPts val="3296"/>
                </a:lnSpc>
              </a:pPr>
              <a:r>
                <a:rPr lang="en-US" sz="2746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Abbiamo già parlato di bullismo e cyberbullismo, e abbiamo visto come influenzano le persone. </a:t>
              </a:r>
            </a:p>
            <a:p>
              <a:pPr algn="ctr">
                <a:lnSpc>
                  <a:spcPts val="3296"/>
                </a:lnSpc>
              </a:pPr>
              <a:endParaRPr lang="en-US" sz="274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algn="ctr">
                <a:lnSpc>
                  <a:spcPts val="3296"/>
                </a:lnSpc>
              </a:pPr>
              <a:r>
                <a:rPr lang="en-US" sz="2746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Ora pensiamo insieme: </a:t>
              </a:r>
              <a:r>
                <a:rPr lang="en-US" sz="2746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cosa possiamo fare come classe per far sì che questo non accada, o per fermarlo se accade?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3479104" y="6775958"/>
            <a:ext cx="3413529" cy="2025057"/>
            <a:chOff x="0" y="0"/>
            <a:chExt cx="3236532" cy="192005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236595" cy="1920117"/>
            </a:xfrm>
            <a:custGeom>
              <a:avLst/>
              <a:gdLst/>
              <a:ahLst/>
              <a:cxnLst/>
              <a:rect l="l" t="t" r="r" b="b"/>
              <a:pathLst>
                <a:path w="3236595" h="1920117">
                  <a:moveTo>
                    <a:pt x="0" y="320041"/>
                  </a:moveTo>
                  <a:cubicBezTo>
                    <a:pt x="0" y="143256"/>
                    <a:pt x="143256" y="0"/>
                    <a:pt x="320040" y="0"/>
                  </a:cubicBezTo>
                  <a:lnTo>
                    <a:pt x="2916555" y="0"/>
                  </a:lnTo>
                  <a:cubicBezTo>
                    <a:pt x="3093339" y="0"/>
                    <a:pt x="3236595" y="143256"/>
                    <a:pt x="3236595" y="320041"/>
                  </a:cubicBezTo>
                  <a:lnTo>
                    <a:pt x="3236595" y="1600077"/>
                  </a:lnTo>
                  <a:cubicBezTo>
                    <a:pt x="3236595" y="1776861"/>
                    <a:pt x="3093339" y="1920117"/>
                    <a:pt x="2916555" y="1920117"/>
                  </a:cubicBezTo>
                  <a:lnTo>
                    <a:pt x="320040" y="1920117"/>
                  </a:lnTo>
                  <a:cubicBezTo>
                    <a:pt x="143256" y="1920117"/>
                    <a:pt x="0" y="1776734"/>
                    <a:pt x="0" y="1600077"/>
                  </a:cubicBezTo>
                  <a:lnTo>
                    <a:pt x="0" y="320041"/>
                  </a:ln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28575"/>
              <a:ext cx="3236532" cy="1948629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240"/>
                </a:lnSpc>
              </a:pPr>
              <a:r>
                <a:rPr lang="en-US" sz="27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Cosa può fare ognuno/a?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7352763" y="6775958"/>
            <a:ext cx="3582488" cy="2025057"/>
            <a:chOff x="0" y="0"/>
            <a:chExt cx="3396729" cy="1920054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3396742" cy="1920117"/>
            </a:xfrm>
            <a:custGeom>
              <a:avLst/>
              <a:gdLst/>
              <a:ahLst/>
              <a:cxnLst/>
              <a:rect l="l" t="t" r="r" b="b"/>
              <a:pathLst>
                <a:path w="3396742" h="1920117">
                  <a:moveTo>
                    <a:pt x="0" y="320041"/>
                  </a:moveTo>
                  <a:cubicBezTo>
                    <a:pt x="0" y="143256"/>
                    <a:pt x="143256" y="0"/>
                    <a:pt x="320040" y="0"/>
                  </a:cubicBezTo>
                  <a:lnTo>
                    <a:pt x="3076702" y="0"/>
                  </a:lnTo>
                  <a:cubicBezTo>
                    <a:pt x="3253486" y="0"/>
                    <a:pt x="3396742" y="143256"/>
                    <a:pt x="3396742" y="320041"/>
                  </a:cubicBezTo>
                  <a:lnTo>
                    <a:pt x="3396742" y="1600077"/>
                  </a:lnTo>
                  <a:cubicBezTo>
                    <a:pt x="3396742" y="1776861"/>
                    <a:pt x="3253486" y="1920117"/>
                    <a:pt x="3076702" y="1920117"/>
                  </a:cubicBezTo>
                  <a:lnTo>
                    <a:pt x="320040" y="1920117"/>
                  </a:lnTo>
                  <a:cubicBezTo>
                    <a:pt x="143256" y="1920117"/>
                    <a:pt x="0" y="1776734"/>
                    <a:pt x="0" y="1600077"/>
                  </a:cubicBezTo>
                  <a:lnTo>
                    <a:pt x="0" y="320041"/>
                  </a:lnTo>
                  <a:close/>
                </a:path>
              </a:pathLst>
            </a:custGeom>
            <a:solidFill>
              <a:srgbClr val="50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28575"/>
              <a:ext cx="3396729" cy="1948629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240"/>
                </a:lnSpc>
              </a:pPr>
              <a:r>
                <a:rPr lang="en-US" sz="27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Cosa può fare la classe?</a:t>
              </a:r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5105386" y="9110916"/>
            <a:ext cx="8077214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Ricorda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: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Chiedere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aiuto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non è fare la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spia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, è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proteggersi</a:t>
            </a:r>
            <a:endParaRPr lang="en-US" sz="2000" dirty="0">
              <a:solidFill>
                <a:srgbClr val="000000"/>
              </a:solidFill>
              <a:latin typeface="Poppins" panose="00000500000000000000" pitchFamily="2" charset="0"/>
              <a:ea typeface="Poppins Bold"/>
              <a:cs typeface="Poppins" panose="00000500000000000000" pitchFamily="2" charset="0"/>
              <a:sym typeface="Poppins Bold"/>
            </a:endParaRPr>
          </a:p>
        </p:txBody>
      </p:sp>
      <p:grpSp>
        <p:nvGrpSpPr>
          <p:cNvPr id="11" name="Group 11"/>
          <p:cNvGrpSpPr/>
          <p:nvPr/>
        </p:nvGrpSpPr>
        <p:grpSpPr>
          <a:xfrm>
            <a:off x="11267663" y="6775958"/>
            <a:ext cx="3582488" cy="2025057"/>
            <a:chOff x="0" y="0"/>
            <a:chExt cx="3396729" cy="1920054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3396742" cy="1920117"/>
            </a:xfrm>
            <a:custGeom>
              <a:avLst/>
              <a:gdLst/>
              <a:ahLst/>
              <a:cxnLst/>
              <a:rect l="l" t="t" r="r" b="b"/>
              <a:pathLst>
                <a:path w="3396742" h="1920117">
                  <a:moveTo>
                    <a:pt x="0" y="320041"/>
                  </a:moveTo>
                  <a:cubicBezTo>
                    <a:pt x="0" y="143256"/>
                    <a:pt x="143256" y="0"/>
                    <a:pt x="320040" y="0"/>
                  </a:cubicBezTo>
                  <a:lnTo>
                    <a:pt x="3076702" y="0"/>
                  </a:lnTo>
                  <a:cubicBezTo>
                    <a:pt x="3253486" y="0"/>
                    <a:pt x="3396742" y="143256"/>
                    <a:pt x="3396742" y="320041"/>
                  </a:cubicBezTo>
                  <a:lnTo>
                    <a:pt x="3396742" y="1600077"/>
                  </a:lnTo>
                  <a:cubicBezTo>
                    <a:pt x="3396742" y="1776861"/>
                    <a:pt x="3253486" y="1920117"/>
                    <a:pt x="3076702" y="1920117"/>
                  </a:cubicBezTo>
                  <a:lnTo>
                    <a:pt x="320040" y="1920117"/>
                  </a:lnTo>
                  <a:cubicBezTo>
                    <a:pt x="143256" y="1920117"/>
                    <a:pt x="0" y="1776734"/>
                    <a:pt x="0" y="1600077"/>
                  </a:cubicBezTo>
                  <a:lnTo>
                    <a:pt x="0" y="320041"/>
                  </a:lnTo>
                  <a:close/>
                </a:path>
              </a:pathLst>
            </a:custGeom>
            <a:solidFill>
              <a:srgbClr val="E3829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28575"/>
              <a:ext cx="3396729" cy="1948629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240"/>
                </a:lnSpc>
              </a:pPr>
              <a:r>
                <a:rPr lang="en-US" sz="27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Cosa fare su internet?</a:t>
              </a: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29EA35C8-5534-8A71-6329-A5F30F336F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5045" y="277582"/>
            <a:ext cx="9777895" cy="6188541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952806" y="1028700"/>
            <a:ext cx="4860746" cy="2317369"/>
            <a:chOff x="0" y="0"/>
            <a:chExt cx="4027366" cy="192005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027357" cy="1920117"/>
            </a:xfrm>
            <a:custGeom>
              <a:avLst/>
              <a:gdLst/>
              <a:ahLst/>
              <a:cxnLst/>
              <a:rect l="l" t="t" r="r" b="b"/>
              <a:pathLst>
                <a:path w="4027357" h="1920117">
                  <a:moveTo>
                    <a:pt x="0" y="320041"/>
                  </a:moveTo>
                  <a:cubicBezTo>
                    <a:pt x="0" y="143256"/>
                    <a:pt x="115018" y="0"/>
                    <a:pt x="256955" y="0"/>
                  </a:cubicBezTo>
                  <a:lnTo>
                    <a:pt x="3770402" y="0"/>
                  </a:lnTo>
                  <a:cubicBezTo>
                    <a:pt x="3912338" y="0"/>
                    <a:pt x="4027357" y="143256"/>
                    <a:pt x="4027357" y="320041"/>
                  </a:cubicBezTo>
                  <a:lnTo>
                    <a:pt x="4027357" y="1600077"/>
                  </a:lnTo>
                  <a:cubicBezTo>
                    <a:pt x="4027357" y="1776861"/>
                    <a:pt x="3912338" y="1920117"/>
                    <a:pt x="3770402" y="1920117"/>
                  </a:cubicBezTo>
                  <a:lnTo>
                    <a:pt x="256955" y="1920117"/>
                  </a:lnTo>
                  <a:cubicBezTo>
                    <a:pt x="115018" y="1920117"/>
                    <a:pt x="0" y="1776734"/>
                    <a:pt x="0" y="1600077"/>
                  </a:cubicBezTo>
                  <a:lnTo>
                    <a:pt x="0" y="320041"/>
                  </a:ln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4027366" cy="1939104"/>
            </a:xfrm>
            <a:prstGeom prst="rect">
              <a:avLst/>
            </a:prstGeom>
          </p:spPr>
          <p:txBody>
            <a:bodyPr lIns="81749" tIns="81749" rIns="81749" bIns="81749" rtlCol="0" anchor="ctr"/>
            <a:lstStyle/>
            <a:p>
              <a:pPr algn="ctr">
                <a:lnSpc>
                  <a:spcPts val="3587"/>
                </a:lnSpc>
              </a:pPr>
              <a:r>
                <a:rPr lang="en-US" sz="298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Quali regole abbiamo già in classe?”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9226610" y="1028700"/>
            <a:ext cx="5108584" cy="2317369"/>
            <a:chOff x="0" y="0"/>
            <a:chExt cx="4232713" cy="192005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232713" cy="1920117"/>
            </a:xfrm>
            <a:custGeom>
              <a:avLst/>
              <a:gdLst/>
              <a:ahLst/>
              <a:cxnLst/>
              <a:rect l="l" t="t" r="r" b="b"/>
              <a:pathLst>
                <a:path w="4232713" h="1920117">
                  <a:moveTo>
                    <a:pt x="0" y="320041"/>
                  </a:moveTo>
                  <a:cubicBezTo>
                    <a:pt x="0" y="143256"/>
                    <a:pt x="116128" y="0"/>
                    <a:pt x="259436" y="0"/>
                  </a:cubicBezTo>
                  <a:lnTo>
                    <a:pt x="3973277" y="0"/>
                  </a:lnTo>
                  <a:cubicBezTo>
                    <a:pt x="4116585" y="0"/>
                    <a:pt x="4232713" y="143256"/>
                    <a:pt x="4232713" y="320041"/>
                  </a:cubicBezTo>
                  <a:lnTo>
                    <a:pt x="4232713" y="1600077"/>
                  </a:lnTo>
                  <a:cubicBezTo>
                    <a:pt x="4232713" y="1776861"/>
                    <a:pt x="4116585" y="1920117"/>
                    <a:pt x="3973277" y="1920117"/>
                  </a:cubicBezTo>
                  <a:lnTo>
                    <a:pt x="259436" y="1920117"/>
                  </a:lnTo>
                  <a:cubicBezTo>
                    <a:pt x="116128" y="1920117"/>
                    <a:pt x="0" y="1776734"/>
                    <a:pt x="0" y="1600077"/>
                  </a:cubicBezTo>
                  <a:lnTo>
                    <a:pt x="0" y="320041"/>
                  </a:lnTo>
                  <a:close/>
                </a:path>
              </a:pathLst>
            </a:custGeom>
            <a:solidFill>
              <a:srgbClr val="70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19050"/>
              <a:ext cx="4232713" cy="1939104"/>
            </a:xfrm>
            <a:prstGeom prst="rect">
              <a:avLst/>
            </a:prstGeom>
          </p:spPr>
          <p:txBody>
            <a:bodyPr lIns="81749" tIns="81749" rIns="81749" bIns="81749" rtlCol="0" anchor="ctr"/>
            <a:lstStyle/>
            <a:p>
              <a:pPr algn="ctr">
                <a:lnSpc>
                  <a:spcPts val="3587"/>
                </a:lnSpc>
              </a:pPr>
              <a:r>
                <a:rPr lang="en-US" sz="298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Sono sufficienti per vivere in pace?”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508997" y="3805047"/>
            <a:ext cx="9270006" cy="7964305"/>
            <a:chOff x="0" y="0"/>
            <a:chExt cx="12360008" cy="10619074"/>
          </a:xfrm>
        </p:grpSpPr>
        <p:sp>
          <p:nvSpPr>
            <p:cNvPr id="9" name="TextBox 9"/>
            <p:cNvSpPr txBox="1"/>
            <p:nvPr/>
          </p:nvSpPr>
          <p:spPr>
            <a:xfrm>
              <a:off x="183752" y="-28575"/>
              <a:ext cx="11992504" cy="12477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400"/>
                </a:lnSpc>
              </a:pPr>
              <a:r>
                <a:rPr lang="en-US" sz="2000" dirty="0">
                  <a:solidFill>
                    <a:srgbClr val="000000"/>
                  </a:solidFill>
                  <a:latin typeface="Poppins" panose="00000500000000000000" pitchFamily="2" charset="0"/>
                  <a:ea typeface="Poppins Bold"/>
                  <a:cs typeface="Poppins" panose="00000500000000000000" pitchFamily="2" charset="0"/>
                  <a:sym typeface="Poppins Bold"/>
                </a:rPr>
                <a:t>Il </a:t>
              </a:r>
              <a:r>
                <a:rPr lang="en-US" sz="2000" dirty="0" err="1">
                  <a:solidFill>
                    <a:srgbClr val="000000"/>
                  </a:solidFill>
                  <a:latin typeface="Poppins" panose="00000500000000000000" pitchFamily="2" charset="0"/>
                  <a:ea typeface="Poppins Bold"/>
                  <a:cs typeface="Poppins" panose="00000500000000000000" pitchFamily="2" charset="0"/>
                  <a:sym typeface="Poppins Bold"/>
                </a:rPr>
                <a:t>bullismo</a:t>
              </a:r>
              <a:r>
                <a:rPr lang="en-US" sz="2000" dirty="0">
                  <a:solidFill>
                    <a:srgbClr val="000000"/>
                  </a:solidFill>
                  <a:latin typeface="Poppins" panose="00000500000000000000" pitchFamily="2" charset="0"/>
                  <a:ea typeface="Poppins Bold"/>
                  <a:cs typeface="Poppins" panose="00000500000000000000" pitchFamily="2" charset="0"/>
                  <a:sym typeface="Poppins Bold"/>
                </a:rPr>
                <a:t> non è solo un </a:t>
              </a:r>
              <a:r>
                <a:rPr lang="en-US" sz="2000" dirty="0" err="1">
                  <a:solidFill>
                    <a:srgbClr val="000000"/>
                  </a:solidFill>
                  <a:latin typeface="Poppins" panose="00000500000000000000" pitchFamily="2" charset="0"/>
                  <a:ea typeface="Poppins Bold"/>
                  <a:cs typeface="Poppins" panose="00000500000000000000" pitchFamily="2" charset="0"/>
                  <a:sym typeface="Poppins Bold"/>
                </a:rPr>
                <a:t>problema</a:t>
              </a:r>
              <a:r>
                <a:rPr lang="en-US" sz="2000" dirty="0">
                  <a:solidFill>
                    <a:srgbClr val="000000"/>
                  </a:solidFill>
                  <a:latin typeface="Poppins" panose="00000500000000000000" pitchFamily="2" charset="0"/>
                  <a:ea typeface="Poppins Bold"/>
                  <a:cs typeface="Poppins" panose="00000500000000000000" pitchFamily="2" charset="0"/>
                  <a:sym typeface="Poppins Bold"/>
                </a:rPr>
                <a:t> per </a:t>
              </a:r>
              <a:r>
                <a:rPr lang="en-US" sz="2000" dirty="0" err="1">
                  <a:solidFill>
                    <a:srgbClr val="000000"/>
                  </a:solidFill>
                  <a:latin typeface="Poppins" panose="00000500000000000000" pitchFamily="2" charset="0"/>
                  <a:ea typeface="Poppins Bold"/>
                  <a:cs typeface="Poppins" panose="00000500000000000000" pitchFamily="2" charset="0"/>
                  <a:sym typeface="Poppins Bold"/>
                </a:rPr>
                <a:t>una</a:t>
              </a:r>
              <a:r>
                <a:rPr lang="en-US" sz="2000" dirty="0">
                  <a:solidFill>
                    <a:srgbClr val="000000"/>
                  </a:solidFill>
                  <a:latin typeface="Poppins" panose="00000500000000000000" pitchFamily="2" charset="0"/>
                  <a:ea typeface="Poppins Bold"/>
                  <a:cs typeface="Poppins" panose="00000500000000000000" pitchFamily="2" charset="0"/>
                  <a:sym typeface="Poppins Bold"/>
                </a:rPr>
                <a:t> persona, ma </a:t>
              </a:r>
              <a:r>
                <a:rPr lang="en-US" sz="2000" dirty="0" err="1">
                  <a:solidFill>
                    <a:srgbClr val="000000"/>
                  </a:solidFill>
                  <a:latin typeface="Poppins" panose="00000500000000000000" pitchFamily="2" charset="0"/>
                  <a:ea typeface="Poppins Bold"/>
                  <a:cs typeface="Poppins" panose="00000500000000000000" pitchFamily="2" charset="0"/>
                  <a:sym typeface="Poppins Bold"/>
                </a:rPr>
                <a:t>una</a:t>
              </a:r>
              <a:r>
                <a:rPr lang="en-US" sz="2000" dirty="0">
                  <a:solidFill>
                    <a:srgbClr val="000000"/>
                  </a:solidFill>
                  <a:latin typeface="Poppins" panose="00000500000000000000" pitchFamily="2" charset="0"/>
                  <a:ea typeface="Poppins Bold"/>
                  <a:cs typeface="Poppins" panose="00000500000000000000" pitchFamily="2" charset="0"/>
                  <a:sym typeface="Poppins Bold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Poppins" panose="00000500000000000000" pitchFamily="2" charset="0"/>
                  <a:ea typeface="Poppins Bold"/>
                  <a:cs typeface="Poppins" panose="00000500000000000000" pitchFamily="2" charset="0"/>
                  <a:sym typeface="Poppins Bold"/>
                </a:rPr>
                <a:t>sfida</a:t>
              </a:r>
              <a:r>
                <a:rPr lang="en-US" sz="2000" dirty="0">
                  <a:solidFill>
                    <a:srgbClr val="000000"/>
                  </a:solidFill>
                  <a:latin typeface="Poppins" panose="00000500000000000000" pitchFamily="2" charset="0"/>
                  <a:ea typeface="Poppins Bold"/>
                  <a:cs typeface="Poppins" panose="00000500000000000000" pitchFamily="2" charset="0"/>
                  <a:sym typeface="Poppins Bold"/>
                </a:rPr>
                <a:t> per tutte e tutti. Come </a:t>
              </a:r>
              <a:r>
                <a:rPr lang="en-US" sz="2000" dirty="0" err="1">
                  <a:solidFill>
                    <a:srgbClr val="000000"/>
                  </a:solidFill>
                  <a:latin typeface="Poppins" panose="00000500000000000000" pitchFamily="2" charset="0"/>
                  <a:ea typeface="Poppins Bold"/>
                  <a:cs typeface="Poppins" panose="00000500000000000000" pitchFamily="2" charset="0"/>
                  <a:sym typeface="Poppins Bold"/>
                </a:rPr>
                <a:t>classe</a:t>
              </a:r>
              <a:r>
                <a:rPr lang="en-US" sz="2000" dirty="0">
                  <a:solidFill>
                    <a:srgbClr val="000000"/>
                  </a:solidFill>
                  <a:latin typeface="Poppins" panose="00000500000000000000" pitchFamily="2" charset="0"/>
                  <a:ea typeface="Poppins Bold"/>
                  <a:cs typeface="Poppins" panose="00000500000000000000" pitchFamily="2" charset="0"/>
                  <a:sym typeface="Poppins Bold"/>
                </a:rPr>
                <a:t>, </a:t>
              </a:r>
              <a:r>
                <a:rPr lang="en-US" sz="2000" dirty="0" err="1">
                  <a:solidFill>
                    <a:srgbClr val="000000"/>
                  </a:solidFill>
                  <a:latin typeface="Poppins" panose="00000500000000000000" pitchFamily="2" charset="0"/>
                  <a:ea typeface="Poppins Bold"/>
                  <a:cs typeface="Poppins" panose="00000500000000000000" pitchFamily="2" charset="0"/>
                  <a:sym typeface="Poppins Bold"/>
                </a:rPr>
                <a:t>possiamo</a:t>
              </a:r>
              <a:r>
                <a:rPr lang="en-US" sz="2000" dirty="0">
                  <a:solidFill>
                    <a:srgbClr val="000000"/>
                  </a:solidFill>
                  <a:latin typeface="Poppins" panose="00000500000000000000" pitchFamily="2" charset="0"/>
                  <a:ea typeface="Poppins Bold"/>
                  <a:cs typeface="Poppins" panose="00000500000000000000" pitchFamily="2" charset="0"/>
                  <a:sym typeface="Poppins Bold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Poppins" panose="00000500000000000000" pitchFamily="2" charset="0"/>
                  <a:ea typeface="Poppins Bold"/>
                  <a:cs typeface="Poppins" panose="00000500000000000000" pitchFamily="2" charset="0"/>
                  <a:sym typeface="Poppins Bold"/>
                </a:rPr>
                <a:t>assumerci</a:t>
              </a:r>
              <a:r>
                <a:rPr lang="en-US" sz="2000" dirty="0">
                  <a:solidFill>
                    <a:srgbClr val="000000"/>
                  </a:solidFill>
                  <a:latin typeface="Poppins" panose="00000500000000000000" pitchFamily="2" charset="0"/>
                  <a:ea typeface="Poppins Bold"/>
                  <a:cs typeface="Poppins" panose="00000500000000000000" pitchFamily="2" charset="0"/>
                  <a:sym typeface="Poppins Bold"/>
                </a:rPr>
                <a:t> la </a:t>
              </a:r>
              <a:r>
                <a:rPr lang="en-US" sz="2000" dirty="0" err="1">
                  <a:solidFill>
                    <a:srgbClr val="000000"/>
                  </a:solidFill>
                  <a:latin typeface="Poppins" panose="00000500000000000000" pitchFamily="2" charset="0"/>
                  <a:ea typeface="Poppins Bold"/>
                  <a:cs typeface="Poppins" panose="00000500000000000000" pitchFamily="2" charset="0"/>
                  <a:sym typeface="Poppins Bold"/>
                </a:rPr>
                <a:t>responsabilità</a:t>
              </a:r>
              <a:r>
                <a:rPr lang="en-US" sz="2000" dirty="0">
                  <a:solidFill>
                    <a:srgbClr val="000000"/>
                  </a:solidFill>
                  <a:latin typeface="Poppins" panose="00000500000000000000" pitchFamily="2" charset="0"/>
                  <a:ea typeface="Poppins Bold"/>
                  <a:cs typeface="Poppins" panose="00000500000000000000" pitchFamily="2" charset="0"/>
                  <a:sym typeface="Poppins Bold"/>
                </a:rPr>
                <a:t> di </a:t>
              </a:r>
              <a:r>
                <a:rPr lang="en-US" sz="2000" dirty="0" err="1">
                  <a:solidFill>
                    <a:srgbClr val="000000"/>
                  </a:solidFill>
                  <a:latin typeface="Poppins" panose="00000500000000000000" pitchFamily="2" charset="0"/>
                  <a:ea typeface="Poppins Bold"/>
                  <a:cs typeface="Poppins" panose="00000500000000000000" pitchFamily="2" charset="0"/>
                  <a:sym typeface="Poppins Bold"/>
                </a:rPr>
                <a:t>proteggerci</a:t>
              </a:r>
              <a:r>
                <a:rPr lang="en-US" sz="2000" dirty="0">
                  <a:solidFill>
                    <a:srgbClr val="000000"/>
                  </a:solidFill>
                  <a:latin typeface="Poppins" panose="00000500000000000000" pitchFamily="2" charset="0"/>
                  <a:ea typeface="Poppins Bold"/>
                  <a:cs typeface="Poppins" panose="00000500000000000000" pitchFamily="2" charset="0"/>
                  <a:sym typeface="Poppins Bold"/>
                </a:rPr>
                <a:t> e </a:t>
              </a:r>
              <a:r>
                <a:rPr lang="en-US" sz="2000" dirty="0" err="1">
                  <a:solidFill>
                    <a:srgbClr val="000000"/>
                  </a:solidFill>
                  <a:latin typeface="Poppins" panose="00000500000000000000" pitchFamily="2" charset="0"/>
                  <a:ea typeface="Poppins Bold"/>
                  <a:cs typeface="Poppins" panose="00000500000000000000" pitchFamily="2" charset="0"/>
                  <a:sym typeface="Poppins Bold"/>
                </a:rPr>
                <a:t>sostenerci</a:t>
              </a:r>
              <a:r>
                <a:rPr lang="en-US" sz="2000" dirty="0">
                  <a:solidFill>
                    <a:srgbClr val="000000"/>
                  </a:solidFill>
                  <a:latin typeface="Poppins" panose="00000500000000000000" pitchFamily="2" charset="0"/>
                  <a:ea typeface="Poppins Bold"/>
                  <a:cs typeface="Poppins" panose="00000500000000000000" pitchFamily="2" charset="0"/>
                  <a:sym typeface="Poppins Bold"/>
                </a:rPr>
                <a:t> a </a:t>
              </a:r>
              <a:r>
                <a:rPr lang="en-US" sz="2000" dirty="0" err="1">
                  <a:solidFill>
                    <a:srgbClr val="000000"/>
                  </a:solidFill>
                  <a:latin typeface="Poppins" panose="00000500000000000000" pitchFamily="2" charset="0"/>
                  <a:ea typeface="Poppins Bold"/>
                  <a:cs typeface="Poppins" panose="00000500000000000000" pitchFamily="2" charset="0"/>
                  <a:sym typeface="Poppins Bold"/>
                </a:rPr>
                <a:t>vicenda</a:t>
              </a:r>
              <a:endPara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endParaRPr>
            </a:p>
          </p:txBody>
        </p:sp>
        <p:grpSp>
          <p:nvGrpSpPr>
            <p:cNvPr id="10" name="Group 10"/>
            <p:cNvGrpSpPr/>
            <p:nvPr/>
          </p:nvGrpSpPr>
          <p:grpSpPr>
            <a:xfrm rot="5400000">
              <a:off x="1404545" y="-336389"/>
              <a:ext cx="9550917" cy="12360008"/>
              <a:chOff x="0" y="0"/>
              <a:chExt cx="5935053" cy="7680655"/>
            </a:xfrm>
          </p:grpSpPr>
          <p:sp>
            <p:nvSpPr>
              <p:cNvPr id="11" name="Freeform 11" descr="A group of people sitting together  AI-generated content may be incorrect."/>
              <p:cNvSpPr/>
              <p:nvPr/>
            </p:nvSpPr>
            <p:spPr>
              <a:xfrm>
                <a:off x="0" y="0"/>
                <a:ext cx="5935091" cy="7680706"/>
              </a:xfrm>
              <a:custGeom>
                <a:avLst/>
                <a:gdLst/>
                <a:ahLst/>
                <a:cxnLst/>
                <a:rect l="l" t="t" r="r" b="b"/>
                <a:pathLst>
                  <a:path w="5935091" h="7680706">
                    <a:moveTo>
                      <a:pt x="0" y="0"/>
                    </a:moveTo>
                    <a:lnTo>
                      <a:pt x="5935091" y="0"/>
                    </a:lnTo>
                    <a:lnTo>
                      <a:pt x="5935091" y="7680706"/>
                    </a:lnTo>
                    <a:lnTo>
                      <a:pt x="0" y="7680706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endParaRPr lang="es-ES"/>
              </a:p>
            </p:txBody>
          </p:sp>
        </p:grpSp>
      </p:grpSp>
    </p:spTree>
  </p:cSld>
  <p:clrMapOvr>
    <a:masterClrMapping/>
  </p:clrMapOvr>
  <p:transition>
    <p:fade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63608" y="3280535"/>
            <a:ext cx="20462236" cy="13870180"/>
            <a:chOff x="0" y="0"/>
            <a:chExt cx="14550923" cy="986323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550898" cy="9863201"/>
            </a:xfrm>
            <a:custGeom>
              <a:avLst/>
              <a:gdLst/>
              <a:ahLst/>
              <a:cxnLst/>
              <a:rect l="l" t="t" r="r" b="b"/>
              <a:pathLst>
                <a:path w="14550898" h="9863201">
                  <a:moveTo>
                    <a:pt x="0" y="4931664"/>
                  </a:moveTo>
                  <a:cubicBezTo>
                    <a:pt x="0" y="2208022"/>
                    <a:pt x="3257296" y="0"/>
                    <a:pt x="7275449" y="0"/>
                  </a:cubicBezTo>
                  <a:cubicBezTo>
                    <a:pt x="11293602" y="0"/>
                    <a:pt x="14550898" y="2208022"/>
                    <a:pt x="14550898" y="4931664"/>
                  </a:cubicBezTo>
                  <a:cubicBezTo>
                    <a:pt x="14550898" y="7655306"/>
                    <a:pt x="11293602" y="9863201"/>
                    <a:pt x="7275449" y="9863201"/>
                  </a:cubicBezTo>
                  <a:cubicBezTo>
                    <a:pt x="3257296" y="9863201"/>
                    <a:pt x="0" y="7655306"/>
                    <a:pt x="0" y="4931664"/>
                  </a:cubicBezTo>
                  <a:close/>
                </a:path>
              </a:pathLst>
            </a:custGeom>
            <a:solidFill>
              <a:srgbClr val="E3829C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5135891" y="6019454"/>
            <a:ext cx="8351510" cy="23083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Chiusura</a:t>
            </a:r>
            <a:r>
              <a:rPr lang="en-US" sz="5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  </a:t>
            </a:r>
          </a:p>
          <a:p>
            <a:pPr algn="ctr">
              <a:lnSpc>
                <a:spcPts val="6000"/>
              </a:lnSpc>
            </a:pPr>
            <a:endParaRPr lang="en-US" sz="5000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ctr">
              <a:lnSpc>
                <a:spcPts val="6000"/>
              </a:lnSpc>
            </a:pPr>
            <a:r>
              <a:rPr lang="en-US" sz="5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Carte </a:t>
            </a:r>
            <a:r>
              <a:rPr lang="en-US" sz="5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dell’Amore</a:t>
            </a:r>
            <a:r>
              <a:rPr lang="en-US" sz="5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per </a:t>
            </a:r>
            <a:r>
              <a:rPr lang="en-US" sz="5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Sé</a:t>
            </a:r>
            <a:endParaRPr lang="en-US" sz="5000" b="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8355502" y="4770004"/>
            <a:ext cx="1576997" cy="3807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lang="en-US" sz="23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2.5</a:t>
            </a:r>
          </a:p>
        </p:txBody>
      </p:sp>
    </p:spTree>
  </p:cSld>
  <p:clrMapOvr>
    <a:masterClrMapping/>
  </p:clrMapOvr>
  <p:transition>
    <p:fade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383212" y="2201624"/>
            <a:ext cx="5878984" cy="2162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: </a:t>
            </a:r>
          </a:p>
          <a:p>
            <a:pPr algn="l">
              <a:lnSpc>
                <a:spcPts val="2400"/>
              </a:lnSpc>
            </a:pPr>
            <a:endParaRPr lang="en-US" sz="2000" b="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257386" lvl="1" indent="-128693" algn="l">
              <a:lnSpc>
                <a:spcPts val="2400"/>
              </a:lnSpc>
              <a:buFont typeface="Arial"/>
              <a:buChar char="•"/>
            </a:pP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Una carta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circolare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o carta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dell’amore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per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sé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per ogni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studente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/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studentessa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. </a:t>
            </a:r>
          </a:p>
          <a:p>
            <a:pPr marL="257386" lvl="1" indent="-128693" algn="l">
              <a:lnSpc>
                <a:spcPts val="2400"/>
              </a:lnSpc>
              <a:buFont typeface="Arial"/>
              <a:buChar char="•"/>
            </a:pP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Pennarelli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colorati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.</a:t>
            </a:r>
          </a:p>
          <a:p>
            <a:pPr marL="257387" lvl="1" indent="-128693" algn="l">
              <a:lnSpc>
                <a:spcPts val="2400"/>
              </a:lnSpc>
              <a:buFont typeface="Arial"/>
              <a:buChar char="•"/>
            </a:pP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(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Opzionale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) Nastro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adesivo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per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appendere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le carte alla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parete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della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classe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.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2383212" y="6809026"/>
            <a:ext cx="6135680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faremo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: </a:t>
            </a:r>
          </a:p>
          <a:p>
            <a:pPr algn="l">
              <a:lnSpc>
                <a:spcPts val="2400"/>
              </a:lnSpc>
            </a:pPr>
            <a:endParaRPr lang="en-US" sz="2000" b="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400"/>
              </a:lnSpc>
            </a:pP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Ogni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studente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/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studentessa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scriverà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un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messaggio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positivo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per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sé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stesso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/a e lo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condividerà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se lo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desidera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.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7885266" y="601523"/>
            <a:ext cx="9946289" cy="7455278"/>
            <a:chOff x="0" y="0"/>
            <a:chExt cx="13261719" cy="9940371"/>
          </a:xfrm>
        </p:grpSpPr>
        <p:grpSp>
          <p:nvGrpSpPr>
            <p:cNvPr id="5" name="Group 5"/>
            <p:cNvGrpSpPr/>
            <p:nvPr/>
          </p:nvGrpSpPr>
          <p:grpSpPr>
            <a:xfrm>
              <a:off x="1335739" y="151501"/>
              <a:ext cx="9906979" cy="9747963"/>
              <a:chOff x="0" y="0"/>
              <a:chExt cx="6091669" cy="5993892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6731" y="6731"/>
                <a:ext cx="6078220" cy="5980430"/>
              </a:xfrm>
              <a:custGeom>
                <a:avLst/>
                <a:gdLst/>
                <a:ahLst/>
                <a:cxnLst/>
                <a:rect l="l" t="t" r="r" b="b"/>
                <a:pathLst>
                  <a:path w="6078220" h="5980430">
                    <a:moveTo>
                      <a:pt x="0" y="2990215"/>
                    </a:moveTo>
                    <a:cubicBezTo>
                      <a:pt x="0" y="1338834"/>
                      <a:pt x="1360678" y="0"/>
                      <a:pt x="3039110" y="0"/>
                    </a:cubicBezTo>
                    <a:cubicBezTo>
                      <a:pt x="4717542" y="0"/>
                      <a:pt x="6078220" y="1338707"/>
                      <a:pt x="6078220" y="2990215"/>
                    </a:cubicBezTo>
                    <a:cubicBezTo>
                      <a:pt x="6078220" y="4641723"/>
                      <a:pt x="4717542" y="5980430"/>
                      <a:pt x="3039110" y="5980430"/>
                    </a:cubicBezTo>
                    <a:cubicBezTo>
                      <a:pt x="1360678" y="5980430"/>
                      <a:pt x="0" y="4641596"/>
                      <a:pt x="0" y="2990215"/>
                    </a:cubicBezTo>
                    <a:close/>
                  </a:path>
                </a:pathLst>
              </a:custGeom>
              <a:solidFill>
                <a:srgbClr val="70C7D6"/>
              </a:solidFill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7" name="Freeform 7"/>
              <p:cNvSpPr/>
              <p:nvPr/>
            </p:nvSpPr>
            <p:spPr>
              <a:xfrm>
                <a:off x="0" y="0"/>
                <a:ext cx="6091682" cy="5993892"/>
              </a:xfrm>
              <a:custGeom>
                <a:avLst/>
                <a:gdLst/>
                <a:ahLst/>
                <a:cxnLst/>
                <a:rect l="l" t="t" r="r" b="b"/>
                <a:pathLst>
                  <a:path w="6091682" h="5993892">
                    <a:moveTo>
                      <a:pt x="0" y="2996946"/>
                    </a:moveTo>
                    <a:cubicBezTo>
                      <a:pt x="0" y="1341628"/>
                      <a:pt x="1363726" y="0"/>
                      <a:pt x="3045841" y="0"/>
                    </a:cubicBezTo>
                    <a:lnTo>
                      <a:pt x="3045841" y="6731"/>
                    </a:lnTo>
                    <a:lnTo>
                      <a:pt x="3045841" y="0"/>
                    </a:lnTo>
                    <a:cubicBezTo>
                      <a:pt x="4727956" y="0"/>
                      <a:pt x="6091682" y="1341628"/>
                      <a:pt x="6091682" y="2996946"/>
                    </a:cubicBezTo>
                    <a:cubicBezTo>
                      <a:pt x="6091682" y="4652264"/>
                      <a:pt x="4727956" y="5993892"/>
                      <a:pt x="3045841" y="5993892"/>
                    </a:cubicBezTo>
                    <a:lnTo>
                      <a:pt x="3045841" y="5987161"/>
                    </a:lnTo>
                    <a:lnTo>
                      <a:pt x="3045841" y="5993892"/>
                    </a:lnTo>
                    <a:cubicBezTo>
                      <a:pt x="1363726" y="5993892"/>
                      <a:pt x="0" y="4652264"/>
                      <a:pt x="0" y="2996946"/>
                    </a:cubicBezTo>
                    <a:lnTo>
                      <a:pt x="6731" y="2996946"/>
                    </a:lnTo>
                    <a:lnTo>
                      <a:pt x="12446" y="3000629"/>
                    </a:lnTo>
                    <a:cubicBezTo>
                      <a:pt x="10795" y="3003169"/>
                      <a:pt x="7747" y="3004312"/>
                      <a:pt x="4826" y="3003423"/>
                    </a:cubicBezTo>
                    <a:cubicBezTo>
                      <a:pt x="1905" y="3002534"/>
                      <a:pt x="0" y="2999867"/>
                      <a:pt x="0" y="2996946"/>
                    </a:cubicBezTo>
                    <a:moveTo>
                      <a:pt x="13589" y="2996946"/>
                    </a:moveTo>
                    <a:lnTo>
                      <a:pt x="6731" y="2996946"/>
                    </a:lnTo>
                    <a:lnTo>
                      <a:pt x="1016" y="2993263"/>
                    </a:lnTo>
                    <a:cubicBezTo>
                      <a:pt x="2667" y="2990723"/>
                      <a:pt x="5715" y="2989580"/>
                      <a:pt x="8636" y="2990469"/>
                    </a:cubicBezTo>
                    <a:cubicBezTo>
                      <a:pt x="11557" y="2991358"/>
                      <a:pt x="13462" y="2994025"/>
                      <a:pt x="13462" y="2996946"/>
                    </a:cubicBezTo>
                    <a:cubicBezTo>
                      <a:pt x="13462" y="4644517"/>
                      <a:pt x="1370965" y="5980303"/>
                      <a:pt x="3045714" y="5980303"/>
                    </a:cubicBezTo>
                    <a:cubicBezTo>
                      <a:pt x="4720463" y="5980303"/>
                      <a:pt x="6078093" y="4644517"/>
                      <a:pt x="6078093" y="2996946"/>
                    </a:cubicBezTo>
                    <a:lnTo>
                      <a:pt x="6084824" y="2996946"/>
                    </a:lnTo>
                    <a:lnTo>
                      <a:pt x="6078093" y="2996946"/>
                    </a:lnTo>
                    <a:cubicBezTo>
                      <a:pt x="6078093" y="1349375"/>
                      <a:pt x="4720590" y="13589"/>
                      <a:pt x="3045841" y="13589"/>
                    </a:cubicBezTo>
                    <a:lnTo>
                      <a:pt x="3045841" y="6731"/>
                    </a:lnTo>
                    <a:lnTo>
                      <a:pt x="3045841" y="13462"/>
                    </a:lnTo>
                    <a:cubicBezTo>
                      <a:pt x="1371092" y="13589"/>
                      <a:pt x="13589" y="1349375"/>
                      <a:pt x="13589" y="2996946"/>
                    </a:cubicBezTo>
                    <a:close/>
                  </a:path>
                </a:pathLst>
              </a:custGeom>
              <a:solidFill>
                <a:srgbClr val="4A7EBB"/>
              </a:solidFill>
            </p:spPr>
            <p:txBody>
              <a:bodyPr/>
              <a:lstStyle/>
              <a:p>
                <a:endParaRPr lang="es-ES"/>
              </a:p>
            </p:txBody>
          </p:sp>
        </p:grpSp>
        <p:grpSp>
          <p:nvGrpSpPr>
            <p:cNvPr id="8" name="Group 8"/>
            <p:cNvGrpSpPr/>
            <p:nvPr/>
          </p:nvGrpSpPr>
          <p:grpSpPr>
            <a:xfrm rot="5400000">
              <a:off x="1660674" y="-1660674"/>
              <a:ext cx="9940371" cy="13261719"/>
              <a:chOff x="0" y="0"/>
              <a:chExt cx="6112201" cy="8154454"/>
            </a:xfrm>
          </p:grpSpPr>
          <p:sp>
            <p:nvSpPr>
              <p:cNvPr id="9" name="Freeform 9" descr="A cartoon of a child holding books  AI-generated content may be incorrect."/>
              <p:cNvSpPr/>
              <p:nvPr/>
            </p:nvSpPr>
            <p:spPr>
              <a:xfrm>
                <a:off x="0" y="0"/>
                <a:ext cx="6112227" cy="8154416"/>
              </a:xfrm>
              <a:custGeom>
                <a:avLst/>
                <a:gdLst/>
                <a:ahLst/>
                <a:cxnLst/>
                <a:rect l="l" t="t" r="r" b="b"/>
                <a:pathLst>
                  <a:path w="6112227" h="8154416">
                    <a:moveTo>
                      <a:pt x="0" y="0"/>
                    </a:moveTo>
                    <a:lnTo>
                      <a:pt x="6112227" y="0"/>
                    </a:lnTo>
                    <a:lnTo>
                      <a:pt x="6112227" y="8154416"/>
                    </a:lnTo>
                    <a:lnTo>
                      <a:pt x="0" y="8154416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"/>
                <a:stretch>
                  <a:fillRect l="-1545" r="-1545"/>
                </a:stretch>
              </a:blipFill>
            </p:spPr>
            <p:txBody>
              <a:bodyPr/>
              <a:lstStyle/>
              <a:p>
                <a:endParaRPr lang="es-ES"/>
              </a:p>
            </p:txBody>
          </p:sp>
        </p:grpSp>
      </p:grpSp>
    </p:spTree>
  </p:cSld>
  <p:clrMapOvr>
    <a:masterClrMapping/>
  </p:clrMapOvr>
  <p:transition>
    <p:fade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124638" y="1866634"/>
            <a:ext cx="6424807" cy="6321683"/>
            <a:chOff x="0" y="0"/>
            <a:chExt cx="6091669" cy="5993892"/>
          </a:xfrm>
        </p:grpSpPr>
        <p:sp>
          <p:nvSpPr>
            <p:cNvPr id="3" name="Freeform 3"/>
            <p:cNvSpPr/>
            <p:nvPr/>
          </p:nvSpPr>
          <p:spPr>
            <a:xfrm>
              <a:off x="6731" y="6731"/>
              <a:ext cx="6078220" cy="5980430"/>
            </a:xfrm>
            <a:custGeom>
              <a:avLst/>
              <a:gdLst/>
              <a:ahLst/>
              <a:cxnLst/>
              <a:rect l="l" t="t" r="r" b="b"/>
              <a:pathLst>
                <a:path w="6078220" h="5980430">
                  <a:moveTo>
                    <a:pt x="0" y="2990215"/>
                  </a:moveTo>
                  <a:cubicBezTo>
                    <a:pt x="0" y="1338834"/>
                    <a:pt x="1360678" y="0"/>
                    <a:pt x="3039110" y="0"/>
                  </a:cubicBezTo>
                  <a:cubicBezTo>
                    <a:pt x="4717542" y="0"/>
                    <a:pt x="6078220" y="1338707"/>
                    <a:pt x="6078220" y="2990215"/>
                  </a:cubicBezTo>
                  <a:cubicBezTo>
                    <a:pt x="6078220" y="4641723"/>
                    <a:pt x="4717542" y="5980430"/>
                    <a:pt x="3039110" y="5980430"/>
                  </a:cubicBezTo>
                  <a:cubicBezTo>
                    <a:pt x="1360678" y="5980430"/>
                    <a:pt x="0" y="4641596"/>
                    <a:pt x="0" y="2990215"/>
                  </a:cubicBezTo>
                  <a:close/>
                </a:path>
              </a:pathLst>
            </a:custGeom>
            <a:solidFill>
              <a:srgbClr val="70C7D6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0"/>
              <a:ext cx="6091682" cy="5993892"/>
            </a:xfrm>
            <a:custGeom>
              <a:avLst/>
              <a:gdLst/>
              <a:ahLst/>
              <a:cxnLst/>
              <a:rect l="l" t="t" r="r" b="b"/>
              <a:pathLst>
                <a:path w="6091682" h="5993892">
                  <a:moveTo>
                    <a:pt x="0" y="2996946"/>
                  </a:moveTo>
                  <a:cubicBezTo>
                    <a:pt x="0" y="1341628"/>
                    <a:pt x="1363726" y="0"/>
                    <a:pt x="3045841" y="0"/>
                  </a:cubicBezTo>
                  <a:lnTo>
                    <a:pt x="3045841" y="6731"/>
                  </a:lnTo>
                  <a:lnTo>
                    <a:pt x="3045841" y="0"/>
                  </a:lnTo>
                  <a:cubicBezTo>
                    <a:pt x="4727956" y="0"/>
                    <a:pt x="6091682" y="1341628"/>
                    <a:pt x="6091682" y="2996946"/>
                  </a:cubicBezTo>
                  <a:cubicBezTo>
                    <a:pt x="6091682" y="4652264"/>
                    <a:pt x="4727956" y="5993892"/>
                    <a:pt x="3045841" y="5993892"/>
                  </a:cubicBezTo>
                  <a:lnTo>
                    <a:pt x="3045841" y="5987161"/>
                  </a:lnTo>
                  <a:lnTo>
                    <a:pt x="3045841" y="5993892"/>
                  </a:lnTo>
                  <a:cubicBezTo>
                    <a:pt x="1363726" y="5993892"/>
                    <a:pt x="0" y="4652264"/>
                    <a:pt x="0" y="2996946"/>
                  </a:cubicBezTo>
                  <a:lnTo>
                    <a:pt x="6731" y="2996946"/>
                  </a:lnTo>
                  <a:lnTo>
                    <a:pt x="12446" y="3000629"/>
                  </a:lnTo>
                  <a:cubicBezTo>
                    <a:pt x="10795" y="3003169"/>
                    <a:pt x="7747" y="3004312"/>
                    <a:pt x="4826" y="3003423"/>
                  </a:cubicBezTo>
                  <a:cubicBezTo>
                    <a:pt x="1905" y="3002534"/>
                    <a:pt x="0" y="2999867"/>
                    <a:pt x="0" y="2996946"/>
                  </a:cubicBezTo>
                  <a:moveTo>
                    <a:pt x="13589" y="2996946"/>
                  </a:moveTo>
                  <a:lnTo>
                    <a:pt x="6731" y="2996946"/>
                  </a:lnTo>
                  <a:lnTo>
                    <a:pt x="1016" y="2993263"/>
                  </a:lnTo>
                  <a:cubicBezTo>
                    <a:pt x="2667" y="2990723"/>
                    <a:pt x="5715" y="2989580"/>
                    <a:pt x="8636" y="2990469"/>
                  </a:cubicBezTo>
                  <a:cubicBezTo>
                    <a:pt x="11557" y="2991358"/>
                    <a:pt x="13462" y="2994025"/>
                    <a:pt x="13462" y="2996946"/>
                  </a:cubicBezTo>
                  <a:cubicBezTo>
                    <a:pt x="13462" y="4644517"/>
                    <a:pt x="1370965" y="5980303"/>
                    <a:pt x="3045714" y="5980303"/>
                  </a:cubicBezTo>
                  <a:cubicBezTo>
                    <a:pt x="4720463" y="5980303"/>
                    <a:pt x="6078093" y="4644517"/>
                    <a:pt x="6078093" y="2996946"/>
                  </a:cubicBezTo>
                  <a:lnTo>
                    <a:pt x="6084824" y="2996946"/>
                  </a:lnTo>
                  <a:lnTo>
                    <a:pt x="6078093" y="2996946"/>
                  </a:lnTo>
                  <a:cubicBezTo>
                    <a:pt x="6078093" y="1349375"/>
                    <a:pt x="4720590" y="13589"/>
                    <a:pt x="3045841" y="13589"/>
                  </a:cubicBezTo>
                  <a:lnTo>
                    <a:pt x="3045841" y="6731"/>
                  </a:lnTo>
                  <a:lnTo>
                    <a:pt x="3045841" y="13462"/>
                  </a:lnTo>
                  <a:cubicBezTo>
                    <a:pt x="1371092" y="13589"/>
                    <a:pt x="13589" y="1349375"/>
                    <a:pt x="13589" y="2996946"/>
                  </a:cubicBezTo>
                  <a:close/>
                </a:path>
              </a:pathLst>
            </a:custGeom>
            <a:solidFill>
              <a:srgbClr val="4A7EBB"/>
            </a:solid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5" name="Group 5"/>
          <p:cNvGrpSpPr/>
          <p:nvPr/>
        </p:nvGrpSpPr>
        <p:grpSpPr>
          <a:xfrm rot="5400000">
            <a:off x="8241157" y="699341"/>
            <a:ext cx="6624908" cy="8573411"/>
            <a:chOff x="0" y="0"/>
            <a:chExt cx="6281395" cy="8128864"/>
          </a:xfrm>
        </p:grpSpPr>
        <p:sp>
          <p:nvSpPr>
            <p:cNvPr id="6" name="Freeform 6" descr="A cartoon of a child holding books  AI-generated content may be incorrect."/>
            <p:cNvSpPr/>
            <p:nvPr/>
          </p:nvSpPr>
          <p:spPr>
            <a:xfrm>
              <a:off x="0" y="0"/>
              <a:ext cx="6281420" cy="8128889"/>
            </a:xfrm>
            <a:custGeom>
              <a:avLst/>
              <a:gdLst/>
              <a:ahLst/>
              <a:cxnLst/>
              <a:rect l="l" t="t" r="r" b="b"/>
              <a:pathLst>
                <a:path w="6281420" h="8128889">
                  <a:moveTo>
                    <a:pt x="0" y="0"/>
                  </a:moveTo>
                  <a:lnTo>
                    <a:pt x="6281420" y="0"/>
                  </a:lnTo>
                  <a:lnTo>
                    <a:pt x="6281420" y="8128889"/>
                  </a:lnTo>
                  <a:lnTo>
                    <a:pt x="0" y="81288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0371851" y="3959565"/>
            <a:ext cx="2086065" cy="2151889"/>
            <a:chOff x="0" y="0"/>
            <a:chExt cx="1977898" cy="2431716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977898" cy="2431716"/>
            </a:xfrm>
            <a:custGeom>
              <a:avLst/>
              <a:gdLst/>
              <a:ahLst/>
              <a:cxnLst/>
              <a:rect l="l" t="t" r="r" b="b"/>
              <a:pathLst>
                <a:path w="1977898" h="2431716">
                  <a:moveTo>
                    <a:pt x="13589" y="0"/>
                  </a:moveTo>
                  <a:lnTo>
                    <a:pt x="1964309" y="0"/>
                  </a:lnTo>
                  <a:cubicBezTo>
                    <a:pt x="1971802" y="0"/>
                    <a:pt x="1977898" y="11060"/>
                    <a:pt x="1977898" y="24654"/>
                  </a:cubicBezTo>
                  <a:lnTo>
                    <a:pt x="1977898" y="2407134"/>
                  </a:lnTo>
                  <a:cubicBezTo>
                    <a:pt x="1977898" y="2420728"/>
                    <a:pt x="1971802" y="2431716"/>
                    <a:pt x="1964309" y="2431716"/>
                  </a:cubicBezTo>
                  <a:lnTo>
                    <a:pt x="13589" y="2431716"/>
                  </a:lnTo>
                  <a:cubicBezTo>
                    <a:pt x="6096" y="2431716"/>
                    <a:pt x="0" y="2420728"/>
                    <a:pt x="0" y="2407134"/>
                  </a:cubicBezTo>
                  <a:lnTo>
                    <a:pt x="0" y="24654"/>
                  </a:lnTo>
                  <a:cubicBezTo>
                    <a:pt x="0" y="11060"/>
                    <a:pt x="6096" y="0"/>
                    <a:pt x="13589" y="0"/>
                  </a:cubicBezTo>
                  <a:moveTo>
                    <a:pt x="13589" y="49078"/>
                  </a:moveTo>
                  <a:lnTo>
                    <a:pt x="13589" y="24654"/>
                  </a:lnTo>
                  <a:lnTo>
                    <a:pt x="27051" y="24654"/>
                  </a:lnTo>
                  <a:lnTo>
                    <a:pt x="27051" y="2407134"/>
                  </a:lnTo>
                  <a:lnTo>
                    <a:pt x="13589" y="2407134"/>
                  </a:lnTo>
                  <a:lnTo>
                    <a:pt x="13589" y="2382479"/>
                  </a:lnTo>
                  <a:lnTo>
                    <a:pt x="1964309" y="2382479"/>
                  </a:lnTo>
                  <a:lnTo>
                    <a:pt x="1964309" y="2407134"/>
                  </a:lnTo>
                  <a:lnTo>
                    <a:pt x="1950720" y="2407134"/>
                  </a:lnTo>
                  <a:lnTo>
                    <a:pt x="1950720" y="24654"/>
                  </a:lnTo>
                  <a:lnTo>
                    <a:pt x="1964309" y="24654"/>
                  </a:lnTo>
                  <a:lnTo>
                    <a:pt x="1964309" y="49078"/>
                  </a:lnTo>
                  <a:lnTo>
                    <a:pt x="13589" y="4907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0"/>
              <a:ext cx="1977809" cy="2040310"/>
            </a:xfrm>
            <a:prstGeom prst="rect">
              <a:avLst/>
            </a:prstGeom>
          </p:spPr>
          <p:txBody>
            <a:bodyPr lIns="71438" tIns="71438" rIns="71438" bIns="71438" rtlCol="0" anchor="t"/>
            <a:lstStyle/>
            <a:p>
              <a:pPr algn="ctr">
                <a:lnSpc>
                  <a:spcPts val="3240"/>
                </a:lnSpc>
              </a:pPr>
              <a:r>
                <a:rPr lang="en-US" sz="2700" dirty="0">
                  <a:solidFill>
                    <a:srgbClr val="000000"/>
                  </a:solidFill>
                  <a:latin typeface="Dreaming Outloud Script"/>
                  <a:ea typeface="Dreaming Outloud Script"/>
                  <a:cs typeface="Dreaming Outloud Script"/>
                  <a:sym typeface="Dreaming Outloud Script"/>
                </a:rPr>
                <a:t>Sono un buon </a:t>
              </a:r>
              <a:r>
                <a:rPr lang="en-US" sz="2700" dirty="0" err="1">
                  <a:solidFill>
                    <a:srgbClr val="000000"/>
                  </a:solidFill>
                  <a:latin typeface="Dreaming Outloud Script"/>
                  <a:ea typeface="Dreaming Outloud Script"/>
                  <a:cs typeface="Dreaming Outloud Script"/>
                  <a:sym typeface="Dreaming Outloud Script"/>
                </a:rPr>
                <a:t>amico</a:t>
              </a:r>
              <a:r>
                <a:rPr lang="en-US" sz="2700" dirty="0">
                  <a:solidFill>
                    <a:srgbClr val="000000"/>
                  </a:solidFill>
                  <a:latin typeface="Dreaming Outloud Script"/>
                  <a:ea typeface="Dreaming Outloud Script"/>
                  <a:cs typeface="Dreaming Outloud Script"/>
                  <a:sym typeface="Dreaming Outloud Script"/>
                </a:rPr>
                <a:t>/</a:t>
              </a:r>
              <a:r>
                <a:rPr lang="en-US" sz="2700" dirty="0" err="1">
                  <a:solidFill>
                    <a:srgbClr val="000000"/>
                  </a:solidFill>
                  <a:latin typeface="Dreaming Outloud Script"/>
                  <a:ea typeface="Dreaming Outloud Script"/>
                  <a:cs typeface="Dreaming Outloud Script"/>
                  <a:sym typeface="Dreaming Outloud Script"/>
                </a:rPr>
                <a:t>una</a:t>
              </a:r>
              <a:r>
                <a:rPr lang="en-US" sz="2700" dirty="0">
                  <a:solidFill>
                    <a:srgbClr val="000000"/>
                  </a:solidFill>
                  <a:latin typeface="Dreaming Outloud Script"/>
                  <a:ea typeface="Dreaming Outloud Script"/>
                  <a:cs typeface="Dreaming Outloud Script"/>
                  <a:sym typeface="Dreaming Outloud Script"/>
                </a:rPr>
                <a:t> buona </a:t>
              </a:r>
              <a:r>
                <a:rPr lang="en-US" sz="2700" dirty="0" err="1">
                  <a:solidFill>
                    <a:srgbClr val="000000"/>
                  </a:solidFill>
                  <a:latin typeface="Dreaming Outloud Script"/>
                  <a:ea typeface="Dreaming Outloud Script"/>
                  <a:cs typeface="Dreaming Outloud Script"/>
                  <a:sym typeface="Dreaming Outloud Script"/>
                </a:rPr>
                <a:t>amica</a:t>
              </a:r>
              <a:endParaRPr lang="en-US" sz="2700" dirty="0">
                <a:solidFill>
                  <a:srgbClr val="000000"/>
                </a:solidFill>
                <a:latin typeface="Dreaming Outloud Script"/>
                <a:ea typeface="Dreaming Outloud Script"/>
                <a:cs typeface="Dreaming Outloud Script"/>
                <a:sym typeface="Dreaming Outloud Script"/>
              </a:endParaRP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3329717" y="5080251"/>
            <a:ext cx="6967879" cy="1571847"/>
            <a:chOff x="0" y="0"/>
            <a:chExt cx="9290505" cy="2095796"/>
          </a:xfrm>
        </p:grpSpPr>
        <p:sp>
          <p:nvSpPr>
            <p:cNvPr id="11" name="AutoShape 11"/>
            <p:cNvSpPr/>
            <p:nvPr/>
          </p:nvSpPr>
          <p:spPr>
            <a:xfrm flipH="1">
              <a:off x="3535085" y="18456"/>
              <a:ext cx="5750701" cy="1470470"/>
            </a:xfrm>
            <a:prstGeom prst="line">
              <a:avLst/>
            </a:prstGeom>
            <a:ln w="38100" cap="rnd">
              <a:solidFill>
                <a:srgbClr val="000000"/>
              </a:solidFill>
              <a:prstDash val="solid"/>
              <a:headEnd type="none" w="sm" len="sm"/>
              <a:tailEnd type="triangle" w="lg" len="med"/>
            </a:ln>
          </p:spPr>
          <p:txBody>
            <a:bodyPr/>
            <a:lstStyle/>
            <a:p>
              <a:endParaRPr lang="es-ES"/>
            </a:p>
          </p:txBody>
        </p:sp>
        <p:grpSp>
          <p:nvGrpSpPr>
            <p:cNvPr id="12" name="Group 12"/>
            <p:cNvGrpSpPr/>
            <p:nvPr/>
          </p:nvGrpSpPr>
          <p:grpSpPr>
            <a:xfrm>
              <a:off x="0" y="882057"/>
              <a:ext cx="3535085" cy="1213739"/>
              <a:chOff x="0" y="0"/>
              <a:chExt cx="2513838" cy="863104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2513838" cy="863104"/>
              </a:xfrm>
              <a:custGeom>
                <a:avLst/>
                <a:gdLst/>
                <a:ahLst/>
                <a:cxnLst/>
                <a:rect l="l" t="t" r="r" b="b"/>
                <a:pathLst>
                  <a:path w="2513838" h="863104">
                    <a:moveTo>
                      <a:pt x="13589" y="0"/>
                    </a:moveTo>
                    <a:lnTo>
                      <a:pt x="2500249" y="0"/>
                    </a:lnTo>
                    <a:cubicBezTo>
                      <a:pt x="2507742" y="0"/>
                      <a:pt x="2513838" y="6127"/>
                      <a:pt x="2513838" y="13658"/>
                    </a:cubicBezTo>
                    <a:lnTo>
                      <a:pt x="2513838" y="849446"/>
                    </a:lnTo>
                    <a:cubicBezTo>
                      <a:pt x="2513838" y="856977"/>
                      <a:pt x="2507742" y="863104"/>
                      <a:pt x="2500249" y="863104"/>
                    </a:cubicBezTo>
                    <a:lnTo>
                      <a:pt x="13589" y="863104"/>
                    </a:lnTo>
                    <a:cubicBezTo>
                      <a:pt x="6096" y="863104"/>
                      <a:pt x="0" y="856977"/>
                      <a:pt x="0" y="849446"/>
                    </a:cubicBezTo>
                    <a:lnTo>
                      <a:pt x="0" y="13658"/>
                    </a:lnTo>
                    <a:cubicBezTo>
                      <a:pt x="0" y="6127"/>
                      <a:pt x="6096" y="0"/>
                      <a:pt x="13589" y="0"/>
                    </a:cubicBezTo>
                    <a:moveTo>
                      <a:pt x="13589" y="27187"/>
                    </a:moveTo>
                    <a:lnTo>
                      <a:pt x="13589" y="13658"/>
                    </a:lnTo>
                    <a:lnTo>
                      <a:pt x="27051" y="13658"/>
                    </a:lnTo>
                    <a:lnTo>
                      <a:pt x="27051" y="849446"/>
                    </a:lnTo>
                    <a:lnTo>
                      <a:pt x="13589" y="849446"/>
                    </a:lnTo>
                    <a:lnTo>
                      <a:pt x="13589" y="835916"/>
                    </a:lnTo>
                    <a:lnTo>
                      <a:pt x="2500249" y="835916"/>
                    </a:lnTo>
                    <a:lnTo>
                      <a:pt x="2500249" y="849574"/>
                    </a:lnTo>
                    <a:lnTo>
                      <a:pt x="2486660" y="849574"/>
                    </a:lnTo>
                    <a:lnTo>
                      <a:pt x="2486660" y="13658"/>
                    </a:lnTo>
                    <a:lnTo>
                      <a:pt x="2500249" y="13658"/>
                    </a:lnTo>
                    <a:lnTo>
                      <a:pt x="2500249" y="27187"/>
                    </a:lnTo>
                    <a:lnTo>
                      <a:pt x="13589" y="27187"/>
                    </a:lnTo>
                    <a:close/>
                  </a:path>
                </a:pathLst>
              </a:custGeom>
              <a:solidFill>
                <a:srgbClr val="70C7D6"/>
              </a:solidFill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0" y="-28575"/>
                <a:ext cx="2513838" cy="891679"/>
              </a:xfrm>
              <a:prstGeom prst="rect">
                <a:avLst/>
              </a:prstGeom>
            </p:spPr>
            <p:txBody>
              <a:bodyPr lIns="71438" tIns="71438" rIns="71438" bIns="71438" rtlCol="0" anchor="t"/>
              <a:lstStyle/>
              <a:p>
                <a:pPr algn="ctr">
                  <a:lnSpc>
                    <a:spcPts val="2400"/>
                  </a:lnSpc>
                </a:pPr>
                <a:r>
                  <a:rPr lang="en-US" sz="2000" b="1">
                    <a:solidFill>
                      <a:srgbClr val="000000"/>
                    </a:solidFill>
                    <a:latin typeface="Poppins Bold"/>
                    <a:ea typeface="Poppins Bold"/>
                    <a:cs typeface="Poppins Bold"/>
                    <a:sym typeface="Poppins Bold"/>
                  </a:rPr>
                  <a:t>Prima scrivi una tua qualità</a:t>
                </a:r>
              </a:p>
            </p:txBody>
          </p:sp>
        </p:grpSp>
      </p:grpSp>
      <p:sp>
        <p:nvSpPr>
          <p:cNvPr id="15" name="TextBox 15"/>
          <p:cNvSpPr txBox="1"/>
          <p:nvPr/>
        </p:nvSpPr>
        <p:spPr>
          <a:xfrm>
            <a:off x="10786822" y="2313895"/>
            <a:ext cx="1800225" cy="12055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39"/>
              </a:lnSpc>
            </a:pPr>
            <a:r>
              <a:rPr lang="en-US" sz="2699" dirty="0">
                <a:solidFill>
                  <a:srgbClr val="000000"/>
                </a:solidFill>
                <a:latin typeface="Dreaming Outloud Script"/>
                <a:ea typeface="Dreaming Outloud Script"/>
                <a:cs typeface="Dreaming Outloud Script"/>
                <a:sym typeface="Dreaming Outloud Script"/>
              </a:rPr>
              <a:t>Sei molto </a:t>
            </a:r>
            <a:r>
              <a:rPr lang="en-US" sz="2699" dirty="0" err="1">
                <a:solidFill>
                  <a:srgbClr val="000000"/>
                </a:solidFill>
                <a:latin typeface="Dreaming Outloud Script"/>
                <a:ea typeface="Dreaming Outloud Script"/>
                <a:cs typeface="Dreaming Outloud Script"/>
                <a:sym typeface="Dreaming Outloud Script"/>
              </a:rPr>
              <a:t>coraggioso</a:t>
            </a:r>
            <a:r>
              <a:rPr lang="en-US" sz="2699" dirty="0">
                <a:solidFill>
                  <a:srgbClr val="000000"/>
                </a:solidFill>
                <a:latin typeface="Dreaming Outloud Script"/>
                <a:ea typeface="Dreaming Outloud Script"/>
                <a:cs typeface="Dreaming Outloud Script"/>
                <a:sym typeface="Dreaming Outloud Script"/>
              </a:rPr>
              <a:t>/a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9265190" y="6111454"/>
            <a:ext cx="1800225" cy="803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39"/>
              </a:lnSpc>
            </a:pPr>
            <a:r>
              <a:rPr lang="en-US" sz="2699" dirty="0">
                <a:solidFill>
                  <a:srgbClr val="000000"/>
                </a:solidFill>
                <a:latin typeface="Dreaming Outloud Script"/>
                <a:ea typeface="Dreaming Outloud Script"/>
                <a:cs typeface="Dreaming Outloud Script"/>
                <a:sym typeface="Dreaming Outloud Script"/>
              </a:rPr>
              <a:t>Sei </a:t>
            </a:r>
            <a:r>
              <a:rPr lang="en-US" sz="2699" dirty="0" err="1">
                <a:solidFill>
                  <a:srgbClr val="000000"/>
                </a:solidFill>
                <a:latin typeface="Dreaming Outloud Script"/>
                <a:ea typeface="Dreaming Outloud Script"/>
                <a:cs typeface="Dreaming Outloud Script"/>
                <a:sym typeface="Dreaming Outloud Script"/>
              </a:rPr>
              <a:t>così</a:t>
            </a:r>
            <a:r>
              <a:rPr lang="en-US" sz="2699" dirty="0">
                <a:solidFill>
                  <a:srgbClr val="000000"/>
                </a:solidFill>
                <a:latin typeface="Dreaming Outloud Script"/>
                <a:ea typeface="Dreaming Outloud Script"/>
                <a:cs typeface="Dreaming Outloud Script"/>
                <a:sym typeface="Dreaming Outloud Script"/>
              </a:rPr>
              <a:t> </a:t>
            </a:r>
            <a:r>
              <a:rPr lang="en-US" sz="2699" dirty="0" err="1">
                <a:solidFill>
                  <a:srgbClr val="000000"/>
                </a:solidFill>
                <a:latin typeface="Dreaming Outloud Script"/>
                <a:ea typeface="Dreaming Outloud Script"/>
                <a:cs typeface="Dreaming Outloud Script"/>
                <a:sym typeface="Dreaming Outloud Script"/>
              </a:rPr>
              <a:t>divertente</a:t>
            </a:r>
            <a:endParaRPr lang="en-US" sz="2699" dirty="0">
              <a:solidFill>
                <a:srgbClr val="000000"/>
              </a:solidFill>
              <a:latin typeface="Dreaming Outloud Script"/>
              <a:ea typeface="Dreaming Outloud Script"/>
              <a:cs typeface="Dreaming Outloud Script"/>
              <a:sym typeface="Dreaming Outloud Script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8807638" y="3568462"/>
            <a:ext cx="1564213" cy="12055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39"/>
              </a:lnSpc>
            </a:pPr>
            <a:r>
              <a:rPr lang="en-US" sz="2699">
                <a:solidFill>
                  <a:srgbClr val="000000"/>
                </a:solidFill>
                <a:latin typeface="Dreaming Outloud Script"/>
                <a:ea typeface="Dreaming Outloud Script"/>
                <a:cs typeface="Dreaming Outloud Script"/>
                <a:sym typeface="Dreaming Outloud Script"/>
              </a:rPr>
              <a:t>Adoro i tuoi capelli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0371851" y="7384044"/>
            <a:ext cx="1800225" cy="4018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39"/>
              </a:lnSpc>
            </a:pPr>
            <a:r>
              <a:rPr lang="en-US" sz="2699" dirty="0">
                <a:solidFill>
                  <a:srgbClr val="000000"/>
                </a:solidFill>
                <a:latin typeface="Dreaming Outloud Script"/>
                <a:ea typeface="Dreaming Outloud Script"/>
                <a:cs typeface="Dreaming Outloud Script"/>
                <a:sym typeface="Dreaming Outloud Script"/>
              </a:rPr>
              <a:t>Sei gentile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3086559" y="1645017"/>
            <a:ext cx="4046997" cy="942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Circolate per la classe, passando le carte di mano in mano</a:t>
            </a:r>
          </a:p>
        </p:txBody>
      </p:sp>
      <p:grpSp>
        <p:nvGrpSpPr>
          <p:cNvPr id="20" name="Group 20"/>
          <p:cNvGrpSpPr/>
          <p:nvPr/>
        </p:nvGrpSpPr>
        <p:grpSpPr>
          <a:xfrm>
            <a:off x="3086559" y="2781034"/>
            <a:ext cx="7700262" cy="3732257"/>
            <a:chOff x="0" y="-360111"/>
            <a:chExt cx="10267015" cy="4976342"/>
          </a:xfrm>
        </p:grpSpPr>
        <p:sp>
          <p:nvSpPr>
            <p:cNvPr id="21" name="TextBox 21"/>
            <p:cNvSpPr txBox="1"/>
            <p:nvPr/>
          </p:nvSpPr>
          <p:spPr>
            <a:xfrm>
              <a:off x="0" y="380755"/>
              <a:ext cx="5395996" cy="841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Everyone writes a positive message on each other's card.</a:t>
              </a:r>
            </a:p>
          </p:txBody>
        </p:sp>
        <p:sp>
          <p:nvSpPr>
            <p:cNvPr id="22" name="AutoShape 22"/>
            <p:cNvSpPr/>
            <p:nvPr/>
          </p:nvSpPr>
          <p:spPr>
            <a:xfrm flipH="1">
              <a:off x="5395994" y="-360111"/>
              <a:ext cx="4871021" cy="1175841"/>
            </a:xfrm>
            <a:prstGeom prst="line">
              <a:avLst/>
            </a:prstGeom>
            <a:ln w="38100" cap="rnd">
              <a:solidFill>
                <a:srgbClr val="000000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3" name="AutoShape 23"/>
            <p:cNvSpPr/>
            <p:nvPr/>
          </p:nvSpPr>
          <p:spPr>
            <a:xfrm flipH="1" flipV="1">
              <a:off x="5395996" y="815730"/>
              <a:ext cx="2232110" cy="434669"/>
            </a:xfrm>
            <a:prstGeom prst="line">
              <a:avLst/>
            </a:prstGeom>
            <a:ln w="38100" cap="rnd">
              <a:solidFill>
                <a:srgbClr val="000000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4" name="AutoShape 24"/>
            <p:cNvSpPr/>
            <p:nvPr/>
          </p:nvSpPr>
          <p:spPr>
            <a:xfrm flipH="1" flipV="1">
              <a:off x="5395996" y="815730"/>
              <a:ext cx="2842180" cy="3800501"/>
            </a:xfrm>
            <a:prstGeom prst="line">
              <a:avLst/>
            </a:prstGeom>
            <a:ln w="38100" cap="rnd">
              <a:solidFill>
                <a:srgbClr val="000000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s-ES"/>
            </a:p>
          </p:txBody>
        </p:sp>
      </p:grpSp>
    </p:spTree>
  </p:cSld>
  <p:clrMapOvr>
    <a:masterClrMapping/>
  </p:clrMapOvr>
  <p:transition>
    <p:fade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554697" y="3003423"/>
            <a:ext cx="5458271" cy="4280154"/>
            <a:chOff x="0" y="0"/>
            <a:chExt cx="4901057" cy="384321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01057" cy="3843274"/>
            </a:xfrm>
            <a:custGeom>
              <a:avLst/>
              <a:gdLst/>
              <a:ahLst/>
              <a:cxnLst/>
              <a:rect l="l" t="t" r="r" b="b"/>
              <a:pathLst>
                <a:path w="4901057" h="3843274">
                  <a:moveTo>
                    <a:pt x="0" y="640588"/>
                  </a:moveTo>
                  <a:cubicBezTo>
                    <a:pt x="0" y="286766"/>
                    <a:pt x="286766" y="0"/>
                    <a:pt x="640588" y="0"/>
                  </a:cubicBezTo>
                  <a:lnTo>
                    <a:pt x="4260469" y="0"/>
                  </a:lnTo>
                  <a:cubicBezTo>
                    <a:pt x="4614291" y="0"/>
                    <a:pt x="4901057" y="286766"/>
                    <a:pt x="4901057" y="640588"/>
                  </a:cubicBezTo>
                  <a:lnTo>
                    <a:pt x="4901057" y="3202686"/>
                  </a:lnTo>
                  <a:cubicBezTo>
                    <a:pt x="4901057" y="3556508"/>
                    <a:pt x="4614291" y="3843274"/>
                    <a:pt x="4260469" y="3843274"/>
                  </a:cubicBezTo>
                  <a:lnTo>
                    <a:pt x="640588" y="3843274"/>
                  </a:lnTo>
                  <a:cubicBezTo>
                    <a:pt x="286766" y="3843146"/>
                    <a:pt x="0" y="3556381"/>
                    <a:pt x="0" y="3202686"/>
                  </a:cubicBezTo>
                  <a:lnTo>
                    <a:pt x="0" y="640588"/>
                  </a:ln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01057" cy="3881310"/>
            </a:xfrm>
            <a:prstGeom prst="rect">
              <a:avLst/>
            </a:prstGeom>
          </p:spPr>
          <p:txBody>
            <a:bodyPr lIns="75434" tIns="75434" rIns="75434" bIns="75434" rtlCol="0" anchor="ctr"/>
            <a:lstStyle/>
            <a:p>
              <a:pPr algn="ctr">
                <a:lnSpc>
                  <a:spcPts val="3421"/>
                </a:lnSpc>
              </a:pPr>
              <a:r>
                <a:rPr lang="en-US" sz="285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Today we have seen that words can hurt but also heal. Let's use them to support each other and create a climate of respect.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 rot="5400000">
            <a:off x="8960446" y="615201"/>
            <a:ext cx="9855354" cy="9488245"/>
            <a:chOff x="0" y="0"/>
            <a:chExt cx="8849258" cy="8519627"/>
          </a:xfrm>
        </p:grpSpPr>
        <p:sp>
          <p:nvSpPr>
            <p:cNvPr id="6" name="Freeform 6" descr="A group of people standing next to a guitar and a ball  AI-generated content may be incorrect."/>
            <p:cNvSpPr/>
            <p:nvPr/>
          </p:nvSpPr>
          <p:spPr>
            <a:xfrm>
              <a:off x="0" y="0"/>
              <a:ext cx="8849233" cy="8519652"/>
            </a:xfrm>
            <a:custGeom>
              <a:avLst/>
              <a:gdLst/>
              <a:ahLst/>
              <a:cxnLst/>
              <a:rect l="l" t="t" r="r" b="b"/>
              <a:pathLst>
                <a:path w="8849233" h="8519652">
                  <a:moveTo>
                    <a:pt x="0" y="0"/>
                  </a:moveTo>
                  <a:lnTo>
                    <a:pt x="8849233" y="0"/>
                  </a:lnTo>
                  <a:lnTo>
                    <a:pt x="8849233" y="8519652"/>
                  </a:lnTo>
                  <a:lnTo>
                    <a:pt x="0" y="85196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18143" t="-83193" r="-18143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</p:spTree>
  </p:cSld>
  <p:clrMapOvr>
    <a:masterClrMapping/>
  </p:clrMapOvr>
  <p:transition>
    <p:fade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63608" y="3280535"/>
            <a:ext cx="20462236" cy="13870180"/>
            <a:chOff x="0" y="0"/>
            <a:chExt cx="14550923" cy="986323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550898" cy="9863201"/>
            </a:xfrm>
            <a:custGeom>
              <a:avLst/>
              <a:gdLst/>
              <a:ahLst/>
              <a:cxnLst/>
              <a:rect l="l" t="t" r="r" b="b"/>
              <a:pathLst>
                <a:path w="14550898" h="9863201">
                  <a:moveTo>
                    <a:pt x="0" y="4931664"/>
                  </a:moveTo>
                  <a:cubicBezTo>
                    <a:pt x="0" y="2208022"/>
                    <a:pt x="3257296" y="0"/>
                    <a:pt x="7275449" y="0"/>
                  </a:cubicBezTo>
                  <a:cubicBezTo>
                    <a:pt x="11293602" y="0"/>
                    <a:pt x="14550898" y="2208022"/>
                    <a:pt x="14550898" y="4931664"/>
                  </a:cubicBezTo>
                  <a:cubicBezTo>
                    <a:pt x="14550898" y="7655306"/>
                    <a:pt x="11293602" y="9863201"/>
                    <a:pt x="7275449" y="9863201"/>
                  </a:cubicBezTo>
                  <a:cubicBezTo>
                    <a:pt x="3257296" y="9863201"/>
                    <a:pt x="0" y="7655306"/>
                    <a:pt x="0" y="4931664"/>
                  </a:cubicBezTo>
                  <a:close/>
                </a:path>
              </a:pathLst>
            </a:custGeom>
            <a:solidFill>
              <a:srgbClr val="50B264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5288076" y="6316857"/>
            <a:ext cx="7672708" cy="1571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La Cassetta dei Messaggi Anonimi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1949950" y="1741862"/>
            <a:ext cx="14348960" cy="1363483"/>
            <a:chOff x="0" y="0"/>
            <a:chExt cx="11704320" cy="111218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1704320" cy="1112184"/>
            </a:xfrm>
            <a:custGeom>
              <a:avLst/>
              <a:gdLst/>
              <a:ahLst/>
              <a:cxnLst/>
              <a:rect l="l" t="t" r="r" b="b"/>
              <a:pathLst>
                <a:path w="11704320" h="1112184">
                  <a:moveTo>
                    <a:pt x="0" y="0"/>
                  </a:moveTo>
                  <a:lnTo>
                    <a:pt x="11704320" y="0"/>
                  </a:lnTo>
                  <a:lnTo>
                    <a:pt x="11704320" y="1112184"/>
                  </a:lnTo>
                  <a:lnTo>
                    <a:pt x="0" y="111218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55055" b="-155054"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11704320" cy="115980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6000"/>
                </a:lnSpc>
              </a:pPr>
              <a:r>
                <a:rPr lang="en-US" sz="5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Attività Complementari</a:t>
              </a:r>
            </a:p>
          </p:txBody>
        </p:sp>
      </p:grpSp>
      <p:sp>
        <p:nvSpPr>
          <p:cNvPr id="9" name="Freeform 9"/>
          <p:cNvSpPr/>
          <p:nvPr/>
        </p:nvSpPr>
        <p:spPr>
          <a:xfrm>
            <a:off x="12617954" y="9445585"/>
            <a:ext cx="3720101" cy="636625"/>
          </a:xfrm>
          <a:custGeom>
            <a:avLst/>
            <a:gdLst/>
            <a:ahLst/>
            <a:cxnLst/>
            <a:rect l="l" t="t" r="r" b="b"/>
            <a:pathLst>
              <a:path w="3034453" h="519289">
                <a:moveTo>
                  <a:pt x="0" y="0"/>
                </a:moveTo>
                <a:lnTo>
                  <a:pt x="3034453" y="0"/>
                </a:lnTo>
                <a:lnTo>
                  <a:pt x="3034453" y="519289"/>
                </a:lnTo>
                <a:lnTo>
                  <a:pt x="0" y="519289"/>
                </a:lnTo>
                <a:close/>
              </a:path>
            </a:pathLst>
          </a:custGeom>
          <a:blipFill>
            <a:blip r:embed="rId2">
              <a:alphaModFix amt="0"/>
            </a:blip>
            <a:stretch>
              <a:fillRect t="-63860" b="-63860"/>
            </a:stretch>
          </a:blipFill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  <p:transition>
    <p:fade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044806" y="1639913"/>
            <a:ext cx="5851806" cy="1857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: </a:t>
            </a:r>
          </a:p>
          <a:p>
            <a:pPr algn="l">
              <a:lnSpc>
                <a:spcPts val="2400"/>
              </a:lnSpc>
            </a:pPr>
            <a:endParaRPr lang="en-US" sz="2000" b="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257386" lvl="1" indent="-128693" algn="l">
              <a:lnSpc>
                <a:spcPts val="2400"/>
              </a:lnSpc>
              <a:buFont typeface="Arial"/>
              <a:buChar char="•"/>
            </a:pP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Una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scatola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decorata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o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cassetta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delle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lettere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(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fisica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o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virtuale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). </a:t>
            </a:r>
          </a:p>
          <a:p>
            <a:pPr marL="257386" lvl="1" indent="-128693" algn="l">
              <a:lnSpc>
                <a:spcPts val="2400"/>
              </a:lnSpc>
              <a:buFont typeface="Arial"/>
              <a:buChar char="•"/>
            </a:pP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Piccoli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foglietti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di carta. </a:t>
            </a:r>
          </a:p>
          <a:p>
            <a:pPr marL="257387" lvl="1" indent="-128693" algn="l">
              <a:lnSpc>
                <a:spcPts val="2400"/>
              </a:lnSpc>
              <a:buFont typeface="Arial"/>
              <a:buChar char="•"/>
            </a:pP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Penne o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matite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. 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2044806" y="6226016"/>
            <a:ext cx="6107315" cy="2162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faremo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: </a:t>
            </a:r>
          </a:p>
          <a:p>
            <a:pPr algn="l">
              <a:lnSpc>
                <a:spcPts val="2400"/>
              </a:lnSpc>
            </a:pPr>
            <a:endParaRPr lang="en-US" sz="2000" b="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400"/>
              </a:lnSpc>
            </a:pP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Chiunque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può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usarla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in modo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anonimo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per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lasciare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messaggi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su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come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si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sente,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su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qualcosa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di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ingiusto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che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ha visto, o per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condividere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un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consiglio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o un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messaggio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positivo</a:t>
            </a:r>
            <a:endParaRPr lang="en-US" sz="2000" dirty="0">
              <a:solidFill>
                <a:srgbClr val="000000"/>
              </a:solidFill>
              <a:latin typeface="Poppins" panose="00000500000000000000" pitchFamily="2" charset="0"/>
              <a:ea typeface="Poppins Bold"/>
              <a:cs typeface="Poppins" panose="00000500000000000000" pitchFamily="2" charset="0"/>
              <a:sym typeface="Poppins Bold"/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5A81D083-2FE1-8B40-7553-F1A5AC2E959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753600" y="2074996"/>
            <a:ext cx="6489594" cy="5779795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63608" y="4379720"/>
            <a:ext cx="20462236" cy="13870180"/>
            <a:chOff x="0" y="0"/>
            <a:chExt cx="14550923" cy="986323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550898" cy="9863201"/>
            </a:xfrm>
            <a:custGeom>
              <a:avLst/>
              <a:gdLst/>
              <a:ahLst/>
              <a:cxnLst/>
              <a:rect l="l" t="t" r="r" b="b"/>
              <a:pathLst>
                <a:path w="14550898" h="9863201">
                  <a:moveTo>
                    <a:pt x="0" y="4931664"/>
                  </a:moveTo>
                  <a:cubicBezTo>
                    <a:pt x="0" y="2208022"/>
                    <a:pt x="3257296" y="0"/>
                    <a:pt x="7275449" y="0"/>
                  </a:cubicBezTo>
                  <a:cubicBezTo>
                    <a:pt x="11293602" y="0"/>
                    <a:pt x="14550898" y="2208022"/>
                    <a:pt x="14550898" y="4931664"/>
                  </a:cubicBezTo>
                  <a:cubicBezTo>
                    <a:pt x="14550898" y="7655306"/>
                    <a:pt x="11293602" y="9863201"/>
                    <a:pt x="7275449" y="9863201"/>
                  </a:cubicBezTo>
                  <a:cubicBezTo>
                    <a:pt x="3257296" y="9863201"/>
                    <a:pt x="0" y="7655306"/>
                    <a:pt x="0" y="4931664"/>
                  </a:cubicBezTo>
                  <a:close/>
                </a:path>
              </a:pathLst>
            </a:custGeom>
            <a:solidFill>
              <a:srgbClr val="FFED4C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273552" y="7184869"/>
            <a:ext cx="5740896" cy="809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La Rete di Fiducia 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2077004" y="1579943"/>
            <a:ext cx="14133992" cy="1343056"/>
            <a:chOff x="0" y="0"/>
            <a:chExt cx="11704320" cy="111218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1704320" cy="1112184"/>
            </a:xfrm>
            <a:custGeom>
              <a:avLst/>
              <a:gdLst/>
              <a:ahLst/>
              <a:cxnLst/>
              <a:rect l="l" t="t" r="r" b="b"/>
              <a:pathLst>
                <a:path w="11704320" h="1112184">
                  <a:moveTo>
                    <a:pt x="0" y="0"/>
                  </a:moveTo>
                  <a:lnTo>
                    <a:pt x="11704320" y="0"/>
                  </a:lnTo>
                  <a:lnTo>
                    <a:pt x="11704320" y="1112184"/>
                  </a:lnTo>
                  <a:lnTo>
                    <a:pt x="0" y="111218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55055" b="-155054"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11704320" cy="115980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6000"/>
                </a:lnSpc>
              </a:pPr>
              <a:r>
                <a:rPr lang="en-US" sz="5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Attività Complementari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63608" y="3280535"/>
            <a:ext cx="20462236" cy="13870180"/>
            <a:chOff x="0" y="0"/>
            <a:chExt cx="14550923" cy="986323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550898" cy="9863201"/>
            </a:xfrm>
            <a:custGeom>
              <a:avLst/>
              <a:gdLst/>
              <a:ahLst/>
              <a:cxnLst/>
              <a:rect l="l" t="t" r="r" b="b"/>
              <a:pathLst>
                <a:path w="14550898" h="9863201">
                  <a:moveTo>
                    <a:pt x="0" y="4931664"/>
                  </a:moveTo>
                  <a:cubicBezTo>
                    <a:pt x="0" y="2208022"/>
                    <a:pt x="3257296" y="0"/>
                    <a:pt x="7275449" y="0"/>
                  </a:cubicBezTo>
                  <a:cubicBezTo>
                    <a:pt x="11293602" y="0"/>
                    <a:pt x="14550898" y="2208022"/>
                    <a:pt x="14550898" y="4931664"/>
                  </a:cubicBezTo>
                  <a:cubicBezTo>
                    <a:pt x="14550898" y="7655306"/>
                    <a:pt x="11293602" y="9863201"/>
                    <a:pt x="7275449" y="9863201"/>
                  </a:cubicBezTo>
                  <a:cubicBezTo>
                    <a:pt x="3257296" y="9863201"/>
                    <a:pt x="0" y="7655306"/>
                    <a:pt x="0" y="4931664"/>
                  </a:cubicBezTo>
                  <a:close/>
                </a:path>
              </a:pathLst>
            </a:custGeom>
            <a:solidFill>
              <a:srgbClr val="FFED4C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5553549" y="6622613"/>
            <a:ext cx="7559670" cy="1571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Giro di Presentazione</a:t>
            </a:r>
          </a:p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Qualità Positive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8292040" y="4794637"/>
            <a:ext cx="1698692" cy="4427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98"/>
              </a:lnSpc>
            </a:pPr>
            <a:r>
              <a:rPr lang="en-US" sz="2748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1.2</a:t>
            </a:r>
          </a:p>
        </p:txBody>
      </p:sp>
    </p:spTree>
  </p:cSld>
  <p:clrMapOvr>
    <a:masterClrMapping/>
  </p:clrMapOvr>
  <p:transition>
    <p:fade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984970" y="4408191"/>
            <a:ext cx="5568342" cy="1857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faremo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: </a:t>
            </a:r>
          </a:p>
          <a:p>
            <a:pPr algn="l">
              <a:lnSpc>
                <a:spcPts val="2400"/>
              </a:lnSpc>
            </a:pPr>
            <a:endParaRPr lang="en-US" sz="2000" b="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400"/>
              </a:lnSpc>
            </a:pP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Formare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un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cerchio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e,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lanciando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un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gomitolo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di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lana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, dire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una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qualità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positiva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o un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messaggio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di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supporto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a un/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una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compagno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/a di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classe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.</a:t>
            </a:r>
          </a:p>
        </p:txBody>
      </p:sp>
      <p:pic>
        <p:nvPicPr>
          <p:cNvPr id="3" name="Picture 3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25" r="25"/>
          <a:stretch>
            <a:fillRect/>
          </a:stretch>
        </p:blipFill>
        <p:spPr>
          <a:xfrm>
            <a:off x="10932910" y="444204"/>
            <a:ext cx="13096765" cy="7370646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2984970" y="1644735"/>
            <a:ext cx="5335382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: </a:t>
            </a:r>
          </a:p>
          <a:p>
            <a:pPr algn="l">
              <a:lnSpc>
                <a:spcPts val="2400"/>
              </a:lnSpc>
            </a:pPr>
            <a:endParaRPr lang="en-US" sz="2000" b="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257386" lvl="1" indent="-128693" algn="l">
              <a:lnSpc>
                <a:spcPts val="2400"/>
              </a:lnSpc>
              <a:buFont typeface="Arial"/>
              <a:buChar char="•"/>
            </a:pP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Un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gomitolo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di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lana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o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spago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. </a:t>
            </a:r>
          </a:p>
          <a:p>
            <a:pPr marL="257387" lvl="1" indent="-128693" algn="l">
              <a:lnSpc>
                <a:spcPts val="2400"/>
              </a:lnSpc>
              <a:buFont typeface="Arial"/>
              <a:buChar char="•"/>
            </a:pP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Spazio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sufficiente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per il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gruppo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per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formare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un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cerchio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.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3285007" y="7465662"/>
            <a:ext cx="12397026" cy="1772645"/>
            <a:chOff x="0" y="0"/>
            <a:chExt cx="11199228" cy="160137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1199368" cy="1601474"/>
            </a:xfrm>
            <a:custGeom>
              <a:avLst/>
              <a:gdLst/>
              <a:ahLst/>
              <a:cxnLst/>
              <a:rect l="l" t="t" r="r" b="b"/>
              <a:pathLst>
                <a:path w="11199368" h="1601474">
                  <a:moveTo>
                    <a:pt x="0" y="266955"/>
                  </a:moveTo>
                  <a:cubicBezTo>
                    <a:pt x="0" y="119507"/>
                    <a:pt x="119507" y="0"/>
                    <a:pt x="266954" y="0"/>
                  </a:cubicBezTo>
                  <a:lnTo>
                    <a:pt x="10932414" y="0"/>
                  </a:lnTo>
                  <a:cubicBezTo>
                    <a:pt x="11079861" y="0"/>
                    <a:pt x="11199368" y="119507"/>
                    <a:pt x="11199368" y="266955"/>
                  </a:cubicBezTo>
                  <a:lnTo>
                    <a:pt x="11199368" y="1334519"/>
                  </a:lnTo>
                  <a:cubicBezTo>
                    <a:pt x="11199368" y="1481967"/>
                    <a:pt x="11079861" y="1601474"/>
                    <a:pt x="10932414" y="1601474"/>
                  </a:cubicBezTo>
                  <a:lnTo>
                    <a:pt x="266954" y="1601474"/>
                  </a:lnTo>
                  <a:cubicBezTo>
                    <a:pt x="119507" y="1601347"/>
                    <a:pt x="0" y="1481840"/>
                    <a:pt x="0" y="1334519"/>
                  </a:cubicBezTo>
                  <a:close/>
                </a:path>
              </a:pathLst>
            </a:custGeom>
            <a:solidFill>
              <a:srgbClr val="FFED4C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11199228" cy="1639472"/>
            </a:xfrm>
            <a:prstGeom prst="rect">
              <a:avLst/>
            </a:prstGeom>
          </p:spPr>
          <p:txBody>
            <a:bodyPr lIns="74978" tIns="74978" rIns="74978" bIns="74978" rtlCol="0" anchor="ctr"/>
            <a:lstStyle/>
            <a:p>
              <a:pPr algn="ctr">
                <a:lnSpc>
                  <a:spcPts val="3400"/>
                </a:lnSpc>
              </a:pPr>
              <a:r>
                <a:rPr lang="en-US" sz="2833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Ogni persona è importante affinché il gruppo rimanga forte e protetto. </a:t>
              </a:r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video>
              <p:cMediaNode vol="10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163398" y="328471"/>
            <a:ext cx="13961204" cy="1939056"/>
            <a:chOff x="0" y="0"/>
            <a:chExt cx="11704320" cy="16256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704320" cy="1625600"/>
            </a:xfrm>
            <a:custGeom>
              <a:avLst/>
              <a:gdLst/>
              <a:ahLst/>
              <a:cxnLst/>
              <a:rect l="l" t="t" r="r" b="b"/>
              <a:pathLst>
                <a:path w="11704320" h="1625600">
                  <a:moveTo>
                    <a:pt x="0" y="0"/>
                  </a:moveTo>
                  <a:lnTo>
                    <a:pt x="11704320" y="0"/>
                  </a:lnTo>
                  <a:lnTo>
                    <a:pt x="11704320" y="1625600"/>
                  </a:lnTo>
                  <a:lnTo>
                    <a:pt x="0" y="16256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90292" b="-90292"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11704320" cy="167322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6000"/>
                </a:lnSpc>
              </a:pPr>
              <a:r>
                <a:rPr lang="en-US" sz="5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Chiusura del Modulo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3497575" y="2775438"/>
            <a:ext cx="11168963" cy="1939056"/>
            <a:chOff x="0" y="0"/>
            <a:chExt cx="9363456" cy="16256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9363456" cy="1625473"/>
            </a:xfrm>
            <a:custGeom>
              <a:avLst/>
              <a:gdLst/>
              <a:ahLst/>
              <a:cxnLst/>
              <a:rect l="l" t="t" r="r" b="b"/>
              <a:pathLst>
                <a:path w="9363456" h="1625473">
                  <a:moveTo>
                    <a:pt x="0" y="270891"/>
                  </a:moveTo>
                  <a:cubicBezTo>
                    <a:pt x="0" y="121285"/>
                    <a:pt x="121285" y="0"/>
                    <a:pt x="270891" y="0"/>
                  </a:cubicBezTo>
                  <a:lnTo>
                    <a:pt x="9092565" y="0"/>
                  </a:lnTo>
                  <a:cubicBezTo>
                    <a:pt x="9242172" y="0"/>
                    <a:pt x="9363456" y="121285"/>
                    <a:pt x="9363456" y="270891"/>
                  </a:cubicBezTo>
                  <a:lnTo>
                    <a:pt x="9363456" y="1354582"/>
                  </a:lnTo>
                  <a:cubicBezTo>
                    <a:pt x="9363456" y="1504188"/>
                    <a:pt x="9242172" y="1625473"/>
                    <a:pt x="9092565" y="1625473"/>
                  </a:cubicBezTo>
                  <a:lnTo>
                    <a:pt x="270891" y="1625473"/>
                  </a:lnTo>
                  <a:cubicBezTo>
                    <a:pt x="121285" y="1625600"/>
                    <a:pt x="0" y="1504315"/>
                    <a:pt x="0" y="1354709"/>
                  </a:cubicBezTo>
                  <a:lnTo>
                    <a:pt x="0" y="270891"/>
                  </a:lnTo>
                  <a:close/>
                </a:path>
              </a:pathLst>
            </a:custGeom>
            <a:solidFill>
              <a:srgbClr val="E3829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9363456" cy="1654175"/>
            </a:xfrm>
            <a:prstGeom prst="rect">
              <a:avLst/>
            </a:prstGeom>
          </p:spPr>
          <p:txBody>
            <a:bodyPr lIns="80794" tIns="80794" rIns="80794" bIns="80794" rtlCol="0" anchor="ctr"/>
            <a:lstStyle/>
            <a:p>
              <a:pPr algn="ctr">
                <a:lnSpc>
                  <a:spcPts val="3664"/>
                </a:lnSpc>
              </a:pPr>
              <a:r>
                <a:rPr lang="en-US" sz="3053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Tutte e tutti abbiamo un ruolo nel costruire un clima di rispetto e supporto.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3497575" y="5023694"/>
            <a:ext cx="11168963" cy="2904275"/>
            <a:chOff x="0" y="0"/>
            <a:chExt cx="9363456" cy="243478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9363456" cy="2434711"/>
            </a:xfrm>
            <a:custGeom>
              <a:avLst/>
              <a:gdLst/>
              <a:ahLst/>
              <a:cxnLst/>
              <a:rect l="l" t="t" r="r" b="b"/>
              <a:pathLst>
                <a:path w="9363456" h="2434711">
                  <a:moveTo>
                    <a:pt x="0" y="405764"/>
                  </a:moveTo>
                  <a:cubicBezTo>
                    <a:pt x="0" y="181737"/>
                    <a:pt x="181737" y="0"/>
                    <a:pt x="405765" y="0"/>
                  </a:cubicBezTo>
                  <a:lnTo>
                    <a:pt x="8957691" y="0"/>
                  </a:lnTo>
                  <a:cubicBezTo>
                    <a:pt x="9181847" y="0"/>
                    <a:pt x="9363456" y="181737"/>
                    <a:pt x="9363456" y="405764"/>
                  </a:cubicBezTo>
                  <a:lnTo>
                    <a:pt x="9363456" y="2028947"/>
                  </a:lnTo>
                  <a:cubicBezTo>
                    <a:pt x="9363456" y="2253102"/>
                    <a:pt x="9181719" y="2434711"/>
                    <a:pt x="8957691" y="2434711"/>
                  </a:cubicBezTo>
                  <a:lnTo>
                    <a:pt x="405765" y="2434711"/>
                  </a:lnTo>
                  <a:cubicBezTo>
                    <a:pt x="181737" y="2434838"/>
                    <a:pt x="0" y="2253102"/>
                    <a:pt x="0" y="2028947"/>
                  </a:cubicBezTo>
                  <a:lnTo>
                    <a:pt x="0" y="405764"/>
                  </a:ln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9363456" cy="2463363"/>
            </a:xfrm>
            <a:prstGeom prst="rect">
              <a:avLst/>
            </a:prstGeom>
          </p:spPr>
          <p:txBody>
            <a:bodyPr lIns="80794" tIns="80794" rIns="80794" bIns="80794" rtlCol="0" anchor="ctr"/>
            <a:lstStyle/>
            <a:p>
              <a:pPr algn="ctr">
                <a:lnSpc>
                  <a:spcPts val="3664"/>
                </a:lnSpc>
              </a:pPr>
              <a:r>
                <a:rPr lang="en-US" sz="3053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Il bullismo e il cyberbullismo non sono giochi. Con le nostre parole e azioni, possiamo causare danno… o possiamo prenderci cura.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820273-8E04-7C29-47BB-557652A3B2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2924" y="1067971"/>
            <a:ext cx="14662151" cy="8151058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868747" y="875261"/>
            <a:ext cx="5311360" cy="1247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Materiali: 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257387" lvl="1" indent="-128693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Spazio per mantenere il cerchio di sedie.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213885" y="712653"/>
            <a:ext cx="5543271" cy="942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faremo: 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Ora ci presenteremo in modo speciale.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868747" y="3705837"/>
            <a:ext cx="5135246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Ogni persona dirà il proprio nome e una qualità positiva che ritiene di avere.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0079533" y="2996413"/>
            <a:ext cx="5403951" cy="1810591"/>
            <a:chOff x="0" y="0"/>
            <a:chExt cx="4903902" cy="164305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903851" cy="1642999"/>
            </a:xfrm>
            <a:custGeom>
              <a:avLst/>
              <a:gdLst/>
              <a:ahLst/>
              <a:cxnLst/>
              <a:rect l="l" t="t" r="r" b="b"/>
              <a:pathLst>
                <a:path w="4903851" h="1642999">
                  <a:moveTo>
                    <a:pt x="0" y="273812"/>
                  </a:moveTo>
                  <a:cubicBezTo>
                    <a:pt x="0" y="122555"/>
                    <a:pt x="122555" y="0"/>
                    <a:pt x="273812" y="0"/>
                  </a:cubicBezTo>
                  <a:lnTo>
                    <a:pt x="4630039" y="0"/>
                  </a:lnTo>
                  <a:cubicBezTo>
                    <a:pt x="4781296" y="0"/>
                    <a:pt x="4903851" y="122555"/>
                    <a:pt x="4903851" y="273812"/>
                  </a:cubicBezTo>
                  <a:lnTo>
                    <a:pt x="4903851" y="1369187"/>
                  </a:lnTo>
                  <a:cubicBezTo>
                    <a:pt x="4903851" y="1520444"/>
                    <a:pt x="4781296" y="1642999"/>
                    <a:pt x="4630039" y="1642999"/>
                  </a:cubicBezTo>
                  <a:lnTo>
                    <a:pt x="273812" y="1642999"/>
                  </a:lnTo>
                  <a:cubicBezTo>
                    <a:pt x="122555" y="1642999"/>
                    <a:pt x="0" y="1520444"/>
                    <a:pt x="0" y="1369187"/>
                  </a:cubicBezTo>
                  <a:close/>
                </a:path>
              </a:pathLst>
            </a:custGeom>
            <a:solidFill>
              <a:srgbClr val="FFED4C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0389998" y="3200947"/>
            <a:ext cx="4733486" cy="1247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Ricorda: 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Non siamo così diverse/i come pensiamo.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8C7659E-B49C-E22A-CFD1-CB74971A47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4246" y="5926813"/>
            <a:ext cx="11586895" cy="4360187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63608" y="3770120"/>
            <a:ext cx="20462236" cy="13870180"/>
            <a:chOff x="0" y="0"/>
            <a:chExt cx="14550923" cy="986323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550898" cy="9863201"/>
            </a:xfrm>
            <a:custGeom>
              <a:avLst/>
              <a:gdLst/>
              <a:ahLst/>
              <a:cxnLst/>
              <a:rect l="l" t="t" r="r" b="b"/>
              <a:pathLst>
                <a:path w="14550898" h="9863201">
                  <a:moveTo>
                    <a:pt x="0" y="4931664"/>
                  </a:moveTo>
                  <a:cubicBezTo>
                    <a:pt x="0" y="2208022"/>
                    <a:pt x="3257296" y="0"/>
                    <a:pt x="7275449" y="0"/>
                  </a:cubicBezTo>
                  <a:cubicBezTo>
                    <a:pt x="11293602" y="0"/>
                    <a:pt x="14550898" y="2208022"/>
                    <a:pt x="14550898" y="4931664"/>
                  </a:cubicBezTo>
                  <a:cubicBezTo>
                    <a:pt x="14550898" y="7655306"/>
                    <a:pt x="11293602" y="9863201"/>
                    <a:pt x="7275449" y="9863201"/>
                  </a:cubicBezTo>
                  <a:cubicBezTo>
                    <a:pt x="3257296" y="9863201"/>
                    <a:pt x="0" y="7655306"/>
                    <a:pt x="0" y="4931664"/>
                  </a:cubicBezTo>
                  <a:close/>
                </a:path>
              </a:pathLst>
            </a:custGeom>
            <a:solidFill>
              <a:srgbClr val="E3829C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5628155" y="7020760"/>
            <a:ext cx="7407982" cy="1571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Gioco di </a:t>
            </a:r>
            <a:r>
              <a:rPr lang="en-US" sz="500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Movimento</a:t>
            </a:r>
            <a:r>
              <a:rPr lang="en-US" sz="5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</a:p>
          <a:p>
            <a:pPr algn="ctr">
              <a:lnSpc>
                <a:spcPts val="6000"/>
              </a:lnSpc>
            </a:pPr>
            <a:r>
              <a:rPr lang="en-US" sz="5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“</a:t>
            </a:r>
            <a:r>
              <a:rPr lang="en-US" sz="5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Sì</a:t>
            </a:r>
            <a:r>
              <a:rPr lang="en-US" sz="5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/ No”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8309348" y="5229845"/>
            <a:ext cx="1669304" cy="4344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32"/>
              </a:lnSpc>
            </a:pPr>
            <a:r>
              <a:rPr lang="en-US" sz="2693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1.3</a:t>
            </a:r>
          </a:p>
        </p:txBody>
      </p:sp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567954" y="1558370"/>
            <a:ext cx="5083466" cy="1247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Materiali: 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257386" lvl="1" indent="-128693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Cartelli con “SÌ” e “NO”</a:t>
            </a:r>
          </a:p>
          <a:p>
            <a:pPr marL="257387" lvl="1" indent="-128693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Ampio spazio.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2567954" y="6467252"/>
            <a:ext cx="5305426" cy="1857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faremo: 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Ci muoveremo in base al fatto che siamo o meno d’accordo con frasi relative al bullismo. Poi discuteremo.</a:t>
            </a:r>
          </a:p>
          <a:p>
            <a:pPr algn="l">
              <a:lnSpc>
                <a:spcPts val="2400"/>
              </a:lnSpc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9550565" y="701271"/>
            <a:ext cx="8953132" cy="11586403"/>
            <a:chOff x="0" y="0"/>
            <a:chExt cx="8488896" cy="10985627"/>
          </a:xfrm>
        </p:grpSpPr>
        <p:sp>
          <p:nvSpPr>
            <p:cNvPr id="5" name="Freeform 5" descr="A person and person standing back to back  AI-generated content may be incorrect."/>
            <p:cNvSpPr/>
            <p:nvPr/>
          </p:nvSpPr>
          <p:spPr>
            <a:xfrm>
              <a:off x="0" y="0"/>
              <a:ext cx="8488934" cy="10985627"/>
            </a:xfrm>
            <a:custGeom>
              <a:avLst/>
              <a:gdLst/>
              <a:ahLst/>
              <a:cxnLst/>
              <a:rect l="l" t="t" r="r" b="b"/>
              <a:pathLst>
                <a:path w="8488934" h="10985627">
                  <a:moveTo>
                    <a:pt x="0" y="0"/>
                  </a:moveTo>
                  <a:lnTo>
                    <a:pt x="8488934" y="0"/>
                  </a:lnTo>
                  <a:lnTo>
                    <a:pt x="8488934" y="10985627"/>
                  </a:lnTo>
                  <a:lnTo>
                    <a:pt x="0" y="109856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3582948" y="9534522"/>
            <a:ext cx="3200396" cy="547689"/>
            <a:chOff x="0" y="0"/>
            <a:chExt cx="3034449" cy="51929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034453" cy="519289"/>
            </a:xfrm>
            <a:custGeom>
              <a:avLst/>
              <a:gdLst/>
              <a:ahLst/>
              <a:cxnLst/>
              <a:rect l="l" t="t" r="r" b="b"/>
              <a:pathLst>
                <a:path w="3034453" h="519289">
                  <a:moveTo>
                    <a:pt x="0" y="0"/>
                  </a:moveTo>
                  <a:lnTo>
                    <a:pt x="3034453" y="0"/>
                  </a:lnTo>
                  <a:lnTo>
                    <a:pt x="3034453" y="519289"/>
                  </a:lnTo>
                  <a:lnTo>
                    <a:pt x="0" y="519289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63860" b="-63860"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19050"/>
              <a:ext cx="3034449" cy="53834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r">
                <a:lnSpc>
                  <a:spcPts val="2159"/>
                </a:lnSpc>
              </a:pPr>
              <a:r>
                <a:rPr lang="en-US" sz="1799">
                  <a:solidFill>
                    <a:srgbClr val="898989"/>
                  </a:solidFill>
                  <a:latin typeface="Poppins"/>
                  <a:ea typeface="Poppins"/>
                  <a:cs typeface="Poppins"/>
                  <a:sym typeface="Poppins"/>
                </a:rPr>
                <a:t>9</a:t>
              </a:r>
            </a:p>
          </p:txBody>
        </p:sp>
      </p:grpSp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2300</Words>
  <Application>Microsoft Office PowerPoint</Application>
  <PresentationFormat>Custom</PresentationFormat>
  <Paragraphs>331</Paragraphs>
  <Slides>62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62</vt:i4>
      </vt:variant>
    </vt:vector>
  </HeadingPairs>
  <TitlesOfParts>
    <vt:vector size="68" baseType="lpstr">
      <vt:lpstr>Poppins</vt:lpstr>
      <vt:lpstr>Poppins Bold</vt:lpstr>
      <vt:lpstr>Calibri</vt:lpstr>
      <vt:lpstr>Arial</vt:lpstr>
      <vt:lpstr>Dreaming Outloud Script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M5_Bullismo_e_cyberbullismo_IT.pptx</dc:title>
  <cp:lastModifiedBy>Itzel Gn</cp:lastModifiedBy>
  <cp:revision>3</cp:revision>
  <dcterms:created xsi:type="dcterms:W3CDTF">2006-08-16T00:00:00Z</dcterms:created>
  <dcterms:modified xsi:type="dcterms:W3CDTF">2026-04-09T16:42:34Z</dcterms:modified>
  <dc:identifier>DAHBkRlZwBg</dc:identifier>
</cp:coreProperties>
</file>