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18288000" cy="10287000"/>
  <p:notesSz cx="6858000" cy="9144000"/>
  <p:embeddedFontLst>
    <p:embeddedFont>
      <p:font typeface="Dreaming Outloud Script" panose="020B0604020202020204" charset="0"/>
      <p:regular r:id="rId64"/>
    </p:embeddedFont>
    <p:embeddedFont>
      <p:font typeface="Poppins" panose="00000500000000000000" pitchFamily="2" charset="0"/>
      <p:regular r:id="rId65"/>
      <p:bold r:id="rId66"/>
      <p:italic r:id="rId67"/>
      <p:boldItalic r:id="rId68"/>
    </p:embeddedFont>
    <p:embeddedFont>
      <p:font typeface="Poppins Bold" panose="00000800000000000000" charset="0"/>
      <p:regular r:id="rId6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6" d="100"/>
          <a:sy n="66" d="100"/>
        </p:scale>
        <p:origin x="1330" y="-3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JI4KgRLefE" TargetMode="External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4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8686" y="1338351"/>
            <a:ext cx="11711257" cy="1200038"/>
            <a:chOff x="0" y="0"/>
            <a:chExt cx="11054080" cy="11326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54080" cy="1132701"/>
            </a:xfrm>
            <a:custGeom>
              <a:avLst/>
              <a:gdLst/>
              <a:ahLst/>
              <a:cxnLst/>
              <a:rect l="l" t="t" r="r" b="b"/>
              <a:pathLst>
                <a:path w="11054080" h="1132701">
                  <a:moveTo>
                    <a:pt x="0" y="0"/>
                  </a:moveTo>
                  <a:lnTo>
                    <a:pt x="11054080" y="0"/>
                  </a:lnTo>
                  <a:lnTo>
                    <a:pt x="11054080" y="1132701"/>
                  </a:lnTo>
                  <a:lnTo>
                    <a:pt x="0" y="1132701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0609" b="-12970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54080" cy="11803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786"/>
                </a:lnSpc>
              </a:pPr>
              <a:r>
                <a:rPr lang="en-US" sz="4821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Módulo</a:t>
              </a:r>
              <a:r>
                <a:rPr lang="en-US" sz="4821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5: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8704080" y="714667"/>
            <a:ext cx="9202770" cy="8857666"/>
          </a:xfrm>
          <a:custGeom>
            <a:avLst/>
            <a:gdLst/>
            <a:ahLst/>
            <a:cxnLst/>
            <a:rect l="l" t="t" r="r" b="b"/>
            <a:pathLst>
              <a:path w="9202770" h="8857666">
                <a:moveTo>
                  <a:pt x="0" y="0"/>
                </a:moveTo>
                <a:lnTo>
                  <a:pt x="9202770" y="0"/>
                </a:lnTo>
                <a:lnTo>
                  <a:pt x="9202770" y="8857666"/>
                </a:lnTo>
                <a:lnTo>
                  <a:pt x="0" y="8857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4321895" y="8149604"/>
            <a:ext cx="1154890" cy="774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86"/>
              </a:lnSpc>
            </a:pPr>
            <a:r>
              <a:rPr lang="en-US" sz="4821">
                <a:solidFill>
                  <a:srgbClr val="898989"/>
                </a:solidFill>
                <a:latin typeface="Poppins"/>
                <a:ea typeface="Poppins"/>
                <a:cs typeface="Poppins"/>
                <a:sym typeface="Poppins"/>
              </a:rPr>
              <a:t>ESO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64091" y="2510228"/>
            <a:ext cx="6630638" cy="17081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09"/>
              </a:lnSpc>
            </a:pPr>
            <a:r>
              <a:rPr lang="en-US" sz="5424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Bullying y </a:t>
            </a:r>
            <a:r>
              <a:rPr lang="en-US" sz="5424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Ciberacoso</a:t>
            </a:r>
            <a:endParaRPr lang="en-US" sz="5424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64045" y="2238307"/>
            <a:ext cx="4805465" cy="3598118"/>
            <a:chOff x="0" y="0"/>
            <a:chExt cx="3930777" cy="2943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30777" cy="2943356"/>
            </a:xfrm>
            <a:custGeom>
              <a:avLst/>
              <a:gdLst/>
              <a:ahLst/>
              <a:cxnLst/>
              <a:rect l="l" t="t" r="r" b="b"/>
              <a:pathLst>
                <a:path w="3930777" h="2943356">
                  <a:moveTo>
                    <a:pt x="0" y="490602"/>
                  </a:moveTo>
                  <a:cubicBezTo>
                    <a:pt x="0" y="219583"/>
                    <a:pt x="219583" y="0"/>
                    <a:pt x="490601" y="0"/>
                  </a:cubicBezTo>
                  <a:lnTo>
                    <a:pt x="3440176" y="0"/>
                  </a:lnTo>
                  <a:cubicBezTo>
                    <a:pt x="3711067" y="0"/>
                    <a:pt x="3930777" y="219583"/>
                    <a:pt x="3930777" y="490602"/>
                  </a:cubicBezTo>
                  <a:lnTo>
                    <a:pt x="3930777" y="2452754"/>
                  </a:lnTo>
                  <a:cubicBezTo>
                    <a:pt x="3930777" y="2723646"/>
                    <a:pt x="3711194" y="2943356"/>
                    <a:pt x="3440176" y="2943356"/>
                  </a:cubicBezTo>
                  <a:lnTo>
                    <a:pt x="490601" y="2943356"/>
                  </a:lnTo>
                  <a:cubicBezTo>
                    <a:pt x="219583" y="2943229"/>
                    <a:pt x="0" y="2723518"/>
                    <a:pt x="0" y="2452627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3930777" cy="2971766"/>
            </a:xfrm>
            <a:prstGeom prst="rect">
              <a:avLst/>
            </a:prstGeom>
          </p:spPr>
          <p:txBody>
            <a:bodyPr lIns="82806" tIns="82806" rIns="82806" bIns="82806" rtlCol="0" anchor="ctr"/>
            <a:lstStyle/>
            <a:p>
              <a:pPr algn="ctr">
                <a:lnSpc>
                  <a:spcPts val="2915"/>
                </a:lnSpc>
              </a:pPr>
              <a:r>
                <a:rPr lang="en-US" sz="242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Todos los roles son importantes: no hay espectadores neutrales.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5663514" y="5989113"/>
            <a:ext cx="6960973" cy="7551351"/>
          </a:xfrm>
          <a:custGeom>
            <a:avLst/>
            <a:gdLst/>
            <a:ahLst/>
            <a:cxnLst/>
            <a:rect l="l" t="t" r="r" b="b"/>
            <a:pathLst>
              <a:path w="6960973" h="7551351">
                <a:moveTo>
                  <a:pt x="0" y="0"/>
                </a:moveTo>
                <a:lnTo>
                  <a:pt x="6960972" y="0"/>
                </a:lnTo>
                <a:lnTo>
                  <a:pt x="6960972" y="7551352"/>
                </a:lnTo>
                <a:lnTo>
                  <a:pt x="0" y="75513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1990301" y="1204958"/>
            <a:ext cx="5684814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bullying no es un simple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conflicto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puntual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  <a:p>
            <a:pPr algn="ctr">
              <a:lnSpc>
                <a:spcPts val="2400"/>
              </a:lnSpc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Implica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intención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hacer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daño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repetición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lo largo del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tiempo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y un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desequilibrio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poder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52291" y="3025279"/>
            <a:ext cx="1686947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err="1">
                <a:solidFill>
                  <a:srgbClr val="E3829C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Repetición</a:t>
            </a:r>
            <a:endParaRPr lang="en-US" sz="2000" b="1" dirty="0">
              <a:solidFill>
                <a:srgbClr val="E3829C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137382" y="3816020"/>
            <a:ext cx="1716765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err="1">
                <a:solidFill>
                  <a:srgbClr val="50B264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Repetición</a:t>
            </a:r>
            <a:endParaRPr lang="en-US" sz="2000" b="1" dirty="0">
              <a:solidFill>
                <a:srgbClr val="50B264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231804" y="4630672"/>
            <a:ext cx="1527921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err="1">
                <a:solidFill>
                  <a:srgbClr val="70C7D6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Repetición</a:t>
            </a:r>
            <a:endParaRPr lang="en-US" sz="2000" b="1" dirty="0">
              <a:solidFill>
                <a:srgbClr val="70C7D6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147321" y="5445323"/>
            <a:ext cx="1696887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 err="1">
                <a:solidFill>
                  <a:srgbClr val="FFED4C"/>
                </a:solidFill>
                <a:latin typeface="Poppins Bold"/>
                <a:ea typeface="Poppins Bold"/>
                <a:cs typeface="Poppins Bold"/>
                <a:sym typeface="Poppins Bold"/>
              </a:rPr>
              <a:t>Repetición</a:t>
            </a:r>
            <a:endParaRPr lang="en-US" sz="2000" b="1" dirty="0">
              <a:solidFill>
                <a:srgbClr val="FFED4C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0469195" y="1320129"/>
            <a:ext cx="559516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Puede ser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físico, verbal, social o digital.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229229" y="345687"/>
            <a:ext cx="6745467" cy="1873741"/>
            <a:chOff x="0" y="0"/>
            <a:chExt cx="585216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52160" cy="1625600"/>
            </a:xfrm>
            <a:custGeom>
              <a:avLst/>
              <a:gdLst/>
              <a:ahLst/>
              <a:cxnLst/>
              <a:rect l="l" t="t" r="r" b="b"/>
              <a:pathLst>
                <a:path w="5852160" h="1625600">
                  <a:moveTo>
                    <a:pt x="0" y="0"/>
                  </a:moveTo>
                  <a:lnTo>
                    <a:pt x="5852160" y="0"/>
                  </a:lnTo>
                  <a:lnTo>
                    <a:pt x="5852160" y="1625600"/>
                  </a:lnTo>
                  <a:lnTo>
                    <a:pt x="0" y="16256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0146" b="-2014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5852160" cy="1692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868"/>
                </a:lnSpc>
              </a:pPr>
              <a:r>
                <a:rPr lang="en-US" sz="655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Objetivos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52807" y="881861"/>
            <a:ext cx="12139864" cy="9405139"/>
            <a:chOff x="0" y="0"/>
            <a:chExt cx="10532174" cy="8159610"/>
          </a:xfrm>
        </p:grpSpPr>
        <p:sp>
          <p:nvSpPr>
            <p:cNvPr id="6" name="Freeform 6" descr="A cartoon of a person with question marks above her head  AI-generated content may be incorrect."/>
            <p:cNvSpPr/>
            <p:nvPr/>
          </p:nvSpPr>
          <p:spPr>
            <a:xfrm>
              <a:off x="0" y="0"/>
              <a:ext cx="10532110" cy="8159623"/>
            </a:xfrm>
            <a:custGeom>
              <a:avLst/>
              <a:gdLst/>
              <a:ahLst/>
              <a:cxnLst/>
              <a:rect l="l" t="t" r="r" b="b"/>
              <a:pathLst>
                <a:path w="10532110" h="8159623">
                  <a:moveTo>
                    <a:pt x="0" y="0"/>
                  </a:moveTo>
                  <a:lnTo>
                    <a:pt x="10532110" y="0"/>
                  </a:lnTo>
                  <a:lnTo>
                    <a:pt x="10532110" y="8159623"/>
                  </a:lnTo>
                  <a:lnTo>
                    <a:pt x="0" y="81596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507432" y="2969076"/>
            <a:ext cx="9154101" cy="447676"/>
            <a:chOff x="0" y="0"/>
            <a:chExt cx="12205468" cy="596901"/>
          </a:xfrm>
        </p:grpSpPr>
        <p:sp>
          <p:nvSpPr>
            <p:cNvPr id="11" name="TextBox 11"/>
            <p:cNvSpPr txBox="1"/>
            <p:nvPr/>
          </p:nvSpPr>
          <p:spPr>
            <a:xfrm>
              <a:off x="719769" y="66675"/>
              <a:ext cx="1148569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Comprender qué es el bullying y diferenciarlo de un conflicto.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76200"/>
              <a:ext cx="522129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408801" y="3807000"/>
            <a:ext cx="9252731" cy="638175"/>
            <a:chOff x="0" y="0"/>
            <a:chExt cx="12336975" cy="850900"/>
          </a:xfrm>
        </p:grpSpPr>
        <p:sp>
          <p:nvSpPr>
            <p:cNvPr id="14" name="TextBox 14"/>
            <p:cNvSpPr txBox="1"/>
            <p:nvPr/>
          </p:nvSpPr>
          <p:spPr>
            <a:xfrm>
              <a:off x="851276" y="9525"/>
              <a:ext cx="11485699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Identificar los diferentes roles (víctima, agresor, seguidores, observadores, defensores).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76200"/>
              <a:ext cx="65363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2408801" y="4835423"/>
            <a:ext cx="8069318" cy="447676"/>
            <a:chOff x="0" y="0"/>
            <a:chExt cx="10759090" cy="596901"/>
          </a:xfrm>
        </p:grpSpPr>
        <p:sp>
          <p:nvSpPr>
            <p:cNvPr id="17" name="TextBox 17"/>
            <p:cNvSpPr txBox="1"/>
            <p:nvPr/>
          </p:nvSpPr>
          <p:spPr>
            <a:xfrm>
              <a:off x="851276" y="66675"/>
              <a:ext cx="990781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Explorar las emociones y las consecuencias en cada rol.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76200"/>
              <a:ext cx="653636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332089" y="5673347"/>
            <a:ext cx="7965698" cy="635043"/>
            <a:chOff x="0" y="0"/>
            <a:chExt cx="10620930" cy="846725"/>
          </a:xfrm>
        </p:grpSpPr>
        <p:sp>
          <p:nvSpPr>
            <p:cNvPr id="20" name="TextBox 20"/>
            <p:cNvSpPr txBox="1"/>
            <p:nvPr/>
          </p:nvSpPr>
          <p:spPr>
            <a:xfrm>
              <a:off x="953560" y="5350"/>
              <a:ext cx="966737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Aprender qué es el ciberacoso, sus características y sus riesgos.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76200"/>
              <a:ext cx="755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332089" y="6698639"/>
            <a:ext cx="7751564" cy="627250"/>
            <a:chOff x="0" y="0"/>
            <a:chExt cx="10335419" cy="836333"/>
          </a:xfrm>
        </p:grpSpPr>
        <p:sp>
          <p:nvSpPr>
            <p:cNvPr id="23" name="TextBox 23"/>
            <p:cNvSpPr txBox="1"/>
            <p:nvPr/>
          </p:nvSpPr>
          <p:spPr>
            <a:xfrm>
              <a:off x="953560" y="-5042"/>
              <a:ext cx="9381859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Reflexionar sobre cómo intervenir y actuar en casos de acoso.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76200"/>
              <a:ext cx="755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332089" y="7716137"/>
            <a:ext cx="8315092" cy="447676"/>
            <a:chOff x="0" y="0"/>
            <a:chExt cx="11086789" cy="596901"/>
          </a:xfrm>
        </p:grpSpPr>
        <p:sp>
          <p:nvSpPr>
            <p:cNvPr id="26" name="TextBox 26"/>
            <p:cNvSpPr txBox="1"/>
            <p:nvPr/>
          </p:nvSpPr>
          <p:spPr>
            <a:xfrm>
              <a:off x="953560" y="66675"/>
              <a:ext cx="10133229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Promover un clima de respeto y cuidado en el aula.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76200"/>
              <a:ext cx="755920" cy="67310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199"/>
                </a:lnSpc>
                <a:spcBef>
                  <a:spcPct val="0"/>
                </a:spcBef>
              </a:pPr>
              <a:r>
                <a:rPr lang="en-US" sz="2999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84779" y="3955094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362925" y="6701360"/>
            <a:ext cx="7966828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Introducción y Presentación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694499" y="1616071"/>
            <a:ext cx="14899003" cy="1415749"/>
            <a:chOff x="0" y="0"/>
            <a:chExt cx="11704320" cy="11121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en-US" sz="5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Día 1. Bullying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69352" y="4783429"/>
            <a:ext cx="2149296" cy="455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75"/>
              </a:lnSpc>
            </a:pPr>
            <a:r>
              <a:rPr lang="en-US" sz="289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1.1</a:t>
            </a:r>
          </a:p>
        </p:txBody>
      </p:sp>
      <p:sp>
        <p:nvSpPr>
          <p:cNvPr id="10" name="Freeform 10"/>
          <p:cNvSpPr/>
          <p:nvPr/>
        </p:nvSpPr>
        <p:spPr>
          <a:xfrm>
            <a:off x="12695878" y="9421181"/>
            <a:ext cx="3862704" cy="661029"/>
          </a:xfrm>
          <a:custGeom>
            <a:avLst/>
            <a:gdLst/>
            <a:ahLst/>
            <a:cxnLst/>
            <a:rect l="l" t="t" r="r" b="b"/>
            <a:pathLst>
              <a:path w="3034453" h="519289">
                <a:moveTo>
                  <a:pt x="0" y="0"/>
                </a:moveTo>
                <a:lnTo>
                  <a:pt x="3034453" y="0"/>
                </a:lnTo>
                <a:lnTo>
                  <a:pt x="3034453" y="519289"/>
                </a:lnTo>
                <a:lnTo>
                  <a:pt x="0" y="519289"/>
                </a:lnTo>
                <a:close/>
              </a:path>
            </a:pathLst>
          </a:custGeom>
          <a:blipFill>
            <a:blip r:embed="rId2">
              <a:alphaModFix amt="0"/>
            </a:blip>
            <a:stretch>
              <a:fillRect t="-63860" b="-63860"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67834" y="1977530"/>
            <a:ext cx="6318724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Aula organizada con las sillas en círculo.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Pizarra / rotafolios y rotuladores.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92377" y="5954364"/>
            <a:ext cx="619418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Reflexionaremos sobre qué es el bullying, en qué se diferencia de un conflicto y qué efectos tiene en la clase.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997623" y="1545630"/>
            <a:ext cx="5538558" cy="2770547"/>
            <a:chOff x="0" y="0"/>
            <a:chExt cx="4497896" cy="22499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497832" cy="2250003"/>
            </a:xfrm>
            <a:custGeom>
              <a:avLst/>
              <a:gdLst/>
              <a:ahLst/>
              <a:cxnLst/>
              <a:rect l="l" t="t" r="r" b="b"/>
              <a:pathLst>
                <a:path w="4497832" h="2250003">
                  <a:moveTo>
                    <a:pt x="0" y="374984"/>
                  </a:moveTo>
                  <a:cubicBezTo>
                    <a:pt x="0" y="167921"/>
                    <a:pt x="234823" y="0"/>
                    <a:pt x="524383" y="0"/>
                  </a:cubicBezTo>
                  <a:lnTo>
                    <a:pt x="3973449" y="0"/>
                  </a:lnTo>
                  <a:cubicBezTo>
                    <a:pt x="4263009" y="0"/>
                    <a:pt x="4497832" y="167921"/>
                    <a:pt x="4497832" y="374984"/>
                  </a:cubicBezTo>
                  <a:lnTo>
                    <a:pt x="4497832" y="1875012"/>
                  </a:lnTo>
                  <a:cubicBezTo>
                    <a:pt x="4497832" y="2082075"/>
                    <a:pt x="4263009" y="2250003"/>
                    <a:pt x="3973449" y="2250003"/>
                  </a:cubicBezTo>
                  <a:lnTo>
                    <a:pt x="524383" y="2250003"/>
                  </a:lnTo>
                  <a:cubicBezTo>
                    <a:pt x="234823" y="2250003"/>
                    <a:pt x="0" y="2082075"/>
                    <a:pt x="0" y="1875012"/>
                  </a:cubicBezTo>
                  <a:lnTo>
                    <a:pt x="0" y="374984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4497896" cy="2269027"/>
            </a:xfrm>
            <a:prstGeom prst="rect">
              <a:avLst/>
            </a:prstGeom>
          </p:spPr>
          <p:txBody>
            <a:bodyPr lIns="83405" tIns="83405" rIns="83405" bIns="83405" rtlCol="0" anchor="ctr"/>
            <a:lstStyle/>
            <a:p>
              <a:pPr algn="ctr">
                <a:lnSpc>
                  <a:spcPts val="3782"/>
                </a:lnSpc>
              </a:pPr>
              <a:r>
                <a:rPr lang="en-US" sz="3152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“¿Qué es el bullying?”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147751" y="5954364"/>
            <a:ext cx="523830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hay respuestas correctas o incorrectas; el objetivo es reflexionar.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553549" y="6622613"/>
            <a:ext cx="755967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Ronda de Presentación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Cualidades Positivas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77156" y="4794637"/>
            <a:ext cx="2128458" cy="442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98"/>
              </a:lnSpc>
            </a:pPr>
            <a:r>
              <a:rPr lang="en-US" sz="27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1.2</a:t>
            </a: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868747" y="875261"/>
            <a:ext cx="531136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para mantener el círculo de sillas.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13885" y="712653"/>
            <a:ext cx="554327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Ahora nos presentaremos de una manera especial.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446190" y="5777012"/>
            <a:ext cx="9859655" cy="4763721"/>
            <a:chOff x="0" y="0"/>
            <a:chExt cx="8947302" cy="4322915"/>
          </a:xfrm>
        </p:grpSpPr>
        <p:sp>
          <p:nvSpPr>
            <p:cNvPr id="5" name="Freeform 5" descr="A cartoon of a person with brown hair  AI-generated content may be incorrect."/>
            <p:cNvSpPr/>
            <p:nvPr/>
          </p:nvSpPr>
          <p:spPr>
            <a:xfrm>
              <a:off x="0" y="0"/>
              <a:ext cx="8947277" cy="4322953"/>
            </a:xfrm>
            <a:custGeom>
              <a:avLst/>
              <a:gdLst/>
              <a:ahLst/>
              <a:cxnLst/>
              <a:rect l="l" t="t" r="r" b="b"/>
              <a:pathLst>
                <a:path w="8947277" h="4322953">
                  <a:moveTo>
                    <a:pt x="0" y="0"/>
                  </a:moveTo>
                  <a:lnTo>
                    <a:pt x="8947277" y="0"/>
                  </a:lnTo>
                  <a:lnTo>
                    <a:pt x="8947277" y="4322953"/>
                  </a:lnTo>
                  <a:lnTo>
                    <a:pt x="0" y="43229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868747" y="3705837"/>
            <a:ext cx="5135246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persona dirá su nombre y una cualidad positiva que cree que tiene.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079533" y="2996413"/>
            <a:ext cx="5403951" cy="1810591"/>
            <a:chOff x="0" y="0"/>
            <a:chExt cx="4903902" cy="16430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903851" cy="1642999"/>
            </a:xfrm>
            <a:custGeom>
              <a:avLst/>
              <a:gdLst/>
              <a:ahLst/>
              <a:cxnLst/>
              <a:rect l="l" t="t" r="r" b="b"/>
              <a:pathLst>
                <a:path w="4903851" h="1642999">
                  <a:moveTo>
                    <a:pt x="0" y="273812"/>
                  </a:moveTo>
                  <a:cubicBezTo>
                    <a:pt x="0" y="122555"/>
                    <a:pt x="122555" y="0"/>
                    <a:pt x="273812" y="0"/>
                  </a:cubicBezTo>
                  <a:lnTo>
                    <a:pt x="4630039" y="0"/>
                  </a:lnTo>
                  <a:cubicBezTo>
                    <a:pt x="4781296" y="0"/>
                    <a:pt x="4903851" y="122555"/>
                    <a:pt x="4903851" y="273812"/>
                  </a:cubicBezTo>
                  <a:lnTo>
                    <a:pt x="4903851" y="1369187"/>
                  </a:lnTo>
                  <a:cubicBezTo>
                    <a:pt x="4903851" y="1520444"/>
                    <a:pt x="4781296" y="1642999"/>
                    <a:pt x="4630039" y="1642999"/>
                  </a:cubicBezTo>
                  <a:lnTo>
                    <a:pt x="273812" y="1642999"/>
                  </a:lnTo>
                  <a:cubicBezTo>
                    <a:pt x="122555" y="1642999"/>
                    <a:pt x="0" y="1520444"/>
                    <a:pt x="0" y="1369187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389998" y="3096172"/>
            <a:ext cx="5367158" cy="1540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9"/>
              </a:lnSpc>
            </a:pPr>
            <a:r>
              <a:rPr lang="en-US" sz="2507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3009"/>
              </a:lnSpc>
            </a:pPr>
            <a:endParaRPr lang="en-US" sz="2507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009"/>
              </a:lnSpc>
            </a:pPr>
            <a:r>
              <a:rPr lang="en-US" sz="25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somos tan diferentes como pensamos.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28155" y="6531175"/>
            <a:ext cx="7407982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Juego de Movimiento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“Sí / No”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286844" y="4689312"/>
            <a:ext cx="2090604" cy="434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2"/>
              </a:lnSpc>
            </a:pPr>
            <a:r>
              <a:rPr lang="en-US" sz="2693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1.3</a:t>
            </a: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567954" y="1558370"/>
            <a:ext cx="5083466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Carteles con “SÍ” y “NO”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amplio.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567954" y="6467252"/>
            <a:ext cx="530542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Nos moveremos según estemos o no de acuerdo con frases relacionadas con el bullying. Después lo comentaremos.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550565" y="701271"/>
            <a:ext cx="8953132" cy="11586403"/>
            <a:chOff x="0" y="0"/>
            <a:chExt cx="8488896" cy="10985627"/>
          </a:xfrm>
        </p:grpSpPr>
        <p:sp>
          <p:nvSpPr>
            <p:cNvPr id="5" name="Freeform 5" descr="A person and person standing back to back  AI-generated content may be incorrect."/>
            <p:cNvSpPr/>
            <p:nvPr/>
          </p:nvSpPr>
          <p:spPr>
            <a:xfrm>
              <a:off x="0" y="0"/>
              <a:ext cx="8488934" cy="10985627"/>
            </a:xfrm>
            <a:custGeom>
              <a:avLst/>
              <a:gdLst/>
              <a:ahLst/>
              <a:cxnLst/>
              <a:rect l="l" t="t" r="r" b="b"/>
              <a:pathLst>
                <a:path w="8488934" h="10985627">
                  <a:moveTo>
                    <a:pt x="0" y="0"/>
                  </a:moveTo>
                  <a:lnTo>
                    <a:pt x="8488934" y="0"/>
                  </a:lnTo>
                  <a:lnTo>
                    <a:pt x="8488934" y="10985627"/>
                  </a:lnTo>
                  <a:lnTo>
                    <a:pt x="0" y="10985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80320" cy="10287000"/>
            <a:chOff x="0" y="0"/>
            <a:chExt cx="3394673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94699" cy="9753600"/>
            </a:xfrm>
            <a:custGeom>
              <a:avLst/>
              <a:gdLst/>
              <a:ahLst/>
              <a:cxnLst/>
              <a:rect l="l" t="t" r="r" b="b"/>
              <a:pathLst>
                <a:path w="3394699" h="9753600">
                  <a:moveTo>
                    <a:pt x="0" y="0"/>
                  </a:moveTo>
                  <a:lnTo>
                    <a:pt x="3394699" y="0"/>
                  </a:lnTo>
                  <a:lnTo>
                    <a:pt x="3394699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94673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10047" y="0"/>
            <a:ext cx="3577953" cy="10287000"/>
            <a:chOff x="0" y="0"/>
            <a:chExt cx="3392430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92455" cy="9753600"/>
            </a:xfrm>
            <a:custGeom>
              <a:avLst/>
              <a:gdLst/>
              <a:ahLst/>
              <a:cxnLst/>
              <a:rect l="l" t="t" r="r" b="b"/>
              <a:pathLst>
                <a:path w="3392455" h="9753600">
                  <a:moveTo>
                    <a:pt x="0" y="0"/>
                  </a:moveTo>
                  <a:lnTo>
                    <a:pt x="3392455" y="0"/>
                  </a:lnTo>
                  <a:lnTo>
                    <a:pt x="339245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9243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18640" y="3400644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veo a alguien siendo acosado, prefiero alejarme.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990036" y="7439224"/>
            <a:ext cx="2307927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¿Por qué alejarse?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85420" y="8509099"/>
            <a:ext cx="571716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¿Es porque tienes miedo de que también te acosen?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285420" y="1417659"/>
            <a:ext cx="571716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¿Cómo podrías protegerte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sin ponerte en peligro?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645654" cy="10287000"/>
            <a:chOff x="0" y="0"/>
            <a:chExt cx="3599952" cy="101580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99978" cy="10158044"/>
            </a:xfrm>
            <a:custGeom>
              <a:avLst/>
              <a:gdLst/>
              <a:ahLst/>
              <a:cxnLst/>
              <a:rect l="l" t="t" r="r" b="b"/>
              <a:pathLst>
                <a:path w="3599978" h="10158044">
                  <a:moveTo>
                    <a:pt x="0" y="0"/>
                  </a:moveTo>
                  <a:lnTo>
                    <a:pt x="3599978" y="0"/>
                  </a:lnTo>
                  <a:lnTo>
                    <a:pt x="3599978" y="10158044"/>
                  </a:lnTo>
                  <a:lnTo>
                    <a:pt x="0" y="10158044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3599952" cy="10215194"/>
            </a:xfrm>
            <a:prstGeom prst="rect">
              <a:avLst/>
            </a:prstGeom>
          </p:spPr>
          <p:txBody>
            <a:bodyPr lIns="68593" tIns="68593" rIns="68593" bIns="68593" rtlCol="0" anchor="ctr"/>
            <a:lstStyle/>
            <a:p>
              <a:pPr algn="ctr">
                <a:lnSpc>
                  <a:spcPts val="6913"/>
                </a:lnSpc>
              </a:pPr>
              <a:r>
                <a:rPr lang="en-US" sz="576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665595" y="8154"/>
            <a:ext cx="3622405" cy="10278846"/>
            <a:chOff x="0" y="0"/>
            <a:chExt cx="3576995" cy="101499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77021" cy="10149992"/>
            </a:xfrm>
            <a:custGeom>
              <a:avLst/>
              <a:gdLst/>
              <a:ahLst/>
              <a:cxnLst/>
              <a:rect l="l" t="t" r="r" b="b"/>
              <a:pathLst>
                <a:path w="3577021" h="10149992">
                  <a:moveTo>
                    <a:pt x="0" y="0"/>
                  </a:moveTo>
                  <a:lnTo>
                    <a:pt x="3577021" y="0"/>
                  </a:lnTo>
                  <a:lnTo>
                    <a:pt x="3577021" y="10149992"/>
                  </a:lnTo>
                  <a:lnTo>
                    <a:pt x="0" y="10149992"/>
                  </a:ln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3576995" cy="10207142"/>
            </a:xfrm>
            <a:prstGeom prst="rect">
              <a:avLst/>
            </a:prstGeom>
          </p:spPr>
          <p:txBody>
            <a:bodyPr lIns="68593" tIns="68593" rIns="68593" bIns="68593" rtlCol="0" anchor="ctr"/>
            <a:lstStyle/>
            <a:p>
              <a:pPr algn="ctr">
                <a:lnSpc>
                  <a:spcPts val="6913"/>
                </a:lnSpc>
              </a:pPr>
              <a:r>
                <a:rPr lang="en-US" sz="576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91317" y="3456180"/>
            <a:ext cx="3505366" cy="3346937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3461423" cy="3324030"/>
            </a:xfrm>
            <a:prstGeom prst="rect">
              <a:avLst/>
            </a:prstGeom>
          </p:spPr>
          <p:txBody>
            <a:bodyPr lIns="68593" tIns="68593" rIns="68593" bIns="68593" rtlCol="0" anchor="ctr"/>
            <a:lstStyle/>
            <a:p>
              <a:pPr algn="ctr">
                <a:lnSpc>
                  <a:spcPts val="3110"/>
                </a:lnSpc>
              </a:pPr>
              <a:r>
                <a:rPr lang="en-US" sz="2592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Tengo miedo de que también me acosen si ayudo a alguien.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861895" y="7332827"/>
            <a:ext cx="256420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un miedo común.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99234" y="8360104"/>
            <a:ext cx="548953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Ayudar no significa exponerte.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710289" y="1551011"/>
            <a:ext cx="286742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Pedir ayuda funciona.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990889" y="9359693"/>
            <a:ext cx="3072971" cy="525883"/>
            <a:chOff x="0" y="0"/>
            <a:chExt cx="3034449" cy="5192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3034449" cy="5288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073"/>
                </a:lnSpc>
              </a:pPr>
              <a:r>
                <a:rPr lang="en-US" sz="1728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11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"/>
            <a:ext cx="3523724" cy="10287000"/>
            <a:chOff x="0" y="0"/>
            <a:chExt cx="3341012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41038" cy="9753600"/>
            </a:xfrm>
            <a:custGeom>
              <a:avLst/>
              <a:gdLst/>
              <a:ahLst/>
              <a:cxnLst/>
              <a:rect l="l" t="t" r="r" b="b"/>
              <a:pathLst>
                <a:path w="3341038" h="9753600">
                  <a:moveTo>
                    <a:pt x="0" y="0"/>
                  </a:moveTo>
                  <a:lnTo>
                    <a:pt x="3341038" y="0"/>
                  </a:lnTo>
                  <a:lnTo>
                    <a:pt x="3341038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41012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95772" y="0"/>
            <a:ext cx="3492228" cy="10287000"/>
            <a:chOff x="0" y="0"/>
            <a:chExt cx="3311150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11175" cy="9753600"/>
            </a:xfrm>
            <a:custGeom>
              <a:avLst/>
              <a:gdLst/>
              <a:ahLst/>
              <a:cxnLst/>
              <a:rect l="l" t="t" r="r" b="b"/>
              <a:pathLst>
                <a:path w="3311175" h="9753600">
                  <a:moveTo>
                    <a:pt x="0" y="0"/>
                  </a:moveTo>
                  <a:lnTo>
                    <a:pt x="3311175" y="0"/>
                  </a:lnTo>
                  <a:lnTo>
                    <a:pt x="331117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1115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34111" y="3362570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 alguien está siendo acosado y acude a una persona adulta para pedir ayuda, esa persona no es un chivato.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668610" y="7401150"/>
            <a:ext cx="498172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Chivarse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cuando no hay un daño real.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68324" y="8471025"/>
            <a:ext cx="438229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ejemplo: copiar en un examen.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300890" y="1379585"/>
            <a:ext cx="571716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Pedir ayuda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cuando alguien está sufriendo y necesita apoyo.</a:t>
            </a: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62744" cy="10287000"/>
            <a:chOff x="0" y="0"/>
            <a:chExt cx="3378009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78035" cy="9753600"/>
            </a:xfrm>
            <a:custGeom>
              <a:avLst/>
              <a:gdLst/>
              <a:ahLst/>
              <a:cxnLst/>
              <a:rect l="l" t="t" r="r" b="b"/>
              <a:pathLst>
                <a:path w="3378035" h="9753600">
                  <a:moveTo>
                    <a:pt x="0" y="0"/>
                  </a:moveTo>
                  <a:lnTo>
                    <a:pt x="3378035" y="0"/>
                  </a:lnTo>
                  <a:lnTo>
                    <a:pt x="337803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78009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702336" y="0"/>
            <a:ext cx="3585664" cy="10287000"/>
            <a:chOff x="0" y="0"/>
            <a:chExt cx="3399741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399767" cy="9753600"/>
            </a:xfrm>
            <a:custGeom>
              <a:avLst/>
              <a:gdLst/>
              <a:ahLst/>
              <a:cxnLst/>
              <a:rect l="l" t="t" r="r" b="b"/>
              <a:pathLst>
                <a:path w="3399767" h="9753600">
                  <a:moveTo>
                    <a:pt x="0" y="0"/>
                  </a:moveTo>
                  <a:lnTo>
                    <a:pt x="3399767" y="0"/>
                  </a:lnTo>
                  <a:lnTo>
                    <a:pt x="3399767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399741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59895" y="2724140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Hablaría con mis padres o con mi profesor o profesora si me sintiera incómodo o maltratado en clase.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848744" y="6762720"/>
            <a:ext cx="6673022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¿A quién más podrías acudir si no quieres hablar con tus padres o tu pareja?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326675" y="7894464"/>
            <a:ext cx="571716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ejemplo: profesores, orientadores, sistema de apoyo del centro escolar.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75343" y="1586805"/>
            <a:ext cx="461982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bullying puede afectar a la salud.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2115804" y="9534522"/>
            <a:ext cx="3200396" cy="547689"/>
            <a:chOff x="0" y="0"/>
            <a:chExt cx="3034449" cy="5192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59"/>
                </a:lnSpc>
              </a:pPr>
              <a:r>
                <a:rPr lang="en-US" sz="1799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13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20694" cy="10287000"/>
            <a:chOff x="0" y="0"/>
            <a:chExt cx="3338140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338165" cy="9753600"/>
            </a:xfrm>
            <a:custGeom>
              <a:avLst/>
              <a:gdLst/>
              <a:ahLst/>
              <a:cxnLst/>
              <a:rect l="l" t="t" r="r" b="b"/>
              <a:pathLst>
                <a:path w="3338165" h="9753600">
                  <a:moveTo>
                    <a:pt x="0" y="0"/>
                  </a:moveTo>
                  <a:lnTo>
                    <a:pt x="3338165" y="0"/>
                  </a:lnTo>
                  <a:lnTo>
                    <a:pt x="3338165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3338140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SI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675321" y="0"/>
            <a:ext cx="3612679" cy="10287000"/>
            <a:chOff x="0" y="0"/>
            <a:chExt cx="3425355" cy="9753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25381" cy="9753600"/>
            </a:xfrm>
            <a:custGeom>
              <a:avLst/>
              <a:gdLst/>
              <a:ahLst/>
              <a:cxnLst/>
              <a:rect l="l" t="t" r="r" b="b"/>
              <a:pathLst>
                <a:path w="3425381" h="9753600">
                  <a:moveTo>
                    <a:pt x="0" y="0"/>
                  </a:moveTo>
                  <a:lnTo>
                    <a:pt x="3425381" y="0"/>
                  </a:lnTo>
                  <a:lnTo>
                    <a:pt x="3425381" y="9753600"/>
                  </a:lnTo>
                  <a:lnTo>
                    <a:pt x="0" y="9753600"/>
                  </a:ln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3425355" cy="98202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7200"/>
                </a:lnSpc>
              </a:pPr>
              <a:r>
                <a:rPr lang="en-US" sz="60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334111" y="3232348"/>
            <a:ext cx="3650720" cy="3485721"/>
            <a:chOff x="0" y="0"/>
            <a:chExt cx="3461423" cy="330498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lnTo>
                    <a:pt x="0" y="55079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461423" cy="333355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He visto personalmente a alguien en mi clase ser constantemente ridiculizado o excluido.</a:t>
              </a: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464642" y="7270929"/>
            <a:ext cx="138965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hice?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245565" y="8219677"/>
            <a:ext cx="582781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¿Qué podría haber hecho de forma diferente?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784174" y="1630934"/>
            <a:ext cx="475059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¿Te habría gustado hacer algo más?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4385923" y="-600581"/>
            <a:ext cx="8324333" cy="10772669"/>
            <a:chOff x="0" y="0"/>
            <a:chExt cx="6902183" cy="8932240"/>
          </a:xfrm>
        </p:grpSpPr>
        <p:sp>
          <p:nvSpPr>
            <p:cNvPr id="3" name="Freeform 3" descr="A group of people posing for a photo  AI-generated content may be incorrect."/>
            <p:cNvSpPr/>
            <p:nvPr/>
          </p:nvSpPr>
          <p:spPr>
            <a:xfrm>
              <a:off x="0" y="0"/>
              <a:ext cx="6902196" cy="8932291"/>
            </a:xfrm>
            <a:custGeom>
              <a:avLst/>
              <a:gdLst/>
              <a:ahLst/>
              <a:cxnLst/>
              <a:rect l="l" t="t" r="r" b="b"/>
              <a:pathLst>
                <a:path w="6902196" h="8932291">
                  <a:moveTo>
                    <a:pt x="0" y="0"/>
                  </a:moveTo>
                  <a:lnTo>
                    <a:pt x="6902196" y="0"/>
                  </a:lnTo>
                  <a:lnTo>
                    <a:pt x="6902196" y="8932291"/>
                  </a:lnTo>
                  <a:lnTo>
                    <a:pt x="0" y="89322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460776" y="5705585"/>
            <a:ext cx="4174626" cy="3985949"/>
            <a:chOff x="0" y="0"/>
            <a:chExt cx="3461423" cy="33049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61385" cy="3304916"/>
            </a:xfrm>
            <a:custGeom>
              <a:avLst/>
              <a:gdLst/>
              <a:ahLst/>
              <a:cxnLst/>
              <a:rect l="l" t="t" r="r" b="b"/>
              <a:pathLst>
                <a:path w="3461385" h="3304916">
                  <a:moveTo>
                    <a:pt x="0" y="550798"/>
                  </a:moveTo>
                  <a:cubicBezTo>
                    <a:pt x="0" y="246634"/>
                    <a:pt x="246634" y="0"/>
                    <a:pt x="550799" y="0"/>
                  </a:cubicBezTo>
                  <a:lnTo>
                    <a:pt x="2910586" y="0"/>
                  </a:lnTo>
                  <a:cubicBezTo>
                    <a:pt x="3214751" y="0"/>
                    <a:pt x="3461385" y="246634"/>
                    <a:pt x="3461385" y="550798"/>
                  </a:cubicBezTo>
                  <a:lnTo>
                    <a:pt x="3461385" y="2754118"/>
                  </a:lnTo>
                  <a:cubicBezTo>
                    <a:pt x="3461385" y="3058283"/>
                    <a:pt x="3214751" y="3304916"/>
                    <a:pt x="2910586" y="3304916"/>
                  </a:cubicBezTo>
                  <a:lnTo>
                    <a:pt x="550799" y="3304916"/>
                  </a:lnTo>
                  <a:cubicBezTo>
                    <a:pt x="246634" y="3304916"/>
                    <a:pt x="0" y="3058410"/>
                    <a:pt x="0" y="2754118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3461423" cy="3343080"/>
            </a:xfrm>
            <a:prstGeom prst="rect">
              <a:avLst/>
            </a:prstGeom>
          </p:spPr>
          <p:txBody>
            <a:bodyPr lIns="81689" tIns="81689" rIns="81689" bIns="81689" rtlCol="0" anchor="ctr"/>
            <a:lstStyle/>
            <a:p>
              <a:pPr algn="ctr">
                <a:lnSpc>
                  <a:spcPts val="3704"/>
                </a:lnSpc>
              </a:pPr>
              <a:r>
                <a:rPr lang="en-US" sz="3087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El bullying no es un problema aislado: </a:t>
              </a:r>
              <a:r>
                <a:rPr lang="en-US" sz="3087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nos afecta como grupo.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86858" y="6701569"/>
            <a:ext cx="769065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Dinámica de Video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“El Impacto de las Palabras”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44600" y="4841590"/>
            <a:ext cx="2184519" cy="4499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5"/>
              </a:lnSpc>
            </a:pPr>
            <a:r>
              <a:rPr lang="en-US" sz="279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1.4</a:t>
            </a:r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86400" y="5335524"/>
            <a:ext cx="7315200" cy="3922776"/>
          </a:xfrm>
          <a:custGeom>
            <a:avLst/>
            <a:gdLst/>
            <a:ahLst/>
            <a:cxnLst/>
            <a:rect l="l" t="t" r="r" b="b"/>
            <a:pathLst>
              <a:path w="7315200" h="3922776">
                <a:moveTo>
                  <a:pt x="0" y="0"/>
                </a:moveTo>
                <a:lnTo>
                  <a:pt x="7315200" y="0"/>
                </a:lnTo>
                <a:lnTo>
                  <a:pt x="7315200" y="3922776"/>
                </a:lnTo>
                <a:lnTo>
                  <a:pt x="0" y="39227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339185" y="1416416"/>
            <a:ext cx="508346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Proyector o pantalla con sonido</a:t>
            </a: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Acceso a internet para reproducir el video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[</a:t>
            </a:r>
            <a:r>
              <a:rPr lang="en-US" sz="2000" u="sng">
                <a:solidFill>
                  <a:srgbClr val="0000FF"/>
                </a:solidFill>
                <a:latin typeface="Poppins"/>
                <a:ea typeface="Poppins"/>
                <a:cs typeface="Poppins"/>
                <a:sym typeface="Poppins"/>
                <a:hlinkClick r:id="rId3" tooltip="https://www.youtube.com/watch?v=3JI4KgRLefE"/>
              </a:rPr>
              <a:t>CCA Words Hurt PSA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] 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rotafolios para anotar ideas clave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145630" y="1416416"/>
            <a:ext cx="530542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Veremos un video sobre el impacto del bullying y luego comentaremos qué sentimos y qué pensamos.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14500"/>
            <a:ext cx="18288000" cy="13716000"/>
            <a:chOff x="0" y="0"/>
            <a:chExt cx="13004800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04800" cy="9753600"/>
            </a:xfrm>
            <a:custGeom>
              <a:avLst/>
              <a:gdLst/>
              <a:ahLst/>
              <a:cxnLst/>
              <a:rect l="l" t="t" r="r" b="b"/>
              <a:pathLst>
                <a:path w="13004800" h="9753600">
                  <a:moveTo>
                    <a:pt x="0" y="0"/>
                  </a:moveTo>
                  <a:lnTo>
                    <a:pt x="13004800" y="0"/>
                  </a:lnTo>
                  <a:lnTo>
                    <a:pt x="13004800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115804" y="9534522"/>
            <a:ext cx="3200396" cy="547689"/>
            <a:chOff x="0" y="0"/>
            <a:chExt cx="3034449" cy="5192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59"/>
                </a:lnSpc>
              </a:pPr>
              <a:r>
                <a:rPr lang="en-US" sz="1799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18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10599" y="1028700"/>
            <a:ext cx="1626877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Preguntas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399782" y="2015907"/>
            <a:ext cx="3650720" cy="2415771"/>
            <a:chOff x="0" y="0"/>
            <a:chExt cx="3461423" cy="22905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sentiste cuando viste cómo trataban a la chica?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318647" y="2015907"/>
            <a:ext cx="3650720" cy="2415771"/>
            <a:chOff x="0" y="0"/>
            <a:chExt cx="3461423" cy="22905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palabras le dijeron y qué efecto crees que tuvieron en ella?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237498" y="2015907"/>
            <a:ext cx="3650720" cy="2415771"/>
            <a:chOff x="0" y="0"/>
            <a:chExt cx="3461423" cy="22905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crees que se sintió?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524849" y="5481023"/>
            <a:ext cx="9238315" cy="3939084"/>
            <a:chOff x="0" y="0"/>
            <a:chExt cx="12317754" cy="5252112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28575"/>
              <a:ext cx="1231775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bullying no siempre se ve en peleas o empujones.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463040" y="807995"/>
              <a:ext cx="7391692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Muchas veces ocurre a través de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282850" y="1487375"/>
              <a:ext cx="2108928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PALABRAS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316916" y="2255874"/>
              <a:ext cx="2074862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E3829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ACCIONES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121455" y="3030574"/>
              <a:ext cx="2465784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ACTITUDES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316916" y="3805274"/>
              <a:ext cx="182112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50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SILENCIO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3509461" y="4817137"/>
              <a:ext cx="5655707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que duelen y dejan huella.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15762" y="3190028"/>
            <a:ext cx="8456477" cy="4756773"/>
            <a:chOff x="0" y="0"/>
            <a:chExt cx="8017993" cy="4510126"/>
          </a:xfrm>
        </p:grpSpPr>
        <p:sp>
          <p:nvSpPr>
            <p:cNvPr id="3" name="Freeform 3" descr="A group of people hugging  AI-generated content may be incorrect."/>
            <p:cNvSpPr/>
            <p:nvPr/>
          </p:nvSpPr>
          <p:spPr>
            <a:xfrm>
              <a:off x="0" y="0"/>
              <a:ext cx="8018018" cy="4510151"/>
            </a:xfrm>
            <a:custGeom>
              <a:avLst/>
              <a:gdLst/>
              <a:ahLst/>
              <a:cxnLst/>
              <a:rect l="l" t="t" r="r" b="b"/>
              <a:pathLst>
                <a:path w="8018018" h="4510151">
                  <a:moveTo>
                    <a:pt x="0" y="0"/>
                  </a:moveTo>
                  <a:lnTo>
                    <a:pt x="8018018" y="0"/>
                  </a:lnTo>
                  <a:lnTo>
                    <a:pt x="8018018" y="4510151"/>
                  </a:lnTo>
                  <a:lnTo>
                    <a:pt x="0" y="45101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3348213" y="6566669"/>
            <a:ext cx="3650720" cy="2415771"/>
            <a:chOff x="0" y="0"/>
            <a:chExt cx="3461423" cy="229050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¿Por qué las palabras pueden doler tanto como un golpe?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267078" y="6566669"/>
            <a:ext cx="3650720" cy="2415771"/>
            <a:chOff x="0" y="0"/>
            <a:chExt cx="3461423" cy="229050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¿Has visto o vivido alguna vez algo similar?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185929" y="6566669"/>
            <a:ext cx="3650720" cy="2415771"/>
            <a:chOff x="0" y="0"/>
            <a:chExt cx="3461423" cy="229050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responsabilidad tienen quienes observan sin intervenir?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5341094" y="1000125"/>
            <a:ext cx="760581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palabra que decimos puede destruir o puede apoyar.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843588" y="1928389"/>
            <a:ext cx="660082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Somos responsables del efecto que tienen en otras personas.</a:t>
            </a: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84565" y="6766665"/>
            <a:ext cx="7680133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de Papel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Sentimientos Durante el Bullying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38970" y="4909257"/>
            <a:ext cx="2181207" cy="4493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0"/>
              </a:lnSpc>
            </a:pPr>
            <a:r>
              <a:rPr lang="en-US" sz="279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1.5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424785" y="1386677"/>
            <a:ext cx="599786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con diferentes roles escritos en ellas (víctima, agresor, padre/madre, observador, seguidor, profesor/a, etc.).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amplio en el aula para formar un círculo y colocar las tarjetas en el suelo.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145630" y="1386677"/>
            <a:ext cx="530542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grupos, representaremos los diferentes roles en una situación de bullying y expresaremos cómo se siente cada personaje.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243093" y="5143500"/>
            <a:ext cx="11801814" cy="5367805"/>
            <a:chOff x="0" y="0"/>
            <a:chExt cx="11189868" cy="5089474"/>
          </a:xfrm>
        </p:grpSpPr>
        <p:sp>
          <p:nvSpPr>
            <p:cNvPr id="5" name="Freeform 5" descr="A group of people standing together  AI-generated content may be incorrect."/>
            <p:cNvSpPr/>
            <p:nvPr/>
          </p:nvSpPr>
          <p:spPr>
            <a:xfrm>
              <a:off x="0" y="0"/>
              <a:ext cx="11189843" cy="5089525"/>
            </a:xfrm>
            <a:custGeom>
              <a:avLst/>
              <a:gdLst/>
              <a:ahLst/>
              <a:cxnLst/>
              <a:rect l="l" t="t" r="r" b="b"/>
              <a:pathLst>
                <a:path w="11189843" h="5089525">
                  <a:moveTo>
                    <a:pt x="0" y="0"/>
                  </a:moveTo>
                  <a:lnTo>
                    <a:pt x="11189843" y="0"/>
                  </a:lnTo>
                  <a:lnTo>
                    <a:pt x="11189843" y="5089525"/>
                  </a:lnTo>
                  <a:lnTo>
                    <a:pt x="0" y="5089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9D015F3-FCAF-EF39-3BD1-74AFB6CB8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1667" y="2755687"/>
            <a:ext cx="5032513" cy="6911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1ECA9E4-A87F-87C4-458D-AF6B9EE67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8048" y="2908501"/>
            <a:ext cx="5247173" cy="661544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5144501" y="578282"/>
            <a:ext cx="3711518" cy="4402340"/>
            <a:chOff x="2913650" y="0"/>
            <a:chExt cx="4948690" cy="5869787"/>
          </a:xfrm>
        </p:grpSpPr>
        <p:grpSp>
          <p:nvGrpSpPr>
            <p:cNvPr id="5" name="Group 5"/>
            <p:cNvGrpSpPr/>
            <p:nvPr/>
          </p:nvGrpSpPr>
          <p:grpSpPr>
            <a:xfrm>
              <a:off x="2913650" y="0"/>
              <a:ext cx="4948690" cy="5869787"/>
              <a:chOff x="0" y="0"/>
              <a:chExt cx="3519068" cy="4174071"/>
            </a:xfrm>
          </p:grpSpPr>
          <p:sp>
            <p:nvSpPr>
              <p:cNvPr id="6" name="Freeform 6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3902541" y="1748734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quiero ir más a la escuela.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578282"/>
            <a:ext cx="3711518" cy="4402340"/>
            <a:chOff x="0" y="0"/>
            <a:chExt cx="4948690" cy="5869787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948690" cy="5869787"/>
              <a:chOff x="0" y="0"/>
              <a:chExt cx="3519068" cy="4174071"/>
            </a:xfrm>
          </p:grpSpPr>
          <p:sp>
            <p:nvSpPr>
              <p:cNvPr id="12" name="Freeform 12" descr="A black rectangular object with a black background  AI-generated content may be incorrect."/>
              <p:cNvSpPr/>
              <p:nvPr/>
            </p:nvSpPr>
            <p:spPr>
              <a:xfrm flipH="1"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3519043" y="0"/>
                    </a:moveTo>
                    <a:lnTo>
                      <a:pt x="0" y="0"/>
                    </a:lnTo>
                    <a:lnTo>
                      <a:pt x="0" y="4174109"/>
                    </a:lnTo>
                    <a:lnTo>
                      <a:pt x="3519043" y="4174109"/>
                    </a:lnTo>
                    <a:lnTo>
                      <a:pt x="3519043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058329" y="1641300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divertido burlarse de los demás.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01444934-FBE7-A7A8-563B-5C15D9F26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3187692"/>
            <a:ext cx="4792568" cy="652780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B5EFE6E-ABE3-4364-13FB-0F4421C9F4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6731" y="2247900"/>
            <a:ext cx="5528062" cy="7214152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5144500" y="578282"/>
            <a:ext cx="3711518" cy="4402340"/>
            <a:chOff x="2509474" y="0"/>
            <a:chExt cx="4948690" cy="5869787"/>
          </a:xfrm>
        </p:grpSpPr>
        <p:grpSp>
          <p:nvGrpSpPr>
            <p:cNvPr id="3" name="Group 3"/>
            <p:cNvGrpSpPr/>
            <p:nvPr/>
          </p:nvGrpSpPr>
          <p:grpSpPr>
            <a:xfrm>
              <a:off x="2509474" y="0"/>
              <a:ext cx="4948690" cy="5869787"/>
              <a:chOff x="0" y="0"/>
              <a:chExt cx="3519068" cy="4174071"/>
            </a:xfrm>
          </p:grpSpPr>
          <p:sp>
            <p:nvSpPr>
              <p:cNvPr id="4" name="Freeform 4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3533084" y="1708755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“Solo son niños, no es para tanto.”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56266" y="578282"/>
            <a:ext cx="3711518" cy="4402340"/>
            <a:chOff x="1426035" y="0"/>
            <a:chExt cx="4948690" cy="5869787"/>
          </a:xfrm>
        </p:grpSpPr>
        <p:grpSp>
          <p:nvGrpSpPr>
            <p:cNvPr id="9" name="Group 9"/>
            <p:cNvGrpSpPr/>
            <p:nvPr/>
          </p:nvGrpSpPr>
          <p:grpSpPr>
            <a:xfrm>
              <a:off x="1426035" y="0"/>
              <a:ext cx="4948690" cy="5869787"/>
              <a:chOff x="0" y="0"/>
              <a:chExt cx="3519068" cy="4174071"/>
            </a:xfrm>
          </p:grpSpPr>
          <p:sp>
            <p:nvSpPr>
              <p:cNvPr id="10" name="Freeform 10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2449627" y="1708755"/>
              <a:ext cx="2901471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“¿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Qué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le 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está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pasando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mi 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hija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?”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8FA63FF8-442A-4920-C348-E3A641A18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8600" y="2171700"/>
            <a:ext cx="5096586" cy="69256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DF1F218-81BB-C2B2-8CE3-07458D49B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2367576" y="2626673"/>
            <a:ext cx="5553850" cy="695422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5144501" y="578282"/>
            <a:ext cx="3711518" cy="4402340"/>
            <a:chOff x="4306136" y="0"/>
            <a:chExt cx="4948690" cy="5869787"/>
          </a:xfrm>
        </p:grpSpPr>
        <p:grpSp>
          <p:nvGrpSpPr>
            <p:cNvPr id="3" name="Group 3"/>
            <p:cNvGrpSpPr/>
            <p:nvPr/>
          </p:nvGrpSpPr>
          <p:grpSpPr>
            <a:xfrm>
              <a:off x="4306136" y="0"/>
              <a:ext cx="4948690" cy="5869787"/>
              <a:chOff x="0" y="0"/>
              <a:chExt cx="3519068" cy="4174071"/>
            </a:xfrm>
          </p:grpSpPr>
          <p:sp>
            <p:nvSpPr>
              <p:cNvPr id="4" name="Freeform 4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4872887" y="1497495"/>
              <a:ext cx="3815173" cy="19478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Necesitamos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escuchar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ambas partes y 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trabajar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juntos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.”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95138" y="578282"/>
            <a:ext cx="3711518" cy="4402340"/>
            <a:chOff x="0" y="0"/>
            <a:chExt cx="4948690" cy="5869787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4948690" cy="5869787"/>
              <a:chOff x="0" y="0"/>
              <a:chExt cx="3519068" cy="4174071"/>
            </a:xfrm>
          </p:grpSpPr>
          <p:sp>
            <p:nvSpPr>
              <p:cNvPr id="10" name="Freeform 10" descr="A black rectangular object with a black background  AI-generated content may be incorrect."/>
              <p:cNvSpPr/>
              <p:nvPr/>
            </p:nvSpPr>
            <p:spPr>
              <a:xfrm flipH="1"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3519043" y="0"/>
                    </a:moveTo>
                    <a:lnTo>
                      <a:pt x="0" y="0"/>
                    </a:lnTo>
                    <a:lnTo>
                      <a:pt x="0" y="4174109"/>
                    </a:lnTo>
                    <a:lnTo>
                      <a:pt x="3519043" y="4174109"/>
                    </a:lnTo>
                    <a:lnTo>
                      <a:pt x="3519043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988909" y="1954982"/>
              <a:ext cx="2901470" cy="98345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“Espero no ser el próximo…”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F600FAC1-0263-5DCC-DBA9-11EF8451E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4407" y="3652028"/>
            <a:ext cx="5021604" cy="6164493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3776222" y="1104232"/>
            <a:ext cx="3711518" cy="4402340"/>
            <a:chOff x="1917043" y="0"/>
            <a:chExt cx="4948690" cy="5869787"/>
          </a:xfrm>
        </p:grpSpPr>
        <p:grpSp>
          <p:nvGrpSpPr>
            <p:cNvPr id="3" name="Group 3"/>
            <p:cNvGrpSpPr/>
            <p:nvPr/>
          </p:nvGrpSpPr>
          <p:grpSpPr>
            <a:xfrm>
              <a:off x="1917043" y="0"/>
              <a:ext cx="4948690" cy="5869787"/>
              <a:chOff x="0" y="0"/>
              <a:chExt cx="3519068" cy="4174071"/>
            </a:xfrm>
          </p:grpSpPr>
          <p:sp>
            <p:nvSpPr>
              <p:cNvPr id="4" name="Freeform 4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2483793" y="1708755"/>
              <a:ext cx="3815173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Me sentí mal, pero no sabía qué hacer.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227694" y="1186729"/>
            <a:ext cx="3711518" cy="4402340"/>
            <a:chOff x="569911" y="0"/>
            <a:chExt cx="4948690" cy="5869787"/>
          </a:xfrm>
        </p:grpSpPr>
        <p:grpSp>
          <p:nvGrpSpPr>
            <p:cNvPr id="9" name="Group 9"/>
            <p:cNvGrpSpPr/>
            <p:nvPr/>
          </p:nvGrpSpPr>
          <p:grpSpPr>
            <a:xfrm>
              <a:off x="569911" y="0"/>
              <a:ext cx="4948690" cy="5869787"/>
              <a:chOff x="0" y="0"/>
              <a:chExt cx="3519068" cy="4174071"/>
            </a:xfrm>
          </p:grpSpPr>
          <p:sp>
            <p:nvSpPr>
              <p:cNvPr id="10" name="Freeform 10" descr="A black rectangular object with a black background  AI-generated content may be incorrect."/>
              <p:cNvSpPr/>
              <p:nvPr/>
            </p:nvSpPr>
            <p:spPr>
              <a:xfrm flipH="1"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3519043" y="0"/>
                    </a:moveTo>
                    <a:lnTo>
                      <a:pt x="0" y="0"/>
                    </a:lnTo>
                    <a:lnTo>
                      <a:pt x="0" y="4174109"/>
                    </a:lnTo>
                    <a:lnTo>
                      <a:pt x="3519043" y="4174109"/>
                    </a:lnTo>
                    <a:lnTo>
                      <a:pt x="3519043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1593521" y="1356229"/>
              <a:ext cx="2901470" cy="1947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Las palabras pueden doler tanto como las acciones.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219675" y="343221"/>
            <a:ext cx="3711517" cy="4402340"/>
            <a:chOff x="212473" y="0"/>
            <a:chExt cx="4948690" cy="5869787"/>
          </a:xfrm>
        </p:grpSpPr>
        <p:grpSp>
          <p:nvGrpSpPr>
            <p:cNvPr id="17" name="Group 17"/>
            <p:cNvGrpSpPr/>
            <p:nvPr/>
          </p:nvGrpSpPr>
          <p:grpSpPr>
            <a:xfrm>
              <a:off x="212473" y="0"/>
              <a:ext cx="4948690" cy="5869787"/>
              <a:chOff x="0" y="0"/>
              <a:chExt cx="3519068" cy="4174071"/>
            </a:xfrm>
          </p:grpSpPr>
          <p:sp>
            <p:nvSpPr>
              <p:cNvPr id="18" name="Freeform 18" descr="A black rectangular object with a black background  AI-generated content may be incorrect."/>
              <p:cNvSpPr/>
              <p:nvPr/>
            </p:nvSpPr>
            <p:spPr>
              <a:xfrm flipH="1"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3519043" y="0"/>
                    </a:moveTo>
                    <a:lnTo>
                      <a:pt x="0" y="0"/>
                    </a:lnTo>
                    <a:lnTo>
                      <a:pt x="0" y="4174109"/>
                    </a:lnTo>
                    <a:lnTo>
                      <a:pt x="3519043" y="4174109"/>
                    </a:lnTo>
                    <a:lnTo>
                      <a:pt x="3519043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1236083" y="1471759"/>
              <a:ext cx="2901470" cy="194786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estábamos haciendo daño a nadie.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4E6062F7-8C25-831D-997D-3ACAF530B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292" y="3971176"/>
            <a:ext cx="3847860" cy="563400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8CF2558-9A80-462A-73BC-AC6DCB51A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9664" y="4152900"/>
            <a:ext cx="3592092" cy="5162751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08DDA55-52EF-6B7A-4457-34BFA3B34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5200" y="3056779"/>
            <a:ext cx="4028451" cy="55328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4D28B0-7BA2-CFB7-0043-1A90908D1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581" y="3150445"/>
            <a:ext cx="4200283" cy="529556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5144501" y="578282"/>
            <a:ext cx="3711518" cy="4402340"/>
            <a:chOff x="2913650" y="0"/>
            <a:chExt cx="4948690" cy="5869787"/>
          </a:xfrm>
        </p:grpSpPr>
        <p:grpSp>
          <p:nvGrpSpPr>
            <p:cNvPr id="5" name="Group 5"/>
            <p:cNvGrpSpPr/>
            <p:nvPr/>
          </p:nvGrpSpPr>
          <p:grpSpPr>
            <a:xfrm>
              <a:off x="2913650" y="0"/>
              <a:ext cx="4948690" cy="5869787"/>
              <a:chOff x="0" y="0"/>
              <a:chExt cx="3519068" cy="4174071"/>
            </a:xfrm>
          </p:grpSpPr>
          <p:sp>
            <p:nvSpPr>
              <p:cNvPr id="6" name="Freeform 6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74359" r="-7114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3902541" y="1703846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quiero ir más a la escuela.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144000" y="578282"/>
            <a:ext cx="3711517" cy="4402340"/>
            <a:chOff x="0" y="0"/>
            <a:chExt cx="3519068" cy="4174071"/>
          </a:xfrm>
        </p:grpSpPr>
        <p:sp>
          <p:nvSpPr>
            <p:cNvPr id="11" name="Freeform 11" descr="A black rectangular object with a black background  AI-generated content may be incorrect."/>
            <p:cNvSpPr/>
            <p:nvPr/>
          </p:nvSpPr>
          <p:spPr>
            <a:xfrm flipH="1">
              <a:off x="0" y="0"/>
              <a:ext cx="3519043" cy="4174109"/>
            </a:xfrm>
            <a:custGeom>
              <a:avLst/>
              <a:gdLst/>
              <a:ahLst/>
              <a:cxnLst/>
              <a:rect l="l" t="t" r="r" b="b"/>
              <a:pathLst>
                <a:path w="3519043" h="4174109">
                  <a:moveTo>
                    <a:pt x="3519043" y="0"/>
                  </a:moveTo>
                  <a:lnTo>
                    <a:pt x="0" y="0"/>
                  </a:lnTo>
                  <a:lnTo>
                    <a:pt x="0" y="4174109"/>
                  </a:lnTo>
                  <a:lnTo>
                    <a:pt x="3519043" y="4174109"/>
                  </a:lnTo>
                  <a:lnTo>
                    <a:pt x="3519043" y="0"/>
                  </a:lnTo>
                  <a:close/>
                </a:path>
              </a:pathLst>
            </a:custGeom>
            <a:blipFill>
              <a:blip r:embed="rId4"/>
              <a:stretch>
                <a:fillRect l="-74357" r="-7114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937747" y="1804495"/>
            <a:ext cx="2176102" cy="1104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divertido burlarse de los demás.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377330" y="8564803"/>
            <a:ext cx="442476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quitamos la tarjeta de la víctima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65019" y="9182100"/>
            <a:ext cx="219340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Que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pasará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9216424" y="107438"/>
            <a:ext cx="3711517" cy="4402340"/>
            <a:chOff x="0" y="0"/>
            <a:chExt cx="3519068" cy="4174071"/>
          </a:xfrm>
        </p:grpSpPr>
        <p:sp>
          <p:nvSpPr>
            <p:cNvPr id="5" name="Freeform 5" descr="A black rectangular object with a black background  AI-generated content may be incorrect."/>
            <p:cNvSpPr/>
            <p:nvPr/>
          </p:nvSpPr>
          <p:spPr>
            <a:xfrm flipH="1">
              <a:off x="0" y="0"/>
              <a:ext cx="3519043" cy="4174109"/>
            </a:xfrm>
            <a:custGeom>
              <a:avLst/>
              <a:gdLst/>
              <a:ahLst/>
              <a:cxnLst/>
              <a:rect l="l" t="t" r="r" b="b"/>
              <a:pathLst>
                <a:path w="3519043" h="4174109">
                  <a:moveTo>
                    <a:pt x="3519043" y="0"/>
                  </a:moveTo>
                  <a:lnTo>
                    <a:pt x="0" y="0"/>
                  </a:lnTo>
                  <a:lnTo>
                    <a:pt x="0" y="4174109"/>
                  </a:lnTo>
                  <a:lnTo>
                    <a:pt x="3519043" y="4174109"/>
                  </a:lnTo>
                  <a:lnTo>
                    <a:pt x="3519043" y="0"/>
                  </a:lnTo>
                  <a:close/>
                </a:path>
              </a:pathLst>
            </a:custGeom>
            <a:blipFill>
              <a:blip r:embed="rId2"/>
              <a:stretch>
                <a:fillRect l="-74357" r="-7114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010171" y="1333637"/>
            <a:ext cx="2176102" cy="1104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divertido burlarse de los demás.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37117" y="7995415"/>
            <a:ext cx="442476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quitamos la tarjeta de la víctima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199692" y="8551551"/>
            <a:ext cx="209961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pasará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708515" y="2705494"/>
            <a:ext cx="5081964" cy="3816047"/>
            <a:chOff x="0" y="0"/>
            <a:chExt cx="4818454" cy="361817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18518" cy="3618254"/>
            </a:xfrm>
            <a:custGeom>
              <a:avLst/>
              <a:gdLst/>
              <a:ahLst/>
              <a:cxnLst/>
              <a:rect l="l" t="t" r="r" b="b"/>
              <a:pathLst>
                <a:path w="4818518" h="3618254">
                  <a:moveTo>
                    <a:pt x="0" y="603076"/>
                  </a:moveTo>
                  <a:cubicBezTo>
                    <a:pt x="0" y="270002"/>
                    <a:pt x="348351" y="0"/>
                    <a:pt x="778076" y="0"/>
                  </a:cubicBezTo>
                  <a:lnTo>
                    <a:pt x="4040448" y="0"/>
                  </a:lnTo>
                  <a:cubicBezTo>
                    <a:pt x="4470173" y="0"/>
                    <a:pt x="4818518" y="270002"/>
                    <a:pt x="4818518" y="603076"/>
                  </a:cubicBezTo>
                  <a:lnTo>
                    <a:pt x="4818518" y="3015166"/>
                  </a:lnTo>
                  <a:cubicBezTo>
                    <a:pt x="4818518" y="3348240"/>
                    <a:pt x="4470173" y="3618254"/>
                    <a:pt x="4040448" y="3618254"/>
                  </a:cubicBezTo>
                  <a:lnTo>
                    <a:pt x="778076" y="3618254"/>
                  </a:lnTo>
                  <a:cubicBezTo>
                    <a:pt x="348351" y="3618135"/>
                    <a:pt x="0" y="3348132"/>
                    <a:pt x="0" y="3015166"/>
                  </a:cubicBezTo>
                  <a:lnTo>
                    <a:pt x="0" y="603076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4818454" cy="364675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El agresor probablemente buscará otra víctima,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porque la raíz del problema está en el comportamiento del agresor, no en la persona afectada.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D33D2F79-5C16-5F2B-200A-58C6B84AC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5200" y="3056779"/>
            <a:ext cx="4028451" cy="553287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B5536B2-C1AC-0E60-FFB4-1B99D0FA2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1581" y="3150445"/>
            <a:ext cx="4200283" cy="529556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5144501" y="578282"/>
            <a:ext cx="3711518" cy="4402340"/>
            <a:chOff x="2913650" y="0"/>
            <a:chExt cx="4948690" cy="5869787"/>
          </a:xfrm>
        </p:grpSpPr>
        <p:grpSp>
          <p:nvGrpSpPr>
            <p:cNvPr id="5" name="Group 5"/>
            <p:cNvGrpSpPr/>
            <p:nvPr/>
          </p:nvGrpSpPr>
          <p:grpSpPr>
            <a:xfrm>
              <a:off x="2913650" y="0"/>
              <a:ext cx="4948690" cy="5869787"/>
              <a:chOff x="0" y="0"/>
              <a:chExt cx="3519068" cy="4174071"/>
            </a:xfrm>
          </p:grpSpPr>
          <p:sp>
            <p:nvSpPr>
              <p:cNvPr id="6" name="Freeform 6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3902541" y="1776499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quiero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ir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más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la </a:t>
              </a:r>
              <a:r>
                <a:rPr lang="en-US" sz="2399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escuela</a:t>
              </a:r>
              <a:r>
                <a:rPr lang="en-US" sz="2399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144000" y="168851"/>
            <a:ext cx="3711518" cy="4402340"/>
            <a:chOff x="0" y="0"/>
            <a:chExt cx="4948690" cy="5869787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948690" cy="5869787"/>
              <a:chOff x="0" y="0"/>
              <a:chExt cx="3519068" cy="4174071"/>
            </a:xfrm>
          </p:grpSpPr>
          <p:sp>
            <p:nvSpPr>
              <p:cNvPr id="12" name="Freeform 12" descr="A black rectangular object with a black background  AI-generated content may be incorrect."/>
              <p:cNvSpPr/>
              <p:nvPr/>
            </p:nvSpPr>
            <p:spPr>
              <a:xfrm flipH="1"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3519043" y="0"/>
                    </a:moveTo>
                    <a:lnTo>
                      <a:pt x="0" y="0"/>
                    </a:lnTo>
                    <a:lnTo>
                      <a:pt x="0" y="4174109"/>
                    </a:lnTo>
                    <a:lnTo>
                      <a:pt x="3519043" y="4174109"/>
                    </a:lnTo>
                    <a:lnTo>
                      <a:pt x="3519043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058329" y="1641283"/>
              <a:ext cx="2901470" cy="146565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879"/>
                </a:lnSpc>
              </a:pPr>
              <a:r>
                <a:rPr lang="en-US" sz="23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divertido burlarse de los demás.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789508" y="8607873"/>
            <a:ext cx="442476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quitamos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la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víctima</a:t>
            </a:r>
            <a:endParaRPr lang="en-US" sz="2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1664603" y="9175534"/>
            <a:ext cx="2381777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pasará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3F0DB63-9B30-27B4-653F-E077495BA3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25200" y="3056779"/>
            <a:ext cx="4028451" cy="553287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1D35C627-338D-746D-B51B-7BA8C7A30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3467100"/>
            <a:ext cx="4200283" cy="529556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4386656" y="443957"/>
            <a:ext cx="4177559" cy="4955126"/>
            <a:chOff x="4247150" y="0"/>
            <a:chExt cx="5570078" cy="6606834"/>
          </a:xfrm>
        </p:grpSpPr>
        <p:grpSp>
          <p:nvGrpSpPr>
            <p:cNvPr id="5" name="Group 5"/>
            <p:cNvGrpSpPr/>
            <p:nvPr/>
          </p:nvGrpSpPr>
          <p:grpSpPr>
            <a:xfrm>
              <a:off x="4247150" y="0"/>
              <a:ext cx="5570078" cy="6606834"/>
              <a:chOff x="0" y="0"/>
              <a:chExt cx="3519068" cy="4174071"/>
            </a:xfrm>
          </p:grpSpPr>
          <p:sp>
            <p:nvSpPr>
              <p:cNvPr id="6" name="Freeform 6" descr="A black rectangular object with a black background  AI-generated content may be incorrect."/>
              <p:cNvSpPr/>
              <p:nvPr/>
            </p:nvSpPr>
            <p:spPr>
              <a:xfrm>
                <a:off x="0" y="0"/>
                <a:ext cx="3519043" cy="4174109"/>
              </a:xfrm>
              <a:custGeom>
                <a:avLst/>
                <a:gdLst/>
                <a:ahLst/>
                <a:cxnLst/>
                <a:rect l="l" t="t" r="r" b="b"/>
                <a:pathLst>
                  <a:path w="3519043" h="4174109">
                    <a:moveTo>
                      <a:pt x="0" y="0"/>
                    </a:moveTo>
                    <a:lnTo>
                      <a:pt x="3519043" y="0"/>
                    </a:lnTo>
                    <a:lnTo>
                      <a:pt x="3519043" y="4174109"/>
                    </a:lnTo>
                    <a:lnTo>
                      <a:pt x="0" y="4174109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l="-74357" r="-7114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5360213" y="1957856"/>
              <a:ext cx="3265796" cy="16568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41"/>
                </a:lnSpc>
              </a:pPr>
              <a:r>
                <a:rPr lang="en-US" sz="270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quiero ir más a la escuela.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275513" y="8039100"/>
            <a:ext cx="442476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 quitamos la tarjeta de la víctima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347955" y="8608771"/>
            <a:ext cx="2279876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¿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pasará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1406736" y="2704738"/>
            <a:ext cx="4162315" cy="3179442"/>
            <a:chOff x="0" y="0"/>
            <a:chExt cx="3506228" cy="26782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06291" cy="2678356"/>
            </a:xfrm>
            <a:custGeom>
              <a:avLst/>
              <a:gdLst/>
              <a:ahLst/>
              <a:cxnLst/>
              <a:rect l="l" t="t" r="r" b="b"/>
              <a:pathLst>
                <a:path w="3506291" h="2678356">
                  <a:moveTo>
                    <a:pt x="0" y="446415"/>
                  </a:moveTo>
                  <a:cubicBezTo>
                    <a:pt x="0" y="199863"/>
                    <a:pt x="253483" y="0"/>
                    <a:pt x="566180" y="0"/>
                  </a:cubicBezTo>
                  <a:lnTo>
                    <a:pt x="2940099" y="0"/>
                  </a:lnTo>
                  <a:cubicBezTo>
                    <a:pt x="3252795" y="0"/>
                    <a:pt x="3506291" y="199863"/>
                    <a:pt x="3506291" y="446415"/>
                  </a:cubicBezTo>
                  <a:lnTo>
                    <a:pt x="3506291" y="2231914"/>
                  </a:lnTo>
                  <a:cubicBezTo>
                    <a:pt x="3506291" y="2478465"/>
                    <a:pt x="3252795" y="2678356"/>
                    <a:pt x="2940099" y="2678356"/>
                  </a:cubicBezTo>
                  <a:lnTo>
                    <a:pt x="566180" y="2678356"/>
                  </a:lnTo>
                  <a:cubicBezTo>
                    <a:pt x="253483" y="2678249"/>
                    <a:pt x="0" y="2478385"/>
                    <a:pt x="0" y="2231914"/>
                  </a:cubicBezTo>
                  <a:lnTo>
                    <a:pt x="0" y="446415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3506228" cy="2706855"/>
            </a:xfrm>
            <a:prstGeom prst="rect">
              <a:avLst/>
            </a:prstGeom>
          </p:spPr>
          <p:txBody>
            <a:bodyPr lIns="80408" tIns="80408" rIns="80408" bIns="80408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agresor probablemente buscará otra víctima,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porque la raíz del problema está en el comportamiento del agresor, no en la persona afectada.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78586" y="724975"/>
            <a:ext cx="2484614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33"/>
              </a:lnSpc>
            </a:pPr>
            <a:r>
              <a:rPr lang="en-US" sz="2778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Preguntas</a:t>
            </a:r>
            <a:endParaRPr lang="en-US" sz="2778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494965" y="1853294"/>
            <a:ext cx="4225773" cy="2796298"/>
            <a:chOff x="0" y="0"/>
            <a:chExt cx="3461423" cy="22905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impide que las personas involucradas encuentren soluciones?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031121" y="1853294"/>
            <a:ext cx="4225773" cy="2796298"/>
            <a:chOff x="0" y="0"/>
            <a:chExt cx="3461423" cy="229050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sentimientos están presentes en cada rol?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567262" y="1853294"/>
            <a:ext cx="4225773" cy="2796298"/>
            <a:chOff x="0" y="0"/>
            <a:chExt cx="3461423" cy="22905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¿Quién podría contribuir a la solución y cómo?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94965" y="5637408"/>
            <a:ext cx="4225773" cy="2796298"/>
            <a:chOff x="0" y="0"/>
            <a:chExt cx="3461423" cy="229050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esperas del profesorado?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031121" y="5637408"/>
            <a:ext cx="4225773" cy="2796298"/>
            <a:chOff x="0" y="0"/>
            <a:chExt cx="3461423" cy="229050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esperan de ti?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567262" y="5637408"/>
            <a:ext cx="4225773" cy="2796298"/>
            <a:chOff x="0" y="0"/>
            <a:chExt cx="3461423" cy="229050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lnTo>
                    <a:pt x="0" y="381762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3461423" cy="2319084"/>
            </a:xfrm>
            <a:prstGeom prst="rect">
              <a:avLst/>
            </a:prstGeom>
          </p:spPr>
          <p:txBody>
            <a:bodyPr lIns="82690" tIns="82690" rIns="82690" bIns="8269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otros sistemas de apoyo podrían intervenir?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12575" y="6653476"/>
            <a:ext cx="7284321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Círculo de repaso e introducción al ciberacoso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258417" y="1686537"/>
            <a:ext cx="13622627" cy="1294464"/>
            <a:chOff x="0" y="0"/>
            <a:chExt cx="11704320" cy="11121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en-US" sz="5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Día 2. Ciberacoso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044264" y="4902299"/>
            <a:ext cx="2050933" cy="41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78"/>
              </a:lnSpc>
            </a:pPr>
            <a:r>
              <a:rPr lang="en-US" sz="264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2.1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497796" y="9477810"/>
            <a:ext cx="3531787" cy="604401"/>
            <a:chOff x="0" y="0"/>
            <a:chExt cx="3034449" cy="5192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83"/>
                </a:lnSpc>
              </a:pPr>
              <a:r>
                <a:rPr lang="en-US" sz="1986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32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11671" y="1162764"/>
            <a:ext cx="5722732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Sillas organizadas en círculo.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rotafolios (opcional).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866688" y="1162764"/>
            <a:ext cx="597260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Volveremos a lo que trabajamos el día anterior, compartiendo aprendizajes y preguntas.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708252" y="3437731"/>
            <a:ext cx="2045347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2"/>
              </a:lnSpc>
            </a:pPr>
            <a:r>
              <a:rPr lang="en-US" sz="2701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Preguntas</a:t>
            </a:r>
            <a:endParaRPr lang="en-US" sz="2701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2075392" y="4257349"/>
            <a:ext cx="4109813" cy="2719564"/>
            <a:chOff x="0" y="0"/>
            <a:chExt cx="3461423" cy="22905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close/>
                </a:path>
              </a:pathLst>
            </a:custGeom>
            <a:solidFill>
              <a:srgbClr val="E3829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3461423" cy="2328609"/>
            </a:xfrm>
            <a:prstGeom prst="rect">
              <a:avLst/>
            </a:prstGeom>
          </p:spPr>
          <p:txBody>
            <a:bodyPr lIns="80421" tIns="80421" rIns="80421" bIns="80421" rtlCol="0" anchor="ctr"/>
            <a:lstStyle/>
            <a:p>
              <a:pPr algn="ctr">
                <a:lnSpc>
                  <a:spcPts val="3647"/>
                </a:lnSpc>
              </a:pPr>
              <a:r>
                <a:rPr lang="en-US" sz="303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es el bullying?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7087192" y="4257349"/>
            <a:ext cx="4109813" cy="2719564"/>
            <a:chOff x="0" y="0"/>
            <a:chExt cx="3461423" cy="229050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close/>
                </a:path>
              </a:pathLst>
            </a:custGeom>
            <a:solidFill>
              <a:srgbClr val="50B264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461423" cy="2328609"/>
            </a:xfrm>
            <a:prstGeom prst="rect">
              <a:avLst/>
            </a:prstGeom>
          </p:spPr>
          <p:txBody>
            <a:bodyPr lIns="80421" tIns="80421" rIns="80421" bIns="80421" rtlCol="0" anchor="ctr"/>
            <a:lstStyle/>
            <a:p>
              <a:pPr algn="ctr">
                <a:lnSpc>
                  <a:spcPts val="3647"/>
                </a:lnSpc>
              </a:pPr>
              <a:r>
                <a:rPr lang="en-US" sz="303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aprendimos sobre los diferentes roles en el bullying?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098993" y="4257349"/>
            <a:ext cx="4109813" cy="2719564"/>
            <a:chOff x="0" y="0"/>
            <a:chExt cx="3461423" cy="229050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461385" cy="2290572"/>
            </a:xfrm>
            <a:custGeom>
              <a:avLst/>
              <a:gdLst/>
              <a:ahLst/>
              <a:cxnLst/>
              <a:rect l="l" t="t" r="r" b="b"/>
              <a:pathLst>
                <a:path w="3461385" h="2290572">
                  <a:moveTo>
                    <a:pt x="0" y="381762"/>
                  </a:moveTo>
                  <a:cubicBezTo>
                    <a:pt x="0" y="170942"/>
                    <a:pt x="170942" y="0"/>
                    <a:pt x="381762" y="0"/>
                  </a:cubicBezTo>
                  <a:lnTo>
                    <a:pt x="3079623" y="0"/>
                  </a:lnTo>
                  <a:cubicBezTo>
                    <a:pt x="3290443" y="0"/>
                    <a:pt x="3461385" y="170942"/>
                    <a:pt x="3461385" y="381762"/>
                  </a:cubicBezTo>
                  <a:lnTo>
                    <a:pt x="3461385" y="1908810"/>
                  </a:lnTo>
                  <a:cubicBezTo>
                    <a:pt x="3461385" y="2119630"/>
                    <a:pt x="3290443" y="2290572"/>
                    <a:pt x="3079623" y="2290572"/>
                  </a:cubicBezTo>
                  <a:lnTo>
                    <a:pt x="381762" y="2290572"/>
                  </a:lnTo>
                  <a:cubicBezTo>
                    <a:pt x="170942" y="2290572"/>
                    <a:pt x="0" y="2119630"/>
                    <a:pt x="0" y="1908810"/>
                  </a:cubicBezTo>
                  <a:close/>
                </a:path>
              </a:pathLst>
            </a:custGeom>
            <a:solidFill>
              <a:srgbClr val="FFED4C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3461423" cy="2328609"/>
            </a:xfrm>
            <a:prstGeom prst="rect">
              <a:avLst/>
            </a:prstGeom>
          </p:spPr>
          <p:txBody>
            <a:bodyPr lIns="80421" tIns="80421" rIns="80421" bIns="80421" rtlCol="0" anchor="ctr"/>
            <a:lstStyle/>
            <a:p>
              <a:pPr algn="ctr">
                <a:lnSpc>
                  <a:spcPts val="3647"/>
                </a:lnSpc>
              </a:pPr>
              <a:r>
                <a:rPr lang="en-US" sz="303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le ocurre a toda la clase en una situación de bullying?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075392" y="7772259"/>
            <a:ext cx="967736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Reforzar lo aprendido ayuda a integrarlo.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461569" y="3178627"/>
            <a:ext cx="7364862" cy="3929746"/>
            <a:chOff x="0" y="0"/>
            <a:chExt cx="6507988" cy="34725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507988" cy="3472674"/>
            </a:xfrm>
            <a:custGeom>
              <a:avLst/>
              <a:gdLst/>
              <a:ahLst/>
              <a:cxnLst/>
              <a:rect l="l" t="t" r="r" b="b"/>
              <a:pathLst>
                <a:path w="6507988" h="3472674">
                  <a:moveTo>
                    <a:pt x="0" y="578799"/>
                  </a:moveTo>
                  <a:cubicBezTo>
                    <a:pt x="0" y="259160"/>
                    <a:pt x="395097" y="0"/>
                    <a:pt x="882396" y="0"/>
                  </a:cubicBezTo>
                  <a:lnTo>
                    <a:pt x="5625592" y="0"/>
                  </a:lnTo>
                  <a:cubicBezTo>
                    <a:pt x="6112891" y="0"/>
                    <a:pt x="6507988" y="259160"/>
                    <a:pt x="6507988" y="578799"/>
                  </a:cubicBezTo>
                  <a:lnTo>
                    <a:pt x="6507988" y="2893827"/>
                  </a:lnTo>
                  <a:cubicBezTo>
                    <a:pt x="6507988" y="3213466"/>
                    <a:pt x="6112891" y="3472674"/>
                    <a:pt x="5625592" y="3472674"/>
                  </a:cubicBezTo>
                  <a:lnTo>
                    <a:pt x="882396" y="3472674"/>
                  </a:lnTo>
                  <a:cubicBezTo>
                    <a:pt x="395097" y="3472547"/>
                    <a:pt x="0" y="3213383"/>
                    <a:pt x="0" y="289374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6507988" cy="3501110"/>
            </a:xfrm>
            <a:prstGeom prst="rect">
              <a:avLst/>
            </a:prstGeom>
          </p:spPr>
          <p:txBody>
            <a:bodyPr lIns="76651" tIns="76651" rIns="76651" bIns="76651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Hoy vamos a ver otro tipo de bullying.</a:t>
              </a:r>
            </a:p>
            <a:p>
              <a:pPr algn="ctr">
                <a:lnSpc>
                  <a:spcPts val="3476"/>
                </a:lnSpc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El que ocurre en internet y con los teléfonos móviles: el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ciberacoso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 Veremos qué lo hace diferente y qué podemos hacer para detenerlo.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78797" y="1028700"/>
            <a:ext cx="2611448" cy="1866611"/>
            <a:chOff x="0" y="0"/>
            <a:chExt cx="2307615" cy="1649438"/>
          </a:xfrm>
        </p:grpSpPr>
        <p:sp>
          <p:nvSpPr>
            <p:cNvPr id="6" name="Freeform 6" descr="A group of white speech bubbles with different symbols  AI-generated content may be incorrect."/>
            <p:cNvSpPr/>
            <p:nvPr/>
          </p:nvSpPr>
          <p:spPr>
            <a:xfrm>
              <a:off x="0" y="0"/>
              <a:ext cx="2307590" cy="1649476"/>
            </a:xfrm>
            <a:custGeom>
              <a:avLst/>
              <a:gdLst/>
              <a:ahLst/>
              <a:cxnLst/>
              <a:rect l="l" t="t" r="r" b="b"/>
              <a:pathLst>
                <a:path w="2307590" h="1649476">
                  <a:moveTo>
                    <a:pt x="0" y="0"/>
                  </a:moveTo>
                  <a:lnTo>
                    <a:pt x="2307590" y="0"/>
                  </a:lnTo>
                  <a:lnTo>
                    <a:pt x="2307590" y="1649476"/>
                  </a:lnTo>
                  <a:lnTo>
                    <a:pt x="0" y="16494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96754" t="-121472" r="-45904" b="-1013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307007" y="6013086"/>
            <a:ext cx="2644647" cy="1792609"/>
            <a:chOff x="0" y="0"/>
            <a:chExt cx="2336952" cy="1584046"/>
          </a:xfrm>
        </p:grpSpPr>
        <p:sp>
          <p:nvSpPr>
            <p:cNvPr id="8" name="Freeform 8" descr="A group of white speech bubbles with different symbols  AI-generated content may be incorrect."/>
            <p:cNvSpPr/>
            <p:nvPr/>
          </p:nvSpPr>
          <p:spPr>
            <a:xfrm flipH="1">
              <a:off x="0" y="0"/>
              <a:ext cx="2336927" cy="1584071"/>
            </a:xfrm>
            <a:custGeom>
              <a:avLst/>
              <a:gdLst/>
              <a:ahLst/>
              <a:cxnLst/>
              <a:rect l="l" t="t" r="r" b="b"/>
              <a:pathLst>
                <a:path w="2336927" h="1584071">
                  <a:moveTo>
                    <a:pt x="2336927" y="0"/>
                  </a:moveTo>
                  <a:lnTo>
                    <a:pt x="0" y="0"/>
                  </a:lnTo>
                  <a:lnTo>
                    <a:pt x="0" y="1584071"/>
                  </a:lnTo>
                  <a:lnTo>
                    <a:pt x="2336927" y="1584071"/>
                  </a:lnTo>
                  <a:lnTo>
                    <a:pt x="2336927" y="0"/>
                  </a:lnTo>
                  <a:close/>
                </a:path>
              </a:pathLst>
            </a:custGeom>
            <a:blipFill>
              <a:blip r:embed="rId2"/>
              <a:stretch>
                <a:fillRect l="-121409" t="-12808" r="-116949" b="-12836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96975" y="3059218"/>
            <a:ext cx="2489730" cy="1792609"/>
            <a:chOff x="0" y="0"/>
            <a:chExt cx="2200059" cy="1584046"/>
          </a:xfrm>
        </p:grpSpPr>
        <p:sp>
          <p:nvSpPr>
            <p:cNvPr id="10" name="Freeform 10" descr="A group of white speech bubbles with different symbols  AI-generated content may be incorrect."/>
            <p:cNvSpPr/>
            <p:nvPr/>
          </p:nvSpPr>
          <p:spPr>
            <a:xfrm>
              <a:off x="0" y="0"/>
              <a:ext cx="2200021" cy="1584071"/>
            </a:xfrm>
            <a:custGeom>
              <a:avLst/>
              <a:gdLst/>
              <a:ahLst/>
              <a:cxnLst/>
              <a:rect l="l" t="t" r="r" b="b"/>
              <a:pathLst>
                <a:path w="2200021" h="1584071">
                  <a:moveTo>
                    <a:pt x="0" y="0"/>
                  </a:moveTo>
                  <a:lnTo>
                    <a:pt x="2200021" y="0"/>
                  </a:lnTo>
                  <a:lnTo>
                    <a:pt x="2200021" y="1584071"/>
                  </a:lnTo>
                  <a:lnTo>
                    <a:pt x="0" y="1584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8888" t="-9427" r="-250525" b="-13174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610525" y="5867652"/>
            <a:ext cx="2688913" cy="1604492"/>
            <a:chOff x="0" y="0"/>
            <a:chExt cx="2376068" cy="1417815"/>
          </a:xfrm>
        </p:grpSpPr>
        <p:sp>
          <p:nvSpPr>
            <p:cNvPr id="12" name="Freeform 12" descr="A group of white speech bubbles with different symbols  AI-generated content may be incorrect."/>
            <p:cNvSpPr/>
            <p:nvPr/>
          </p:nvSpPr>
          <p:spPr>
            <a:xfrm>
              <a:off x="0" y="0"/>
              <a:ext cx="2376043" cy="1417828"/>
            </a:xfrm>
            <a:custGeom>
              <a:avLst/>
              <a:gdLst/>
              <a:ahLst/>
              <a:cxnLst/>
              <a:rect l="l" t="t" r="r" b="b"/>
              <a:pathLst>
                <a:path w="2376043" h="1417828">
                  <a:moveTo>
                    <a:pt x="0" y="0"/>
                  </a:moveTo>
                  <a:lnTo>
                    <a:pt x="2376043" y="0"/>
                  </a:lnTo>
                  <a:lnTo>
                    <a:pt x="2376043" y="1417828"/>
                  </a:lnTo>
                  <a:lnTo>
                    <a:pt x="0" y="1417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75103" t="-157199" r="-157684" b="-1225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259154" y="1738889"/>
            <a:ext cx="2884375" cy="1878138"/>
            <a:chOff x="0" y="0"/>
            <a:chExt cx="2548788" cy="1659623"/>
          </a:xfrm>
        </p:grpSpPr>
        <p:sp>
          <p:nvSpPr>
            <p:cNvPr id="14" name="Freeform 14" descr="A group of white speech bubbles with different symbols  AI-generated content may be incorrect."/>
            <p:cNvSpPr/>
            <p:nvPr/>
          </p:nvSpPr>
          <p:spPr>
            <a:xfrm>
              <a:off x="0" y="0"/>
              <a:ext cx="2548763" cy="1659636"/>
            </a:xfrm>
            <a:custGeom>
              <a:avLst/>
              <a:gdLst/>
              <a:ahLst/>
              <a:cxnLst/>
              <a:rect l="l" t="t" r="r" b="b"/>
              <a:pathLst>
                <a:path w="2548763" h="1659636">
                  <a:moveTo>
                    <a:pt x="0" y="0"/>
                  </a:moveTo>
                  <a:lnTo>
                    <a:pt x="2548763" y="0"/>
                  </a:lnTo>
                  <a:lnTo>
                    <a:pt x="2548763" y="1659636"/>
                  </a:lnTo>
                  <a:lnTo>
                    <a:pt x="0" y="16596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0236" t="-17209" r="-2" b="-11298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377246" y="6671805"/>
            <a:ext cx="7533509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al discurso de odio + Debate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39105" y="4850220"/>
            <a:ext cx="2209790" cy="441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6"/>
              </a:lnSpc>
            </a:pPr>
            <a:r>
              <a:rPr lang="en-US" sz="273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2.2</a:t>
            </a: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53189" y="6497380"/>
            <a:ext cx="6496605" cy="2375969"/>
            <a:chOff x="0" y="0"/>
            <a:chExt cx="5534368" cy="20240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534279" cy="2024005"/>
            </a:xfrm>
            <a:custGeom>
              <a:avLst/>
              <a:gdLst/>
              <a:ahLst/>
              <a:cxnLst/>
              <a:rect l="l" t="t" r="r" b="b"/>
              <a:pathLst>
                <a:path w="5534279" h="2024005">
                  <a:moveTo>
                    <a:pt x="0" y="337313"/>
                  </a:moveTo>
                  <a:cubicBezTo>
                    <a:pt x="0" y="151003"/>
                    <a:pt x="151003" y="0"/>
                    <a:pt x="337312" y="0"/>
                  </a:cubicBezTo>
                  <a:lnTo>
                    <a:pt x="5196967" y="0"/>
                  </a:lnTo>
                  <a:cubicBezTo>
                    <a:pt x="5383276" y="0"/>
                    <a:pt x="5534279" y="151003"/>
                    <a:pt x="5534279" y="337313"/>
                  </a:cubicBezTo>
                  <a:lnTo>
                    <a:pt x="5534279" y="1686692"/>
                  </a:lnTo>
                  <a:cubicBezTo>
                    <a:pt x="5534279" y="1873001"/>
                    <a:pt x="5383276" y="2024005"/>
                    <a:pt x="5196967" y="2024005"/>
                  </a:cubicBezTo>
                  <a:lnTo>
                    <a:pt x="337312" y="2024005"/>
                  </a:lnTo>
                  <a:cubicBezTo>
                    <a:pt x="151003" y="2024005"/>
                    <a:pt x="0" y="1873001"/>
                    <a:pt x="0" y="1686692"/>
                  </a:cubicBezTo>
                  <a:lnTo>
                    <a:pt x="0" y="337313"/>
                  </a:ln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5534368" cy="2043105"/>
            </a:xfrm>
            <a:prstGeom prst="rect">
              <a:avLst/>
            </a:prstGeom>
          </p:spPr>
          <p:txBody>
            <a:bodyPr lIns="79510" tIns="79510" rIns="79510" bIns="79510" rtlCol="0" anchor="ctr"/>
            <a:lstStyle/>
            <a:p>
              <a:pPr algn="ctr">
                <a:lnSpc>
                  <a:spcPts val="3126"/>
                </a:lnSpc>
              </a:pPr>
              <a:r>
                <a:rPr lang="en-US" sz="2605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Este video muestra cómo un mensaje en internet puede convertirse en odio y causar un gran daño.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9472041" y="1028700"/>
            <a:ext cx="7787259" cy="8229600"/>
          </a:xfrm>
          <a:custGeom>
            <a:avLst/>
            <a:gdLst/>
            <a:ahLst/>
            <a:cxnLst/>
            <a:rect l="l" t="t" r="r" b="b"/>
            <a:pathLst>
              <a:path w="7787259" h="8229600">
                <a:moveTo>
                  <a:pt x="0" y="0"/>
                </a:moveTo>
                <a:lnTo>
                  <a:pt x="7787259" y="0"/>
                </a:lnTo>
                <a:lnTo>
                  <a:pt x="778725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2049025" y="1377086"/>
            <a:ext cx="565789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Proyector o pantalla con acceso a internet.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rotafolios.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49025" y="3846184"/>
            <a:ext cx="5904933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Veremos un video sobre el ciberacoso y analizaremos sus diferencias con el bullying presencial.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03018" y="-1714500"/>
            <a:ext cx="24294019" cy="13716000"/>
            <a:chOff x="0" y="0"/>
            <a:chExt cx="17275746" cy="9753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275811" cy="9753600"/>
            </a:xfrm>
            <a:custGeom>
              <a:avLst/>
              <a:gdLst/>
              <a:ahLst/>
              <a:cxnLst/>
              <a:rect l="l" t="t" r="r" b="b"/>
              <a:pathLst>
                <a:path w="17275811" h="9753600">
                  <a:moveTo>
                    <a:pt x="0" y="0"/>
                  </a:moveTo>
                  <a:lnTo>
                    <a:pt x="17275811" y="0"/>
                  </a:lnTo>
                  <a:lnTo>
                    <a:pt x="17275811" y="9753600"/>
                  </a:lnTo>
                  <a:lnTo>
                    <a:pt x="0" y="9753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115804" y="9534522"/>
            <a:ext cx="3200396" cy="547689"/>
            <a:chOff x="0" y="0"/>
            <a:chExt cx="3034449" cy="5192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59"/>
                </a:lnSpc>
              </a:pPr>
              <a:r>
                <a:rPr lang="en-US" sz="1799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37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55568" y="2533187"/>
            <a:ext cx="5290451" cy="2911954"/>
            <a:chOff x="0" y="0"/>
            <a:chExt cx="5016132" cy="276096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015992" cy="2760850"/>
            </a:xfrm>
            <a:custGeom>
              <a:avLst/>
              <a:gdLst/>
              <a:ahLst/>
              <a:cxnLst/>
              <a:rect l="l" t="t" r="r" b="b"/>
              <a:pathLst>
                <a:path w="5015992" h="2760850">
                  <a:moveTo>
                    <a:pt x="0" y="460121"/>
                  </a:moveTo>
                  <a:cubicBezTo>
                    <a:pt x="0" y="205994"/>
                    <a:pt x="205994" y="0"/>
                    <a:pt x="460121" y="0"/>
                  </a:cubicBezTo>
                  <a:lnTo>
                    <a:pt x="4555871" y="0"/>
                  </a:lnTo>
                  <a:cubicBezTo>
                    <a:pt x="4809998" y="0"/>
                    <a:pt x="5015992" y="205994"/>
                    <a:pt x="5015992" y="460121"/>
                  </a:cubicBezTo>
                  <a:lnTo>
                    <a:pt x="5015992" y="2300730"/>
                  </a:lnTo>
                  <a:cubicBezTo>
                    <a:pt x="5015992" y="2554856"/>
                    <a:pt x="4809998" y="2760850"/>
                    <a:pt x="4555871" y="2760850"/>
                  </a:cubicBezTo>
                  <a:lnTo>
                    <a:pt x="460121" y="2760850"/>
                  </a:lnTo>
                  <a:cubicBezTo>
                    <a:pt x="205994" y="2760977"/>
                    <a:pt x="0" y="2554983"/>
                    <a:pt x="0" y="2300730"/>
                  </a:cubicBezTo>
                  <a:lnTo>
                    <a:pt x="0" y="460121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016132" cy="278953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¿Cuáles son las diferencias entre el bullying cara a cara y el ciberacoso?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406975" y="2533201"/>
            <a:ext cx="5125458" cy="2911953"/>
            <a:chOff x="0" y="0"/>
            <a:chExt cx="4859693" cy="27609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59655" cy="2760849"/>
            </a:xfrm>
            <a:custGeom>
              <a:avLst/>
              <a:gdLst/>
              <a:ahLst/>
              <a:cxnLst/>
              <a:rect l="l" t="t" r="r" b="b"/>
              <a:pathLst>
                <a:path w="4859655" h="2760849">
                  <a:moveTo>
                    <a:pt x="0" y="460120"/>
                  </a:moveTo>
                  <a:cubicBezTo>
                    <a:pt x="0" y="205994"/>
                    <a:pt x="205994" y="0"/>
                    <a:pt x="460121" y="0"/>
                  </a:cubicBezTo>
                  <a:lnTo>
                    <a:pt x="4399534" y="0"/>
                  </a:lnTo>
                  <a:cubicBezTo>
                    <a:pt x="4653661" y="0"/>
                    <a:pt x="4859655" y="205994"/>
                    <a:pt x="4859655" y="460120"/>
                  </a:cubicBezTo>
                  <a:lnTo>
                    <a:pt x="4859655" y="2300728"/>
                  </a:lnTo>
                  <a:cubicBezTo>
                    <a:pt x="4859655" y="2554855"/>
                    <a:pt x="4653661" y="2760849"/>
                    <a:pt x="4399534" y="2760849"/>
                  </a:cubicBezTo>
                  <a:lnTo>
                    <a:pt x="460121" y="2760849"/>
                  </a:lnTo>
                  <a:cubicBezTo>
                    <a:pt x="205994" y="2760975"/>
                    <a:pt x="0" y="2554982"/>
                    <a:pt x="0" y="2300728"/>
                  </a:cubicBezTo>
                  <a:lnTo>
                    <a:pt x="0" y="460120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859693" cy="278953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características lo hacen más peligroso?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8310592" y="1342303"/>
            <a:ext cx="1626877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80"/>
              </a:lnSpc>
            </a:pPr>
            <a:r>
              <a:rPr lang="en-US" sz="2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05935" y="6612286"/>
            <a:ext cx="10812454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ciberacoso no es un juego ni un pequeño error.</a:t>
            </a:r>
          </a:p>
          <a:p>
            <a:pPr algn="ctr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un delito que puede tener consecuencias graves.</a:t>
            </a: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 eso es importante hablar con alguien de confianza y guardar las pruebas.</a:t>
            </a:r>
          </a:p>
          <a:p>
            <a:pPr algn="ctr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011233" y="6354184"/>
            <a:ext cx="6600825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Juego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“Mensajes comunes”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73734" y="4770004"/>
            <a:ext cx="1940533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2.3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115804" y="9534522"/>
            <a:ext cx="3200396" cy="547689"/>
            <a:chOff x="0" y="0"/>
            <a:chExt cx="3034449" cy="5192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159"/>
                </a:lnSpc>
              </a:pPr>
              <a:r>
                <a:rPr lang="en-US" sz="1799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39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39185" y="1020940"/>
            <a:ext cx="508346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muñeca o un peluche.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Tarjetas plastificadas con mensajes de móvil (tanto positivos como negativos).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en círculo con sillas.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090444" y="1020940"/>
            <a:ext cx="530542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Leeremos mensajes negativos dirigidos a la muñeca y reflexionaremos sobre ellos. Después pasaremos a mensajes positivos y los compararemos.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4976600" y="3453874"/>
            <a:ext cx="8334801" cy="7277477"/>
            <a:chOff x="0" y="0"/>
            <a:chExt cx="7902626" cy="6900126"/>
          </a:xfrm>
        </p:grpSpPr>
        <p:sp>
          <p:nvSpPr>
            <p:cNvPr id="5" name="Freeform 5" descr="A cartoon of a person  AI-generated content may be incorrect."/>
            <p:cNvSpPr/>
            <p:nvPr/>
          </p:nvSpPr>
          <p:spPr>
            <a:xfrm>
              <a:off x="0" y="0"/>
              <a:ext cx="7902575" cy="6900164"/>
            </a:xfrm>
            <a:custGeom>
              <a:avLst/>
              <a:gdLst/>
              <a:ahLst/>
              <a:cxnLst/>
              <a:rect l="l" t="t" r="r" b="b"/>
              <a:pathLst>
                <a:path w="7902575" h="6900164">
                  <a:moveTo>
                    <a:pt x="0" y="0"/>
                  </a:moveTo>
                  <a:lnTo>
                    <a:pt x="7902575" y="0"/>
                  </a:lnTo>
                  <a:lnTo>
                    <a:pt x="7902575" y="6900164"/>
                  </a:lnTo>
                  <a:lnTo>
                    <a:pt x="0" y="6900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90418" y="4658805"/>
            <a:ext cx="3478828" cy="1301989"/>
            <a:chOff x="0" y="0"/>
            <a:chExt cx="3298444" cy="1234478"/>
          </a:xfrm>
        </p:grpSpPr>
        <p:sp>
          <p:nvSpPr>
            <p:cNvPr id="7" name="Freeform 7" descr="A rectangular rectangle with a black background  AI-generated content may be incorrect."/>
            <p:cNvSpPr/>
            <p:nvPr/>
          </p:nvSpPr>
          <p:spPr>
            <a:xfrm>
              <a:off x="0" y="0"/>
              <a:ext cx="3298444" cy="1234440"/>
            </a:xfrm>
            <a:custGeom>
              <a:avLst/>
              <a:gdLst/>
              <a:ahLst/>
              <a:cxnLst/>
              <a:rect l="l" t="t" r="r" b="b"/>
              <a:pathLst>
                <a:path w="3298444" h="1234440">
                  <a:moveTo>
                    <a:pt x="0" y="0"/>
                  </a:moveTo>
                  <a:lnTo>
                    <a:pt x="3298444" y="0"/>
                  </a:lnTo>
                  <a:lnTo>
                    <a:pt x="3298444" y="1234440"/>
                  </a:lnTo>
                  <a:lnTo>
                    <a:pt x="0" y="1234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7403" b="-6576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401366" y="4091601"/>
            <a:ext cx="3478828" cy="1134410"/>
            <a:chOff x="0" y="0"/>
            <a:chExt cx="3298444" cy="1075588"/>
          </a:xfrm>
        </p:grpSpPr>
        <p:sp>
          <p:nvSpPr>
            <p:cNvPr id="9" name="Freeform 9" descr="A rectangular rectangle with a black background  AI-generated content may be incorrect."/>
            <p:cNvSpPr/>
            <p:nvPr/>
          </p:nvSpPr>
          <p:spPr>
            <a:xfrm flipH="1">
              <a:off x="0" y="0"/>
              <a:ext cx="3298444" cy="1075563"/>
            </a:xfrm>
            <a:custGeom>
              <a:avLst/>
              <a:gdLst/>
              <a:ahLst/>
              <a:cxnLst/>
              <a:rect l="l" t="t" r="r" b="b"/>
              <a:pathLst>
                <a:path w="3298444" h="1075563">
                  <a:moveTo>
                    <a:pt x="3298444" y="0"/>
                  </a:moveTo>
                  <a:lnTo>
                    <a:pt x="0" y="0"/>
                  </a:lnTo>
                  <a:lnTo>
                    <a:pt x="0" y="1075563"/>
                  </a:lnTo>
                  <a:lnTo>
                    <a:pt x="3298444" y="1075563"/>
                  </a:lnTo>
                  <a:lnTo>
                    <a:pt x="3298444" y="0"/>
                  </a:lnTo>
                  <a:close/>
                </a:path>
              </a:pathLst>
            </a:custGeom>
            <a:blipFill>
              <a:blip r:embed="rId3"/>
              <a:stretch>
                <a:fillRect t="-78598" b="-8901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619162" y="8135115"/>
            <a:ext cx="3478828" cy="1301989"/>
            <a:chOff x="0" y="0"/>
            <a:chExt cx="3298444" cy="1234478"/>
          </a:xfrm>
        </p:grpSpPr>
        <p:sp>
          <p:nvSpPr>
            <p:cNvPr id="11" name="Freeform 11" descr="A rectangular rectangle with a black background  AI-generated content may be incorrect."/>
            <p:cNvSpPr/>
            <p:nvPr/>
          </p:nvSpPr>
          <p:spPr>
            <a:xfrm>
              <a:off x="0" y="0"/>
              <a:ext cx="3298444" cy="1234440"/>
            </a:xfrm>
            <a:custGeom>
              <a:avLst/>
              <a:gdLst/>
              <a:ahLst/>
              <a:cxnLst/>
              <a:rect l="l" t="t" r="r" b="b"/>
              <a:pathLst>
                <a:path w="3298444" h="1234440">
                  <a:moveTo>
                    <a:pt x="0" y="0"/>
                  </a:moveTo>
                  <a:lnTo>
                    <a:pt x="3298444" y="0"/>
                  </a:lnTo>
                  <a:lnTo>
                    <a:pt x="3298444" y="1234440"/>
                  </a:lnTo>
                  <a:lnTo>
                    <a:pt x="0" y="12344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7403" b="-6576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955968" y="7567910"/>
            <a:ext cx="3478828" cy="1134410"/>
            <a:chOff x="0" y="0"/>
            <a:chExt cx="3298444" cy="1075588"/>
          </a:xfrm>
        </p:grpSpPr>
        <p:sp>
          <p:nvSpPr>
            <p:cNvPr id="13" name="Freeform 13" descr="A rectangular rectangle with a black background  AI-generated content may be incorrect."/>
            <p:cNvSpPr/>
            <p:nvPr/>
          </p:nvSpPr>
          <p:spPr>
            <a:xfrm flipH="1">
              <a:off x="0" y="0"/>
              <a:ext cx="3298444" cy="1075563"/>
            </a:xfrm>
            <a:custGeom>
              <a:avLst/>
              <a:gdLst/>
              <a:ahLst/>
              <a:cxnLst/>
              <a:rect l="l" t="t" r="r" b="b"/>
              <a:pathLst>
                <a:path w="3298444" h="1075563">
                  <a:moveTo>
                    <a:pt x="3298444" y="0"/>
                  </a:moveTo>
                  <a:lnTo>
                    <a:pt x="0" y="0"/>
                  </a:lnTo>
                  <a:lnTo>
                    <a:pt x="0" y="1075563"/>
                  </a:lnTo>
                  <a:lnTo>
                    <a:pt x="3298444" y="1075563"/>
                  </a:lnTo>
                  <a:lnTo>
                    <a:pt x="3298444" y="0"/>
                  </a:lnTo>
                  <a:close/>
                </a:path>
              </a:pathLst>
            </a:custGeom>
            <a:blipFill>
              <a:blip r:embed="rId3"/>
              <a:stretch>
                <a:fillRect t="-78598" b="-8901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43906" y="3350975"/>
            <a:ext cx="8682031" cy="7576324"/>
            <a:chOff x="0" y="0"/>
            <a:chExt cx="7907147" cy="6900126"/>
          </a:xfrm>
        </p:grpSpPr>
        <p:sp>
          <p:nvSpPr>
            <p:cNvPr id="3" name="Freeform 3" descr="A cartoon of a person with brown hair  AI-generated content may be incorrect."/>
            <p:cNvSpPr/>
            <p:nvPr/>
          </p:nvSpPr>
          <p:spPr>
            <a:xfrm>
              <a:off x="0" y="0"/>
              <a:ext cx="7907147" cy="6900164"/>
            </a:xfrm>
            <a:custGeom>
              <a:avLst/>
              <a:gdLst/>
              <a:ahLst/>
              <a:cxnLst/>
              <a:rect l="l" t="t" r="r" b="b"/>
              <a:pathLst>
                <a:path w="7907147" h="6900164">
                  <a:moveTo>
                    <a:pt x="0" y="0"/>
                  </a:moveTo>
                  <a:lnTo>
                    <a:pt x="7907147" y="0"/>
                  </a:lnTo>
                  <a:lnTo>
                    <a:pt x="7907147" y="6900164"/>
                  </a:lnTo>
                  <a:lnTo>
                    <a:pt x="0" y="6900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84545" y="4455030"/>
            <a:ext cx="3621685" cy="2975577"/>
            <a:chOff x="0" y="0"/>
            <a:chExt cx="4828913" cy="3967436"/>
          </a:xfrm>
        </p:grpSpPr>
        <p:grpSp>
          <p:nvGrpSpPr>
            <p:cNvPr id="5" name="Group 5"/>
            <p:cNvGrpSpPr/>
            <p:nvPr/>
          </p:nvGrpSpPr>
          <p:grpSpPr>
            <a:xfrm>
              <a:off x="0" y="0"/>
              <a:ext cx="4828913" cy="3967436"/>
              <a:chOff x="0" y="0"/>
              <a:chExt cx="3298444" cy="2710002"/>
            </a:xfrm>
          </p:grpSpPr>
          <p:sp>
            <p:nvSpPr>
              <p:cNvPr id="6" name="Freeform 6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2710053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710053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2710053"/>
                    </a:lnTo>
                    <a:lnTo>
                      <a:pt x="0" y="27100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69489" r="-123431" b="-6781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7" name="TextBox 7"/>
            <p:cNvSpPr txBox="1"/>
            <p:nvPr/>
          </p:nvSpPr>
          <p:spPr>
            <a:xfrm>
              <a:off x="1233712" y="937468"/>
              <a:ext cx="3314662" cy="1701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3"/>
                </a:lnSpc>
              </a:pPr>
              <a:r>
                <a:rPr lang="en-US" sz="281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Todo el mundo se ríe de ti.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28700" y="6928520"/>
            <a:ext cx="3621685" cy="3382619"/>
            <a:chOff x="0" y="0"/>
            <a:chExt cx="4828913" cy="4510159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4828913" cy="4510159"/>
              <a:chOff x="0" y="0"/>
              <a:chExt cx="3298444" cy="3080715"/>
            </a:xfrm>
          </p:grpSpPr>
          <p:sp>
            <p:nvSpPr>
              <p:cNvPr id="10" name="Freeform 10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3080766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3080766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3080766"/>
                    </a:lnTo>
                    <a:lnTo>
                      <a:pt x="0" y="308076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69237" r="-153460" b="-67571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1251765" y="1334014"/>
              <a:ext cx="3314662" cy="1701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3"/>
                </a:lnSpc>
              </a:pPr>
              <a:r>
                <a:rPr lang="en-US" sz="281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te queremos aquí.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387201" y="3158717"/>
            <a:ext cx="3621685" cy="1989054"/>
            <a:chOff x="0" y="0"/>
            <a:chExt cx="4828913" cy="2652072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4828913" cy="2652072"/>
              <a:chOff x="0" y="0"/>
              <a:chExt cx="3298444" cy="1811528"/>
            </a:xfrm>
          </p:grpSpPr>
          <p:sp>
            <p:nvSpPr>
              <p:cNvPr id="14" name="Freeform 14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1811528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1811528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1811528"/>
                    </a:lnTo>
                    <a:lnTo>
                      <a:pt x="3298444" y="1811528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81100" r="-71699" b="-9171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392788" y="752042"/>
              <a:ext cx="3314662" cy="11441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3"/>
                </a:lnSpc>
              </a:pPr>
              <a:r>
                <a:rPr lang="en-US" sz="281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Eres muy estúpido/a.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3536219" y="6928520"/>
            <a:ext cx="3621685" cy="2632819"/>
            <a:chOff x="0" y="0"/>
            <a:chExt cx="4828913" cy="3510426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4828913" cy="3510426"/>
              <a:chOff x="0" y="0"/>
              <a:chExt cx="3298444" cy="2397836"/>
            </a:xfrm>
          </p:grpSpPr>
          <p:sp>
            <p:nvSpPr>
              <p:cNvPr id="18" name="Freeform 18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2397887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397887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2397887"/>
                    </a:lnTo>
                    <a:lnTo>
                      <a:pt x="3298444" y="2397887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81181" r="-127413" b="-91801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21867" y="889982"/>
              <a:ext cx="3314662" cy="1701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3"/>
                </a:lnSpc>
              </a:pPr>
              <a:r>
                <a:rPr lang="en-US" sz="281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Espero que no vengas a la excursión.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886970" y="1271154"/>
            <a:ext cx="3621685" cy="2975577"/>
            <a:chOff x="0" y="0"/>
            <a:chExt cx="4828913" cy="3967436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4828913" cy="3967436"/>
              <a:chOff x="0" y="0"/>
              <a:chExt cx="3298444" cy="2710002"/>
            </a:xfrm>
          </p:grpSpPr>
          <p:sp>
            <p:nvSpPr>
              <p:cNvPr id="22" name="Freeform 22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2710053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710053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2710053"/>
                    </a:lnTo>
                    <a:lnTo>
                      <a:pt x="0" y="27100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69489" r="-123431" b="-6781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294391" y="987780"/>
              <a:ext cx="3314662" cy="17019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3"/>
                </a:lnSpc>
              </a:pPr>
              <a:r>
                <a:rPr lang="en-US" sz="281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Mañana te vamos a dar una paliza.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066884" y="652188"/>
            <a:ext cx="3621685" cy="1989054"/>
            <a:chOff x="0" y="0"/>
            <a:chExt cx="4828913" cy="2652072"/>
          </a:xfrm>
        </p:grpSpPr>
        <p:grpSp>
          <p:nvGrpSpPr>
            <p:cNvPr id="25" name="Group 25"/>
            <p:cNvGrpSpPr/>
            <p:nvPr/>
          </p:nvGrpSpPr>
          <p:grpSpPr>
            <a:xfrm>
              <a:off x="0" y="0"/>
              <a:ext cx="4828913" cy="2652072"/>
              <a:chOff x="0" y="0"/>
              <a:chExt cx="3298444" cy="1811528"/>
            </a:xfrm>
          </p:grpSpPr>
          <p:sp>
            <p:nvSpPr>
              <p:cNvPr id="26" name="Freeform 26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1811528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1811528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1811528"/>
                    </a:lnTo>
                    <a:lnTo>
                      <a:pt x="3298444" y="1811528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81100" r="-71699" b="-9171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343846" y="777440"/>
              <a:ext cx="3314662" cy="11441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73"/>
                </a:lnSpc>
              </a:pPr>
              <a:r>
                <a:rPr lang="en-US" sz="281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sirves para nada.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8325" y="4116596"/>
            <a:ext cx="3568023" cy="3343627"/>
            <a:chOff x="0" y="0"/>
            <a:chExt cx="4757364" cy="445817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757364" cy="4458170"/>
              <a:chOff x="0" y="0"/>
              <a:chExt cx="3298444" cy="3091002"/>
            </a:xfrm>
          </p:grpSpPr>
          <p:sp>
            <p:nvSpPr>
              <p:cNvPr id="4" name="Freeform 4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3091053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3091053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3091053"/>
                    </a:lnTo>
                    <a:lnTo>
                      <a:pt x="0" y="3091053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54761" r="-123431" b="-53296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5" name="TextBox 5"/>
            <p:cNvSpPr txBox="1"/>
            <p:nvPr/>
          </p:nvSpPr>
          <p:spPr>
            <a:xfrm>
              <a:off x="1221556" y="923154"/>
              <a:ext cx="3265550" cy="22266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23"/>
                </a:lnSpc>
              </a:pPr>
              <a:r>
                <a:rPr lang="en-US" sz="276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dejes que nadie apague tu luz.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728325" y="6902296"/>
            <a:ext cx="3568023" cy="3332499"/>
            <a:chOff x="0" y="0"/>
            <a:chExt cx="4757364" cy="4443333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4757364" cy="4443333"/>
              <a:chOff x="0" y="0"/>
              <a:chExt cx="3298444" cy="3080715"/>
            </a:xfrm>
          </p:grpSpPr>
          <p:sp>
            <p:nvSpPr>
              <p:cNvPr id="8" name="Freeform 8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3080766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3080766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3080766"/>
                    </a:lnTo>
                    <a:lnTo>
                      <a:pt x="0" y="308076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69237" r="-153460" b="-67571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1310165" y="1305314"/>
              <a:ext cx="3265550" cy="1677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23"/>
                </a:lnSpc>
              </a:pPr>
              <a:r>
                <a:rPr lang="en-US" sz="276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Tienes una fuerza increíble.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2682005" y="3836844"/>
            <a:ext cx="3568023" cy="1973595"/>
            <a:chOff x="0" y="0"/>
            <a:chExt cx="4757364" cy="2631461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757364" cy="2631461"/>
              <a:chOff x="0" y="0"/>
              <a:chExt cx="3298444" cy="1824482"/>
            </a:xfrm>
          </p:grpSpPr>
          <p:sp>
            <p:nvSpPr>
              <p:cNvPr id="12" name="Freeform 12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1824482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1824482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1824482"/>
                    </a:lnTo>
                    <a:lnTo>
                      <a:pt x="3298444" y="1824482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80169" r="-71699" b="-9070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494434" y="1119277"/>
              <a:ext cx="3265550" cy="578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23"/>
                </a:lnSpc>
              </a:pPr>
              <a:r>
                <a:rPr lang="en-US" sz="276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Estoy contigo.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78224" y="6755805"/>
            <a:ext cx="3568023" cy="2607822"/>
            <a:chOff x="0" y="0"/>
            <a:chExt cx="4757364" cy="3477096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4757364" cy="3477096"/>
              <a:chOff x="0" y="0"/>
              <a:chExt cx="3298444" cy="2410790"/>
            </a:xfrm>
          </p:grpSpPr>
          <p:sp>
            <p:nvSpPr>
              <p:cNvPr id="16" name="Freeform 16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2410841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410841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2410841"/>
                    </a:lnTo>
                    <a:lnTo>
                      <a:pt x="3298444" y="2410841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80476" r="-127413" b="-91039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18580" y="1160455"/>
              <a:ext cx="3265550" cy="112761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23"/>
                </a:lnSpc>
              </a:pPr>
              <a:r>
                <a:rPr lang="en-US" sz="276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Tu voz importa.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108967" y="933395"/>
            <a:ext cx="3568023" cy="2855421"/>
            <a:chOff x="0" y="0"/>
            <a:chExt cx="4757364" cy="3807228"/>
          </a:xfrm>
        </p:grpSpPr>
        <p:grpSp>
          <p:nvGrpSpPr>
            <p:cNvPr id="19" name="Group 19"/>
            <p:cNvGrpSpPr/>
            <p:nvPr/>
          </p:nvGrpSpPr>
          <p:grpSpPr>
            <a:xfrm>
              <a:off x="0" y="0"/>
              <a:ext cx="4757364" cy="3807228"/>
              <a:chOff x="0" y="0"/>
              <a:chExt cx="3298444" cy="2639682"/>
            </a:xfrm>
          </p:grpSpPr>
          <p:sp>
            <p:nvSpPr>
              <p:cNvPr id="20" name="Freeform 20" descr="A rectangular rectangle with a black background  AI-generated content may be incorrect."/>
              <p:cNvSpPr/>
              <p:nvPr/>
            </p:nvSpPr>
            <p:spPr>
              <a:xfrm>
                <a:off x="0" y="0"/>
                <a:ext cx="3298444" cy="2639746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2639746">
                    <a:moveTo>
                      <a:pt x="0" y="0"/>
                    </a:moveTo>
                    <a:lnTo>
                      <a:pt x="3298444" y="0"/>
                    </a:lnTo>
                    <a:lnTo>
                      <a:pt x="3298444" y="2639746"/>
                    </a:lnTo>
                    <a:lnTo>
                      <a:pt x="0" y="263974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110440" r="-192223" b="-108198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1491814" y="856695"/>
              <a:ext cx="3265550" cy="1677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23"/>
                </a:lnSpc>
              </a:pPr>
              <a:r>
                <a:rPr lang="en-US" sz="276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No hay nada malo </a:t>
              </a:r>
            </a:p>
            <a:p>
              <a:pPr algn="ctr">
                <a:lnSpc>
                  <a:spcPts val="3323"/>
                </a:lnSpc>
              </a:pPr>
              <a:r>
                <a:rPr lang="en-US" sz="276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contigo.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144000" y="933395"/>
            <a:ext cx="3568023" cy="2107815"/>
            <a:chOff x="0" y="0"/>
            <a:chExt cx="4757364" cy="2810420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4757364" cy="2810420"/>
              <a:chOff x="0" y="0"/>
              <a:chExt cx="3298444" cy="1948561"/>
            </a:xfrm>
          </p:grpSpPr>
          <p:sp>
            <p:nvSpPr>
              <p:cNvPr id="24" name="Freeform 24" descr="A rectangular rectangle with a black background  AI-generated content may be incorrect."/>
              <p:cNvSpPr/>
              <p:nvPr/>
            </p:nvSpPr>
            <p:spPr>
              <a:xfrm flipH="1">
                <a:off x="0" y="0"/>
                <a:ext cx="3298444" cy="1948540"/>
              </a:xfrm>
              <a:custGeom>
                <a:avLst/>
                <a:gdLst/>
                <a:ahLst/>
                <a:cxnLst/>
                <a:rect l="l" t="t" r="r" b="b"/>
                <a:pathLst>
                  <a:path w="3298444" h="1948540">
                    <a:moveTo>
                      <a:pt x="3298444" y="0"/>
                    </a:moveTo>
                    <a:lnTo>
                      <a:pt x="0" y="0"/>
                    </a:lnTo>
                    <a:lnTo>
                      <a:pt x="0" y="1948540"/>
                    </a:lnTo>
                    <a:lnTo>
                      <a:pt x="3298444" y="1948540"/>
                    </a:lnTo>
                    <a:lnTo>
                      <a:pt x="3298444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t="-106138" r="-119958" b="-118782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229288" y="878057"/>
              <a:ext cx="3265550" cy="16771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23"/>
                </a:lnSpc>
              </a:pPr>
              <a:r>
                <a:rPr lang="en-US" sz="276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Eres suficiente tal como eres.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183617" y="3267283"/>
            <a:ext cx="8548501" cy="7464067"/>
            <a:chOff x="0" y="0"/>
            <a:chExt cx="7902626" cy="6900126"/>
          </a:xfrm>
        </p:grpSpPr>
        <p:sp>
          <p:nvSpPr>
            <p:cNvPr id="27" name="Freeform 27" descr="A cartoon of a person  AI-generated content may be incorrect."/>
            <p:cNvSpPr/>
            <p:nvPr/>
          </p:nvSpPr>
          <p:spPr>
            <a:xfrm>
              <a:off x="0" y="0"/>
              <a:ext cx="7902575" cy="6900164"/>
            </a:xfrm>
            <a:custGeom>
              <a:avLst/>
              <a:gdLst/>
              <a:ahLst/>
              <a:cxnLst/>
              <a:rect l="l" t="t" r="r" b="b"/>
              <a:pathLst>
                <a:path w="7902575" h="6900164">
                  <a:moveTo>
                    <a:pt x="0" y="0"/>
                  </a:moveTo>
                  <a:lnTo>
                    <a:pt x="7902575" y="0"/>
                  </a:lnTo>
                  <a:lnTo>
                    <a:pt x="7902575" y="6900164"/>
                  </a:lnTo>
                  <a:lnTo>
                    <a:pt x="0" y="69001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0022" y="1260761"/>
            <a:ext cx="1814578" cy="377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75"/>
              </a:lnSpc>
            </a:pPr>
            <a:r>
              <a:rPr lang="en-US" sz="2479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Preguntas</a:t>
            </a:r>
            <a:endParaRPr lang="en-US" sz="2479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768922" y="7357288"/>
            <a:ext cx="11171939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Los mensajes digitales se guardan, se reenvían y circulan rápidamente.</a:t>
            </a:r>
          </a:p>
          <a:p>
            <a:pPr algn="ctr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Legalmente, pueden considerarse insulto, difamación, amenaza o vulneración del derecho a la propia imagen.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3379289" y="2055294"/>
            <a:ext cx="5466344" cy="2092385"/>
            <a:chOff x="0" y="0"/>
            <a:chExt cx="5016132" cy="19200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016119" cy="1920117"/>
            </a:xfrm>
            <a:custGeom>
              <a:avLst/>
              <a:gdLst/>
              <a:ahLst/>
              <a:cxnLst/>
              <a:rect l="l" t="t" r="r" b="b"/>
              <a:pathLst>
                <a:path w="5016119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696079" y="0"/>
                  </a:lnTo>
                  <a:cubicBezTo>
                    <a:pt x="4872863" y="0"/>
                    <a:pt x="5016119" y="143256"/>
                    <a:pt x="5016119" y="320041"/>
                  </a:cubicBezTo>
                  <a:lnTo>
                    <a:pt x="5016119" y="1600077"/>
                  </a:lnTo>
                  <a:cubicBezTo>
                    <a:pt x="5016119" y="1776861"/>
                    <a:pt x="4872863" y="1920117"/>
                    <a:pt x="4696079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5016132" cy="1948629"/>
            </a:xfrm>
            <a:prstGeom prst="rect">
              <a:avLst/>
            </a:prstGeom>
          </p:spPr>
          <p:txBody>
            <a:bodyPr lIns="73813" tIns="73813" rIns="73813" bIns="73813" rtlCol="0" anchor="ctr"/>
            <a:lstStyle/>
            <a:p>
              <a:pPr algn="ctr">
                <a:lnSpc>
                  <a:spcPts val="3347"/>
                </a:lnSpc>
              </a:pPr>
              <a:r>
                <a:rPr lang="en-US" sz="278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te sentiste al decir mensajes negativos?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218590" y="2055294"/>
            <a:ext cx="5690121" cy="2092385"/>
            <a:chOff x="0" y="0"/>
            <a:chExt cx="5221478" cy="19200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221478" cy="1920117"/>
            </a:xfrm>
            <a:custGeom>
              <a:avLst/>
              <a:gdLst/>
              <a:ahLst/>
              <a:cxnLst/>
              <a:rect l="l" t="t" r="r" b="b"/>
              <a:pathLst>
                <a:path w="5221478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901438" y="0"/>
                  </a:lnTo>
                  <a:cubicBezTo>
                    <a:pt x="5078222" y="0"/>
                    <a:pt x="5221478" y="143256"/>
                    <a:pt x="5221478" y="320041"/>
                  </a:cubicBezTo>
                  <a:lnTo>
                    <a:pt x="5221478" y="1600077"/>
                  </a:lnTo>
                  <a:cubicBezTo>
                    <a:pt x="5221478" y="1776861"/>
                    <a:pt x="5078222" y="1920117"/>
                    <a:pt x="4901438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5221478" cy="1948629"/>
            </a:xfrm>
            <a:prstGeom prst="rect">
              <a:avLst/>
            </a:prstGeom>
          </p:spPr>
          <p:txBody>
            <a:bodyPr lIns="73813" tIns="73813" rIns="73813" bIns="73813" rtlCol="0" anchor="ctr"/>
            <a:lstStyle/>
            <a:p>
              <a:pPr algn="ctr">
                <a:lnSpc>
                  <a:spcPts val="3347"/>
                </a:lnSpc>
              </a:pPr>
              <a:r>
                <a:rPr lang="en-US" sz="278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¿Y al decir mensajes positivos?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82947" y="4475070"/>
            <a:ext cx="5466344" cy="2092385"/>
            <a:chOff x="0" y="0"/>
            <a:chExt cx="5016132" cy="192005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016119" cy="1920117"/>
            </a:xfrm>
            <a:custGeom>
              <a:avLst/>
              <a:gdLst/>
              <a:ahLst/>
              <a:cxnLst/>
              <a:rect l="l" t="t" r="r" b="b"/>
              <a:pathLst>
                <a:path w="5016119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696079" y="0"/>
                  </a:lnTo>
                  <a:cubicBezTo>
                    <a:pt x="4872863" y="0"/>
                    <a:pt x="5016119" y="143256"/>
                    <a:pt x="5016119" y="320041"/>
                  </a:cubicBezTo>
                  <a:lnTo>
                    <a:pt x="5016119" y="1600077"/>
                  </a:lnTo>
                  <a:cubicBezTo>
                    <a:pt x="5016119" y="1776861"/>
                    <a:pt x="4872863" y="1920117"/>
                    <a:pt x="4696079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5016132" cy="1948629"/>
            </a:xfrm>
            <a:prstGeom prst="rect">
              <a:avLst/>
            </a:prstGeom>
          </p:spPr>
          <p:txBody>
            <a:bodyPr lIns="73813" tIns="73813" rIns="73813" bIns="73813" rtlCol="0" anchor="ctr"/>
            <a:lstStyle/>
            <a:p>
              <a:pPr algn="ctr">
                <a:lnSpc>
                  <a:spcPts val="3347"/>
                </a:lnSpc>
              </a:pPr>
              <a:r>
                <a:rPr lang="en-US" sz="278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¿Es diferente si el mensaje viene de alguien conocido o de alguien anónimo?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832105" y="9090101"/>
            <a:ext cx="658554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Las palabras pueden destruir o construir.</a:t>
            </a: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10126" y="5963444"/>
            <a:ext cx="7382305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“Pasos silenciosos hacia adelante”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021860" y="4813159"/>
            <a:ext cx="2183851" cy="433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68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2.4</a:t>
            </a:r>
          </a:p>
        </p:txBody>
      </p:sp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766824" y="1872960"/>
            <a:ext cx="5083466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amplio y abierto.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766824" y="5856909"/>
            <a:ext cx="530542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Ante frases relacionadas con experiencias de bullying, el alumnado dará un paso adelante si se identifica con ellas. El ejercicio se realiza en silencio.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598266" y="0"/>
            <a:ext cx="10821522" cy="9443345"/>
            <a:chOff x="0" y="0"/>
            <a:chExt cx="10260406" cy="8953690"/>
          </a:xfrm>
        </p:grpSpPr>
        <p:sp>
          <p:nvSpPr>
            <p:cNvPr id="5" name="Freeform 5" descr="A black and white image of footprints  AI-generated content may be incorrect."/>
            <p:cNvSpPr/>
            <p:nvPr/>
          </p:nvSpPr>
          <p:spPr>
            <a:xfrm flipH="1">
              <a:off x="0" y="0"/>
              <a:ext cx="10260457" cy="8953627"/>
            </a:xfrm>
            <a:custGeom>
              <a:avLst/>
              <a:gdLst/>
              <a:ahLst/>
              <a:cxnLst/>
              <a:rect l="l" t="t" r="r" b="b"/>
              <a:pathLst>
                <a:path w="10260457" h="8953627">
                  <a:moveTo>
                    <a:pt x="10260457" y="0"/>
                  </a:moveTo>
                  <a:lnTo>
                    <a:pt x="0" y="0"/>
                  </a:lnTo>
                  <a:lnTo>
                    <a:pt x="0" y="8953627"/>
                  </a:lnTo>
                  <a:lnTo>
                    <a:pt x="10260457" y="8953627"/>
                  </a:lnTo>
                  <a:lnTo>
                    <a:pt x="10260457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10488" y="386499"/>
            <a:ext cx="2267024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Primera ronda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368841" y="1071988"/>
            <a:ext cx="3609478" cy="2548436"/>
            <a:chOff x="0" y="0"/>
            <a:chExt cx="3422320" cy="2416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visto a alguien ser empujado o golpeado.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15509" y="1072002"/>
            <a:ext cx="3733230" cy="2548434"/>
            <a:chOff x="0" y="0"/>
            <a:chExt cx="3539655" cy="24162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tenido miedo de ir a la escuela por el comportamiento de alguien.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185929" y="1072002"/>
            <a:ext cx="3733230" cy="2548434"/>
            <a:chOff x="0" y="0"/>
            <a:chExt cx="3539655" cy="24162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visto a otras personas publicar comentarios o imágenes crueles en internet.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185929" y="3882121"/>
            <a:ext cx="3733230" cy="2476245"/>
            <a:chOff x="0" y="0"/>
            <a:chExt cx="3539655" cy="23478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539617" cy="2347847"/>
            </a:xfrm>
            <a:custGeom>
              <a:avLst/>
              <a:gdLst/>
              <a:ahLst/>
              <a:cxnLst/>
              <a:rect l="l" t="t" r="r" b="b"/>
              <a:pathLst>
                <a:path w="3539617" h="2347847">
                  <a:moveTo>
                    <a:pt x="0" y="391287"/>
                  </a:moveTo>
                  <a:cubicBezTo>
                    <a:pt x="0" y="175260"/>
                    <a:pt x="175260" y="0"/>
                    <a:pt x="391287" y="0"/>
                  </a:cubicBezTo>
                  <a:lnTo>
                    <a:pt x="3148330" y="0"/>
                  </a:lnTo>
                  <a:cubicBezTo>
                    <a:pt x="3364484" y="0"/>
                    <a:pt x="3539617" y="175260"/>
                    <a:pt x="3539617" y="391287"/>
                  </a:cubicBezTo>
                  <a:lnTo>
                    <a:pt x="3539617" y="1956560"/>
                  </a:lnTo>
                  <a:cubicBezTo>
                    <a:pt x="3539617" y="2172714"/>
                    <a:pt x="3364357" y="2347847"/>
                    <a:pt x="3148330" y="2347847"/>
                  </a:cubicBezTo>
                  <a:lnTo>
                    <a:pt x="391287" y="2347847"/>
                  </a:lnTo>
                  <a:cubicBezTo>
                    <a:pt x="175260" y="2347847"/>
                    <a:pt x="0" y="2172587"/>
                    <a:pt x="0" y="1956560"/>
                  </a:cubicBezTo>
                  <a:lnTo>
                    <a:pt x="0" y="391287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3539655" cy="237642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oído rumores o mentiras que se difundían sobre alguien.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215509" y="3809938"/>
            <a:ext cx="3733230" cy="2548434"/>
            <a:chOff x="0" y="0"/>
            <a:chExt cx="3539655" cy="241629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 han dejado fuera a propósito tus amigos o amigas.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368841" y="3809938"/>
            <a:ext cx="3609478" cy="2548435"/>
            <a:chOff x="0" y="0"/>
            <a:chExt cx="3422320" cy="241629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visto a alguien perder la confianza en sí mismo/a por las burlas.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368841" y="6666576"/>
            <a:ext cx="3609478" cy="2548435"/>
            <a:chOff x="0" y="0"/>
            <a:chExt cx="3422320" cy="241629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 has reído de una broma que hirió los sentimientos de alguien.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215509" y="6666576"/>
            <a:ext cx="3733230" cy="2548435"/>
            <a:chOff x="0" y="0"/>
            <a:chExt cx="3539655" cy="241629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539617" cy="2416307"/>
            </a:xfrm>
            <a:custGeom>
              <a:avLst/>
              <a:gdLst/>
              <a:ahLst/>
              <a:cxnLst/>
              <a:rect l="l" t="t" r="r" b="b"/>
              <a:pathLst>
                <a:path w="3539617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9"/>
                  </a:lnTo>
                  <a:cubicBezTo>
                    <a:pt x="3539617" y="2235967"/>
                    <a:pt x="3359277" y="2416307"/>
                    <a:pt x="3136900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3539655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querido ayudar a un amigo o amiga y no lo has conseguido.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185929" y="6666576"/>
            <a:ext cx="3733230" cy="2548435"/>
            <a:chOff x="0" y="0"/>
            <a:chExt cx="3539655" cy="241629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539617" cy="2416307"/>
            </a:xfrm>
            <a:custGeom>
              <a:avLst/>
              <a:gdLst/>
              <a:ahLst/>
              <a:cxnLst/>
              <a:rect l="l" t="t" r="r" b="b"/>
              <a:pathLst>
                <a:path w="3539617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9"/>
                  </a:lnTo>
                  <a:cubicBezTo>
                    <a:pt x="3539617" y="2235967"/>
                    <a:pt x="3359277" y="2416307"/>
                    <a:pt x="3136900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3539655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 han insultado o se han reído de ti otras personas.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74453" y="386499"/>
            <a:ext cx="2415341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Segunda ronda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368841" y="1071988"/>
            <a:ext cx="3609478" cy="2548436"/>
            <a:chOff x="0" y="0"/>
            <a:chExt cx="3422320" cy="24162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Alguien te ayudó cuando te sentías triste o solo/a.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215509" y="1072002"/>
            <a:ext cx="3733230" cy="2548434"/>
            <a:chOff x="0" y="0"/>
            <a:chExt cx="3539655" cy="241629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Ayudaste a un compañero o compañera que estaba pasando por un momento difícil.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185929" y="1072002"/>
            <a:ext cx="3733230" cy="2548434"/>
            <a:chOff x="0" y="0"/>
            <a:chExt cx="3539655" cy="241629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Defendiste a alguien que estaba siendo tratado injustamente.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185929" y="3846033"/>
            <a:ext cx="3733230" cy="2476245"/>
            <a:chOff x="0" y="0"/>
            <a:chExt cx="3539655" cy="234784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539617" cy="2347847"/>
            </a:xfrm>
            <a:custGeom>
              <a:avLst/>
              <a:gdLst/>
              <a:ahLst/>
              <a:cxnLst/>
              <a:rect l="l" t="t" r="r" b="b"/>
              <a:pathLst>
                <a:path w="3539617" h="2347847">
                  <a:moveTo>
                    <a:pt x="0" y="391287"/>
                  </a:moveTo>
                  <a:cubicBezTo>
                    <a:pt x="0" y="175260"/>
                    <a:pt x="175260" y="0"/>
                    <a:pt x="391287" y="0"/>
                  </a:cubicBezTo>
                  <a:lnTo>
                    <a:pt x="3148330" y="0"/>
                  </a:lnTo>
                  <a:cubicBezTo>
                    <a:pt x="3364484" y="0"/>
                    <a:pt x="3539617" y="175260"/>
                    <a:pt x="3539617" y="391287"/>
                  </a:cubicBezTo>
                  <a:lnTo>
                    <a:pt x="3539617" y="1956560"/>
                  </a:lnTo>
                  <a:cubicBezTo>
                    <a:pt x="3539617" y="2172714"/>
                    <a:pt x="3364357" y="2347847"/>
                    <a:pt x="3148330" y="2347847"/>
                  </a:cubicBezTo>
                  <a:lnTo>
                    <a:pt x="391287" y="2347847"/>
                  </a:lnTo>
                  <a:cubicBezTo>
                    <a:pt x="175260" y="2347847"/>
                    <a:pt x="0" y="2172587"/>
                    <a:pt x="0" y="1956560"/>
                  </a:cubicBezTo>
                  <a:lnTo>
                    <a:pt x="0" y="391287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3539655" cy="237642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Alguien confió en ti con algo importante.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215509" y="3809938"/>
            <a:ext cx="3733230" cy="2548434"/>
            <a:chOff x="0" y="0"/>
            <a:chExt cx="3539655" cy="241629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539617" cy="2416306"/>
            </a:xfrm>
            <a:custGeom>
              <a:avLst/>
              <a:gdLst/>
              <a:ahLst/>
              <a:cxnLst/>
              <a:rect l="l" t="t" r="r" b="b"/>
              <a:pathLst>
                <a:path w="3539617" h="2416306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8"/>
                  </a:lnTo>
                  <a:cubicBezTo>
                    <a:pt x="3539617" y="2235965"/>
                    <a:pt x="3359277" y="2416306"/>
                    <a:pt x="3136900" y="2416306"/>
                  </a:cubicBezTo>
                  <a:lnTo>
                    <a:pt x="402717" y="2416306"/>
                  </a:lnTo>
                  <a:cubicBezTo>
                    <a:pt x="180340" y="2416306"/>
                    <a:pt x="0" y="2235965"/>
                    <a:pt x="0" y="2013588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3539655" cy="2444868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hecho un cumplido que hizo sonreír a alguien.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368841" y="3809938"/>
            <a:ext cx="3609478" cy="2548435"/>
            <a:chOff x="0" y="0"/>
            <a:chExt cx="3422320" cy="241629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Has recibido un cumplido sincero.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368841" y="6666576"/>
            <a:ext cx="3609478" cy="2548435"/>
            <a:chOff x="0" y="0"/>
            <a:chExt cx="3422320" cy="241629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422269" cy="2416307"/>
            </a:xfrm>
            <a:custGeom>
              <a:avLst/>
              <a:gdLst/>
              <a:ahLst/>
              <a:cxnLst/>
              <a:rect l="l" t="t" r="r" b="b"/>
              <a:pathLst>
                <a:path w="3422269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019552" y="0"/>
                  </a:lnTo>
                  <a:cubicBezTo>
                    <a:pt x="3241929" y="0"/>
                    <a:pt x="3422269" y="180340"/>
                    <a:pt x="3422269" y="402718"/>
                  </a:cubicBezTo>
                  <a:lnTo>
                    <a:pt x="3422269" y="2013589"/>
                  </a:lnTo>
                  <a:cubicBezTo>
                    <a:pt x="3422269" y="2235967"/>
                    <a:pt x="3241929" y="2416307"/>
                    <a:pt x="3019552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28575"/>
              <a:ext cx="3422320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Escuchaste a un amigo o amiga que necesitaba hablar.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215509" y="6666576"/>
            <a:ext cx="3733230" cy="2548435"/>
            <a:chOff x="0" y="0"/>
            <a:chExt cx="3539655" cy="241629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539617" cy="2416307"/>
            </a:xfrm>
            <a:custGeom>
              <a:avLst/>
              <a:gdLst/>
              <a:ahLst/>
              <a:cxnLst/>
              <a:rect l="l" t="t" r="r" b="b"/>
              <a:pathLst>
                <a:path w="3539617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9"/>
                  </a:lnTo>
                  <a:cubicBezTo>
                    <a:pt x="3539617" y="2235967"/>
                    <a:pt x="3359277" y="2416307"/>
                    <a:pt x="3136900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28575"/>
              <a:ext cx="3539655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 sentiste orgulloso/a de ayudar a otra persona.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1185929" y="6666576"/>
            <a:ext cx="3733230" cy="2548435"/>
            <a:chOff x="0" y="0"/>
            <a:chExt cx="3539655" cy="241629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539617" cy="2416307"/>
            </a:xfrm>
            <a:custGeom>
              <a:avLst/>
              <a:gdLst/>
              <a:ahLst/>
              <a:cxnLst/>
              <a:rect l="l" t="t" r="r" b="b"/>
              <a:pathLst>
                <a:path w="3539617" h="2416307">
                  <a:moveTo>
                    <a:pt x="0" y="402718"/>
                  </a:moveTo>
                  <a:cubicBezTo>
                    <a:pt x="0" y="180340"/>
                    <a:pt x="180340" y="0"/>
                    <a:pt x="402717" y="0"/>
                  </a:cubicBezTo>
                  <a:lnTo>
                    <a:pt x="3136900" y="0"/>
                  </a:lnTo>
                  <a:cubicBezTo>
                    <a:pt x="3359277" y="0"/>
                    <a:pt x="3539617" y="180340"/>
                    <a:pt x="3539617" y="402718"/>
                  </a:cubicBezTo>
                  <a:lnTo>
                    <a:pt x="3539617" y="2013589"/>
                  </a:lnTo>
                  <a:cubicBezTo>
                    <a:pt x="3539617" y="2235967"/>
                    <a:pt x="3359277" y="2416307"/>
                    <a:pt x="3136900" y="2416307"/>
                  </a:cubicBezTo>
                  <a:lnTo>
                    <a:pt x="402717" y="2416307"/>
                  </a:lnTo>
                  <a:cubicBezTo>
                    <a:pt x="180340" y="2416307"/>
                    <a:pt x="0" y="2235967"/>
                    <a:pt x="0" y="2013589"/>
                  </a:cubicBezTo>
                  <a:lnTo>
                    <a:pt x="0" y="40271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28575"/>
              <a:ext cx="3539655" cy="244486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Te disculpaste e hiciste las paces después de una discusión.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20906" y="1473864"/>
            <a:ext cx="1626877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Preguntas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564783" y="2578813"/>
            <a:ext cx="5290451" cy="2025057"/>
            <a:chOff x="0" y="0"/>
            <a:chExt cx="5016132" cy="19200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016119" cy="1920117"/>
            </a:xfrm>
            <a:custGeom>
              <a:avLst/>
              <a:gdLst/>
              <a:ahLst/>
              <a:cxnLst/>
              <a:rect l="l" t="t" r="r" b="b"/>
              <a:pathLst>
                <a:path w="5016119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696079" y="0"/>
                  </a:lnTo>
                  <a:cubicBezTo>
                    <a:pt x="4872863" y="0"/>
                    <a:pt x="5016119" y="143256"/>
                    <a:pt x="5016119" y="320041"/>
                  </a:cubicBezTo>
                  <a:lnTo>
                    <a:pt x="5016119" y="1600077"/>
                  </a:lnTo>
                  <a:cubicBezTo>
                    <a:pt x="5016119" y="1776861"/>
                    <a:pt x="4872863" y="1920117"/>
                    <a:pt x="4696079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5016132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observaste?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216190" y="2578813"/>
            <a:ext cx="5507028" cy="2025057"/>
            <a:chOff x="0" y="0"/>
            <a:chExt cx="5221478" cy="19200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221478" cy="1920117"/>
            </a:xfrm>
            <a:custGeom>
              <a:avLst/>
              <a:gdLst/>
              <a:ahLst/>
              <a:cxnLst/>
              <a:rect l="l" t="t" r="r" b="b"/>
              <a:pathLst>
                <a:path w="5221478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901438" y="0"/>
                  </a:lnTo>
                  <a:cubicBezTo>
                    <a:pt x="5078222" y="0"/>
                    <a:pt x="5221478" y="143256"/>
                    <a:pt x="5221478" y="320041"/>
                  </a:cubicBezTo>
                  <a:lnTo>
                    <a:pt x="5221478" y="1600077"/>
                  </a:lnTo>
                  <a:cubicBezTo>
                    <a:pt x="5221478" y="1776861"/>
                    <a:pt x="5078222" y="1920117"/>
                    <a:pt x="4901438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5221478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¿Cómo es el clima en nuestra clase?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375009" y="4920713"/>
            <a:ext cx="5290451" cy="2025057"/>
            <a:chOff x="0" y="0"/>
            <a:chExt cx="5016132" cy="192005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016119" cy="1920117"/>
            </a:xfrm>
            <a:custGeom>
              <a:avLst/>
              <a:gdLst/>
              <a:ahLst/>
              <a:cxnLst/>
              <a:rect l="l" t="t" r="r" b="b"/>
              <a:pathLst>
                <a:path w="5016119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4696079" y="0"/>
                  </a:lnTo>
                  <a:cubicBezTo>
                    <a:pt x="4872863" y="0"/>
                    <a:pt x="5016119" y="143256"/>
                    <a:pt x="5016119" y="320041"/>
                  </a:cubicBezTo>
                  <a:lnTo>
                    <a:pt x="5016119" y="1600077"/>
                  </a:lnTo>
                  <a:cubicBezTo>
                    <a:pt x="5016119" y="1776861"/>
                    <a:pt x="4872863" y="1920117"/>
                    <a:pt x="4696079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016132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podemos mejorar para sentirnos más seguros y más apoyados?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550892" y="8202431"/>
            <a:ext cx="697696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El silencio fortalece la reflexión y la empatía.</a:t>
            </a:r>
          </a:p>
        </p:txBody>
      </p:sp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420240" y="6032155"/>
            <a:ext cx="7447520" cy="3857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Estrategias contra el bullying</a:t>
            </a:r>
          </a:p>
          <a:p>
            <a:pPr algn="ctr">
              <a:lnSpc>
                <a:spcPts val="6000"/>
              </a:lnSpc>
            </a:pPr>
            <a:endParaRPr lang="en-US" sz="5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Revisión de las normas de la clase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938479" y="4887039"/>
            <a:ext cx="2202828" cy="4366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9"/>
              </a:lnSpc>
            </a:pPr>
            <a:r>
              <a:rPr lang="en-US" sz="270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 2.5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601108" y="9464269"/>
            <a:ext cx="3610914" cy="617942"/>
            <a:chOff x="0" y="0"/>
            <a:chExt cx="3034449" cy="5192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19050"/>
              <a:ext cx="3034449" cy="538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437"/>
                </a:lnSpc>
              </a:pPr>
              <a:r>
                <a:rPr lang="en-US" sz="2030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49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07951" y="2236735"/>
            <a:ext cx="5736658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Pizarra o rotafolios.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07951" y="6217048"/>
            <a:ext cx="5987139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 grupos, generaremos estrategias y normas de convivencia para prevenir y actuar frente al bullying y al ciberacoso.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955940" y="2265310"/>
            <a:ext cx="6544475" cy="5756381"/>
            <a:chOff x="0" y="0"/>
            <a:chExt cx="5498597" cy="483644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498635" cy="4836513"/>
            </a:xfrm>
            <a:custGeom>
              <a:avLst/>
              <a:gdLst/>
              <a:ahLst/>
              <a:cxnLst/>
              <a:rect l="l" t="t" r="r" b="b"/>
              <a:pathLst>
                <a:path w="5498635" h="4836513">
                  <a:moveTo>
                    <a:pt x="0" y="705208"/>
                  </a:moveTo>
                  <a:cubicBezTo>
                    <a:pt x="0" y="315711"/>
                    <a:pt x="410305" y="0"/>
                    <a:pt x="916502" y="0"/>
                  </a:cubicBezTo>
                  <a:lnTo>
                    <a:pt x="4582133" y="0"/>
                  </a:lnTo>
                  <a:cubicBezTo>
                    <a:pt x="5088330" y="0"/>
                    <a:pt x="5498635" y="315711"/>
                    <a:pt x="5498635" y="705208"/>
                  </a:cubicBezTo>
                  <a:lnTo>
                    <a:pt x="5498635" y="4131290"/>
                  </a:lnTo>
                  <a:cubicBezTo>
                    <a:pt x="5498635" y="4520786"/>
                    <a:pt x="5088330" y="4836513"/>
                    <a:pt x="4582133" y="4836513"/>
                  </a:cubicBezTo>
                  <a:lnTo>
                    <a:pt x="916502" y="4836513"/>
                  </a:lnTo>
                  <a:cubicBezTo>
                    <a:pt x="410305" y="4836401"/>
                    <a:pt x="0" y="4520690"/>
                    <a:pt x="0" y="4131290"/>
                  </a:cubicBezTo>
                  <a:lnTo>
                    <a:pt x="0" y="705208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5498597" cy="4865024"/>
            </a:xfrm>
            <a:prstGeom prst="rect">
              <a:avLst/>
            </a:prstGeom>
          </p:spPr>
          <p:txBody>
            <a:bodyPr lIns="80617" tIns="80617" rIns="80617" bIns="80617" rtlCol="0" anchor="ctr"/>
            <a:lstStyle/>
            <a:p>
              <a:pPr algn="ctr">
                <a:lnSpc>
                  <a:spcPts val="3296"/>
                </a:lnSpc>
              </a:pPr>
              <a:r>
                <a:rPr lang="en-US" sz="2746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Ya hemos hablado sobre el bullying y el ciberacoso, y hemos visto cómo afectan a las personas.</a:t>
              </a:r>
            </a:p>
            <a:p>
              <a:pPr algn="ctr">
                <a:lnSpc>
                  <a:spcPts val="3296"/>
                </a:lnSpc>
              </a:pPr>
              <a:endParaRPr lang="en-US" sz="274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algn="ctr">
                <a:lnSpc>
                  <a:spcPts val="3296"/>
                </a:lnSpc>
              </a:pPr>
              <a:r>
                <a:rPr lang="en-US" sz="2746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Ahora pensemos juntos: </a:t>
              </a:r>
              <a:r>
                <a:rPr lang="en-US" sz="2746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¿qué podemos hacer como clase para asegurarnos de que esto no ocurra, o para detenerlo si ocurre?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3479104" y="6775958"/>
            <a:ext cx="3413529" cy="2025057"/>
            <a:chOff x="0" y="0"/>
            <a:chExt cx="3236532" cy="192005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236595" cy="1920117"/>
            </a:xfrm>
            <a:custGeom>
              <a:avLst/>
              <a:gdLst/>
              <a:ahLst/>
              <a:cxnLst/>
              <a:rect l="l" t="t" r="r" b="b"/>
              <a:pathLst>
                <a:path w="3236595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2916555" y="0"/>
                  </a:lnTo>
                  <a:cubicBezTo>
                    <a:pt x="3093339" y="0"/>
                    <a:pt x="3236595" y="143256"/>
                    <a:pt x="3236595" y="320041"/>
                  </a:cubicBezTo>
                  <a:lnTo>
                    <a:pt x="3236595" y="1600077"/>
                  </a:lnTo>
                  <a:cubicBezTo>
                    <a:pt x="3236595" y="1776861"/>
                    <a:pt x="3093339" y="1920117"/>
                    <a:pt x="2916555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3236532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puede hacer cada persona?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7352763" y="6775958"/>
            <a:ext cx="3582488" cy="2025057"/>
            <a:chOff x="0" y="0"/>
            <a:chExt cx="3396729" cy="192005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396742" cy="1920117"/>
            </a:xfrm>
            <a:custGeom>
              <a:avLst/>
              <a:gdLst/>
              <a:ahLst/>
              <a:cxnLst/>
              <a:rect l="l" t="t" r="r" b="b"/>
              <a:pathLst>
                <a:path w="3396742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3076702" y="0"/>
                  </a:lnTo>
                  <a:cubicBezTo>
                    <a:pt x="3253486" y="0"/>
                    <a:pt x="3396742" y="143256"/>
                    <a:pt x="3396742" y="320041"/>
                  </a:cubicBezTo>
                  <a:lnTo>
                    <a:pt x="3396742" y="1600077"/>
                  </a:lnTo>
                  <a:cubicBezTo>
                    <a:pt x="3396742" y="1776861"/>
                    <a:pt x="3253486" y="1920117"/>
                    <a:pt x="3076702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50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3396729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puede hacer la clase?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774872" y="9110916"/>
            <a:ext cx="6738243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Recuerda: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Pedir ayuda no es chivarse, es protegerse.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267663" y="6775958"/>
            <a:ext cx="3582488" cy="2025057"/>
            <a:chOff x="0" y="0"/>
            <a:chExt cx="3396729" cy="192005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96742" cy="1920117"/>
            </a:xfrm>
            <a:custGeom>
              <a:avLst/>
              <a:gdLst/>
              <a:ahLst/>
              <a:cxnLst/>
              <a:rect l="l" t="t" r="r" b="b"/>
              <a:pathLst>
                <a:path w="3396742" h="1920117">
                  <a:moveTo>
                    <a:pt x="0" y="320041"/>
                  </a:moveTo>
                  <a:cubicBezTo>
                    <a:pt x="0" y="143256"/>
                    <a:pt x="143256" y="0"/>
                    <a:pt x="320040" y="0"/>
                  </a:cubicBezTo>
                  <a:lnTo>
                    <a:pt x="3076702" y="0"/>
                  </a:lnTo>
                  <a:cubicBezTo>
                    <a:pt x="3253486" y="0"/>
                    <a:pt x="3396742" y="143256"/>
                    <a:pt x="3396742" y="320041"/>
                  </a:cubicBezTo>
                  <a:lnTo>
                    <a:pt x="3396742" y="1600077"/>
                  </a:lnTo>
                  <a:cubicBezTo>
                    <a:pt x="3396742" y="1776861"/>
                    <a:pt x="3253486" y="1920117"/>
                    <a:pt x="3076702" y="1920117"/>
                  </a:cubicBezTo>
                  <a:lnTo>
                    <a:pt x="320040" y="1920117"/>
                  </a:lnTo>
                  <a:cubicBezTo>
                    <a:pt x="143256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3396729" cy="1948629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hacer en internet?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3499E4B5-BA8F-361F-1A54-99BFE7294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3772" y="604369"/>
            <a:ext cx="8147176" cy="5388086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52806" y="1028700"/>
            <a:ext cx="4860746" cy="2317369"/>
            <a:chOff x="0" y="0"/>
            <a:chExt cx="4027366" cy="19200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27357" cy="1920117"/>
            </a:xfrm>
            <a:custGeom>
              <a:avLst/>
              <a:gdLst/>
              <a:ahLst/>
              <a:cxnLst/>
              <a:rect l="l" t="t" r="r" b="b"/>
              <a:pathLst>
                <a:path w="4027357" h="1920117">
                  <a:moveTo>
                    <a:pt x="0" y="320041"/>
                  </a:moveTo>
                  <a:cubicBezTo>
                    <a:pt x="0" y="143256"/>
                    <a:pt x="115018" y="0"/>
                    <a:pt x="256955" y="0"/>
                  </a:cubicBezTo>
                  <a:lnTo>
                    <a:pt x="3770402" y="0"/>
                  </a:lnTo>
                  <a:cubicBezTo>
                    <a:pt x="3912338" y="0"/>
                    <a:pt x="4027357" y="143256"/>
                    <a:pt x="4027357" y="320041"/>
                  </a:cubicBezTo>
                  <a:lnTo>
                    <a:pt x="4027357" y="1600077"/>
                  </a:lnTo>
                  <a:cubicBezTo>
                    <a:pt x="4027357" y="1776861"/>
                    <a:pt x="3912338" y="1920117"/>
                    <a:pt x="3770402" y="1920117"/>
                  </a:cubicBezTo>
                  <a:lnTo>
                    <a:pt x="256955" y="1920117"/>
                  </a:lnTo>
                  <a:cubicBezTo>
                    <a:pt x="115018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4027366" cy="1939104"/>
            </a:xfrm>
            <a:prstGeom prst="rect">
              <a:avLst/>
            </a:prstGeom>
          </p:spPr>
          <p:txBody>
            <a:bodyPr lIns="81749" tIns="81749" rIns="81749" bIns="81749" rtlCol="0" anchor="ctr"/>
            <a:lstStyle/>
            <a:p>
              <a:pPr algn="ctr">
                <a:lnSpc>
                  <a:spcPts val="3587"/>
                </a:lnSpc>
              </a:pPr>
              <a:r>
                <a:rPr lang="en-US" sz="298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¿Qué normas ya tenemos en la clase?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226610" y="1028700"/>
            <a:ext cx="5108584" cy="2317369"/>
            <a:chOff x="0" y="0"/>
            <a:chExt cx="4232713" cy="192005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232713" cy="1920117"/>
            </a:xfrm>
            <a:custGeom>
              <a:avLst/>
              <a:gdLst/>
              <a:ahLst/>
              <a:cxnLst/>
              <a:rect l="l" t="t" r="r" b="b"/>
              <a:pathLst>
                <a:path w="4232713" h="1920117">
                  <a:moveTo>
                    <a:pt x="0" y="320041"/>
                  </a:moveTo>
                  <a:cubicBezTo>
                    <a:pt x="0" y="143256"/>
                    <a:pt x="116128" y="0"/>
                    <a:pt x="259436" y="0"/>
                  </a:cubicBezTo>
                  <a:lnTo>
                    <a:pt x="3973277" y="0"/>
                  </a:lnTo>
                  <a:cubicBezTo>
                    <a:pt x="4116585" y="0"/>
                    <a:pt x="4232713" y="143256"/>
                    <a:pt x="4232713" y="320041"/>
                  </a:cubicBezTo>
                  <a:lnTo>
                    <a:pt x="4232713" y="1600077"/>
                  </a:lnTo>
                  <a:cubicBezTo>
                    <a:pt x="4232713" y="1776861"/>
                    <a:pt x="4116585" y="1920117"/>
                    <a:pt x="3973277" y="1920117"/>
                  </a:cubicBezTo>
                  <a:lnTo>
                    <a:pt x="259436" y="1920117"/>
                  </a:lnTo>
                  <a:cubicBezTo>
                    <a:pt x="116128" y="1920117"/>
                    <a:pt x="0" y="1776734"/>
                    <a:pt x="0" y="1600077"/>
                  </a:cubicBezTo>
                  <a:lnTo>
                    <a:pt x="0" y="320041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9050"/>
              <a:ext cx="4232713" cy="1939104"/>
            </a:xfrm>
            <a:prstGeom prst="rect">
              <a:avLst/>
            </a:prstGeom>
          </p:spPr>
          <p:txBody>
            <a:bodyPr lIns="81749" tIns="81749" rIns="81749" bIns="81749" rtlCol="0" anchor="ctr"/>
            <a:lstStyle/>
            <a:p>
              <a:pPr algn="ctr">
                <a:lnSpc>
                  <a:spcPts val="3587"/>
                </a:lnSpc>
              </a:pPr>
              <a:r>
                <a:rPr lang="en-US" sz="298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¿Son suficientes para convivir en paz?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508997" y="3805047"/>
            <a:ext cx="9270006" cy="7964305"/>
            <a:chOff x="0" y="0"/>
            <a:chExt cx="12360008" cy="10619074"/>
          </a:xfrm>
        </p:grpSpPr>
        <p:sp>
          <p:nvSpPr>
            <p:cNvPr id="9" name="TextBox 9"/>
            <p:cNvSpPr txBox="1"/>
            <p:nvPr/>
          </p:nvSpPr>
          <p:spPr>
            <a:xfrm>
              <a:off x="183752" y="-28575"/>
              <a:ext cx="11992504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El bullying no es solo un problema de una persona, sino también un desafío para todos.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Como clase, podemos asumir la responsabilidad de protegernos y apoyarnos mutuamente.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 rot="5400000">
              <a:off x="1404545" y="-336389"/>
              <a:ext cx="9550917" cy="12360008"/>
              <a:chOff x="0" y="0"/>
              <a:chExt cx="5935053" cy="7680655"/>
            </a:xfrm>
          </p:grpSpPr>
          <p:sp>
            <p:nvSpPr>
              <p:cNvPr id="11" name="Freeform 11" descr="A group of people sitting together  AI-generated content may be incorrect."/>
              <p:cNvSpPr/>
              <p:nvPr/>
            </p:nvSpPr>
            <p:spPr>
              <a:xfrm>
                <a:off x="0" y="0"/>
                <a:ext cx="5935091" cy="7680706"/>
              </a:xfrm>
              <a:custGeom>
                <a:avLst/>
                <a:gdLst/>
                <a:ahLst/>
                <a:cxnLst/>
                <a:rect l="l" t="t" r="r" b="b"/>
                <a:pathLst>
                  <a:path w="5935091" h="7680706">
                    <a:moveTo>
                      <a:pt x="0" y="0"/>
                    </a:moveTo>
                    <a:lnTo>
                      <a:pt x="5935091" y="0"/>
                    </a:lnTo>
                    <a:lnTo>
                      <a:pt x="5935091" y="7680706"/>
                    </a:lnTo>
                    <a:lnTo>
                      <a:pt x="0" y="768070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 dirty="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011233" y="6019454"/>
            <a:ext cx="6600825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Cierre</a:t>
            </a:r>
          </a:p>
          <a:p>
            <a:pPr algn="ctr">
              <a:lnSpc>
                <a:spcPts val="6000"/>
              </a:lnSpc>
            </a:pPr>
            <a:endParaRPr lang="en-US" sz="50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6000"/>
              </a:lnSpc>
            </a:pPr>
            <a:r>
              <a:rPr lang="en-US" sz="5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Tarjetas</a:t>
            </a:r>
            <a:r>
              <a:rPr lang="en-US" sz="5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amor </a:t>
            </a:r>
            <a:r>
              <a:rPr lang="en-US" sz="5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propio</a:t>
            </a:r>
            <a:endParaRPr lang="en-US" sz="5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335449" y="4770004"/>
            <a:ext cx="1952393" cy="3807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0"/>
              </a:lnSpc>
            </a:pPr>
            <a:r>
              <a:rPr lang="en-US" sz="24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Actividad</a:t>
            </a:r>
            <a:r>
              <a:rPr lang="en-US" sz="24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2.5</a:t>
            </a:r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383212" y="2201624"/>
            <a:ext cx="5878984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tarjeta circular o tarjeta de amor propio por estudiante.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Rotuladores de colores.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(Opcional) Cinta adhesiva para colgar las tarjetas en la pared del aula.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83212" y="6809026"/>
            <a:ext cx="613568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estudiante escribirá un mensaje positivo para sí mismo/a y lo compartirá si lo desea.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7885266" y="601523"/>
            <a:ext cx="9946289" cy="7455278"/>
            <a:chOff x="0" y="0"/>
            <a:chExt cx="13261719" cy="9940371"/>
          </a:xfrm>
        </p:grpSpPr>
        <p:grpSp>
          <p:nvGrpSpPr>
            <p:cNvPr id="5" name="Group 5"/>
            <p:cNvGrpSpPr/>
            <p:nvPr/>
          </p:nvGrpSpPr>
          <p:grpSpPr>
            <a:xfrm>
              <a:off x="1335739" y="151501"/>
              <a:ext cx="9906979" cy="9747963"/>
              <a:chOff x="0" y="0"/>
              <a:chExt cx="6091669" cy="5993892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6731" y="6731"/>
                <a:ext cx="6078220" cy="5980430"/>
              </a:xfrm>
              <a:custGeom>
                <a:avLst/>
                <a:gdLst/>
                <a:ahLst/>
                <a:cxnLst/>
                <a:rect l="l" t="t" r="r" b="b"/>
                <a:pathLst>
                  <a:path w="6078220" h="5980430">
                    <a:moveTo>
                      <a:pt x="0" y="2990215"/>
                    </a:moveTo>
                    <a:cubicBezTo>
                      <a:pt x="0" y="1338834"/>
                      <a:pt x="1360678" y="0"/>
                      <a:pt x="3039110" y="0"/>
                    </a:cubicBezTo>
                    <a:cubicBezTo>
                      <a:pt x="4717542" y="0"/>
                      <a:pt x="6078220" y="1338707"/>
                      <a:pt x="6078220" y="2990215"/>
                    </a:cubicBezTo>
                    <a:cubicBezTo>
                      <a:pt x="6078220" y="4641723"/>
                      <a:pt x="4717542" y="5980430"/>
                      <a:pt x="3039110" y="5980430"/>
                    </a:cubicBezTo>
                    <a:cubicBezTo>
                      <a:pt x="1360678" y="5980430"/>
                      <a:pt x="0" y="4641596"/>
                      <a:pt x="0" y="2990215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7" name="Freeform 7"/>
              <p:cNvSpPr/>
              <p:nvPr/>
            </p:nvSpPr>
            <p:spPr>
              <a:xfrm>
                <a:off x="0" y="0"/>
                <a:ext cx="6091682" cy="5993892"/>
              </a:xfrm>
              <a:custGeom>
                <a:avLst/>
                <a:gdLst/>
                <a:ahLst/>
                <a:cxnLst/>
                <a:rect l="l" t="t" r="r" b="b"/>
                <a:pathLst>
                  <a:path w="6091682" h="5993892">
                    <a:moveTo>
                      <a:pt x="0" y="2996946"/>
                    </a:moveTo>
                    <a:cubicBezTo>
                      <a:pt x="0" y="1341628"/>
                      <a:pt x="1363726" y="0"/>
                      <a:pt x="3045841" y="0"/>
                    </a:cubicBezTo>
                    <a:lnTo>
                      <a:pt x="3045841" y="6731"/>
                    </a:lnTo>
                    <a:lnTo>
                      <a:pt x="3045841" y="0"/>
                    </a:lnTo>
                    <a:cubicBezTo>
                      <a:pt x="4727956" y="0"/>
                      <a:pt x="6091682" y="1341628"/>
                      <a:pt x="6091682" y="2996946"/>
                    </a:cubicBezTo>
                    <a:cubicBezTo>
                      <a:pt x="6091682" y="4652264"/>
                      <a:pt x="4727956" y="5993892"/>
                      <a:pt x="3045841" y="5993892"/>
                    </a:cubicBezTo>
                    <a:lnTo>
                      <a:pt x="3045841" y="5987161"/>
                    </a:lnTo>
                    <a:lnTo>
                      <a:pt x="3045841" y="5993892"/>
                    </a:lnTo>
                    <a:cubicBezTo>
                      <a:pt x="1363726" y="5993892"/>
                      <a:pt x="0" y="4652264"/>
                      <a:pt x="0" y="2996946"/>
                    </a:cubicBezTo>
                    <a:lnTo>
                      <a:pt x="6731" y="2996946"/>
                    </a:lnTo>
                    <a:lnTo>
                      <a:pt x="12446" y="3000629"/>
                    </a:lnTo>
                    <a:cubicBezTo>
                      <a:pt x="10795" y="3003169"/>
                      <a:pt x="7747" y="3004312"/>
                      <a:pt x="4826" y="3003423"/>
                    </a:cubicBezTo>
                    <a:cubicBezTo>
                      <a:pt x="1905" y="3002534"/>
                      <a:pt x="0" y="2999867"/>
                      <a:pt x="0" y="2996946"/>
                    </a:cubicBezTo>
                    <a:moveTo>
                      <a:pt x="13589" y="2996946"/>
                    </a:moveTo>
                    <a:lnTo>
                      <a:pt x="6731" y="2996946"/>
                    </a:lnTo>
                    <a:lnTo>
                      <a:pt x="1016" y="2993263"/>
                    </a:lnTo>
                    <a:cubicBezTo>
                      <a:pt x="2667" y="2990723"/>
                      <a:pt x="5715" y="2989580"/>
                      <a:pt x="8636" y="2990469"/>
                    </a:cubicBezTo>
                    <a:cubicBezTo>
                      <a:pt x="11557" y="2991358"/>
                      <a:pt x="13462" y="2994025"/>
                      <a:pt x="13462" y="2996946"/>
                    </a:cubicBezTo>
                    <a:cubicBezTo>
                      <a:pt x="13462" y="4644517"/>
                      <a:pt x="1370965" y="5980303"/>
                      <a:pt x="3045714" y="5980303"/>
                    </a:cubicBezTo>
                    <a:cubicBezTo>
                      <a:pt x="4720463" y="5980303"/>
                      <a:pt x="6078093" y="4644517"/>
                      <a:pt x="6078093" y="2996946"/>
                    </a:cubicBezTo>
                    <a:lnTo>
                      <a:pt x="6084824" y="2996946"/>
                    </a:lnTo>
                    <a:lnTo>
                      <a:pt x="6078093" y="2996946"/>
                    </a:lnTo>
                    <a:cubicBezTo>
                      <a:pt x="6078093" y="1349375"/>
                      <a:pt x="4720590" y="13589"/>
                      <a:pt x="3045841" y="13589"/>
                    </a:cubicBezTo>
                    <a:lnTo>
                      <a:pt x="3045841" y="6731"/>
                    </a:lnTo>
                    <a:lnTo>
                      <a:pt x="3045841" y="13462"/>
                    </a:lnTo>
                    <a:cubicBezTo>
                      <a:pt x="1371092" y="13589"/>
                      <a:pt x="13589" y="1349375"/>
                      <a:pt x="13589" y="2996946"/>
                    </a:cubicBezTo>
                    <a:close/>
                  </a:path>
                </a:pathLst>
              </a:custGeom>
              <a:solidFill>
                <a:srgbClr val="4A7EBB"/>
              </a:solidFill>
            </p:spPr>
            <p:txBody>
              <a:bodyPr/>
              <a:lstStyle/>
              <a:p>
                <a:endParaRPr lang="es-ES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 rot="5400000">
              <a:off x="1660674" y="-1660674"/>
              <a:ext cx="9940371" cy="13261719"/>
              <a:chOff x="0" y="0"/>
              <a:chExt cx="6112201" cy="8154454"/>
            </a:xfrm>
          </p:grpSpPr>
          <p:sp>
            <p:nvSpPr>
              <p:cNvPr id="9" name="Freeform 9" descr="A cartoon of a child holding books  AI-generated content may be incorrect."/>
              <p:cNvSpPr/>
              <p:nvPr/>
            </p:nvSpPr>
            <p:spPr>
              <a:xfrm>
                <a:off x="0" y="0"/>
                <a:ext cx="6112227" cy="8154416"/>
              </a:xfrm>
              <a:custGeom>
                <a:avLst/>
                <a:gdLst/>
                <a:ahLst/>
                <a:cxnLst/>
                <a:rect l="l" t="t" r="r" b="b"/>
                <a:pathLst>
                  <a:path w="6112227" h="8154416">
                    <a:moveTo>
                      <a:pt x="0" y="0"/>
                    </a:moveTo>
                    <a:lnTo>
                      <a:pt x="6112227" y="0"/>
                    </a:lnTo>
                    <a:lnTo>
                      <a:pt x="6112227" y="8154416"/>
                    </a:lnTo>
                    <a:lnTo>
                      <a:pt x="0" y="815441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"/>
                <a:stretch>
                  <a:fillRect l="-1545" r="-1545"/>
                </a:stretch>
              </a:blipFill>
            </p:spPr>
            <p:txBody>
              <a:bodyPr/>
              <a:lstStyle/>
              <a:p>
                <a:endParaRPr lang="es-ES"/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24638" y="1866634"/>
            <a:ext cx="6424807" cy="6321683"/>
            <a:chOff x="0" y="0"/>
            <a:chExt cx="6091669" cy="5993892"/>
          </a:xfrm>
        </p:grpSpPr>
        <p:sp>
          <p:nvSpPr>
            <p:cNvPr id="3" name="Freeform 3"/>
            <p:cNvSpPr/>
            <p:nvPr/>
          </p:nvSpPr>
          <p:spPr>
            <a:xfrm>
              <a:off x="6731" y="6731"/>
              <a:ext cx="6078220" cy="5980430"/>
            </a:xfrm>
            <a:custGeom>
              <a:avLst/>
              <a:gdLst/>
              <a:ahLst/>
              <a:cxnLst/>
              <a:rect l="l" t="t" r="r" b="b"/>
              <a:pathLst>
                <a:path w="6078220" h="5980430">
                  <a:moveTo>
                    <a:pt x="0" y="2990215"/>
                  </a:moveTo>
                  <a:cubicBezTo>
                    <a:pt x="0" y="1338834"/>
                    <a:pt x="1360678" y="0"/>
                    <a:pt x="3039110" y="0"/>
                  </a:cubicBezTo>
                  <a:cubicBezTo>
                    <a:pt x="4717542" y="0"/>
                    <a:pt x="6078220" y="1338707"/>
                    <a:pt x="6078220" y="2990215"/>
                  </a:cubicBezTo>
                  <a:cubicBezTo>
                    <a:pt x="6078220" y="4641723"/>
                    <a:pt x="4717542" y="5980430"/>
                    <a:pt x="3039110" y="5980430"/>
                  </a:cubicBezTo>
                  <a:cubicBezTo>
                    <a:pt x="1360678" y="5980430"/>
                    <a:pt x="0" y="4641596"/>
                    <a:pt x="0" y="2990215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Freeform 4"/>
            <p:cNvSpPr/>
            <p:nvPr/>
          </p:nvSpPr>
          <p:spPr>
            <a:xfrm>
              <a:off x="0" y="0"/>
              <a:ext cx="6091682" cy="5993892"/>
            </a:xfrm>
            <a:custGeom>
              <a:avLst/>
              <a:gdLst/>
              <a:ahLst/>
              <a:cxnLst/>
              <a:rect l="l" t="t" r="r" b="b"/>
              <a:pathLst>
                <a:path w="6091682" h="5993892">
                  <a:moveTo>
                    <a:pt x="0" y="2996946"/>
                  </a:moveTo>
                  <a:cubicBezTo>
                    <a:pt x="0" y="1341628"/>
                    <a:pt x="1363726" y="0"/>
                    <a:pt x="3045841" y="0"/>
                  </a:cubicBezTo>
                  <a:lnTo>
                    <a:pt x="3045841" y="6731"/>
                  </a:lnTo>
                  <a:lnTo>
                    <a:pt x="3045841" y="0"/>
                  </a:lnTo>
                  <a:cubicBezTo>
                    <a:pt x="4727956" y="0"/>
                    <a:pt x="6091682" y="1341628"/>
                    <a:pt x="6091682" y="2996946"/>
                  </a:cubicBezTo>
                  <a:cubicBezTo>
                    <a:pt x="6091682" y="4652264"/>
                    <a:pt x="4727956" y="5993892"/>
                    <a:pt x="3045841" y="5993892"/>
                  </a:cubicBezTo>
                  <a:lnTo>
                    <a:pt x="3045841" y="5987161"/>
                  </a:lnTo>
                  <a:lnTo>
                    <a:pt x="3045841" y="5993892"/>
                  </a:lnTo>
                  <a:cubicBezTo>
                    <a:pt x="1363726" y="5993892"/>
                    <a:pt x="0" y="4652264"/>
                    <a:pt x="0" y="2996946"/>
                  </a:cubicBezTo>
                  <a:lnTo>
                    <a:pt x="6731" y="2996946"/>
                  </a:lnTo>
                  <a:lnTo>
                    <a:pt x="12446" y="3000629"/>
                  </a:lnTo>
                  <a:cubicBezTo>
                    <a:pt x="10795" y="3003169"/>
                    <a:pt x="7747" y="3004312"/>
                    <a:pt x="4826" y="3003423"/>
                  </a:cubicBezTo>
                  <a:cubicBezTo>
                    <a:pt x="1905" y="3002534"/>
                    <a:pt x="0" y="2999867"/>
                    <a:pt x="0" y="2996946"/>
                  </a:cubicBezTo>
                  <a:moveTo>
                    <a:pt x="13589" y="2996946"/>
                  </a:moveTo>
                  <a:lnTo>
                    <a:pt x="6731" y="2996946"/>
                  </a:lnTo>
                  <a:lnTo>
                    <a:pt x="1016" y="2993263"/>
                  </a:lnTo>
                  <a:cubicBezTo>
                    <a:pt x="2667" y="2990723"/>
                    <a:pt x="5715" y="2989580"/>
                    <a:pt x="8636" y="2990469"/>
                  </a:cubicBezTo>
                  <a:cubicBezTo>
                    <a:pt x="11557" y="2991358"/>
                    <a:pt x="13462" y="2994025"/>
                    <a:pt x="13462" y="2996946"/>
                  </a:cubicBezTo>
                  <a:cubicBezTo>
                    <a:pt x="13462" y="4644517"/>
                    <a:pt x="1370965" y="5980303"/>
                    <a:pt x="3045714" y="5980303"/>
                  </a:cubicBezTo>
                  <a:cubicBezTo>
                    <a:pt x="4720463" y="5980303"/>
                    <a:pt x="6078093" y="4644517"/>
                    <a:pt x="6078093" y="2996946"/>
                  </a:cubicBezTo>
                  <a:lnTo>
                    <a:pt x="6084824" y="2996946"/>
                  </a:lnTo>
                  <a:lnTo>
                    <a:pt x="6078093" y="2996946"/>
                  </a:lnTo>
                  <a:cubicBezTo>
                    <a:pt x="6078093" y="1349375"/>
                    <a:pt x="4720590" y="13589"/>
                    <a:pt x="3045841" y="13589"/>
                  </a:cubicBezTo>
                  <a:lnTo>
                    <a:pt x="3045841" y="6731"/>
                  </a:lnTo>
                  <a:lnTo>
                    <a:pt x="3045841" y="13462"/>
                  </a:lnTo>
                  <a:cubicBezTo>
                    <a:pt x="1371092" y="13589"/>
                    <a:pt x="13589" y="1349375"/>
                    <a:pt x="13589" y="2996946"/>
                  </a:cubicBezTo>
                  <a:close/>
                </a:path>
              </a:pathLst>
            </a:custGeom>
            <a:solidFill>
              <a:srgbClr val="4A7EBB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8241157" y="699341"/>
            <a:ext cx="6624908" cy="8573411"/>
            <a:chOff x="0" y="0"/>
            <a:chExt cx="6281395" cy="8128864"/>
          </a:xfrm>
        </p:grpSpPr>
        <p:sp>
          <p:nvSpPr>
            <p:cNvPr id="6" name="Freeform 6" descr="A cartoon of a child holding books  AI-generated content may be incorrect."/>
            <p:cNvSpPr/>
            <p:nvPr/>
          </p:nvSpPr>
          <p:spPr>
            <a:xfrm>
              <a:off x="0" y="0"/>
              <a:ext cx="6281420" cy="8128889"/>
            </a:xfrm>
            <a:custGeom>
              <a:avLst/>
              <a:gdLst/>
              <a:ahLst/>
              <a:cxnLst/>
              <a:rect l="l" t="t" r="r" b="b"/>
              <a:pathLst>
                <a:path w="6281420" h="8128889">
                  <a:moveTo>
                    <a:pt x="0" y="0"/>
                  </a:moveTo>
                  <a:lnTo>
                    <a:pt x="6281420" y="0"/>
                  </a:lnTo>
                  <a:lnTo>
                    <a:pt x="6281420" y="8128889"/>
                  </a:lnTo>
                  <a:lnTo>
                    <a:pt x="0" y="812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0294056" y="4387310"/>
            <a:ext cx="2085971" cy="1413565"/>
            <a:chOff x="0" y="0"/>
            <a:chExt cx="1977809" cy="134026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977898" cy="1340358"/>
            </a:xfrm>
            <a:custGeom>
              <a:avLst/>
              <a:gdLst/>
              <a:ahLst/>
              <a:cxnLst/>
              <a:rect l="l" t="t" r="r" b="b"/>
              <a:pathLst>
                <a:path w="1977898" h="1340358">
                  <a:moveTo>
                    <a:pt x="13589" y="0"/>
                  </a:moveTo>
                  <a:lnTo>
                    <a:pt x="1964309" y="0"/>
                  </a:lnTo>
                  <a:cubicBezTo>
                    <a:pt x="1971802" y="0"/>
                    <a:pt x="1977898" y="6096"/>
                    <a:pt x="1977898" y="13589"/>
                  </a:cubicBezTo>
                  <a:lnTo>
                    <a:pt x="1977898" y="1326769"/>
                  </a:lnTo>
                  <a:cubicBezTo>
                    <a:pt x="1977898" y="1334262"/>
                    <a:pt x="1971802" y="1340358"/>
                    <a:pt x="1964309" y="1340358"/>
                  </a:cubicBezTo>
                  <a:lnTo>
                    <a:pt x="13589" y="1340358"/>
                  </a:lnTo>
                  <a:cubicBezTo>
                    <a:pt x="6096" y="1340358"/>
                    <a:pt x="0" y="1334262"/>
                    <a:pt x="0" y="1326769"/>
                  </a:cubicBezTo>
                  <a:lnTo>
                    <a:pt x="0" y="13589"/>
                  </a:lnTo>
                  <a:cubicBezTo>
                    <a:pt x="0" y="6096"/>
                    <a:pt x="6096" y="0"/>
                    <a:pt x="13589" y="0"/>
                  </a:cubicBezTo>
                  <a:moveTo>
                    <a:pt x="13589" y="27051"/>
                  </a:moveTo>
                  <a:lnTo>
                    <a:pt x="13589" y="13589"/>
                  </a:lnTo>
                  <a:lnTo>
                    <a:pt x="27051" y="13589"/>
                  </a:lnTo>
                  <a:lnTo>
                    <a:pt x="27051" y="1326769"/>
                  </a:lnTo>
                  <a:lnTo>
                    <a:pt x="13589" y="1326769"/>
                  </a:lnTo>
                  <a:lnTo>
                    <a:pt x="13589" y="1313180"/>
                  </a:lnTo>
                  <a:lnTo>
                    <a:pt x="1964309" y="1313180"/>
                  </a:lnTo>
                  <a:lnTo>
                    <a:pt x="1964309" y="1326769"/>
                  </a:lnTo>
                  <a:lnTo>
                    <a:pt x="1950720" y="1326769"/>
                  </a:lnTo>
                  <a:lnTo>
                    <a:pt x="1950720" y="13589"/>
                  </a:lnTo>
                  <a:lnTo>
                    <a:pt x="1964309" y="13589"/>
                  </a:lnTo>
                  <a:lnTo>
                    <a:pt x="1964309" y="27051"/>
                  </a:lnTo>
                  <a:lnTo>
                    <a:pt x="13589" y="2705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977809" cy="1340269"/>
            </a:xfrm>
            <a:prstGeom prst="rect">
              <a:avLst/>
            </a:prstGeom>
          </p:spPr>
          <p:txBody>
            <a:bodyPr lIns="71438" tIns="71438" rIns="71438" bIns="71438" rtlCol="0" anchor="t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Dreaming Outloud Script"/>
                  <a:ea typeface="Dreaming Outloud Script"/>
                  <a:cs typeface="Dreaming Outloud Script"/>
                  <a:sym typeface="Dreaming Outloud Script"/>
                </a:rPr>
                <a:t>I’m Marc</a:t>
              </a:r>
            </a:p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Dreaming Outloud Script"/>
                  <a:ea typeface="Dreaming Outloud Script"/>
                  <a:cs typeface="Dreaming Outloud Script"/>
                  <a:sym typeface="Dreaming Outloud Script"/>
                </a:rPr>
                <a:t>I’m a Good friend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384893" y="5107934"/>
            <a:ext cx="6964340" cy="1558006"/>
            <a:chOff x="0" y="18455"/>
            <a:chExt cx="9285786" cy="2077341"/>
          </a:xfrm>
        </p:grpSpPr>
        <p:sp>
          <p:nvSpPr>
            <p:cNvPr id="11" name="AutoShape 11"/>
            <p:cNvSpPr/>
            <p:nvPr/>
          </p:nvSpPr>
          <p:spPr>
            <a:xfrm flipH="1">
              <a:off x="3535085" y="18455"/>
              <a:ext cx="5750701" cy="1337900"/>
            </a:xfrm>
            <a:prstGeom prst="line">
              <a:avLst/>
            </a:prstGeom>
            <a:ln w="38100" cap="rnd">
              <a:solidFill>
                <a:srgbClr val="000000"/>
              </a:solidFill>
              <a:prstDash val="solid"/>
              <a:headEnd type="none" w="sm" len="sm"/>
              <a:tailEnd type="triangle" w="lg" len="med"/>
            </a:ln>
          </p:spPr>
          <p:txBody>
            <a:bodyPr/>
            <a:lstStyle/>
            <a:p>
              <a:endParaRPr lang="es-ES" dirty="0"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0" y="882057"/>
              <a:ext cx="3535085" cy="1213739"/>
              <a:chOff x="0" y="0"/>
              <a:chExt cx="2513838" cy="86310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513838" cy="863104"/>
              </a:xfrm>
              <a:custGeom>
                <a:avLst/>
                <a:gdLst/>
                <a:ahLst/>
                <a:cxnLst/>
                <a:rect l="l" t="t" r="r" b="b"/>
                <a:pathLst>
                  <a:path w="2513838" h="863104">
                    <a:moveTo>
                      <a:pt x="13589" y="0"/>
                    </a:moveTo>
                    <a:lnTo>
                      <a:pt x="2500249" y="0"/>
                    </a:lnTo>
                    <a:cubicBezTo>
                      <a:pt x="2507742" y="0"/>
                      <a:pt x="2513838" y="6127"/>
                      <a:pt x="2513838" y="13658"/>
                    </a:cubicBezTo>
                    <a:lnTo>
                      <a:pt x="2513838" y="849446"/>
                    </a:lnTo>
                    <a:cubicBezTo>
                      <a:pt x="2513838" y="856977"/>
                      <a:pt x="2507742" y="863104"/>
                      <a:pt x="2500249" y="863104"/>
                    </a:cubicBezTo>
                    <a:lnTo>
                      <a:pt x="13589" y="863104"/>
                    </a:lnTo>
                    <a:cubicBezTo>
                      <a:pt x="6096" y="863104"/>
                      <a:pt x="0" y="856977"/>
                      <a:pt x="0" y="849446"/>
                    </a:cubicBezTo>
                    <a:lnTo>
                      <a:pt x="0" y="13658"/>
                    </a:lnTo>
                    <a:cubicBezTo>
                      <a:pt x="0" y="6127"/>
                      <a:pt x="6096" y="0"/>
                      <a:pt x="13589" y="0"/>
                    </a:cubicBezTo>
                    <a:moveTo>
                      <a:pt x="13589" y="27187"/>
                    </a:moveTo>
                    <a:lnTo>
                      <a:pt x="13589" y="13658"/>
                    </a:lnTo>
                    <a:lnTo>
                      <a:pt x="27051" y="13658"/>
                    </a:lnTo>
                    <a:lnTo>
                      <a:pt x="27051" y="849446"/>
                    </a:lnTo>
                    <a:lnTo>
                      <a:pt x="13589" y="849446"/>
                    </a:lnTo>
                    <a:lnTo>
                      <a:pt x="13589" y="835916"/>
                    </a:lnTo>
                    <a:lnTo>
                      <a:pt x="2500249" y="835916"/>
                    </a:lnTo>
                    <a:lnTo>
                      <a:pt x="2500249" y="849574"/>
                    </a:lnTo>
                    <a:lnTo>
                      <a:pt x="2486660" y="849574"/>
                    </a:lnTo>
                    <a:lnTo>
                      <a:pt x="2486660" y="13658"/>
                    </a:lnTo>
                    <a:lnTo>
                      <a:pt x="2500249" y="13658"/>
                    </a:lnTo>
                    <a:lnTo>
                      <a:pt x="2500249" y="27187"/>
                    </a:lnTo>
                    <a:lnTo>
                      <a:pt x="13589" y="27187"/>
                    </a:ln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28575"/>
                <a:ext cx="2513838" cy="891679"/>
              </a:xfrm>
              <a:prstGeom prst="rect">
                <a:avLst/>
              </a:prstGeom>
            </p:spPr>
            <p:txBody>
              <a:bodyPr lIns="71438" tIns="71438" rIns="71438" bIns="71438" rtlCol="0" anchor="t"/>
              <a:lstStyle/>
              <a:p>
                <a:pPr algn="ctr">
                  <a:lnSpc>
                    <a:spcPts val="2400"/>
                  </a:lnSpc>
                </a:pPr>
                <a:r>
                  <a:rPr lang="en-US" sz="2000" b="1">
                    <a:solidFill>
                      <a:srgbClr val="000000"/>
                    </a:solidFill>
                    <a:latin typeface="Poppins Bold"/>
                    <a:ea typeface="Poppins Bold"/>
                    <a:cs typeface="Poppins Bold"/>
                    <a:sym typeface="Poppins Bold"/>
                  </a:rPr>
                  <a:t>First write a quality of yours</a:t>
                </a:r>
              </a:p>
            </p:txBody>
          </p:sp>
        </p:grpSp>
      </p:grpSp>
      <p:sp>
        <p:nvSpPr>
          <p:cNvPr id="15" name="TextBox 15"/>
          <p:cNvSpPr txBox="1"/>
          <p:nvPr/>
        </p:nvSpPr>
        <p:spPr>
          <a:xfrm>
            <a:off x="10653499" y="2644749"/>
            <a:ext cx="1800225" cy="80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Eres muy valiente.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265190" y="6111454"/>
            <a:ext cx="1800225" cy="80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sz="2699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Eres muy divertido/a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07638" y="3568462"/>
            <a:ext cx="1564213" cy="840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sz="2699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I love your hair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53499" y="7008116"/>
            <a:ext cx="1800225" cy="80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39"/>
              </a:lnSpc>
            </a:pPr>
            <a:r>
              <a:rPr lang="en-US" sz="2699">
                <a:solidFill>
                  <a:srgbClr val="000000"/>
                </a:soli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Eres amable.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086559" y="1645017"/>
            <a:ext cx="4046997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Circulad por el aula, pasando las tarjetas de mano en mano.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3084167" y="3042561"/>
            <a:ext cx="7569332" cy="3470730"/>
            <a:chOff x="0" y="0"/>
            <a:chExt cx="10092442" cy="4627640"/>
          </a:xfrm>
        </p:grpSpPr>
        <p:sp>
          <p:nvSpPr>
            <p:cNvPr id="21" name="TextBox 21"/>
            <p:cNvSpPr txBox="1"/>
            <p:nvPr/>
          </p:nvSpPr>
          <p:spPr>
            <a:xfrm>
              <a:off x="0" y="380755"/>
              <a:ext cx="5395996" cy="12477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 persona escribe un mensaje positivo en la tarjeta de los demás.</a:t>
              </a:r>
            </a:p>
          </p:txBody>
        </p:sp>
        <p:sp>
          <p:nvSpPr>
            <p:cNvPr id="22" name="AutoShape 22"/>
            <p:cNvSpPr/>
            <p:nvPr/>
          </p:nvSpPr>
          <p:spPr>
            <a:xfrm flipH="1">
              <a:off x="5395996" y="18781"/>
              <a:ext cx="4693257" cy="1000149"/>
            </a:xfrm>
            <a:prstGeom prst="line">
              <a:avLst/>
            </a:prstGeom>
            <a:ln w="381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AutoShape 23"/>
            <p:cNvSpPr/>
            <p:nvPr/>
          </p:nvSpPr>
          <p:spPr>
            <a:xfrm flipH="1" flipV="1">
              <a:off x="5395996" y="1018930"/>
              <a:ext cx="2232110" cy="231469"/>
            </a:xfrm>
            <a:prstGeom prst="line">
              <a:avLst/>
            </a:prstGeom>
            <a:ln w="381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AutoShape 24"/>
            <p:cNvSpPr/>
            <p:nvPr/>
          </p:nvSpPr>
          <p:spPr>
            <a:xfrm flipH="1" flipV="1">
              <a:off x="5395996" y="1018930"/>
              <a:ext cx="2842180" cy="3597301"/>
            </a:xfrm>
            <a:prstGeom prst="line">
              <a:avLst/>
            </a:prstGeom>
            <a:ln w="38100" cap="rnd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54697" y="3003423"/>
            <a:ext cx="5458271" cy="4280154"/>
            <a:chOff x="0" y="0"/>
            <a:chExt cx="4901057" cy="38432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01057" cy="3843274"/>
            </a:xfrm>
            <a:custGeom>
              <a:avLst/>
              <a:gdLst/>
              <a:ahLst/>
              <a:cxnLst/>
              <a:rect l="l" t="t" r="r" b="b"/>
              <a:pathLst>
                <a:path w="4901057" h="3843274">
                  <a:moveTo>
                    <a:pt x="0" y="640588"/>
                  </a:moveTo>
                  <a:cubicBezTo>
                    <a:pt x="0" y="286766"/>
                    <a:pt x="286766" y="0"/>
                    <a:pt x="640588" y="0"/>
                  </a:cubicBezTo>
                  <a:lnTo>
                    <a:pt x="4260469" y="0"/>
                  </a:lnTo>
                  <a:cubicBezTo>
                    <a:pt x="4614291" y="0"/>
                    <a:pt x="4901057" y="286766"/>
                    <a:pt x="4901057" y="640588"/>
                  </a:cubicBezTo>
                  <a:lnTo>
                    <a:pt x="4901057" y="3202686"/>
                  </a:lnTo>
                  <a:cubicBezTo>
                    <a:pt x="4901057" y="3556508"/>
                    <a:pt x="4614291" y="3843274"/>
                    <a:pt x="4260469" y="3843274"/>
                  </a:cubicBezTo>
                  <a:lnTo>
                    <a:pt x="640588" y="3843274"/>
                  </a:lnTo>
                  <a:cubicBezTo>
                    <a:pt x="286766" y="3843146"/>
                    <a:pt x="0" y="3556381"/>
                    <a:pt x="0" y="3202686"/>
                  </a:cubicBezTo>
                  <a:lnTo>
                    <a:pt x="0" y="64058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901057" cy="3881310"/>
            </a:xfrm>
            <a:prstGeom prst="rect">
              <a:avLst/>
            </a:prstGeom>
          </p:spPr>
          <p:txBody>
            <a:bodyPr lIns="75434" tIns="75434" rIns="75434" bIns="75434" rtlCol="0" anchor="ctr"/>
            <a:lstStyle/>
            <a:p>
              <a:pPr algn="ctr">
                <a:lnSpc>
                  <a:spcPts val="3421"/>
                </a:lnSpc>
              </a:pPr>
              <a:r>
                <a:rPr lang="en-US" sz="285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Hoy hemos visto que las palabras pueden hacer daño, pero también pueden sanar. Usemoslas para apoyarnos mutuamente y crear un clima de respeto.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 rot="5400000">
            <a:off x="8960446" y="615201"/>
            <a:ext cx="9855354" cy="9488245"/>
            <a:chOff x="0" y="0"/>
            <a:chExt cx="8849258" cy="8519627"/>
          </a:xfrm>
        </p:grpSpPr>
        <p:sp>
          <p:nvSpPr>
            <p:cNvPr id="6" name="Freeform 6" descr="A group of people standing next to a guitar and a ball  AI-generated content may be incorrect."/>
            <p:cNvSpPr/>
            <p:nvPr/>
          </p:nvSpPr>
          <p:spPr>
            <a:xfrm>
              <a:off x="0" y="0"/>
              <a:ext cx="8849233" cy="8519652"/>
            </a:xfrm>
            <a:custGeom>
              <a:avLst/>
              <a:gdLst/>
              <a:ahLst/>
              <a:cxnLst/>
              <a:rect l="l" t="t" r="r" b="b"/>
              <a:pathLst>
                <a:path w="8849233" h="8519652">
                  <a:moveTo>
                    <a:pt x="0" y="0"/>
                  </a:moveTo>
                  <a:lnTo>
                    <a:pt x="8849233" y="0"/>
                  </a:lnTo>
                  <a:lnTo>
                    <a:pt x="8849233" y="8519652"/>
                  </a:lnTo>
                  <a:lnTo>
                    <a:pt x="0" y="8519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18143" t="-83193" r="-1814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50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88076" y="6316857"/>
            <a:ext cx="7672708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buzón de mensajes anónimos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949950" y="1741862"/>
            <a:ext cx="14348960" cy="1363483"/>
            <a:chOff x="0" y="0"/>
            <a:chExt cx="11704320" cy="11121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Actividades complementarias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617954" y="9445585"/>
            <a:ext cx="3720096" cy="636626"/>
            <a:chOff x="0" y="0"/>
            <a:chExt cx="3034449" cy="5192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034453" cy="519289"/>
            </a:xfrm>
            <a:custGeom>
              <a:avLst/>
              <a:gdLst/>
              <a:ahLst/>
              <a:cxnLst/>
              <a:rect l="l" t="t" r="r" b="b"/>
              <a:pathLst>
                <a:path w="3034453" h="519289">
                  <a:moveTo>
                    <a:pt x="0" y="0"/>
                  </a:moveTo>
                  <a:lnTo>
                    <a:pt x="3034453" y="0"/>
                  </a:lnTo>
                  <a:lnTo>
                    <a:pt x="3034453" y="519289"/>
                  </a:lnTo>
                  <a:lnTo>
                    <a:pt x="0" y="51928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63860" b="-6386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3034449" cy="5478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510"/>
                </a:lnSpc>
              </a:pPr>
              <a:r>
                <a:rPr lang="en-US" sz="2092">
                  <a:solidFill>
                    <a:srgbClr val="898989"/>
                  </a:solidFill>
                  <a:latin typeface="Poppins"/>
                  <a:ea typeface="Poppins"/>
                  <a:cs typeface="Poppins"/>
                  <a:sym typeface="Poppins"/>
                </a:rPr>
                <a:t>57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44806" y="1639913"/>
            <a:ext cx="585180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caja decorada o buzón (físico o virtual).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Pequeños trozos de papel.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Bolígrafos o lápices.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44806" y="6226016"/>
            <a:ext cx="6107315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Cualquier persona puede usarlo de forma anónima para dejar mensajes sobre cómo se siente, algo injusto que haya visto o para compartir un consejo o un mensaje positivo.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152991" y="982355"/>
            <a:ext cx="8370184" cy="7099161"/>
            <a:chOff x="0" y="0"/>
            <a:chExt cx="6894157" cy="5847270"/>
          </a:xfrm>
        </p:grpSpPr>
        <p:sp>
          <p:nvSpPr>
            <p:cNvPr id="5" name="Freeform 5" descr="A brown box with a lid  AI-generated content may be incorrect."/>
            <p:cNvSpPr/>
            <p:nvPr/>
          </p:nvSpPr>
          <p:spPr>
            <a:xfrm>
              <a:off x="0" y="0"/>
              <a:ext cx="6894195" cy="5847207"/>
            </a:xfrm>
            <a:custGeom>
              <a:avLst/>
              <a:gdLst/>
              <a:ahLst/>
              <a:cxnLst/>
              <a:rect l="l" t="t" r="r" b="b"/>
              <a:pathLst>
                <a:path w="6894195" h="5847207">
                  <a:moveTo>
                    <a:pt x="0" y="0"/>
                  </a:moveTo>
                  <a:lnTo>
                    <a:pt x="6894195" y="0"/>
                  </a:lnTo>
                  <a:lnTo>
                    <a:pt x="6894195" y="5847207"/>
                  </a:lnTo>
                  <a:lnTo>
                    <a:pt x="0" y="58472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863608" y="3280535"/>
            <a:ext cx="20462236" cy="13870180"/>
            <a:chOff x="0" y="0"/>
            <a:chExt cx="14550923" cy="98632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550898" cy="9863201"/>
            </a:xfrm>
            <a:custGeom>
              <a:avLst/>
              <a:gdLst/>
              <a:ahLst/>
              <a:cxnLst/>
              <a:rect l="l" t="t" r="r" b="b"/>
              <a:pathLst>
                <a:path w="14550898" h="9863201">
                  <a:moveTo>
                    <a:pt x="0" y="4931664"/>
                  </a:moveTo>
                  <a:cubicBezTo>
                    <a:pt x="0" y="2208022"/>
                    <a:pt x="3257296" y="0"/>
                    <a:pt x="7275449" y="0"/>
                  </a:cubicBezTo>
                  <a:cubicBezTo>
                    <a:pt x="11293602" y="0"/>
                    <a:pt x="14550898" y="2208022"/>
                    <a:pt x="14550898" y="4931664"/>
                  </a:cubicBezTo>
                  <a:cubicBezTo>
                    <a:pt x="14550898" y="7655306"/>
                    <a:pt x="11293602" y="9863201"/>
                    <a:pt x="7275449" y="9863201"/>
                  </a:cubicBezTo>
                  <a:cubicBezTo>
                    <a:pt x="3257296" y="9863201"/>
                    <a:pt x="0" y="7655306"/>
                    <a:pt x="0" y="4931664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997873" y="6085684"/>
            <a:ext cx="629225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red de confianza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077004" y="1579943"/>
            <a:ext cx="14133992" cy="1343056"/>
            <a:chOff x="0" y="0"/>
            <a:chExt cx="11704320" cy="11121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704320" cy="1112184"/>
            </a:xfrm>
            <a:custGeom>
              <a:avLst/>
              <a:gdLst/>
              <a:ahLst/>
              <a:cxnLst/>
              <a:rect l="l" t="t" r="r" b="b"/>
              <a:pathLst>
                <a:path w="11704320" h="1112184">
                  <a:moveTo>
                    <a:pt x="0" y="0"/>
                  </a:moveTo>
                  <a:lnTo>
                    <a:pt x="11704320" y="0"/>
                  </a:lnTo>
                  <a:lnTo>
                    <a:pt x="11704320" y="1112184"/>
                  </a:lnTo>
                  <a:lnTo>
                    <a:pt x="0" y="1112184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55055" b="-15505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1704320" cy="115980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en-US" sz="5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Actividades complementarias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84970" y="4408191"/>
            <a:ext cx="5568342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Qué haremos: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Formaremos un círculo y, lanzando el ovillo de lana, diremos una cualidad positiva o un mensaje de apoyo a un compañero o compañera de clase.</a:t>
            </a:r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25" r="25"/>
          <a:stretch>
            <a:fillRect/>
          </a:stretch>
        </p:blipFill>
        <p:spPr>
          <a:xfrm>
            <a:off x="10932910" y="444204"/>
            <a:ext cx="13096765" cy="7370646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984970" y="1644735"/>
            <a:ext cx="5335382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Materiales: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257302" lvl="1" indent="-128651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 ovillo de lana o cuerda.</a:t>
            </a:r>
          </a:p>
          <a:p>
            <a:pPr marL="257387" lvl="1" indent="-128693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Espacio suficiente para que el grupo forme un círculo.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3285007" y="7465662"/>
            <a:ext cx="12397026" cy="1772645"/>
            <a:chOff x="0" y="0"/>
            <a:chExt cx="11199228" cy="160137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199368" cy="1601474"/>
            </a:xfrm>
            <a:custGeom>
              <a:avLst/>
              <a:gdLst/>
              <a:ahLst/>
              <a:cxnLst/>
              <a:rect l="l" t="t" r="r" b="b"/>
              <a:pathLst>
                <a:path w="11199368" h="1601474">
                  <a:moveTo>
                    <a:pt x="0" y="266955"/>
                  </a:moveTo>
                  <a:cubicBezTo>
                    <a:pt x="0" y="119507"/>
                    <a:pt x="119507" y="0"/>
                    <a:pt x="266954" y="0"/>
                  </a:cubicBezTo>
                  <a:lnTo>
                    <a:pt x="10932414" y="0"/>
                  </a:lnTo>
                  <a:cubicBezTo>
                    <a:pt x="11079861" y="0"/>
                    <a:pt x="11199368" y="119507"/>
                    <a:pt x="11199368" y="266955"/>
                  </a:cubicBezTo>
                  <a:lnTo>
                    <a:pt x="11199368" y="1334519"/>
                  </a:lnTo>
                  <a:cubicBezTo>
                    <a:pt x="11199368" y="1481967"/>
                    <a:pt x="11079861" y="1601474"/>
                    <a:pt x="10932414" y="1601474"/>
                  </a:cubicBezTo>
                  <a:lnTo>
                    <a:pt x="266954" y="1601474"/>
                  </a:lnTo>
                  <a:cubicBezTo>
                    <a:pt x="119507" y="1601347"/>
                    <a:pt x="0" y="1481840"/>
                    <a:pt x="0" y="133451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1199228" cy="1639472"/>
            </a:xfrm>
            <a:prstGeom prst="rect">
              <a:avLst/>
            </a:prstGeom>
          </p:spPr>
          <p:txBody>
            <a:bodyPr lIns="74978" tIns="74978" rIns="74978" bIns="74978" rtlCol="0" anchor="ctr"/>
            <a:lstStyle/>
            <a:p>
              <a:pPr algn="ctr">
                <a:lnSpc>
                  <a:spcPts val="3400"/>
                </a:lnSpc>
              </a:pPr>
              <a:r>
                <a:rPr lang="en-US" sz="283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Cada persona es importante para que el grupo se mantenga fuerte y protegido.</a:t>
              </a: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63398" y="328471"/>
            <a:ext cx="13961204" cy="1939056"/>
            <a:chOff x="0" y="0"/>
            <a:chExt cx="1170432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90292" b="-9029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704320" cy="1673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6000"/>
                </a:lnSpc>
              </a:pPr>
              <a:r>
                <a:rPr lang="en-US" sz="5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Cierre del módulo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497575" y="2775438"/>
            <a:ext cx="11168963" cy="1939056"/>
            <a:chOff x="0" y="0"/>
            <a:chExt cx="9363456" cy="16256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9363456" cy="1625473"/>
            </a:xfrm>
            <a:custGeom>
              <a:avLst/>
              <a:gdLst/>
              <a:ahLst/>
              <a:cxnLst/>
              <a:rect l="l" t="t" r="r" b="b"/>
              <a:pathLst>
                <a:path w="9363456" h="1625473">
                  <a:moveTo>
                    <a:pt x="0" y="270891"/>
                  </a:moveTo>
                  <a:cubicBezTo>
                    <a:pt x="0" y="121285"/>
                    <a:pt x="121285" y="0"/>
                    <a:pt x="270891" y="0"/>
                  </a:cubicBezTo>
                  <a:lnTo>
                    <a:pt x="9092565" y="0"/>
                  </a:lnTo>
                  <a:cubicBezTo>
                    <a:pt x="9242172" y="0"/>
                    <a:pt x="9363456" y="121285"/>
                    <a:pt x="9363456" y="270891"/>
                  </a:cubicBezTo>
                  <a:lnTo>
                    <a:pt x="9363456" y="1354582"/>
                  </a:lnTo>
                  <a:cubicBezTo>
                    <a:pt x="9363456" y="1504188"/>
                    <a:pt x="9242172" y="1625473"/>
                    <a:pt x="9092565" y="1625473"/>
                  </a:cubicBezTo>
                  <a:lnTo>
                    <a:pt x="270891" y="1625473"/>
                  </a:lnTo>
                  <a:cubicBezTo>
                    <a:pt x="121285" y="1625600"/>
                    <a:pt x="0" y="1504315"/>
                    <a:pt x="0" y="1354709"/>
                  </a:cubicBezTo>
                  <a:lnTo>
                    <a:pt x="0" y="270891"/>
                  </a:ln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9363456" cy="1654175"/>
            </a:xfrm>
            <a:prstGeom prst="rect">
              <a:avLst/>
            </a:prstGeom>
          </p:spPr>
          <p:txBody>
            <a:bodyPr lIns="80794" tIns="80794" rIns="80794" bIns="80794" rtlCol="0" anchor="ctr"/>
            <a:lstStyle/>
            <a:p>
              <a:pPr algn="ctr">
                <a:lnSpc>
                  <a:spcPts val="3664"/>
                </a:lnSpc>
              </a:pPr>
              <a:r>
                <a:rPr lang="en-US" sz="3053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Todas las personas tenemos un papel en la construcción de un clima de respeto y apoyo.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497575" y="5023694"/>
            <a:ext cx="11168963" cy="2904275"/>
            <a:chOff x="0" y="0"/>
            <a:chExt cx="9363456" cy="243478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363456" cy="2434711"/>
            </a:xfrm>
            <a:custGeom>
              <a:avLst/>
              <a:gdLst/>
              <a:ahLst/>
              <a:cxnLst/>
              <a:rect l="l" t="t" r="r" b="b"/>
              <a:pathLst>
                <a:path w="9363456" h="2434711">
                  <a:moveTo>
                    <a:pt x="0" y="405764"/>
                  </a:moveTo>
                  <a:cubicBezTo>
                    <a:pt x="0" y="181737"/>
                    <a:pt x="181737" y="0"/>
                    <a:pt x="405765" y="0"/>
                  </a:cubicBezTo>
                  <a:lnTo>
                    <a:pt x="8957691" y="0"/>
                  </a:lnTo>
                  <a:cubicBezTo>
                    <a:pt x="9181847" y="0"/>
                    <a:pt x="9363456" y="181737"/>
                    <a:pt x="9363456" y="405764"/>
                  </a:cubicBezTo>
                  <a:lnTo>
                    <a:pt x="9363456" y="2028947"/>
                  </a:lnTo>
                  <a:cubicBezTo>
                    <a:pt x="9363456" y="2253102"/>
                    <a:pt x="9181719" y="2434711"/>
                    <a:pt x="8957691" y="2434711"/>
                  </a:cubicBezTo>
                  <a:lnTo>
                    <a:pt x="405765" y="2434711"/>
                  </a:lnTo>
                  <a:cubicBezTo>
                    <a:pt x="181737" y="2434838"/>
                    <a:pt x="0" y="2253102"/>
                    <a:pt x="0" y="2028947"/>
                  </a:cubicBezTo>
                  <a:lnTo>
                    <a:pt x="0" y="405764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9363456" cy="2463363"/>
            </a:xfrm>
            <a:prstGeom prst="rect">
              <a:avLst/>
            </a:prstGeom>
          </p:spPr>
          <p:txBody>
            <a:bodyPr lIns="80794" tIns="80794" rIns="80794" bIns="80794" rtlCol="0" anchor="ctr"/>
            <a:lstStyle/>
            <a:p>
              <a:pPr algn="ctr">
                <a:lnSpc>
                  <a:spcPts val="3664"/>
                </a:lnSpc>
              </a:pPr>
              <a:r>
                <a:rPr lang="en-US" sz="3053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El bullying y el ciberacoso no son juegos. Con nuestras palabras y acciones podemos causar daño… o podemos cuidar.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B5F5B5C-6BA0-7C96-117E-F9FCA48FB1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524000" y="1181100"/>
            <a:ext cx="9587480" cy="7696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593B063-8FCA-CEF4-67EC-22C92FC62B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600" y="723900"/>
            <a:ext cx="2035787" cy="23622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4E85384-A9EB-1955-3BC7-956787C536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877800" y="3707834"/>
            <a:ext cx="2971800" cy="189286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FD5D29D9-6D2E-33D0-A6FD-25BD3B4DB3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77799" y="7277100"/>
            <a:ext cx="3208421" cy="12192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2260</Words>
  <Application>Microsoft Office PowerPoint</Application>
  <PresentationFormat>Custom</PresentationFormat>
  <Paragraphs>339</Paragraphs>
  <Slides>62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8" baseType="lpstr">
      <vt:lpstr>Arial</vt:lpstr>
      <vt:lpstr>Calibri</vt:lpstr>
      <vt:lpstr>Poppins</vt:lpstr>
      <vt:lpstr>Poppins Bold</vt:lpstr>
      <vt:lpstr>Dreaming Outloud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M5_Bullying y Ciberacoso_ESO.pptx</dc:title>
  <cp:lastModifiedBy>Itzel Gn</cp:lastModifiedBy>
  <cp:revision>2</cp:revision>
  <dcterms:created xsi:type="dcterms:W3CDTF">2006-08-16T00:00:00Z</dcterms:created>
  <dcterms:modified xsi:type="dcterms:W3CDTF">2026-04-02T17:29:18Z</dcterms:modified>
  <dc:identifier>DAHEITNtxQY</dc:identifier>
</cp:coreProperties>
</file>