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Lst>
  <p:sldSz cx="18288000" cy="10287000"/>
  <p:notesSz cx="6858000" cy="9144000"/>
  <p:embeddedFontLst>
    <p:embeddedFont>
      <p:font typeface="Dreaming Outloud Script" panose="020B0604020202020204" charset="0"/>
      <p:regular r:id="rId86"/>
    </p:embeddedFont>
    <p:embeddedFont>
      <p:font typeface="Poppins" panose="00000500000000000000" pitchFamily="2" charset="0"/>
      <p:regular r:id="rId87"/>
      <p:bold r:id="rId88"/>
      <p:italic r:id="rId89"/>
      <p:boldItalic r:id="rId90"/>
    </p:embeddedFont>
    <p:embeddedFont>
      <p:font typeface="Poppins Bold" panose="00000800000000000000" charset="0"/>
      <p:regular r:id="rId9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7" d="100"/>
          <a:sy n="77" d="100"/>
        </p:scale>
        <p:origin x="70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font" Target="fonts/font4.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font" Target="fonts/font5.fntdata"/><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3.fntdata"/><Relationship Id="rId9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1.fntdata"/><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2.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53.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8.png"/><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5.png"/><Relationship Id="rId4" Type="http://schemas.openxmlformats.org/officeDocument/2006/relationships/image" Target="../media/image37.png"/></Relationships>
</file>

<file path=ppt/slides/_rels/slide6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7.jpeg"/></Relationships>
</file>

<file path=ppt/slides/_rels/slide8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92583" y="1461454"/>
            <a:ext cx="11658600" cy="944877"/>
            <a:chOff x="0" y="0"/>
            <a:chExt cx="11054080" cy="895883"/>
          </a:xfrm>
        </p:grpSpPr>
        <p:sp>
          <p:nvSpPr>
            <p:cNvPr id="3" name="Freeform 3"/>
            <p:cNvSpPr/>
            <p:nvPr/>
          </p:nvSpPr>
          <p:spPr>
            <a:xfrm>
              <a:off x="0" y="0"/>
              <a:ext cx="11054080" cy="895886"/>
            </a:xfrm>
            <a:custGeom>
              <a:avLst/>
              <a:gdLst/>
              <a:ahLst/>
              <a:cxnLst/>
              <a:rect l="l" t="t" r="r" b="b"/>
              <a:pathLst>
                <a:path w="11054080" h="895886">
                  <a:moveTo>
                    <a:pt x="0" y="0"/>
                  </a:moveTo>
                  <a:lnTo>
                    <a:pt x="11054080" y="0"/>
                  </a:lnTo>
                  <a:lnTo>
                    <a:pt x="11054080" y="895886"/>
                  </a:lnTo>
                  <a:lnTo>
                    <a:pt x="0" y="895886"/>
                  </a:lnTo>
                  <a:close/>
                </a:path>
              </a:pathLst>
            </a:custGeom>
            <a:blipFill>
              <a:blip r:embed="rId2">
                <a:alphaModFix amt="0"/>
              </a:blip>
              <a:stretch>
                <a:fillRect t="-190420" b="-190420"/>
              </a:stretch>
            </a:blipFill>
          </p:spPr>
          <p:txBody>
            <a:bodyPr/>
            <a:lstStyle/>
            <a:p>
              <a:endParaRPr lang="es-ES"/>
            </a:p>
          </p:txBody>
        </p:sp>
        <p:sp>
          <p:nvSpPr>
            <p:cNvPr id="4" name="TextBox 4"/>
            <p:cNvSpPr txBox="1"/>
            <p:nvPr/>
          </p:nvSpPr>
          <p:spPr>
            <a:xfrm>
              <a:off x="0" y="-47625"/>
              <a:ext cx="11054080" cy="943508"/>
            </a:xfrm>
            <a:prstGeom prst="rect">
              <a:avLst/>
            </a:prstGeom>
          </p:spPr>
          <p:txBody>
            <a:bodyPr lIns="0" tIns="0" rIns="0" bIns="0" rtlCol="0" anchor="ctr"/>
            <a:lstStyle/>
            <a:p>
              <a:pPr algn="ctr">
                <a:lnSpc>
                  <a:spcPts val="5759"/>
                </a:lnSpc>
              </a:pPr>
              <a:r>
                <a:rPr lang="en-US" sz="4799">
                  <a:solidFill>
                    <a:srgbClr val="000000"/>
                  </a:solidFill>
                  <a:latin typeface="Poppins"/>
                  <a:ea typeface="Poppins"/>
                  <a:cs typeface="Poppins"/>
                  <a:sym typeface="Poppins"/>
                </a:rPr>
                <a:t>Module 5:</a:t>
              </a:r>
            </a:p>
          </p:txBody>
        </p:sp>
      </p:grpSp>
      <p:sp>
        <p:nvSpPr>
          <p:cNvPr id="5" name="Freeform 5"/>
          <p:cNvSpPr/>
          <p:nvPr/>
        </p:nvSpPr>
        <p:spPr>
          <a:xfrm>
            <a:off x="8438879" y="792516"/>
            <a:ext cx="9382176" cy="8701968"/>
          </a:xfrm>
          <a:custGeom>
            <a:avLst/>
            <a:gdLst/>
            <a:ahLst/>
            <a:cxnLst/>
            <a:rect l="l" t="t" r="r" b="b"/>
            <a:pathLst>
              <a:path w="9382176" h="8701968">
                <a:moveTo>
                  <a:pt x="0" y="0"/>
                </a:moveTo>
                <a:lnTo>
                  <a:pt x="9382176" y="0"/>
                </a:lnTo>
                <a:lnTo>
                  <a:pt x="9382176" y="8701968"/>
                </a:lnTo>
                <a:lnTo>
                  <a:pt x="0" y="8701968"/>
                </a:lnTo>
                <a:lnTo>
                  <a:pt x="0" y="0"/>
                </a:lnTo>
                <a:close/>
              </a:path>
            </a:pathLst>
          </a:custGeom>
          <a:blipFill>
            <a:blip r:embed="rId3"/>
            <a:stretch>
              <a:fillRect/>
            </a:stretch>
          </a:blipFill>
        </p:spPr>
        <p:txBody>
          <a:bodyPr/>
          <a:lstStyle/>
          <a:p>
            <a:endParaRPr lang="es-ES"/>
          </a:p>
        </p:txBody>
      </p:sp>
      <p:sp>
        <p:nvSpPr>
          <p:cNvPr id="6" name="TextBox 6"/>
          <p:cNvSpPr txBox="1"/>
          <p:nvPr/>
        </p:nvSpPr>
        <p:spPr>
          <a:xfrm>
            <a:off x="3336135" y="8772525"/>
            <a:ext cx="2844998" cy="485775"/>
          </a:xfrm>
          <a:prstGeom prst="rect">
            <a:avLst/>
          </a:prstGeom>
        </p:spPr>
        <p:txBody>
          <a:bodyPr lIns="0" tIns="0" rIns="0" bIns="0" rtlCol="0" anchor="t">
            <a:spAutoFit/>
          </a:bodyPr>
          <a:lstStyle/>
          <a:p>
            <a:pPr algn="ctr">
              <a:lnSpc>
                <a:spcPts val="3600"/>
              </a:lnSpc>
            </a:pPr>
            <a:r>
              <a:rPr lang="en-US" sz="3000">
                <a:solidFill>
                  <a:srgbClr val="898989"/>
                </a:solidFill>
                <a:latin typeface="Poppins"/>
                <a:ea typeface="Poppins"/>
                <a:cs typeface="Poppins"/>
                <a:sym typeface="Poppins"/>
              </a:rPr>
              <a:t>Primary School</a:t>
            </a:r>
          </a:p>
        </p:txBody>
      </p:sp>
      <p:sp>
        <p:nvSpPr>
          <p:cNvPr id="7" name="TextBox 7"/>
          <p:cNvSpPr txBox="1"/>
          <p:nvPr/>
        </p:nvSpPr>
        <p:spPr>
          <a:xfrm>
            <a:off x="1458222" y="2423212"/>
            <a:ext cx="6600825" cy="1729055"/>
          </a:xfrm>
          <a:prstGeom prst="rect">
            <a:avLst/>
          </a:prstGeom>
        </p:spPr>
        <p:txBody>
          <a:bodyPr lIns="0" tIns="0" rIns="0" bIns="0" rtlCol="0" anchor="t">
            <a:spAutoFit/>
          </a:bodyPr>
          <a:lstStyle/>
          <a:p>
            <a:pPr algn="ctr">
              <a:lnSpc>
                <a:spcPts val="6479"/>
              </a:lnSpc>
            </a:pPr>
            <a:r>
              <a:rPr lang="en-US" sz="5399" b="1">
                <a:solidFill>
                  <a:srgbClr val="000000"/>
                </a:solidFill>
                <a:latin typeface="Poppins Bold"/>
                <a:ea typeface="Poppins Bold"/>
                <a:cs typeface="Poppins Bold"/>
                <a:sym typeface="Poppins Bold"/>
              </a:rPr>
              <a:t>Bullying and Cyberbullying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456474" y="1284143"/>
            <a:ext cx="4528182" cy="21621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 </a:t>
            </a:r>
          </a:p>
          <a:p>
            <a:pPr algn="l">
              <a:lnSpc>
                <a:spcPts val="2400"/>
              </a:lnSpc>
            </a:pPr>
            <a:endParaRPr lang="en-US" sz="2000" b="1">
              <a:solidFill>
                <a:srgbClr val="000000"/>
              </a:solidFill>
              <a:latin typeface="Poppins Bold"/>
              <a:ea typeface="Poppins Bold"/>
              <a:cs typeface="Poppins Bold"/>
              <a:sym typeface="Poppins Bold"/>
            </a:endParaRPr>
          </a:p>
          <a:p>
            <a:pPr marL="257387" lvl="1" indent="-128693" algn="l">
              <a:lnSpc>
                <a:spcPts val="2400"/>
              </a:lnSpc>
              <a:buFont typeface="Arial"/>
              <a:buChar char="•"/>
            </a:pPr>
            <a:r>
              <a:rPr lang="en-US" sz="2000">
                <a:solidFill>
                  <a:srgbClr val="000000"/>
                </a:solidFill>
                <a:latin typeface="Poppins"/>
                <a:ea typeface="Poppins"/>
                <a:cs typeface="Poppins"/>
                <a:sym typeface="Poppins"/>
              </a:rPr>
              <a:t>Chairs for all participants (one fewer than the number of students). </a:t>
            </a:r>
          </a:p>
          <a:p>
            <a:pPr marL="257387" lvl="1" indent="-128693" algn="l">
              <a:lnSpc>
                <a:spcPts val="2400"/>
              </a:lnSpc>
              <a:buFont typeface="Arial"/>
              <a:buChar char="•"/>
            </a:pPr>
            <a:r>
              <a:rPr lang="en-US" sz="2000">
                <a:solidFill>
                  <a:srgbClr val="000000"/>
                </a:solidFill>
                <a:latin typeface="Poppins"/>
                <a:ea typeface="Poppins"/>
                <a:cs typeface="Poppins"/>
                <a:sym typeface="Poppins"/>
              </a:rPr>
              <a:t>Spacious area to move chairs and form a circle. </a:t>
            </a:r>
          </a:p>
        </p:txBody>
      </p:sp>
      <p:sp>
        <p:nvSpPr>
          <p:cNvPr id="3" name="TextBox 3"/>
          <p:cNvSpPr txBox="1"/>
          <p:nvPr/>
        </p:nvSpPr>
        <p:spPr>
          <a:xfrm>
            <a:off x="10046329" y="1284143"/>
            <a:ext cx="4785196" cy="18573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What we will do: </a:t>
            </a:r>
          </a:p>
          <a:p>
            <a:pPr algn="l">
              <a:lnSpc>
                <a:spcPts val="2400"/>
              </a:lnSpc>
            </a:pPr>
            <a:endParaRPr lang="en-US" sz="2000" b="1">
              <a:solidFill>
                <a:srgbClr val="000000"/>
              </a:solidFill>
              <a:latin typeface="Poppins Bold"/>
              <a:ea typeface="Poppins Bold"/>
              <a:cs typeface="Poppins Bold"/>
              <a:sym typeface="Poppins Bold"/>
            </a:endParaRPr>
          </a:p>
          <a:p>
            <a:pPr algn="l">
              <a:lnSpc>
                <a:spcPts val="2400"/>
              </a:lnSpc>
            </a:pPr>
            <a:r>
              <a:rPr lang="en-US" sz="2000">
                <a:solidFill>
                  <a:srgbClr val="000000"/>
                </a:solidFill>
                <a:latin typeface="Poppins"/>
                <a:ea typeface="Poppins"/>
                <a:cs typeface="Poppins"/>
                <a:sym typeface="Poppins"/>
              </a:rPr>
              <a:t>One student in the center will say “All those who…” and the others will move to another chair.</a:t>
            </a:r>
          </a:p>
          <a:p>
            <a:pPr algn="l">
              <a:lnSpc>
                <a:spcPts val="2400"/>
              </a:lnSpc>
            </a:pPr>
            <a:endParaRPr lang="en-US" sz="2000">
              <a:solidFill>
                <a:srgbClr val="000000"/>
              </a:solidFill>
              <a:latin typeface="Poppins"/>
              <a:ea typeface="Poppins"/>
              <a:cs typeface="Poppins"/>
              <a:sym typeface="Poppins"/>
            </a:endParaRPr>
          </a:p>
        </p:txBody>
      </p:sp>
      <p:sp>
        <p:nvSpPr>
          <p:cNvPr id="4" name="TextBox 4"/>
          <p:cNvSpPr txBox="1"/>
          <p:nvPr/>
        </p:nvSpPr>
        <p:spPr>
          <a:xfrm>
            <a:off x="4873073" y="4442533"/>
            <a:ext cx="8541841" cy="3333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Remember: </a:t>
            </a:r>
            <a:r>
              <a:rPr lang="en-US" sz="2000">
                <a:solidFill>
                  <a:srgbClr val="000000"/>
                </a:solidFill>
                <a:latin typeface="Poppins"/>
                <a:ea typeface="Poppins"/>
                <a:cs typeface="Poppins"/>
                <a:sym typeface="Poppins"/>
              </a:rPr>
              <a:t>this game helps us discover what we have in common.</a:t>
            </a:r>
          </a:p>
        </p:txBody>
      </p:sp>
      <p:grpSp>
        <p:nvGrpSpPr>
          <p:cNvPr id="5" name="Group 5"/>
          <p:cNvGrpSpPr/>
          <p:nvPr/>
        </p:nvGrpSpPr>
        <p:grpSpPr>
          <a:xfrm>
            <a:off x="4400126" y="5349200"/>
            <a:ext cx="9071808" cy="5102888"/>
            <a:chOff x="0" y="0"/>
            <a:chExt cx="8601418" cy="4838294"/>
          </a:xfrm>
        </p:grpSpPr>
        <p:sp>
          <p:nvSpPr>
            <p:cNvPr id="6" name="Freeform 6" descr="A chair with a black background  AI-generated content may be incorrect."/>
            <p:cNvSpPr/>
            <p:nvPr/>
          </p:nvSpPr>
          <p:spPr>
            <a:xfrm>
              <a:off x="0" y="0"/>
              <a:ext cx="8601456" cy="4838319"/>
            </a:xfrm>
            <a:custGeom>
              <a:avLst/>
              <a:gdLst/>
              <a:ahLst/>
              <a:cxnLst/>
              <a:rect l="l" t="t" r="r" b="b"/>
              <a:pathLst>
                <a:path w="8601456" h="4838319">
                  <a:moveTo>
                    <a:pt x="0" y="0"/>
                  </a:moveTo>
                  <a:lnTo>
                    <a:pt x="8601456" y="0"/>
                  </a:lnTo>
                  <a:lnTo>
                    <a:pt x="8601456" y="4838319"/>
                  </a:lnTo>
                  <a:lnTo>
                    <a:pt x="0" y="4838319"/>
                  </a:lnTo>
                  <a:lnTo>
                    <a:pt x="0" y="0"/>
                  </a:lnTo>
                  <a:close/>
                </a:path>
              </a:pathLst>
            </a:custGeom>
            <a:blipFill>
              <a:blip r:embed="rId2"/>
              <a:stretch>
                <a:fillRect/>
              </a:stretch>
            </a:blipFill>
          </p:spPr>
          <p:txBody>
            <a:bodyPr/>
            <a:lstStyle/>
            <a:p>
              <a:endParaRPr lang="es-ES"/>
            </a:p>
          </p:txBody>
        </p:sp>
      </p:grpSp>
      <p:grpSp>
        <p:nvGrpSpPr>
          <p:cNvPr id="7" name="Group 7"/>
          <p:cNvGrpSpPr/>
          <p:nvPr/>
        </p:nvGrpSpPr>
        <p:grpSpPr>
          <a:xfrm>
            <a:off x="4608096" y="5372359"/>
            <a:ext cx="9071808" cy="5102888"/>
            <a:chOff x="0" y="0"/>
            <a:chExt cx="8601418" cy="4838294"/>
          </a:xfrm>
        </p:grpSpPr>
        <p:sp>
          <p:nvSpPr>
            <p:cNvPr id="8" name="Freeform 8" descr="A chair with a black background  AI-generated content may be incorrect."/>
            <p:cNvSpPr/>
            <p:nvPr/>
          </p:nvSpPr>
          <p:spPr>
            <a:xfrm flipH="1">
              <a:off x="0" y="0"/>
              <a:ext cx="8601456" cy="4838319"/>
            </a:xfrm>
            <a:custGeom>
              <a:avLst/>
              <a:gdLst/>
              <a:ahLst/>
              <a:cxnLst/>
              <a:rect l="l" t="t" r="r" b="b"/>
              <a:pathLst>
                <a:path w="8601456" h="4838319">
                  <a:moveTo>
                    <a:pt x="8601456" y="0"/>
                  </a:moveTo>
                  <a:lnTo>
                    <a:pt x="0" y="0"/>
                  </a:lnTo>
                  <a:lnTo>
                    <a:pt x="0" y="4838319"/>
                  </a:lnTo>
                  <a:lnTo>
                    <a:pt x="8601456" y="4838319"/>
                  </a:lnTo>
                  <a:lnTo>
                    <a:pt x="8601456" y="0"/>
                  </a:lnTo>
                  <a:close/>
                </a:path>
              </a:pathLst>
            </a:custGeom>
            <a:blipFill>
              <a:blip r:embed="rId2"/>
              <a:stretch>
                <a:fillRect/>
              </a:stretch>
            </a:blipFill>
          </p:spPr>
          <p:txBody>
            <a:bodyPr/>
            <a:lstStyle/>
            <a:p>
              <a:endParaRPr lang="es-ES"/>
            </a:p>
          </p:txBody>
        </p:sp>
      </p:gr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63365" y="2051782"/>
            <a:ext cx="4361270" cy="2676501"/>
            <a:chOff x="0" y="0"/>
            <a:chExt cx="3568992" cy="2190282"/>
          </a:xfrm>
        </p:grpSpPr>
        <p:sp>
          <p:nvSpPr>
            <p:cNvPr id="3" name="Freeform 3"/>
            <p:cNvSpPr/>
            <p:nvPr/>
          </p:nvSpPr>
          <p:spPr>
            <a:xfrm>
              <a:off x="0" y="0"/>
              <a:ext cx="3568954" cy="2190244"/>
            </a:xfrm>
            <a:custGeom>
              <a:avLst/>
              <a:gdLst/>
              <a:ahLst/>
              <a:cxnLst/>
              <a:rect l="l" t="t" r="r" b="b"/>
              <a:pathLst>
                <a:path w="3568954" h="2190244">
                  <a:moveTo>
                    <a:pt x="0" y="364998"/>
                  </a:moveTo>
                  <a:cubicBezTo>
                    <a:pt x="0" y="163449"/>
                    <a:pt x="163449" y="0"/>
                    <a:pt x="364998" y="0"/>
                  </a:cubicBezTo>
                  <a:lnTo>
                    <a:pt x="3203956" y="0"/>
                  </a:lnTo>
                  <a:cubicBezTo>
                    <a:pt x="3405632" y="0"/>
                    <a:pt x="3568954" y="163449"/>
                    <a:pt x="3568954" y="364998"/>
                  </a:cubicBezTo>
                  <a:lnTo>
                    <a:pt x="3568954" y="1825246"/>
                  </a:lnTo>
                  <a:cubicBezTo>
                    <a:pt x="3568954" y="2026922"/>
                    <a:pt x="3405505" y="2190244"/>
                    <a:pt x="3203956" y="2190244"/>
                  </a:cubicBezTo>
                  <a:lnTo>
                    <a:pt x="364998" y="2190244"/>
                  </a:lnTo>
                  <a:cubicBezTo>
                    <a:pt x="163449" y="2190244"/>
                    <a:pt x="0" y="2026795"/>
                    <a:pt x="0" y="1825246"/>
                  </a:cubicBezTo>
                  <a:lnTo>
                    <a:pt x="0" y="364998"/>
                  </a:lnTo>
                  <a:close/>
                </a:path>
              </a:pathLst>
            </a:custGeom>
            <a:solidFill>
              <a:srgbClr val="FFED4C"/>
            </a:solidFill>
            <a:ln w="19050" cap="rnd">
              <a:solidFill>
                <a:srgbClr val="000000"/>
              </a:solidFill>
              <a:prstDash val="solid"/>
              <a:round/>
            </a:ln>
          </p:spPr>
          <p:txBody>
            <a:bodyPr/>
            <a:lstStyle/>
            <a:p>
              <a:endParaRPr lang="es-ES"/>
            </a:p>
          </p:txBody>
        </p:sp>
        <p:sp>
          <p:nvSpPr>
            <p:cNvPr id="4" name="TextBox 4"/>
            <p:cNvSpPr txBox="1"/>
            <p:nvPr/>
          </p:nvSpPr>
          <p:spPr>
            <a:xfrm>
              <a:off x="0" y="-38100"/>
              <a:ext cx="3568992" cy="2228382"/>
            </a:xfrm>
            <a:prstGeom prst="rect">
              <a:avLst/>
            </a:prstGeom>
          </p:spPr>
          <p:txBody>
            <a:bodyPr lIns="82769" tIns="82769" rIns="82769" bIns="82769" rtlCol="0" anchor="ctr"/>
            <a:lstStyle/>
            <a:p>
              <a:pPr algn="ctr">
                <a:lnSpc>
                  <a:spcPts val="3753"/>
                </a:lnSpc>
              </a:pPr>
              <a:r>
                <a:rPr lang="en-US" sz="3128">
                  <a:solidFill>
                    <a:srgbClr val="000000"/>
                  </a:solidFill>
                  <a:latin typeface="Poppins"/>
                  <a:ea typeface="Poppins"/>
                  <a:cs typeface="Poppins"/>
                  <a:sym typeface="Poppins"/>
                </a:rPr>
                <a:t>All those who have an older brother.</a:t>
              </a:r>
            </a:p>
          </p:txBody>
        </p:sp>
      </p:grpSp>
      <p:grpSp>
        <p:nvGrpSpPr>
          <p:cNvPr id="5" name="Group 5"/>
          <p:cNvGrpSpPr/>
          <p:nvPr/>
        </p:nvGrpSpPr>
        <p:grpSpPr>
          <a:xfrm>
            <a:off x="12304744" y="2051782"/>
            <a:ext cx="4361270" cy="2676501"/>
            <a:chOff x="0" y="0"/>
            <a:chExt cx="3568992" cy="2190282"/>
          </a:xfrm>
        </p:grpSpPr>
        <p:sp>
          <p:nvSpPr>
            <p:cNvPr id="6" name="Freeform 6"/>
            <p:cNvSpPr/>
            <p:nvPr/>
          </p:nvSpPr>
          <p:spPr>
            <a:xfrm>
              <a:off x="0" y="0"/>
              <a:ext cx="3568954" cy="2190244"/>
            </a:xfrm>
            <a:custGeom>
              <a:avLst/>
              <a:gdLst/>
              <a:ahLst/>
              <a:cxnLst/>
              <a:rect l="l" t="t" r="r" b="b"/>
              <a:pathLst>
                <a:path w="3568954" h="2190244">
                  <a:moveTo>
                    <a:pt x="0" y="364998"/>
                  </a:moveTo>
                  <a:cubicBezTo>
                    <a:pt x="0" y="163449"/>
                    <a:pt x="163449" y="0"/>
                    <a:pt x="364998" y="0"/>
                  </a:cubicBezTo>
                  <a:lnTo>
                    <a:pt x="3203956" y="0"/>
                  </a:lnTo>
                  <a:cubicBezTo>
                    <a:pt x="3405632" y="0"/>
                    <a:pt x="3568954" y="163449"/>
                    <a:pt x="3568954" y="364998"/>
                  </a:cubicBezTo>
                  <a:lnTo>
                    <a:pt x="3568954" y="1825246"/>
                  </a:lnTo>
                  <a:cubicBezTo>
                    <a:pt x="3568954" y="2026922"/>
                    <a:pt x="3405505" y="2190244"/>
                    <a:pt x="3203956" y="2190244"/>
                  </a:cubicBezTo>
                  <a:lnTo>
                    <a:pt x="364998" y="2190244"/>
                  </a:lnTo>
                  <a:cubicBezTo>
                    <a:pt x="163449" y="2190244"/>
                    <a:pt x="0" y="2026795"/>
                    <a:pt x="0" y="1825246"/>
                  </a:cubicBezTo>
                  <a:lnTo>
                    <a:pt x="0" y="364998"/>
                  </a:lnTo>
                  <a:close/>
                </a:path>
              </a:pathLst>
            </a:custGeom>
            <a:solidFill>
              <a:srgbClr val="E3829C"/>
            </a:solidFill>
            <a:ln w="19050" cap="rnd">
              <a:solidFill>
                <a:srgbClr val="000000"/>
              </a:solidFill>
              <a:prstDash val="solid"/>
              <a:round/>
            </a:ln>
          </p:spPr>
          <p:txBody>
            <a:bodyPr/>
            <a:lstStyle/>
            <a:p>
              <a:endParaRPr lang="es-ES"/>
            </a:p>
          </p:txBody>
        </p:sp>
        <p:sp>
          <p:nvSpPr>
            <p:cNvPr id="7" name="TextBox 7"/>
            <p:cNvSpPr txBox="1"/>
            <p:nvPr/>
          </p:nvSpPr>
          <p:spPr>
            <a:xfrm>
              <a:off x="0" y="-38100"/>
              <a:ext cx="3568992" cy="2228382"/>
            </a:xfrm>
            <a:prstGeom prst="rect">
              <a:avLst/>
            </a:prstGeom>
          </p:spPr>
          <p:txBody>
            <a:bodyPr lIns="82769" tIns="82769" rIns="82769" bIns="82769" rtlCol="0" anchor="ctr"/>
            <a:lstStyle/>
            <a:p>
              <a:pPr algn="ctr">
                <a:lnSpc>
                  <a:spcPts val="3753"/>
                </a:lnSpc>
              </a:pPr>
              <a:r>
                <a:rPr lang="en-US" sz="3128">
                  <a:solidFill>
                    <a:srgbClr val="000000"/>
                  </a:solidFill>
                  <a:latin typeface="Poppins"/>
                  <a:ea typeface="Poppins"/>
                  <a:cs typeface="Poppins"/>
                  <a:sym typeface="Poppins"/>
                </a:rPr>
                <a:t>All those who drink milk for breakfast.</a:t>
              </a:r>
            </a:p>
          </p:txBody>
        </p:sp>
      </p:grpSp>
      <p:grpSp>
        <p:nvGrpSpPr>
          <p:cNvPr id="8" name="Group 8"/>
          <p:cNvGrpSpPr/>
          <p:nvPr/>
        </p:nvGrpSpPr>
        <p:grpSpPr>
          <a:xfrm>
            <a:off x="1621986" y="2051782"/>
            <a:ext cx="4361270" cy="2676501"/>
            <a:chOff x="0" y="0"/>
            <a:chExt cx="3568992" cy="2190282"/>
          </a:xfrm>
        </p:grpSpPr>
        <p:sp>
          <p:nvSpPr>
            <p:cNvPr id="9" name="Freeform 9"/>
            <p:cNvSpPr/>
            <p:nvPr/>
          </p:nvSpPr>
          <p:spPr>
            <a:xfrm>
              <a:off x="0" y="0"/>
              <a:ext cx="3568954" cy="2190244"/>
            </a:xfrm>
            <a:custGeom>
              <a:avLst/>
              <a:gdLst/>
              <a:ahLst/>
              <a:cxnLst/>
              <a:rect l="l" t="t" r="r" b="b"/>
              <a:pathLst>
                <a:path w="3568954" h="2190244">
                  <a:moveTo>
                    <a:pt x="0" y="364998"/>
                  </a:moveTo>
                  <a:cubicBezTo>
                    <a:pt x="0" y="163449"/>
                    <a:pt x="163449" y="0"/>
                    <a:pt x="364998" y="0"/>
                  </a:cubicBezTo>
                  <a:lnTo>
                    <a:pt x="3203956" y="0"/>
                  </a:lnTo>
                  <a:cubicBezTo>
                    <a:pt x="3405632" y="0"/>
                    <a:pt x="3568954" y="163449"/>
                    <a:pt x="3568954" y="364998"/>
                  </a:cubicBezTo>
                  <a:lnTo>
                    <a:pt x="3568954" y="1825246"/>
                  </a:lnTo>
                  <a:cubicBezTo>
                    <a:pt x="3568954" y="2026922"/>
                    <a:pt x="3405505" y="2190244"/>
                    <a:pt x="3203956" y="2190244"/>
                  </a:cubicBezTo>
                  <a:lnTo>
                    <a:pt x="364998" y="2190244"/>
                  </a:lnTo>
                  <a:cubicBezTo>
                    <a:pt x="163449" y="2190244"/>
                    <a:pt x="0" y="2026795"/>
                    <a:pt x="0" y="1825246"/>
                  </a:cubicBezTo>
                  <a:lnTo>
                    <a:pt x="0" y="364998"/>
                  </a:lnTo>
                  <a:close/>
                </a:path>
              </a:pathLst>
            </a:custGeom>
            <a:solidFill>
              <a:srgbClr val="70C7D6"/>
            </a:solidFill>
            <a:ln w="19050" cap="rnd">
              <a:solidFill>
                <a:srgbClr val="000000"/>
              </a:solidFill>
              <a:prstDash val="solid"/>
              <a:round/>
            </a:ln>
          </p:spPr>
          <p:txBody>
            <a:bodyPr/>
            <a:lstStyle/>
            <a:p>
              <a:endParaRPr lang="es-ES"/>
            </a:p>
          </p:txBody>
        </p:sp>
        <p:sp>
          <p:nvSpPr>
            <p:cNvPr id="10" name="TextBox 10"/>
            <p:cNvSpPr txBox="1"/>
            <p:nvPr/>
          </p:nvSpPr>
          <p:spPr>
            <a:xfrm>
              <a:off x="0" y="-38100"/>
              <a:ext cx="3568992" cy="2228382"/>
            </a:xfrm>
            <a:prstGeom prst="rect">
              <a:avLst/>
            </a:prstGeom>
          </p:spPr>
          <p:txBody>
            <a:bodyPr lIns="82769" tIns="82769" rIns="82769" bIns="82769" rtlCol="0" anchor="ctr"/>
            <a:lstStyle/>
            <a:p>
              <a:pPr algn="ctr">
                <a:lnSpc>
                  <a:spcPts val="3753"/>
                </a:lnSpc>
              </a:pPr>
              <a:r>
                <a:rPr lang="en-US" sz="3128">
                  <a:solidFill>
                    <a:srgbClr val="000000"/>
                  </a:solidFill>
                  <a:latin typeface="Poppins"/>
                  <a:ea typeface="Poppins"/>
                  <a:cs typeface="Poppins"/>
                  <a:sym typeface="Poppins"/>
                </a:rPr>
                <a:t>All those who forgot their homework once.</a:t>
              </a:r>
            </a:p>
          </p:txBody>
        </p:sp>
      </p:grpSp>
      <p:grpSp>
        <p:nvGrpSpPr>
          <p:cNvPr id="11" name="Group 11"/>
          <p:cNvGrpSpPr/>
          <p:nvPr/>
        </p:nvGrpSpPr>
        <p:grpSpPr>
          <a:xfrm>
            <a:off x="1621986" y="5558717"/>
            <a:ext cx="4361270" cy="2676501"/>
            <a:chOff x="0" y="0"/>
            <a:chExt cx="3568992" cy="2190282"/>
          </a:xfrm>
        </p:grpSpPr>
        <p:sp>
          <p:nvSpPr>
            <p:cNvPr id="12" name="Freeform 12"/>
            <p:cNvSpPr/>
            <p:nvPr/>
          </p:nvSpPr>
          <p:spPr>
            <a:xfrm>
              <a:off x="0" y="0"/>
              <a:ext cx="3568954" cy="2190244"/>
            </a:xfrm>
            <a:custGeom>
              <a:avLst/>
              <a:gdLst/>
              <a:ahLst/>
              <a:cxnLst/>
              <a:rect l="l" t="t" r="r" b="b"/>
              <a:pathLst>
                <a:path w="3568954" h="2190244">
                  <a:moveTo>
                    <a:pt x="0" y="364998"/>
                  </a:moveTo>
                  <a:cubicBezTo>
                    <a:pt x="0" y="163449"/>
                    <a:pt x="163449" y="0"/>
                    <a:pt x="364998" y="0"/>
                  </a:cubicBezTo>
                  <a:lnTo>
                    <a:pt x="3203956" y="0"/>
                  </a:lnTo>
                  <a:cubicBezTo>
                    <a:pt x="3405632" y="0"/>
                    <a:pt x="3568954" y="163449"/>
                    <a:pt x="3568954" y="364998"/>
                  </a:cubicBezTo>
                  <a:lnTo>
                    <a:pt x="3568954" y="1825246"/>
                  </a:lnTo>
                  <a:cubicBezTo>
                    <a:pt x="3568954" y="2026922"/>
                    <a:pt x="3405505" y="2190244"/>
                    <a:pt x="3203956" y="2190244"/>
                  </a:cubicBezTo>
                  <a:lnTo>
                    <a:pt x="364998" y="2190244"/>
                  </a:lnTo>
                  <a:cubicBezTo>
                    <a:pt x="163449" y="2190244"/>
                    <a:pt x="0" y="2026795"/>
                    <a:pt x="0" y="1825246"/>
                  </a:cubicBezTo>
                  <a:lnTo>
                    <a:pt x="0" y="364998"/>
                  </a:lnTo>
                  <a:close/>
                </a:path>
              </a:pathLst>
            </a:custGeom>
            <a:solidFill>
              <a:srgbClr val="50B264"/>
            </a:solidFill>
            <a:ln w="19050" cap="rnd">
              <a:solidFill>
                <a:srgbClr val="000000"/>
              </a:solidFill>
              <a:prstDash val="solid"/>
              <a:round/>
            </a:ln>
          </p:spPr>
          <p:txBody>
            <a:bodyPr/>
            <a:lstStyle/>
            <a:p>
              <a:endParaRPr lang="es-ES"/>
            </a:p>
          </p:txBody>
        </p:sp>
        <p:sp>
          <p:nvSpPr>
            <p:cNvPr id="13" name="TextBox 13"/>
            <p:cNvSpPr txBox="1"/>
            <p:nvPr/>
          </p:nvSpPr>
          <p:spPr>
            <a:xfrm>
              <a:off x="0" y="-38100"/>
              <a:ext cx="3568992" cy="2228382"/>
            </a:xfrm>
            <a:prstGeom prst="rect">
              <a:avLst/>
            </a:prstGeom>
          </p:spPr>
          <p:txBody>
            <a:bodyPr lIns="82769" tIns="82769" rIns="82769" bIns="82769" rtlCol="0" anchor="ctr"/>
            <a:lstStyle/>
            <a:p>
              <a:pPr algn="ctr">
                <a:lnSpc>
                  <a:spcPts val="3753"/>
                </a:lnSpc>
              </a:pPr>
              <a:r>
                <a:rPr lang="en-US" sz="3128">
                  <a:solidFill>
                    <a:srgbClr val="000000"/>
                  </a:solidFill>
                  <a:latin typeface="Poppins"/>
                  <a:ea typeface="Poppins"/>
                  <a:cs typeface="Poppins"/>
                  <a:sym typeface="Poppins"/>
                </a:rPr>
                <a:t>All those who are wearing sneakers today.</a:t>
              </a:r>
            </a:p>
          </p:txBody>
        </p:sp>
      </p:grpSp>
      <p:grpSp>
        <p:nvGrpSpPr>
          <p:cNvPr id="14" name="Group 14"/>
          <p:cNvGrpSpPr/>
          <p:nvPr/>
        </p:nvGrpSpPr>
        <p:grpSpPr>
          <a:xfrm>
            <a:off x="6963365" y="5558717"/>
            <a:ext cx="4361270" cy="2676501"/>
            <a:chOff x="0" y="0"/>
            <a:chExt cx="3568992" cy="2190282"/>
          </a:xfrm>
        </p:grpSpPr>
        <p:sp>
          <p:nvSpPr>
            <p:cNvPr id="15" name="Freeform 15"/>
            <p:cNvSpPr/>
            <p:nvPr/>
          </p:nvSpPr>
          <p:spPr>
            <a:xfrm>
              <a:off x="0" y="0"/>
              <a:ext cx="3568954" cy="2190244"/>
            </a:xfrm>
            <a:custGeom>
              <a:avLst/>
              <a:gdLst/>
              <a:ahLst/>
              <a:cxnLst/>
              <a:rect l="l" t="t" r="r" b="b"/>
              <a:pathLst>
                <a:path w="3568954" h="2190244">
                  <a:moveTo>
                    <a:pt x="0" y="364998"/>
                  </a:moveTo>
                  <a:cubicBezTo>
                    <a:pt x="0" y="163449"/>
                    <a:pt x="163449" y="0"/>
                    <a:pt x="364998" y="0"/>
                  </a:cubicBezTo>
                  <a:lnTo>
                    <a:pt x="3203956" y="0"/>
                  </a:lnTo>
                  <a:cubicBezTo>
                    <a:pt x="3405632" y="0"/>
                    <a:pt x="3568954" y="163449"/>
                    <a:pt x="3568954" y="364998"/>
                  </a:cubicBezTo>
                  <a:lnTo>
                    <a:pt x="3568954" y="1825246"/>
                  </a:lnTo>
                  <a:cubicBezTo>
                    <a:pt x="3568954" y="2026922"/>
                    <a:pt x="3405505" y="2190244"/>
                    <a:pt x="3203956" y="2190244"/>
                  </a:cubicBezTo>
                  <a:lnTo>
                    <a:pt x="364998" y="2190244"/>
                  </a:lnTo>
                  <a:cubicBezTo>
                    <a:pt x="163449" y="2190244"/>
                    <a:pt x="0" y="2026795"/>
                    <a:pt x="0" y="1825246"/>
                  </a:cubicBezTo>
                  <a:lnTo>
                    <a:pt x="0" y="364998"/>
                  </a:lnTo>
                  <a:close/>
                </a:path>
              </a:pathLst>
            </a:custGeom>
            <a:solidFill>
              <a:srgbClr val="70C7D6"/>
            </a:solidFill>
            <a:ln w="19050" cap="rnd">
              <a:solidFill>
                <a:srgbClr val="000000"/>
              </a:solidFill>
              <a:prstDash val="solid"/>
              <a:round/>
            </a:ln>
          </p:spPr>
          <p:txBody>
            <a:bodyPr/>
            <a:lstStyle/>
            <a:p>
              <a:endParaRPr lang="es-ES"/>
            </a:p>
          </p:txBody>
        </p:sp>
        <p:sp>
          <p:nvSpPr>
            <p:cNvPr id="16" name="TextBox 16"/>
            <p:cNvSpPr txBox="1"/>
            <p:nvPr/>
          </p:nvSpPr>
          <p:spPr>
            <a:xfrm>
              <a:off x="0" y="-38100"/>
              <a:ext cx="3568992" cy="2228382"/>
            </a:xfrm>
            <a:prstGeom prst="rect">
              <a:avLst/>
            </a:prstGeom>
          </p:spPr>
          <p:txBody>
            <a:bodyPr lIns="82769" tIns="82769" rIns="82769" bIns="82769" rtlCol="0" anchor="ctr"/>
            <a:lstStyle/>
            <a:p>
              <a:pPr algn="ctr">
                <a:lnSpc>
                  <a:spcPts val="3753"/>
                </a:lnSpc>
              </a:pPr>
              <a:r>
                <a:rPr lang="en-US" sz="3128">
                  <a:solidFill>
                    <a:srgbClr val="000000"/>
                  </a:solidFill>
                  <a:latin typeface="Poppins"/>
                  <a:ea typeface="Poppins"/>
                  <a:cs typeface="Poppins"/>
                  <a:sym typeface="Poppins"/>
                </a:rPr>
                <a:t>All those who like sports</a:t>
              </a:r>
            </a:p>
          </p:txBody>
        </p:sp>
      </p:grpSp>
      <p:grpSp>
        <p:nvGrpSpPr>
          <p:cNvPr id="17" name="Group 17"/>
          <p:cNvGrpSpPr/>
          <p:nvPr/>
        </p:nvGrpSpPr>
        <p:grpSpPr>
          <a:xfrm>
            <a:off x="12304744" y="5558717"/>
            <a:ext cx="4361270" cy="2676501"/>
            <a:chOff x="0" y="0"/>
            <a:chExt cx="3568992" cy="2190282"/>
          </a:xfrm>
        </p:grpSpPr>
        <p:sp>
          <p:nvSpPr>
            <p:cNvPr id="18" name="Freeform 18"/>
            <p:cNvSpPr/>
            <p:nvPr/>
          </p:nvSpPr>
          <p:spPr>
            <a:xfrm>
              <a:off x="0" y="0"/>
              <a:ext cx="3568954" cy="2190244"/>
            </a:xfrm>
            <a:custGeom>
              <a:avLst/>
              <a:gdLst/>
              <a:ahLst/>
              <a:cxnLst/>
              <a:rect l="l" t="t" r="r" b="b"/>
              <a:pathLst>
                <a:path w="3568954" h="2190244">
                  <a:moveTo>
                    <a:pt x="0" y="364998"/>
                  </a:moveTo>
                  <a:cubicBezTo>
                    <a:pt x="0" y="163449"/>
                    <a:pt x="163449" y="0"/>
                    <a:pt x="364998" y="0"/>
                  </a:cubicBezTo>
                  <a:lnTo>
                    <a:pt x="3203956" y="0"/>
                  </a:lnTo>
                  <a:cubicBezTo>
                    <a:pt x="3405632" y="0"/>
                    <a:pt x="3568954" y="163449"/>
                    <a:pt x="3568954" y="364998"/>
                  </a:cubicBezTo>
                  <a:lnTo>
                    <a:pt x="3568954" y="1825246"/>
                  </a:lnTo>
                  <a:cubicBezTo>
                    <a:pt x="3568954" y="2026922"/>
                    <a:pt x="3405505" y="2190244"/>
                    <a:pt x="3203956" y="2190244"/>
                  </a:cubicBezTo>
                  <a:lnTo>
                    <a:pt x="364998" y="2190244"/>
                  </a:lnTo>
                  <a:cubicBezTo>
                    <a:pt x="163449" y="2190244"/>
                    <a:pt x="0" y="2026795"/>
                    <a:pt x="0" y="1825246"/>
                  </a:cubicBezTo>
                  <a:lnTo>
                    <a:pt x="0" y="364998"/>
                  </a:lnTo>
                  <a:close/>
                </a:path>
              </a:pathLst>
            </a:custGeom>
            <a:solidFill>
              <a:srgbClr val="FFED4C"/>
            </a:solidFill>
            <a:ln w="19050" cap="rnd">
              <a:solidFill>
                <a:srgbClr val="000000"/>
              </a:solidFill>
              <a:prstDash val="solid"/>
              <a:round/>
            </a:ln>
          </p:spPr>
          <p:txBody>
            <a:bodyPr/>
            <a:lstStyle/>
            <a:p>
              <a:endParaRPr lang="es-ES"/>
            </a:p>
          </p:txBody>
        </p:sp>
        <p:sp>
          <p:nvSpPr>
            <p:cNvPr id="19" name="TextBox 19"/>
            <p:cNvSpPr txBox="1"/>
            <p:nvPr/>
          </p:nvSpPr>
          <p:spPr>
            <a:xfrm>
              <a:off x="0" y="-38100"/>
              <a:ext cx="3568992" cy="2228382"/>
            </a:xfrm>
            <a:prstGeom prst="rect">
              <a:avLst/>
            </a:prstGeom>
          </p:spPr>
          <p:txBody>
            <a:bodyPr lIns="82769" tIns="82769" rIns="82769" bIns="82769" rtlCol="0" anchor="ctr"/>
            <a:lstStyle/>
            <a:p>
              <a:pPr algn="ctr">
                <a:lnSpc>
                  <a:spcPts val="3753"/>
                </a:lnSpc>
              </a:pPr>
              <a:r>
                <a:rPr lang="en-US" sz="3128">
                  <a:solidFill>
                    <a:srgbClr val="000000"/>
                  </a:solidFill>
                  <a:latin typeface="Poppins"/>
                  <a:ea typeface="Poppins"/>
                  <a:cs typeface="Poppins"/>
                  <a:sym typeface="Poppins"/>
                </a:rPr>
                <a:t>All those who have a favorite teacher.</a:t>
              </a:r>
            </a:p>
          </p:txBody>
        </p:sp>
      </p:grpSp>
      <p:sp>
        <p:nvSpPr>
          <p:cNvPr id="20" name="TextBox 20"/>
          <p:cNvSpPr txBox="1"/>
          <p:nvPr/>
        </p:nvSpPr>
        <p:spPr>
          <a:xfrm>
            <a:off x="8310599" y="1028700"/>
            <a:ext cx="1666802" cy="398289"/>
          </a:xfrm>
          <a:prstGeom prst="rect">
            <a:avLst/>
          </a:prstGeom>
        </p:spPr>
        <p:txBody>
          <a:bodyPr lIns="0" tIns="0" rIns="0" bIns="0" rtlCol="0" anchor="t">
            <a:spAutoFit/>
          </a:bodyPr>
          <a:lstStyle/>
          <a:p>
            <a:pPr algn="l">
              <a:lnSpc>
                <a:spcPts val="2879"/>
              </a:lnSpc>
            </a:pPr>
            <a:r>
              <a:rPr lang="en-US" sz="2399" b="1">
                <a:solidFill>
                  <a:srgbClr val="000000"/>
                </a:solidFill>
                <a:latin typeface="Poppins Bold"/>
                <a:ea typeface="Poppins Bold"/>
                <a:cs typeface="Poppins Bold"/>
                <a:sym typeface="Poppins Bold"/>
              </a:rPr>
              <a:t>Questions</a:t>
            </a: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7118" y="2781098"/>
            <a:ext cx="20462236" cy="13870180"/>
            <a:chOff x="0" y="0"/>
            <a:chExt cx="14550923" cy="9863239"/>
          </a:xfrm>
        </p:grpSpPr>
        <p:sp>
          <p:nvSpPr>
            <p:cNvPr id="3" name="Freeform 3"/>
            <p:cNvSpPr/>
            <p:nvPr/>
          </p:nvSpPr>
          <p:spPr>
            <a:xfrm>
              <a:off x="0" y="0"/>
              <a:ext cx="14550898" cy="9863201"/>
            </a:xfrm>
            <a:custGeom>
              <a:avLst/>
              <a:gdLst/>
              <a:ahLst/>
              <a:cxnLst/>
              <a:rect l="l" t="t" r="r" b="b"/>
              <a:pathLst>
                <a:path w="14550898" h="9863201">
                  <a:moveTo>
                    <a:pt x="0" y="4931664"/>
                  </a:moveTo>
                  <a:cubicBezTo>
                    <a:pt x="0" y="2208022"/>
                    <a:pt x="3257296" y="0"/>
                    <a:pt x="7275449" y="0"/>
                  </a:cubicBezTo>
                  <a:cubicBezTo>
                    <a:pt x="11293602" y="0"/>
                    <a:pt x="14550898" y="2208022"/>
                    <a:pt x="14550898" y="4931664"/>
                  </a:cubicBezTo>
                  <a:cubicBezTo>
                    <a:pt x="14550898" y="7655306"/>
                    <a:pt x="11293602" y="9863201"/>
                    <a:pt x="7275449" y="9863201"/>
                  </a:cubicBezTo>
                  <a:cubicBezTo>
                    <a:pt x="3257296" y="9863201"/>
                    <a:pt x="0" y="7655306"/>
                    <a:pt x="0" y="4931664"/>
                  </a:cubicBezTo>
                  <a:close/>
                </a:path>
              </a:pathLst>
            </a:custGeom>
            <a:solidFill>
              <a:srgbClr val="FFED4C"/>
            </a:solidFill>
          </p:spPr>
          <p:txBody>
            <a:bodyPr/>
            <a:lstStyle/>
            <a:p>
              <a:endParaRPr lang="es-ES"/>
            </a:p>
          </p:txBody>
        </p:sp>
      </p:grpSp>
      <p:sp>
        <p:nvSpPr>
          <p:cNvPr id="4" name="TextBox 4"/>
          <p:cNvSpPr txBox="1"/>
          <p:nvPr/>
        </p:nvSpPr>
        <p:spPr>
          <a:xfrm>
            <a:off x="5222886" y="4190910"/>
            <a:ext cx="7842227" cy="488662"/>
          </a:xfrm>
          <a:prstGeom prst="rect">
            <a:avLst/>
          </a:prstGeom>
        </p:spPr>
        <p:txBody>
          <a:bodyPr lIns="0" tIns="0" rIns="0" bIns="0" rtlCol="0" anchor="t">
            <a:spAutoFit/>
          </a:bodyPr>
          <a:lstStyle/>
          <a:p>
            <a:pPr algn="ctr">
              <a:lnSpc>
                <a:spcPts val="3421"/>
              </a:lnSpc>
            </a:pPr>
            <a:r>
              <a:rPr lang="en-US" sz="2851">
                <a:solidFill>
                  <a:srgbClr val="000000"/>
                </a:solidFill>
                <a:latin typeface="Poppins"/>
                <a:ea typeface="Poppins"/>
                <a:cs typeface="Poppins"/>
                <a:sym typeface="Poppins"/>
              </a:rPr>
              <a:t>Activity 1.4</a:t>
            </a:r>
          </a:p>
        </p:txBody>
      </p:sp>
      <p:sp>
        <p:nvSpPr>
          <p:cNvPr id="5" name="TextBox 5"/>
          <p:cNvSpPr txBox="1"/>
          <p:nvPr/>
        </p:nvSpPr>
        <p:spPr>
          <a:xfrm>
            <a:off x="5222886" y="5614695"/>
            <a:ext cx="7842227" cy="2333625"/>
          </a:xfrm>
          <a:prstGeom prst="rect">
            <a:avLst/>
          </a:prstGeom>
        </p:spPr>
        <p:txBody>
          <a:bodyPr lIns="0" tIns="0" rIns="0" bIns="0" rtlCol="0" anchor="t">
            <a:spAutoFit/>
          </a:bodyPr>
          <a:lstStyle/>
          <a:p>
            <a:pPr algn="ctr">
              <a:lnSpc>
                <a:spcPts val="6000"/>
              </a:lnSpc>
            </a:pPr>
            <a:r>
              <a:rPr lang="en-US" sz="5000">
                <a:solidFill>
                  <a:srgbClr val="000000"/>
                </a:solidFill>
                <a:latin typeface="Poppins"/>
                <a:ea typeface="Poppins"/>
                <a:cs typeface="Poppins"/>
                <a:sym typeface="Poppins"/>
              </a:rPr>
              <a:t>Movement Game </a:t>
            </a:r>
          </a:p>
          <a:p>
            <a:pPr algn="ctr">
              <a:lnSpc>
                <a:spcPts val="6000"/>
              </a:lnSpc>
            </a:pPr>
            <a:endParaRPr lang="en-US" sz="5000">
              <a:solidFill>
                <a:srgbClr val="000000"/>
              </a:solidFill>
              <a:latin typeface="Poppins"/>
              <a:ea typeface="Poppins"/>
              <a:cs typeface="Poppins"/>
              <a:sym typeface="Poppins"/>
            </a:endParaRPr>
          </a:p>
          <a:p>
            <a:pPr algn="ctr">
              <a:lnSpc>
                <a:spcPts val="6000"/>
              </a:lnSpc>
            </a:pPr>
            <a:r>
              <a:rPr lang="en-US" sz="5000" b="1">
                <a:solidFill>
                  <a:srgbClr val="000000"/>
                </a:solidFill>
                <a:latin typeface="Poppins Bold"/>
                <a:ea typeface="Poppins Bold"/>
                <a:cs typeface="Poppins Bold"/>
                <a:sym typeface="Poppins Bold"/>
              </a:rPr>
              <a:t>“Yes / No”</a:t>
            </a: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97750" y="7322080"/>
            <a:ext cx="4702632" cy="814709"/>
            <a:chOff x="0" y="0"/>
            <a:chExt cx="4458792" cy="772465"/>
          </a:xfrm>
        </p:grpSpPr>
        <p:sp>
          <p:nvSpPr>
            <p:cNvPr id="3" name="Freeform 3"/>
            <p:cNvSpPr/>
            <p:nvPr/>
          </p:nvSpPr>
          <p:spPr>
            <a:xfrm>
              <a:off x="0" y="0"/>
              <a:ext cx="4458843" cy="772414"/>
            </a:xfrm>
            <a:custGeom>
              <a:avLst/>
              <a:gdLst/>
              <a:ahLst/>
              <a:cxnLst/>
              <a:rect l="l" t="t" r="r" b="b"/>
              <a:pathLst>
                <a:path w="4458843" h="772414">
                  <a:moveTo>
                    <a:pt x="0" y="386207"/>
                  </a:moveTo>
                  <a:cubicBezTo>
                    <a:pt x="0" y="172974"/>
                    <a:pt x="998093" y="0"/>
                    <a:pt x="2229358" y="0"/>
                  </a:cubicBezTo>
                  <a:cubicBezTo>
                    <a:pt x="3460623" y="0"/>
                    <a:pt x="4458843" y="172974"/>
                    <a:pt x="4458843" y="386207"/>
                  </a:cubicBezTo>
                  <a:cubicBezTo>
                    <a:pt x="4458843" y="599440"/>
                    <a:pt x="3460623" y="772414"/>
                    <a:pt x="2229358" y="772414"/>
                  </a:cubicBezTo>
                  <a:cubicBezTo>
                    <a:pt x="998093" y="772414"/>
                    <a:pt x="0" y="599567"/>
                    <a:pt x="0" y="386207"/>
                  </a:cubicBezTo>
                  <a:close/>
                </a:path>
              </a:pathLst>
            </a:custGeom>
            <a:solidFill>
              <a:srgbClr val="50B264"/>
            </a:solidFill>
          </p:spPr>
          <p:txBody>
            <a:bodyPr/>
            <a:lstStyle/>
            <a:p>
              <a:endParaRPr lang="es-ES"/>
            </a:p>
          </p:txBody>
        </p:sp>
      </p:grpSp>
      <p:sp>
        <p:nvSpPr>
          <p:cNvPr id="4" name="TextBox 4"/>
          <p:cNvSpPr txBox="1"/>
          <p:nvPr/>
        </p:nvSpPr>
        <p:spPr>
          <a:xfrm>
            <a:off x="3405193" y="1284143"/>
            <a:ext cx="4887758" cy="18573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 </a:t>
            </a:r>
          </a:p>
          <a:p>
            <a:pPr algn="l">
              <a:lnSpc>
                <a:spcPts val="2400"/>
              </a:lnSpc>
            </a:pPr>
            <a:endParaRPr lang="en-US" sz="2000" b="1">
              <a:solidFill>
                <a:srgbClr val="000000"/>
              </a:solidFill>
              <a:latin typeface="Poppins Bold"/>
              <a:ea typeface="Poppins Bold"/>
              <a:cs typeface="Poppins Bold"/>
              <a:sym typeface="Poppins Bold"/>
            </a:endParaRPr>
          </a:p>
          <a:p>
            <a:pPr marL="257387" lvl="1" indent="-128693" algn="l">
              <a:lnSpc>
                <a:spcPts val="2400"/>
              </a:lnSpc>
              <a:buFont typeface="Arial"/>
              <a:buChar char="•"/>
            </a:pPr>
            <a:r>
              <a:rPr lang="en-US" sz="2000">
                <a:solidFill>
                  <a:srgbClr val="000000"/>
                </a:solidFill>
                <a:latin typeface="Poppins"/>
                <a:ea typeface="Poppins"/>
                <a:cs typeface="Poppins"/>
                <a:sym typeface="Poppins"/>
              </a:rPr>
              <a:t>Large sign with “YES.”</a:t>
            </a:r>
          </a:p>
          <a:p>
            <a:pPr marL="257387" lvl="1" indent="-128693" algn="l">
              <a:lnSpc>
                <a:spcPts val="2400"/>
              </a:lnSpc>
              <a:buFont typeface="Arial"/>
              <a:buChar char="•"/>
            </a:pPr>
            <a:r>
              <a:rPr lang="en-US" sz="2000">
                <a:solidFill>
                  <a:srgbClr val="000000"/>
                </a:solidFill>
                <a:latin typeface="Poppins"/>
                <a:ea typeface="Poppins"/>
                <a:cs typeface="Poppins"/>
                <a:sym typeface="Poppins"/>
              </a:rPr>
              <a:t>Large sign with “NO.” </a:t>
            </a:r>
          </a:p>
          <a:p>
            <a:pPr marL="257387" lvl="1" indent="-128693" algn="l">
              <a:lnSpc>
                <a:spcPts val="2400"/>
              </a:lnSpc>
              <a:buFont typeface="Arial"/>
              <a:buChar char="•"/>
            </a:pPr>
            <a:r>
              <a:rPr lang="en-US" sz="2000">
                <a:solidFill>
                  <a:srgbClr val="000000"/>
                </a:solidFill>
                <a:latin typeface="Poppins"/>
                <a:ea typeface="Poppins"/>
                <a:cs typeface="Poppins"/>
                <a:sym typeface="Poppins"/>
              </a:rPr>
              <a:t>Spacious area in the classroom to move around. </a:t>
            </a:r>
          </a:p>
        </p:txBody>
      </p:sp>
      <p:sp>
        <p:nvSpPr>
          <p:cNvPr id="5" name="TextBox 5"/>
          <p:cNvSpPr txBox="1"/>
          <p:nvPr/>
        </p:nvSpPr>
        <p:spPr>
          <a:xfrm>
            <a:off x="9995048" y="1284143"/>
            <a:ext cx="4785196" cy="18573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What we will do: </a:t>
            </a:r>
          </a:p>
          <a:p>
            <a:pPr algn="l">
              <a:lnSpc>
                <a:spcPts val="2400"/>
              </a:lnSpc>
            </a:pPr>
            <a:endParaRPr lang="en-US" sz="2000" b="1">
              <a:solidFill>
                <a:srgbClr val="000000"/>
              </a:solidFill>
              <a:latin typeface="Poppins Bold"/>
              <a:ea typeface="Poppins Bold"/>
              <a:cs typeface="Poppins Bold"/>
              <a:sym typeface="Poppins Bold"/>
            </a:endParaRPr>
          </a:p>
          <a:p>
            <a:pPr algn="l">
              <a:lnSpc>
                <a:spcPts val="2400"/>
              </a:lnSpc>
            </a:pPr>
            <a:r>
              <a:rPr lang="en-US" sz="2000">
                <a:solidFill>
                  <a:srgbClr val="000000"/>
                </a:solidFill>
                <a:latin typeface="Poppins"/>
                <a:ea typeface="Poppins"/>
                <a:cs typeface="Poppins"/>
                <a:sym typeface="Poppins"/>
              </a:rPr>
              <a:t>We will listen to sentences and move to the poster according to our opinion.</a:t>
            </a:r>
          </a:p>
          <a:p>
            <a:pPr algn="l">
              <a:lnSpc>
                <a:spcPts val="2400"/>
              </a:lnSpc>
            </a:pPr>
            <a:endParaRPr lang="en-US" sz="2000">
              <a:solidFill>
                <a:srgbClr val="000000"/>
              </a:solidFill>
              <a:latin typeface="Poppins"/>
              <a:ea typeface="Poppins"/>
              <a:cs typeface="Poppins"/>
              <a:sym typeface="Poppins"/>
            </a:endParaRPr>
          </a:p>
        </p:txBody>
      </p:sp>
      <p:sp>
        <p:nvSpPr>
          <p:cNvPr id="6" name="TextBox 6"/>
          <p:cNvSpPr txBox="1"/>
          <p:nvPr/>
        </p:nvSpPr>
        <p:spPr>
          <a:xfrm>
            <a:off x="3611154" y="8773896"/>
            <a:ext cx="11065691" cy="638175"/>
          </a:xfrm>
          <a:prstGeom prst="rect">
            <a:avLst/>
          </a:prstGeom>
        </p:spPr>
        <p:txBody>
          <a:bodyPr lIns="0" tIns="0" rIns="0" bIns="0" rtlCol="0" anchor="t">
            <a:spAutoFit/>
          </a:bodyPr>
          <a:lstStyle/>
          <a:p>
            <a:pPr algn="ctr">
              <a:lnSpc>
                <a:spcPts val="2400"/>
              </a:lnSpc>
            </a:pPr>
            <a:r>
              <a:rPr lang="en-US" sz="2000" b="1">
                <a:solidFill>
                  <a:srgbClr val="000000"/>
                </a:solidFill>
                <a:latin typeface="Poppins Bold"/>
                <a:ea typeface="Poppins Bold"/>
                <a:cs typeface="Poppins Bold"/>
                <a:sym typeface="Poppins Bold"/>
              </a:rPr>
              <a:t>Remember: </a:t>
            </a:r>
            <a:r>
              <a:rPr lang="en-US" sz="2000">
                <a:solidFill>
                  <a:srgbClr val="000000"/>
                </a:solidFill>
                <a:latin typeface="Poppins"/>
                <a:ea typeface="Poppins"/>
                <a:cs typeface="Poppins"/>
                <a:sym typeface="Poppins"/>
              </a:rPr>
              <a:t>it is okay to think differently; the important thing is to respect others.</a:t>
            </a:r>
          </a:p>
          <a:p>
            <a:pPr algn="ctr">
              <a:lnSpc>
                <a:spcPts val="2400"/>
              </a:lnSpc>
            </a:pPr>
            <a:endParaRPr lang="en-US" sz="2000">
              <a:solidFill>
                <a:srgbClr val="000000"/>
              </a:solidFill>
              <a:latin typeface="Poppins"/>
              <a:ea typeface="Poppins"/>
              <a:cs typeface="Poppins"/>
              <a:sym typeface="Poppins"/>
            </a:endParaRPr>
          </a:p>
        </p:txBody>
      </p:sp>
      <p:grpSp>
        <p:nvGrpSpPr>
          <p:cNvPr id="7" name="Group 7"/>
          <p:cNvGrpSpPr/>
          <p:nvPr/>
        </p:nvGrpSpPr>
        <p:grpSpPr>
          <a:xfrm>
            <a:off x="1007211" y="2674151"/>
            <a:ext cx="9291813" cy="6364425"/>
            <a:chOff x="0" y="0"/>
            <a:chExt cx="8810015" cy="6034418"/>
          </a:xfrm>
        </p:grpSpPr>
        <p:sp>
          <p:nvSpPr>
            <p:cNvPr id="8" name="Freeform 8" descr="A cartoon of a child and child sitting on the floor  AI-generated content may be incorrect."/>
            <p:cNvSpPr/>
            <p:nvPr/>
          </p:nvSpPr>
          <p:spPr>
            <a:xfrm>
              <a:off x="0" y="0"/>
              <a:ext cx="8809990" cy="6034405"/>
            </a:xfrm>
            <a:custGeom>
              <a:avLst/>
              <a:gdLst/>
              <a:ahLst/>
              <a:cxnLst/>
              <a:rect l="l" t="t" r="r" b="b"/>
              <a:pathLst>
                <a:path w="8809990" h="6034405">
                  <a:moveTo>
                    <a:pt x="0" y="0"/>
                  </a:moveTo>
                  <a:lnTo>
                    <a:pt x="8809990" y="0"/>
                  </a:lnTo>
                  <a:lnTo>
                    <a:pt x="8809990" y="6034405"/>
                  </a:lnTo>
                  <a:lnTo>
                    <a:pt x="0" y="6034405"/>
                  </a:lnTo>
                  <a:lnTo>
                    <a:pt x="0" y="0"/>
                  </a:lnTo>
                  <a:close/>
                </a:path>
              </a:pathLst>
            </a:custGeom>
            <a:blipFill>
              <a:blip r:embed="rId2"/>
              <a:stretch>
                <a:fillRect/>
              </a:stretch>
            </a:blipFill>
          </p:spPr>
          <p:txBody>
            <a:bodyPr/>
            <a:lstStyle/>
            <a:p>
              <a:endParaRPr lang="es-ES"/>
            </a:p>
          </p:txBody>
        </p:sp>
      </p:grpSp>
      <p:grpSp>
        <p:nvGrpSpPr>
          <p:cNvPr id="9" name="Group 9"/>
          <p:cNvGrpSpPr/>
          <p:nvPr/>
        </p:nvGrpSpPr>
        <p:grpSpPr>
          <a:xfrm>
            <a:off x="10216527" y="4135428"/>
            <a:ext cx="5686058" cy="3898232"/>
            <a:chOff x="0" y="0"/>
            <a:chExt cx="5391225" cy="3696101"/>
          </a:xfrm>
        </p:grpSpPr>
        <p:sp>
          <p:nvSpPr>
            <p:cNvPr id="10" name="Freeform 10"/>
            <p:cNvSpPr/>
            <p:nvPr/>
          </p:nvSpPr>
          <p:spPr>
            <a:xfrm>
              <a:off x="0" y="0"/>
              <a:ext cx="5391250" cy="3696203"/>
            </a:xfrm>
            <a:custGeom>
              <a:avLst/>
              <a:gdLst/>
              <a:ahLst/>
              <a:cxnLst/>
              <a:rect l="l" t="t" r="r" b="b"/>
              <a:pathLst>
                <a:path w="5391250" h="3696203">
                  <a:moveTo>
                    <a:pt x="0" y="616076"/>
                  </a:moveTo>
                  <a:cubicBezTo>
                    <a:pt x="0" y="275844"/>
                    <a:pt x="357857" y="0"/>
                    <a:pt x="799248" y="0"/>
                  </a:cubicBezTo>
                  <a:lnTo>
                    <a:pt x="4592010" y="0"/>
                  </a:lnTo>
                  <a:cubicBezTo>
                    <a:pt x="5033401" y="0"/>
                    <a:pt x="5391250" y="275844"/>
                    <a:pt x="5391250" y="616076"/>
                  </a:cubicBezTo>
                  <a:lnTo>
                    <a:pt x="5391250" y="3080127"/>
                  </a:lnTo>
                  <a:cubicBezTo>
                    <a:pt x="5391250" y="3420359"/>
                    <a:pt x="5033401" y="3696203"/>
                    <a:pt x="4592010" y="3696203"/>
                  </a:cubicBezTo>
                  <a:lnTo>
                    <a:pt x="799248" y="3696203"/>
                  </a:lnTo>
                  <a:cubicBezTo>
                    <a:pt x="357857" y="3696076"/>
                    <a:pt x="0" y="3420232"/>
                    <a:pt x="0" y="3080127"/>
                  </a:cubicBezTo>
                  <a:lnTo>
                    <a:pt x="0" y="616076"/>
                  </a:lnTo>
                  <a:close/>
                </a:path>
              </a:pathLst>
            </a:custGeom>
            <a:solidFill>
              <a:srgbClr val="70C7D6"/>
            </a:solidFill>
            <a:ln w="19050" cap="rnd">
              <a:solidFill>
                <a:srgbClr val="000000"/>
              </a:solidFill>
              <a:prstDash val="solid"/>
              <a:round/>
            </a:ln>
          </p:spPr>
          <p:txBody>
            <a:bodyPr/>
            <a:lstStyle/>
            <a:p>
              <a:endParaRPr lang="es-ES"/>
            </a:p>
          </p:txBody>
        </p:sp>
        <p:sp>
          <p:nvSpPr>
            <p:cNvPr id="11" name="TextBox 11"/>
            <p:cNvSpPr txBox="1"/>
            <p:nvPr/>
          </p:nvSpPr>
          <p:spPr>
            <a:xfrm>
              <a:off x="0" y="-28575"/>
              <a:ext cx="5391225" cy="3724676"/>
            </a:xfrm>
            <a:prstGeom prst="rect">
              <a:avLst/>
            </a:prstGeom>
          </p:spPr>
          <p:txBody>
            <a:bodyPr lIns="71438" tIns="71438" rIns="71438" bIns="71438" rtlCol="0" anchor="ctr"/>
            <a:lstStyle/>
            <a:p>
              <a:pPr algn="ctr">
                <a:lnSpc>
                  <a:spcPts val="3240"/>
                </a:lnSpc>
              </a:pPr>
              <a:r>
                <a:rPr lang="en-US" sz="2700">
                  <a:solidFill>
                    <a:srgbClr val="000000"/>
                  </a:solidFill>
                  <a:latin typeface="Poppins"/>
                  <a:ea typeface="Poppins"/>
                  <a:cs typeface="Poppins"/>
                  <a:sym typeface="Poppins"/>
                </a:rPr>
                <a:t>Our opinions may differ, but what matters is reflecting on which attitudes help us take care of each other as a group and prevent bullying</a:t>
              </a:r>
            </a:p>
          </p:txBody>
        </p:sp>
      </p:gr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3520694" cy="10287000"/>
            <a:chOff x="0" y="0"/>
            <a:chExt cx="3338140" cy="9753600"/>
          </a:xfrm>
        </p:grpSpPr>
        <p:sp>
          <p:nvSpPr>
            <p:cNvPr id="3" name="Freeform 3"/>
            <p:cNvSpPr/>
            <p:nvPr/>
          </p:nvSpPr>
          <p:spPr>
            <a:xfrm>
              <a:off x="0" y="0"/>
              <a:ext cx="3338165" cy="9753600"/>
            </a:xfrm>
            <a:custGeom>
              <a:avLst/>
              <a:gdLst/>
              <a:ahLst/>
              <a:cxnLst/>
              <a:rect l="l" t="t" r="r" b="b"/>
              <a:pathLst>
                <a:path w="3338165" h="9753600">
                  <a:moveTo>
                    <a:pt x="0" y="0"/>
                  </a:moveTo>
                  <a:lnTo>
                    <a:pt x="3338165" y="0"/>
                  </a:lnTo>
                  <a:lnTo>
                    <a:pt x="3338165" y="9753600"/>
                  </a:lnTo>
                  <a:lnTo>
                    <a:pt x="0" y="9753600"/>
                  </a:lnTo>
                  <a:close/>
                </a:path>
              </a:pathLst>
            </a:custGeom>
            <a:solidFill>
              <a:srgbClr val="50B264"/>
            </a:solidFill>
          </p:spPr>
          <p:txBody>
            <a:bodyPr/>
            <a:lstStyle/>
            <a:p>
              <a:endParaRPr lang="es-ES"/>
            </a:p>
          </p:txBody>
        </p:sp>
        <p:sp>
          <p:nvSpPr>
            <p:cNvPr id="4" name="TextBox 4"/>
            <p:cNvSpPr txBox="1"/>
            <p:nvPr/>
          </p:nvSpPr>
          <p:spPr>
            <a:xfrm>
              <a:off x="0" y="-66675"/>
              <a:ext cx="3338140" cy="9820275"/>
            </a:xfrm>
            <a:prstGeom prst="rect">
              <a:avLst/>
            </a:prstGeom>
          </p:spPr>
          <p:txBody>
            <a:bodyPr lIns="71438" tIns="71438" rIns="71438" bIns="71438" rtlCol="0" anchor="ctr"/>
            <a:lstStyle/>
            <a:p>
              <a:pPr algn="ctr">
                <a:lnSpc>
                  <a:spcPts val="7200"/>
                </a:lnSpc>
              </a:pPr>
              <a:r>
                <a:rPr lang="en-US" sz="6000">
                  <a:solidFill>
                    <a:srgbClr val="FFFFFF"/>
                  </a:solidFill>
                  <a:latin typeface="Poppins"/>
                  <a:ea typeface="Poppins"/>
                  <a:cs typeface="Poppins"/>
                  <a:sym typeface="Poppins"/>
                </a:rPr>
                <a:t>YES</a:t>
              </a:r>
            </a:p>
          </p:txBody>
        </p:sp>
      </p:grpSp>
      <p:grpSp>
        <p:nvGrpSpPr>
          <p:cNvPr id="5" name="Group 5"/>
          <p:cNvGrpSpPr/>
          <p:nvPr/>
        </p:nvGrpSpPr>
        <p:grpSpPr>
          <a:xfrm>
            <a:off x="14795772" y="0"/>
            <a:ext cx="3492228" cy="10287000"/>
            <a:chOff x="0" y="0"/>
            <a:chExt cx="3311150" cy="9753600"/>
          </a:xfrm>
        </p:grpSpPr>
        <p:sp>
          <p:nvSpPr>
            <p:cNvPr id="6" name="Freeform 6"/>
            <p:cNvSpPr/>
            <p:nvPr/>
          </p:nvSpPr>
          <p:spPr>
            <a:xfrm>
              <a:off x="0" y="0"/>
              <a:ext cx="3311175" cy="9753600"/>
            </a:xfrm>
            <a:custGeom>
              <a:avLst/>
              <a:gdLst/>
              <a:ahLst/>
              <a:cxnLst/>
              <a:rect l="l" t="t" r="r" b="b"/>
              <a:pathLst>
                <a:path w="3311175" h="9753600">
                  <a:moveTo>
                    <a:pt x="0" y="0"/>
                  </a:moveTo>
                  <a:lnTo>
                    <a:pt x="3311175" y="0"/>
                  </a:lnTo>
                  <a:lnTo>
                    <a:pt x="3311175" y="9753600"/>
                  </a:lnTo>
                  <a:lnTo>
                    <a:pt x="0" y="9753600"/>
                  </a:lnTo>
                  <a:close/>
                </a:path>
              </a:pathLst>
            </a:custGeom>
            <a:solidFill>
              <a:srgbClr val="FFED4C"/>
            </a:solidFill>
          </p:spPr>
          <p:txBody>
            <a:bodyPr/>
            <a:lstStyle/>
            <a:p>
              <a:endParaRPr lang="es-ES"/>
            </a:p>
          </p:txBody>
        </p:sp>
        <p:sp>
          <p:nvSpPr>
            <p:cNvPr id="7" name="TextBox 7"/>
            <p:cNvSpPr txBox="1"/>
            <p:nvPr/>
          </p:nvSpPr>
          <p:spPr>
            <a:xfrm>
              <a:off x="0" y="-66675"/>
              <a:ext cx="3311150" cy="9820275"/>
            </a:xfrm>
            <a:prstGeom prst="rect">
              <a:avLst/>
            </a:prstGeom>
          </p:spPr>
          <p:txBody>
            <a:bodyPr lIns="71438" tIns="71438" rIns="71438" bIns="71438" rtlCol="0" anchor="ctr"/>
            <a:lstStyle/>
            <a:p>
              <a:pPr algn="ctr">
                <a:lnSpc>
                  <a:spcPts val="7200"/>
                </a:lnSpc>
              </a:pPr>
              <a:r>
                <a:rPr lang="en-US" sz="6000">
                  <a:solidFill>
                    <a:srgbClr val="000000"/>
                  </a:solidFill>
                  <a:latin typeface="Poppins"/>
                  <a:ea typeface="Poppins"/>
                  <a:cs typeface="Poppins"/>
                  <a:sym typeface="Poppins"/>
                </a:rPr>
                <a:t>NO</a:t>
              </a:r>
            </a:p>
          </p:txBody>
        </p:sp>
      </p:grpSp>
      <p:grpSp>
        <p:nvGrpSpPr>
          <p:cNvPr id="8" name="Group 8"/>
          <p:cNvGrpSpPr/>
          <p:nvPr/>
        </p:nvGrpSpPr>
        <p:grpSpPr>
          <a:xfrm>
            <a:off x="7334111" y="3362570"/>
            <a:ext cx="3650720" cy="3485721"/>
            <a:chOff x="0" y="0"/>
            <a:chExt cx="3461423" cy="3304980"/>
          </a:xfrm>
        </p:grpSpPr>
        <p:sp>
          <p:nvSpPr>
            <p:cNvPr id="9" name="Freeform 9"/>
            <p:cNvSpPr/>
            <p:nvPr/>
          </p:nvSpPr>
          <p:spPr>
            <a:xfrm>
              <a:off x="0" y="0"/>
              <a:ext cx="3461385" cy="3304916"/>
            </a:xfrm>
            <a:custGeom>
              <a:avLst/>
              <a:gdLst/>
              <a:ahLst/>
              <a:cxnLst/>
              <a:rect l="l" t="t" r="r" b="b"/>
              <a:pathLst>
                <a:path w="3461385" h="3304916">
                  <a:moveTo>
                    <a:pt x="0" y="550798"/>
                  </a:moveTo>
                  <a:cubicBezTo>
                    <a:pt x="0" y="246634"/>
                    <a:pt x="246634" y="0"/>
                    <a:pt x="550799" y="0"/>
                  </a:cubicBezTo>
                  <a:lnTo>
                    <a:pt x="2910586" y="0"/>
                  </a:lnTo>
                  <a:cubicBezTo>
                    <a:pt x="3214751" y="0"/>
                    <a:pt x="3461385" y="246634"/>
                    <a:pt x="3461385" y="550798"/>
                  </a:cubicBezTo>
                  <a:lnTo>
                    <a:pt x="3461385" y="2754118"/>
                  </a:lnTo>
                  <a:cubicBezTo>
                    <a:pt x="3461385" y="3058283"/>
                    <a:pt x="3214751" y="3304916"/>
                    <a:pt x="2910586" y="3304916"/>
                  </a:cubicBezTo>
                  <a:lnTo>
                    <a:pt x="550799" y="3304916"/>
                  </a:lnTo>
                  <a:cubicBezTo>
                    <a:pt x="246634" y="3304916"/>
                    <a:pt x="0" y="3058410"/>
                    <a:pt x="0" y="2754118"/>
                  </a:cubicBezTo>
                  <a:lnTo>
                    <a:pt x="0" y="550798"/>
                  </a:lnTo>
                  <a:close/>
                </a:path>
              </a:pathLst>
            </a:custGeom>
            <a:solidFill>
              <a:srgbClr val="FFED4C"/>
            </a:solidFill>
            <a:ln w="19050" cap="rnd">
              <a:solidFill>
                <a:srgbClr val="000000"/>
              </a:solidFill>
              <a:prstDash val="solid"/>
              <a:round/>
            </a:ln>
          </p:spPr>
          <p:txBody>
            <a:bodyPr/>
            <a:lstStyle/>
            <a:p>
              <a:endParaRPr lang="es-ES"/>
            </a:p>
          </p:txBody>
        </p:sp>
        <p:sp>
          <p:nvSpPr>
            <p:cNvPr id="10" name="TextBox 10"/>
            <p:cNvSpPr txBox="1"/>
            <p:nvPr/>
          </p:nvSpPr>
          <p:spPr>
            <a:xfrm>
              <a:off x="0" y="-28575"/>
              <a:ext cx="3461423" cy="3333555"/>
            </a:xfrm>
            <a:prstGeom prst="rect">
              <a:avLst/>
            </a:prstGeom>
          </p:spPr>
          <p:txBody>
            <a:bodyPr lIns="71438" tIns="71438" rIns="71438" bIns="71438" rtlCol="0" anchor="ctr"/>
            <a:lstStyle/>
            <a:p>
              <a:pPr algn="ctr">
                <a:lnSpc>
                  <a:spcPts val="3240"/>
                </a:lnSpc>
              </a:pPr>
              <a:r>
                <a:rPr lang="en-US" sz="2700">
                  <a:solidFill>
                    <a:srgbClr val="000000"/>
                  </a:solidFill>
                  <a:latin typeface="Poppins"/>
                  <a:ea typeface="Poppins"/>
                  <a:cs typeface="Poppins"/>
                  <a:sym typeface="Poppins"/>
                </a:rPr>
                <a:t>If I see another child being made fun of, I'd rather walk away.</a:t>
              </a:r>
            </a:p>
          </p:txBody>
        </p:sp>
      </p:grpSp>
      <p:sp>
        <p:nvSpPr>
          <p:cNvPr id="11" name="TextBox 11"/>
          <p:cNvSpPr txBox="1"/>
          <p:nvPr/>
        </p:nvSpPr>
        <p:spPr>
          <a:xfrm>
            <a:off x="7660562" y="7401150"/>
            <a:ext cx="2997817" cy="6381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Why do you prefer to walk away?</a:t>
            </a:r>
          </a:p>
        </p:txBody>
      </p:sp>
      <p:sp>
        <p:nvSpPr>
          <p:cNvPr id="12" name="TextBox 12"/>
          <p:cNvSpPr txBox="1"/>
          <p:nvPr/>
        </p:nvSpPr>
        <p:spPr>
          <a:xfrm>
            <a:off x="6952945" y="8471025"/>
            <a:ext cx="4413052" cy="3333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Because you might be teased too?</a:t>
            </a:r>
          </a:p>
        </p:txBody>
      </p:sp>
      <p:sp>
        <p:nvSpPr>
          <p:cNvPr id="13" name="TextBox 13"/>
          <p:cNvSpPr txBox="1"/>
          <p:nvPr/>
        </p:nvSpPr>
        <p:spPr>
          <a:xfrm>
            <a:off x="6300890" y="1379585"/>
            <a:ext cx="5717161" cy="638175"/>
          </a:xfrm>
          <a:prstGeom prst="rect">
            <a:avLst/>
          </a:prstGeom>
        </p:spPr>
        <p:txBody>
          <a:bodyPr lIns="0" tIns="0" rIns="0" bIns="0" rtlCol="0" anchor="t">
            <a:spAutoFit/>
          </a:bodyPr>
          <a:lstStyle/>
          <a:p>
            <a:pPr algn="ctr">
              <a:lnSpc>
                <a:spcPts val="2400"/>
              </a:lnSpc>
            </a:pPr>
            <a:r>
              <a:rPr lang="en-US" sz="2000" b="1">
                <a:solidFill>
                  <a:srgbClr val="000000"/>
                </a:solidFill>
                <a:latin typeface="Poppins Bold"/>
                <a:ea typeface="Poppins Bold"/>
                <a:cs typeface="Poppins Bold"/>
                <a:sym typeface="Poppins Bold"/>
              </a:rPr>
              <a:t>How could you protect yourself </a:t>
            </a:r>
            <a:r>
              <a:rPr lang="en-US" sz="2000">
                <a:solidFill>
                  <a:srgbClr val="000000"/>
                </a:solidFill>
                <a:latin typeface="Poppins"/>
                <a:ea typeface="Poppins"/>
                <a:cs typeface="Poppins"/>
                <a:sym typeface="Poppins"/>
              </a:rPr>
              <a:t>without putting yourself in danger?</a:t>
            </a: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3520694" cy="10287000"/>
            <a:chOff x="0" y="0"/>
            <a:chExt cx="3338140" cy="9753600"/>
          </a:xfrm>
        </p:grpSpPr>
        <p:sp>
          <p:nvSpPr>
            <p:cNvPr id="3" name="Freeform 3"/>
            <p:cNvSpPr/>
            <p:nvPr/>
          </p:nvSpPr>
          <p:spPr>
            <a:xfrm>
              <a:off x="0" y="0"/>
              <a:ext cx="3338165" cy="9753600"/>
            </a:xfrm>
            <a:custGeom>
              <a:avLst/>
              <a:gdLst/>
              <a:ahLst/>
              <a:cxnLst/>
              <a:rect l="l" t="t" r="r" b="b"/>
              <a:pathLst>
                <a:path w="3338165" h="9753600">
                  <a:moveTo>
                    <a:pt x="0" y="0"/>
                  </a:moveTo>
                  <a:lnTo>
                    <a:pt x="3338165" y="0"/>
                  </a:lnTo>
                  <a:lnTo>
                    <a:pt x="3338165" y="9753600"/>
                  </a:lnTo>
                  <a:lnTo>
                    <a:pt x="0" y="9753600"/>
                  </a:lnTo>
                  <a:close/>
                </a:path>
              </a:pathLst>
            </a:custGeom>
            <a:solidFill>
              <a:srgbClr val="50B264"/>
            </a:solidFill>
          </p:spPr>
          <p:txBody>
            <a:bodyPr/>
            <a:lstStyle/>
            <a:p>
              <a:endParaRPr lang="es-ES"/>
            </a:p>
          </p:txBody>
        </p:sp>
        <p:sp>
          <p:nvSpPr>
            <p:cNvPr id="4" name="TextBox 4"/>
            <p:cNvSpPr txBox="1"/>
            <p:nvPr/>
          </p:nvSpPr>
          <p:spPr>
            <a:xfrm>
              <a:off x="0" y="-66675"/>
              <a:ext cx="3338140" cy="9820275"/>
            </a:xfrm>
            <a:prstGeom prst="rect">
              <a:avLst/>
            </a:prstGeom>
          </p:spPr>
          <p:txBody>
            <a:bodyPr lIns="71438" tIns="71438" rIns="71438" bIns="71438" rtlCol="0" anchor="ctr"/>
            <a:lstStyle/>
            <a:p>
              <a:pPr algn="ctr">
                <a:lnSpc>
                  <a:spcPts val="7200"/>
                </a:lnSpc>
              </a:pPr>
              <a:r>
                <a:rPr lang="en-US" sz="6000">
                  <a:solidFill>
                    <a:srgbClr val="FFFFFF"/>
                  </a:solidFill>
                  <a:latin typeface="Poppins"/>
                  <a:ea typeface="Poppins"/>
                  <a:cs typeface="Poppins"/>
                  <a:sym typeface="Poppins"/>
                </a:rPr>
                <a:t>YES</a:t>
              </a:r>
            </a:p>
          </p:txBody>
        </p:sp>
      </p:grpSp>
      <p:grpSp>
        <p:nvGrpSpPr>
          <p:cNvPr id="5" name="Group 5"/>
          <p:cNvGrpSpPr/>
          <p:nvPr/>
        </p:nvGrpSpPr>
        <p:grpSpPr>
          <a:xfrm>
            <a:off x="14786247" y="0"/>
            <a:ext cx="3501753" cy="10287000"/>
            <a:chOff x="0" y="0"/>
            <a:chExt cx="3320181" cy="9753600"/>
          </a:xfrm>
        </p:grpSpPr>
        <p:sp>
          <p:nvSpPr>
            <p:cNvPr id="6" name="Freeform 6"/>
            <p:cNvSpPr/>
            <p:nvPr/>
          </p:nvSpPr>
          <p:spPr>
            <a:xfrm>
              <a:off x="0" y="0"/>
              <a:ext cx="3320206" cy="9753600"/>
            </a:xfrm>
            <a:custGeom>
              <a:avLst/>
              <a:gdLst/>
              <a:ahLst/>
              <a:cxnLst/>
              <a:rect l="l" t="t" r="r" b="b"/>
              <a:pathLst>
                <a:path w="3320206" h="9753600">
                  <a:moveTo>
                    <a:pt x="0" y="0"/>
                  </a:moveTo>
                  <a:lnTo>
                    <a:pt x="3320206" y="0"/>
                  </a:lnTo>
                  <a:lnTo>
                    <a:pt x="3320206" y="9753600"/>
                  </a:lnTo>
                  <a:lnTo>
                    <a:pt x="0" y="9753600"/>
                  </a:lnTo>
                  <a:close/>
                </a:path>
              </a:pathLst>
            </a:custGeom>
            <a:solidFill>
              <a:srgbClr val="FFED4C"/>
            </a:solidFill>
          </p:spPr>
          <p:txBody>
            <a:bodyPr/>
            <a:lstStyle/>
            <a:p>
              <a:endParaRPr lang="es-ES"/>
            </a:p>
          </p:txBody>
        </p:sp>
        <p:sp>
          <p:nvSpPr>
            <p:cNvPr id="7" name="TextBox 7"/>
            <p:cNvSpPr txBox="1"/>
            <p:nvPr/>
          </p:nvSpPr>
          <p:spPr>
            <a:xfrm>
              <a:off x="0" y="-66675"/>
              <a:ext cx="3320181" cy="9820275"/>
            </a:xfrm>
            <a:prstGeom prst="rect">
              <a:avLst/>
            </a:prstGeom>
          </p:spPr>
          <p:txBody>
            <a:bodyPr lIns="71438" tIns="71438" rIns="71438" bIns="71438" rtlCol="0" anchor="ctr"/>
            <a:lstStyle/>
            <a:p>
              <a:pPr algn="ctr">
                <a:lnSpc>
                  <a:spcPts val="7200"/>
                </a:lnSpc>
              </a:pPr>
              <a:r>
                <a:rPr lang="en-US" sz="6000">
                  <a:solidFill>
                    <a:srgbClr val="000000"/>
                  </a:solidFill>
                  <a:latin typeface="Poppins"/>
                  <a:ea typeface="Poppins"/>
                  <a:cs typeface="Poppins"/>
                  <a:sym typeface="Poppins"/>
                </a:rPr>
                <a:t>NO</a:t>
              </a:r>
            </a:p>
          </p:txBody>
        </p:sp>
      </p:grpSp>
      <p:grpSp>
        <p:nvGrpSpPr>
          <p:cNvPr id="8" name="Group 8"/>
          <p:cNvGrpSpPr/>
          <p:nvPr/>
        </p:nvGrpSpPr>
        <p:grpSpPr>
          <a:xfrm>
            <a:off x="7318640" y="2962060"/>
            <a:ext cx="3650720" cy="3485721"/>
            <a:chOff x="0" y="0"/>
            <a:chExt cx="3461423" cy="3304980"/>
          </a:xfrm>
        </p:grpSpPr>
        <p:sp>
          <p:nvSpPr>
            <p:cNvPr id="9" name="Freeform 9"/>
            <p:cNvSpPr/>
            <p:nvPr/>
          </p:nvSpPr>
          <p:spPr>
            <a:xfrm>
              <a:off x="0" y="0"/>
              <a:ext cx="3461385" cy="3304916"/>
            </a:xfrm>
            <a:custGeom>
              <a:avLst/>
              <a:gdLst/>
              <a:ahLst/>
              <a:cxnLst/>
              <a:rect l="l" t="t" r="r" b="b"/>
              <a:pathLst>
                <a:path w="3461385" h="3304916">
                  <a:moveTo>
                    <a:pt x="0" y="550798"/>
                  </a:moveTo>
                  <a:cubicBezTo>
                    <a:pt x="0" y="246634"/>
                    <a:pt x="246634" y="0"/>
                    <a:pt x="550799" y="0"/>
                  </a:cubicBezTo>
                  <a:lnTo>
                    <a:pt x="2910586" y="0"/>
                  </a:lnTo>
                  <a:cubicBezTo>
                    <a:pt x="3214751" y="0"/>
                    <a:pt x="3461385" y="246634"/>
                    <a:pt x="3461385" y="550798"/>
                  </a:cubicBezTo>
                  <a:lnTo>
                    <a:pt x="3461385" y="2754118"/>
                  </a:lnTo>
                  <a:cubicBezTo>
                    <a:pt x="3461385" y="3058283"/>
                    <a:pt x="3214751" y="3304916"/>
                    <a:pt x="2910586" y="3304916"/>
                  </a:cubicBezTo>
                  <a:lnTo>
                    <a:pt x="550799" y="3304916"/>
                  </a:lnTo>
                  <a:cubicBezTo>
                    <a:pt x="246634" y="3304916"/>
                    <a:pt x="0" y="3058410"/>
                    <a:pt x="0" y="2754118"/>
                  </a:cubicBezTo>
                  <a:lnTo>
                    <a:pt x="0" y="550798"/>
                  </a:lnTo>
                  <a:close/>
                </a:path>
              </a:pathLst>
            </a:custGeom>
            <a:solidFill>
              <a:srgbClr val="70C7D6"/>
            </a:solidFill>
            <a:ln w="19050" cap="rnd">
              <a:solidFill>
                <a:srgbClr val="000000"/>
              </a:solidFill>
              <a:prstDash val="solid"/>
              <a:round/>
            </a:ln>
          </p:spPr>
          <p:txBody>
            <a:bodyPr/>
            <a:lstStyle/>
            <a:p>
              <a:endParaRPr lang="es-ES"/>
            </a:p>
          </p:txBody>
        </p:sp>
        <p:sp>
          <p:nvSpPr>
            <p:cNvPr id="10" name="TextBox 10"/>
            <p:cNvSpPr txBox="1"/>
            <p:nvPr/>
          </p:nvSpPr>
          <p:spPr>
            <a:xfrm>
              <a:off x="0" y="-28575"/>
              <a:ext cx="3461423" cy="3333555"/>
            </a:xfrm>
            <a:prstGeom prst="rect">
              <a:avLst/>
            </a:prstGeom>
          </p:spPr>
          <p:txBody>
            <a:bodyPr lIns="71438" tIns="71438" rIns="71438" bIns="71438" rtlCol="0" anchor="ctr"/>
            <a:lstStyle/>
            <a:p>
              <a:pPr algn="ctr">
                <a:lnSpc>
                  <a:spcPts val="3240"/>
                </a:lnSpc>
              </a:pPr>
              <a:r>
                <a:rPr lang="en-US" sz="2700">
                  <a:solidFill>
                    <a:srgbClr val="000000"/>
                  </a:solidFill>
                  <a:latin typeface="Poppins"/>
                  <a:ea typeface="Poppins"/>
                  <a:cs typeface="Poppins"/>
                  <a:sym typeface="Poppins"/>
                </a:rPr>
                <a:t>I am afraid I might also be picked on if I help another child.</a:t>
              </a:r>
            </a:p>
          </p:txBody>
        </p:sp>
      </p:grpSp>
      <p:sp>
        <p:nvSpPr>
          <p:cNvPr id="11" name="TextBox 11"/>
          <p:cNvSpPr txBox="1"/>
          <p:nvPr/>
        </p:nvSpPr>
        <p:spPr>
          <a:xfrm>
            <a:off x="7948513" y="6777903"/>
            <a:ext cx="2390974" cy="3333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It’s a common fear</a:t>
            </a:r>
          </a:p>
        </p:txBody>
      </p:sp>
      <p:sp>
        <p:nvSpPr>
          <p:cNvPr id="12" name="TextBox 12"/>
          <p:cNvSpPr txBox="1"/>
          <p:nvPr/>
        </p:nvSpPr>
        <p:spPr>
          <a:xfrm>
            <a:off x="6285420" y="7847764"/>
            <a:ext cx="5717161" cy="3333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Helping does not mean exposing yourself</a:t>
            </a:r>
          </a:p>
        </p:txBody>
      </p:sp>
      <p:sp>
        <p:nvSpPr>
          <p:cNvPr id="13" name="TextBox 13"/>
          <p:cNvSpPr txBox="1"/>
          <p:nvPr/>
        </p:nvSpPr>
        <p:spPr>
          <a:xfrm>
            <a:off x="7685137" y="1633506"/>
            <a:ext cx="2917726" cy="333375"/>
          </a:xfrm>
          <a:prstGeom prst="rect">
            <a:avLst/>
          </a:prstGeom>
        </p:spPr>
        <p:txBody>
          <a:bodyPr lIns="0" tIns="0" rIns="0" bIns="0" rtlCol="0" anchor="t">
            <a:spAutoFit/>
          </a:bodyPr>
          <a:lstStyle/>
          <a:p>
            <a:pPr algn="ctr">
              <a:lnSpc>
                <a:spcPts val="2400"/>
              </a:lnSpc>
            </a:pPr>
            <a:r>
              <a:rPr lang="en-US" sz="2000" b="1">
                <a:solidFill>
                  <a:srgbClr val="000000"/>
                </a:solidFill>
                <a:latin typeface="Poppins Bold"/>
                <a:ea typeface="Poppins Bold"/>
                <a:cs typeface="Poppins Bold"/>
                <a:sym typeface="Poppins Bold"/>
              </a:rPr>
              <a:t>Asking for help works. </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3520694" cy="10287000"/>
            <a:chOff x="0" y="0"/>
            <a:chExt cx="3338140" cy="9753600"/>
          </a:xfrm>
        </p:grpSpPr>
        <p:sp>
          <p:nvSpPr>
            <p:cNvPr id="3" name="Freeform 3"/>
            <p:cNvSpPr/>
            <p:nvPr/>
          </p:nvSpPr>
          <p:spPr>
            <a:xfrm>
              <a:off x="0" y="0"/>
              <a:ext cx="3338165" cy="9753600"/>
            </a:xfrm>
            <a:custGeom>
              <a:avLst/>
              <a:gdLst/>
              <a:ahLst/>
              <a:cxnLst/>
              <a:rect l="l" t="t" r="r" b="b"/>
              <a:pathLst>
                <a:path w="3338165" h="9753600">
                  <a:moveTo>
                    <a:pt x="0" y="0"/>
                  </a:moveTo>
                  <a:lnTo>
                    <a:pt x="3338165" y="0"/>
                  </a:lnTo>
                  <a:lnTo>
                    <a:pt x="3338165" y="9753600"/>
                  </a:lnTo>
                  <a:lnTo>
                    <a:pt x="0" y="9753600"/>
                  </a:lnTo>
                  <a:close/>
                </a:path>
              </a:pathLst>
            </a:custGeom>
            <a:solidFill>
              <a:srgbClr val="50B264"/>
            </a:solidFill>
          </p:spPr>
          <p:txBody>
            <a:bodyPr/>
            <a:lstStyle/>
            <a:p>
              <a:endParaRPr lang="es-ES"/>
            </a:p>
          </p:txBody>
        </p:sp>
        <p:sp>
          <p:nvSpPr>
            <p:cNvPr id="4" name="TextBox 4"/>
            <p:cNvSpPr txBox="1"/>
            <p:nvPr/>
          </p:nvSpPr>
          <p:spPr>
            <a:xfrm>
              <a:off x="0" y="-66675"/>
              <a:ext cx="3338140" cy="9820275"/>
            </a:xfrm>
            <a:prstGeom prst="rect">
              <a:avLst/>
            </a:prstGeom>
          </p:spPr>
          <p:txBody>
            <a:bodyPr lIns="71438" tIns="71438" rIns="71438" bIns="71438" rtlCol="0" anchor="ctr"/>
            <a:lstStyle/>
            <a:p>
              <a:pPr algn="ctr">
                <a:lnSpc>
                  <a:spcPts val="7200"/>
                </a:lnSpc>
              </a:pPr>
              <a:r>
                <a:rPr lang="en-US" sz="6000">
                  <a:solidFill>
                    <a:srgbClr val="FFFFFF"/>
                  </a:solidFill>
                  <a:latin typeface="Poppins"/>
                  <a:ea typeface="Poppins"/>
                  <a:cs typeface="Poppins"/>
                  <a:sym typeface="Poppins"/>
                </a:rPr>
                <a:t>YES</a:t>
              </a:r>
            </a:p>
          </p:txBody>
        </p:sp>
      </p:grpSp>
      <p:grpSp>
        <p:nvGrpSpPr>
          <p:cNvPr id="5" name="Group 5"/>
          <p:cNvGrpSpPr/>
          <p:nvPr/>
        </p:nvGrpSpPr>
        <p:grpSpPr>
          <a:xfrm>
            <a:off x="14736644" y="0"/>
            <a:ext cx="3551356" cy="10287000"/>
            <a:chOff x="0" y="0"/>
            <a:chExt cx="3367211" cy="9753600"/>
          </a:xfrm>
        </p:grpSpPr>
        <p:sp>
          <p:nvSpPr>
            <p:cNvPr id="6" name="Freeform 6"/>
            <p:cNvSpPr/>
            <p:nvPr/>
          </p:nvSpPr>
          <p:spPr>
            <a:xfrm>
              <a:off x="0" y="0"/>
              <a:ext cx="3367237" cy="9753600"/>
            </a:xfrm>
            <a:custGeom>
              <a:avLst/>
              <a:gdLst/>
              <a:ahLst/>
              <a:cxnLst/>
              <a:rect l="l" t="t" r="r" b="b"/>
              <a:pathLst>
                <a:path w="3367237" h="9753600">
                  <a:moveTo>
                    <a:pt x="0" y="0"/>
                  </a:moveTo>
                  <a:lnTo>
                    <a:pt x="3367237" y="0"/>
                  </a:lnTo>
                  <a:lnTo>
                    <a:pt x="3367237" y="9753600"/>
                  </a:lnTo>
                  <a:lnTo>
                    <a:pt x="0" y="9753600"/>
                  </a:lnTo>
                  <a:close/>
                </a:path>
              </a:pathLst>
            </a:custGeom>
            <a:solidFill>
              <a:srgbClr val="FFED4C"/>
            </a:solidFill>
          </p:spPr>
          <p:txBody>
            <a:bodyPr/>
            <a:lstStyle/>
            <a:p>
              <a:endParaRPr lang="es-ES"/>
            </a:p>
          </p:txBody>
        </p:sp>
        <p:sp>
          <p:nvSpPr>
            <p:cNvPr id="7" name="TextBox 7"/>
            <p:cNvSpPr txBox="1"/>
            <p:nvPr/>
          </p:nvSpPr>
          <p:spPr>
            <a:xfrm>
              <a:off x="0" y="-66675"/>
              <a:ext cx="3367211" cy="9820275"/>
            </a:xfrm>
            <a:prstGeom prst="rect">
              <a:avLst/>
            </a:prstGeom>
          </p:spPr>
          <p:txBody>
            <a:bodyPr lIns="71438" tIns="71438" rIns="71438" bIns="71438" rtlCol="0" anchor="ctr"/>
            <a:lstStyle/>
            <a:p>
              <a:pPr algn="ctr">
                <a:lnSpc>
                  <a:spcPts val="7200"/>
                </a:lnSpc>
              </a:pPr>
              <a:r>
                <a:rPr lang="en-US" sz="6000">
                  <a:solidFill>
                    <a:srgbClr val="000000"/>
                  </a:solidFill>
                  <a:latin typeface="Poppins"/>
                  <a:ea typeface="Poppins"/>
                  <a:cs typeface="Poppins"/>
                  <a:sym typeface="Poppins"/>
                </a:rPr>
                <a:t>NO</a:t>
              </a:r>
            </a:p>
          </p:txBody>
        </p:sp>
      </p:grpSp>
      <p:grpSp>
        <p:nvGrpSpPr>
          <p:cNvPr id="8" name="Group 8"/>
          <p:cNvGrpSpPr/>
          <p:nvPr/>
        </p:nvGrpSpPr>
        <p:grpSpPr>
          <a:xfrm>
            <a:off x="7349582" y="2618768"/>
            <a:ext cx="3650720" cy="3485721"/>
            <a:chOff x="0" y="0"/>
            <a:chExt cx="3461423" cy="3304980"/>
          </a:xfrm>
        </p:grpSpPr>
        <p:sp>
          <p:nvSpPr>
            <p:cNvPr id="9" name="Freeform 9"/>
            <p:cNvSpPr/>
            <p:nvPr/>
          </p:nvSpPr>
          <p:spPr>
            <a:xfrm>
              <a:off x="0" y="0"/>
              <a:ext cx="3461385" cy="3304916"/>
            </a:xfrm>
            <a:custGeom>
              <a:avLst/>
              <a:gdLst/>
              <a:ahLst/>
              <a:cxnLst/>
              <a:rect l="l" t="t" r="r" b="b"/>
              <a:pathLst>
                <a:path w="3461385" h="3304916">
                  <a:moveTo>
                    <a:pt x="0" y="550798"/>
                  </a:moveTo>
                  <a:cubicBezTo>
                    <a:pt x="0" y="246634"/>
                    <a:pt x="246634" y="0"/>
                    <a:pt x="550799" y="0"/>
                  </a:cubicBezTo>
                  <a:lnTo>
                    <a:pt x="2910586" y="0"/>
                  </a:lnTo>
                  <a:cubicBezTo>
                    <a:pt x="3214751" y="0"/>
                    <a:pt x="3461385" y="246634"/>
                    <a:pt x="3461385" y="550798"/>
                  </a:cubicBezTo>
                  <a:lnTo>
                    <a:pt x="3461385" y="2754118"/>
                  </a:lnTo>
                  <a:cubicBezTo>
                    <a:pt x="3461385" y="3058283"/>
                    <a:pt x="3214751" y="3304916"/>
                    <a:pt x="2910586" y="3304916"/>
                  </a:cubicBezTo>
                  <a:lnTo>
                    <a:pt x="550799" y="3304916"/>
                  </a:lnTo>
                  <a:cubicBezTo>
                    <a:pt x="246634" y="3304916"/>
                    <a:pt x="0" y="3058410"/>
                    <a:pt x="0" y="2754118"/>
                  </a:cubicBezTo>
                  <a:lnTo>
                    <a:pt x="0" y="550798"/>
                  </a:lnTo>
                  <a:close/>
                </a:path>
              </a:pathLst>
            </a:custGeom>
            <a:solidFill>
              <a:srgbClr val="E3829C"/>
            </a:solidFill>
            <a:ln w="19050" cap="rnd">
              <a:solidFill>
                <a:srgbClr val="000000"/>
              </a:solidFill>
              <a:prstDash val="solid"/>
              <a:round/>
            </a:ln>
          </p:spPr>
          <p:txBody>
            <a:bodyPr/>
            <a:lstStyle/>
            <a:p>
              <a:endParaRPr lang="es-ES"/>
            </a:p>
          </p:txBody>
        </p:sp>
        <p:sp>
          <p:nvSpPr>
            <p:cNvPr id="10" name="TextBox 10"/>
            <p:cNvSpPr txBox="1"/>
            <p:nvPr/>
          </p:nvSpPr>
          <p:spPr>
            <a:xfrm>
              <a:off x="0" y="-28575"/>
              <a:ext cx="3461423" cy="3333555"/>
            </a:xfrm>
            <a:prstGeom prst="rect">
              <a:avLst/>
            </a:prstGeom>
          </p:spPr>
          <p:txBody>
            <a:bodyPr lIns="71437" tIns="71437" rIns="71437" bIns="71437" rtlCol="0" anchor="ctr"/>
            <a:lstStyle/>
            <a:p>
              <a:pPr algn="ctr">
                <a:lnSpc>
                  <a:spcPts val="3239"/>
                </a:lnSpc>
              </a:pPr>
              <a:r>
                <a:rPr lang="en-US" sz="2699">
                  <a:solidFill>
                    <a:srgbClr val="000000"/>
                  </a:solidFill>
                  <a:latin typeface="Poppins"/>
                  <a:ea typeface="Poppins"/>
                  <a:cs typeface="Poppins"/>
                  <a:sym typeface="Poppins"/>
                </a:rPr>
                <a:t>If you are a leader; you have the right to disturb others.</a:t>
              </a:r>
            </a:p>
          </p:txBody>
        </p:sp>
      </p:grpSp>
      <p:sp>
        <p:nvSpPr>
          <p:cNvPr id="11" name="TextBox 11"/>
          <p:cNvSpPr txBox="1"/>
          <p:nvPr/>
        </p:nvSpPr>
        <p:spPr>
          <a:xfrm>
            <a:off x="7160949" y="6627318"/>
            <a:ext cx="4027984" cy="3333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What is the true job of a leader?</a:t>
            </a:r>
          </a:p>
        </p:txBody>
      </p:sp>
      <p:sp>
        <p:nvSpPr>
          <p:cNvPr id="12" name="TextBox 12"/>
          <p:cNvSpPr txBox="1"/>
          <p:nvPr/>
        </p:nvSpPr>
        <p:spPr>
          <a:xfrm>
            <a:off x="7933367" y="7571110"/>
            <a:ext cx="2483148" cy="3333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Who is your leader?</a:t>
            </a: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3520694" cy="10287000"/>
            <a:chOff x="0" y="0"/>
            <a:chExt cx="3338140" cy="9753600"/>
          </a:xfrm>
        </p:grpSpPr>
        <p:sp>
          <p:nvSpPr>
            <p:cNvPr id="3" name="Freeform 3"/>
            <p:cNvSpPr/>
            <p:nvPr/>
          </p:nvSpPr>
          <p:spPr>
            <a:xfrm>
              <a:off x="0" y="0"/>
              <a:ext cx="3338165" cy="9753600"/>
            </a:xfrm>
            <a:custGeom>
              <a:avLst/>
              <a:gdLst/>
              <a:ahLst/>
              <a:cxnLst/>
              <a:rect l="l" t="t" r="r" b="b"/>
              <a:pathLst>
                <a:path w="3338165" h="9753600">
                  <a:moveTo>
                    <a:pt x="0" y="0"/>
                  </a:moveTo>
                  <a:lnTo>
                    <a:pt x="3338165" y="0"/>
                  </a:lnTo>
                  <a:lnTo>
                    <a:pt x="3338165" y="9753600"/>
                  </a:lnTo>
                  <a:lnTo>
                    <a:pt x="0" y="9753600"/>
                  </a:lnTo>
                  <a:close/>
                </a:path>
              </a:pathLst>
            </a:custGeom>
            <a:solidFill>
              <a:srgbClr val="50B264"/>
            </a:solidFill>
          </p:spPr>
          <p:txBody>
            <a:bodyPr/>
            <a:lstStyle/>
            <a:p>
              <a:endParaRPr lang="es-ES"/>
            </a:p>
          </p:txBody>
        </p:sp>
        <p:sp>
          <p:nvSpPr>
            <p:cNvPr id="4" name="TextBox 4"/>
            <p:cNvSpPr txBox="1"/>
            <p:nvPr/>
          </p:nvSpPr>
          <p:spPr>
            <a:xfrm>
              <a:off x="0" y="-66675"/>
              <a:ext cx="3338140" cy="9820275"/>
            </a:xfrm>
            <a:prstGeom prst="rect">
              <a:avLst/>
            </a:prstGeom>
          </p:spPr>
          <p:txBody>
            <a:bodyPr lIns="71438" tIns="71438" rIns="71438" bIns="71438" rtlCol="0" anchor="ctr"/>
            <a:lstStyle/>
            <a:p>
              <a:pPr algn="ctr">
                <a:lnSpc>
                  <a:spcPts val="7200"/>
                </a:lnSpc>
              </a:pPr>
              <a:r>
                <a:rPr lang="en-US" sz="6000">
                  <a:solidFill>
                    <a:srgbClr val="FFFFFF"/>
                  </a:solidFill>
                  <a:latin typeface="Poppins"/>
                  <a:ea typeface="Poppins"/>
                  <a:cs typeface="Poppins"/>
                  <a:sym typeface="Poppins"/>
                </a:rPr>
                <a:t>YES</a:t>
              </a:r>
            </a:p>
          </p:txBody>
        </p:sp>
      </p:grpSp>
      <p:grpSp>
        <p:nvGrpSpPr>
          <p:cNvPr id="5" name="Group 5"/>
          <p:cNvGrpSpPr/>
          <p:nvPr/>
        </p:nvGrpSpPr>
        <p:grpSpPr>
          <a:xfrm>
            <a:off x="14796080" y="0"/>
            <a:ext cx="3491920" cy="10287000"/>
            <a:chOff x="0" y="0"/>
            <a:chExt cx="3310858" cy="9753600"/>
          </a:xfrm>
        </p:grpSpPr>
        <p:sp>
          <p:nvSpPr>
            <p:cNvPr id="6" name="Freeform 6"/>
            <p:cNvSpPr/>
            <p:nvPr/>
          </p:nvSpPr>
          <p:spPr>
            <a:xfrm>
              <a:off x="0" y="0"/>
              <a:ext cx="3310883" cy="9753600"/>
            </a:xfrm>
            <a:custGeom>
              <a:avLst/>
              <a:gdLst/>
              <a:ahLst/>
              <a:cxnLst/>
              <a:rect l="l" t="t" r="r" b="b"/>
              <a:pathLst>
                <a:path w="3310883" h="9753600">
                  <a:moveTo>
                    <a:pt x="0" y="0"/>
                  </a:moveTo>
                  <a:lnTo>
                    <a:pt x="3310883" y="0"/>
                  </a:lnTo>
                  <a:lnTo>
                    <a:pt x="3310883" y="9753600"/>
                  </a:lnTo>
                  <a:lnTo>
                    <a:pt x="0" y="9753600"/>
                  </a:lnTo>
                  <a:close/>
                </a:path>
              </a:pathLst>
            </a:custGeom>
            <a:solidFill>
              <a:srgbClr val="FFED4C"/>
            </a:solidFill>
          </p:spPr>
          <p:txBody>
            <a:bodyPr/>
            <a:lstStyle/>
            <a:p>
              <a:endParaRPr lang="es-ES"/>
            </a:p>
          </p:txBody>
        </p:sp>
        <p:sp>
          <p:nvSpPr>
            <p:cNvPr id="7" name="TextBox 7"/>
            <p:cNvSpPr txBox="1"/>
            <p:nvPr/>
          </p:nvSpPr>
          <p:spPr>
            <a:xfrm>
              <a:off x="0" y="-66675"/>
              <a:ext cx="3310858" cy="9820275"/>
            </a:xfrm>
            <a:prstGeom prst="rect">
              <a:avLst/>
            </a:prstGeom>
          </p:spPr>
          <p:txBody>
            <a:bodyPr lIns="71438" tIns="71438" rIns="71438" bIns="71438" rtlCol="0" anchor="ctr"/>
            <a:lstStyle/>
            <a:p>
              <a:pPr algn="ctr">
                <a:lnSpc>
                  <a:spcPts val="7200"/>
                </a:lnSpc>
              </a:pPr>
              <a:r>
                <a:rPr lang="en-US" sz="6000">
                  <a:solidFill>
                    <a:srgbClr val="000000"/>
                  </a:solidFill>
                  <a:latin typeface="Poppins"/>
                  <a:ea typeface="Poppins"/>
                  <a:cs typeface="Poppins"/>
                  <a:sym typeface="Poppins"/>
                </a:rPr>
                <a:t>NO</a:t>
              </a:r>
            </a:p>
          </p:txBody>
        </p:sp>
      </p:grpSp>
      <p:grpSp>
        <p:nvGrpSpPr>
          <p:cNvPr id="8" name="Group 8"/>
          <p:cNvGrpSpPr/>
          <p:nvPr/>
        </p:nvGrpSpPr>
        <p:grpSpPr>
          <a:xfrm>
            <a:off x="7318640" y="2937789"/>
            <a:ext cx="3650720" cy="3485726"/>
            <a:chOff x="0" y="0"/>
            <a:chExt cx="3461423" cy="3304984"/>
          </a:xfrm>
        </p:grpSpPr>
        <p:sp>
          <p:nvSpPr>
            <p:cNvPr id="9" name="Freeform 9"/>
            <p:cNvSpPr/>
            <p:nvPr/>
          </p:nvSpPr>
          <p:spPr>
            <a:xfrm>
              <a:off x="0" y="0"/>
              <a:ext cx="3461385" cy="3304921"/>
            </a:xfrm>
            <a:custGeom>
              <a:avLst/>
              <a:gdLst/>
              <a:ahLst/>
              <a:cxnLst/>
              <a:rect l="l" t="t" r="r" b="b"/>
              <a:pathLst>
                <a:path w="3461385" h="3304921">
                  <a:moveTo>
                    <a:pt x="0" y="550799"/>
                  </a:moveTo>
                  <a:cubicBezTo>
                    <a:pt x="0" y="246634"/>
                    <a:pt x="246634" y="0"/>
                    <a:pt x="550799" y="0"/>
                  </a:cubicBezTo>
                  <a:lnTo>
                    <a:pt x="2910586" y="0"/>
                  </a:lnTo>
                  <a:cubicBezTo>
                    <a:pt x="3214751" y="0"/>
                    <a:pt x="3461385" y="246634"/>
                    <a:pt x="3461385" y="550799"/>
                  </a:cubicBezTo>
                  <a:lnTo>
                    <a:pt x="3461385" y="2754122"/>
                  </a:lnTo>
                  <a:cubicBezTo>
                    <a:pt x="3461385" y="3058287"/>
                    <a:pt x="3214751" y="3304921"/>
                    <a:pt x="2910586" y="3304921"/>
                  </a:cubicBezTo>
                  <a:lnTo>
                    <a:pt x="550799" y="3304921"/>
                  </a:lnTo>
                  <a:cubicBezTo>
                    <a:pt x="246634" y="3304921"/>
                    <a:pt x="0" y="3058414"/>
                    <a:pt x="0" y="2754122"/>
                  </a:cubicBezTo>
                  <a:close/>
                </a:path>
              </a:pathLst>
            </a:custGeom>
            <a:solidFill>
              <a:srgbClr val="50B264"/>
            </a:solidFill>
          </p:spPr>
          <p:txBody>
            <a:bodyPr/>
            <a:lstStyle/>
            <a:p>
              <a:endParaRPr lang="es-ES"/>
            </a:p>
          </p:txBody>
        </p:sp>
        <p:sp>
          <p:nvSpPr>
            <p:cNvPr id="10" name="TextBox 10"/>
            <p:cNvSpPr txBox="1"/>
            <p:nvPr/>
          </p:nvSpPr>
          <p:spPr>
            <a:xfrm>
              <a:off x="0" y="-28575"/>
              <a:ext cx="3461423" cy="3333559"/>
            </a:xfrm>
            <a:prstGeom prst="rect">
              <a:avLst/>
            </a:prstGeom>
          </p:spPr>
          <p:txBody>
            <a:bodyPr lIns="71438" tIns="71438" rIns="71438" bIns="71438" rtlCol="0" anchor="ctr"/>
            <a:lstStyle/>
            <a:p>
              <a:pPr algn="ctr">
                <a:lnSpc>
                  <a:spcPts val="3240"/>
                </a:lnSpc>
              </a:pPr>
              <a:r>
                <a:rPr lang="en-US" sz="2700">
                  <a:solidFill>
                    <a:srgbClr val="000000"/>
                  </a:solidFill>
                  <a:latin typeface="Poppins"/>
                  <a:ea typeface="Poppins"/>
                  <a:cs typeface="Poppins"/>
                  <a:sym typeface="Poppins"/>
                </a:rPr>
                <a:t>If someone is always being teased and goes to an adult for help, then they are a tattletale</a:t>
              </a:r>
            </a:p>
          </p:txBody>
        </p:sp>
      </p:grpSp>
      <p:sp>
        <p:nvSpPr>
          <p:cNvPr id="11" name="TextBox 11"/>
          <p:cNvSpPr txBox="1"/>
          <p:nvPr/>
        </p:nvSpPr>
        <p:spPr>
          <a:xfrm>
            <a:off x="6542280" y="6946339"/>
            <a:ext cx="5203441" cy="333375"/>
          </a:xfrm>
          <a:prstGeom prst="rect">
            <a:avLst/>
          </a:prstGeom>
        </p:spPr>
        <p:txBody>
          <a:bodyPr lIns="0" tIns="0" rIns="0" bIns="0" rtlCol="0" anchor="t">
            <a:spAutoFit/>
          </a:bodyPr>
          <a:lstStyle/>
          <a:p>
            <a:pPr algn="ctr">
              <a:lnSpc>
                <a:spcPts val="2400"/>
              </a:lnSpc>
            </a:pPr>
            <a:r>
              <a:rPr lang="en-US" sz="2000" b="1">
                <a:solidFill>
                  <a:srgbClr val="000000"/>
                </a:solidFill>
                <a:latin typeface="Poppins Bold"/>
                <a:ea typeface="Poppins Bold"/>
                <a:cs typeface="Poppins Bold"/>
                <a:sym typeface="Poppins Bold"/>
              </a:rPr>
              <a:t>Tattling: </a:t>
            </a:r>
            <a:r>
              <a:rPr lang="en-US" sz="2000">
                <a:solidFill>
                  <a:srgbClr val="000000"/>
                </a:solidFill>
                <a:latin typeface="Poppins"/>
                <a:ea typeface="Poppins"/>
                <a:cs typeface="Poppins"/>
                <a:sym typeface="Poppins"/>
              </a:rPr>
              <a:t>when no one is being harmed. </a:t>
            </a:r>
          </a:p>
        </p:txBody>
      </p:sp>
      <p:sp>
        <p:nvSpPr>
          <p:cNvPr id="12" name="TextBox 12"/>
          <p:cNvSpPr txBox="1"/>
          <p:nvPr/>
        </p:nvSpPr>
        <p:spPr>
          <a:xfrm>
            <a:off x="6542280" y="1609235"/>
            <a:ext cx="5203441" cy="638175"/>
          </a:xfrm>
          <a:prstGeom prst="rect">
            <a:avLst/>
          </a:prstGeom>
        </p:spPr>
        <p:txBody>
          <a:bodyPr lIns="0" tIns="0" rIns="0" bIns="0" rtlCol="0" anchor="t">
            <a:spAutoFit/>
          </a:bodyPr>
          <a:lstStyle/>
          <a:p>
            <a:pPr algn="ctr">
              <a:lnSpc>
                <a:spcPts val="2400"/>
              </a:lnSpc>
            </a:pPr>
            <a:r>
              <a:rPr lang="en-US" sz="2000" b="1">
                <a:solidFill>
                  <a:srgbClr val="000000"/>
                </a:solidFill>
                <a:latin typeface="Poppins Bold"/>
                <a:ea typeface="Poppins Bold"/>
                <a:cs typeface="Poppins Bold"/>
                <a:sym typeface="Poppins Bold"/>
              </a:rPr>
              <a:t>Asking for help</a:t>
            </a:r>
            <a:r>
              <a:rPr lang="en-US" sz="2000">
                <a:solidFill>
                  <a:srgbClr val="000000"/>
                </a:solidFill>
                <a:latin typeface="Poppins"/>
                <a:ea typeface="Poppins"/>
                <a:cs typeface="Poppins"/>
                <a:sym typeface="Poppins"/>
              </a:rPr>
              <a:t>: when someone feels bad and needs support. </a:t>
            </a:r>
          </a:p>
        </p:txBody>
      </p:sp>
      <p:sp>
        <p:nvSpPr>
          <p:cNvPr id="13" name="TextBox 13"/>
          <p:cNvSpPr txBox="1"/>
          <p:nvPr/>
        </p:nvSpPr>
        <p:spPr>
          <a:xfrm>
            <a:off x="6542280" y="7872035"/>
            <a:ext cx="5203441" cy="6381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e.g., someone cheats on homework or chews gum in class</a:t>
            </a: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3520694" cy="10287000"/>
            <a:chOff x="0" y="0"/>
            <a:chExt cx="3338140" cy="9753600"/>
          </a:xfrm>
        </p:grpSpPr>
        <p:sp>
          <p:nvSpPr>
            <p:cNvPr id="3" name="Freeform 3"/>
            <p:cNvSpPr/>
            <p:nvPr/>
          </p:nvSpPr>
          <p:spPr>
            <a:xfrm>
              <a:off x="0" y="0"/>
              <a:ext cx="3338165" cy="9753600"/>
            </a:xfrm>
            <a:custGeom>
              <a:avLst/>
              <a:gdLst/>
              <a:ahLst/>
              <a:cxnLst/>
              <a:rect l="l" t="t" r="r" b="b"/>
              <a:pathLst>
                <a:path w="3338165" h="9753600">
                  <a:moveTo>
                    <a:pt x="0" y="0"/>
                  </a:moveTo>
                  <a:lnTo>
                    <a:pt x="3338165" y="0"/>
                  </a:lnTo>
                  <a:lnTo>
                    <a:pt x="3338165" y="9753600"/>
                  </a:lnTo>
                  <a:lnTo>
                    <a:pt x="0" y="9753600"/>
                  </a:lnTo>
                  <a:close/>
                </a:path>
              </a:pathLst>
            </a:custGeom>
            <a:solidFill>
              <a:srgbClr val="50B264"/>
            </a:solidFill>
          </p:spPr>
          <p:txBody>
            <a:bodyPr/>
            <a:lstStyle/>
            <a:p>
              <a:endParaRPr lang="es-ES"/>
            </a:p>
          </p:txBody>
        </p:sp>
        <p:sp>
          <p:nvSpPr>
            <p:cNvPr id="4" name="TextBox 4"/>
            <p:cNvSpPr txBox="1"/>
            <p:nvPr/>
          </p:nvSpPr>
          <p:spPr>
            <a:xfrm>
              <a:off x="0" y="-66675"/>
              <a:ext cx="3338140" cy="9820275"/>
            </a:xfrm>
            <a:prstGeom prst="rect">
              <a:avLst/>
            </a:prstGeom>
          </p:spPr>
          <p:txBody>
            <a:bodyPr lIns="71438" tIns="71438" rIns="71438" bIns="71438" rtlCol="0" anchor="ctr"/>
            <a:lstStyle/>
            <a:p>
              <a:pPr algn="ctr">
                <a:lnSpc>
                  <a:spcPts val="7200"/>
                </a:lnSpc>
              </a:pPr>
              <a:r>
                <a:rPr lang="en-US" sz="6000">
                  <a:solidFill>
                    <a:srgbClr val="FFFFFF"/>
                  </a:solidFill>
                  <a:latin typeface="Poppins"/>
                  <a:ea typeface="Poppins"/>
                  <a:cs typeface="Poppins"/>
                  <a:sym typeface="Poppins"/>
                </a:rPr>
                <a:t>YES</a:t>
              </a:r>
            </a:p>
          </p:txBody>
        </p:sp>
      </p:grpSp>
      <p:grpSp>
        <p:nvGrpSpPr>
          <p:cNvPr id="5" name="Group 5"/>
          <p:cNvGrpSpPr/>
          <p:nvPr/>
        </p:nvGrpSpPr>
        <p:grpSpPr>
          <a:xfrm>
            <a:off x="14796080" y="0"/>
            <a:ext cx="3491920" cy="10287000"/>
            <a:chOff x="0" y="0"/>
            <a:chExt cx="3310858" cy="9753600"/>
          </a:xfrm>
        </p:grpSpPr>
        <p:sp>
          <p:nvSpPr>
            <p:cNvPr id="6" name="Freeform 6"/>
            <p:cNvSpPr/>
            <p:nvPr/>
          </p:nvSpPr>
          <p:spPr>
            <a:xfrm>
              <a:off x="0" y="0"/>
              <a:ext cx="3310883" cy="9753600"/>
            </a:xfrm>
            <a:custGeom>
              <a:avLst/>
              <a:gdLst/>
              <a:ahLst/>
              <a:cxnLst/>
              <a:rect l="l" t="t" r="r" b="b"/>
              <a:pathLst>
                <a:path w="3310883" h="9753600">
                  <a:moveTo>
                    <a:pt x="0" y="0"/>
                  </a:moveTo>
                  <a:lnTo>
                    <a:pt x="3310883" y="0"/>
                  </a:lnTo>
                  <a:lnTo>
                    <a:pt x="3310883" y="9753600"/>
                  </a:lnTo>
                  <a:lnTo>
                    <a:pt x="0" y="9753600"/>
                  </a:lnTo>
                  <a:close/>
                </a:path>
              </a:pathLst>
            </a:custGeom>
            <a:solidFill>
              <a:srgbClr val="FFED4C"/>
            </a:solidFill>
          </p:spPr>
          <p:txBody>
            <a:bodyPr/>
            <a:lstStyle/>
            <a:p>
              <a:endParaRPr lang="es-ES"/>
            </a:p>
          </p:txBody>
        </p:sp>
        <p:sp>
          <p:nvSpPr>
            <p:cNvPr id="7" name="TextBox 7"/>
            <p:cNvSpPr txBox="1"/>
            <p:nvPr/>
          </p:nvSpPr>
          <p:spPr>
            <a:xfrm>
              <a:off x="0" y="-66675"/>
              <a:ext cx="3310858" cy="9820275"/>
            </a:xfrm>
            <a:prstGeom prst="rect">
              <a:avLst/>
            </a:prstGeom>
          </p:spPr>
          <p:txBody>
            <a:bodyPr lIns="71438" tIns="71438" rIns="71438" bIns="71438" rtlCol="0" anchor="ctr"/>
            <a:lstStyle/>
            <a:p>
              <a:pPr algn="ctr">
                <a:lnSpc>
                  <a:spcPts val="7200"/>
                </a:lnSpc>
              </a:pPr>
              <a:r>
                <a:rPr lang="en-US" sz="6000">
                  <a:solidFill>
                    <a:srgbClr val="000000"/>
                  </a:solidFill>
                  <a:latin typeface="Poppins"/>
                  <a:ea typeface="Poppins"/>
                  <a:cs typeface="Poppins"/>
                  <a:sym typeface="Poppins"/>
                </a:rPr>
                <a:t>NO</a:t>
              </a:r>
            </a:p>
          </p:txBody>
        </p:sp>
      </p:grpSp>
      <p:grpSp>
        <p:nvGrpSpPr>
          <p:cNvPr id="8" name="Group 8"/>
          <p:cNvGrpSpPr/>
          <p:nvPr/>
        </p:nvGrpSpPr>
        <p:grpSpPr>
          <a:xfrm>
            <a:off x="7334111" y="2287799"/>
            <a:ext cx="3650720" cy="3485721"/>
            <a:chOff x="0" y="0"/>
            <a:chExt cx="3461423" cy="3304980"/>
          </a:xfrm>
        </p:grpSpPr>
        <p:sp>
          <p:nvSpPr>
            <p:cNvPr id="9" name="Freeform 9"/>
            <p:cNvSpPr/>
            <p:nvPr/>
          </p:nvSpPr>
          <p:spPr>
            <a:xfrm>
              <a:off x="0" y="0"/>
              <a:ext cx="3461385" cy="3304916"/>
            </a:xfrm>
            <a:custGeom>
              <a:avLst/>
              <a:gdLst/>
              <a:ahLst/>
              <a:cxnLst/>
              <a:rect l="l" t="t" r="r" b="b"/>
              <a:pathLst>
                <a:path w="3461385" h="3304916">
                  <a:moveTo>
                    <a:pt x="0" y="550798"/>
                  </a:moveTo>
                  <a:cubicBezTo>
                    <a:pt x="0" y="246634"/>
                    <a:pt x="246634" y="0"/>
                    <a:pt x="550799" y="0"/>
                  </a:cubicBezTo>
                  <a:lnTo>
                    <a:pt x="2910586" y="0"/>
                  </a:lnTo>
                  <a:cubicBezTo>
                    <a:pt x="3214751" y="0"/>
                    <a:pt x="3461385" y="246634"/>
                    <a:pt x="3461385" y="550798"/>
                  </a:cubicBezTo>
                  <a:lnTo>
                    <a:pt x="3461385" y="2754118"/>
                  </a:lnTo>
                  <a:cubicBezTo>
                    <a:pt x="3461385" y="3058283"/>
                    <a:pt x="3214751" y="3304916"/>
                    <a:pt x="2910586" y="3304916"/>
                  </a:cubicBezTo>
                  <a:lnTo>
                    <a:pt x="550799" y="3304916"/>
                  </a:lnTo>
                  <a:cubicBezTo>
                    <a:pt x="246634" y="3304916"/>
                    <a:pt x="0" y="3058410"/>
                    <a:pt x="0" y="2754118"/>
                  </a:cubicBezTo>
                  <a:lnTo>
                    <a:pt x="0" y="550798"/>
                  </a:lnTo>
                  <a:close/>
                </a:path>
              </a:pathLst>
            </a:custGeom>
            <a:solidFill>
              <a:srgbClr val="70C7D6"/>
            </a:solidFill>
            <a:ln w="19050" cap="rnd">
              <a:solidFill>
                <a:srgbClr val="000000"/>
              </a:solidFill>
              <a:prstDash val="solid"/>
              <a:round/>
            </a:ln>
          </p:spPr>
          <p:txBody>
            <a:bodyPr/>
            <a:lstStyle/>
            <a:p>
              <a:endParaRPr lang="es-ES"/>
            </a:p>
          </p:txBody>
        </p:sp>
        <p:sp>
          <p:nvSpPr>
            <p:cNvPr id="10" name="TextBox 10"/>
            <p:cNvSpPr txBox="1"/>
            <p:nvPr/>
          </p:nvSpPr>
          <p:spPr>
            <a:xfrm>
              <a:off x="0" y="-28575"/>
              <a:ext cx="3461423" cy="3333555"/>
            </a:xfrm>
            <a:prstGeom prst="rect">
              <a:avLst/>
            </a:prstGeom>
          </p:spPr>
          <p:txBody>
            <a:bodyPr lIns="71438" tIns="71438" rIns="71438" bIns="71438" rtlCol="0" anchor="ctr"/>
            <a:lstStyle/>
            <a:p>
              <a:pPr algn="ctr">
                <a:lnSpc>
                  <a:spcPts val="3240"/>
                </a:lnSpc>
              </a:pPr>
              <a:r>
                <a:rPr lang="en-US" sz="2700">
                  <a:solidFill>
                    <a:srgbClr val="000000"/>
                  </a:solidFill>
                  <a:latin typeface="Poppins"/>
                  <a:ea typeface="Poppins"/>
                  <a:cs typeface="Poppins"/>
                  <a:sym typeface="Poppins"/>
                </a:rPr>
                <a:t>I would talk to my parents or my teacher if I felt uncomfortable or mistreated in class</a:t>
              </a:r>
            </a:p>
          </p:txBody>
        </p:sp>
      </p:grpSp>
      <p:sp>
        <p:nvSpPr>
          <p:cNvPr id="11" name="TextBox 11"/>
          <p:cNvSpPr txBox="1"/>
          <p:nvPr/>
        </p:nvSpPr>
        <p:spPr>
          <a:xfrm>
            <a:off x="6526809" y="6138763"/>
            <a:ext cx="5203441" cy="6381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Who could you turn to if you don’t want to talk to your parents?</a:t>
            </a:r>
          </a:p>
        </p:txBody>
      </p:sp>
      <p:sp>
        <p:nvSpPr>
          <p:cNvPr id="12" name="TextBox 12"/>
          <p:cNvSpPr txBox="1"/>
          <p:nvPr/>
        </p:nvSpPr>
        <p:spPr>
          <a:xfrm>
            <a:off x="6557750" y="7222045"/>
            <a:ext cx="5203441" cy="3333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e.g., teachers, school support system</a:t>
            </a: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3520694" cy="10287000"/>
            <a:chOff x="0" y="0"/>
            <a:chExt cx="3338140" cy="9753600"/>
          </a:xfrm>
        </p:grpSpPr>
        <p:sp>
          <p:nvSpPr>
            <p:cNvPr id="3" name="Freeform 3"/>
            <p:cNvSpPr/>
            <p:nvPr/>
          </p:nvSpPr>
          <p:spPr>
            <a:xfrm>
              <a:off x="0" y="0"/>
              <a:ext cx="3338165" cy="9753600"/>
            </a:xfrm>
            <a:custGeom>
              <a:avLst/>
              <a:gdLst/>
              <a:ahLst/>
              <a:cxnLst/>
              <a:rect l="l" t="t" r="r" b="b"/>
              <a:pathLst>
                <a:path w="3338165" h="9753600">
                  <a:moveTo>
                    <a:pt x="0" y="0"/>
                  </a:moveTo>
                  <a:lnTo>
                    <a:pt x="3338165" y="0"/>
                  </a:lnTo>
                  <a:lnTo>
                    <a:pt x="3338165" y="9753600"/>
                  </a:lnTo>
                  <a:lnTo>
                    <a:pt x="0" y="9753600"/>
                  </a:lnTo>
                  <a:close/>
                </a:path>
              </a:pathLst>
            </a:custGeom>
            <a:solidFill>
              <a:srgbClr val="50B264"/>
            </a:solidFill>
          </p:spPr>
          <p:txBody>
            <a:bodyPr/>
            <a:lstStyle/>
            <a:p>
              <a:endParaRPr lang="es-ES"/>
            </a:p>
          </p:txBody>
        </p:sp>
        <p:sp>
          <p:nvSpPr>
            <p:cNvPr id="4" name="TextBox 4"/>
            <p:cNvSpPr txBox="1"/>
            <p:nvPr/>
          </p:nvSpPr>
          <p:spPr>
            <a:xfrm>
              <a:off x="0" y="-66675"/>
              <a:ext cx="3338140" cy="9820275"/>
            </a:xfrm>
            <a:prstGeom prst="rect">
              <a:avLst/>
            </a:prstGeom>
          </p:spPr>
          <p:txBody>
            <a:bodyPr lIns="71438" tIns="71438" rIns="71438" bIns="71438" rtlCol="0" anchor="ctr"/>
            <a:lstStyle/>
            <a:p>
              <a:pPr algn="ctr">
                <a:lnSpc>
                  <a:spcPts val="7200"/>
                </a:lnSpc>
              </a:pPr>
              <a:r>
                <a:rPr lang="en-US" sz="6000">
                  <a:solidFill>
                    <a:srgbClr val="FFFFFF"/>
                  </a:solidFill>
                  <a:latin typeface="Poppins"/>
                  <a:ea typeface="Poppins"/>
                  <a:cs typeface="Poppins"/>
                  <a:sym typeface="Poppins"/>
                </a:rPr>
                <a:t>YES</a:t>
              </a:r>
            </a:p>
          </p:txBody>
        </p:sp>
      </p:grpSp>
      <p:grpSp>
        <p:nvGrpSpPr>
          <p:cNvPr id="5" name="Group 5"/>
          <p:cNvGrpSpPr/>
          <p:nvPr/>
        </p:nvGrpSpPr>
        <p:grpSpPr>
          <a:xfrm>
            <a:off x="14736644" y="0"/>
            <a:ext cx="3551356" cy="10287000"/>
            <a:chOff x="0" y="0"/>
            <a:chExt cx="3367211" cy="9753600"/>
          </a:xfrm>
        </p:grpSpPr>
        <p:sp>
          <p:nvSpPr>
            <p:cNvPr id="6" name="Freeform 6"/>
            <p:cNvSpPr/>
            <p:nvPr/>
          </p:nvSpPr>
          <p:spPr>
            <a:xfrm>
              <a:off x="0" y="0"/>
              <a:ext cx="3367237" cy="9753600"/>
            </a:xfrm>
            <a:custGeom>
              <a:avLst/>
              <a:gdLst/>
              <a:ahLst/>
              <a:cxnLst/>
              <a:rect l="l" t="t" r="r" b="b"/>
              <a:pathLst>
                <a:path w="3367237" h="9753600">
                  <a:moveTo>
                    <a:pt x="0" y="0"/>
                  </a:moveTo>
                  <a:lnTo>
                    <a:pt x="3367237" y="0"/>
                  </a:lnTo>
                  <a:lnTo>
                    <a:pt x="3367237" y="9753600"/>
                  </a:lnTo>
                  <a:lnTo>
                    <a:pt x="0" y="9753600"/>
                  </a:lnTo>
                  <a:close/>
                </a:path>
              </a:pathLst>
            </a:custGeom>
            <a:solidFill>
              <a:srgbClr val="FFED4C"/>
            </a:solidFill>
          </p:spPr>
          <p:txBody>
            <a:bodyPr/>
            <a:lstStyle/>
            <a:p>
              <a:endParaRPr lang="es-ES"/>
            </a:p>
          </p:txBody>
        </p:sp>
        <p:sp>
          <p:nvSpPr>
            <p:cNvPr id="7" name="TextBox 7"/>
            <p:cNvSpPr txBox="1"/>
            <p:nvPr/>
          </p:nvSpPr>
          <p:spPr>
            <a:xfrm>
              <a:off x="0" y="-66675"/>
              <a:ext cx="3367211" cy="9820275"/>
            </a:xfrm>
            <a:prstGeom prst="rect">
              <a:avLst/>
            </a:prstGeom>
          </p:spPr>
          <p:txBody>
            <a:bodyPr lIns="71438" tIns="71438" rIns="71438" bIns="71438" rtlCol="0" anchor="ctr"/>
            <a:lstStyle/>
            <a:p>
              <a:pPr algn="ctr">
                <a:lnSpc>
                  <a:spcPts val="7200"/>
                </a:lnSpc>
              </a:pPr>
              <a:r>
                <a:rPr lang="en-US" sz="6000">
                  <a:solidFill>
                    <a:srgbClr val="000000"/>
                  </a:solidFill>
                  <a:latin typeface="Poppins"/>
                  <a:ea typeface="Poppins"/>
                  <a:cs typeface="Poppins"/>
                  <a:sym typeface="Poppins"/>
                </a:rPr>
                <a:t>NO</a:t>
              </a:r>
            </a:p>
          </p:txBody>
        </p:sp>
      </p:grpSp>
      <p:grpSp>
        <p:nvGrpSpPr>
          <p:cNvPr id="8" name="Group 8"/>
          <p:cNvGrpSpPr/>
          <p:nvPr/>
        </p:nvGrpSpPr>
        <p:grpSpPr>
          <a:xfrm>
            <a:off x="7349575" y="3400644"/>
            <a:ext cx="3650720" cy="3485721"/>
            <a:chOff x="0" y="0"/>
            <a:chExt cx="3461423" cy="3304980"/>
          </a:xfrm>
        </p:grpSpPr>
        <p:sp>
          <p:nvSpPr>
            <p:cNvPr id="9" name="Freeform 9"/>
            <p:cNvSpPr/>
            <p:nvPr/>
          </p:nvSpPr>
          <p:spPr>
            <a:xfrm>
              <a:off x="0" y="0"/>
              <a:ext cx="3461385" cy="3304916"/>
            </a:xfrm>
            <a:custGeom>
              <a:avLst/>
              <a:gdLst/>
              <a:ahLst/>
              <a:cxnLst/>
              <a:rect l="l" t="t" r="r" b="b"/>
              <a:pathLst>
                <a:path w="3461385" h="3304916">
                  <a:moveTo>
                    <a:pt x="0" y="550798"/>
                  </a:moveTo>
                  <a:cubicBezTo>
                    <a:pt x="0" y="246634"/>
                    <a:pt x="246634" y="0"/>
                    <a:pt x="550799" y="0"/>
                  </a:cubicBezTo>
                  <a:lnTo>
                    <a:pt x="2910586" y="0"/>
                  </a:lnTo>
                  <a:cubicBezTo>
                    <a:pt x="3214751" y="0"/>
                    <a:pt x="3461385" y="246634"/>
                    <a:pt x="3461385" y="550798"/>
                  </a:cubicBezTo>
                  <a:lnTo>
                    <a:pt x="3461385" y="2754118"/>
                  </a:lnTo>
                  <a:cubicBezTo>
                    <a:pt x="3461385" y="3058283"/>
                    <a:pt x="3214751" y="3304916"/>
                    <a:pt x="2910586" y="3304916"/>
                  </a:cubicBezTo>
                  <a:lnTo>
                    <a:pt x="550799" y="3304916"/>
                  </a:lnTo>
                  <a:cubicBezTo>
                    <a:pt x="246634" y="3304916"/>
                    <a:pt x="0" y="3058410"/>
                    <a:pt x="0" y="2754118"/>
                  </a:cubicBezTo>
                  <a:lnTo>
                    <a:pt x="0" y="550798"/>
                  </a:lnTo>
                  <a:close/>
                </a:path>
              </a:pathLst>
            </a:custGeom>
            <a:solidFill>
              <a:srgbClr val="FFED4C"/>
            </a:solidFill>
            <a:ln w="19050" cap="rnd">
              <a:solidFill>
                <a:srgbClr val="000000"/>
              </a:solidFill>
              <a:prstDash val="solid"/>
              <a:round/>
            </a:ln>
          </p:spPr>
          <p:txBody>
            <a:bodyPr/>
            <a:lstStyle/>
            <a:p>
              <a:endParaRPr lang="es-ES"/>
            </a:p>
          </p:txBody>
        </p:sp>
        <p:sp>
          <p:nvSpPr>
            <p:cNvPr id="10" name="TextBox 10"/>
            <p:cNvSpPr txBox="1"/>
            <p:nvPr/>
          </p:nvSpPr>
          <p:spPr>
            <a:xfrm>
              <a:off x="0" y="-28575"/>
              <a:ext cx="3461423" cy="3333555"/>
            </a:xfrm>
            <a:prstGeom prst="rect">
              <a:avLst/>
            </a:prstGeom>
          </p:spPr>
          <p:txBody>
            <a:bodyPr lIns="71438" tIns="71438" rIns="71438" bIns="71438" rtlCol="0" anchor="ctr"/>
            <a:lstStyle/>
            <a:p>
              <a:pPr algn="ctr">
                <a:lnSpc>
                  <a:spcPts val="3240"/>
                </a:lnSpc>
              </a:pPr>
              <a:r>
                <a:rPr lang="en-US" sz="2700">
                  <a:solidFill>
                    <a:srgbClr val="000000"/>
                  </a:solidFill>
                  <a:latin typeface="Poppins"/>
                  <a:ea typeface="Poppins"/>
                  <a:cs typeface="Poppins"/>
                  <a:sym typeface="Poppins"/>
                </a:rPr>
                <a:t>I have seen someone in my class being constantly teased or excluded. </a:t>
              </a:r>
            </a:p>
          </p:txBody>
        </p:sp>
      </p:gr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97232" y="1028700"/>
            <a:ext cx="13106917" cy="1820405"/>
            <a:chOff x="0" y="0"/>
            <a:chExt cx="11704320" cy="1625600"/>
          </a:xfrm>
        </p:grpSpPr>
        <p:sp>
          <p:nvSpPr>
            <p:cNvPr id="3" name="Freeform 3"/>
            <p:cNvSpPr/>
            <p:nvPr/>
          </p:nvSpPr>
          <p:spPr>
            <a:xfrm>
              <a:off x="0" y="0"/>
              <a:ext cx="11704320" cy="1625600"/>
            </a:xfrm>
            <a:custGeom>
              <a:avLst/>
              <a:gdLst/>
              <a:ahLst/>
              <a:cxnLst/>
              <a:rect l="l" t="t" r="r" b="b"/>
              <a:pathLst>
                <a:path w="11704320" h="1625600">
                  <a:moveTo>
                    <a:pt x="0" y="0"/>
                  </a:moveTo>
                  <a:lnTo>
                    <a:pt x="11704320" y="0"/>
                  </a:lnTo>
                  <a:lnTo>
                    <a:pt x="11704320" y="1625600"/>
                  </a:lnTo>
                  <a:lnTo>
                    <a:pt x="0" y="1625600"/>
                  </a:lnTo>
                  <a:close/>
                </a:path>
              </a:pathLst>
            </a:custGeom>
            <a:blipFill>
              <a:blip r:embed="rId2">
                <a:alphaModFix amt="0"/>
              </a:blip>
              <a:stretch>
                <a:fillRect t="-90292" b="-90292"/>
              </a:stretch>
            </a:blipFill>
          </p:spPr>
          <p:txBody>
            <a:bodyPr/>
            <a:lstStyle/>
            <a:p>
              <a:endParaRPr lang="es-ES"/>
            </a:p>
          </p:txBody>
        </p:sp>
        <p:sp>
          <p:nvSpPr>
            <p:cNvPr id="4" name="TextBox 4"/>
            <p:cNvSpPr txBox="1"/>
            <p:nvPr/>
          </p:nvSpPr>
          <p:spPr>
            <a:xfrm>
              <a:off x="0" y="-47625"/>
              <a:ext cx="11704320" cy="1673225"/>
            </a:xfrm>
            <a:prstGeom prst="rect">
              <a:avLst/>
            </a:prstGeom>
          </p:spPr>
          <p:txBody>
            <a:bodyPr lIns="0" tIns="0" rIns="0" bIns="0" rtlCol="0" anchor="ctr"/>
            <a:lstStyle/>
            <a:p>
              <a:pPr algn="ctr">
                <a:lnSpc>
                  <a:spcPts val="6000"/>
                </a:lnSpc>
              </a:pPr>
              <a:r>
                <a:rPr lang="en-US" sz="5000" b="1">
                  <a:solidFill>
                    <a:srgbClr val="000000"/>
                  </a:solidFill>
                  <a:latin typeface="Poppins Bold"/>
                  <a:ea typeface="Poppins Bold"/>
                  <a:cs typeface="Poppins Bold"/>
                  <a:sym typeface="Poppins Bold"/>
                </a:rPr>
                <a:t>Why this module?</a:t>
              </a:r>
              <a:r>
                <a:rPr lang="en-US" sz="5000">
                  <a:solidFill>
                    <a:srgbClr val="000000"/>
                  </a:solidFill>
                  <a:latin typeface="Poppins"/>
                  <a:ea typeface="Poppins"/>
                  <a:cs typeface="Poppins"/>
                  <a:sym typeface="Poppins"/>
                </a:rPr>
                <a:t>​</a:t>
              </a:r>
            </a:p>
          </p:txBody>
        </p:sp>
      </p:grpSp>
      <p:grpSp>
        <p:nvGrpSpPr>
          <p:cNvPr id="5" name="Group 5"/>
          <p:cNvGrpSpPr/>
          <p:nvPr/>
        </p:nvGrpSpPr>
        <p:grpSpPr>
          <a:xfrm>
            <a:off x="2419108" y="5026223"/>
            <a:ext cx="5247756" cy="2702814"/>
            <a:chOff x="0" y="0"/>
            <a:chExt cx="1382141" cy="711835"/>
          </a:xfrm>
        </p:grpSpPr>
        <p:sp>
          <p:nvSpPr>
            <p:cNvPr id="6" name="Freeform 6"/>
            <p:cNvSpPr/>
            <p:nvPr/>
          </p:nvSpPr>
          <p:spPr>
            <a:xfrm>
              <a:off x="0" y="0"/>
              <a:ext cx="1382141" cy="711835"/>
            </a:xfrm>
            <a:custGeom>
              <a:avLst/>
              <a:gdLst/>
              <a:ahLst/>
              <a:cxnLst/>
              <a:rect l="l" t="t" r="r" b="b"/>
              <a:pathLst>
                <a:path w="1382141" h="711835">
                  <a:moveTo>
                    <a:pt x="1382141" y="44258"/>
                  </a:moveTo>
                  <a:lnTo>
                    <a:pt x="1382141" y="667577"/>
                  </a:lnTo>
                  <a:cubicBezTo>
                    <a:pt x="1382141" y="679315"/>
                    <a:pt x="1377478" y="690572"/>
                    <a:pt x="1369178" y="698872"/>
                  </a:cubicBezTo>
                  <a:cubicBezTo>
                    <a:pt x="1360878" y="707172"/>
                    <a:pt x="1349621" y="711835"/>
                    <a:pt x="1337883" y="711835"/>
                  </a:cubicBezTo>
                  <a:lnTo>
                    <a:pt x="44258" y="711835"/>
                  </a:lnTo>
                  <a:cubicBezTo>
                    <a:pt x="19815" y="711835"/>
                    <a:pt x="0" y="692020"/>
                    <a:pt x="0" y="667577"/>
                  </a:cubicBezTo>
                  <a:lnTo>
                    <a:pt x="0" y="44258"/>
                  </a:lnTo>
                  <a:cubicBezTo>
                    <a:pt x="0" y="19815"/>
                    <a:pt x="19815" y="0"/>
                    <a:pt x="44258" y="0"/>
                  </a:cubicBezTo>
                  <a:lnTo>
                    <a:pt x="1337883" y="0"/>
                  </a:lnTo>
                  <a:cubicBezTo>
                    <a:pt x="1362326" y="0"/>
                    <a:pt x="1382141" y="19815"/>
                    <a:pt x="1382141" y="44258"/>
                  </a:cubicBezTo>
                  <a:close/>
                </a:path>
              </a:pathLst>
            </a:custGeom>
            <a:solidFill>
              <a:srgbClr val="71C7D6"/>
            </a:solidFill>
            <a:ln w="19050" cap="rnd">
              <a:solidFill>
                <a:srgbClr val="000000"/>
              </a:solidFill>
              <a:prstDash val="solid"/>
              <a:round/>
            </a:ln>
          </p:spPr>
          <p:txBody>
            <a:bodyPr/>
            <a:lstStyle/>
            <a:p>
              <a:endParaRPr lang="es-ES"/>
            </a:p>
          </p:txBody>
        </p:sp>
        <p:sp>
          <p:nvSpPr>
            <p:cNvPr id="7" name="TextBox 7"/>
            <p:cNvSpPr txBox="1"/>
            <p:nvPr/>
          </p:nvSpPr>
          <p:spPr>
            <a:xfrm>
              <a:off x="0" y="-19050"/>
              <a:ext cx="1382141" cy="730885"/>
            </a:xfrm>
            <a:prstGeom prst="rect">
              <a:avLst/>
            </a:prstGeom>
          </p:spPr>
          <p:txBody>
            <a:bodyPr lIns="50800" tIns="50800" rIns="50800" bIns="50800" rtlCol="0" anchor="ctr"/>
            <a:lstStyle/>
            <a:p>
              <a:pPr algn="ctr">
                <a:lnSpc>
                  <a:spcPts val="3159"/>
                </a:lnSpc>
              </a:pPr>
              <a:r>
                <a:rPr lang="en-US" sz="2633">
                  <a:solidFill>
                    <a:srgbClr val="000000"/>
                  </a:solidFill>
                  <a:latin typeface="Poppins"/>
                  <a:ea typeface="Poppins"/>
                  <a:cs typeface="Poppins"/>
                  <a:sym typeface="Poppins"/>
                </a:rPr>
                <a:t>Sometimes at school situations happen that hurt teasing, exclusion, fights or insults.</a:t>
              </a:r>
            </a:p>
          </p:txBody>
        </p:sp>
      </p:grpSp>
      <p:grpSp>
        <p:nvGrpSpPr>
          <p:cNvPr id="8" name="Group 8"/>
          <p:cNvGrpSpPr/>
          <p:nvPr/>
        </p:nvGrpSpPr>
        <p:grpSpPr>
          <a:xfrm>
            <a:off x="10541092" y="5026223"/>
            <a:ext cx="5247756" cy="2702814"/>
            <a:chOff x="0" y="0"/>
            <a:chExt cx="1382141" cy="711835"/>
          </a:xfrm>
        </p:grpSpPr>
        <p:sp>
          <p:nvSpPr>
            <p:cNvPr id="9" name="Freeform 9"/>
            <p:cNvSpPr/>
            <p:nvPr/>
          </p:nvSpPr>
          <p:spPr>
            <a:xfrm>
              <a:off x="0" y="0"/>
              <a:ext cx="1382141" cy="711835"/>
            </a:xfrm>
            <a:custGeom>
              <a:avLst/>
              <a:gdLst/>
              <a:ahLst/>
              <a:cxnLst/>
              <a:rect l="l" t="t" r="r" b="b"/>
              <a:pathLst>
                <a:path w="1382141" h="711835">
                  <a:moveTo>
                    <a:pt x="1382141" y="44258"/>
                  </a:moveTo>
                  <a:lnTo>
                    <a:pt x="1382141" y="667577"/>
                  </a:lnTo>
                  <a:cubicBezTo>
                    <a:pt x="1382141" y="679315"/>
                    <a:pt x="1377478" y="690572"/>
                    <a:pt x="1369178" y="698872"/>
                  </a:cubicBezTo>
                  <a:cubicBezTo>
                    <a:pt x="1360878" y="707172"/>
                    <a:pt x="1349621" y="711835"/>
                    <a:pt x="1337883" y="711835"/>
                  </a:cubicBezTo>
                  <a:lnTo>
                    <a:pt x="44258" y="711835"/>
                  </a:lnTo>
                  <a:cubicBezTo>
                    <a:pt x="19815" y="711835"/>
                    <a:pt x="0" y="692020"/>
                    <a:pt x="0" y="667577"/>
                  </a:cubicBezTo>
                  <a:lnTo>
                    <a:pt x="0" y="44258"/>
                  </a:lnTo>
                  <a:cubicBezTo>
                    <a:pt x="0" y="19815"/>
                    <a:pt x="19815" y="0"/>
                    <a:pt x="44258" y="0"/>
                  </a:cubicBezTo>
                  <a:lnTo>
                    <a:pt x="1337883" y="0"/>
                  </a:lnTo>
                  <a:cubicBezTo>
                    <a:pt x="1362326" y="0"/>
                    <a:pt x="1382141" y="19815"/>
                    <a:pt x="1382141" y="44258"/>
                  </a:cubicBezTo>
                  <a:close/>
                </a:path>
              </a:pathLst>
            </a:custGeom>
            <a:solidFill>
              <a:srgbClr val="E4829D"/>
            </a:solidFill>
            <a:ln w="19050" cap="rnd">
              <a:solidFill>
                <a:srgbClr val="000000"/>
              </a:solidFill>
              <a:prstDash val="solid"/>
              <a:round/>
            </a:ln>
          </p:spPr>
          <p:txBody>
            <a:bodyPr/>
            <a:lstStyle/>
            <a:p>
              <a:endParaRPr lang="es-ES"/>
            </a:p>
          </p:txBody>
        </p:sp>
        <p:sp>
          <p:nvSpPr>
            <p:cNvPr id="10" name="TextBox 10"/>
            <p:cNvSpPr txBox="1"/>
            <p:nvPr/>
          </p:nvSpPr>
          <p:spPr>
            <a:xfrm>
              <a:off x="0" y="-19050"/>
              <a:ext cx="1382141" cy="730885"/>
            </a:xfrm>
            <a:prstGeom prst="rect">
              <a:avLst/>
            </a:prstGeom>
          </p:spPr>
          <p:txBody>
            <a:bodyPr lIns="50800" tIns="50800" rIns="50800" bIns="50800" rtlCol="0" anchor="ctr"/>
            <a:lstStyle/>
            <a:p>
              <a:pPr algn="ctr">
                <a:lnSpc>
                  <a:spcPts val="3159"/>
                </a:lnSpc>
              </a:pPr>
              <a:r>
                <a:rPr lang="en-US" sz="2633">
                  <a:solidFill>
                    <a:srgbClr val="000000"/>
                  </a:solidFill>
                  <a:latin typeface="Poppins"/>
                  <a:ea typeface="Poppins"/>
                  <a:cs typeface="Poppins"/>
                  <a:sym typeface="Poppins"/>
                </a:rPr>
                <a:t>Bullying and cyberbullying affect everyone, not just the victim.</a:t>
              </a:r>
            </a:p>
          </p:txBody>
        </p:sp>
      </p:grpSp>
      <p:sp>
        <p:nvSpPr>
          <p:cNvPr id="11" name="TextBox 11"/>
          <p:cNvSpPr txBox="1"/>
          <p:nvPr/>
        </p:nvSpPr>
        <p:spPr>
          <a:xfrm>
            <a:off x="2678631" y="3043489"/>
            <a:ext cx="4516624" cy="12477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In this workshop we will learn to recognize it, talk about how it affects us, and what we can do as a group.</a:t>
            </a:r>
          </a:p>
        </p:txBody>
      </p:sp>
      <p:sp>
        <p:nvSpPr>
          <p:cNvPr id="12" name="TextBox 12"/>
          <p:cNvSpPr txBox="1"/>
          <p:nvPr/>
        </p:nvSpPr>
        <p:spPr>
          <a:xfrm>
            <a:off x="10720571" y="3091114"/>
            <a:ext cx="4888798" cy="9429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The idea is to respect each other, support each other and use our words to build.</a:t>
            </a: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7118" y="2781098"/>
            <a:ext cx="20462236" cy="13870180"/>
            <a:chOff x="0" y="0"/>
            <a:chExt cx="14550923" cy="9863239"/>
          </a:xfrm>
        </p:grpSpPr>
        <p:sp>
          <p:nvSpPr>
            <p:cNvPr id="3" name="Freeform 3"/>
            <p:cNvSpPr/>
            <p:nvPr/>
          </p:nvSpPr>
          <p:spPr>
            <a:xfrm>
              <a:off x="0" y="0"/>
              <a:ext cx="14550898" cy="9863201"/>
            </a:xfrm>
            <a:custGeom>
              <a:avLst/>
              <a:gdLst/>
              <a:ahLst/>
              <a:cxnLst/>
              <a:rect l="l" t="t" r="r" b="b"/>
              <a:pathLst>
                <a:path w="14550898" h="9863201">
                  <a:moveTo>
                    <a:pt x="0" y="4931664"/>
                  </a:moveTo>
                  <a:cubicBezTo>
                    <a:pt x="0" y="2208022"/>
                    <a:pt x="3257296" y="0"/>
                    <a:pt x="7275449" y="0"/>
                  </a:cubicBezTo>
                  <a:cubicBezTo>
                    <a:pt x="11293602" y="0"/>
                    <a:pt x="14550898" y="2208022"/>
                    <a:pt x="14550898" y="4931664"/>
                  </a:cubicBezTo>
                  <a:cubicBezTo>
                    <a:pt x="14550898" y="7655306"/>
                    <a:pt x="11293602" y="9863201"/>
                    <a:pt x="7275449" y="9863201"/>
                  </a:cubicBezTo>
                  <a:cubicBezTo>
                    <a:pt x="3257296" y="9863201"/>
                    <a:pt x="0" y="7655306"/>
                    <a:pt x="0" y="4931664"/>
                  </a:cubicBezTo>
                  <a:close/>
                </a:path>
              </a:pathLst>
            </a:custGeom>
            <a:solidFill>
              <a:srgbClr val="E3829C"/>
            </a:solidFill>
          </p:spPr>
          <p:txBody>
            <a:bodyPr/>
            <a:lstStyle/>
            <a:p>
              <a:endParaRPr lang="es-ES"/>
            </a:p>
          </p:txBody>
        </p:sp>
      </p:grpSp>
      <p:sp>
        <p:nvSpPr>
          <p:cNvPr id="4" name="TextBox 4"/>
          <p:cNvSpPr txBox="1"/>
          <p:nvPr/>
        </p:nvSpPr>
        <p:spPr>
          <a:xfrm>
            <a:off x="5406088" y="4036961"/>
            <a:ext cx="7628962" cy="466884"/>
          </a:xfrm>
          <a:prstGeom prst="rect">
            <a:avLst/>
          </a:prstGeom>
        </p:spPr>
        <p:txBody>
          <a:bodyPr lIns="0" tIns="0" rIns="0" bIns="0" rtlCol="0" anchor="t">
            <a:spAutoFit/>
          </a:bodyPr>
          <a:lstStyle/>
          <a:p>
            <a:pPr algn="ctr">
              <a:lnSpc>
                <a:spcPts val="3328"/>
              </a:lnSpc>
            </a:pPr>
            <a:r>
              <a:rPr lang="en-US" sz="2773">
                <a:solidFill>
                  <a:srgbClr val="000000"/>
                </a:solidFill>
                <a:latin typeface="Poppins"/>
                <a:ea typeface="Poppins"/>
                <a:cs typeface="Poppins"/>
                <a:sym typeface="Poppins"/>
              </a:rPr>
              <a:t>Activity 1.5</a:t>
            </a:r>
          </a:p>
        </p:txBody>
      </p:sp>
      <p:sp>
        <p:nvSpPr>
          <p:cNvPr id="5" name="TextBox 5"/>
          <p:cNvSpPr txBox="1"/>
          <p:nvPr/>
        </p:nvSpPr>
        <p:spPr>
          <a:xfrm>
            <a:off x="6340773" y="6602435"/>
            <a:ext cx="5606455" cy="809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What is Bullying?</a:t>
            </a: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554045" y="1391403"/>
            <a:ext cx="5015911" cy="12477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 </a:t>
            </a:r>
          </a:p>
          <a:p>
            <a:pPr algn="l">
              <a:lnSpc>
                <a:spcPts val="2400"/>
              </a:lnSpc>
            </a:pPr>
            <a:endParaRPr lang="en-US" sz="2000" b="1">
              <a:solidFill>
                <a:srgbClr val="000000"/>
              </a:solidFill>
              <a:latin typeface="Poppins Bold"/>
              <a:ea typeface="Poppins Bold"/>
              <a:cs typeface="Poppins Bold"/>
              <a:sym typeface="Poppins Bold"/>
            </a:endParaRPr>
          </a:p>
          <a:p>
            <a:pPr marL="257387" lvl="1" indent="-128693" algn="l">
              <a:lnSpc>
                <a:spcPts val="2400"/>
              </a:lnSpc>
              <a:buFont typeface="Arial"/>
              <a:buChar char="•"/>
            </a:pPr>
            <a:r>
              <a:rPr lang="en-US" sz="2000">
                <a:solidFill>
                  <a:srgbClr val="000000"/>
                </a:solidFill>
                <a:latin typeface="Poppins"/>
                <a:ea typeface="Poppins"/>
                <a:cs typeface="Poppins"/>
                <a:sym typeface="Poppins"/>
              </a:rPr>
              <a:t>Blackboard or flipchart. </a:t>
            </a:r>
          </a:p>
          <a:p>
            <a:pPr marL="257387" lvl="1" indent="-128693" algn="l">
              <a:lnSpc>
                <a:spcPts val="2400"/>
              </a:lnSpc>
              <a:buFont typeface="Arial"/>
              <a:buChar char="•"/>
            </a:pPr>
            <a:r>
              <a:rPr lang="en-US" sz="2000">
                <a:solidFill>
                  <a:srgbClr val="000000"/>
                </a:solidFill>
                <a:latin typeface="Poppins"/>
                <a:ea typeface="Poppins"/>
                <a:cs typeface="Poppins"/>
                <a:sym typeface="Poppins"/>
              </a:rPr>
              <a:t>Markers or chalk.</a:t>
            </a:r>
          </a:p>
        </p:txBody>
      </p:sp>
      <p:sp>
        <p:nvSpPr>
          <p:cNvPr id="3" name="TextBox 3"/>
          <p:cNvSpPr txBox="1"/>
          <p:nvPr/>
        </p:nvSpPr>
        <p:spPr>
          <a:xfrm>
            <a:off x="10529405" y="1153278"/>
            <a:ext cx="4910660" cy="15525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What we will do: </a:t>
            </a:r>
          </a:p>
          <a:p>
            <a:pPr algn="l">
              <a:lnSpc>
                <a:spcPts val="2400"/>
              </a:lnSpc>
            </a:pPr>
            <a:endParaRPr lang="en-US" sz="2000" b="1">
              <a:solidFill>
                <a:srgbClr val="000000"/>
              </a:solidFill>
              <a:latin typeface="Poppins Bold"/>
              <a:ea typeface="Poppins Bold"/>
              <a:cs typeface="Poppins Bold"/>
              <a:sym typeface="Poppins Bold"/>
            </a:endParaRPr>
          </a:p>
          <a:p>
            <a:pPr algn="l">
              <a:lnSpc>
                <a:spcPts val="2400"/>
              </a:lnSpc>
            </a:pPr>
            <a:r>
              <a:rPr lang="en-US" sz="2000">
                <a:solidFill>
                  <a:srgbClr val="000000"/>
                </a:solidFill>
                <a:latin typeface="Poppins"/>
                <a:ea typeface="Poppins"/>
                <a:cs typeface="Poppins"/>
                <a:sym typeface="Poppins"/>
              </a:rPr>
              <a:t>We will define what bullying means and see the roles: victim, aggressor, observers, defenders and class.</a:t>
            </a:r>
          </a:p>
        </p:txBody>
      </p:sp>
      <p:sp>
        <p:nvSpPr>
          <p:cNvPr id="4" name="TextBox 4"/>
          <p:cNvSpPr txBox="1"/>
          <p:nvPr/>
        </p:nvSpPr>
        <p:spPr>
          <a:xfrm>
            <a:off x="3266786" y="8734902"/>
            <a:ext cx="11754427" cy="6381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Remember: </a:t>
            </a:r>
            <a:r>
              <a:rPr lang="en-US" sz="2000">
                <a:solidFill>
                  <a:srgbClr val="000000"/>
                </a:solidFill>
                <a:latin typeface="Poppins"/>
                <a:ea typeface="Poppins"/>
                <a:cs typeface="Poppins"/>
                <a:sym typeface="Poppins"/>
              </a:rPr>
              <a:t>in bullying there are no passive spectators; everyone influences what happens.</a:t>
            </a:r>
          </a:p>
          <a:p>
            <a:pPr algn="l">
              <a:lnSpc>
                <a:spcPts val="2400"/>
              </a:lnSpc>
            </a:pPr>
            <a:endParaRPr lang="en-US" sz="2000">
              <a:solidFill>
                <a:srgbClr val="000000"/>
              </a:solidFill>
              <a:latin typeface="Poppins"/>
              <a:ea typeface="Poppins"/>
              <a:cs typeface="Poppins"/>
              <a:sym typeface="Poppins"/>
            </a:endParaRPr>
          </a:p>
        </p:txBody>
      </p:sp>
      <p:grpSp>
        <p:nvGrpSpPr>
          <p:cNvPr id="5" name="Group 5"/>
          <p:cNvGrpSpPr/>
          <p:nvPr/>
        </p:nvGrpSpPr>
        <p:grpSpPr>
          <a:xfrm>
            <a:off x="5911541" y="3773682"/>
            <a:ext cx="5619665" cy="4349230"/>
            <a:chOff x="0" y="0"/>
            <a:chExt cx="5192141" cy="4018356"/>
          </a:xfrm>
        </p:grpSpPr>
        <p:sp>
          <p:nvSpPr>
            <p:cNvPr id="6" name="Freeform 6" descr="A screenshot of a video game  AI-generated content may be incorrect."/>
            <p:cNvSpPr/>
            <p:nvPr/>
          </p:nvSpPr>
          <p:spPr>
            <a:xfrm>
              <a:off x="0" y="0"/>
              <a:ext cx="5192141" cy="4018407"/>
            </a:xfrm>
            <a:custGeom>
              <a:avLst/>
              <a:gdLst/>
              <a:ahLst/>
              <a:cxnLst/>
              <a:rect l="l" t="t" r="r" b="b"/>
              <a:pathLst>
                <a:path w="5192141" h="4018407">
                  <a:moveTo>
                    <a:pt x="0" y="0"/>
                  </a:moveTo>
                  <a:lnTo>
                    <a:pt x="5192141" y="0"/>
                  </a:lnTo>
                  <a:lnTo>
                    <a:pt x="5192141" y="4018407"/>
                  </a:lnTo>
                  <a:lnTo>
                    <a:pt x="0" y="4018407"/>
                  </a:lnTo>
                  <a:lnTo>
                    <a:pt x="0" y="0"/>
                  </a:lnTo>
                  <a:close/>
                </a:path>
              </a:pathLst>
            </a:custGeom>
            <a:blipFill>
              <a:blip r:embed="rId2"/>
              <a:stretch>
                <a:fillRect l="-115059" t="-388208" r="-100198" b="-38940"/>
              </a:stretch>
            </a:blipFill>
          </p:spPr>
          <p:txBody>
            <a:bodyPr/>
            <a:lstStyle/>
            <a:p>
              <a:endParaRPr lang="es-ES"/>
            </a:p>
          </p:txBody>
        </p:sp>
      </p:grpSp>
      <p:grpSp>
        <p:nvGrpSpPr>
          <p:cNvPr id="7" name="Group 7"/>
          <p:cNvGrpSpPr/>
          <p:nvPr/>
        </p:nvGrpSpPr>
        <p:grpSpPr>
          <a:xfrm>
            <a:off x="10357982" y="3878187"/>
            <a:ext cx="7076698" cy="5453341"/>
            <a:chOff x="0" y="0"/>
            <a:chExt cx="6538328" cy="5038471"/>
          </a:xfrm>
        </p:grpSpPr>
        <p:sp>
          <p:nvSpPr>
            <p:cNvPr id="8" name="Freeform 8" descr="A screenshot of a video game  AI-generated content may be incorrect."/>
            <p:cNvSpPr/>
            <p:nvPr/>
          </p:nvSpPr>
          <p:spPr>
            <a:xfrm>
              <a:off x="0" y="0"/>
              <a:ext cx="6538341" cy="5038471"/>
            </a:xfrm>
            <a:custGeom>
              <a:avLst/>
              <a:gdLst/>
              <a:ahLst/>
              <a:cxnLst/>
              <a:rect l="l" t="t" r="r" b="b"/>
              <a:pathLst>
                <a:path w="6538341" h="5038471">
                  <a:moveTo>
                    <a:pt x="0" y="0"/>
                  </a:moveTo>
                  <a:lnTo>
                    <a:pt x="6538341" y="0"/>
                  </a:lnTo>
                  <a:lnTo>
                    <a:pt x="6538341" y="5038471"/>
                  </a:lnTo>
                  <a:lnTo>
                    <a:pt x="0" y="5038471"/>
                  </a:lnTo>
                  <a:lnTo>
                    <a:pt x="0" y="0"/>
                  </a:lnTo>
                  <a:close/>
                </a:path>
              </a:pathLst>
            </a:custGeom>
            <a:blipFill>
              <a:blip r:embed="rId2"/>
              <a:stretch>
                <a:fillRect l="-189075" t="-299790" b="-85668"/>
              </a:stretch>
            </a:blipFill>
          </p:spPr>
          <p:txBody>
            <a:bodyPr/>
            <a:lstStyle/>
            <a:p>
              <a:endParaRPr lang="es-ES"/>
            </a:p>
          </p:txBody>
        </p:sp>
      </p:grpSp>
      <p:grpSp>
        <p:nvGrpSpPr>
          <p:cNvPr id="9" name="Group 9"/>
          <p:cNvGrpSpPr/>
          <p:nvPr/>
        </p:nvGrpSpPr>
        <p:grpSpPr>
          <a:xfrm>
            <a:off x="1815852" y="4002178"/>
            <a:ext cx="5619665" cy="4818976"/>
            <a:chOff x="0" y="0"/>
            <a:chExt cx="5192141" cy="4452366"/>
          </a:xfrm>
        </p:grpSpPr>
        <p:sp>
          <p:nvSpPr>
            <p:cNvPr id="10" name="Freeform 10" descr="A screenshot of a video game  AI-generated content may be incorrect."/>
            <p:cNvSpPr/>
            <p:nvPr/>
          </p:nvSpPr>
          <p:spPr>
            <a:xfrm>
              <a:off x="0" y="0"/>
              <a:ext cx="5192141" cy="4452366"/>
            </a:xfrm>
            <a:custGeom>
              <a:avLst/>
              <a:gdLst/>
              <a:ahLst/>
              <a:cxnLst/>
              <a:rect l="l" t="t" r="r" b="b"/>
              <a:pathLst>
                <a:path w="5192141" h="4452366">
                  <a:moveTo>
                    <a:pt x="0" y="0"/>
                  </a:moveTo>
                  <a:lnTo>
                    <a:pt x="5192141" y="0"/>
                  </a:lnTo>
                  <a:lnTo>
                    <a:pt x="5192141" y="4452366"/>
                  </a:lnTo>
                  <a:lnTo>
                    <a:pt x="0" y="4452366"/>
                  </a:lnTo>
                  <a:lnTo>
                    <a:pt x="0" y="0"/>
                  </a:lnTo>
                  <a:close/>
                </a:path>
              </a:pathLst>
            </a:custGeom>
            <a:blipFill>
              <a:blip r:embed="rId2"/>
              <a:stretch>
                <a:fillRect l="-18635" t="-310425" r="-211604" b="-87953"/>
              </a:stretch>
            </a:blipFill>
          </p:spPr>
          <p:txBody>
            <a:bodyPr/>
            <a:lstStyle/>
            <a:p>
              <a:endParaRPr lang="es-ES"/>
            </a:p>
          </p:txBody>
        </p:sp>
      </p:gr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228275" y="1729821"/>
            <a:ext cx="12490708" cy="2963934"/>
            <a:chOff x="0" y="0"/>
            <a:chExt cx="11843042" cy="2810249"/>
          </a:xfrm>
        </p:grpSpPr>
        <p:sp>
          <p:nvSpPr>
            <p:cNvPr id="3" name="Freeform 3"/>
            <p:cNvSpPr/>
            <p:nvPr/>
          </p:nvSpPr>
          <p:spPr>
            <a:xfrm>
              <a:off x="0" y="0"/>
              <a:ext cx="11842987" cy="2810261"/>
            </a:xfrm>
            <a:custGeom>
              <a:avLst/>
              <a:gdLst/>
              <a:ahLst/>
              <a:cxnLst/>
              <a:rect l="l" t="t" r="r" b="b"/>
              <a:pathLst>
                <a:path w="11842987" h="2810261">
                  <a:moveTo>
                    <a:pt x="0" y="468377"/>
                  </a:moveTo>
                  <a:cubicBezTo>
                    <a:pt x="0" y="209677"/>
                    <a:pt x="298794" y="0"/>
                    <a:pt x="667445" y="0"/>
                  </a:cubicBezTo>
                  <a:lnTo>
                    <a:pt x="11175543" y="0"/>
                  </a:lnTo>
                  <a:cubicBezTo>
                    <a:pt x="11544194" y="0"/>
                    <a:pt x="11842987" y="209677"/>
                    <a:pt x="11842987" y="468377"/>
                  </a:cubicBezTo>
                  <a:lnTo>
                    <a:pt x="11842987" y="2341884"/>
                  </a:lnTo>
                  <a:cubicBezTo>
                    <a:pt x="11842987" y="2600584"/>
                    <a:pt x="11544194" y="2810261"/>
                    <a:pt x="11175543" y="2810261"/>
                  </a:cubicBezTo>
                  <a:lnTo>
                    <a:pt x="667445" y="2810261"/>
                  </a:lnTo>
                  <a:cubicBezTo>
                    <a:pt x="298794" y="2810261"/>
                    <a:pt x="0" y="2600584"/>
                    <a:pt x="0" y="2341884"/>
                  </a:cubicBezTo>
                  <a:lnTo>
                    <a:pt x="0" y="468377"/>
                  </a:lnTo>
                  <a:close/>
                </a:path>
              </a:pathLst>
            </a:custGeom>
            <a:solidFill>
              <a:srgbClr val="FFED4C"/>
            </a:solidFill>
            <a:ln w="19050" cap="rnd">
              <a:solidFill>
                <a:srgbClr val="000000"/>
              </a:solidFill>
              <a:prstDash val="solid"/>
              <a:round/>
            </a:ln>
          </p:spPr>
          <p:txBody>
            <a:bodyPr/>
            <a:lstStyle/>
            <a:p>
              <a:endParaRPr lang="es-ES"/>
            </a:p>
          </p:txBody>
        </p:sp>
        <p:sp>
          <p:nvSpPr>
            <p:cNvPr id="4" name="TextBox 4"/>
            <p:cNvSpPr txBox="1"/>
            <p:nvPr/>
          </p:nvSpPr>
          <p:spPr>
            <a:xfrm>
              <a:off x="0" y="-28575"/>
              <a:ext cx="11843042" cy="2838824"/>
            </a:xfrm>
            <a:prstGeom prst="rect">
              <a:avLst/>
            </a:prstGeom>
          </p:spPr>
          <p:txBody>
            <a:bodyPr lIns="71438" tIns="71438" rIns="71438" bIns="71438" rtlCol="0" anchor="ctr"/>
            <a:lstStyle/>
            <a:p>
              <a:pPr algn="ctr">
                <a:lnSpc>
                  <a:spcPts val="3240"/>
                </a:lnSpc>
              </a:pPr>
              <a:r>
                <a:rPr lang="en-US" sz="2700">
                  <a:solidFill>
                    <a:srgbClr val="000000"/>
                  </a:solidFill>
                  <a:latin typeface="Poppins"/>
                  <a:ea typeface="Poppins"/>
                  <a:cs typeface="Poppins"/>
                  <a:sym typeface="Poppins"/>
                </a:rPr>
                <a:t>Bullying is when someone suffers repeated negative behaviour, which is sustained over time and where there is an imbalance of power between the victim and the aggressor.</a:t>
              </a:r>
            </a:p>
          </p:txBody>
        </p:sp>
      </p:grpSp>
      <p:sp>
        <p:nvSpPr>
          <p:cNvPr id="5" name="TextBox 5"/>
          <p:cNvSpPr txBox="1"/>
          <p:nvPr/>
        </p:nvSpPr>
        <p:spPr>
          <a:xfrm>
            <a:off x="5843588" y="728296"/>
            <a:ext cx="6600825" cy="453985"/>
          </a:xfrm>
          <a:prstGeom prst="rect">
            <a:avLst/>
          </a:prstGeom>
        </p:spPr>
        <p:txBody>
          <a:bodyPr lIns="0" tIns="0" rIns="0" bIns="0" rtlCol="0" anchor="t">
            <a:spAutoFit/>
          </a:bodyPr>
          <a:lstStyle/>
          <a:p>
            <a:pPr algn="ctr">
              <a:lnSpc>
                <a:spcPts val="3239"/>
              </a:lnSpc>
            </a:pPr>
            <a:r>
              <a:rPr lang="en-US" sz="2699" b="1">
                <a:solidFill>
                  <a:srgbClr val="000000"/>
                </a:solidFill>
                <a:latin typeface="Poppins Bold"/>
                <a:ea typeface="Poppins Bold"/>
                <a:cs typeface="Poppins Bold"/>
                <a:sym typeface="Poppins Bold"/>
              </a:rPr>
              <a:t>What is bullying?”</a:t>
            </a:r>
          </a:p>
        </p:txBody>
      </p:sp>
      <p:sp>
        <p:nvSpPr>
          <p:cNvPr id="6" name="TextBox 6"/>
          <p:cNvSpPr txBox="1"/>
          <p:nvPr/>
        </p:nvSpPr>
        <p:spPr>
          <a:xfrm>
            <a:off x="5582658" y="5268426"/>
            <a:ext cx="1961142" cy="307777"/>
          </a:xfrm>
          <a:prstGeom prst="rect">
            <a:avLst/>
          </a:prstGeom>
        </p:spPr>
        <p:txBody>
          <a:bodyPr wrap="square" lIns="0" tIns="0" rIns="0" bIns="0" rtlCol="0" anchor="t">
            <a:spAutoFit/>
          </a:bodyPr>
          <a:lstStyle/>
          <a:p>
            <a:pPr algn="ctr">
              <a:lnSpc>
                <a:spcPts val="2400"/>
              </a:lnSpc>
            </a:pPr>
            <a:r>
              <a:rPr lang="en-US" sz="2000" b="1" dirty="0">
                <a:solidFill>
                  <a:srgbClr val="E3829C"/>
                </a:solidFill>
                <a:latin typeface="Poppins Bold"/>
                <a:ea typeface="Poppins Bold"/>
                <a:cs typeface="Poppins Bold"/>
                <a:sym typeface="Poppins Bold"/>
              </a:rPr>
              <a:t>Repetition</a:t>
            </a:r>
          </a:p>
        </p:txBody>
      </p:sp>
      <p:sp>
        <p:nvSpPr>
          <p:cNvPr id="7" name="TextBox 7"/>
          <p:cNvSpPr txBox="1"/>
          <p:nvPr/>
        </p:nvSpPr>
        <p:spPr>
          <a:xfrm>
            <a:off x="5582658" y="5950610"/>
            <a:ext cx="1961142" cy="307777"/>
          </a:xfrm>
          <a:prstGeom prst="rect">
            <a:avLst/>
          </a:prstGeom>
        </p:spPr>
        <p:txBody>
          <a:bodyPr wrap="square" lIns="0" tIns="0" rIns="0" bIns="0" rtlCol="0" anchor="t">
            <a:spAutoFit/>
          </a:bodyPr>
          <a:lstStyle/>
          <a:p>
            <a:pPr algn="ctr">
              <a:lnSpc>
                <a:spcPts val="2400"/>
              </a:lnSpc>
            </a:pPr>
            <a:r>
              <a:rPr lang="en-US" sz="2000" b="1">
                <a:solidFill>
                  <a:srgbClr val="50B264"/>
                </a:solidFill>
                <a:latin typeface="Poppins Bold"/>
                <a:ea typeface="Poppins Bold"/>
                <a:cs typeface="Poppins Bold"/>
                <a:sym typeface="Poppins Bold"/>
              </a:rPr>
              <a:t>Repetition</a:t>
            </a:r>
          </a:p>
        </p:txBody>
      </p:sp>
      <p:sp>
        <p:nvSpPr>
          <p:cNvPr id="8" name="TextBox 8"/>
          <p:cNvSpPr txBox="1"/>
          <p:nvPr/>
        </p:nvSpPr>
        <p:spPr>
          <a:xfrm>
            <a:off x="5582658" y="6653421"/>
            <a:ext cx="1961142" cy="307777"/>
          </a:xfrm>
          <a:prstGeom prst="rect">
            <a:avLst/>
          </a:prstGeom>
        </p:spPr>
        <p:txBody>
          <a:bodyPr wrap="square" lIns="0" tIns="0" rIns="0" bIns="0" rtlCol="0" anchor="t">
            <a:spAutoFit/>
          </a:bodyPr>
          <a:lstStyle/>
          <a:p>
            <a:pPr algn="ctr">
              <a:lnSpc>
                <a:spcPts val="2400"/>
              </a:lnSpc>
            </a:pPr>
            <a:r>
              <a:rPr lang="en-US" sz="2000" b="1">
                <a:solidFill>
                  <a:srgbClr val="70C7D6"/>
                </a:solidFill>
                <a:latin typeface="Poppins Bold"/>
                <a:ea typeface="Poppins Bold"/>
                <a:cs typeface="Poppins Bold"/>
                <a:sym typeface="Poppins Bold"/>
              </a:rPr>
              <a:t>Repetition</a:t>
            </a:r>
          </a:p>
        </p:txBody>
      </p:sp>
      <p:sp>
        <p:nvSpPr>
          <p:cNvPr id="9" name="TextBox 9"/>
          <p:cNvSpPr txBox="1"/>
          <p:nvPr/>
        </p:nvSpPr>
        <p:spPr>
          <a:xfrm>
            <a:off x="5582658" y="7356232"/>
            <a:ext cx="1961142" cy="307777"/>
          </a:xfrm>
          <a:prstGeom prst="rect">
            <a:avLst/>
          </a:prstGeom>
        </p:spPr>
        <p:txBody>
          <a:bodyPr wrap="square" lIns="0" tIns="0" rIns="0" bIns="0" rtlCol="0" anchor="t">
            <a:spAutoFit/>
          </a:bodyPr>
          <a:lstStyle/>
          <a:p>
            <a:pPr algn="ctr">
              <a:lnSpc>
                <a:spcPts val="2400"/>
              </a:lnSpc>
            </a:pPr>
            <a:r>
              <a:rPr lang="en-US" sz="2000" b="1">
                <a:solidFill>
                  <a:srgbClr val="FFED4C"/>
                </a:solidFill>
                <a:latin typeface="Poppins Bold"/>
                <a:ea typeface="Poppins Bold"/>
                <a:cs typeface="Poppins Bold"/>
                <a:sym typeface="Poppins Bold"/>
              </a:rPr>
              <a:t>Repetition</a:t>
            </a:r>
          </a:p>
        </p:txBody>
      </p:sp>
      <p:sp>
        <p:nvSpPr>
          <p:cNvPr id="10" name="TextBox 10"/>
          <p:cNvSpPr txBox="1"/>
          <p:nvPr/>
        </p:nvSpPr>
        <p:spPr>
          <a:xfrm>
            <a:off x="9272588" y="5309722"/>
            <a:ext cx="3852468" cy="6381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It can be </a:t>
            </a:r>
            <a:r>
              <a:rPr lang="en-US" sz="2000" b="1">
                <a:solidFill>
                  <a:srgbClr val="000000"/>
                </a:solidFill>
                <a:latin typeface="Poppins Bold"/>
                <a:ea typeface="Poppins Bold"/>
                <a:cs typeface="Poppins Bold"/>
                <a:sym typeface="Poppins Bold"/>
              </a:rPr>
              <a:t>physical, verbal, social, or digital.</a:t>
            </a:r>
          </a:p>
        </p:txBody>
      </p:sp>
      <p:grpSp>
        <p:nvGrpSpPr>
          <p:cNvPr id="11" name="Group 11"/>
          <p:cNvGrpSpPr/>
          <p:nvPr/>
        </p:nvGrpSpPr>
        <p:grpSpPr>
          <a:xfrm>
            <a:off x="9113353" y="6433557"/>
            <a:ext cx="6605630" cy="2497272"/>
            <a:chOff x="0" y="0"/>
            <a:chExt cx="6263116" cy="2367784"/>
          </a:xfrm>
        </p:grpSpPr>
        <p:sp>
          <p:nvSpPr>
            <p:cNvPr id="12" name="Freeform 12"/>
            <p:cNvSpPr/>
            <p:nvPr/>
          </p:nvSpPr>
          <p:spPr>
            <a:xfrm>
              <a:off x="0" y="0"/>
              <a:ext cx="6262982" cy="2367797"/>
            </a:xfrm>
            <a:custGeom>
              <a:avLst/>
              <a:gdLst/>
              <a:ahLst/>
              <a:cxnLst/>
              <a:rect l="l" t="t" r="r" b="b"/>
              <a:pathLst>
                <a:path w="6262982" h="2367797">
                  <a:moveTo>
                    <a:pt x="0" y="394615"/>
                  </a:moveTo>
                  <a:cubicBezTo>
                    <a:pt x="0" y="176661"/>
                    <a:pt x="326749" y="0"/>
                    <a:pt x="729874" y="0"/>
                  </a:cubicBezTo>
                  <a:lnTo>
                    <a:pt x="5533108" y="0"/>
                  </a:lnTo>
                  <a:cubicBezTo>
                    <a:pt x="5936232" y="0"/>
                    <a:pt x="6262982" y="176661"/>
                    <a:pt x="6262982" y="394615"/>
                  </a:cubicBezTo>
                  <a:lnTo>
                    <a:pt x="6262982" y="1973179"/>
                  </a:lnTo>
                  <a:cubicBezTo>
                    <a:pt x="6262982" y="2191133"/>
                    <a:pt x="5936232" y="2367797"/>
                    <a:pt x="5533108" y="2367797"/>
                  </a:cubicBezTo>
                  <a:lnTo>
                    <a:pt x="729874" y="2367797"/>
                  </a:lnTo>
                  <a:cubicBezTo>
                    <a:pt x="326749" y="2367796"/>
                    <a:pt x="0" y="2191133"/>
                    <a:pt x="0" y="1973179"/>
                  </a:cubicBezTo>
                  <a:lnTo>
                    <a:pt x="0" y="394615"/>
                  </a:lnTo>
                  <a:close/>
                </a:path>
              </a:pathLst>
            </a:custGeom>
            <a:solidFill>
              <a:srgbClr val="70C7D6"/>
            </a:solidFill>
            <a:ln w="19050" cap="rnd">
              <a:solidFill>
                <a:srgbClr val="000000"/>
              </a:solidFill>
              <a:prstDash val="solid"/>
              <a:round/>
            </a:ln>
          </p:spPr>
          <p:txBody>
            <a:bodyPr/>
            <a:lstStyle/>
            <a:p>
              <a:endParaRPr lang="es-ES"/>
            </a:p>
          </p:txBody>
        </p:sp>
        <p:sp>
          <p:nvSpPr>
            <p:cNvPr id="13" name="TextBox 13"/>
            <p:cNvSpPr txBox="1"/>
            <p:nvPr/>
          </p:nvSpPr>
          <p:spPr>
            <a:xfrm>
              <a:off x="0" y="-28575"/>
              <a:ext cx="6263116" cy="2396359"/>
            </a:xfrm>
            <a:prstGeom prst="rect">
              <a:avLst/>
            </a:prstGeom>
          </p:spPr>
          <p:txBody>
            <a:bodyPr lIns="71438" tIns="71438" rIns="71438" bIns="71438" rtlCol="0" anchor="ctr"/>
            <a:lstStyle/>
            <a:p>
              <a:pPr algn="ctr">
                <a:lnSpc>
                  <a:spcPts val="3240"/>
                </a:lnSpc>
              </a:pPr>
              <a:r>
                <a:rPr lang="en-US" sz="2700">
                  <a:solidFill>
                    <a:srgbClr val="000000"/>
                  </a:solidFill>
                  <a:latin typeface="Poppins"/>
                  <a:ea typeface="Poppins"/>
                  <a:cs typeface="Poppins"/>
                  <a:sym typeface="Poppins"/>
                </a:rPr>
                <a:t>A student is bullied when someone bothers or harms them repeatedly and over a long period of time</a:t>
              </a:r>
            </a:p>
          </p:txBody>
        </p:sp>
      </p:gr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366616" y="1704609"/>
            <a:ext cx="5314645" cy="6877782"/>
            <a:chOff x="0" y="0"/>
            <a:chExt cx="4348340" cy="5627268"/>
          </a:xfrm>
        </p:grpSpPr>
        <p:sp>
          <p:nvSpPr>
            <p:cNvPr id="3" name="Freeform 3" descr="A person and person standing together  AI-generated content may be incorrect."/>
            <p:cNvSpPr/>
            <p:nvPr/>
          </p:nvSpPr>
          <p:spPr>
            <a:xfrm>
              <a:off x="0" y="0"/>
              <a:ext cx="4348353" cy="5627243"/>
            </a:xfrm>
            <a:custGeom>
              <a:avLst/>
              <a:gdLst/>
              <a:ahLst/>
              <a:cxnLst/>
              <a:rect l="l" t="t" r="r" b="b"/>
              <a:pathLst>
                <a:path w="4348353" h="5627243">
                  <a:moveTo>
                    <a:pt x="0" y="0"/>
                  </a:moveTo>
                  <a:lnTo>
                    <a:pt x="4348353" y="0"/>
                  </a:lnTo>
                  <a:lnTo>
                    <a:pt x="4348353" y="5627243"/>
                  </a:lnTo>
                  <a:lnTo>
                    <a:pt x="0" y="5627243"/>
                  </a:lnTo>
                  <a:lnTo>
                    <a:pt x="0" y="0"/>
                  </a:lnTo>
                  <a:close/>
                </a:path>
              </a:pathLst>
            </a:custGeom>
            <a:blipFill>
              <a:blip r:embed="rId2"/>
              <a:stretch>
                <a:fillRect/>
              </a:stretch>
            </a:blipFill>
          </p:spPr>
          <p:txBody>
            <a:bodyPr/>
            <a:lstStyle/>
            <a:p>
              <a:endParaRPr lang="es-ES"/>
            </a:p>
          </p:txBody>
        </p:sp>
      </p:grpSp>
      <p:grpSp>
        <p:nvGrpSpPr>
          <p:cNvPr id="4" name="Group 4"/>
          <p:cNvGrpSpPr/>
          <p:nvPr/>
        </p:nvGrpSpPr>
        <p:grpSpPr>
          <a:xfrm rot="5400000">
            <a:off x="8882792" y="1408740"/>
            <a:ext cx="6136207" cy="7940978"/>
            <a:chOff x="0" y="0"/>
            <a:chExt cx="5020526" cy="6497155"/>
          </a:xfrm>
        </p:grpSpPr>
        <p:sp>
          <p:nvSpPr>
            <p:cNvPr id="5" name="Freeform 5" descr="A person holding a book and a pen  AI-generated content may be incorrect."/>
            <p:cNvSpPr/>
            <p:nvPr/>
          </p:nvSpPr>
          <p:spPr>
            <a:xfrm>
              <a:off x="0" y="0"/>
              <a:ext cx="5020564" cy="6497193"/>
            </a:xfrm>
            <a:custGeom>
              <a:avLst/>
              <a:gdLst/>
              <a:ahLst/>
              <a:cxnLst/>
              <a:rect l="l" t="t" r="r" b="b"/>
              <a:pathLst>
                <a:path w="5020564" h="6497193">
                  <a:moveTo>
                    <a:pt x="0" y="0"/>
                  </a:moveTo>
                  <a:lnTo>
                    <a:pt x="5020564" y="0"/>
                  </a:lnTo>
                  <a:lnTo>
                    <a:pt x="5020564" y="6497193"/>
                  </a:lnTo>
                  <a:lnTo>
                    <a:pt x="0" y="6497193"/>
                  </a:lnTo>
                  <a:lnTo>
                    <a:pt x="0" y="0"/>
                  </a:lnTo>
                  <a:close/>
                </a:path>
              </a:pathLst>
            </a:custGeom>
            <a:blipFill>
              <a:blip r:embed="rId3"/>
              <a:stretch>
                <a:fillRect/>
              </a:stretch>
            </a:blipFill>
          </p:spPr>
          <p:txBody>
            <a:bodyPr/>
            <a:lstStyle/>
            <a:p>
              <a:endParaRPr lang="es-ES"/>
            </a:p>
          </p:txBody>
        </p:sp>
      </p:gr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77900" y="1028700"/>
            <a:ext cx="6160635" cy="8260503"/>
            <a:chOff x="0" y="0"/>
            <a:chExt cx="8214179" cy="11014004"/>
          </a:xfrm>
        </p:grpSpPr>
        <p:grpSp>
          <p:nvGrpSpPr>
            <p:cNvPr id="3" name="Group 3"/>
            <p:cNvGrpSpPr/>
            <p:nvPr/>
          </p:nvGrpSpPr>
          <p:grpSpPr>
            <a:xfrm rot="-5400000">
              <a:off x="-1901318" y="1901318"/>
              <a:ext cx="11014004" cy="7211369"/>
              <a:chOff x="0" y="0"/>
              <a:chExt cx="8271535" cy="5415750"/>
            </a:xfrm>
          </p:grpSpPr>
          <p:sp>
            <p:nvSpPr>
              <p:cNvPr id="4" name="Freeform 4" descr="Cartoon of a child and a child pointing at each other  AI-generated content may be incorrect."/>
              <p:cNvSpPr/>
              <p:nvPr/>
            </p:nvSpPr>
            <p:spPr>
              <a:xfrm>
                <a:off x="0" y="0"/>
                <a:ext cx="8271510" cy="5415788"/>
              </a:xfrm>
              <a:custGeom>
                <a:avLst/>
                <a:gdLst/>
                <a:ahLst/>
                <a:cxnLst/>
                <a:rect l="l" t="t" r="r" b="b"/>
                <a:pathLst>
                  <a:path w="8271510" h="5415788">
                    <a:moveTo>
                      <a:pt x="0" y="0"/>
                    </a:moveTo>
                    <a:lnTo>
                      <a:pt x="8271510" y="0"/>
                    </a:lnTo>
                    <a:lnTo>
                      <a:pt x="8271510" y="5415788"/>
                    </a:lnTo>
                    <a:lnTo>
                      <a:pt x="0" y="5415788"/>
                    </a:lnTo>
                    <a:lnTo>
                      <a:pt x="0" y="0"/>
                    </a:lnTo>
                    <a:close/>
                  </a:path>
                </a:pathLst>
              </a:custGeom>
              <a:blipFill>
                <a:blip r:embed="rId2"/>
                <a:stretch>
                  <a:fillRect b="-97650"/>
                </a:stretch>
              </a:blipFill>
            </p:spPr>
            <p:txBody>
              <a:bodyPr/>
              <a:lstStyle/>
              <a:p>
                <a:endParaRPr lang="es-ES"/>
              </a:p>
            </p:txBody>
          </p:sp>
        </p:grpSp>
        <p:grpSp>
          <p:nvGrpSpPr>
            <p:cNvPr id="5" name="Group 5"/>
            <p:cNvGrpSpPr/>
            <p:nvPr/>
          </p:nvGrpSpPr>
          <p:grpSpPr>
            <a:xfrm>
              <a:off x="544089" y="8201636"/>
              <a:ext cx="7670090" cy="2624667"/>
              <a:chOff x="0" y="0"/>
              <a:chExt cx="5760250" cy="1971129"/>
            </a:xfrm>
          </p:grpSpPr>
          <p:sp>
            <p:nvSpPr>
              <p:cNvPr id="6" name="Freeform 6" descr="A group of white text  AI-generated content may be incorrect."/>
              <p:cNvSpPr/>
              <p:nvPr/>
            </p:nvSpPr>
            <p:spPr>
              <a:xfrm>
                <a:off x="0" y="0"/>
                <a:ext cx="5760212" cy="1971167"/>
              </a:xfrm>
              <a:custGeom>
                <a:avLst/>
                <a:gdLst/>
                <a:ahLst/>
                <a:cxnLst/>
                <a:rect l="l" t="t" r="r" b="b"/>
                <a:pathLst>
                  <a:path w="5760212" h="1971167">
                    <a:moveTo>
                      <a:pt x="0" y="0"/>
                    </a:moveTo>
                    <a:lnTo>
                      <a:pt x="5760212" y="0"/>
                    </a:lnTo>
                    <a:lnTo>
                      <a:pt x="5760212" y="1971167"/>
                    </a:lnTo>
                    <a:lnTo>
                      <a:pt x="0" y="1971167"/>
                    </a:lnTo>
                    <a:lnTo>
                      <a:pt x="0" y="0"/>
                    </a:lnTo>
                    <a:close/>
                  </a:path>
                </a:pathLst>
              </a:custGeom>
              <a:blipFill>
                <a:blip r:embed="rId3"/>
                <a:stretch>
                  <a:fillRect t="-250061" r="-37196" b="1"/>
                </a:stretch>
              </a:blipFill>
            </p:spPr>
            <p:txBody>
              <a:bodyPr/>
              <a:lstStyle/>
              <a:p>
                <a:endParaRPr lang="es-ES"/>
              </a:p>
            </p:txBody>
          </p:sp>
        </p:grpSp>
      </p:grpSp>
      <p:grpSp>
        <p:nvGrpSpPr>
          <p:cNvPr id="7" name="Group 7"/>
          <p:cNvGrpSpPr/>
          <p:nvPr/>
        </p:nvGrpSpPr>
        <p:grpSpPr>
          <a:xfrm>
            <a:off x="9695961" y="1653553"/>
            <a:ext cx="7500695" cy="7801646"/>
            <a:chOff x="0" y="0"/>
            <a:chExt cx="10000927" cy="10402195"/>
          </a:xfrm>
        </p:grpSpPr>
        <p:grpSp>
          <p:nvGrpSpPr>
            <p:cNvPr id="8" name="Group 8"/>
            <p:cNvGrpSpPr/>
            <p:nvPr/>
          </p:nvGrpSpPr>
          <p:grpSpPr>
            <a:xfrm>
              <a:off x="0" y="0"/>
              <a:ext cx="10000927" cy="9340369"/>
              <a:chOff x="0" y="0"/>
              <a:chExt cx="6352581" cy="5932996"/>
            </a:xfrm>
          </p:grpSpPr>
          <p:sp>
            <p:nvSpPr>
              <p:cNvPr id="9" name="Freeform 9" descr="A screenshot of a cartoon  AI-generated content may be incorrect."/>
              <p:cNvSpPr/>
              <p:nvPr/>
            </p:nvSpPr>
            <p:spPr>
              <a:xfrm>
                <a:off x="0" y="0"/>
                <a:ext cx="6352549" cy="5933059"/>
              </a:xfrm>
              <a:custGeom>
                <a:avLst/>
                <a:gdLst/>
                <a:ahLst/>
                <a:cxnLst/>
                <a:rect l="l" t="t" r="r" b="b"/>
                <a:pathLst>
                  <a:path w="6352549" h="5933059">
                    <a:moveTo>
                      <a:pt x="0" y="0"/>
                    </a:moveTo>
                    <a:lnTo>
                      <a:pt x="6352549" y="0"/>
                    </a:lnTo>
                    <a:lnTo>
                      <a:pt x="6352549" y="5933059"/>
                    </a:lnTo>
                    <a:lnTo>
                      <a:pt x="0" y="5933059"/>
                    </a:lnTo>
                    <a:lnTo>
                      <a:pt x="0" y="0"/>
                    </a:lnTo>
                    <a:close/>
                  </a:path>
                </a:pathLst>
              </a:custGeom>
              <a:blipFill>
                <a:blip r:embed="rId4"/>
                <a:stretch>
                  <a:fillRect l="-29228" r="-29228" b="-119560"/>
                </a:stretch>
              </a:blipFill>
            </p:spPr>
            <p:txBody>
              <a:bodyPr/>
              <a:lstStyle/>
              <a:p>
                <a:endParaRPr lang="es-ES"/>
              </a:p>
            </p:txBody>
          </p:sp>
        </p:grpSp>
        <p:grpSp>
          <p:nvGrpSpPr>
            <p:cNvPr id="10" name="Group 10"/>
            <p:cNvGrpSpPr/>
            <p:nvPr/>
          </p:nvGrpSpPr>
          <p:grpSpPr>
            <a:xfrm>
              <a:off x="2373595" y="7291211"/>
              <a:ext cx="4826704" cy="3110984"/>
              <a:chOff x="0" y="0"/>
              <a:chExt cx="3065919" cy="1976095"/>
            </a:xfrm>
          </p:grpSpPr>
          <p:sp>
            <p:nvSpPr>
              <p:cNvPr id="11" name="Freeform 11" descr="A yellow rectangular object with black text  AI-generated content may be incorrect."/>
              <p:cNvSpPr/>
              <p:nvPr/>
            </p:nvSpPr>
            <p:spPr>
              <a:xfrm>
                <a:off x="0" y="0"/>
                <a:ext cx="3065911" cy="1976120"/>
              </a:xfrm>
              <a:custGeom>
                <a:avLst/>
                <a:gdLst/>
                <a:ahLst/>
                <a:cxnLst/>
                <a:rect l="l" t="t" r="r" b="b"/>
                <a:pathLst>
                  <a:path w="3065911" h="1976120">
                    <a:moveTo>
                      <a:pt x="0" y="0"/>
                    </a:moveTo>
                    <a:lnTo>
                      <a:pt x="3065911" y="0"/>
                    </a:lnTo>
                    <a:lnTo>
                      <a:pt x="3065911" y="1976120"/>
                    </a:lnTo>
                    <a:lnTo>
                      <a:pt x="0" y="1976120"/>
                    </a:lnTo>
                    <a:lnTo>
                      <a:pt x="0" y="0"/>
                    </a:lnTo>
                    <a:close/>
                  </a:path>
                </a:pathLst>
              </a:custGeom>
              <a:blipFill>
                <a:blip r:embed="rId5"/>
                <a:stretch>
                  <a:fillRect l="-29230" t="-218160" r="-29232"/>
                </a:stretch>
              </a:blipFill>
            </p:spPr>
            <p:txBody>
              <a:bodyPr/>
              <a:lstStyle/>
              <a:p>
                <a:endParaRPr lang="es-ES"/>
              </a:p>
            </p:txBody>
          </p:sp>
        </p:grpSp>
      </p:gr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158999" y="2419909"/>
            <a:ext cx="8967487" cy="5377517"/>
            <a:chOff x="0" y="0"/>
            <a:chExt cx="8091729" cy="4852352"/>
          </a:xfrm>
        </p:grpSpPr>
        <p:sp>
          <p:nvSpPr>
            <p:cNvPr id="3" name="Freeform 3" descr="A cartoon of a child and child  AI-generated content may be incorrect."/>
            <p:cNvSpPr/>
            <p:nvPr/>
          </p:nvSpPr>
          <p:spPr>
            <a:xfrm>
              <a:off x="0" y="0"/>
              <a:ext cx="8091678" cy="4852416"/>
            </a:xfrm>
            <a:custGeom>
              <a:avLst/>
              <a:gdLst/>
              <a:ahLst/>
              <a:cxnLst/>
              <a:rect l="l" t="t" r="r" b="b"/>
              <a:pathLst>
                <a:path w="8091678" h="4852416">
                  <a:moveTo>
                    <a:pt x="0" y="0"/>
                  </a:moveTo>
                  <a:lnTo>
                    <a:pt x="8091678" y="0"/>
                  </a:lnTo>
                  <a:lnTo>
                    <a:pt x="8091678" y="4852416"/>
                  </a:lnTo>
                  <a:lnTo>
                    <a:pt x="0" y="4852416"/>
                  </a:lnTo>
                  <a:lnTo>
                    <a:pt x="0" y="0"/>
                  </a:lnTo>
                  <a:close/>
                </a:path>
              </a:pathLst>
            </a:custGeom>
            <a:blipFill>
              <a:blip r:embed="rId2"/>
              <a:stretch>
                <a:fillRect t="-115804" b="1"/>
              </a:stretch>
            </a:blipFill>
          </p:spPr>
          <p:txBody>
            <a:bodyPr/>
            <a:lstStyle/>
            <a:p>
              <a:endParaRPr lang="es-ES"/>
            </a:p>
          </p:txBody>
        </p:sp>
      </p:grpSp>
      <p:grpSp>
        <p:nvGrpSpPr>
          <p:cNvPr id="4" name="Group 4"/>
          <p:cNvGrpSpPr/>
          <p:nvPr/>
        </p:nvGrpSpPr>
        <p:grpSpPr>
          <a:xfrm>
            <a:off x="10084567" y="7353572"/>
            <a:ext cx="5138912" cy="1751206"/>
            <a:chOff x="0" y="0"/>
            <a:chExt cx="4637049" cy="1580185"/>
          </a:xfrm>
        </p:grpSpPr>
        <p:sp>
          <p:nvSpPr>
            <p:cNvPr id="5" name="Freeform 5" descr="A yellow rectangular sign with black text  AI-generated content may be incorrect."/>
            <p:cNvSpPr/>
            <p:nvPr/>
          </p:nvSpPr>
          <p:spPr>
            <a:xfrm>
              <a:off x="0" y="0"/>
              <a:ext cx="4637024" cy="1580134"/>
            </a:xfrm>
            <a:custGeom>
              <a:avLst/>
              <a:gdLst/>
              <a:ahLst/>
              <a:cxnLst/>
              <a:rect l="l" t="t" r="r" b="b"/>
              <a:pathLst>
                <a:path w="4637024" h="1580134">
                  <a:moveTo>
                    <a:pt x="0" y="0"/>
                  </a:moveTo>
                  <a:lnTo>
                    <a:pt x="4637024" y="0"/>
                  </a:lnTo>
                  <a:lnTo>
                    <a:pt x="4637024" y="1580134"/>
                  </a:lnTo>
                  <a:lnTo>
                    <a:pt x="0" y="1580134"/>
                  </a:lnTo>
                  <a:lnTo>
                    <a:pt x="0" y="0"/>
                  </a:lnTo>
                  <a:close/>
                </a:path>
              </a:pathLst>
            </a:custGeom>
            <a:blipFill>
              <a:blip r:embed="rId3"/>
              <a:stretch>
                <a:fillRect t="-279766" b="-4"/>
              </a:stretch>
            </a:blipFill>
          </p:spPr>
          <p:txBody>
            <a:bodyPr/>
            <a:lstStyle/>
            <a:p>
              <a:endParaRPr lang="es-ES"/>
            </a:p>
          </p:txBody>
        </p:sp>
      </p:grpSp>
      <p:grpSp>
        <p:nvGrpSpPr>
          <p:cNvPr id="6" name="Group 6"/>
          <p:cNvGrpSpPr/>
          <p:nvPr/>
        </p:nvGrpSpPr>
        <p:grpSpPr>
          <a:xfrm rot="5400000">
            <a:off x="2161665" y="2764752"/>
            <a:ext cx="7181390" cy="4580604"/>
            <a:chOff x="0" y="0"/>
            <a:chExt cx="6480061" cy="4133266"/>
          </a:xfrm>
        </p:grpSpPr>
        <p:sp>
          <p:nvSpPr>
            <p:cNvPr id="7" name="Freeform 7" descr="Cartoon characters of a child and child  AI-generated content may be incorrect."/>
            <p:cNvSpPr/>
            <p:nvPr/>
          </p:nvSpPr>
          <p:spPr>
            <a:xfrm flipH="1">
              <a:off x="0" y="0"/>
              <a:ext cx="6480048" cy="4133215"/>
            </a:xfrm>
            <a:custGeom>
              <a:avLst/>
              <a:gdLst/>
              <a:ahLst/>
              <a:cxnLst/>
              <a:rect l="l" t="t" r="r" b="b"/>
              <a:pathLst>
                <a:path w="6480048" h="4133215">
                  <a:moveTo>
                    <a:pt x="6480048" y="0"/>
                  </a:moveTo>
                  <a:lnTo>
                    <a:pt x="0" y="0"/>
                  </a:lnTo>
                  <a:lnTo>
                    <a:pt x="0" y="4133215"/>
                  </a:lnTo>
                  <a:lnTo>
                    <a:pt x="6480048" y="4133215"/>
                  </a:lnTo>
                  <a:lnTo>
                    <a:pt x="6480048" y="0"/>
                  </a:lnTo>
                  <a:close/>
                </a:path>
              </a:pathLst>
            </a:custGeom>
            <a:blipFill>
              <a:blip r:embed="rId4"/>
              <a:stretch>
                <a:fillRect t="-102890" b="-1"/>
              </a:stretch>
            </a:blipFill>
          </p:spPr>
          <p:txBody>
            <a:bodyPr/>
            <a:lstStyle/>
            <a:p>
              <a:endParaRPr lang="es-ES"/>
            </a:p>
          </p:txBody>
        </p:sp>
      </p:grpSp>
      <p:grpSp>
        <p:nvGrpSpPr>
          <p:cNvPr id="8" name="Group 8"/>
          <p:cNvGrpSpPr/>
          <p:nvPr/>
        </p:nvGrpSpPr>
        <p:grpSpPr>
          <a:xfrm>
            <a:off x="2427245" y="7630769"/>
            <a:ext cx="4953185" cy="1413742"/>
            <a:chOff x="0" y="0"/>
            <a:chExt cx="4469460" cy="1275677"/>
          </a:xfrm>
        </p:grpSpPr>
        <p:sp>
          <p:nvSpPr>
            <p:cNvPr id="9" name="Freeform 9" descr="A yellow rectangular sign with black text  AI-generated content may be incorrect."/>
            <p:cNvSpPr/>
            <p:nvPr/>
          </p:nvSpPr>
          <p:spPr>
            <a:xfrm>
              <a:off x="0" y="0"/>
              <a:ext cx="4469511" cy="1275715"/>
            </a:xfrm>
            <a:custGeom>
              <a:avLst/>
              <a:gdLst/>
              <a:ahLst/>
              <a:cxnLst/>
              <a:rect l="l" t="t" r="r" b="b"/>
              <a:pathLst>
                <a:path w="4469511" h="1275715">
                  <a:moveTo>
                    <a:pt x="0" y="0"/>
                  </a:moveTo>
                  <a:lnTo>
                    <a:pt x="4469511" y="0"/>
                  </a:lnTo>
                  <a:lnTo>
                    <a:pt x="4469511" y="1275715"/>
                  </a:lnTo>
                  <a:lnTo>
                    <a:pt x="0" y="1275715"/>
                  </a:lnTo>
                  <a:lnTo>
                    <a:pt x="0" y="0"/>
                  </a:lnTo>
                  <a:close/>
                </a:path>
              </a:pathLst>
            </a:custGeom>
            <a:blipFill>
              <a:blip r:embed="rId3"/>
              <a:stretch>
                <a:fillRect t="-216361" b="-137035"/>
              </a:stretch>
            </a:blipFill>
          </p:spPr>
          <p:txBody>
            <a:bodyPr/>
            <a:lstStyle/>
            <a:p>
              <a:endParaRPr lang="es-ES"/>
            </a:p>
          </p:txBody>
        </p:sp>
      </p:gr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039170" y="2871466"/>
            <a:ext cx="4197297" cy="2062555"/>
            <a:chOff x="0" y="0"/>
            <a:chExt cx="3979659" cy="1955608"/>
          </a:xfrm>
        </p:grpSpPr>
        <p:sp>
          <p:nvSpPr>
            <p:cNvPr id="3" name="Freeform 3"/>
            <p:cNvSpPr/>
            <p:nvPr/>
          </p:nvSpPr>
          <p:spPr>
            <a:xfrm>
              <a:off x="0" y="0"/>
              <a:ext cx="3979545" cy="1955545"/>
            </a:xfrm>
            <a:custGeom>
              <a:avLst/>
              <a:gdLst/>
              <a:ahLst/>
              <a:cxnLst/>
              <a:rect l="l" t="t" r="r" b="b"/>
              <a:pathLst>
                <a:path w="3979545" h="1955545">
                  <a:moveTo>
                    <a:pt x="0" y="325882"/>
                  </a:moveTo>
                  <a:cubicBezTo>
                    <a:pt x="0" y="145923"/>
                    <a:pt x="145923" y="0"/>
                    <a:pt x="325882" y="0"/>
                  </a:cubicBezTo>
                  <a:lnTo>
                    <a:pt x="3653663" y="0"/>
                  </a:lnTo>
                  <a:cubicBezTo>
                    <a:pt x="3833622" y="0"/>
                    <a:pt x="3979545" y="145923"/>
                    <a:pt x="3979545" y="325882"/>
                  </a:cubicBezTo>
                  <a:lnTo>
                    <a:pt x="3979545" y="1629663"/>
                  </a:lnTo>
                  <a:cubicBezTo>
                    <a:pt x="3979545" y="1809622"/>
                    <a:pt x="3833622" y="1955545"/>
                    <a:pt x="3653663" y="1955545"/>
                  </a:cubicBezTo>
                  <a:lnTo>
                    <a:pt x="325882" y="1955545"/>
                  </a:lnTo>
                  <a:cubicBezTo>
                    <a:pt x="145923" y="1955545"/>
                    <a:pt x="0" y="1809622"/>
                    <a:pt x="0" y="1629663"/>
                  </a:cubicBezTo>
                  <a:lnTo>
                    <a:pt x="0" y="325882"/>
                  </a:lnTo>
                  <a:close/>
                </a:path>
              </a:pathLst>
            </a:custGeom>
            <a:solidFill>
              <a:srgbClr val="E3829C"/>
            </a:solidFill>
            <a:ln w="19050" cap="rnd">
              <a:solidFill>
                <a:srgbClr val="000000"/>
              </a:solidFill>
              <a:prstDash val="solid"/>
              <a:round/>
            </a:ln>
          </p:spPr>
          <p:txBody>
            <a:bodyPr/>
            <a:lstStyle/>
            <a:p>
              <a:endParaRPr lang="es-ES"/>
            </a:p>
          </p:txBody>
        </p:sp>
        <p:sp>
          <p:nvSpPr>
            <p:cNvPr id="4" name="TextBox 4"/>
            <p:cNvSpPr txBox="1"/>
            <p:nvPr/>
          </p:nvSpPr>
          <p:spPr>
            <a:xfrm>
              <a:off x="0" y="-28575"/>
              <a:ext cx="3979659" cy="1984183"/>
            </a:xfrm>
            <a:prstGeom prst="rect">
              <a:avLst/>
            </a:prstGeom>
          </p:spPr>
          <p:txBody>
            <a:bodyPr lIns="71438" tIns="71438" rIns="71438" bIns="71438" rtlCol="0" anchor="ctr"/>
            <a:lstStyle/>
            <a:p>
              <a:pPr algn="ctr">
                <a:lnSpc>
                  <a:spcPts val="3240"/>
                </a:lnSpc>
              </a:pPr>
              <a:r>
                <a:rPr lang="en-US" sz="2700">
                  <a:solidFill>
                    <a:srgbClr val="000000"/>
                  </a:solidFill>
                  <a:latin typeface="Poppins"/>
                  <a:ea typeface="Poppins"/>
                  <a:cs typeface="Poppins"/>
                  <a:sym typeface="Poppins"/>
                </a:rPr>
                <a:t>What effect does a bullying case have on the class?</a:t>
              </a:r>
            </a:p>
          </p:txBody>
        </p:sp>
      </p:grpSp>
      <p:grpSp>
        <p:nvGrpSpPr>
          <p:cNvPr id="5" name="Group 5"/>
          <p:cNvGrpSpPr/>
          <p:nvPr/>
        </p:nvGrpSpPr>
        <p:grpSpPr>
          <a:xfrm>
            <a:off x="10051520" y="2871466"/>
            <a:ext cx="4197297" cy="2062555"/>
            <a:chOff x="0" y="0"/>
            <a:chExt cx="3979659" cy="1955608"/>
          </a:xfrm>
        </p:grpSpPr>
        <p:sp>
          <p:nvSpPr>
            <p:cNvPr id="6" name="Freeform 6"/>
            <p:cNvSpPr/>
            <p:nvPr/>
          </p:nvSpPr>
          <p:spPr>
            <a:xfrm>
              <a:off x="0" y="0"/>
              <a:ext cx="3979545" cy="1955545"/>
            </a:xfrm>
            <a:custGeom>
              <a:avLst/>
              <a:gdLst/>
              <a:ahLst/>
              <a:cxnLst/>
              <a:rect l="l" t="t" r="r" b="b"/>
              <a:pathLst>
                <a:path w="3979545" h="1955545">
                  <a:moveTo>
                    <a:pt x="0" y="325882"/>
                  </a:moveTo>
                  <a:cubicBezTo>
                    <a:pt x="0" y="145923"/>
                    <a:pt x="145923" y="0"/>
                    <a:pt x="325882" y="0"/>
                  </a:cubicBezTo>
                  <a:lnTo>
                    <a:pt x="3653663" y="0"/>
                  </a:lnTo>
                  <a:cubicBezTo>
                    <a:pt x="3833622" y="0"/>
                    <a:pt x="3979545" y="145923"/>
                    <a:pt x="3979545" y="325882"/>
                  </a:cubicBezTo>
                  <a:lnTo>
                    <a:pt x="3979545" y="1629663"/>
                  </a:lnTo>
                  <a:cubicBezTo>
                    <a:pt x="3979545" y="1809622"/>
                    <a:pt x="3833622" y="1955545"/>
                    <a:pt x="3653663" y="1955545"/>
                  </a:cubicBezTo>
                  <a:lnTo>
                    <a:pt x="325882" y="1955545"/>
                  </a:lnTo>
                  <a:cubicBezTo>
                    <a:pt x="145923" y="1955545"/>
                    <a:pt x="0" y="1809622"/>
                    <a:pt x="0" y="1629663"/>
                  </a:cubicBezTo>
                  <a:lnTo>
                    <a:pt x="0" y="325882"/>
                  </a:lnTo>
                  <a:close/>
                </a:path>
              </a:pathLst>
            </a:custGeom>
            <a:solidFill>
              <a:srgbClr val="FFED4C"/>
            </a:solidFill>
            <a:ln w="19050" cap="rnd">
              <a:solidFill>
                <a:srgbClr val="000000"/>
              </a:solidFill>
              <a:prstDash val="solid"/>
              <a:round/>
            </a:ln>
          </p:spPr>
          <p:txBody>
            <a:bodyPr/>
            <a:lstStyle/>
            <a:p>
              <a:endParaRPr lang="es-ES"/>
            </a:p>
          </p:txBody>
        </p:sp>
        <p:sp>
          <p:nvSpPr>
            <p:cNvPr id="7" name="TextBox 7"/>
            <p:cNvSpPr txBox="1"/>
            <p:nvPr/>
          </p:nvSpPr>
          <p:spPr>
            <a:xfrm>
              <a:off x="0" y="-28575"/>
              <a:ext cx="3979659" cy="1984183"/>
            </a:xfrm>
            <a:prstGeom prst="rect">
              <a:avLst/>
            </a:prstGeom>
          </p:spPr>
          <p:txBody>
            <a:bodyPr lIns="71438" tIns="71438" rIns="71438" bIns="71438" rtlCol="0" anchor="ctr"/>
            <a:lstStyle/>
            <a:p>
              <a:pPr algn="ctr">
                <a:lnSpc>
                  <a:spcPts val="3240"/>
                </a:lnSpc>
              </a:pPr>
              <a:r>
                <a:rPr lang="en-US" sz="2700">
                  <a:solidFill>
                    <a:srgbClr val="000000"/>
                  </a:solidFill>
                  <a:latin typeface="Poppins"/>
                  <a:ea typeface="Poppins"/>
                  <a:cs typeface="Poppins"/>
                  <a:sym typeface="Poppins"/>
                </a:rPr>
                <a:t>Why does someone bully?</a:t>
              </a:r>
            </a:p>
          </p:txBody>
        </p:sp>
      </p:grpSp>
      <p:sp>
        <p:nvSpPr>
          <p:cNvPr id="8" name="TextBox 8"/>
          <p:cNvSpPr txBox="1"/>
          <p:nvPr/>
        </p:nvSpPr>
        <p:spPr>
          <a:xfrm>
            <a:off x="3611155" y="1472443"/>
            <a:ext cx="11065691" cy="638175"/>
          </a:xfrm>
          <a:prstGeom prst="rect">
            <a:avLst/>
          </a:prstGeom>
        </p:spPr>
        <p:txBody>
          <a:bodyPr lIns="0" tIns="0" rIns="0" bIns="0" rtlCol="0" anchor="t">
            <a:spAutoFit/>
          </a:bodyPr>
          <a:lstStyle/>
          <a:p>
            <a:pPr algn="ctr">
              <a:lnSpc>
                <a:spcPts val="2400"/>
              </a:lnSpc>
            </a:pPr>
            <a:r>
              <a:rPr lang="en-US" sz="2000" dirty="0">
                <a:solidFill>
                  <a:srgbClr val="000000"/>
                </a:solidFill>
                <a:latin typeface="Poppins"/>
                <a:ea typeface="Poppins"/>
                <a:cs typeface="Poppins"/>
                <a:sym typeface="Poppins"/>
              </a:rPr>
              <a:t>In reality, there are no passive spectators: </a:t>
            </a:r>
            <a:r>
              <a:rPr lang="en-US" sz="2000" b="1" dirty="0">
                <a:solidFill>
                  <a:srgbClr val="000000"/>
                </a:solidFill>
                <a:latin typeface="Poppins Bold"/>
                <a:ea typeface="Poppins Bold"/>
                <a:cs typeface="Poppins Bold"/>
                <a:sym typeface="Poppins Bold"/>
              </a:rPr>
              <a:t>everyone who observes influences the situation, whether by supporting, laughing or remaining silent.</a:t>
            </a:r>
          </a:p>
        </p:txBody>
      </p:sp>
      <p:sp>
        <p:nvSpPr>
          <p:cNvPr id="9" name="TextBox 9"/>
          <p:cNvSpPr txBox="1"/>
          <p:nvPr/>
        </p:nvSpPr>
        <p:spPr>
          <a:xfrm>
            <a:off x="4167758" y="5612586"/>
            <a:ext cx="2391767" cy="333375"/>
          </a:xfrm>
          <a:prstGeom prst="rect">
            <a:avLst/>
          </a:prstGeom>
        </p:spPr>
        <p:txBody>
          <a:bodyPr lIns="0" tIns="0" rIns="0" bIns="0" rtlCol="0" anchor="t">
            <a:spAutoFit/>
          </a:bodyPr>
          <a:lstStyle/>
          <a:p>
            <a:pPr marL="257387" lvl="1" indent="-128693" algn="l">
              <a:lnSpc>
                <a:spcPts val="2400"/>
              </a:lnSpc>
              <a:buFont typeface="Arial"/>
              <a:buChar char="•"/>
            </a:pPr>
            <a:r>
              <a:rPr lang="en-US" sz="2000">
                <a:solidFill>
                  <a:srgbClr val="000000"/>
                </a:solidFill>
                <a:latin typeface="Poppins"/>
                <a:ea typeface="Poppins"/>
                <a:cs typeface="Poppins"/>
                <a:sym typeface="Poppins"/>
              </a:rPr>
              <a:t>Generates stress</a:t>
            </a:r>
          </a:p>
        </p:txBody>
      </p:sp>
      <p:sp>
        <p:nvSpPr>
          <p:cNvPr id="10" name="TextBox 10"/>
          <p:cNvSpPr txBox="1"/>
          <p:nvPr/>
        </p:nvSpPr>
        <p:spPr>
          <a:xfrm>
            <a:off x="4167758" y="6475076"/>
            <a:ext cx="3842154" cy="638175"/>
          </a:xfrm>
          <a:prstGeom prst="rect">
            <a:avLst/>
          </a:prstGeom>
        </p:spPr>
        <p:txBody>
          <a:bodyPr lIns="0" tIns="0" rIns="0" bIns="0" rtlCol="0" anchor="t">
            <a:spAutoFit/>
          </a:bodyPr>
          <a:lstStyle/>
          <a:p>
            <a:pPr marL="257387" lvl="1" indent="-128693" algn="l">
              <a:lnSpc>
                <a:spcPts val="2400"/>
              </a:lnSpc>
              <a:buFont typeface="Arial"/>
              <a:buChar char="•"/>
            </a:pPr>
            <a:r>
              <a:rPr lang="en-US" sz="2000">
                <a:solidFill>
                  <a:srgbClr val="000000"/>
                </a:solidFill>
                <a:latin typeface="Poppins"/>
                <a:ea typeface="Poppins"/>
                <a:cs typeface="Poppins"/>
                <a:sym typeface="Poppins"/>
              </a:rPr>
              <a:t>It worsens the classroom climate and actually</a:t>
            </a:r>
          </a:p>
        </p:txBody>
      </p:sp>
      <p:sp>
        <p:nvSpPr>
          <p:cNvPr id="11" name="TextBox 11"/>
          <p:cNvSpPr txBox="1"/>
          <p:nvPr/>
        </p:nvSpPr>
        <p:spPr>
          <a:xfrm>
            <a:off x="4167758" y="7642366"/>
            <a:ext cx="3842154" cy="638175"/>
          </a:xfrm>
          <a:prstGeom prst="rect">
            <a:avLst/>
          </a:prstGeom>
        </p:spPr>
        <p:txBody>
          <a:bodyPr lIns="0" tIns="0" rIns="0" bIns="0" rtlCol="0" anchor="t">
            <a:spAutoFit/>
          </a:bodyPr>
          <a:lstStyle/>
          <a:p>
            <a:pPr marL="257387" lvl="1" indent="-128693" algn="l">
              <a:lnSpc>
                <a:spcPts val="2400"/>
              </a:lnSpc>
              <a:buFont typeface="Arial"/>
              <a:buChar char="•"/>
            </a:pPr>
            <a:r>
              <a:rPr lang="en-US" sz="2000">
                <a:solidFill>
                  <a:srgbClr val="000000"/>
                </a:solidFill>
                <a:latin typeface="Poppins"/>
                <a:ea typeface="Poppins"/>
                <a:cs typeface="Poppins"/>
                <a:sym typeface="Poppins"/>
              </a:rPr>
              <a:t>It affects everyone, not just the victim.</a:t>
            </a:r>
          </a:p>
        </p:txBody>
      </p:sp>
      <p:sp>
        <p:nvSpPr>
          <p:cNvPr id="12" name="TextBox 12"/>
          <p:cNvSpPr txBox="1"/>
          <p:nvPr/>
        </p:nvSpPr>
        <p:spPr>
          <a:xfrm>
            <a:off x="10180107" y="5522990"/>
            <a:ext cx="1545034" cy="333375"/>
          </a:xfrm>
          <a:prstGeom prst="rect">
            <a:avLst/>
          </a:prstGeom>
        </p:spPr>
        <p:txBody>
          <a:bodyPr lIns="0" tIns="0" rIns="0" bIns="0" rtlCol="0" anchor="t">
            <a:spAutoFit/>
          </a:bodyPr>
          <a:lstStyle/>
          <a:p>
            <a:pPr marL="257387" lvl="1" indent="-128693" algn="l">
              <a:lnSpc>
                <a:spcPts val="2400"/>
              </a:lnSpc>
              <a:buFont typeface="Arial"/>
              <a:buChar char="•"/>
            </a:pPr>
            <a:r>
              <a:rPr lang="en-US" sz="2000">
                <a:solidFill>
                  <a:srgbClr val="000000"/>
                </a:solidFill>
                <a:latin typeface="Poppins"/>
                <a:ea typeface="Poppins"/>
                <a:cs typeface="Poppins"/>
                <a:sym typeface="Poppins"/>
              </a:rPr>
              <a:t>Boredom. </a:t>
            </a:r>
          </a:p>
        </p:txBody>
      </p:sp>
      <p:sp>
        <p:nvSpPr>
          <p:cNvPr id="13" name="TextBox 13"/>
          <p:cNvSpPr txBox="1"/>
          <p:nvPr/>
        </p:nvSpPr>
        <p:spPr>
          <a:xfrm>
            <a:off x="10180107" y="6340630"/>
            <a:ext cx="4992035" cy="638175"/>
          </a:xfrm>
          <a:prstGeom prst="rect">
            <a:avLst/>
          </a:prstGeom>
        </p:spPr>
        <p:txBody>
          <a:bodyPr lIns="0" tIns="0" rIns="0" bIns="0" rtlCol="0" anchor="t">
            <a:spAutoFit/>
          </a:bodyPr>
          <a:lstStyle/>
          <a:p>
            <a:pPr marL="257387" lvl="1" indent="-128693" algn="l">
              <a:lnSpc>
                <a:spcPts val="2400"/>
              </a:lnSpc>
              <a:buFont typeface="Arial"/>
              <a:buChar char="•"/>
            </a:pPr>
            <a:r>
              <a:rPr lang="en-US" sz="2000">
                <a:solidFill>
                  <a:srgbClr val="000000"/>
                </a:solidFill>
                <a:latin typeface="Poppins"/>
                <a:ea typeface="Poppins"/>
                <a:cs typeface="Poppins"/>
                <a:sym typeface="Poppins"/>
              </a:rPr>
              <a:t>Attempt to humiliate in order to feel stronger. </a:t>
            </a:r>
          </a:p>
        </p:txBody>
      </p:sp>
      <p:sp>
        <p:nvSpPr>
          <p:cNvPr id="14" name="TextBox 14"/>
          <p:cNvSpPr txBox="1"/>
          <p:nvPr/>
        </p:nvSpPr>
        <p:spPr>
          <a:xfrm>
            <a:off x="10180107" y="7463069"/>
            <a:ext cx="5528298" cy="333375"/>
          </a:xfrm>
          <a:prstGeom prst="rect">
            <a:avLst/>
          </a:prstGeom>
        </p:spPr>
        <p:txBody>
          <a:bodyPr lIns="0" tIns="0" rIns="0" bIns="0" rtlCol="0" anchor="t">
            <a:spAutoFit/>
          </a:bodyPr>
          <a:lstStyle/>
          <a:p>
            <a:pPr marL="257387" lvl="1" indent="-128693" algn="l">
              <a:lnSpc>
                <a:spcPts val="2400"/>
              </a:lnSpc>
              <a:buFont typeface="Arial"/>
              <a:buChar char="•"/>
            </a:pPr>
            <a:r>
              <a:rPr lang="en-US" sz="2000">
                <a:solidFill>
                  <a:srgbClr val="000000"/>
                </a:solidFill>
                <a:latin typeface="Poppins"/>
                <a:ea typeface="Poppins"/>
                <a:cs typeface="Poppins"/>
                <a:sym typeface="Poppins"/>
              </a:rPr>
              <a:t>Own problems that he unloads on others. </a:t>
            </a:r>
          </a:p>
        </p:txBody>
      </p:sp>
      <p:sp>
        <p:nvSpPr>
          <p:cNvPr id="15" name="TextBox 15"/>
          <p:cNvSpPr txBox="1"/>
          <p:nvPr/>
        </p:nvSpPr>
        <p:spPr>
          <a:xfrm>
            <a:off x="10180107" y="8280709"/>
            <a:ext cx="4992035" cy="333375"/>
          </a:xfrm>
          <a:prstGeom prst="rect">
            <a:avLst/>
          </a:prstGeom>
        </p:spPr>
        <p:txBody>
          <a:bodyPr lIns="0" tIns="0" rIns="0" bIns="0" rtlCol="0" anchor="t">
            <a:spAutoFit/>
          </a:bodyPr>
          <a:lstStyle/>
          <a:p>
            <a:pPr marL="257387" lvl="1" indent="-128693" algn="l">
              <a:lnSpc>
                <a:spcPts val="2400"/>
              </a:lnSpc>
              <a:buFont typeface="Arial"/>
              <a:buChar char="•"/>
            </a:pPr>
            <a:r>
              <a:rPr lang="en-US" sz="2000">
                <a:solidFill>
                  <a:srgbClr val="000000"/>
                </a:solidFill>
                <a:latin typeface="Poppins"/>
                <a:ea typeface="Poppins"/>
                <a:cs typeface="Poppins"/>
                <a:sym typeface="Poppins"/>
              </a:rPr>
              <a:t>False sense of momentary relief. </a:t>
            </a:r>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34713" y="1502538"/>
            <a:ext cx="5060209" cy="2486591"/>
            <a:chOff x="0" y="0"/>
            <a:chExt cx="3979659" cy="1955608"/>
          </a:xfrm>
        </p:grpSpPr>
        <p:sp>
          <p:nvSpPr>
            <p:cNvPr id="3" name="Freeform 3"/>
            <p:cNvSpPr/>
            <p:nvPr/>
          </p:nvSpPr>
          <p:spPr>
            <a:xfrm>
              <a:off x="0" y="0"/>
              <a:ext cx="3979545" cy="1955545"/>
            </a:xfrm>
            <a:custGeom>
              <a:avLst/>
              <a:gdLst/>
              <a:ahLst/>
              <a:cxnLst/>
              <a:rect l="l" t="t" r="r" b="b"/>
              <a:pathLst>
                <a:path w="3979545" h="1955545">
                  <a:moveTo>
                    <a:pt x="0" y="325882"/>
                  </a:moveTo>
                  <a:cubicBezTo>
                    <a:pt x="0" y="145923"/>
                    <a:pt x="145923" y="0"/>
                    <a:pt x="325882" y="0"/>
                  </a:cubicBezTo>
                  <a:lnTo>
                    <a:pt x="3653663" y="0"/>
                  </a:lnTo>
                  <a:cubicBezTo>
                    <a:pt x="3833622" y="0"/>
                    <a:pt x="3979545" y="145923"/>
                    <a:pt x="3979545" y="325882"/>
                  </a:cubicBezTo>
                  <a:lnTo>
                    <a:pt x="3979545" y="1629663"/>
                  </a:lnTo>
                  <a:cubicBezTo>
                    <a:pt x="3979545" y="1809622"/>
                    <a:pt x="3833622" y="1955545"/>
                    <a:pt x="3653663" y="1955545"/>
                  </a:cubicBezTo>
                  <a:lnTo>
                    <a:pt x="325882" y="1955545"/>
                  </a:lnTo>
                  <a:cubicBezTo>
                    <a:pt x="145923" y="1955545"/>
                    <a:pt x="0" y="1809622"/>
                    <a:pt x="0" y="1629663"/>
                  </a:cubicBezTo>
                  <a:lnTo>
                    <a:pt x="0" y="325882"/>
                  </a:lnTo>
                  <a:close/>
                </a:path>
              </a:pathLst>
            </a:custGeom>
            <a:solidFill>
              <a:srgbClr val="E3829C"/>
            </a:solidFill>
            <a:ln w="19050" cap="rnd">
              <a:solidFill>
                <a:srgbClr val="000000"/>
              </a:solidFill>
              <a:prstDash val="solid"/>
              <a:round/>
            </a:ln>
          </p:spPr>
          <p:txBody>
            <a:bodyPr/>
            <a:lstStyle/>
            <a:p>
              <a:endParaRPr lang="es-ES"/>
            </a:p>
          </p:txBody>
        </p:sp>
        <p:sp>
          <p:nvSpPr>
            <p:cNvPr id="4" name="TextBox 4"/>
            <p:cNvSpPr txBox="1"/>
            <p:nvPr/>
          </p:nvSpPr>
          <p:spPr>
            <a:xfrm>
              <a:off x="0" y="-28575"/>
              <a:ext cx="3979659" cy="1984183"/>
            </a:xfrm>
            <a:prstGeom prst="rect">
              <a:avLst/>
            </a:prstGeom>
          </p:spPr>
          <p:txBody>
            <a:bodyPr lIns="86124" tIns="86124" rIns="86124" bIns="86124" rtlCol="0" anchor="ctr"/>
            <a:lstStyle/>
            <a:p>
              <a:pPr algn="ctr">
                <a:lnSpc>
                  <a:spcPts val="3600"/>
                </a:lnSpc>
              </a:pPr>
              <a:r>
                <a:rPr lang="en-US" sz="3000">
                  <a:solidFill>
                    <a:srgbClr val="000000"/>
                  </a:solidFill>
                  <a:latin typeface="Poppins"/>
                  <a:ea typeface="Poppins"/>
                  <a:cs typeface="Poppins"/>
                  <a:sym typeface="Poppins"/>
                </a:rPr>
                <a:t>How does the victim feel?</a:t>
              </a:r>
            </a:p>
          </p:txBody>
        </p:sp>
      </p:grpSp>
      <p:grpSp>
        <p:nvGrpSpPr>
          <p:cNvPr id="5" name="Group 5"/>
          <p:cNvGrpSpPr/>
          <p:nvPr/>
        </p:nvGrpSpPr>
        <p:grpSpPr>
          <a:xfrm>
            <a:off x="9393078" y="1502538"/>
            <a:ext cx="5060209" cy="2486591"/>
            <a:chOff x="0" y="0"/>
            <a:chExt cx="3979659" cy="1955608"/>
          </a:xfrm>
        </p:grpSpPr>
        <p:sp>
          <p:nvSpPr>
            <p:cNvPr id="6" name="Freeform 6"/>
            <p:cNvSpPr/>
            <p:nvPr/>
          </p:nvSpPr>
          <p:spPr>
            <a:xfrm>
              <a:off x="0" y="0"/>
              <a:ext cx="3979545" cy="1955545"/>
            </a:xfrm>
            <a:custGeom>
              <a:avLst/>
              <a:gdLst/>
              <a:ahLst/>
              <a:cxnLst/>
              <a:rect l="l" t="t" r="r" b="b"/>
              <a:pathLst>
                <a:path w="3979545" h="1955545">
                  <a:moveTo>
                    <a:pt x="0" y="325882"/>
                  </a:moveTo>
                  <a:cubicBezTo>
                    <a:pt x="0" y="145923"/>
                    <a:pt x="145923" y="0"/>
                    <a:pt x="325882" y="0"/>
                  </a:cubicBezTo>
                  <a:lnTo>
                    <a:pt x="3653663" y="0"/>
                  </a:lnTo>
                  <a:cubicBezTo>
                    <a:pt x="3833622" y="0"/>
                    <a:pt x="3979545" y="145923"/>
                    <a:pt x="3979545" y="325882"/>
                  </a:cubicBezTo>
                  <a:lnTo>
                    <a:pt x="3979545" y="1629663"/>
                  </a:lnTo>
                  <a:cubicBezTo>
                    <a:pt x="3979545" y="1809622"/>
                    <a:pt x="3833622" y="1955545"/>
                    <a:pt x="3653663" y="1955545"/>
                  </a:cubicBezTo>
                  <a:lnTo>
                    <a:pt x="325882" y="1955545"/>
                  </a:lnTo>
                  <a:cubicBezTo>
                    <a:pt x="145923" y="1955545"/>
                    <a:pt x="0" y="1809622"/>
                    <a:pt x="0" y="1629663"/>
                  </a:cubicBezTo>
                  <a:lnTo>
                    <a:pt x="0" y="325882"/>
                  </a:lnTo>
                  <a:close/>
                </a:path>
              </a:pathLst>
            </a:custGeom>
            <a:solidFill>
              <a:srgbClr val="FFED4C"/>
            </a:solidFill>
            <a:ln w="19050" cap="rnd">
              <a:solidFill>
                <a:srgbClr val="000000"/>
              </a:solidFill>
              <a:prstDash val="solid"/>
              <a:round/>
            </a:ln>
          </p:spPr>
          <p:txBody>
            <a:bodyPr/>
            <a:lstStyle/>
            <a:p>
              <a:endParaRPr lang="es-ES"/>
            </a:p>
          </p:txBody>
        </p:sp>
        <p:sp>
          <p:nvSpPr>
            <p:cNvPr id="7" name="TextBox 7"/>
            <p:cNvSpPr txBox="1"/>
            <p:nvPr/>
          </p:nvSpPr>
          <p:spPr>
            <a:xfrm>
              <a:off x="0" y="-28575"/>
              <a:ext cx="3979659" cy="1984183"/>
            </a:xfrm>
            <a:prstGeom prst="rect">
              <a:avLst/>
            </a:prstGeom>
          </p:spPr>
          <p:txBody>
            <a:bodyPr lIns="86124" tIns="86124" rIns="86124" bIns="86124" rtlCol="0" anchor="ctr"/>
            <a:lstStyle/>
            <a:p>
              <a:pPr algn="ctr">
                <a:lnSpc>
                  <a:spcPts val="3600"/>
                </a:lnSpc>
              </a:pPr>
              <a:r>
                <a:rPr lang="en-US" sz="3000">
                  <a:solidFill>
                    <a:srgbClr val="000000"/>
                  </a:solidFill>
                  <a:latin typeface="Poppins"/>
                  <a:ea typeface="Poppins"/>
                  <a:cs typeface="Poppins"/>
                  <a:sym typeface="Poppins"/>
                </a:rPr>
                <a:t>How does the aggressor really feel?</a:t>
              </a:r>
            </a:p>
          </p:txBody>
        </p:sp>
      </p:grpSp>
      <p:grpSp>
        <p:nvGrpSpPr>
          <p:cNvPr id="8" name="Group 8"/>
          <p:cNvGrpSpPr/>
          <p:nvPr/>
        </p:nvGrpSpPr>
        <p:grpSpPr>
          <a:xfrm>
            <a:off x="6613895" y="4579915"/>
            <a:ext cx="5060209" cy="2486591"/>
            <a:chOff x="0" y="0"/>
            <a:chExt cx="3979659" cy="1955608"/>
          </a:xfrm>
        </p:grpSpPr>
        <p:sp>
          <p:nvSpPr>
            <p:cNvPr id="9" name="Freeform 9"/>
            <p:cNvSpPr/>
            <p:nvPr/>
          </p:nvSpPr>
          <p:spPr>
            <a:xfrm>
              <a:off x="0" y="0"/>
              <a:ext cx="3979545" cy="1955545"/>
            </a:xfrm>
            <a:custGeom>
              <a:avLst/>
              <a:gdLst/>
              <a:ahLst/>
              <a:cxnLst/>
              <a:rect l="l" t="t" r="r" b="b"/>
              <a:pathLst>
                <a:path w="3979545" h="1955545">
                  <a:moveTo>
                    <a:pt x="0" y="325882"/>
                  </a:moveTo>
                  <a:cubicBezTo>
                    <a:pt x="0" y="145923"/>
                    <a:pt x="145923" y="0"/>
                    <a:pt x="325882" y="0"/>
                  </a:cubicBezTo>
                  <a:lnTo>
                    <a:pt x="3653663" y="0"/>
                  </a:lnTo>
                  <a:cubicBezTo>
                    <a:pt x="3833622" y="0"/>
                    <a:pt x="3979545" y="145923"/>
                    <a:pt x="3979545" y="325882"/>
                  </a:cubicBezTo>
                  <a:lnTo>
                    <a:pt x="3979545" y="1629663"/>
                  </a:lnTo>
                  <a:cubicBezTo>
                    <a:pt x="3979545" y="1809622"/>
                    <a:pt x="3833622" y="1955545"/>
                    <a:pt x="3653663" y="1955545"/>
                  </a:cubicBezTo>
                  <a:lnTo>
                    <a:pt x="325882" y="1955545"/>
                  </a:lnTo>
                  <a:cubicBezTo>
                    <a:pt x="145923" y="1955545"/>
                    <a:pt x="0" y="1809622"/>
                    <a:pt x="0" y="1629663"/>
                  </a:cubicBezTo>
                  <a:lnTo>
                    <a:pt x="0" y="325882"/>
                  </a:lnTo>
                  <a:close/>
                </a:path>
              </a:pathLst>
            </a:custGeom>
            <a:solidFill>
              <a:srgbClr val="70C7D6"/>
            </a:solidFill>
            <a:ln w="19050" cap="rnd">
              <a:solidFill>
                <a:srgbClr val="000000"/>
              </a:solidFill>
              <a:prstDash val="solid"/>
              <a:round/>
            </a:ln>
          </p:spPr>
          <p:txBody>
            <a:bodyPr/>
            <a:lstStyle/>
            <a:p>
              <a:endParaRPr lang="es-ES"/>
            </a:p>
          </p:txBody>
        </p:sp>
        <p:sp>
          <p:nvSpPr>
            <p:cNvPr id="10" name="TextBox 10"/>
            <p:cNvSpPr txBox="1"/>
            <p:nvPr/>
          </p:nvSpPr>
          <p:spPr>
            <a:xfrm>
              <a:off x="0" y="-28575"/>
              <a:ext cx="3979659" cy="1984183"/>
            </a:xfrm>
            <a:prstGeom prst="rect">
              <a:avLst/>
            </a:prstGeom>
          </p:spPr>
          <p:txBody>
            <a:bodyPr lIns="86124" tIns="86124" rIns="86124" bIns="86124" rtlCol="0" anchor="ctr"/>
            <a:lstStyle/>
            <a:p>
              <a:pPr algn="ctr">
                <a:lnSpc>
                  <a:spcPts val="3600"/>
                </a:lnSpc>
              </a:pPr>
              <a:r>
                <a:rPr lang="en-US" sz="3000">
                  <a:solidFill>
                    <a:srgbClr val="000000"/>
                  </a:solidFill>
                  <a:latin typeface="Poppins"/>
                  <a:ea typeface="Poppins"/>
                  <a:cs typeface="Poppins"/>
                  <a:sym typeface="Poppins"/>
                </a:rPr>
                <a:t>What about the others watching?</a:t>
              </a:r>
            </a:p>
          </p:txBody>
        </p:sp>
      </p:grpSp>
      <p:sp>
        <p:nvSpPr>
          <p:cNvPr id="11" name="TextBox 11"/>
          <p:cNvSpPr txBox="1"/>
          <p:nvPr/>
        </p:nvSpPr>
        <p:spPr>
          <a:xfrm>
            <a:off x="2473670" y="8257285"/>
            <a:ext cx="13340661" cy="3333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Now that we know what bullying is and how the people involved feel, </a:t>
            </a:r>
            <a:r>
              <a:rPr lang="en-US" sz="2000" b="1">
                <a:solidFill>
                  <a:srgbClr val="000000"/>
                </a:solidFill>
                <a:latin typeface="Poppins Bold"/>
                <a:ea typeface="Poppins Bold"/>
                <a:cs typeface="Poppins Bold"/>
                <a:sym typeface="Poppins Bold"/>
              </a:rPr>
              <a:t>let’s hear it in a story</a:t>
            </a:r>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7118" y="2781098"/>
            <a:ext cx="20462236" cy="13870180"/>
            <a:chOff x="0" y="0"/>
            <a:chExt cx="14550923" cy="9863239"/>
          </a:xfrm>
        </p:grpSpPr>
        <p:sp>
          <p:nvSpPr>
            <p:cNvPr id="3" name="Freeform 3"/>
            <p:cNvSpPr/>
            <p:nvPr/>
          </p:nvSpPr>
          <p:spPr>
            <a:xfrm>
              <a:off x="0" y="0"/>
              <a:ext cx="14550898" cy="9863201"/>
            </a:xfrm>
            <a:custGeom>
              <a:avLst/>
              <a:gdLst/>
              <a:ahLst/>
              <a:cxnLst/>
              <a:rect l="l" t="t" r="r" b="b"/>
              <a:pathLst>
                <a:path w="14550898" h="9863201">
                  <a:moveTo>
                    <a:pt x="0" y="4931664"/>
                  </a:moveTo>
                  <a:cubicBezTo>
                    <a:pt x="0" y="2208022"/>
                    <a:pt x="3257296" y="0"/>
                    <a:pt x="7275449" y="0"/>
                  </a:cubicBezTo>
                  <a:cubicBezTo>
                    <a:pt x="11293602" y="0"/>
                    <a:pt x="14550898" y="2208022"/>
                    <a:pt x="14550898" y="4931664"/>
                  </a:cubicBezTo>
                  <a:cubicBezTo>
                    <a:pt x="14550898" y="7655306"/>
                    <a:pt x="11293602" y="9863201"/>
                    <a:pt x="7275449" y="9863201"/>
                  </a:cubicBezTo>
                  <a:cubicBezTo>
                    <a:pt x="3257296" y="9863201"/>
                    <a:pt x="0" y="7655306"/>
                    <a:pt x="0" y="4931664"/>
                  </a:cubicBezTo>
                  <a:close/>
                </a:path>
              </a:pathLst>
            </a:custGeom>
            <a:solidFill>
              <a:srgbClr val="FFED4C"/>
            </a:solidFill>
          </p:spPr>
          <p:txBody>
            <a:bodyPr/>
            <a:lstStyle/>
            <a:p>
              <a:endParaRPr lang="es-ES"/>
            </a:p>
          </p:txBody>
        </p:sp>
      </p:grpSp>
      <p:sp>
        <p:nvSpPr>
          <p:cNvPr id="4" name="TextBox 4"/>
          <p:cNvSpPr txBox="1"/>
          <p:nvPr/>
        </p:nvSpPr>
        <p:spPr>
          <a:xfrm>
            <a:off x="5345324" y="4371831"/>
            <a:ext cx="7597351" cy="474593"/>
          </a:xfrm>
          <a:prstGeom prst="rect">
            <a:avLst/>
          </a:prstGeom>
        </p:spPr>
        <p:txBody>
          <a:bodyPr lIns="0" tIns="0" rIns="0" bIns="0" rtlCol="0" anchor="t">
            <a:spAutoFit/>
          </a:bodyPr>
          <a:lstStyle/>
          <a:p>
            <a:pPr algn="ctr">
              <a:lnSpc>
                <a:spcPts val="3314"/>
              </a:lnSpc>
            </a:pPr>
            <a:r>
              <a:rPr lang="en-US" sz="2762">
                <a:solidFill>
                  <a:srgbClr val="000000"/>
                </a:solidFill>
                <a:latin typeface="Poppins"/>
                <a:ea typeface="Poppins"/>
                <a:cs typeface="Poppins"/>
                <a:sym typeface="Poppins"/>
              </a:rPr>
              <a:t>Activity 1.6</a:t>
            </a:r>
          </a:p>
        </p:txBody>
      </p:sp>
      <p:sp>
        <p:nvSpPr>
          <p:cNvPr id="5" name="TextBox 5"/>
          <p:cNvSpPr txBox="1"/>
          <p:nvPr/>
        </p:nvSpPr>
        <p:spPr>
          <a:xfrm>
            <a:off x="5345324" y="6415799"/>
            <a:ext cx="7597351" cy="1571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I don’t want to go on the trip</a:t>
            </a: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405193" y="1284143"/>
            <a:ext cx="4887758" cy="12477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 </a:t>
            </a:r>
          </a:p>
          <a:p>
            <a:pPr algn="l">
              <a:lnSpc>
                <a:spcPts val="2400"/>
              </a:lnSpc>
            </a:pPr>
            <a:endParaRPr lang="en-US" sz="2000" b="1">
              <a:solidFill>
                <a:srgbClr val="000000"/>
              </a:solidFill>
              <a:latin typeface="Poppins Bold"/>
              <a:ea typeface="Poppins Bold"/>
              <a:cs typeface="Poppins Bold"/>
              <a:sym typeface="Poppins Bold"/>
            </a:endParaRPr>
          </a:p>
          <a:p>
            <a:pPr marL="257387" lvl="1" indent="-128693" algn="l">
              <a:lnSpc>
                <a:spcPts val="2400"/>
              </a:lnSpc>
              <a:buFont typeface="Arial"/>
              <a:buChar char="•"/>
            </a:pPr>
            <a:r>
              <a:rPr lang="en-US" sz="2000">
                <a:solidFill>
                  <a:srgbClr val="000000"/>
                </a:solidFill>
                <a:latin typeface="Poppins"/>
                <a:ea typeface="Poppins"/>
                <a:cs typeface="Poppins"/>
                <a:sym typeface="Poppins"/>
              </a:rPr>
              <a:t>copies of the story</a:t>
            </a:r>
          </a:p>
          <a:p>
            <a:pPr marL="257387" lvl="1" indent="-128693" algn="l">
              <a:lnSpc>
                <a:spcPts val="2400"/>
              </a:lnSpc>
              <a:buFont typeface="Arial"/>
              <a:buChar char="•"/>
            </a:pPr>
            <a:r>
              <a:rPr lang="en-US" sz="2000">
                <a:solidFill>
                  <a:srgbClr val="000000"/>
                </a:solidFill>
                <a:latin typeface="Poppins"/>
                <a:ea typeface="Poppins"/>
                <a:cs typeface="Poppins"/>
                <a:sym typeface="Poppins"/>
              </a:rPr>
              <a:t>Sheets and pens</a:t>
            </a:r>
          </a:p>
        </p:txBody>
      </p:sp>
      <p:sp>
        <p:nvSpPr>
          <p:cNvPr id="3" name="TextBox 3"/>
          <p:cNvSpPr txBox="1"/>
          <p:nvPr/>
        </p:nvSpPr>
        <p:spPr>
          <a:xfrm>
            <a:off x="9995048" y="1284143"/>
            <a:ext cx="4785196" cy="15525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What we will do: </a:t>
            </a:r>
          </a:p>
          <a:p>
            <a:pPr algn="l">
              <a:lnSpc>
                <a:spcPts val="2400"/>
              </a:lnSpc>
            </a:pPr>
            <a:endParaRPr lang="en-US" sz="2000" b="1">
              <a:solidFill>
                <a:srgbClr val="000000"/>
              </a:solidFill>
              <a:latin typeface="Poppins Bold"/>
              <a:ea typeface="Poppins Bold"/>
              <a:cs typeface="Poppins Bold"/>
              <a:sym typeface="Poppins Bold"/>
            </a:endParaRPr>
          </a:p>
          <a:p>
            <a:pPr algn="l">
              <a:lnSpc>
                <a:spcPts val="2400"/>
              </a:lnSpc>
            </a:pPr>
            <a:r>
              <a:rPr lang="en-US" sz="2000">
                <a:solidFill>
                  <a:srgbClr val="000000"/>
                </a:solidFill>
                <a:latin typeface="Poppins"/>
                <a:ea typeface="Poppins"/>
                <a:cs typeface="Poppins"/>
                <a:sym typeface="Poppins"/>
              </a:rPr>
              <a:t>We will read the story of Kim, Malik and Samu, identify roles and think how to act.</a:t>
            </a:r>
          </a:p>
        </p:txBody>
      </p:sp>
      <p:sp>
        <p:nvSpPr>
          <p:cNvPr id="4" name="TextBox 4"/>
          <p:cNvSpPr txBox="1"/>
          <p:nvPr/>
        </p:nvSpPr>
        <p:spPr>
          <a:xfrm>
            <a:off x="5405868" y="8773896"/>
            <a:ext cx="7724345" cy="6381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Remember: </a:t>
            </a:r>
            <a:r>
              <a:rPr lang="en-US" sz="2000">
                <a:solidFill>
                  <a:srgbClr val="000000"/>
                </a:solidFill>
                <a:latin typeface="Poppins"/>
                <a:ea typeface="Poppins"/>
                <a:cs typeface="Poppins"/>
                <a:sym typeface="Poppins"/>
              </a:rPr>
              <a:t>we all have a role in stopping bullying.</a:t>
            </a:r>
          </a:p>
          <a:p>
            <a:pPr algn="l">
              <a:lnSpc>
                <a:spcPts val="2400"/>
              </a:lnSpc>
            </a:pPr>
            <a:endParaRPr lang="en-US" sz="2000">
              <a:solidFill>
                <a:srgbClr val="000000"/>
              </a:solidFill>
              <a:latin typeface="Poppins"/>
              <a:ea typeface="Poppins"/>
              <a:cs typeface="Poppins"/>
              <a:sym typeface="Poppins"/>
            </a:endParaRPr>
          </a:p>
        </p:txBody>
      </p:sp>
      <p:grpSp>
        <p:nvGrpSpPr>
          <p:cNvPr id="5" name="Group 5"/>
          <p:cNvGrpSpPr/>
          <p:nvPr/>
        </p:nvGrpSpPr>
        <p:grpSpPr>
          <a:xfrm>
            <a:off x="4307302" y="3233587"/>
            <a:ext cx="9477448" cy="5331064"/>
            <a:chOff x="0" y="0"/>
            <a:chExt cx="8986025" cy="5054638"/>
          </a:xfrm>
        </p:grpSpPr>
        <p:sp>
          <p:nvSpPr>
            <p:cNvPr id="6" name="Freeform 6" descr="A group of children standing in a line  AI-generated content may be incorrect."/>
            <p:cNvSpPr/>
            <p:nvPr/>
          </p:nvSpPr>
          <p:spPr>
            <a:xfrm>
              <a:off x="0" y="0"/>
              <a:ext cx="8986012" cy="5054600"/>
            </a:xfrm>
            <a:custGeom>
              <a:avLst/>
              <a:gdLst/>
              <a:ahLst/>
              <a:cxnLst/>
              <a:rect l="l" t="t" r="r" b="b"/>
              <a:pathLst>
                <a:path w="8986012" h="5054600">
                  <a:moveTo>
                    <a:pt x="0" y="0"/>
                  </a:moveTo>
                  <a:lnTo>
                    <a:pt x="8986012" y="0"/>
                  </a:lnTo>
                  <a:lnTo>
                    <a:pt x="8986012" y="5054600"/>
                  </a:lnTo>
                  <a:lnTo>
                    <a:pt x="0" y="5054600"/>
                  </a:lnTo>
                  <a:lnTo>
                    <a:pt x="0" y="0"/>
                  </a:lnTo>
                  <a:close/>
                </a:path>
              </a:pathLst>
            </a:custGeom>
            <a:blipFill>
              <a:blip r:embed="rId2"/>
              <a:stretch>
                <a:fillRect/>
              </a:stretch>
            </a:blipFill>
          </p:spPr>
          <p:txBody>
            <a:bodyPr/>
            <a:lstStyle/>
            <a:p>
              <a:endParaRPr lang="es-ES"/>
            </a:p>
          </p:txBody>
        </p:sp>
      </p:gr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372019" y="736009"/>
            <a:ext cx="13543962" cy="1420757"/>
            <a:chOff x="0" y="0"/>
            <a:chExt cx="11704320" cy="1227779"/>
          </a:xfrm>
        </p:grpSpPr>
        <p:sp>
          <p:nvSpPr>
            <p:cNvPr id="3" name="Freeform 3"/>
            <p:cNvSpPr/>
            <p:nvPr/>
          </p:nvSpPr>
          <p:spPr>
            <a:xfrm>
              <a:off x="0" y="0"/>
              <a:ext cx="11704320" cy="1227785"/>
            </a:xfrm>
            <a:custGeom>
              <a:avLst/>
              <a:gdLst/>
              <a:ahLst/>
              <a:cxnLst/>
              <a:rect l="l" t="t" r="r" b="b"/>
              <a:pathLst>
                <a:path w="11704320" h="1227785">
                  <a:moveTo>
                    <a:pt x="0" y="0"/>
                  </a:moveTo>
                  <a:lnTo>
                    <a:pt x="11704320" y="0"/>
                  </a:lnTo>
                  <a:lnTo>
                    <a:pt x="11704320" y="1227785"/>
                  </a:lnTo>
                  <a:lnTo>
                    <a:pt x="0" y="1227785"/>
                  </a:lnTo>
                  <a:close/>
                </a:path>
              </a:pathLst>
            </a:custGeom>
            <a:blipFill>
              <a:blip r:embed="rId2">
                <a:alphaModFix amt="0"/>
              </a:blip>
              <a:stretch>
                <a:fillRect t="-135748" b="-135747"/>
              </a:stretch>
            </a:blipFill>
          </p:spPr>
          <p:txBody>
            <a:bodyPr/>
            <a:lstStyle/>
            <a:p>
              <a:endParaRPr lang="es-ES"/>
            </a:p>
          </p:txBody>
        </p:sp>
        <p:sp>
          <p:nvSpPr>
            <p:cNvPr id="4" name="TextBox 4"/>
            <p:cNvSpPr txBox="1"/>
            <p:nvPr/>
          </p:nvSpPr>
          <p:spPr>
            <a:xfrm>
              <a:off x="0" y="-47625"/>
              <a:ext cx="11704320" cy="1275404"/>
            </a:xfrm>
            <a:prstGeom prst="rect">
              <a:avLst/>
            </a:prstGeom>
          </p:spPr>
          <p:txBody>
            <a:bodyPr lIns="0" tIns="0" rIns="0" bIns="0" rtlCol="0" anchor="ctr"/>
            <a:lstStyle/>
            <a:p>
              <a:pPr algn="ctr">
                <a:lnSpc>
                  <a:spcPts val="6000"/>
                </a:lnSpc>
              </a:pPr>
              <a:r>
                <a:rPr lang="en-US" sz="5000" b="1">
                  <a:solidFill>
                    <a:srgbClr val="000000"/>
                  </a:solidFill>
                  <a:latin typeface="Poppins Bold"/>
                  <a:ea typeface="Poppins Bold"/>
                  <a:cs typeface="Poppins Bold"/>
                  <a:sym typeface="Poppins Bold"/>
                </a:rPr>
                <a:t>Objectives</a:t>
              </a:r>
            </a:p>
          </p:txBody>
        </p:sp>
      </p:grpSp>
      <p:grpSp>
        <p:nvGrpSpPr>
          <p:cNvPr id="5" name="Group 5"/>
          <p:cNvGrpSpPr/>
          <p:nvPr/>
        </p:nvGrpSpPr>
        <p:grpSpPr>
          <a:xfrm>
            <a:off x="7847811" y="1196586"/>
            <a:ext cx="15048846" cy="8464976"/>
            <a:chOff x="0" y="0"/>
            <a:chExt cx="13004800" cy="7315200"/>
          </a:xfrm>
        </p:grpSpPr>
        <p:sp>
          <p:nvSpPr>
            <p:cNvPr id="6" name="Freeform 6" descr="A group of girls holding hands  AI-generated content may be incorrect."/>
            <p:cNvSpPr/>
            <p:nvPr/>
          </p:nvSpPr>
          <p:spPr>
            <a:xfrm>
              <a:off x="0" y="0"/>
              <a:ext cx="13004800" cy="7315200"/>
            </a:xfrm>
            <a:custGeom>
              <a:avLst/>
              <a:gdLst/>
              <a:ahLst/>
              <a:cxnLst/>
              <a:rect l="l" t="t" r="r" b="b"/>
              <a:pathLst>
                <a:path w="13004800" h="7315200">
                  <a:moveTo>
                    <a:pt x="0" y="0"/>
                  </a:moveTo>
                  <a:lnTo>
                    <a:pt x="13004800" y="0"/>
                  </a:lnTo>
                  <a:lnTo>
                    <a:pt x="13004800" y="7315200"/>
                  </a:lnTo>
                  <a:lnTo>
                    <a:pt x="0" y="7315200"/>
                  </a:lnTo>
                  <a:lnTo>
                    <a:pt x="0" y="0"/>
                  </a:lnTo>
                  <a:close/>
                </a:path>
              </a:pathLst>
            </a:custGeom>
            <a:blipFill>
              <a:blip r:embed="rId3"/>
              <a:stretch>
                <a:fillRect/>
              </a:stretch>
            </a:blipFill>
          </p:spPr>
          <p:txBody>
            <a:bodyPr/>
            <a:lstStyle/>
            <a:p>
              <a:endParaRPr lang="es-ES"/>
            </a:p>
          </p:txBody>
        </p:sp>
      </p:grpSp>
      <p:grpSp>
        <p:nvGrpSpPr>
          <p:cNvPr id="7" name="Group 7"/>
          <p:cNvGrpSpPr/>
          <p:nvPr/>
        </p:nvGrpSpPr>
        <p:grpSpPr>
          <a:xfrm>
            <a:off x="2055606" y="3894719"/>
            <a:ext cx="7012194" cy="504826"/>
            <a:chOff x="0" y="-76200"/>
            <a:chExt cx="9349593" cy="673101"/>
          </a:xfrm>
        </p:grpSpPr>
        <p:sp>
          <p:nvSpPr>
            <p:cNvPr id="8" name="TextBox 8"/>
            <p:cNvSpPr txBox="1"/>
            <p:nvPr/>
          </p:nvSpPr>
          <p:spPr>
            <a:xfrm>
              <a:off x="860531" y="14871"/>
              <a:ext cx="8489062" cy="548110"/>
            </a:xfrm>
            <a:prstGeom prst="rect">
              <a:avLst/>
            </a:prstGeom>
          </p:spPr>
          <p:txBody>
            <a:bodyPr wrap="square" lIns="0" tIns="0" rIns="0" bIns="0" rtlCol="0" anchor="t">
              <a:spAutoFit/>
            </a:bodyPr>
            <a:lstStyle/>
            <a:p>
              <a:pPr algn="l">
                <a:lnSpc>
                  <a:spcPts val="3159"/>
                </a:lnSpc>
              </a:pPr>
              <a:r>
                <a:rPr lang="en-US" sz="2633" dirty="0">
                  <a:solidFill>
                    <a:srgbClr val="000000"/>
                  </a:solidFill>
                  <a:latin typeface="Poppins"/>
                  <a:ea typeface="Poppins"/>
                  <a:cs typeface="Poppins"/>
                  <a:sym typeface="Poppins"/>
                </a:rPr>
                <a:t>Identify roles in a bullying situation</a:t>
              </a:r>
            </a:p>
          </p:txBody>
        </p:sp>
        <p:sp>
          <p:nvSpPr>
            <p:cNvPr id="9" name="TextBox 9"/>
            <p:cNvSpPr txBox="1"/>
            <p:nvPr/>
          </p:nvSpPr>
          <p:spPr>
            <a:xfrm>
              <a:off x="0" y="-76200"/>
              <a:ext cx="653636" cy="673101"/>
            </a:xfrm>
            <a:prstGeom prst="rect">
              <a:avLst/>
            </a:prstGeom>
          </p:spPr>
          <p:txBody>
            <a:bodyPr lIns="0" tIns="0" rIns="0" bIns="0" rtlCol="0" anchor="t">
              <a:spAutoFit/>
            </a:bodyPr>
            <a:lstStyle/>
            <a:p>
              <a:pPr algn="ctr">
                <a:lnSpc>
                  <a:spcPts val="4199"/>
                </a:lnSpc>
                <a:spcBef>
                  <a:spcPct val="0"/>
                </a:spcBef>
              </a:pPr>
              <a:r>
                <a:rPr lang="en-US" sz="2999" b="1">
                  <a:solidFill>
                    <a:srgbClr val="71C7D6"/>
                  </a:solidFill>
                  <a:latin typeface="Poppins Bold"/>
                  <a:ea typeface="Poppins Bold"/>
                  <a:cs typeface="Poppins Bold"/>
                  <a:sym typeface="Poppins Bold"/>
                </a:rPr>
                <a:t>02</a:t>
              </a:r>
            </a:p>
          </p:txBody>
        </p:sp>
      </p:grpSp>
      <p:grpSp>
        <p:nvGrpSpPr>
          <p:cNvPr id="10" name="Group 10"/>
          <p:cNvGrpSpPr/>
          <p:nvPr/>
        </p:nvGrpSpPr>
        <p:grpSpPr>
          <a:xfrm>
            <a:off x="1948290" y="6636482"/>
            <a:ext cx="8730690" cy="447676"/>
            <a:chOff x="0" y="0"/>
            <a:chExt cx="11640919" cy="596901"/>
          </a:xfrm>
        </p:grpSpPr>
        <p:sp>
          <p:nvSpPr>
            <p:cNvPr id="11" name="TextBox 11"/>
            <p:cNvSpPr txBox="1"/>
            <p:nvPr/>
          </p:nvSpPr>
          <p:spPr>
            <a:xfrm>
              <a:off x="1003619" y="14870"/>
              <a:ext cx="10637300" cy="548111"/>
            </a:xfrm>
            <a:prstGeom prst="rect">
              <a:avLst/>
            </a:prstGeom>
          </p:spPr>
          <p:txBody>
            <a:bodyPr lIns="0" tIns="0" rIns="0" bIns="0" rtlCol="0" anchor="t">
              <a:spAutoFit/>
            </a:bodyPr>
            <a:lstStyle/>
            <a:p>
              <a:pPr algn="l">
                <a:lnSpc>
                  <a:spcPts val="3159"/>
                </a:lnSpc>
              </a:pPr>
              <a:r>
                <a:rPr lang="en-US" sz="2633">
                  <a:solidFill>
                    <a:srgbClr val="000000"/>
                  </a:solidFill>
                  <a:latin typeface="Poppins"/>
                  <a:ea typeface="Poppins"/>
                  <a:cs typeface="Poppins"/>
                  <a:sym typeface="Poppins"/>
                </a:rPr>
                <a:t>Create prevention strategies and a class pact</a:t>
              </a:r>
            </a:p>
          </p:txBody>
        </p:sp>
        <p:sp>
          <p:nvSpPr>
            <p:cNvPr id="12" name="TextBox 12"/>
            <p:cNvSpPr txBox="1"/>
            <p:nvPr/>
          </p:nvSpPr>
          <p:spPr>
            <a:xfrm>
              <a:off x="0" y="-76200"/>
              <a:ext cx="796725" cy="673101"/>
            </a:xfrm>
            <a:prstGeom prst="rect">
              <a:avLst/>
            </a:prstGeom>
          </p:spPr>
          <p:txBody>
            <a:bodyPr lIns="0" tIns="0" rIns="0" bIns="0" rtlCol="0" anchor="t">
              <a:spAutoFit/>
            </a:bodyPr>
            <a:lstStyle/>
            <a:p>
              <a:pPr algn="ctr">
                <a:lnSpc>
                  <a:spcPts val="4199"/>
                </a:lnSpc>
                <a:spcBef>
                  <a:spcPct val="0"/>
                </a:spcBef>
              </a:pPr>
              <a:r>
                <a:rPr lang="en-US" sz="2999" b="1">
                  <a:solidFill>
                    <a:srgbClr val="71C7D6"/>
                  </a:solidFill>
                  <a:latin typeface="Poppins Bold"/>
                  <a:ea typeface="Poppins Bold"/>
                  <a:cs typeface="Poppins Bold"/>
                  <a:sym typeface="Poppins Bold"/>
                </a:rPr>
                <a:t>05</a:t>
              </a:r>
            </a:p>
          </p:txBody>
        </p:sp>
      </p:grpSp>
      <p:grpSp>
        <p:nvGrpSpPr>
          <p:cNvPr id="13" name="Group 13"/>
          <p:cNvGrpSpPr/>
          <p:nvPr/>
        </p:nvGrpSpPr>
        <p:grpSpPr>
          <a:xfrm>
            <a:off x="1948290" y="7300742"/>
            <a:ext cx="8463161" cy="447676"/>
            <a:chOff x="0" y="0"/>
            <a:chExt cx="11284215" cy="596901"/>
          </a:xfrm>
        </p:grpSpPr>
        <p:sp>
          <p:nvSpPr>
            <p:cNvPr id="14" name="TextBox 14"/>
            <p:cNvSpPr txBox="1"/>
            <p:nvPr/>
          </p:nvSpPr>
          <p:spPr>
            <a:xfrm>
              <a:off x="1003619" y="14870"/>
              <a:ext cx="10280596" cy="548111"/>
            </a:xfrm>
            <a:prstGeom prst="rect">
              <a:avLst/>
            </a:prstGeom>
          </p:spPr>
          <p:txBody>
            <a:bodyPr lIns="0" tIns="0" rIns="0" bIns="0" rtlCol="0" anchor="t">
              <a:spAutoFit/>
            </a:bodyPr>
            <a:lstStyle/>
            <a:p>
              <a:pPr algn="l">
                <a:lnSpc>
                  <a:spcPts val="3159"/>
                </a:lnSpc>
              </a:pPr>
              <a:r>
                <a:rPr lang="en-US" sz="2633">
                  <a:solidFill>
                    <a:srgbClr val="000000"/>
                  </a:solidFill>
                  <a:latin typeface="Poppins"/>
                  <a:ea typeface="Poppins"/>
                  <a:cs typeface="Poppins"/>
                  <a:sym typeface="Poppins"/>
                </a:rPr>
                <a:t>Promote respect, trust and positive messages</a:t>
              </a:r>
            </a:p>
          </p:txBody>
        </p:sp>
        <p:sp>
          <p:nvSpPr>
            <p:cNvPr id="15" name="TextBox 15"/>
            <p:cNvSpPr txBox="1"/>
            <p:nvPr/>
          </p:nvSpPr>
          <p:spPr>
            <a:xfrm>
              <a:off x="0" y="-76200"/>
              <a:ext cx="796725" cy="673101"/>
            </a:xfrm>
            <a:prstGeom prst="rect">
              <a:avLst/>
            </a:prstGeom>
          </p:spPr>
          <p:txBody>
            <a:bodyPr lIns="0" tIns="0" rIns="0" bIns="0" rtlCol="0" anchor="t">
              <a:spAutoFit/>
            </a:bodyPr>
            <a:lstStyle/>
            <a:p>
              <a:pPr algn="ctr">
                <a:lnSpc>
                  <a:spcPts val="4199"/>
                </a:lnSpc>
                <a:spcBef>
                  <a:spcPct val="0"/>
                </a:spcBef>
              </a:pPr>
              <a:r>
                <a:rPr lang="en-US" sz="2999" b="1">
                  <a:solidFill>
                    <a:srgbClr val="51B264"/>
                  </a:solidFill>
                  <a:latin typeface="Poppins Bold"/>
                  <a:ea typeface="Poppins Bold"/>
                  <a:cs typeface="Poppins Bold"/>
                  <a:sym typeface="Poppins Bold"/>
                </a:rPr>
                <a:t>06</a:t>
              </a:r>
            </a:p>
          </p:txBody>
        </p:sp>
      </p:grpSp>
      <p:grpSp>
        <p:nvGrpSpPr>
          <p:cNvPr id="16" name="Group 16"/>
          <p:cNvGrpSpPr/>
          <p:nvPr/>
        </p:nvGrpSpPr>
        <p:grpSpPr>
          <a:xfrm>
            <a:off x="2055606" y="4616129"/>
            <a:ext cx="8740428" cy="793591"/>
            <a:chOff x="0" y="0"/>
            <a:chExt cx="11653904" cy="1058122"/>
          </a:xfrm>
        </p:grpSpPr>
        <p:sp>
          <p:nvSpPr>
            <p:cNvPr id="17" name="TextBox 17"/>
            <p:cNvSpPr txBox="1"/>
            <p:nvPr/>
          </p:nvSpPr>
          <p:spPr>
            <a:xfrm>
              <a:off x="860531" y="-19050"/>
              <a:ext cx="10793373" cy="1077172"/>
            </a:xfrm>
            <a:prstGeom prst="rect">
              <a:avLst/>
            </a:prstGeom>
          </p:spPr>
          <p:txBody>
            <a:bodyPr lIns="0" tIns="0" rIns="0" bIns="0" rtlCol="0" anchor="t">
              <a:spAutoFit/>
            </a:bodyPr>
            <a:lstStyle/>
            <a:p>
              <a:pPr algn="l">
                <a:lnSpc>
                  <a:spcPts val="3159"/>
                </a:lnSpc>
              </a:pPr>
              <a:r>
                <a:rPr lang="en-US" sz="2633">
                  <a:solidFill>
                    <a:srgbClr val="000000"/>
                  </a:solidFill>
                  <a:latin typeface="Poppins"/>
                  <a:ea typeface="Poppins"/>
                  <a:cs typeface="Poppins"/>
                  <a:sym typeface="Poppins"/>
                </a:rPr>
                <a:t>Recognize emotions and consequences for everyone involved</a:t>
              </a:r>
            </a:p>
          </p:txBody>
        </p:sp>
        <p:sp>
          <p:nvSpPr>
            <p:cNvPr id="18" name="TextBox 18"/>
            <p:cNvSpPr txBox="1"/>
            <p:nvPr/>
          </p:nvSpPr>
          <p:spPr>
            <a:xfrm>
              <a:off x="0" y="-76200"/>
              <a:ext cx="653636" cy="673101"/>
            </a:xfrm>
            <a:prstGeom prst="rect">
              <a:avLst/>
            </a:prstGeom>
          </p:spPr>
          <p:txBody>
            <a:bodyPr lIns="0" tIns="0" rIns="0" bIns="0" rtlCol="0" anchor="t">
              <a:spAutoFit/>
            </a:bodyPr>
            <a:lstStyle/>
            <a:p>
              <a:pPr algn="ctr">
                <a:lnSpc>
                  <a:spcPts val="4199"/>
                </a:lnSpc>
                <a:spcBef>
                  <a:spcPct val="0"/>
                </a:spcBef>
              </a:pPr>
              <a:r>
                <a:rPr lang="en-US" sz="2999" b="1">
                  <a:solidFill>
                    <a:srgbClr val="E4829D"/>
                  </a:solidFill>
                  <a:latin typeface="Poppins Bold"/>
                  <a:ea typeface="Poppins Bold"/>
                  <a:cs typeface="Poppins Bold"/>
                  <a:sym typeface="Poppins Bold"/>
                </a:rPr>
                <a:t>03</a:t>
              </a:r>
            </a:p>
          </p:txBody>
        </p:sp>
      </p:grpSp>
      <p:grpSp>
        <p:nvGrpSpPr>
          <p:cNvPr id="19" name="Group 19"/>
          <p:cNvGrpSpPr/>
          <p:nvPr/>
        </p:nvGrpSpPr>
        <p:grpSpPr>
          <a:xfrm>
            <a:off x="1948290" y="5626305"/>
            <a:ext cx="8847744" cy="793591"/>
            <a:chOff x="0" y="0"/>
            <a:chExt cx="11796992" cy="1058122"/>
          </a:xfrm>
        </p:grpSpPr>
        <p:sp>
          <p:nvSpPr>
            <p:cNvPr id="20" name="TextBox 20"/>
            <p:cNvSpPr txBox="1"/>
            <p:nvPr/>
          </p:nvSpPr>
          <p:spPr>
            <a:xfrm>
              <a:off x="1003619" y="-19050"/>
              <a:ext cx="10793373" cy="1077172"/>
            </a:xfrm>
            <a:prstGeom prst="rect">
              <a:avLst/>
            </a:prstGeom>
          </p:spPr>
          <p:txBody>
            <a:bodyPr lIns="0" tIns="0" rIns="0" bIns="0" rtlCol="0" anchor="t">
              <a:spAutoFit/>
            </a:bodyPr>
            <a:lstStyle/>
            <a:p>
              <a:pPr algn="l">
                <a:lnSpc>
                  <a:spcPts val="3159"/>
                </a:lnSpc>
              </a:pPr>
              <a:r>
                <a:rPr lang="en-US" sz="2633" dirty="0">
                  <a:solidFill>
                    <a:srgbClr val="000000"/>
                  </a:solidFill>
                  <a:latin typeface="Poppins"/>
                  <a:ea typeface="Poppins"/>
                  <a:cs typeface="Poppins"/>
                  <a:sym typeface="Poppins"/>
                </a:rPr>
                <a:t>Learn what cyberbullying is and how to act against it</a:t>
              </a:r>
            </a:p>
          </p:txBody>
        </p:sp>
        <p:sp>
          <p:nvSpPr>
            <p:cNvPr id="21" name="TextBox 21"/>
            <p:cNvSpPr txBox="1"/>
            <p:nvPr/>
          </p:nvSpPr>
          <p:spPr>
            <a:xfrm>
              <a:off x="0" y="-76200"/>
              <a:ext cx="796725" cy="673101"/>
            </a:xfrm>
            <a:prstGeom prst="rect">
              <a:avLst/>
            </a:prstGeom>
          </p:spPr>
          <p:txBody>
            <a:bodyPr lIns="0" tIns="0" rIns="0" bIns="0" rtlCol="0" anchor="t">
              <a:spAutoFit/>
            </a:bodyPr>
            <a:lstStyle/>
            <a:p>
              <a:pPr algn="ctr">
                <a:lnSpc>
                  <a:spcPts val="4199"/>
                </a:lnSpc>
                <a:spcBef>
                  <a:spcPct val="0"/>
                </a:spcBef>
              </a:pPr>
              <a:r>
                <a:rPr lang="en-US" sz="2999" b="1">
                  <a:solidFill>
                    <a:srgbClr val="FFED4C"/>
                  </a:solidFill>
                  <a:latin typeface="Poppins Bold"/>
                  <a:ea typeface="Poppins Bold"/>
                  <a:cs typeface="Poppins Bold"/>
                  <a:sym typeface="Poppins Bold"/>
                </a:rPr>
                <a:t>04</a:t>
              </a:r>
            </a:p>
          </p:txBody>
        </p:sp>
      </p:grpSp>
      <p:grpSp>
        <p:nvGrpSpPr>
          <p:cNvPr id="22" name="Group 22"/>
          <p:cNvGrpSpPr/>
          <p:nvPr/>
        </p:nvGrpSpPr>
        <p:grpSpPr>
          <a:xfrm>
            <a:off x="2055606" y="2981427"/>
            <a:ext cx="8355845" cy="753857"/>
            <a:chOff x="0" y="0"/>
            <a:chExt cx="11141126" cy="1005143"/>
          </a:xfrm>
        </p:grpSpPr>
        <p:sp>
          <p:nvSpPr>
            <p:cNvPr id="23" name="TextBox 23"/>
            <p:cNvSpPr txBox="1"/>
            <p:nvPr/>
          </p:nvSpPr>
          <p:spPr>
            <a:xfrm>
              <a:off x="860531" y="-3175"/>
              <a:ext cx="10280596" cy="1008318"/>
            </a:xfrm>
            <a:prstGeom prst="rect">
              <a:avLst/>
            </a:prstGeom>
          </p:spPr>
          <p:txBody>
            <a:bodyPr lIns="0" tIns="0" rIns="0" bIns="0" rtlCol="0" anchor="t">
              <a:spAutoFit/>
            </a:bodyPr>
            <a:lstStyle/>
            <a:p>
              <a:pPr algn="l">
                <a:lnSpc>
                  <a:spcPts val="2922"/>
                </a:lnSpc>
              </a:pPr>
              <a:r>
                <a:rPr lang="en-US" sz="2435">
                  <a:solidFill>
                    <a:srgbClr val="000000"/>
                  </a:solidFill>
                  <a:latin typeface="Poppins"/>
                  <a:ea typeface="Poppins"/>
                  <a:cs typeface="Poppins"/>
                  <a:sym typeface="Poppins"/>
                </a:rPr>
                <a:t>Understand what bullying is and distinguish it from a punctual conflict</a:t>
              </a:r>
            </a:p>
          </p:txBody>
        </p:sp>
        <p:sp>
          <p:nvSpPr>
            <p:cNvPr id="24" name="TextBox 24"/>
            <p:cNvSpPr txBox="1"/>
            <p:nvPr/>
          </p:nvSpPr>
          <p:spPr>
            <a:xfrm>
              <a:off x="0" y="-76200"/>
              <a:ext cx="653636" cy="673101"/>
            </a:xfrm>
            <a:prstGeom prst="rect">
              <a:avLst/>
            </a:prstGeom>
          </p:spPr>
          <p:txBody>
            <a:bodyPr lIns="0" tIns="0" rIns="0" bIns="0" rtlCol="0" anchor="t">
              <a:spAutoFit/>
            </a:bodyPr>
            <a:lstStyle/>
            <a:p>
              <a:pPr algn="ctr">
                <a:lnSpc>
                  <a:spcPts val="4199"/>
                </a:lnSpc>
                <a:spcBef>
                  <a:spcPct val="0"/>
                </a:spcBef>
              </a:pPr>
              <a:r>
                <a:rPr lang="en-US" sz="2999" b="1">
                  <a:solidFill>
                    <a:srgbClr val="51B264"/>
                  </a:solidFill>
                  <a:latin typeface="Poppins Bold"/>
                  <a:ea typeface="Poppins Bold"/>
                  <a:cs typeface="Poppins Bold"/>
                  <a:sym typeface="Poppins Bold"/>
                </a:rPr>
                <a:t>01</a:t>
              </a:r>
            </a:p>
          </p:txBody>
        </p:sp>
      </p:gr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659393" y="411627"/>
            <a:ext cx="6352678" cy="11208946"/>
            <a:chOff x="0" y="0"/>
            <a:chExt cx="6023280" cy="10627741"/>
          </a:xfrm>
        </p:grpSpPr>
        <p:sp>
          <p:nvSpPr>
            <p:cNvPr id="3" name="Freeform 3" descr="A cartoon of two girls  AI-generated content may be incorrect."/>
            <p:cNvSpPr/>
            <p:nvPr/>
          </p:nvSpPr>
          <p:spPr>
            <a:xfrm>
              <a:off x="0" y="0"/>
              <a:ext cx="6023229" cy="10627741"/>
            </a:xfrm>
            <a:custGeom>
              <a:avLst/>
              <a:gdLst/>
              <a:ahLst/>
              <a:cxnLst/>
              <a:rect l="l" t="t" r="r" b="b"/>
              <a:pathLst>
                <a:path w="6023229" h="10627741">
                  <a:moveTo>
                    <a:pt x="0" y="0"/>
                  </a:moveTo>
                  <a:lnTo>
                    <a:pt x="6023229" y="0"/>
                  </a:lnTo>
                  <a:lnTo>
                    <a:pt x="6023229" y="10627741"/>
                  </a:lnTo>
                  <a:lnTo>
                    <a:pt x="0" y="10627741"/>
                  </a:lnTo>
                  <a:lnTo>
                    <a:pt x="0" y="0"/>
                  </a:lnTo>
                  <a:close/>
                </a:path>
              </a:pathLst>
            </a:custGeom>
            <a:blipFill>
              <a:blip r:embed="rId2"/>
              <a:stretch>
                <a:fillRect l="-213679" r="-1"/>
              </a:stretch>
            </a:blipFill>
          </p:spPr>
          <p:txBody>
            <a:bodyPr/>
            <a:lstStyle/>
            <a:p>
              <a:endParaRPr lang="es-ES"/>
            </a:p>
          </p:txBody>
        </p:sp>
      </p:grpSp>
      <p:grpSp>
        <p:nvGrpSpPr>
          <p:cNvPr id="4" name="Group 4"/>
          <p:cNvGrpSpPr/>
          <p:nvPr/>
        </p:nvGrpSpPr>
        <p:grpSpPr>
          <a:xfrm>
            <a:off x="-1625523" y="-799412"/>
            <a:ext cx="6495330" cy="11885825"/>
            <a:chOff x="0" y="0"/>
            <a:chExt cx="6158535" cy="11269523"/>
          </a:xfrm>
        </p:grpSpPr>
        <p:sp>
          <p:nvSpPr>
            <p:cNvPr id="5" name="Freeform 5" descr="A cartoon of two girls  AI-generated content may be incorrect."/>
            <p:cNvSpPr/>
            <p:nvPr/>
          </p:nvSpPr>
          <p:spPr>
            <a:xfrm>
              <a:off x="0" y="0"/>
              <a:ext cx="6158484" cy="11269472"/>
            </a:xfrm>
            <a:custGeom>
              <a:avLst/>
              <a:gdLst/>
              <a:ahLst/>
              <a:cxnLst/>
              <a:rect l="l" t="t" r="r" b="b"/>
              <a:pathLst>
                <a:path w="6158484" h="11269472">
                  <a:moveTo>
                    <a:pt x="0" y="0"/>
                  </a:moveTo>
                  <a:lnTo>
                    <a:pt x="6158484" y="0"/>
                  </a:lnTo>
                  <a:lnTo>
                    <a:pt x="6158484" y="11269472"/>
                  </a:lnTo>
                  <a:lnTo>
                    <a:pt x="0" y="11269472"/>
                  </a:lnTo>
                  <a:lnTo>
                    <a:pt x="0" y="0"/>
                  </a:lnTo>
                  <a:close/>
                </a:path>
              </a:pathLst>
            </a:custGeom>
            <a:blipFill>
              <a:blip r:embed="rId2"/>
              <a:stretch>
                <a:fillRect r="-225322" b="-1"/>
              </a:stretch>
            </a:blipFill>
          </p:spPr>
          <p:txBody>
            <a:bodyPr/>
            <a:lstStyle/>
            <a:p>
              <a:endParaRPr lang="es-ES"/>
            </a:p>
          </p:txBody>
        </p:sp>
      </p:grpSp>
      <p:sp>
        <p:nvSpPr>
          <p:cNvPr id="6" name="TextBox 6"/>
          <p:cNvSpPr txBox="1"/>
          <p:nvPr/>
        </p:nvSpPr>
        <p:spPr>
          <a:xfrm>
            <a:off x="6430636" y="1120953"/>
            <a:ext cx="6834318" cy="3399120"/>
          </a:xfrm>
          <a:prstGeom prst="rect">
            <a:avLst/>
          </a:prstGeom>
        </p:spPr>
        <p:txBody>
          <a:bodyPr lIns="0" tIns="0" rIns="0" bIns="0" rtlCol="0" anchor="t">
            <a:spAutoFit/>
          </a:bodyPr>
          <a:lstStyle/>
          <a:p>
            <a:pPr algn="l">
              <a:lnSpc>
                <a:spcPts val="2879"/>
              </a:lnSpc>
            </a:pPr>
            <a:r>
              <a:rPr lang="en-US" sz="2399">
                <a:solidFill>
                  <a:srgbClr val="000000"/>
                </a:solidFill>
                <a:latin typeface="Poppins"/>
                <a:ea typeface="Poppins"/>
                <a:cs typeface="Poppins"/>
                <a:sym typeface="Poppins"/>
              </a:rPr>
              <a:t>-You're finally here!" Kim's aunt Amina shouts happily. Kim gets to spend the weekend with his favourite aunt, Amina, and normally he is always very happy when he goes to see her. This time, however, he does not hug Aunt Amina as enthusiastically as usual. Kim looks very sad when he approaches his aunt.</a:t>
            </a:r>
          </a:p>
          <a:p>
            <a:pPr algn="l">
              <a:lnSpc>
                <a:spcPts val="2879"/>
              </a:lnSpc>
            </a:pPr>
            <a:endParaRPr lang="en-US" sz="2399">
              <a:solidFill>
                <a:srgbClr val="000000"/>
              </a:solidFill>
              <a:latin typeface="Poppins"/>
              <a:ea typeface="Poppins"/>
              <a:cs typeface="Poppins"/>
              <a:sym typeface="Poppins"/>
            </a:endParaRPr>
          </a:p>
        </p:txBody>
      </p:sp>
      <p:sp>
        <p:nvSpPr>
          <p:cNvPr id="7" name="TextBox 7"/>
          <p:cNvSpPr txBox="1"/>
          <p:nvPr/>
        </p:nvSpPr>
        <p:spPr>
          <a:xfrm>
            <a:off x="6430636" y="5522329"/>
            <a:ext cx="6834318" cy="1506285"/>
          </a:xfrm>
          <a:prstGeom prst="rect">
            <a:avLst/>
          </a:prstGeom>
        </p:spPr>
        <p:txBody>
          <a:bodyPr lIns="0" tIns="0" rIns="0" bIns="0" rtlCol="0" anchor="t">
            <a:spAutoFit/>
          </a:bodyPr>
          <a:lstStyle/>
          <a:p>
            <a:pPr algn="l">
              <a:lnSpc>
                <a:spcPts val="2879"/>
              </a:lnSpc>
            </a:pPr>
            <a:r>
              <a:rPr lang="en-US" sz="2399">
                <a:solidFill>
                  <a:srgbClr val="000000"/>
                </a:solidFill>
                <a:latin typeface="Poppins"/>
                <a:ea typeface="Poppins"/>
                <a:cs typeface="Poppins"/>
                <a:sym typeface="Poppins"/>
              </a:rPr>
              <a:t>-Well, what's wrong?" asks Auntie Amina. </a:t>
            </a:r>
          </a:p>
          <a:p>
            <a:pPr algn="l">
              <a:lnSpc>
                <a:spcPts val="2879"/>
              </a:lnSpc>
            </a:pPr>
            <a:endParaRPr lang="en-US" sz="2399">
              <a:solidFill>
                <a:srgbClr val="000000"/>
              </a:solidFill>
              <a:latin typeface="Poppins"/>
              <a:ea typeface="Poppins"/>
              <a:cs typeface="Poppins"/>
              <a:sym typeface="Poppins"/>
            </a:endParaRPr>
          </a:p>
          <a:p>
            <a:pPr algn="l">
              <a:lnSpc>
                <a:spcPts val="2879"/>
              </a:lnSpc>
            </a:pPr>
            <a:r>
              <a:rPr lang="en-US" sz="2399">
                <a:solidFill>
                  <a:srgbClr val="000000"/>
                </a:solidFill>
                <a:latin typeface="Poppins"/>
                <a:ea typeface="Poppins"/>
                <a:cs typeface="Poppins"/>
                <a:sym typeface="Poppins"/>
              </a:rPr>
              <a:t>-Oh, nothing," says Kim, but her favourite aunt knows something is wrong.</a:t>
            </a:r>
          </a:p>
        </p:txBody>
      </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829376" y="568224"/>
            <a:ext cx="7642411" cy="1967954"/>
          </a:xfrm>
          <a:prstGeom prst="rect">
            <a:avLst/>
          </a:prstGeom>
        </p:spPr>
        <p:txBody>
          <a:bodyPr lIns="0" tIns="0" rIns="0" bIns="0" rtlCol="0" anchor="t">
            <a:spAutoFit/>
          </a:bodyPr>
          <a:lstStyle/>
          <a:p>
            <a:pPr algn="l">
              <a:lnSpc>
                <a:spcPts val="2519"/>
              </a:lnSpc>
            </a:pPr>
            <a:r>
              <a:rPr lang="en-US" sz="2099">
                <a:solidFill>
                  <a:srgbClr val="000000"/>
                </a:solidFill>
                <a:latin typeface="Poppins"/>
                <a:ea typeface="Poppins"/>
                <a:cs typeface="Poppins"/>
                <a:sym typeface="Poppins"/>
              </a:rPr>
              <a:t>-No one can help me anyway. I only have problems at school. I used to get on well with everyone. I used to play with Samu and Malik in particular, but they haven't been my friends for a few weeks now. Malik always pushes me and calls me "stinky Kim". I don't even like going to school anymore" - Auntie Amina takes pity on Kim. </a:t>
            </a:r>
          </a:p>
        </p:txBody>
      </p:sp>
      <p:sp>
        <p:nvSpPr>
          <p:cNvPr id="3" name="TextBox 3"/>
          <p:cNvSpPr txBox="1"/>
          <p:nvPr/>
        </p:nvSpPr>
        <p:spPr>
          <a:xfrm>
            <a:off x="5829376" y="3127583"/>
            <a:ext cx="6972081" cy="2115979"/>
          </a:xfrm>
          <a:prstGeom prst="rect">
            <a:avLst/>
          </a:prstGeom>
        </p:spPr>
        <p:txBody>
          <a:bodyPr lIns="0" tIns="0" rIns="0" bIns="0" rtlCol="0" anchor="t">
            <a:spAutoFit/>
          </a:bodyPr>
          <a:lstStyle/>
          <a:p>
            <a:pPr algn="l">
              <a:lnSpc>
                <a:spcPts val="2700"/>
              </a:lnSpc>
            </a:pPr>
            <a:r>
              <a:rPr lang="en-US" sz="2250">
                <a:solidFill>
                  <a:srgbClr val="000000"/>
                </a:solidFill>
                <a:latin typeface="Poppins"/>
                <a:ea typeface="Poppins"/>
                <a:cs typeface="Poppins"/>
                <a:sym typeface="Poppins"/>
              </a:rPr>
              <a:t>-That's so mean! Have you tried talking to Samu about how Malik treats you? -No," says Kim, even sadder, "It's no use. Samu is next to Malik. Maybe he's happy because now he has Malik all to himself...". Now Kim even starts to cry. Aunt Amina takes him in her arms and comforts him. </a:t>
            </a:r>
          </a:p>
        </p:txBody>
      </p:sp>
      <p:sp>
        <p:nvSpPr>
          <p:cNvPr id="4" name="TextBox 4"/>
          <p:cNvSpPr txBox="1"/>
          <p:nvPr/>
        </p:nvSpPr>
        <p:spPr>
          <a:xfrm>
            <a:off x="5829376" y="5834966"/>
            <a:ext cx="6972081" cy="2808476"/>
          </a:xfrm>
          <a:prstGeom prst="rect">
            <a:avLst/>
          </a:prstGeom>
        </p:spPr>
        <p:txBody>
          <a:bodyPr lIns="0" tIns="0" rIns="0" bIns="0" rtlCol="0" anchor="t">
            <a:spAutoFit/>
          </a:bodyPr>
          <a:lstStyle/>
          <a:p>
            <a:pPr algn="l">
              <a:lnSpc>
                <a:spcPts val="2700"/>
              </a:lnSpc>
            </a:pPr>
            <a:r>
              <a:rPr lang="en-US" sz="2250">
                <a:solidFill>
                  <a:srgbClr val="000000"/>
                </a:solidFill>
                <a:latin typeface="Poppins"/>
                <a:ea typeface="Poppins"/>
                <a:cs typeface="Poppins"/>
                <a:sym typeface="Poppins"/>
              </a:rPr>
              <a:t>Kim sobs: "And everyone else in the class already has friends. I'll try to make myself as invisible as possible and hope that Malik forgets about me and doesn't make fun of me again. But you know what the worst thing is? Next week we're going on a class trip. I was really looking forward to it, but now I don't want to go. Maybe I'll get lucky, and I'll get sick".</a:t>
            </a:r>
          </a:p>
        </p:txBody>
      </p:sp>
      <p:grpSp>
        <p:nvGrpSpPr>
          <p:cNvPr id="5" name="Group 5"/>
          <p:cNvGrpSpPr/>
          <p:nvPr/>
        </p:nvGrpSpPr>
        <p:grpSpPr>
          <a:xfrm>
            <a:off x="13564143" y="411627"/>
            <a:ext cx="6352678" cy="11208946"/>
            <a:chOff x="0" y="0"/>
            <a:chExt cx="6023280" cy="10627741"/>
          </a:xfrm>
        </p:grpSpPr>
        <p:sp>
          <p:nvSpPr>
            <p:cNvPr id="6" name="Freeform 6" descr="A cartoon of two girls  AI-generated content may be incorrect."/>
            <p:cNvSpPr/>
            <p:nvPr/>
          </p:nvSpPr>
          <p:spPr>
            <a:xfrm>
              <a:off x="0" y="0"/>
              <a:ext cx="6023229" cy="10627741"/>
            </a:xfrm>
            <a:custGeom>
              <a:avLst/>
              <a:gdLst/>
              <a:ahLst/>
              <a:cxnLst/>
              <a:rect l="l" t="t" r="r" b="b"/>
              <a:pathLst>
                <a:path w="6023229" h="10627741">
                  <a:moveTo>
                    <a:pt x="0" y="0"/>
                  </a:moveTo>
                  <a:lnTo>
                    <a:pt x="6023229" y="0"/>
                  </a:lnTo>
                  <a:lnTo>
                    <a:pt x="6023229" y="10627741"/>
                  </a:lnTo>
                  <a:lnTo>
                    <a:pt x="0" y="10627741"/>
                  </a:lnTo>
                  <a:lnTo>
                    <a:pt x="0" y="0"/>
                  </a:lnTo>
                  <a:close/>
                </a:path>
              </a:pathLst>
            </a:custGeom>
            <a:blipFill>
              <a:blip r:embed="rId2"/>
              <a:stretch>
                <a:fillRect l="-213679" r="-1"/>
              </a:stretch>
            </a:blipFill>
          </p:spPr>
          <p:txBody>
            <a:bodyPr/>
            <a:lstStyle/>
            <a:p>
              <a:endParaRPr lang="es-ES"/>
            </a:p>
          </p:txBody>
        </p:sp>
      </p:grpSp>
      <p:grpSp>
        <p:nvGrpSpPr>
          <p:cNvPr id="7" name="Group 7"/>
          <p:cNvGrpSpPr/>
          <p:nvPr/>
        </p:nvGrpSpPr>
        <p:grpSpPr>
          <a:xfrm>
            <a:off x="-1530273" y="-799412"/>
            <a:ext cx="6495330" cy="11885825"/>
            <a:chOff x="0" y="0"/>
            <a:chExt cx="6158535" cy="11269523"/>
          </a:xfrm>
        </p:grpSpPr>
        <p:sp>
          <p:nvSpPr>
            <p:cNvPr id="8" name="Freeform 8" descr="A cartoon of two girls  AI-generated content may be incorrect."/>
            <p:cNvSpPr/>
            <p:nvPr/>
          </p:nvSpPr>
          <p:spPr>
            <a:xfrm>
              <a:off x="0" y="0"/>
              <a:ext cx="6158484" cy="11269472"/>
            </a:xfrm>
            <a:custGeom>
              <a:avLst/>
              <a:gdLst/>
              <a:ahLst/>
              <a:cxnLst/>
              <a:rect l="l" t="t" r="r" b="b"/>
              <a:pathLst>
                <a:path w="6158484" h="11269472">
                  <a:moveTo>
                    <a:pt x="0" y="0"/>
                  </a:moveTo>
                  <a:lnTo>
                    <a:pt x="6158484" y="0"/>
                  </a:lnTo>
                  <a:lnTo>
                    <a:pt x="6158484" y="11269472"/>
                  </a:lnTo>
                  <a:lnTo>
                    <a:pt x="0" y="11269472"/>
                  </a:lnTo>
                  <a:lnTo>
                    <a:pt x="0" y="0"/>
                  </a:lnTo>
                  <a:close/>
                </a:path>
              </a:pathLst>
            </a:custGeom>
            <a:blipFill>
              <a:blip r:embed="rId2"/>
              <a:stretch>
                <a:fillRect r="-225322" b="-1"/>
              </a:stretch>
            </a:blipFill>
          </p:spPr>
          <p:txBody>
            <a:bodyPr/>
            <a:lstStyle/>
            <a:p>
              <a:endParaRPr lang="es-ES"/>
            </a:p>
          </p:txBody>
        </p:sp>
      </p:gr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236468" y="4964906"/>
            <a:ext cx="6880422" cy="2488494"/>
          </a:xfrm>
          <a:prstGeom prst="rect">
            <a:avLst/>
          </a:prstGeom>
        </p:spPr>
        <p:txBody>
          <a:bodyPr lIns="0" tIns="0" rIns="0" bIns="0" rtlCol="0" anchor="t">
            <a:spAutoFit/>
          </a:bodyPr>
          <a:lstStyle/>
          <a:p>
            <a:pPr algn="l">
              <a:lnSpc>
                <a:spcPts val="2700"/>
              </a:lnSpc>
            </a:pPr>
            <a:r>
              <a:rPr lang="en-US" sz="2250">
                <a:solidFill>
                  <a:srgbClr val="000000"/>
                </a:solidFill>
                <a:latin typeface="Poppins"/>
                <a:ea typeface="Poppins"/>
                <a:cs typeface="Poppins"/>
                <a:sym typeface="Poppins"/>
              </a:rPr>
              <a:t>-A trip like this is great! We should tell your parents and your teacher. If you want, I can go with you to school. If they always make fun of someone and exclude them, that's bullying. It's not your fault. And you shouldn't tolerate it under any circumstances.</a:t>
            </a:r>
          </a:p>
        </p:txBody>
      </p:sp>
      <p:sp>
        <p:nvSpPr>
          <p:cNvPr id="3" name="TextBox 3"/>
          <p:cNvSpPr txBox="1"/>
          <p:nvPr/>
        </p:nvSpPr>
        <p:spPr>
          <a:xfrm>
            <a:off x="6236468" y="3560570"/>
            <a:ext cx="6690501" cy="730984"/>
          </a:xfrm>
          <a:prstGeom prst="rect">
            <a:avLst/>
          </a:prstGeom>
        </p:spPr>
        <p:txBody>
          <a:bodyPr lIns="0" tIns="0" rIns="0" bIns="0" rtlCol="0" anchor="t">
            <a:spAutoFit/>
          </a:bodyPr>
          <a:lstStyle/>
          <a:p>
            <a:pPr algn="l">
              <a:lnSpc>
                <a:spcPts val="2700"/>
              </a:lnSpc>
            </a:pPr>
            <a:r>
              <a:rPr lang="en-US" sz="2250">
                <a:solidFill>
                  <a:srgbClr val="000000"/>
                </a:solidFill>
                <a:latin typeface="Poppins"/>
                <a:ea typeface="Poppins"/>
                <a:cs typeface="Poppins"/>
                <a:sym typeface="Poppins"/>
              </a:rPr>
              <a:t>-It can't be because of Malik and Samu that you won't go on the trip," replies Aunt Amina. </a:t>
            </a:r>
          </a:p>
        </p:txBody>
      </p:sp>
      <p:grpSp>
        <p:nvGrpSpPr>
          <p:cNvPr id="4" name="Group 4"/>
          <p:cNvGrpSpPr/>
          <p:nvPr/>
        </p:nvGrpSpPr>
        <p:grpSpPr>
          <a:xfrm>
            <a:off x="13683206" y="411627"/>
            <a:ext cx="6352678" cy="11208946"/>
            <a:chOff x="0" y="0"/>
            <a:chExt cx="6023280" cy="10627741"/>
          </a:xfrm>
        </p:grpSpPr>
        <p:sp>
          <p:nvSpPr>
            <p:cNvPr id="5" name="Freeform 5" descr="A cartoon of two girls  AI-generated content may be incorrect."/>
            <p:cNvSpPr/>
            <p:nvPr/>
          </p:nvSpPr>
          <p:spPr>
            <a:xfrm>
              <a:off x="0" y="0"/>
              <a:ext cx="6023229" cy="10627741"/>
            </a:xfrm>
            <a:custGeom>
              <a:avLst/>
              <a:gdLst/>
              <a:ahLst/>
              <a:cxnLst/>
              <a:rect l="l" t="t" r="r" b="b"/>
              <a:pathLst>
                <a:path w="6023229" h="10627741">
                  <a:moveTo>
                    <a:pt x="0" y="0"/>
                  </a:moveTo>
                  <a:lnTo>
                    <a:pt x="6023229" y="0"/>
                  </a:lnTo>
                  <a:lnTo>
                    <a:pt x="6023229" y="10627741"/>
                  </a:lnTo>
                  <a:lnTo>
                    <a:pt x="0" y="10627741"/>
                  </a:lnTo>
                  <a:lnTo>
                    <a:pt x="0" y="0"/>
                  </a:lnTo>
                  <a:close/>
                </a:path>
              </a:pathLst>
            </a:custGeom>
            <a:blipFill>
              <a:blip r:embed="rId2"/>
              <a:stretch>
                <a:fillRect l="-213679" r="-1"/>
              </a:stretch>
            </a:blipFill>
          </p:spPr>
          <p:txBody>
            <a:bodyPr/>
            <a:lstStyle/>
            <a:p>
              <a:endParaRPr lang="es-ES"/>
            </a:p>
          </p:txBody>
        </p:sp>
      </p:grpSp>
      <p:grpSp>
        <p:nvGrpSpPr>
          <p:cNvPr id="6" name="Group 6"/>
          <p:cNvGrpSpPr/>
          <p:nvPr/>
        </p:nvGrpSpPr>
        <p:grpSpPr>
          <a:xfrm>
            <a:off x="-1649336" y="-799412"/>
            <a:ext cx="6495330" cy="11885825"/>
            <a:chOff x="0" y="0"/>
            <a:chExt cx="6158535" cy="11269523"/>
          </a:xfrm>
        </p:grpSpPr>
        <p:sp>
          <p:nvSpPr>
            <p:cNvPr id="7" name="Freeform 7" descr="A cartoon of two girls  AI-generated content may be incorrect."/>
            <p:cNvSpPr/>
            <p:nvPr/>
          </p:nvSpPr>
          <p:spPr>
            <a:xfrm>
              <a:off x="0" y="0"/>
              <a:ext cx="6158484" cy="11269472"/>
            </a:xfrm>
            <a:custGeom>
              <a:avLst/>
              <a:gdLst/>
              <a:ahLst/>
              <a:cxnLst/>
              <a:rect l="l" t="t" r="r" b="b"/>
              <a:pathLst>
                <a:path w="6158484" h="11269472">
                  <a:moveTo>
                    <a:pt x="0" y="0"/>
                  </a:moveTo>
                  <a:lnTo>
                    <a:pt x="6158484" y="0"/>
                  </a:lnTo>
                  <a:lnTo>
                    <a:pt x="6158484" y="11269472"/>
                  </a:lnTo>
                  <a:lnTo>
                    <a:pt x="0" y="11269472"/>
                  </a:lnTo>
                  <a:lnTo>
                    <a:pt x="0" y="0"/>
                  </a:lnTo>
                  <a:close/>
                </a:path>
              </a:pathLst>
            </a:custGeom>
            <a:blipFill>
              <a:blip r:embed="rId2"/>
              <a:stretch>
                <a:fillRect r="-225322" b="-1"/>
              </a:stretch>
            </a:blipFill>
          </p:spPr>
          <p:txBody>
            <a:bodyPr/>
            <a:lstStyle/>
            <a:p>
              <a:endParaRPr lang="es-ES"/>
            </a:p>
          </p:txBody>
        </p:sp>
      </p:gr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02514" y="1675613"/>
            <a:ext cx="4960749" cy="2908432"/>
            <a:chOff x="0" y="0"/>
            <a:chExt cx="4136111" cy="2424956"/>
          </a:xfrm>
        </p:grpSpPr>
        <p:sp>
          <p:nvSpPr>
            <p:cNvPr id="3" name="Freeform 3"/>
            <p:cNvSpPr/>
            <p:nvPr/>
          </p:nvSpPr>
          <p:spPr>
            <a:xfrm>
              <a:off x="0" y="0"/>
              <a:ext cx="4136009" cy="2424943"/>
            </a:xfrm>
            <a:custGeom>
              <a:avLst/>
              <a:gdLst/>
              <a:ahLst/>
              <a:cxnLst/>
              <a:rect l="l" t="t" r="r" b="b"/>
              <a:pathLst>
                <a:path w="4136009" h="2424943">
                  <a:moveTo>
                    <a:pt x="0" y="404115"/>
                  </a:moveTo>
                  <a:cubicBezTo>
                    <a:pt x="0" y="180975"/>
                    <a:pt x="180975" y="0"/>
                    <a:pt x="404114" y="0"/>
                  </a:cubicBezTo>
                  <a:lnTo>
                    <a:pt x="3731895" y="0"/>
                  </a:lnTo>
                  <a:cubicBezTo>
                    <a:pt x="3955161" y="0"/>
                    <a:pt x="4136009" y="180975"/>
                    <a:pt x="4136009" y="404115"/>
                  </a:cubicBezTo>
                  <a:lnTo>
                    <a:pt x="4136009" y="2020828"/>
                  </a:lnTo>
                  <a:cubicBezTo>
                    <a:pt x="4136009" y="2244095"/>
                    <a:pt x="3955034" y="2424943"/>
                    <a:pt x="3731895" y="2424943"/>
                  </a:cubicBezTo>
                  <a:lnTo>
                    <a:pt x="404114" y="2424943"/>
                  </a:lnTo>
                  <a:cubicBezTo>
                    <a:pt x="180975" y="2424943"/>
                    <a:pt x="0" y="2243968"/>
                    <a:pt x="0" y="2020828"/>
                  </a:cubicBezTo>
                  <a:lnTo>
                    <a:pt x="0" y="404115"/>
                  </a:lnTo>
                  <a:close/>
                </a:path>
              </a:pathLst>
            </a:custGeom>
            <a:solidFill>
              <a:srgbClr val="70C7D6"/>
            </a:solidFill>
            <a:ln w="19050" cap="rnd">
              <a:solidFill>
                <a:srgbClr val="000000"/>
              </a:solidFill>
              <a:prstDash val="solid"/>
              <a:round/>
            </a:ln>
          </p:spPr>
          <p:txBody>
            <a:bodyPr/>
            <a:lstStyle/>
            <a:p>
              <a:endParaRPr lang="es-ES"/>
            </a:p>
          </p:txBody>
        </p:sp>
        <p:sp>
          <p:nvSpPr>
            <p:cNvPr id="4" name="TextBox 4"/>
            <p:cNvSpPr txBox="1"/>
            <p:nvPr/>
          </p:nvSpPr>
          <p:spPr>
            <a:xfrm>
              <a:off x="0" y="-28575"/>
              <a:ext cx="4136111" cy="2453531"/>
            </a:xfrm>
            <a:prstGeom prst="rect">
              <a:avLst/>
            </a:prstGeom>
          </p:spPr>
          <p:txBody>
            <a:bodyPr lIns="81238" tIns="81238" rIns="81238" bIns="81238" rtlCol="0" anchor="ctr"/>
            <a:lstStyle/>
            <a:p>
              <a:pPr algn="ctr">
                <a:lnSpc>
                  <a:spcPts val="3600"/>
                </a:lnSpc>
              </a:pPr>
              <a:r>
                <a:rPr lang="en-US" sz="3000">
                  <a:solidFill>
                    <a:srgbClr val="000000"/>
                  </a:solidFill>
                  <a:latin typeface="Poppins"/>
                  <a:ea typeface="Poppins"/>
                  <a:cs typeface="Poppins"/>
                  <a:sym typeface="Poppins"/>
                </a:rPr>
                <a:t>What happened in this story?</a:t>
              </a:r>
            </a:p>
          </p:txBody>
        </p:sp>
      </p:grpSp>
      <p:grpSp>
        <p:nvGrpSpPr>
          <p:cNvPr id="5" name="Group 5"/>
          <p:cNvGrpSpPr/>
          <p:nvPr/>
        </p:nvGrpSpPr>
        <p:grpSpPr>
          <a:xfrm>
            <a:off x="9924737" y="1675613"/>
            <a:ext cx="4960749" cy="2908432"/>
            <a:chOff x="0" y="0"/>
            <a:chExt cx="4136111" cy="2424956"/>
          </a:xfrm>
        </p:grpSpPr>
        <p:sp>
          <p:nvSpPr>
            <p:cNvPr id="6" name="Freeform 6"/>
            <p:cNvSpPr/>
            <p:nvPr/>
          </p:nvSpPr>
          <p:spPr>
            <a:xfrm>
              <a:off x="0" y="0"/>
              <a:ext cx="4136009" cy="2424943"/>
            </a:xfrm>
            <a:custGeom>
              <a:avLst/>
              <a:gdLst/>
              <a:ahLst/>
              <a:cxnLst/>
              <a:rect l="l" t="t" r="r" b="b"/>
              <a:pathLst>
                <a:path w="4136009" h="2424943">
                  <a:moveTo>
                    <a:pt x="0" y="404115"/>
                  </a:moveTo>
                  <a:cubicBezTo>
                    <a:pt x="0" y="180975"/>
                    <a:pt x="180975" y="0"/>
                    <a:pt x="404114" y="0"/>
                  </a:cubicBezTo>
                  <a:lnTo>
                    <a:pt x="3731895" y="0"/>
                  </a:lnTo>
                  <a:cubicBezTo>
                    <a:pt x="3955161" y="0"/>
                    <a:pt x="4136009" y="180975"/>
                    <a:pt x="4136009" y="404115"/>
                  </a:cubicBezTo>
                  <a:lnTo>
                    <a:pt x="4136009" y="2020828"/>
                  </a:lnTo>
                  <a:cubicBezTo>
                    <a:pt x="4136009" y="2244095"/>
                    <a:pt x="3955034" y="2424943"/>
                    <a:pt x="3731895" y="2424943"/>
                  </a:cubicBezTo>
                  <a:lnTo>
                    <a:pt x="404114" y="2424943"/>
                  </a:lnTo>
                  <a:cubicBezTo>
                    <a:pt x="180975" y="2424943"/>
                    <a:pt x="0" y="2243968"/>
                    <a:pt x="0" y="2020828"/>
                  </a:cubicBezTo>
                  <a:lnTo>
                    <a:pt x="0" y="404115"/>
                  </a:lnTo>
                  <a:close/>
                </a:path>
              </a:pathLst>
            </a:custGeom>
            <a:solidFill>
              <a:srgbClr val="FFED4C"/>
            </a:solidFill>
            <a:ln w="19050" cap="rnd">
              <a:solidFill>
                <a:srgbClr val="000000"/>
              </a:solidFill>
              <a:prstDash val="solid"/>
              <a:round/>
            </a:ln>
          </p:spPr>
          <p:txBody>
            <a:bodyPr/>
            <a:lstStyle/>
            <a:p>
              <a:endParaRPr lang="es-ES"/>
            </a:p>
          </p:txBody>
        </p:sp>
        <p:sp>
          <p:nvSpPr>
            <p:cNvPr id="7" name="TextBox 7"/>
            <p:cNvSpPr txBox="1"/>
            <p:nvPr/>
          </p:nvSpPr>
          <p:spPr>
            <a:xfrm>
              <a:off x="0" y="-28575"/>
              <a:ext cx="4136111" cy="2453531"/>
            </a:xfrm>
            <a:prstGeom prst="rect">
              <a:avLst/>
            </a:prstGeom>
          </p:spPr>
          <p:txBody>
            <a:bodyPr lIns="81238" tIns="81238" rIns="81238" bIns="81238" rtlCol="0" anchor="ctr"/>
            <a:lstStyle/>
            <a:p>
              <a:pPr algn="ctr">
                <a:lnSpc>
                  <a:spcPts val="3600"/>
                </a:lnSpc>
              </a:pPr>
              <a:r>
                <a:rPr lang="en-US" sz="3000">
                  <a:solidFill>
                    <a:srgbClr val="000000"/>
                  </a:solidFill>
                  <a:latin typeface="Poppins"/>
                  <a:ea typeface="Poppins"/>
                  <a:cs typeface="Poppins"/>
                  <a:sym typeface="Poppins"/>
                </a:rPr>
                <a:t>What characters appear and what did they do?</a:t>
              </a:r>
            </a:p>
          </p:txBody>
        </p:sp>
      </p:grpSp>
      <p:grpSp>
        <p:nvGrpSpPr>
          <p:cNvPr id="8" name="Group 8"/>
          <p:cNvGrpSpPr/>
          <p:nvPr/>
        </p:nvGrpSpPr>
        <p:grpSpPr>
          <a:xfrm>
            <a:off x="3402514" y="5702961"/>
            <a:ext cx="4960749" cy="2908432"/>
            <a:chOff x="0" y="0"/>
            <a:chExt cx="4136111" cy="2424956"/>
          </a:xfrm>
        </p:grpSpPr>
        <p:sp>
          <p:nvSpPr>
            <p:cNvPr id="9" name="Freeform 9"/>
            <p:cNvSpPr/>
            <p:nvPr/>
          </p:nvSpPr>
          <p:spPr>
            <a:xfrm>
              <a:off x="0" y="0"/>
              <a:ext cx="4136009" cy="2424943"/>
            </a:xfrm>
            <a:custGeom>
              <a:avLst/>
              <a:gdLst/>
              <a:ahLst/>
              <a:cxnLst/>
              <a:rect l="l" t="t" r="r" b="b"/>
              <a:pathLst>
                <a:path w="4136009" h="2424943">
                  <a:moveTo>
                    <a:pt x="0" y="404115"/>
                  </a:moveTo>
                  <a:cubicBezTo>
                    <a:pt x="0" y="180975"/>
                    <a:pt x="180975" y="0"/>
                    <a:pt x="404114" y="0"/>
                  </a:cubicBezTo>
                  <a:lnTo>
                    <a:pt x="3731895" y="0"/>
                  </a:lnTo>
                  <a:cubicBezTo>
                    <a:pt x="3955161" y="0"/>
                    <a:pt x="4136009" y="180975"/>
                    <a:pt x="4136009" y="404115"/>
                  </a:cubicBezTo>
                  <a:lnTo>
                    <a:pt x="4136009" y="2020828"/>
                  </a:lnTo>
                  <a:cubicBezTo>
                    <a:pt x="4136009" y="2244095"/>
                    <a:pt x="3955034" y="2424943"/>
                    <a:pt x="3731895" y="2424943"/>
                  </a:cubicBezTo>
                  <a:lnTo>
                    <a:pt x="404114" y="2424943"/>
                  </a:lnTo>
                  <a:cubicBezTo>
                    <a:pt x="180975" y="2424943"/>
                    <a:pt x="0" y="2243968"/>
                    <a:pt x="0" y="2020828"/>
                  </a:cubicBezTo>
                  <a:lnTo>
                    <a:pt x="0" y="404115"/>
                  </a:lnTo>
                  <a:close/>
                </a:path>
              </a:pathLst>
            </a:custGeom>
            <a:solidFill>
              <a:srgbClr val="E3829C"/>
            </a:solidFill>
            <a:ln w="19050" cap="rnd">
              <a:solidFill>
                <a:srgbClr val="000000"/>
              </a:solidFill>
              <a:prstDash val="solid"/>
              <a:round/>
            </a:ln>
          </p:spPr>
          <p:txBody>
            <a:bodyPr/>
            <a:lstStyle/>
            <a:p>
              <a:endParaRPr lang="es-ES"/>
            </a:p>
          </p:txBody>
        </p:sp>
        <p:sp>
          <p:nvSpPr>
            <p:cNvPr id="10" name="TextBox 10"/>
            <p:cNvSpPr txBox="1"/>
            <p:nvPr/>
          </p:nvSpPr>
          <p:spPr>
            <a:xfrm>
              <a:off x="0" y="-28575"/>
              <a:ext cx="4136111" cy="2453531"/>
            </a:xfrm>
            <a:prstGeom prst="rect">
              <a:avLst/>
            </a:prstGeom>
          </p:spPr>
          <p:txBody>
            <a:bodyPr lIns="81238" tIns="81238" rIns="81238" bIns="81238" rtlCol="0" anchor="ctr"/>
            <a:lstStyle/>
            <a:p>
              <a:pPr algn="ctr">
                <a:lnSpc>
                  <a:spcPts val="3600"/>
                </a:lnSpc>
              </a:pPr>
              <a:r>
                <a:rPr lang="en-US" sz="3000">
                  <a:solidFill>
                    <a:srgbClr val="000000"/>
                  </a:solidFill>
                  <a:latin typeface="Poppins"/>
                  <a:ea typeface="Poppins"/>
                  <a:cs typeface="Poppins"/>
                  <a:sym typeface="Poppins"/>
                </a:rPr>
                <a:t>Are Kim, Malik and Samu the only ones involved?</a:t>
              </a:r>
            </a:p>
          </p:txBody>
        </p:sp>
      </p:grpSp>
      <p:grpSp>
        <p:nvGrpSpPr>
          <p:cNvPr id="11" name="Group 11"/>
          <p:cNvGrpSpPr/>
          <p:nvPr/>
        </p:nvGrpSpPr>
        <p:grpSpPr>
          <a:xfrm>
            <a:off x="9924722" y="5702961"/>
            <a:ext cx="4960749" cy="2908432"/>
            <a:chOff x="0" y="0"/>
            <a:chExt cx="4136111" cy="2424956"/>
          </a:xfrm>
        </p:grpSpPr>
        <p:sp>
          <p:nvSpPr>
            <p:cNvPr id="12" name="Freeform 12"/>
            <p:cNvSpPr/>
            <p:nvPr/>
          </p:nvSpPr>
          <p:spPr>
            <a:xfrm>
              <a:off x="0" y="0"/>
              <a:ext cx="4136009" cy="2424943"/>
            </a:xfrm>
            <a:custGeom>
              <a:avLst/>
              <a:gdLst/>
              <a:ahLst/>
              <a:cxnLst/>
              <a:rect l="l" t="t" r="r" b="b"/>
              <a:pathLst>
                <a:path w="4136009" h="2424943">
                  <a:moveTo>
                    <a:pt x="0" y="404115"/>
                  </a:moveTo>
                  <a:cubicBezTo>
                    <a:pt x="0" y="180975"/>
                    <a:pt x="180975" y="0"/>
                    <a:pt x="404114" y="0"/>
                  </a:cubicBezTo>
                  <a:lnTo>
                    <a:pt x="3731895" y="0"/>
                  </a:lnTo>
                  <a:cubicBezTo>
                    <a:pt x="3955161" y="0"/>
                    <a:pt x="4136009" y="180975"/>
                    <a:pt x="4136009" y="404115"/>
                  </a:cubicBezTo>
                  <a:lnTo>
                    <a:pt x="4136009" y="2020828"/>
                  </a:lnTo>
                  <a:cubicBezTo>
                    <a:pt x="4136009" y="2244095"/>
                    <a:pt x="3955034" y="2424943"/>
                    <a:pt x="3731895" y="2424943"/>
                  </a:cubicBezTo>
                  <a:lnTo>
                    <a:pt x="404114" y="2424943"/>
                  </a:lnTo>
                  <a:cubicBezTo>
                    <a:pt x="180975" y="2424943"/>
                    <a:pt x="0" y="2243968"/>
                    <a:pt x="0" y="2020828"/>
                  </a:cubicBezTo>
                  <a:lnTo>
                    <a:pt x="0" y="404115"/>
                  </a:lnTo>
                  <a:close/>
                </a:path>
              </a:pathLst>
            </a:custGeom>
            <a:solidFill>
              <a:srgbClr val="50B264"/>
            </a:solidFill>
            <a:ln w="19050" cap="rnd">
              <a:solidFill>
                <a:srgbClr val="000000"/>
              </a:solidFill>
              <a:prstDash val="solid"/>
              <a:round/>
            </a:ln>
          </p:spPr>
          <p:txBody>
            <a:bodyPr/>
            <a:lstStyle/>
            <a:p>
              <a:endParaRPr lang="es-ES"/>
            </a:p>
          </p:txBody>
        </p:sp>
        <p:sp>
          <p:nvSpPr>
            <p:cNvPr id="13" name="TextBox 13"/>
            <p:cNvSpPr txBox="1"/>
            <p:nvPr/>
          </p:nvSpPr>
          <p:spPr>
            <a:xfrm>
              <a:off x="0" y="-28575"/>
              <a:ext cx="4136111" cy="2453531"/>
            </a:xfrm>
            <a:prstGeom prst="rect">
              <a:avLst/>
            </a:prstGeom>
          </p:spPr>
          <p:txBody>
            <a:bodyPr lIns="81238" tIns="81238" rIns="81238" bIns="81238" rtlCol="0" anchor="ctr"/>
            <a:lstStyle/>
            <a:p>
              <a:pPr algn="ctr">
                <a:lnSpc>
                  <a:spcPts val="3600"/>
                </a:lnSpc>
              </a:pPr>
              <a:r>
                <a:rPr lang="en-US" sz="3000">
                  <a:solidFill>
                    <a:srgbClr val="000000"/>
                  </a:solidFill>
                  <a:latin typeface="Poppins"/>
                  <a:ea typeface="Poppins"/>
                  <a:cs typeface="Poppins"/>
                  <a:sym typeface="Poppins"/>
                </a:rPr>
                <a:t>Imagine this story happened in your class… would it have nothing to do with you?</a:t>
              </a:r>
            </a:p>
          </p:txBody>
        </p:sp>
      </p:grpSp>
      <p:grpSp>
        <p:nvGrpSpPr>
          <p:cNvPr id="14" name="Group 14"/>
          <p:cNvGrpSpPr/>
          <p:nvPr/>
        </p:nvGrpSpPr>
        <p:grpSpPr>
          <a:xfrm>
            <a:off x="13683206" y="411627"/>
            <a:ext cx="6352678" cy="11208946"/>
            <a:chOff x="0" y="0"/>
            <a:chExt cx="6023280" cy="10627741"/>
          </a:xfrm>
        </p:grpSpPr>
        <p:sp>
          <p:nvSpPr>
            <p:cNvPr id="15" name="Freeform 15" descr="A cartoon of two girls  AI-generated content may be incorrect."/>
            <p:cNvSpPr/>
            <p:nvPr/>
          </p:nvSpPr>
          <p:spPr>
            <a:xfrm>
              <a:off x="0" y="0"/>
              <a:ext cx="6023229" cy="10627741"/>
            </a:xfrm>
            <a:custGeom>
              <a:avLst/>
              <a:gdLst/>
              <a:ahLst/>
              <a:cxnLst/>
              <a:rect l="l" t="t" r="r" b="b"/>
              <a:pathLst>
                <a:path w="6023229" h="10627741">
                  <a:moveTo>
                    <a:pt x="0" y="0"/>
                  </a:moveTo>
                  <a:lnTo>
                    <a:pt x="6023229" y="0"/>
                  </a:lnTo>
                  <a:lnTo>
                    <a:pt x="6023229" y="10627741"/>
                  </a:lnTo>
                  <a:lnTo>
                    <a:pt x="0" y="10627741"/>
                  </a:lnTo>
                  <a:lnTo>
                    <a:pt x="0" y="0"/>
                  </a:lnTo>
                  <a:close/>
                </a:path>
              </a:pathLst>
            </a:custGeom>
            <a:blipFill>
              <a:blip r:embed="rId2"/>
              <a:stretch>
                <a:fillRect l="-213679" r="-1"/>
              </a:stretch>
            </a:blipFill>
          </p:spPr>
          <p:txBody>
            <a:bodyPr/>
            <a:lstStyle/>
            <a:p>
              <a:endParaRPr lang="es-ES"/>
            </a:p>
          </p:txBody>
        </p:sp>
      </p:grpSp>
      <p:grpSp>
        <p:nvGrpSpPr>
          <p:cNvPr id="16" name="Group 16"/>
          <p:cNvGrpSpPr/>
          <p:nvPr/>
        </p:nvGrpSpPr>
        <p:grpSpPr>
          <a:xfrm>
            <a:off x="-1649336" y="-799412"/>
            <a:ext cx="6495330" cy="11885825"/>
            <a:chOff x="0" y="0"/>
            <a:chExt cx="6158535" cy="11269523"/>
          </a:xfrm>
        </p:grpSpPr>
        <p:sp>
          <p:nvSpPr>
            <p:cNvPr id="17" name="Freeform 17" descr="A cartoon of two girls  AI-generated content may be incorrect."/>
            <p:cNvSpPr/>
            <p:nvPr/>
          </p:nvSpPr>
          <p:spPr>
            <a:xfrm>
              <a:off x="0" y="0"/>
              <a:ext cx="6158484" cy="11269472"/>
            </a:xfrm>
            <a:custGeom>
              <a:avLst/>
              <a:gdLst/>
              <a:ahLst/>
              <a:cxnLst/>
              <a:rect l="l" t="t" r="r" b="b"/>
              <a:pathLst>
                <a:path w="6158484" h="11269472">
                  <a:moveTo>
                    <a:pt x="0" y="0"/>
                  </a:moveTo>
                  <a:lnTo>
                    <a:pt x="6158484" y="0"/>
                  </a:lnTo>
                  <a:lnTo>
                    <a:pt x="6158484" y="11269472"/>
                  </a:lnTo>
                  <a:lnTo>
                    <a:pt x="0" y="11269472"/>
                  </a:lnTo>
                  <a:lnTo>
                    <a:pt x="0" y="0"/>
                  </a:lnTo>
                  <a:close/>
                </a:path>
              </a:pathLst>
            </a:custGeom>
            <a:blipFill>
              <a:blip r:embed="rId2"/>
              <a:stretch>
                <a:fillRect r="-225322" b="-1"/>
              </a:stretch>
            </a:blipFill>
          </p:spPr>
          <p:txBody>
            <a:bodyPr/>
            <a:lstStyle/>
            <a:p>
              <a:endParaRPr lang="es-ES"/>
            </a:p>
          </p:txBody>
        </p:sp>
      </p:gr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683206" y="411627"/>
            <a:ext cx="6352678" cy="11208946"/>
            <a:chOff x="0" y="0"/>
            <a:chExt cx="6023280" cy="10627741"/>
          </a:xfrm>
        </p:grpSpPr>
        <p:sp>
          <p:nvSpPr>
            <p:cNvPr id="3" name="Freeform 3" descr="A cartoon of two girls  AI-generated content may be incorrect."/>
            <p:cNvSpPr/>
            <p:nvPr/>
          </p:nvSpPr>
          <p:spPr>
            <a:xfrm>
              <a:off x="0" y="0"/>
              <a:ext cx="6023229" cy="10627741"/>
            </a:xfrm>
            <a:custGeom>
              <a:avLst/>
              <a:gdLst/>
              <a:ahLst/>
              <a:cxnLst/>
              <a:rect l="l" t="t" r="r" b="b"/>
              <a:pathLst>
                <a:path w="6023229" h="10627741">
                  <a:moveTo>
                    <a:pt x="0" y="0"/>
                  </a:moveTo>
                  <a:lnTo>
                    <a:pt x="6023229" y="0"/>
                  </a:lnTo>
                  <a:lnTo>
                    <a:pt x="6023229" y="10627741"/>
                  </a:lnTo>
                  <a:lnTo>
                    <a:pt x="0" y="10627741"/>
                  </a:lnTo>
                  <a:lnTo>
                    <a:pt x="0" y="0"/>
                  </a:lnTo>
                  <a:close/>
                </a:path>
              </a:pathLst>
            </a:custGeom>
            <a:blipFill>
              <a:blip r:embed="rId2"/>
              <a:stretch>
                <a:fillRect l="-213679" r="-1"/>
              </a:stretch>
            </a:blipFill>
          </p:spPr>
          <p:txBody>
            <a:bodyPr/>
            <a:lstStyle/>
            <a:p>
              <a:endParaRPr lang="es-ES"/>
            </a:p>
          </p:txBody>
        </p:sp>
      </p:grpSp>
      <p:grpSp>
        <p:nvGrpSpPr>
          <p:cNvPr id="4" name="Group 4"/>
          <p:cNvGrpSpPr/>
          <p:nvPr/>
        </p:nvGrpSpPr>
        <p:grpSpPr>
          <a:xfrm>
            <a:off x="-1649336" y="-799412"/>
            <a:ext cx="6495330" cy="11885825"/>
            <a:chOff x="0" y="0"/>
            <a:chExt cx="6158535" cy="11269523"/>
          </a:xfrm>
        </p:grpSpPr>
        <p:sp>
          <p:nvSpPr>
            <p:cNvPr id="5" name="Freeform 5" descr="A cartoon of two girls  AI-generated content may be incorrect."/>
            <p:cNvSpPr/>
            <p:nvPr/>
          </p:nvSpPr>
          <p:spPr>
            <a:xfrm>
              <a:off x="0" y="0"/>
              <a:ext cx="6158484" cy="11269472"/>
            </a:xfrm>
            <a:custGeom>
              <a:avLst/>
              <a:gdLst/>
              <a:ahLst/>
              <a:cxnLst/>
              <a:rect l="l" t="t" r="r" b="b"/>
              <a:pathLst>
                <a:path w="6158484" h="11269472">
                  <a:moveTo>
                    <a:pt x="0" y="0"/>
                  </a:moveTo>
                  <a:lnTo>
                    <a:pt x="6158484" y="0"/>
                  </a:lnTo>
                  <a:lnTo>
                    <a:pt x="6158484" y="11269472"/>
                  </a:lnTo>
                  <a:lnTo>
                    <a:pt x="0" y="11269472"/>
                  </a:lnTo>
                  <a:lnTo>
                    <a:pt x="0" y="0"/>
                  </a:lnTo>
                  <a:close/>
                </a:path>
              </a:pathLst>
            </a:custGeom>
            <a:blipFill>
              <a:blip r:embed="rId2"/>
              <a:stretch>
                <a:fillRect r="-225322" b="-1"/>
              </a:stretch>
            </a:blipFill>
          </p:spPr>
          <p:txBody>
            <a:bodyPr/>
            <a:lstStyle/>
            <a:p>
              <a:endParaRPr lang="es-ES"/>
            </a:p>
          </p:txBody>
        </p:sp>
      </p:grpSp>
      <p:grpSp>
        <p:nvGrpSpPr>
          <p:cNvPr id="6" name="Group 6"/>
          <p:cNvGrpSpPr/>
          <p:nvPr/>
        </p:nvGrpSpPr>
        <p:grpSpPr>
          <a:xfrm>
            <a:off x="3407212" y="1675613"/>
            <a:ext cx="4956051" cy="2905678"/>
            <a:chOff x="0" y="0"/>
            <a:chExt cx="4136111" cy="2424956"/>
          </a:xfrm>
        </p:grpSpPr>
        <p:sp>
          <p:nvSpPr>
            <p:cNvPr id="7" name="Freeform 7"/>
            <p:cNvSpPr/>
            <p:nvPr/>
          </p:nvSpPr>
          <p:spPr>
            <a:xfrm>
              <a:off x="0" y="0"/>
              <a:ext cx="4136009" cy="2424943"/>
            </a:xfrm>
            <a:custGeom>
              <a:avLst/>
              <a:gdLst/>
              <a:ahLst/>
              <a:cxnLst/>
              <a:rect l="l" t="t" r="r" b="b"/>
              <a:pathLst>
                <a:path w="4136009" h="2424943">
                  <a:moveTo>
                    <a:pt x="0" y="404115"/>
                  </a:moveTo>
                  <a:cubicBezTo>
                    <a:pt x="0" y="180975"/>
                    <a:pt x="180975" y="0"/>
                    <a:pt x="404114" y="0"/>
                  </a:cubicBezTo>
                  <a:lnTo>
                    <a:pt x="3731895" y="0"/>
                  </a:lnTo>
                  <a:cubicBezTo>
                    <a:pt x="3955161" y="0"/>
                    <a:pt x="4136009" y="180975"/>
                    <a:pt x="4136009" y="404115"/>
                  </a:cubicBezTo>
                  <a:lnTo>
                    <a:pt x="4136009" y="2020828"/>
                  </a:lnTo>
                  <a:cubicBezTo>
                    <a:pt x="4136009" y="2244095"/>
                    <a:pt x="3955034" y="2424943"/>
                    <a:pt x="3731895" y="2424943"/>
                  </a:cubicBezTo>
                  <a:lnTo>
                    <a:pt x="404114" y="2424943"/>
                  </a:lnTo>
                  <a:cubicBezTo>
                    <a:pt x="180975" y="2424943"/>
                    <a:pt x="0" y="2243968"/>
                    <a:pt x="0" y="2020828"/>
                  </a:cubicBezTo>
                  <a:lnTo>
                    <a:pt x="0" y="404115"/>
                  </a:lnTo>
                  <a:close/>
                </a:path>
              </a:pathLst>
            </a:custGeom>
            <a:solidFill>
              <a:srgbClr val="E3829C"/>
            </a:solidFill>
            <a:ln w="19050" cap="rnd">
              <a:solidFill>
                <a:srgbClr val="000000"/>
              </a:solidFill>
              <a:prstDash val="solid"/>
              <a:round/>
            </a:ln>
          </p:spPr>
          <p:txBody>
            <a:bodyPr/>
            <a:lstStyle/>
            <a:p>
              <a:endParaRPr lang="es-ES"/>
            </a:p>
          </p:txBody>
        </p:sp>
        <p:sp>
          <p:nvSpPr>
            <p:cNvPr id="8" name="TextBox 8"/>
            <p:cNvSpPr txBox="1"/>
            <p:nvPr/>
          </p:nvSpPr>
          <p:spPr>
            <a:xfrm>
              <a:off x="0" y="-28575"/>
              <a:ext cx="4136111" cy="2453531"/>
            </a:xfrm>
            <a:prstGeom prst="rect">
              <a:avLst/>
            </a:prstGeom>
          </p:spPr>
          <p:txBody>
            <a:bodyPr lIns="81161" tIns="81161" rIns="81161" bIns="81161" rtlCol="0" anchor="ctr"/>
            <a:lstStyle/>
            <a:p>
              <a:pPr algn="ctr">
                <a:lnSpc>
                  <a:spcPts val="3680"/>
                </a:lnSpc>
              </a:pPr>
              <a:r>
                <a:rPr lang="en-US" sz="3067">
                  <a:solidFill>
                    <a:srgbClr val="000000"/>
                  </a:solidFill>
                  <a:latin typeface="Poppins"/>
                  <a:ea typeface="Poppins"/>
                  <a:cs typeface="Poppins"/>
                  <a:sym typeface="Poppins"/>
                </a:rPr>
                <a:t>How does Kim feel?</a:t>
              </a:r>
            </a:p>
          </p:txBody>
        </p:sp>
      </p:grpSp>
      <p:grpSp>
        <p:nvGrpSpPr>
          <p:cNvPr id="9" name="Group 9"/>
          <p:cNvGrpSpPr/>
          <p:nvPr/>
        </p:nvGrpSpPr>
        <p:grpSpPr>
          <a:xfrm>
            <a:off x="9924722" y="1675613"/>
            <a:ext cx="4956051" cy="2905678"/>
            <a:chOff x="0" y="0"/>
            <a:chExt cx="4136111" cy="2424956"/>
          </a:xfrm>
        </p:grpSpPr>
        <p:sp>
          <p:nvSpPr>
            <p:cNvPr id="10" name="Freeform 10"/>
            <p:cNvSpPr/>
            <p:nvPr/>
          </p:nvSpPr>
          <p:spPr>
            <a:xfrm>
              <a:off x="0" y="0"/>
              <a:ext cx="4136009" cy="2424943"/>
            </a:xfrm>
            <a:custGeom>
              <a:avLst/>
              <a:gdLst/>
              <a:ahLst/>
              <a:cxnLst/>
              <a:rect l="l" t="t" r="r" b="b"/>
              <a:pathLst>
                <a:path w="4136009" h="2424943">
                  <a:moveTo>
                    <a:pt x="0" y="404115"/>
                  </a:moveTo>
                  <a:cubicBezTo>
                    <a:pt x="0" y="180975"/>
                    <a:pt x="180975" y="0"/>
                    <a:pt x="404114" y="0"/>
                  </a:cubicBezTo>
                  <a:lnTo>
                    <a:pt x="3731895" y="0"/>
                  </a:lnTo>
                  <a:cubicBezTo>
                    <a:pt x="3955161" y="0"/>
                    <a:pt x="4136009" y="180975"/>
                    <a:pt x="4136009" y="404115"/>
                  </a:cubicBezTo>
                  <a:lnTo>
                    <a:pt x="4136009" y="2020828"/>
                  </a:lnTo>
                  <a:cubicBezTo>
                    <a:pt x="4136009" y="2244095"/>
                    <a:pt x="3955034" y="2424943"/>
                    <a:pt x="3731895" y="2424943"/>
                  </a:cubicBezTo>
                  <a:lnTo>
                    <a:pt x="404114" y="2424943"/>
                  </a:lnTo>
                  <a:cubicBezTo>
                    <a:pt x="180975" y="2424943"/>
                    <a:pt x="0" y="2243968"/>
                    <a:pt x="0" y="2020828"/>
                  </a:cubicBezTo>
                  <a:lnTo>
                    <a:pt x="0" y="404115"/>
                  </a:lnTo>
                  <a:close/>
                </a:path>
              </a:pathLst>
            </a:custGeom>
            <a:solidFill>
              <a:srgbClr val="50B264"/>
            </a:solidFill>
            <a:ln w="19050" cap="rnd">
              <a:solidFill>
                <a:srgbClr val="000000"/>
              </a:solidFill>
              <a:prstDash val="solid"/>
              <a:round/>
            </a:ln>
          </p:spPr>
          <p:txBody>
            <a:bodyPr/>
            <a:lstStyle/>
            <a:p>
              <a:endParaRPr lang="es-ES"/>
            </a:p>
          </p:txBody>
        </p:sp>
        <p:sp>
          <p:nvSpPr>
            <p:cNvPr id="11" name="TextBox 11"/>
            <p:cNvSpPr txBox="1"/>
            <p:nvPr/>
          </p:nvSpPr>
          <p:spPr>
            <a:xfrm>
              <a:off x="0" y="-28575"/>
              <a:ext cx="4136111" cy="2453531"/>
            </a:xfrm>
            <a:prstGeom prst="rect">
              <a:avLst/>
            </a:prstGeom>
          </p:spPr>
          <p:txBody>
            <a:bodyPr lIns="81161" tIns="81161" rIns="81161" bIns="81161" rtlCol="0" anchor="ctr"/>
            <a:lstStyle/>
            <a:p>
              <a:pPr algn="ctr">
                <a:lnSpc>
                  <a:spcPts val="3680"/>
                </a:lnSpc>
              </a:pPr>
              <a:r>
                <a:rPr lang="en-US" sz="3067">
                  <a:solidFill>
                    <a:srgbClr val="000000"/>
                  </a:solidFill>
                  <a:latin typeface="Poppins"/>
                  <a:ea typeface="Poppins"/>
                  <a:cs typeface="Poppins"/>
                  <a:sym typeface="Poppins"/>
                </a:rPr>
                <a:t>What is Malik looking for with his actions?</a:t>
              </a:r>
            </a:p>
          </p:txBody>
        </p:sp>
      </p:grpSp>
      <p:grpSp>
        <p:nvGrpSpPr>
          <p:cNvPr id="12" name="Group 12"/>
          <p:cNvGrpSpPr/>
          <p:nvPr/>
        </p:nvGrpSpPr>
        <p:grpSpPr>
          <a:xfrm>
            <a:off x="3407212" y="5702961"/>
            <a:ext cx="4956051" cy="2905678"/>
            <a:chOff x="0" y="0"/>
            <a:chExt cx="4136111" cy="2424956"/>
          </a:xfrm>
        </p:grpSpPr>
        <p:sp>
          <p:nvSpPr>
            <p:cNvPr id="13" name="Freeform 13"/>
            <p:cNvSpPr/>
            <p:nvPr/>
          </p:nvSpPr>
          <p:spPr>
            <a:xfrm>
              <a:off x="0" y="0"/>
              <a:ext cx="4136009" cy="2424943"/>
            </a:xfrm>
            <a:custGeom>
              <a:avLst/>
              <a:gdLst/>
              <a:ahLst/>
              <a:cxnLst/>
              <a:rect l="l" t="t" r="r" b="b"/>
              <a:pathLst>
                <a:path w="4136009" h="2424943">
                  <a:moveTo>
                    <a:pt x="0" y="404115"/>
                  </a:moveTo>
                  <a:cubicBezTo>
                    <a:pt x="0" y="180975"/>
                    <a:pt x="180975" y="0"/>
                    <a:pt x="404114" y="0"/>
                  </a:cubicBezTo>
                  <a:lnTo>
                    <a:pt x="3731895" y="0"/>
                  </a:lnTo>
                  <a:cubicBezTo>
                    <a:pt x="3955161" y="0"/>
                    <a:pt x="4136009" y="180975"/>
                    <a:pt x="4136009" y="404115"/>
                  </a:cubicBezTo>
                  <a:lnTo>
                    <a:pt x="4136009" y="2020828"/>
                  </a:lnTo>
                  <a:cubicBezTo>
                    <a:pt x="4136009" y="2244095"/>
                    <a:pt x="3955034" y="2424943"/>
                    <a:pt x="3731895" y="2424943"/>
                  </a:cubicBezTo>
                  <a:lnTo>
                    <a:pt x="404114" y="2424943"/>
                  </a:lnTo>
                  <a:cubicBezTo>
                    <a:pt x="180975" y="2424943"/>
                    <a:pt x="0" y="2243968"/>
                    <a:pt x="0" y="2020828"/>
                  </a:cubicBezTo>
                  <a:lnTo>
                    <a:pt x="0" y="404115"/>
                  </a:lnTo>
                  <a:close/>
                </a:path>
              </a:pathLst>
            </a:custGeom>
            <a:solidFill>
              <a:srgbClr val="FFED4C"/>
            </a:solidFill>
            <a:ln w="19050" cap="rnd">
              <a:solidFill>
                <a:srgbClr val="000000"/>
              </a:solidFill>
              <a:prstDash val="solid"/>
              <a:round/>
            </a:ln>
          </p:spPr>
          <p:txBody>
            <a:bodyPr/>
            <a:lstStyle/>
            <a:p>
              <a:endParaRPr lang="es-ES"/>
            </a:p>
          </p:txBody>
        </p:sp>
        <p:sp>
          <p:nvSpPr>
            <p:cNvPr id="14" name="TextBox 14"/>
            <p:cNvSpPr txBox="1"/>
            <p:nvPr/>
          </p:nvSpPr>
          <p:spPr>
            <a:xfrm>
              <a:off x="0" y="-28575"/>
              <a:ext cx="4136111" cy="2453531"/>
            </a:xfrm>
            <a:prstGeom prst="rect">
              <a:avLst/>
            </a:prstGeom>
          </p:spPr>
          <p:txBody>
            <a:bodyPr lIns="81161" tIns="81161" rIns="81161" bIns="81161" rtlCol="0" anchor="ctr"/>
            <a:lstStyle/>
            <a:p>
              <a:pPr algn="ctr">
                <a:lnSpc>
                  <a:spcPts val="3680"/>
                </a:lnSpc>
              </a:pPr>
              <a:r>
                <a:rPr lang="en-US" sz="3067">
                  <a:solidFill>
                    <a:srgbClr val="000000"/>
                  </a:solidFill>
                  <a:latin typeface="Poppins"/>
                  <a:ea typeface="Poppins"/>
                  <a:cs typeface="Poppins"/>
                  <a:sym typeface="Poppins"/>
                </a:rPr>
                <a:t>What does Samu do and why does he follow Malik?</a:t>
              </a:r>
            </a:p>
          </p:txBody>
        </p:sp>
      </p:grpSp>
      <p:grpSp>
        <p:nvGrpSpPr>
          <p:cNvPr id="15" name="Group 15"/>
          <p:cNvGrpSpPr/>
          <p:nvPr/>
        </p:nvGrpSpPr>
        <p:grpSpPr>
          <a:xfrm>
            <a:off x="9924722" y="5702961"/>
            <a:ext cx="4956051" cy="2905678"/>
            <a:chOff x="0" y="0"/>
            <a:chExt cx="4136111" cy="2424956"/>
          </a:xfrm>
        </p:grpSpPr>
        <p:sp>
          <p:nvSpPr>
            <p:cNvPr id="16" name="Freeform 16"/>
            <p:cNvSpPr/>
            <p:nvPr/>
          </p:nvSpPr>
          <p:spPr>
            <a:xfrm>
              <a:off x="0" y="0"/>
              <a:ext cx="4136009" cy="2424943"/>
            </a:xfrm>
            <a:custGeom>
              <a:avLst/>
              <a:gdLst/>
              <a:ahLst/>
              <a:cxnLst/>
              <a:rect l="l" t="t" r="r" b="b"/>
              <a:pathLst>
                <a:path w="4136009" h="2424943">
                  <a:moveTo>
                    <a:pt x="0" y="404115"/>
                  </a:moveTo>
                  <a:cubicBezTo>
                    <a:pt x="0" y="180975"/>
                    <a:pt x="180975" y="0"/>
                    <a:pt x="404114" y="0"/>
                  </a:cubicBezTo>
                  <a:lnTo>
                    <a:pt x="3731895" y="0"/>
                  </a:lnTo>
                  <a:cubicBezTo>
                    <a:pt x="3955161" y="0"/>
                    <a:pt x="4136009" y="180975"/>
                    <a:pt x="4136009" y="404115"/>
                  </a:cubicBezTo>
                  <a:lnTo>
                    <a:pt x="4136009" y="2020828"/>
                  </a:lnTo>
                  <a:cubicBezTo>
                    <a:pt x="4136009" y="2244095"/>
                    <a:pt x="3955034" y="2424943"/>
                    <a:pt x="3731895" y="2424943"/>
                  </a:cubicBezTo>
                  <a:lnTo>
                    <a:pt x="404114" y="2424943"/>
                  </a:lnTo>
                  <a:cubicBezTo>
                    <a:pt x="180975" y="2424943"/>
                    <a:pt x="0" y="2243968"/>
                    <a:pt x="0" y="2020828"/>
                  </a:cubicBezTo>
                  <a:lnTo>
                    <a:pt x="0" y="404115"/>
                  </a:lnTo>
                  <a:close/>
                </a:path>
              </a:pathLst>
            </a:custGeom>
            <a:solidFill>
              <a:srgbClr val="70C7D6"/>
            </a:solidFill>
            <a:ln w="19050" cap="rnd">
              <a:solidFill>
                <a:srgbClr val="000000"/>
              </a:solidFill>
              <a:prstDash val="solid"/>
              <a:round/>
            </a:ln>
          </p:spPr>
          <p:txBody>
            <a:bodyPr/>
            <a:lstStyle/>
            <a:p>
              <a:endParaRPr lang="es-ES"/>
            </a:p>
          </p:txBody>
        </p:sp>
        <p:sp>
          <p:nvSpPr>
            <p:cNvPr id="17" name="TextBox 17"/>
            <p:cNvSpPr txBox="1"/>
            <p:nvPr/>
          </p:nvSpPr>
          <p:spPr>
            <a:xfrm>
              <a:off x="0" y="-28575"/>
              <a:ext cx="4136111" cy="2453531"/>
            </a:xfrm>
            <a:prstGeom prst="rect">
              <a:avLst/>
            </a:prstGeom>
          </p:spPr>
          <p:txBody>
            <a:bodyPr lIns="81161" tIns="81161" rIns="81161" bIns="81161" rtlCol="0" anchor="ctr"/>
            <a:lstStyle/>
            <a:p>
              <a:pPr algn="ctr">
                <a:lnSpc>
                  <a:spcPts val="3680"/>
                </a:lnSpc>
              </a:pPr>
              <a:r>
                <a:rPr lang="en-US" sz="3067">
                  <a:solidFill>
                    <a:srgbClr val="000000"/>
                  </a:solidFill>
                  <a:latin typeface="Poppins"/>
                  <a:ea typeface="Poppins"/>
                  <a:cs typeface="Poppins"/>
                  <a:sym typeface="Poppins"/>
                </a:rPr>
                <a:t>What could the rest of the class do to change the situation?</a:t>
              </a:r>
            </a:p>
          </p:txBody>
        </p:sp>
      </p:gr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30331" y="2943676"/>
            <a:ext cx="8627338" cy="4399649"/>
            <a:chOff x="0" y="0"/>
            <a:chExt cx="7113524" cy="3627655"/>
          </a:xfrm>
        </p:grpSpPr>
        <p:sp>
          <p:nvSpPr>
            <p:cNvPr id="3" name="Freeform 3"/>
            <p:cNvSpPr/>
            <p:nvPr/>
          </p:nvSpPr>
          <p:spPr>
            <a:xfrm>
              <a:off x="0" y="0"/>
              <a:ext cx="7113524" cy="3627630"/>
            </a:xfrm>
            <a:custGeom>
              <a:avLst/>
              <a:gdLst/>
              <a:ahLst/>
              <a:cxnLst/>
              <a:rect l="l" t="t" r="r" b="b"/>
              <a:pathLst>
                <a:path w="7113524" h="3627630">
                  <a:moveTo>
                    <a:pt x="0" y="604647"/>
                  </a:moveTo>
                  <a:cubicBezTo>
                    <a:pt x="0" y="270637"/>
                    <a:pt x="270637" y="0"/>
                    <a:pt x="604647" y="0"/>
                  </a:cubicBezTo>
                  <a:lnTo>
                    <a:pt x="6508877" y="0"/>
                  </a:lnTo>
                  <a:cubicBezTo>
                    <a:pt x="6842760" y="0"/>
                    <a:pt x="7113524" y="270637"/>
                    <a:pt x="7113524" y="604647"/>
                  </a:cubicBezTo>
                  <a:lnTo>
                    <a:pt x="7113524" y="3022982"/>
                  </a:lnTo>
                  <a:cubicBezTo>
                    <a:pt x="7113524" y="3356866"/>
                    <a:pt x="6842887" y="3627630"/>
                    <a:pt x="6508877" y="3627630"/>
                  </a:cubicBezTo>
                  <a:lnTo>
                    <a:pt x="604647" y="3627630"/>
                  </a:lnTo>
                  <a:cubicBezTo>
                    <a:pt x="270637" y="3627630"/>
                    <a:pt x="0" y="3356992"/>
                    <a:pt x="0" y="3022982"/>
                  </a:cubicBezTo>
                  <a:lnTo>
                    <a:pt x="0" y="604647"/>
                  </a:lnTo>
                  <a:close/>
                </a:path>
              </a:pathLst>
            </a:custGeom>
            <a:solidFill>
              <a:srgbClr val="FFED4C"/>
            </a:solidFill>
            <a:ln w="19050" cap="rnd">
              <a:solidFill>
                <a:srgbClr val="000000"/>
              </a:solidFill>
              <a:prstDash val="solid"/>
              <a:round/>
            </a:ln>
          </p:spPr>
          <p:txBody>
            <a:bodyPr/>
            <a:lstStyle/>
            <a:p>
              <a:endParaRPr lang="es-ES"/>
            </a:p>
          </p:txBody>
        </p:sp>
        <p:sp>
          <p:nvSpPr>
            <p:cNvPr id="4" name="TextBox 4"/>
            <p:cNvSpPr txBox="1"/>
            <p:nvPr/>
          </p:nvSpPr>
          <p:spPr>
            <a:xfrm>
              <a:off x="0" y="-28575"/>
              <a:ext cx="7113524" cy="3656230"/>
            </a:xfrm>
            <a:prstGeom prst="rect">
              <a:avLst/>
            </a:prstGeom>
          </p:spPr>
          <p:txBody>
            <a:bodyPr lIns="82148" tIns="82148" rIns="82148" bIns="82148" rtlCol="0" anchor="ctr"/>
            <a:lstStyle/>
            <a:p>
              <a:pPr algn="ctr">
                <a:lnSpc>
                  <a:spcPts val="3600"/>
                </a:lnSpc>
              </a:pPr>
              <a:r>
                <a:rPr lang="en-US" sz="3000">
                  <a:solidFill>
                    <a:srgbClr val="000000"/>
                  </a:solidFill>
                  <a:latin typeface="Poppins"/>
                  <a:ea typeface="Poppins"/>
                  <a:cs typeface="Poppins"/>
                  <a:sym typeface="Poppins"/>
                </a:rPr>
                <a:t>“In bullying there is not only a victim and an aggressor. There are also followers, bystanders, and the entire class. Everyone has a role, and everyone can do something to change the situation.” </a:t>
              </a:r>
            </a:p>
          </p:txBody>
        </p:sp>
      </p:grpSp>
      <p:sp>
        <p:nvSpPr>
          <p:cNvPr id="5" name="Freeform 5"/>
          <p:cNvSpPr/>
          <p:nvPr/>
        </p:nvSpPr>
        <p:spPr>
          <a:xfrm>
            <a:off x="0" y="-123303"/>
            <a:ext cx="3265418" cy="10533606"/>
          </a:xfrm>
          <a:custGeom>
            <a:avLst/>
            <a:gdLst/>
            <a:ahLst/>
            <a:cxnLst/>
            <a:rect l="l" t="t" r="r" b="b"/>
            <a:pathLst>
              <a:path w="3265418" h="10533606">
                <a:moveTo>
                  <a:pt x="0" y="0"/>
                </a:moveTo>
                <a:lnTo>
                  <a:pt x="3265418" y="0"/>
                </a:lnTo>
                <a:lnTo>
                  <a:pt x="3265418" y="10533606"/>
                </a:lnTo>
                <a:lnTo>
                  <a:pt x="0" y="1053360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7118" y="2781098"/>
            <a:ext cx="20462236" cy="13870180"/>
            <a:chOff x="0" y="0"/>
            <a:chExt cx="14550923" cy="9863239"/>
          </a:xfrm>
        </p:grpSpPr>
        <p:sp>
          <p:nvSpPr>
            <p:cNvPr id="3" name="Freeform 3"/>
            <p:cNvSpPr/>
            <p:nvPr/>
          </p:nvSpPr>
          <p:spPr>
            <a:xfrm>
              <a:off x="0" y="0"/>
              <a:ext cx="14550898" cy="9863201"/>
            </a:xfrm>
            <a:custGeom>
              <a:avLst/>
              <a:gdLst/>
              <a:ahLst/>
              <a:cxnLst/>
              <a:rect l="l" t="t" r="r" b="b"/>
              <a:pathLst>
                <a:path w="14550898" h="9863201">
                  <a:moveTo>
                    <a:pt x="0" y="4931664"/>
                  </a:moveTo>
                  <a:cubicBezTo>
                    <a:pt x="0" y="2208022"/>
                    <a:pt x="3257296" y="0"/>
                    <a:pt x="7275449" y="0"/>
                  </a:cubicBezTo>
                  <a:cubicBezTo>
                    <a:pt x="11293602" y="0"/>
                    <a:pt x="14550898" y="2208022"/>
                    <a:pt x="14550898" y="4931664"/>
                  </a:cubicBezTo>
                  <a:cubicBezTo>
                    <a:pt x="14550898" y="7655306"/>
                    <a:pt x="11293602" y="9863201"/>
                    <a:pt x="7275449" y="9863201"/>
                  </a:cubicBezTo>
                  <a:cubicBezTo>
                    <a:pt x="3257296" y="9863201"/>
                    <a:pt x="0" y="7655306"/>
                    <a:pt x="0" y="4931664"/>
                  </a:cubicBezTo>
                  <a:close/>
                </a:path>
              </a:pathLst>
            </a:custGeom>
            <a:solidFill>
              <a:srgbClr val="FFED4C"/>
            </a:solidFill>
          </p:spPr>
          <p:txBody>
            <a:bodyPr/>
            <a:lstStyle/>
            <a:p>
              <a:endParaRPr lang="es-ES"/>
            </a:p>
          </p:txBody>
        </p:sp>
      </p:grpSp>
      <p:sp>
        <p:nvSpPr>
          <p:cNvPr id="4" name="TextBox 4"/>
          <p:cNvSpPr txBox="1"/>
          <p:nvPr/>
        </p:nvSpPr>
        <p:spPr>
          <a:xfrm>
            <a:off x="5334628" y="3920644"/>
            <a:ext cx="7618743" cy="466297"/>
          </a:xfrm>
          <a:prstGeom prst="rect">
            <a:avLst/>
          </a:prstGeom>
        </p:spPr>
        <p:txBody>
          <a:bodyPr lIns="0" tIns="0" rIns="0" bIns="0" rtlCol="0" anchor="t">
            <a:spAutoFit/>
          </a:bodyPr>
          <a:lstStyle/>
          <a:p>
            <a:pPr algn="ctr">
              <a:lnSpc>
                <a:spcPts val="3324"/>
              </a:lnSpc>
            </a:pPr>
            <a:r>
              <a:rPr lang="en-US" sz="2770">
                <a:solidFill>
                  <a:srgbClr val="000000"/>
                </a:solidFill>
                <a:latin typeface="Poppins"/>
                <a:ea typeface="Poppins"/>
                <a:cs typeface="Poppins"/>
                <a:sym typeface="Poppins"/>
              </a:rPr>
              <a:t>Activity 1.7</a:t>
            </a:r>
          </a:p>
        </p:txBody>
      </p:sp>
      <p:sp>
        <p:nvSpPr>
          <p:cNvPr id="5" name="TextBox 5"/>
          <p:cNvSpPr txBox="1"/>
          <p:nvPr/>
        </p:nvSpPr>
        <p:spPr>
          <a:xfrm>
            <a:off x="4146484" y="5301263"/>
            <a:ext cx="9995032" cy="3095625"/>
          </a:xfrm>
          <a:prstGeom prst="rect">
            <a:avLst/>
          </a:prstGeom>
        </p:spPr>
        <p:txBody>
          <a:bodyPr lIns="0" tIns="0" rIns="0" bIns="0" rtlCol="0" anchor="t">
            <a:spAutoFit/>
          </a:bodyPr>
          <a:lstStyle/>
          <a:p>
            <a:pPr algn="ctr">
              <a:lnSpc>
                <a:spcPts val="6000"/>
              </a:lnSpc>
            </a:pPr>
            <a:r>
              <a:rPr lang="en-US" sz="5000">
                <a:solidFill>
                  <a:srgbClr val="000000"/>
                </a:solidFill>
                <a:latin typeface="Poppins"/>
                <a:ea typeface="Poppins"/>
                <a:cs typeface="Poppins"/>
                <a:sym typeface="Poppins"/>
              </a:rPr>
              <a:t>Body Silhouettes</a:t>
            </a:r>
          </a:p>
          <a:p>
            <a:pPr algn="ctr">
              <a:lnSpc>
                <a:spcPts val="6000"/>
              </a:lnSpc>
            </a:pPr>
            <a:r>
              <a:rPr lang="en-US" sz="5000">
                <a:solidFill>
                  <a:srgbClr val="000000"/>
                </a:solidFill>
                <a:latin typeface="Poppins"/>
                <a:ea typeface="Poppins"/>
                <a:cs typeface="Poppins"/>
                <a:sym typeface="Poppins"/>
              </a:rPr>
              <a:t> </a:t>
            </a:r>
          </a:p>
          <a:p>
            <a:pPr algn="ctr">
              <a:lnSpc>
                <a:spcPts val="6000"/>
              </a:lnSpc>
            </a:pPr>
            <a:r>
              <a:rPr lang="en-US" sz="5000" b="1">
                <a:solidFill>
                  <a:srgbClr val="000000"/>
                </a:solidFill>
                <a:latin typeface="Poppins Bold"/>
                <a:ea typeface="Poppins Bold"/>
                <a:cs typeface="Poppins Bold"/>
                <a:sym typeface="Poppins Bold"/>
              </a:rPr>
              <a:t>Emotions and Consequences of Bullying</a:t>
            </a:r>
          </a:p>
        </p:txBody>
      </p: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814938" y="2153138"/>
            <a:ext cx="4887758" cy="18573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 </a:t>
            </a:r>
          </a:p>
          <a:p>
            <a:pPr algn="l">
              <a:lnSpc>
                <a:spcPts val="2400"/>
              </a:lnSpc>
            </a:pPr>
            <a:endParaRPr lang="en-US" sz="2000" b="1">
              <a:solidFill>
                <a:srgbClr val="000000"/>
              </a:solidFill>
              <a:latin typeface="Poppins Bold"/>
              <a:ea typeface="Poppins Bold"/>
              <a:cs typeface="Poppins Bold"/>
              <a:sym typeface="Poppins Bold"/>
            </a:endParaRPr>
          </a:p>
          <a:p>
            <a:pPr marL="257387" lvl="1" indent="-128693" algn="l">
              <a:lnSpc>
                <a:spcPts val="2400"/>
              </a:lnSpc>
              <a:buFont typeface="Arial"/>
              <a:buChar char="•"/>
            </a:pPr>
            <a:r>
              <a:rPr lang="en-US" sz="2000">
                <a:solidFill>
                  <a:srgbClr val="000000"/>
                </a:solidFill>
                <a:latin typeface="Poppins"/>
                <a:ea typeface="Poppins"/>
                <a:cs typeface="Poppins"/>
                <a:sym typeface="Poppins"/>
              </a:rPr>
              <a:t>Large paper rolls or poster boards.</a:t>
            </a:r>
          </a:p>
          <a:p>
            <a:pPr marL="257387" lvl="1" indent="-128693" algn="l">
              <a:lnSpc>
                <a:spcPts val="2400"/>
              </a:lnSpc>
              <a:buFont typeface="Arial"/>
              <a:buChar char="•"/>
            </a:pPr>
            <a:r>
              <a:rPr lang="en-US" sz="2000">
                <a:solidFill>
                  <a:srgbClr val="000000"/>
                </a:solidFill>
                <a:latin typeface="Poppins"/>
                <a:ea typeface="Poppins"/>
                <a:cs typeface="Poppins"/>
                <a:sym typeface="Poppins"/>
              </a:rPr>
              <a:t>Colored markers. </a:t>
            </a:r>
          </a:p>
          <a:p>
            <a:pPr marL="257387" lvl="1" indent="-128693" algn="l">
              <a:lnSpc>
                <a:spcPts val="2400"/>
              </a:lnSpc>
              <a:buFont typeface="Arial"/>
              <a:buChar char="•"/>
            </a:pPr>
            <a:r>
              <a:rPr lang="en-US" sz="2000">
                <a:solidFill>
                  <a:srgbClr val="000000"/>
                </a:solidFill>
                <a:latin typeface="Poppins"/>
                <a:ea typeface="Poppins"/>
                <a:cs typeface="Poppins"/>
                <a:sym typeface="Poppins"/>
              </a:rPr>
              <a:t>Adhesive tape to stick the silhouettes on the wall.</a:t>
            </a:r>
          </a:p>
        </p:txBody>
      </p:sp>
      <p:sp>
        <p:nvSpPr>
          <p:cNvPr id="3" name="TextBox 3"/>
          <p:cNvSpPr txBox="1"/>
          <p:nvPr/>
        </p:nvSpPr>
        <p:spPr>
          <a:xfrm>
            <a:off x="2814938" y="5248763"/>
            <a:ext cx="4785196" cy="18573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What we will do: </a:t>
            </a:r>
          </a:p>
          <a:p>
            <a:pPr algn="l">
              <a:lnSpc>
                <a:spcPts val="2400"/>
              </a:lnSpc>
            </a:pPr>
            <a:endParaRPr lang="en-US" sz="2000" b="1">
              <a:solidFill>
                <a:srgbClr val="000000"/>
              </a:solidFill>
              <a:latin typeface="Poppins Bold"/>
              <a:ea typeface="Poppins Bold"/>
              <a:cs typeface="Poppins Bold"/>
              <a:sym typeface="Poppins Bold"/>
            </a:endParaRPr>
          </a:p>
          <a:p>
            <a:pPr algn="l">
              <a:lnSpc>
                <a:spcPts val="2400"/>
              </a:lnSpc>
            </a:pPr>
            <a:r>
              <a:rPr lang="en-US" sz="2000">
                <a:solidFill>
                  <a:srgbClr val="000000"/>
                </a:solidFill>
                <a:latin typeface="Poppins"/>
                <a:ea typeface="Poppins"/>
                <a:cs typeface="Poppins"/>
                <a:sym typeface="Poppins"/>
              </a:rPr>
              <a:t>We will draw a silhouette and write emotions and consequences of a role.</a:t>
            </a:r>
          </a:p>
          <a:p>
            <a:pPr algn="l">
              <a:lnSpc>
                <a:spcPts val="2400"/>
              </a:lnSpc>
            </a:pPr>
            <a:endParaRPr lang="en-US" sz="2000">
              <a:solidFill>
                <a:srgbClr val="000000"/>
              </a:solidFill>
              <a:latin typeface="Poppins"/>
              <a:ea typeface="Poppins"/>
              <a:cs typeface="Poppins"/>
              <a:sym typeface="Poppins"/>
            </a:endParaRPr>
          </a:p>
        </p:txBody>
      </p:sp>
      <p:sp>
        <p:nvSpPr>
          <p:cNvPr id="4" name="TextBox 4"/>
          <p:cNvSpPr txBox="1"/>
          <p:nvPr/>
        </p:nvSpPr>
        <p:spPr>
          <a:xfrm>
            <a:off x="2814938" y="8345271"/>
            <a:ext cx="11509706" cy="3333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Remember: </a:t>
            </a:r>
            <a:r>
              <a:rPr lang="en-US" sz="2000">
                <a:solidFill>
                  <a:srgbClr val="000000"/>
                </a:solidFill>
                <a:latin typeface="Poppins"/>
                <a:ea typeface="Poppins"/>
                <a:cs typeface="Poppins"/>
                <a:sym typeface="Poppins"/>
              </a:rPr>
              <a:t>putting yourself in someone else’s shoes helps us understand how they feel.</a:t>
            </a:r>
          </a:p>
        </p:txBody>
      </p:sp>
      <p:grpSp>
        <p:nvGrpSpPr>
          <p:cNvPr id="5" name="Group 5"/>
          <p:cNvGrpSpPr/>
          <p:nvPr/>
        </p:nvGrpSpPr>
        <p:grpSpPr>
          <a:xfrm>
            <a:off x="8897981" y="-343476"/>
            <a:ext cx="7949038" cy="10287000"/>
            <a:chOff x="0" y="0"/>
            <a:chExt cx="7536866" cy="9753600"/>
          </a:xfrm>
        </p:grpSpPr>
        <p:sp>
          <p:nvSpPr>
            <p:cNvPr id="6" name="Freeform 6" descr="A black background with a black square  AI-generated content may be incorrect."/>
            <p:cNvSpPr/>
            <p:nvPr/>
          </p:nvSpPr>
          <p:spPr>
            <a:xfrm>
              <a:off x="0" y="0"/>
              <a:ext cx="7536815" cy="9753600"/>
            </a:xfrm>
            <a:custGeom>
              <a:avLst/>
              <a:gdLst/>
              <a:ahLst/>
              <a:cxnLst/>
              <a:rect l="l" t="t" r="r" b="b"/>
              <a:pathLst>
                <a:path w="7536815" h="9753600">
                  <a:moveTo>
                    <a:pt x="0" y="0"/>
                  </a:moveTo>
                  <a:lnTo>
                    <a:pt x="7536815" y="0"/>
                  </a:lnTo>
                  <a:lnTo>
                    <a:pt x="7536815" y="9753600"/>
                  </a:lnTo>
                  <a:lnTo>
                    <a:pt x="0" y="9753600"/>
                  </a:lnTo>
                  <a:lnTo>
                    <a:pt x="0" y="0"/>
                  </a:lnTo>
                  <a:close/>
                </a:path>
              </a:pathLst>
            </a:custGeom>
            <a:blipFill>
              <a:blip r:embed="rId2"/>
              <a:stretch>
                <a:fillRect/>
              </a:stretch>
            </a:blipFill>
          </p:spPr>
          <p:txBody>
            <a:bodyPr/>
            <a:lstStyle/>
            <a:p>
              <a:endParaRPr lang="es-ES"/>
            </a:p>
          </p:txBody>
        </p:sp>
      </p:gr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935225" y="2431240"/>
            <a:ext cx="5174841" cy="2557571"/>
            <a:chOff x="0" y="0"/>
            <a:chExt cx="4906516" cy="2424956"/>
          </a:xfrm>
        </p:grpSpPr>
        <p:sp>
          <p:nvSpPr>
            <p:cNvPr id="3" name="Freeform 3"/>
            <p:cNvSpPr/>
            <p:nvPr/>
          </p:nvSpPr>
          <p:spPr>
            <a:xfrm>
              <a:off x="0" y="0"/>
              <a:ext cx="4906396" cy="2424943"/>
            </a:xfrm>
            <a:custGeom>
              <a:avLst/>
              <a:gdLst/>
              <a:ahLst/>
              <a:cxnLst/>
              <a:rect l="l" t="t" r="r" b="b"/>
              <a:pathLst>
                <a:path w="4906396" h="2424943">
                  <a:moveTo>
                    <a:pt x="0" y="404115"/>
                  </a:moveTo>
                  <a:cubicBezTo>
                    <a:pt x="0" y="180975"/>
                    <a:pt x="214684" y="0"/>
                    <a:pt x="479386" y="0"/>
                  </a:cubicBezTo>
                  <a:lnTo>
                    <a:pt x="4427010" y="0"/>
                  </a:lnTo>
                  <a:cubicBezTo>
                    <a:pt x="4691862" y="0"/>
                    <a:pt x="4906396" y="180975"/>
                    <a:pt x="4906396" y="404115"/>
                  </a:cubicBezTo>
                  <a:lnTo>
                    <a:pt x="4906396" y="2020828"/>
                  </a:lnTo>
                  <a:cubicBezTo>
                    <a:pt x="4906396" y="2244095"/>
                    <a:pt x="4691712" y="2424943"/>
                    <a:pt x="4427010" y="2424943"/>
                  </a:cubicBezTo>
                  <a:lnTo>
                    <a:pt x="479386" y="2424943"/>
                  </a:lnTo>
                  <a:cubicBezTo>
                    <a:pt x="214684" y="2424943"/>
                    <a:pt x="0" y="2243968"/>
                    <a:pt x="0" y="2020828"/>
                  </a:cubicBezTo>
                  <a:lnTo>
                    <a:pt x="0" y="404115"/>
                  </a:lnTo>
                  <a:close/>
                </a:path>
              </a:pathLst>
            </a:custGeom>
            <a:solidFill>
              <a:srgbClr val="70C7D6"/>
            </a:solidFill>
            <a:ln w="19050" cap="rnd">
              <a:solidFill>
                <a:srgbClr val="000000"/>
              </a:solidFill>
              <a:prstDash val="solid"/>
              <a:round/>
            </a:ln>
          </p:spPr>
          <p:txBody>
            <a:bodyPr/>
            <a:lstStyle/>
            <a:p>
              <a:endParaRPr lang="es-ES"/>
            </a:p>
          </p:txBody>
        </p:sp>
        <p:sp>
          <p:nvSpPr>
            <p:cNvPr id="4" name="TextBox 4"/>
            <p:cNvSpPr txBox="1"/>
            <p:nvPr/>
          </p:nvSpPr>
          <p:spPr>
            <a:xfrm>
              <a:off x="0" y="-28575"/>
              <a:ext cx="4906516" cy="2453531"/>
            </a:xfrm>
            <a:prstGeom prst="rect">
              <a:avLst/>
            </a:prstGeom>
          </p:spPr>
          <p:txBody>
            <a:bodyPr lIns="71438" tIns="71438" rIns="71438" bIns="71438" rtlCol="0" anchor="ctr"/>
            <a:lstStyle/>
            <a:p>
              <a:pPr algn="ctr">
                <a:lnSpc>
                  <a:spcPts val="3600"/>
                </a:lnSpc>
              </a:pPr>
              <a:r>
                <a:rPr lang="en-US" sz="3000">
                  <a:solidFill>
                    <a:srgbClr val="000000"/>
                  </a:solidFill>
                  <a:latin typeface="Poppins"/>
                  <a:ea typeface="Poppins"/>
                  <a:cs typeface="Poppins"/>
                  <a:sym typeface="Poppins"/>
                </a:rPr>
                <a:t>What did you discover when putting yourself in this role’s shoes?</a:t>
              </a:r>
            </a:p>
          </p:txBody>
        </p:sp>
      </p:grpSp>
      <p:grpSp>
        <p:nvGrpSpPr>
          <p:cNvPr id="5" name="Group 5"/>
          <p:cNvGrpSpPr/>
          <p:nvPr/>
        </p:nvGrpSpPr>
        <p:grpSpPr>
          <a:xfrm>
            <a:off x="10193264" y="2431240"/>
            <a:ext cx="5159511" cy="2557571"/>
            <a:chOff x="0" y="0"/>
            <a:chExt cx="4891980" cy="2424956"/>
          </a:xfrm>
        </p:grpSpPr>
        <p:sp>
          <p:nvSpPr>
            <p:cNvPr id="6" name="Freeform 6"/>
            <p:cNvSpPr/>
            <p:nvPr/>
          </p:nvSpPr>
          <p:spPr>
            <a:xfrm>
              <a:off x="0" y="0"/>
              <a:ext cx="4891860" cy="2424943"/>
            </a:xfrm>
            <a:custGeom>
              <a:avLst/>
              <a:gdLst/>
              <a:ahLst/>
              <a:cxnLst/>
              <a:rect l="l" t="t" r="r" b="b"/>
              <a:pathLst>
                <a:path w="4891860" h="2424943">
                  <a:moveTo>
                    <a:pt x="0" y="404115"/>
                  </a:moveTo>
                  <a:cubicBezTo>
                    <a:pt x="0" y="180975"/>
                    <a:pt x="214048" y="0"/>
                    <a:pt x="477965" y="0"/>
                  </a:cubicBezTo>
                  <a:lnTo>
                    <a:pt x="4413895" y="0"/>
                  </a:lnTo>
                  <a:cubicBezTo>
                    <a:pt x="4677963" y="0"/>
                    <a:pt x="4891860" y="180975"/>
                    <a:pt x="4891860" y="404115"/>
                  </a:cubicBezTo>
                  <a:lnTo>
                    <a:pt x="4891860" y="2020828"/>
                  </a:lnTo>
                  <a:cubicBezTo>
                    <a:pt x="4891860" y="2244095"/>
                    <a:pt x="4677813" y="2424943"/>
                    <a:pt x="4413895" y="2424943"/>
                  </a:cubicBezTo>
                  <a:lnTo>
                    <a:pt x="477965" y="2424943"/>
                  </a:lnTo>
                  <a:cubicBezTo>
                    <a:pt x="214048" y="2424943"/>
                    <a:pt x="0" y="2243968"/>
                    <a:pt x="0" y="2020828"/>
                  </a:cubicBezTo>
                  <a:lnTo>
                    <a:pt x="0" y="404115"/>
                  </a:lnTo>
                  <a:close/>
                </a:path>
              </a:pathLst>
            </a:custGeom>
            <a:solidFill>
              <a:srgbClr val="FFED4C"/>
            </a:solidFill>
            <a:ln w="19050" cap="rnd">
              <a:solidFill>
                <a:srgbClr val="000000"/>
              </a:solidFill>
              <a:prstDash val="solid"/>
              <a:round/>
            </a:ln>
          </p:spPr>
          <p:txBody>
            <a:bodyPr/>
            <a:lstStyle/>
            <a:p>
              <a:endParaRPr lang="es-ES"/>
            </a:p>
          </p:txBody>
        </p:sp>
        <p:sp>
          <p:nvSpPr>
            <p:cNvPr id="7" name="TextBox 7"/>
            <p:cNvSpPr txBox="1"/>
            <p:nvPr/>
          </p:nvSpPr>
          <p:spPr>
            <a:xfrm>
              <a:off x="0" y="-28575"/>
              <a:ext cx="4891980" cy="2453531"/>
            </a:xfrm>
            <a:prstGeom prst="rect">
              <a:avLst/>
            </a:prstGeom>
          </p:spPr>
          <p:txBody>
            <a:bodyPr lIns="71438" tIns="71438" rIns="71438" bIns="71438" rtlCol="0" anchor="ctr"/>
            <a:lstStyle/>
            <a:p>
              <a:pPr algn="ctr">
                <a:lnSpc>
                  <a:spcPts val="3600"/>
                </a:lnSpc>
              </a:pPr>
              <a:r>
                <a:rPr lang="en-US" sz="3000">
                  <a:solidFill>
                    <a:srgbClr val="000000"/>
                  </a:solidFill>
                  <a:latin typeface="Poppins"/>
                  <a:ea typeface="Poppins"/>
                  <a:cs typeface="Poppins"/>
                  <a:sym typeface="Poppins"/>
                </a:rPr>
                <a:t>What emotions are repeated across all characters?</a:t>
              </a:r>
            </a:p>
          </p:txBody>
        </p:sp>
      </p:grpSp>
      <p:grpSp>
        <p:nvGrpSpPr>
          <p:cNvPr id="8" name="Group 8"/>
          <p:cNvGrpSpPr/>
          <p:nvPr/>
        </p:nvGrpSpPr>
        <p:grpSpPr>
          <a:xfrm>
            <a:off x="10193264" y="5298189"/>
            <a:ext cx="5159511" cy="2557570"/>
            <a:chOff x="0" y="0"/>
            <a:chExt cx="4891980" cy="2424956"/>
          </a:xfrm>
        </p:grpSpPr>
        <p:sp>
          <p:nvSpPr>
            <p:cNvPr id="9" name="Freeform 9"/>
            <p:cNvSpPr/>
            <p:nvPr/>
          </p:nvSpPr>
          <p:spPr>
            <a:xfrm>
              <a:off x="0" y="0"/>
              <a:ext cx="4891970" cy="2424943"/>
            </a:xfrm>
            <a:custGeom>
              <a:avLst/>
              <a:gdLst/>
              <a:ahLst/>
              <a:cxnLst/>
              <a:rect l="l" t="t" r="r" b="b"/>
              <a:pathLst>
                <a:path w="4891970" h="2424943">
                  <a:moveTo>
                    <a:pt x="0" y="404115"/>
                  </a:moveTo>
                  <a:cubicBezTo>
                    <a:pt x="0" y="180975"/>
                    <a:pt x="155973" y="0"/>
                    <a:pt x="348285" y="0"/>
                  </a:cubicBezTo>
                  <a:lnTo>
                    <a:pt x="4543685" y="0"/>
                  </a:lnTo>
                  <a:cubicBezTo>
                    <a:pt x="4736106" y="0"/>
                    <a:pt x="4891970" y="180975"/>
                    <a:pt x="4891970" y="404115"/>
                  </a:cubicBezTo>
                  <a:lnTo>
                    <a:pt x="4891970" y="2020828"/>
                  </a:lnTo>
                  <a:cubicBezTo>
                    <a:pt x="4891970" y="2244095"/>
                    <a:pt x="4735997" y="2424943"/>
                    <a:pt x="4543685" y="2424943"/>
                  </a:cubicBezTo>
                  <a:lnTo>
                    <a:pt x="348285" y="2424943"/>
                  </a:lnTo>
                  <a:cubicBezTo>
                    <a:pt x="155973" y="2424943"/>
                    <a:pt x="0" y="2243968"/>
                    <a:pt x="0" y="2020828"/>
                  </a:cubicBezTo>
                  <a:lnTo>
                    <a:pt x="0" y="404115"/>
                  </a:lnTo>
                  <a:close/>
                </a:path>
              </a:pathLst>
            </a:custGeom>
            <a:solidFill>
              <a:srgbClr val="E3829C"/>
            </a:solidFill>
            <a:ln w="19050" cap="rnd">
              <a:solidFill>
                <a:srgbClr val="000000"/>
              </a:solidFill>
              <a:prstDash val="solid"/>
              <a:round/>
            </a:ln>
          </p:spPr>
          <p:txBody>
            <a:bodyPr/>
            <a:lstStyle/>
            <a:p>
              <a:endParaRPr lang="es-ES"/>
            </a:p>
          </p:txBody>
        </p:sp>
        <p:sp>
          <p:nvSpPr>
            <p:cNvPr id="10" name="TextBox 10"/>
            <p:cNvSpPr txBox="1"/>
            <p:nvPr/>
          </p:nvSpPr>
          <p:spPr>
            <a:xfrm>
              <a:off x="0" y="-28575"/>
              <a:ext cx="4891980" cy="2453531"/>
            </a:xfrm>
            <a:prstGeom prst="rect">
              <a:avLst/>
            </a:prstGeom>
          </p:spPr>
          <p:txBody>
            <a:bodyPr lIns="71438" tIns="71438" rIns="71438" bIns="71438" rtlCol="0" anchor="ctr"/>
            <a:lstStyle/>
            <a:p>
              <a:pPr algn="ctr">
                <a:lnSpc>
                  <a:spcPts val="3600"/>
                </a:lnSpc>
              </a:pPr>
              <a:r>
                <a:rPr lang="en-US" sz="3000">
                  <a:solidFill>
                    <a:srgbClr val="000000"/>
                  </a:solidFill>
                  <a:latin typeface="Poppins"/>
                  <a:ea typeface="Poppins"/>
                  <a:cs typeface="Poppins"/>
                  <a:sym typeface="Poppins"/>
                </a:rPr>
                <a:t>What consequences can happen if we don’t act against bullying?</a:t>
              </a:r>
            </a:p>
          </p:txBody>
        </p:sp>
      </p:grpSp>
      <p:grpSp>
        <p:nvGrpSpPr>
          <p:cNvPr id="11" name="Group 11"/>
          <p:cNvGrpSpPr/>
          <p:nvPr/>
        </p:nvGrpSpPr>
        <p:grpSpPr>
          <a:xfrm>
            <a:off x="2935225" y="5298189"/>
            <a:ext cx="5174841" cy="2557570"/>
            <a:chOff x="0" y="0"/>
            <a:chExt cx="4906516" cy="2424956"/>
          </a:xfrm>
        </p:grpSpPr>
        <p:sp>
          <p:nvSpPr>
            <p:cNvPr id="12" name="Freeform 12"/>
            <p:cNvSpPr/>
            <p:nvPr/>
          </p:nvSpPr>
          <p:spPr>
            <a:xfrm>
              <a:off x="0" y="0"/>
              <a:ext cx="4906396" cy="2424943"/>
            </a:xfrm>
            <a:custGeom>
              <a:avLst/>
              <a:gdLst/>
              <a:ahLst/>
              <a:cxnLst/>
              <a:rect l="l" t="t" r="r" b="b"/>
              <a:pathLst>
                <a:path w="4906396" h="2424943">
                  <a:moveTo>
                    <a:pt x="0" y="404115"/>
                  </a:moveTo>
                  <a:cubicBezTo>
                    <a:pt x="0" y="180975"/>
                    <a:pt x="214684" y="0"/>
                    <a:pt x="479386" y="0"/>
                  </a:cubicBezTo>
                  <a:lnTo>
                    <a:pt x="4427010" y="0"/>
                  </a:lnTo>
                  <a:cubicBezTo>
                    <a:pt x="4691862" y="0"/>
                    <a:pt x="4906396" y="180975"/>
                    <a:pt x="4906396" y="404115"/>
                  </a:cubicBezTo>
                  <a:lnTo>
                    <a:pt x="4906396" y="2020828"/>
                  </a:lnTo>
                  <a:cubicBezTo>
                    <a:pt x="4906396" y="2244095"/>
                    <a:pt x="4691712" y="2424943"/>
                    <a:pt x="4427010" y="2424943"/>
                  </a:cubicBezTo>
                  <a:lnTo>
                    <a:pt x="479386" y="2424943"/>
                  </a:lnTo>
                  <a:cubicBezTo>
                    <a:pt x="214684" y="2424943"/>
                    <a:pt x="0" y="2243968"/>
                    <a:pt x="0" y="2020828"/>
                  </a:cubicBezTo>
                  <a:lnTo>
                    <a:pt x="0" y="404115"/>
                  </a:lnTo>
                  <a:close/>
                </a:path>
              </a:pathLst>
            </a:custGeom>
            <a:solidFill>
              <a:srgbClr val="50B264"/>
            </a:solidFill>
            <a:ln w="19050" cap="rnd">
              <a:solidFill>
                <a:srgbClr val="000000"/>
              </a:solidFill>
              <a:prstDash val="solid"/>
              <a:round/>
            </a:ln>
          </p:spPr>
          <p:txBody>
            <a:bodyPr/>
            <a:lstStyle/>
            <a:p>
              <a:endParaRPr lang="es-ES"/>
            </a:p>
          </p:txBody>
        </p:sp>
        <p:sp>
          <p:nvSpPr>
            <p:cNvPr id="13" name="TextBox 13"/>
            <p:cNvSpPr txBox="1"/>
            <p:nvPr/>
          </p:nvSpPr>
          <p:spPr>
            <a:xfrm>
              <a:off x="0" y="-28575"/>
              <a:ext cx="4906516" cy="2453531"/>
            </a:xfrm>
            <a:prstGeom prst="rect">
              <a:avLst/>
            </a:prstGeom>
          </p:spPr>
          <p:txBody>
            <a:bodyPr lIns="71438" tIns="71438" rIns="71438" bIns="71438" rtlCol="0" anchor="ctr"/>
            <a:lstStyle/>
            <a:p>
              <a:pPr algn="ctr">
                <a:lnSpc>
                  <a:spcPts val="3600"/>
                </a:lnSpc>
              </a:pPr>
              <a:r>
                <a:rPr lang="en-US" sz="3000">
                  <a:solidFill>
                    <a:srgbClr val="000000"/>
                  </a:solidFill>
                  <a:latin typeface="Poppins"/>
                  <a:ea typeface="Poppins"/>
                  <a:cs typeface="Poppins"/>
                  <a:sym typeface="Poppins"/>
                </a:rPr>
                <a:t>What can you do?”</a:t>
              </a:r>
            </a:p>
          </p:txBody>
        </p:sp>
      </p:grpSp>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7118" y="2781098"/>
            <a:ext cx="20462236" cy="13870180"/>
            <a:chOff x="0" y="0"/>
            <a:chExt cx="14550923" cy="9863239"/>
          </a:xfrm>
        </p:grpSpPr>
        <p:sp>
          <p:nvSpPr>
            <p:cNvPr id="3" name="Freeform 3"/>
            <p:cNvSpPr/>
            <p:nvPr/>
          </p:nvSpPr>
          <p:spPr>
            <a:xfrm>
              <a:off x="0" y="0"/>
              <a:ext cx="14550898" cy="9863201"/>
            </a:xfrm>
            <a:custGeom>
              <a:avLst/>
              <a:gdLst/>
              <a:ahLst/>
              <a:cxnLst/>
              <a:rect l="l" t="t" r="r" b="b"/>
              <a:pathLst>
                <a:path w="14550898" h="9863201">
                  <a:moveTo>
                    <a:pt x="0" y="4931664"/>
                  </a:moveTo>
                  <a:cubicBezTo>
                    <a:pt x="0" y="2208022"/>
                    <a:pt x="3257296" y="0"/>
                    <a:pt x="7275449" y="0"/>
                  </a:cubicBezTo>
                  <a:cubicBezTo>
                    <a:pt x="11293602" y="0"/>
                    <a:pt x="14550898" y="2208022"/>
                    <a:pt x="14550898" y="4931664"/>
                  </a:cubicBezTo>
                  <a:cubicBezTo>
                    <a:pt x="14550898" y="7655306"/>
                    <a:pt x="11293602" y="9863201"/>
                    <a:pt x="7275449" y="9863201"/>
                  </a:cubicBezTo>
                  <a:cubicBezTo>
                    <a:pt x="3257296" y="9863201"/>
                    <a:pt x="0" y="7655306"/>
                    <a:pt x="0" y="4931664"/>
                  </a:cubicBezTo>
                  <a:close/>
                </a:path>
              </a:pathLst>
            </a:custGeom>
            <a:solidFill>
              <a:srgbClr val="70C7D6"/>
            </a:solidFill>
          </p:spPr>
          <p:txBody>
            <a:bodyPr/>
            <a:lstStyle/>
            <a:p>
              <a:endParaRPr lang="es-ES"/>
            </a:p>
          </p:txBody>
        </p:sp>
      </p:grpSp>
      <p:sp>
        <p:nvSpPr>
          <p:cNvPr id="4" name="TextBox 4"/>
          <p:cNvSpPr txBox="1"/>
          <p:nvPr/>
        </p:nvSpPr>
        <p:spPr>
          <a:xfrm>
            <a:off x="5318832" y="3978636"/>
            <a:ext cx="7650336" cy="468112"/>
          </a:xfrm>
          <a:prstGeom prst="rect">
            <a:avLst/>
          </a:prstGeom>
        </p:spPr>
        <p:txBody>
          <a:bodyPr lIns="0" tIns="0" rIns="0" bIns="0" rtlCol="0" anchor="t">
            <a:spAutoFit/>
          </a:bodyPr>
          <a:lstStyle/>
          <a:p>
            <a:pPr algn="ctr">
              <a:lnSpc>
                <a:spcPts val="3337"/>
              </a:lnSpc>
            </a:pPr>
            <a:r>
              <a:rPr lang="en-US" sz="2781">
                <a:solidFill>
                  <a:srgbClr val="000000"/>
                </a:solidFill>
                <a:latin typeface="Poppins"/>
                <a:ea typeface="Poppins"/>
                <a:cs typeface="Poppins"/>
                <a:sym typeface="Poppins"/>
              </a:rPr>
              <a:t>Activity 1.8</a:t>
            </a:r>
          </a:p>
        </p:txBody>
      </p:sp>
      <p:sp>
        <p:nvSpPr>
          <p:cNvPr id="5" name="TextBox 5"/>
          <p:cNvSpPr txBox="1"/>
          <p:nvPr/>
        </p:nvSpPr>
        <p:spPr>
          <a:xfrm>
            <a:off x="4483298" y="5892001"/>
            <a:ext cx="9321403" cy="2333625"/>
          </a:xfrm>
          <a:prstGeom prst="rect">
            <a:avLst/>
          </a:prstGeom>
        </p:spPr>
        <p:txBody>
          <a:bodyPr lIns="0" tIns="0" rIns="0" bIns="0" rtlCol="0" anchor="t">
            <a:spAutoFit/>
          </a:bodyPr>
          <a:lstStyle/>
          <a:p>
            <a:pPr algn="ctr">
              <a:lnSpc>
                <a:spcPts val="6000"/>
              </a:lnSpc>
            </a:pPr>
            <a:r>
              <a:rPr lang="en-US" sz="5000">
                <a:solidFill>
                  <a:srgbClr val="000000"/>
                </a:solidFill>
                <a:latin typeface="Poppins"/>
                <a:ea typeface="Poppins"/>
                <a:cs typeface="Poppins"/>
                <a:sym typeface="Poppins"/>
              </a:rPr>
              <a:t>Letter to Parents </a:t>
            </a:r>
          </a:p>
          <a:p>
            <a:pPr algn="ctr">
              <a:lnSpc>
                <a:spcPts val="6000"/>
              </a:lnSpc>
            </a:pPr>
            <a:endParaRPr lang="en-US" sz="5000">
              <a:solidFill>
                <a:srgbClr val="000000"/>
              </a:solidFill>
              <a:latin typeface="Poppins"/>
              <a:ea typeface="Poppins"/>
              <a:cs typeface="Poppins"/>
              <a:sym typeface="Poppins"/>
            </a:endParaRPr>
          </a:p>
          <a:p>
            <a:pPr algn="ctr">
              <a:lnSpc>
                <a:spcPts val="6000"/>
              </a:lnSpc>
            </a:pPr>
            <a:r>
              <a:rPr lang="en-US" sz="5000" b="1">
                <a:solidFill>
                  <a:srgbClr val="000000"/>
                </a:solidFill>
                <a:latin typeface="Poppins Bold"/>
                <a:ea typeface="Poppins Bold"/>
                <a:cs typeface="Poppins Bold"/>
                <a:sym typeface="Poppins Bold"/>
              </a:rPr>
              <a:t>Sharing What We Learned</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7118" y="2781098"/>
            <a:ext cx="20462236" cy="13870180"/>
            <a:chOff x="0" y="0"/>
            <a:chExt cx="14550923" cy="9863239"/>
          </a:xfrm>
        </p:grpSpPr>
        <p:sp>
          <p:nvSpPr>
            <p:cNvPr id="3" name="Freeform 3"/>
            <p:cNvSpPr/>
            <p:nvPr/>
          </p:nvSpPr>
          <p:spPr>
            <a:xfrm>
              <a:off x="0" y="0"/>
              <a:ext cx="14550898" cy="9863201"/>
            </a:xfrm>
            <a:custGeom>
              <a:avLst/>
              <a:gdLst/>
              <a:ahLst/>
              <a:cxnLst/>
              <a:rect l="l" t="t" r="r" b="b"/>
              <a:pathLst>
                <a:path w="14550898" h="9863201">
                  <a:moveTo>
                    <a:pt x="0" y="4931664"/>
                  </a:moveTo>
                  <a:cubicBezTo>
                    <a:pt x="0" y="2208022"/>
                    <a:pt x="3257296" y="0"/>
                    <a:pt x="7275449" y="0"/>
                  </a:cubicBezTo>
                  <a:cubicBezTo>
                    <a:pt x="11293602" y="0"/>
                    <a:pt x="14550898" y="2208022"/>
                    <a:pt x="14550898" y="4931664"/>
                  </a:cubicBezTo>
                  <a:cubicBezTo>
                    <a:pt x="14550898" y="7655306"/>
                    <a:pt x="11293602" y="9863201"/>
                    <a:pt x="7275449" y="9863201"/>
                  </a:cubicBezTo>
                  <a:cubicBezTo>
                    <a:pt x="3257296" y="9863201"/>
                    <a:pt x="0" y="7655306"/>
                    <a:pt x="0" y="4931664"/>
                  </a:cubicBezTo>
                  <a:close/>
                </a:path>
              </a:pathLst>
            </a:custGeom>
            <a:solidFill>
              <a:srgbClr val="E3829C"/>
            </a:solidFill>
          </p:spPr>
          <p:txBody>
            <a:bodyPr/>
            <a:lstStyle/>
            <a:p>
              <a:endParaRPr lang="es-ES"/>
            </a:p>
          </p:txBody>
        </p:sp>
      </p:grpSp>
      <p:grpSp>
        <p:nvGrpSpPr>
          <p:cNvPr id="4" name="Group 4"/>
          <p:cNvGrpSpPr/>
          <p:nvPr/>
        </p:nvGrpSpPr>
        <p:grpSpPr>
          <a:xfrm>
            <a:off x="2087961" y="1028700"/>
            <a:ext cx="14112079" cy="1340973"/>
            <a:chOff x="0" y="0"/>
            <a:chExt cx="11704320" cy="1112181"/>
          </a:xfrm>
        </p:grpSpPr>
        <p:sp>
          <p:nvSpPr>
            <p:cNvPr id="5" name="Freeform 5"/>
            <p:cNvSpPr/>
            <p:nvPr/>
          </p:nvSpPr>
          <p:spPr>
            <a:xfrm>
              <a:off x="0" y="0"/>
              <a:ext cx="11704320" cy="1112184"/>
            </a:xfrm>
            <a:custGeom>
              <a:avLst/>
              <a:gdLst/>
              <a:ahLst/>
              <a:cxnLst/>
              <a:rect l="l" t="t" r="r" b="b"/>
              <a:pathLst>
                <a:path w="11704320" h="1112184">
                  <a:moveTo>
                    <a:pt x="0" y="0"/>
                  </a:moveTo>
                  <a:lnTo>
                    <a:pt x="11704320" y="0"/>
                  </a:lnTo>
                  <a:lnTo>
                    <a:pt x="11704320" y="1112184"/>
                  </a:lnTo>
                  <a:lnTo>
                    <a:pt x="0" y="1112184"/>
                  </a:lnTo>
                  <a:close/>
                </a:path>
              </a:pathLst>
            </a:custGeom>
            <a:blipFill>
              <a:blip r:embed="rId2">
                <a:alphaModFix amt="0"/>
              </a:blip>
              <a:stretch>
                <a:fillRect t="-155055" b="-155054"/>
              </a:stretch>
            </a:blipFill>
          </p:spPr>
          <p:txBody>
            <a:bodyPr/>
            <a:lstStyle/>
            <a:p>
              <a:endParaRPr lang="es-ES"/>
            </a:p>
          </p:txBody>
        </p:sp>
        <p:sp>
          <p:nvSpPr>
            <p:cNvPr id="6" name="TextBox 6"/>
            <p:cNvSpPr txBox="1"/>
            <p:nvPr/>
          </p:nvSpPr>
          <p:spPr>
            <a:xfrm>
              <a:off x="0" y="-47625"/>
              <a:ext cx="11704320" cy="1159806"/>
            </a:xfrm>
            <a:prstGeom prst="rect">
              <a:avLst/>
            </a:prstGeom>
          </p:spPr>
          <p:txBody>
            <a:bodyPr lIns="0" tIns="0" rIns="0" bIns="0" rtlCol="0" anchor="ctr"/>
            <a:lstStyle/>
            <a:p>
              <a:pPr algn="ctr">
                <a:lnSpc>
                  <a:spcPts val="6000"/>
                </a:lnSpc>
              </a:pPr>
              <a:r>
                <a:rPr lang="en-US" sz="5000">
                  <a:solidFill>
                    <a:srgbClr val="000000"/>
                  </a:solidFill>
                  <a:latin typeface="Poppins"/>
                  <a:ea typeface="Poppins"/>
                  <a:cs typeface="Poppins"/>
                  <a:sym typeface="Poppins"/>
                </a:rPr>
                <a:t>Day 1. Bullying en general</a:t>
              </a:r>
            </a:p>
          </p:txBody>
        </p:sp>
      </p:grpSp>
      <p:sp>
        <p:nvSpPr>
          <p:cNvPr id="7" name="TextBox 7"/>
          <p:cNvSpPr txBox="1"/>
          <p:nvPr/>
        </p:nvSpPr>
        <p:spPr>
          <a:xfrm>
            <a:off x="5370979" y="4438770"/>
            <a:ext cx="7546042" cy="462120"/>
          </a:xfrm>
          <a:prstGeom prst="rect">
            <a:avLst/>
          </a:prstGeom>
        </p:spPr>
        <p:txBody>
          <a:bodyPr lIns="0" tIns="0" rIns="0" bIns="0" rtlCol="0" anchor="t">
            <a:spAutoFit/>
          </a:bodyPr>
          <a:lstStyle/>
          <a:p>
            <a:pPr algn="ctr">
              <a:lnSpc>
                <a:spcPts val="3292"/>
              </a:lnSpc>
            </a:pPr>
            <a:r>
              <a:rPr lang="en-US" sz="2743">
                <a:solidFill>
                  <a:srgbClr val="000000"/>
                </a:solidFill>
                <a:latin typeface="Poppins"/>
                <a:ea typeface="Poppins"/>
                <a:cs typeface="Poppins"/>
                <a:sym typeface="Poppins"/>
              </a:rPr>
              <a:t>Activity 1.1</a:t>
            </a:r>
          </a:p>
        </p:txBody>
      </p:sp>
      <p:sp>
        <p:nvSpPr>
          <p:cNvPr id="8" name="TextBox 8"/>
          <p:cNvSpPr txBox="1"/>
          <p:nvPr/>
        </p:nvSpPr>
        <p:spPr>
          <a:xfrm>
            <a:off x="5370979" y="6044242"/>
            <a:ext cx="7546042" cy="1571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Introduction and Presentation</a:t>
            </a:r>
          </a:p>
        </p:txBody>
      </p:sp>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500671" y="1284143"/>
            <a:ext cx="4887758" cy="18573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 </a:t>
            </a:r>
          </a:p>
          <a:p>
            <a:pPr algn="l">
              <a:lnSpc>
                <a:spcPts val="2400"/>
              </a:lnSpc>
            </a:pPr>
            <a:endParaRPr lang="en-US" sz="2000" b="1">
              <a:solidFill>
                <a:srgbClr val="000000"/>
              </a:solidFill>
              <a:latin typeface="Poppins Bold"/>
              <a:ea typeface="Poppins Bold"/>
              <a:cs typeface="Poppins Bold"/>
              <a:sym typeface="Poppins Bold"/>
            </a:endParaRPr>
          </a:p>
          <a:p>
            <a:pPr marL="257387" lvl="1" indent="-128693" algn="l">
              <a:lnSpc>
                <a:spcPts val="2400"/>
              </a:lnSpc>
              <a:buFont typeface="Arial"/>
              <a:buChar char="•"/>
            </a:pPr>
            <a:r>
              <a:rPr lang="en-US" sz="2000">
                <a:solidFill>
                  <a:srgbClr val="000000"/>
                </a:solidFill>
                <a:latin typeface="Poppins"/>
                <a:ea typeface="Poppins"/>
                <a:cs typeface="Poppins"/>
                <a:sym typeface="Poppins"/>
              </a:rPr>
              <a:t>Sheets of paper or letter templates. </a:t>
            </a:r>
          </a:p>
          <a:p>
            <a:pPr marL="257387" lvl="1" indent="-128693" algn="l">
              <a:lnSpc>
                <a:spcPts val="2400"/>
              </a:lnSpc>
              <a:buFont typeface="Arial"/>
              <a:buChar char="•"/>
            </a:pPr>
            <a:r>
              <a:rPr lang="en-US" sz="2000">
                <a:solidFill>
                  <a:srgbClr val="000000"/>
                </a:solidFill>
                <a:latin typeface="Poppins"/>
                <a:ea typeface="Poppins"/>
                <a:cs typeface="Poppins"/>
                <a:sym typeface="Poppins"/>
              </a:rPr>
              <a:t>Pencils or pens. </a:t>
            </a:r>
          </a:p>
          <a:p>
            <a:pPr marL="257387" lvl="1" indent="-128693" algn="l">
              <a:lnSpc>
                <a:spcPts val="2400"/>
              </a:lnSpc>
              <a:buFont typeface="Arial"/>
              <a:buChar char="•"/>
            </a:pPr>
            <a:r>
              <a:rPr lang="en-US" sz="2000">
                <a:solidFill>
                  <a:srgbClr val="000000"/>
                </a:solidFill>
                <a:latin typeface="Poppins"/>
                <a:ea typeface="Poppins"/>
                <a:cs typeface="Poppins"/>
                <a:sym typeface="Poppins"/>
              </a:rPr>
              <a:t>(Optional) Envelopes to take the letter home. </a:t>
            </a:r>
          </a:p>
        </p:txBody>
      </p:sp>
      <p:sp>
        <p:nvSpPr>
          <p:cNvPr id="3" name="TextBox 3"/>
          <p:cNvSpPr txBox="1"/>
          <p:nvPr/>
        </p:nvSpPr>
        <p:spPr>
          <a:xfrm>
            <a:off x="2500671" y="5677388"/>
            <a:ext cx="4785196" cy="12477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What we will do: </a:t>
            </a:r>
          </a:p>
          <a:p>
            <a:pPr algn="l">
              <a:lnSpc>
                <a:spcPts val="2400"/>
              </a:lnSpc>
            </a:pPr>
            <a:endParaRPr lang="en-US" sz="2000" b="1">
              <a:solidFill>
                <a:srgbClr val="000000"/>
              </a:solidFill>
              <a:latin typeface="Poppins Bold"/>
              <a:ea typeface="Poppins Bold"/>
              <a:cs typeface="Poppins Bold"/>
              <a:sym typeface="Poppins Bold"/>
            </a:endParaRPr>
          </a:p>
          <a:p>
            <a:pPr algn="l">
              <a:lnSpc>
                <a:spcPts val="2400"/>
              </a:lnSpc>
            </a:pPr>
            <a:r>
              <a:rPr lang="en-US" sz="2000">
                <a:solidFill>
                  <a:srgbClr val="000000"/>
                </a:solidFill>
                <a:latin typeface="Poppins"/>
                <a:ea typeface="Poppins"/>
                <a:cs typeface="Poppins"/>
                <a:sym typeface="Poppins"/>
              </a:rPr>
              <a:t>You will write a letter to your family telling them what you learned today</a:t>
            </a:r>
          </a:p>
        </p:txBody>
      </p:sp>
      <p:sp>
        <p:nvSpPr>
          <p:cNvPr id="4" name="TextBox 4"/>
          <p:cNvSpPr txBox="1"/>
          <p:nvPr/>
        </p:nvSpPr>
        <p:spPr>
          <a:xfrm>
            <a:off x="2500671" y="8773896"/>
            <a:ext cx="11509706" cy="6381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Remember: </a:t>
            </a:r>
            <a:r>
              <a:rPr lang="en-US" sz="2000">
                <a:solidFill>
                  <a:srgbClr val="000000"/>
                </a:solidFill>
                <a:latin typeface="Poppins"/>
                <a:ea typeface="Poppins"/>
                <a:cs typeface="Poppins"/>
                <a:sym typeface="Poppins"/>
              </a:rPr>
              <a:t>sharing at home what you learned helps us also take care of each other outside school.</a:t>
            </a:r>
          </a:p>
        </p:txBody>
      </p:sp>
      <p:grpSp>
        <p:nvGrpSpPr>
          <p:cNvPr id="5" name="Group 5"/>
          <p:cNvGrpSpPr/>
          <p:nvPr/>
        </p:nvGrpSpPr>
        <p:grpSpPr>
          <a:xfrm rot="-900000">
            <a:off x="8721175" y="142009"/>
            <a:ext cx="7404577" cy="7715250"/>
            <a:chOff x="0" y="0"/>
            <a:chExt cx="7020636" cy="7315200"/>
          </a:xfrm>
        </p:grpSpPr>
        <p:sp>
          <p:nvSpPr>
            <p:cNvPr id="6" name="Freeform 6" descr="A cartoon of a person thinking next to a envelope with question marks  AI-generated content may be incorrect."/>
            <p:cNvSpPr/>
            <p:nvPr/>
          </p:nvSpPr>
          <p:spPr>
            <a:xfrm>
              <a:off x="0" y="0"/>
              <a:ext cx="7020687" cy="7315200"/>
            </a:xfrm>
            <a:custGeom>
              <a:avLst/>
              <a:gdLst/>
              <a:ahLst/>
              <a:cxnLst/>
              <a:rect l="l" t="t" r="r" b="b"/>
              <a:pathLst>
                <a:path w="7020687" h="7315200">
                  <a:moveTo>
                    <a:pt x="0" y="0"/>
                  </a:moveTo>
                  <a:lnTo>
                    <a:pt x="7020687" y="0"/>
                  </a:lnTo>
                  <a:lnTo>
                    <a:pt x="7020687" y="7315200"/>
                  </a:lnTo>
                  <a:lnTo>
                    <a:pt x="0" y="7315200"/>
                  </a:lnTo>
                  <a:lnTo>
                    <a:pt x="0" y="0"/>
                  </a:lnTo>
                  <a:close/>
                </a:path>
              </a:pathLst>
            </a:custGeom>
            <a:blipFill>
              <a:blip r:embed="rId2"/>
              <a:stretch>
                <a:fillRect l="-85236"/>
              </a:stretch>
            </a:blipFill>
          </p:spPr>
          <p:txBody>
            <a:bodyPr/>
            <a:lstStyle/>
            <a:p>
              <a:endParaRPr lang="es-ES"/>
            </a:p>
          </p:txBody>
        </p:sp>
      </p:gr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42990" y="1028700"/>
            <a:ext cx="7087743" cy="8229600"/>
          </a:xfrm>
          <a:custGeom>
            <a:avLst/>
            <a:gdLst/>
            <a:ahLst/>
            <a:cxnLst/>
            <a:rect l="l" t="t" r="r" b="b"/>
            <a:pathLst>
              <a:path w="7087743" h="8229600">
                <a:moveTo>
                  <a:pt x="0" y="0"/>
                </a:moveTo>
                <a:lnTo>
                  <a:pt x="7087743" y="0"/>
                </a:lnTo>
                <a:lnTo>
                  <a:pt x="7087743" y="8229600"/>
                </a:lnTo>
                <a:lnTo>
                  <a:pt x="0" y="8229600"/>
                </a:lnTo>
                <a:lnTo>
                  <a:pt x="0" y="0"/>
                </a:lnTo>
                <a:close/>
              </a:path>
            </a:pathLst>
          </a:custGeom>
          <a:blipFill>
            <a:blip r:embed="rId2"/>
            <a:stretch>
              <a:fillRect/>
            </a:stretch>
          </a:blipFill>
        </p:spPr>
        <p:txBody>
          <a:bodyPr/>
          <a:lstStyle/>
          <a:p>
            <a:endParaRPr lang="es-ES"/>
          </a:p>
        </p:txBody>
      </p:sp>
      <p:sp>
        <p:nvSpPr>
          <p:cNvPr id="3" name="TextBox 3"/>
          <p:cNvSpPr txBox="1"/>
          <p:nvPr/>
        </p:nvSpPr>
        <p:spPr>
          <a:xfrm>
            <a:off x="2819218" y="2981325"/>
            <a:ext cx="6041950" cy="4295775"/>
          </a:xfrm>
          <a:prstGeom prst="rect">
            <a:avLst/>
          </a:prstGeom>
        </p:spPr>
        <p:txBody>
          <a:bodyPr lIns="0" tIns="0" rIns="0" bIns="0" rtlCol="0" anchor="t">
            <a:spAutoFit/>
          </a:bodyPr>
          <a:lstStyle/>
          <a:p>
            <a:pPr algn="ctr">
              <a:lnSpc>
                <a:spcPts val="2400"/>
              </a:lnSpc>
              <a:spcBef>
                <a:spcPct val="0"/>
              </a:spcBef>
            </a:pPr>
            <a:r>
              <a:rPr lang="en-US" sz="2000" b="1">
                <a:solidFill>
                  <a:srgbClr val="000000"/>
                </a:solidFill>
                <a:latin typeface="Poppins Bold"/>
                <a:ea typeface="Poppins Bold"/>
                <a:cs typeface="Poppins Bold"/>
                <a:sym typeface="Poppins Bold"/>
              </a:rPr>
              <a:t>Dear Mum and Dad:</a:t>
            </a:r>
          </a:p>
          <a:p>
            <a:pPr algn="ctr">
              <a:lnSpc>
                <a:spcPts val="2400"/>
              </a:lnSpc>
              <a:spcBef>
                <a:spcPct val="0"/>
              </a:spcBef>
            </a:pPr>
            <a:endParaRPr lang="en-US" sz="2000" b="1">
              <a:solidFill>
                <a:srgbClr val="000000"/>
              </a:solidFill>
              <a:latin typeface="Poppins Bold"/>
              <a:ea typeface="Poppins Bold"/>
              <a:cs typeface="Poppins Bold"/>
              <a:sym typeface="Poppins Bold"/>
            </a:endParaRPr>
          </a:p>
          <a:p>
            <a:pPr algn="ctr">
              <a:lnSpc>
                <a:spcPts val="2400"/>
              </a:lnSpc>
              <a:spcBef>
                <a:spcPct val="0"/>
              </a:spcBef>
            </a:pPr>
            <a:r>
              <a:rPr lang="en-US" sz="2000">
                <a:solidFill>
                  <a:srgbClr val="000000"/>
                </a:solidFill>
                <a:latin typeface="Poppins"/>
                <a:ea typeface="Poppins"/>
                <a:cs typeface="Poppins"/>
                <a:sym typeface="Poppins"/>
              </a:rPr>
              <a:t>Today in class we learned what bullying is: when one person repeatedly bothers</a:t>
            </a:r>
          </a:p>
          <a:p>
            <a:pPr algn="ctr">
              <a:lnSpc>
                <a:spcPts val="2400"/>
              </a:lnSpc>
              <a:spcBef>
                <a:spcPct val="0"/>
              </a:spcBef>
            </a:pPr>
            <a:r>
              <a:rPr lang="en-US" sz="2000">
                <a:solidFill>
                  <a:srgbClr val="000000"/>
                </a:solidFill>
                <a:latin typeface="Poppins"/>
                <a:ea typeface="Poppins"/>
                <a:cs typeface="Poppins"/>
                <a:sym typeface="Poppins"/>
              </a:rPr>
              <a:t>or excludes another and there is an imbalance of power.</a:t>
            </a:r>
          </a:p>
          <a:p>
            <a:pPr algn="ctr">
              <a:lnSpc>
                <a:spcPts val="2400"/>
              </a:lnSpc>
              <a:spcBef>
                <a:spcPct val="0"/>
              </a:spcBef>
            </a:pPr>
            <a:r>
              <a:rPr lang="en-US" sz="2000">
                <a:solidFill>
                  <a:srgbClr val="000000"/>
                </a:solidFill>
                <a:latin typeface="Poppins"/>
                <a:ea typeface="Poppins"/>
                <a:cs typeface="Poppins"/>
                <a:sym typeface="Poppins"/>
              </a:rPr>
              <a:t>We read a story and talked about how the victim feels and also how</a:t>
            </a:r>
          </a:p>
          <a:p>
            <a:pPr algn="ctr">
              <a:lnSpc>
                <a:spcPts val="2400"/>
              </a:lnSpc>
              <a:spcBef>
                <a:spcPct val="0"/>
              </a:spcBef>
            </a:pPr>
            <a:r>
              <a:rPr lang="en-US" sz="2000">
                <a:solidFill>
                  <a:srgbClr val="000000"/>
                </a:solidFill>
                <a:latin typeface="Poppins"/>
                <a:ea typeface="Poppins"/>
                <a:cs typeface="Poppins"/>
                <a:sym typeface="Poppins"/>
              </a:rPr>
              <a:t>other people feel.</a:t>
            </a:r>
          </a:p>
          <a:p>
            <a:pPr algn="ctr">
              <a:lnSpc>
                <a:spcPts val="2400"/>
              </a:lnSpc>
              <a:spcBef>
                <a:spcPct val="0"/>
              </a:spcBef>
            </a:pPr>
            <a:r>
              <a:rPr lang="en-US" sz="2000">
                <a:solidFill>
                  <a:srgbClr val="000000"/>
                </a:solidFill>
                <a:latin typeface="Poppins"/>
                <a:ea typeface="Poppins"/>
                <a:cs typeface="Poppins"/>
                <a:sym typeface="Poppins"/>
              </a:rPr>
              <a:t>I think it's important to talk about this at home so that we can all help to make sure that no one feels bad at school. </a:t>
            </a:r>
          </a:p>
          <a:p>
            <a:pPr algn="ctr">
              <a:lnSpc>
                <a:spcPts val="2400"/>
              </a:lnSpc>
              <a:spcBef>
                <a:spcPct val="0"/>
              </a:spcBef>
            </a:pPr>
            <a:endParaRPr lang="en-US" sz="2000">
              <a:solidFill>
                <a:srgbClr val="000000"/>
              </a:solidFill>
              <a:latin typeface="Poppins"/>
              <a:ea typeface="Poppins"/>
              <a:cs typeface="Poppins"/>
              <a:sym typeface="Poppins"/>
            </a:endParaRPr>
          </a:p>
          <a:p>
            <a:pPr algn="ctr">
              <a:lnSpc>
                <a:spcPts val="2400"/>
              </a:lnSpc>
              <a:spcBef>
                <a:spcPct val="0"/>
              </a:spcBef>
            </a:pPr>
            <a:r>
              <a:rPr lang="en-US" sz="2000" b="1">
                <a:solidFill>
                  <a:srgbClr val="000000"/>
                </a:solidFill>
                <a:latin typeface="Poppins Bold"/>
                <a:ea typeface="Poppins Bold"/>
                <a:cs typeface="Poppins Bold"/>
                <a:sym typeface="Poppins Bold"/>
              </a:rPr>
              <a:t>With love, (name)</a:t>
            </a:r>
          </a:p>
        </p:txBody>
      </p:sp>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7118" y="2781098"/>
            <a:ext cx="20462236" cy="13870180"/>
            <a:chOff x="0" y="0"/>
            <a:chExt cx="14550923" cy="9863239"/>
          </a:xfrm>
        </p:grpSpPr>
        <p:sp>
          <p:nvSpPr>
            <p:cNvPr id="3" name="Freeform 3"/>
            <p:cNvSpPr/>
            <p:nvPr/>
          </p:nvSpPr>
          <p:spPr>
            <a:xfrm>
              <a:off x="0" y="0"/>
              <a:ext cx="14550898" cy="9863201"/>
            </a:xfrm>
            <a:custGeom>
              <a:avLst/>
              <a:gdLst/>
              <a:ahLst/>
              <a:cxnLst/>
              <a:rect l="l" t="t" r="r" b="b"/>
              <a:pathLst>
                <a:path w="14550898" h="9863201">
                  <a:moveTo>
                    <a:pt x="0" y="4931664"/>
                  </a:moveTo>
                  <a:cubicBezTo>
                    <a:pt x="0" y="2208022"/>
                    <a:pt x="3257296" y="0"/>
                    <a:pt x="7275449" y="0"/>
                  </a:cubicBezTo>
                  <a:cubicBezTo>
                    <a:pt x="11293602" y="0"/>
                    <a:pt x="14550898" y="2208022"/>
                    <a:pt x="14550898" y="4931664"/>
                  </a:cubicBezTo>
                  <a:cubicBezTo>
                    <a:pt x="14550898" y="7655306"/>
                    <a:pt x="11293602" y="9863201"/>
                    <a:pt x="7275449" y="9863201"/>
                  </a:cubicBezTo>
                  <a:cubicBezTo>
                    <a:pt x="3257296" y="9863201"/>
                    <a:pt x="0" y="7655306"/>
                    <a:pt x="0" y="4931664"/>
                  </a:cubicBezTo>
                  <a:close/>
                </a:path>
              </a:pathLst>
            </a:custGeom>
            <a:solidFill>
              <a:srgbClr val="E3829C"/>
            </a:solidFill>
          </p:spPr>
          <p:txBody>
            <a:bodyPr/>
            <a:lstStyle/>
            <a:p>
              <a:endParaRPr lang="es-ES"/>
            </a:p>
          </p:txBody>
        </p:sp>
      </p:grpSp>
      <p:grpSp>
        <p:nvGrpSpPr>
          <p:cNvPr id="4" name="Group 4"/>
          <p:cNvGrpSpPr/>
          <p:nvPr/>
        </p:nvGrpSpPr>
        <p:grpSpPr>
          <a:xfrm>
            <a:off x="1918461" y="1028700"/>
            <a:ext cx="14451078" cy="1373186"/>
            <a:chOff x="0" y="0"/>
            <a:chExt cx="11704320" cy="1112181"/>
          </a:xfrm>
        </p:grpSpPr>
        <p:sp>
          <p:nvSpPr>
            <p:cNvPr id="5" name="Freeform 5"/>
            <p:cNvSpPr/>
            <p:nvPr/>
          </p:nvSpPr>
          <p:spPr>
            <a:xfrm>
              <a:off x="0" y="0"/>
              <a:ext cx="11704320" cy="1112184"/>
            </a:xfrm>
            <a:custGeom>
              <a:avLst/>
              <a:gdLst/>
              <a:ahLst/>
              <a:cxnLst/>
              <a:rect l="l" t="t" r="r" b="b"/>
              <a:pathLst>
                <a:path w="11704320" h="1112184">
                  <a:moveTo>
                    <a:pt x="0" y="0"/>
                  </a:moveTo>
                  <a:lnTo>
                    <a:pt x="11704320" y="0"/>
                  </a:lnTo>
                  <a:lnTo>
                    <a:pt x="11704320" y="1112184"/>
                  </a:lnTo>
                  <a:lnTo>
                    <a:pt x="0" y="1112184"/>
                  </a:lnTo>
                  <a:close/>
                </a:path>
              </a:pathLst>
            </a:custGeom>
            <a:blipFill>
              <a:blip r:embed="rId2">
                <a:alphaModFix amt="0"/>
              </a:blip>
              <a:stretch>
                <a:fillRect t="-155055" b="-155054"/>
              </a:stretch>
            </a:blipFill>
          </p:spPr>
          <p:txBody>
            <a:bodyPr/>
            <a:lstStyle/>
            <a:p>
              <a:endParaRPr lang="es-ES"/>
            </a:p>
          </p:txBody>
        </p:sp>
        <p:sp>
          <p:nvSpPr>
            <p:cNvPr id="6" name="TextBox 6"/>
            <p:cNvSpPr txBox="1"/>
            <p:nvPr/>
          </p:nvSpPr>
          <p:spPr>
            <a:xfrm>
              <a:off x="0" y="-47625"/>
              <a:ext cx="11704320" cy="1159806"/>
            </a:xfrm>
            <a:prstGeom prst="rect">
              <a:avLst/>
            </a:prstGeom>
          </p:spPr>
          <p:txBody>
            <a:bodyPr lIns="0" tIns="0" rIns="0" bIns="0" rtlCol="0" anchor="ctr"/>
            <a:lstStyle/>
            <a:p>
              <a:pPr algn="ctr">
                <a:lnSpc>
                  <a:spcPts val="6000"/>
                </a:lnSpc>
              </a:pPr>
              <a:r>
                <a:rPr lang="en-US" sz="5000" b="1">
                  <a:solidFill>
                    <a:srgbClr val="000000"/>
                  </a:solidFill>
                  <a:latin typeface="Poppins Bold"/>
                  <a:ea typeface="Poppins Bold"/>
                  <a:cs typeface="Poppins Bold"/>
                  <a:sym typeface="Poppins Bold"/>
                </a:rPr>
                <a:t>Day 2. Cyberbullying and support system</a:t>
              </a:r>
            </a:p>
          </p:txBody>
        </p:sp>
      </p:grpSp>
      <p:sp>
        <p:nvSpPr>
          <p:cNvPr id="7" name="TextBox 7"/>
          <p:cNvSpPr txBox="1"/>
          <p:nvPr/>
        </p:nvSpPr>
        <p:spPr>
          <a:xfrm>
            <a:off x="5280344" y="4536645"/>
            <a:ext cx="7727312" cy="472535"/>
          </a:xfrm>
          <a:prstGeom prst="rect">
            <a:avLst/>
          </a:prstGeom>
        </p:spPr>
        <p:txBody>
          <a:bodyPr lIns="0" tIns="0" rIns="0" bIns="0" rtlCol="0" anchor="t">
            <a:spAutoFit/>
          </a:bodyPr>
          <a:lstStyle/>
          <a:p>
            <a:pPr algn="ctr">
              <a:lnSpc>
                <a:spcPts val="3371"/>
              </a:lnSpc>
            </a:pPr>
            <a:r>
              <a:rPr lang="en-US" sz="2809">
                <a:solidFill>
                  <a:srgbClr val="000000"/>
                </a:solidFill>
                <a:latin typeface="Poppins"/>
                <a:ea typeface="Poppins"/>
                <a:cs typeface="Poppins"/>
                <a:sym typeface="Poppins"/>
              </a:rPr>
              <a:t>Activity 2.1</a:t>
            </a:r>
          </a:p>
        </p:txBody>
      </p:sp>
      <p:sp>
        <p:nvSpPr>
          <p:cNvPr id="8" name="TextBox 8"/>
          <p:cNvSpPr txBox="1"/>
          <p:nvPr/>
        </p:nvSpPr>
        <p:spPr>
          <a:xfrm>
            <a:off x="5409374" y="5271038"/>
            <a:ext cx="7727312" cy="3095625"/>
          </a:xfrm>
          <a:prstGeom prst="rect">
            <a:avLst/>
          </a:prstGeom>
        </p:spPr>
        <p:txBody>
          <a:bodyPr lIns="0" tIns="0" rIns="0" bIns="0" rtlCol="0" anchor="t">
            <a:spAutoFit/>
          </a:bodyPr>
          <a:lstStyle/>
          <a:p>
            <a:pPr algn="ctr">
              <a:lnSpc>
                <a:spcPts val="6000"/>
              </a:lnSpc>
            </a:pPr>
            <a:r>
              <a:rPr lang="en-US" sz="5000">
                <a:solidFill>
                  <a:srgbClr val="000000"/>
                </a:solidFill>
                <a:latin typeface="Poppins"/>
                <a:ea typeface="Poppins"/>
                <a:cs typeface="Poppins"/>
                <a:sym typeface="Poppins"/>
              </a:rPr>
              <a:t>Review Circle </a:t>
            </a:r>
          </a:p>
          <a:p>
            <a:pPr algn="ctr">
              <a:lnSpc>
                <a:spcPts val="6000"/>
              </a:lnSpc>
            </a:pPr>
            <a:endParaRPr lang="en-US" sz="5000">
              <a:solidFill>
                <a:srgbClr val="000000"/>
              </a:solidFill>
              <a:latin typeface="Poppins"/>
              <a:ea typeface="Poppins"/>
              <a:cs typeface="Poppins"/>
              <a:sym typeface="Poppins"/>
            </a:endParaRPr>
          </a:p>
          <a:p>
            <a:pPr algn="ctr">
              <a:lnSpc>
                <a:spcPts val="6000"/>
              </a:lnSpc>
            </a:pPr>
            <a:r>
              <a:rPr lang="en-US" sz="5000" b="1">
                <a:solidFill>
                  <a:srgbClr val="000000"/>
                </a:solidFill>
                <a:latin typeface="Poppins Bold"/>
                <a:ea typeface="Poppins Bold"/>
                <a:cs typeface="Poppins Bold"/>
                <a:sym typeface="Poppins Bold"/>
              </a:rPr>
              <a:t>Remembering the Previous Day</a:t>
            </a:r>
          </a:p>
        </p:txBody>
      </p:sp>
    </p:spTree>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405193" y="1284143"/>
            <a:ext cx="4887758" cy="15525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 </a:t>
            </a:r>
          </a:p>
          <a:p>
            <a:pPr algn="l">
              <a:lnSpc>
                <a:spcPts val="2400"/>
              </a:lnSpc>
            </a:pPr>
            <a:endParaRPr lang="en-US" sz="2000" b="1">
              <a:solidFill>
                <a:srgbClr val="000000"/>
              </a:solidFill>
              <a:latin typeface="Poppins Bold"/>
              <a:ea typeface="Poppins Bold"/>
              <a:cs typeface="Poppins Bold"/>
              <a:sym typeface="Poppins Bold"/>
            </a:endParaRPr>
          </a:p>
          <a:p>
            <a:pPr marL="257387" lvl="1" indent="-128693" algn="l">
              <a:lnSpc>
                <a:spcPts val="2400"/>
              </a:lnSpc>
              <a:buFont typeface="Arial"/>
              <a:buChar char="•"/>
            </a:pPr>
            <a:r>
              <a:rPr lang="en-US" sz="2000">
                <a:solidFill>
                  <a:srgbClr val="000000"/>
                </a:solidFill>
                <a:latin typeface="Poppins"/>
                <a:ea typeface="Poppins"/>
                <a:cs typeface="Poppins"/>
                <a:sym typeface="Poppins"/>
              </a:rPr>
              <a:t>Chairs arranged in a circle. </a:t>
            </a:r>
          </a:p>
          <a:p>
            <a:pPr marL="257387" lvl="1" indent="-128693" algn="l">
              <a:lnSpc>
                <a:spcPts val="2400"/>
              </a:lnSpc>
              <a:buFont typeface="Arial"/>
              <a:buChar char="•"/>
            </a:pPr>
            <a:r>
              <a:rPr lang="en-US" sz="2000">
                <a:solidFill>
                  <a:srgbClr val="000000"/>
                </a:solidFill>
                <a:latin typeface="Poppins"/>
                <a:ea typeface="Poppins"/>
                <a:cs typeface="Poppins"/>
                <a:sym typeface="Poppins"/>
              </a:rPr>
              <a:t>Blackboard or flipchart (optional) to note down key words.</a:t>
            </a:r>
          </a:p>
        </p:txBody>
      </p:sp>
      <p:sp>
        <p:nvSpPr>
          <p:cNvPr id="3" name="TextBox 3"/>
          <p:cNvSpPr txBox="1"/>
          <p:nvPr/>
        </p:nvSpPr>
        <p:spPr>
          <a:xfrm>
            <a:off x="9995062" y="1284143"/>
            <a:ext cx="4785196" cy="12477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What we will do: </a:t>
            </a:r>
          </a:p>
          <a:p>
            <a:pPr algn="l">
              <a:lnSpc>
                <a:spcPts val="2400"/>
              </a:lnSpc>
            </a:pPr>
            <a:endParaRPr lang="en-US" sz="2000" b="1">
              <a:solidFill>
                <a:srgbClr val="000000"/>
              </a:solidFill>
              <a:latin typeface="Poppins Bold"/>
              <a:ea typeface="Poppins Bold"/>
              <a:cs typeface="Poppins Bold"/>
              <a:sym typeface="Poppins Bold"/>
            </a:endParaRPr>
          </a:p>
          <a:p>
            <a:pPr algn="l">
              <a:lnSpc>
                <a:spcPts val="2400"/>
              </a:lnSpc>
            </a:pPr>
            <a:r>
              <a:rPr lang="en-US" sz="2000">
                <a:solidFill>
                  <a:srgbClr val="000000"/>
                </a:solidFill>
                <a:latin typeface="Poppins"/>
                <a:ea typeface="Poppins"/>
                <a:cs typeface="Poppins"/>
                <a:sym typeface="Poppins"/>
              </a:rPr>
              <a:t>We will recall together what we learned yesterday.</a:t>
            </a:r>
          </a:p>
        </p:txBody>
      </p:sp>
      <p:sp>
        <p:nvSpPr>
          <p:cNvPr id="4" name="TextBox 4"/>
          <p:cNvSpPr txBox="1"/>
          <p:nvPr/>
        </p:nvSpPr>
        <p:spPr>
          <a:xfrm>
            <a:off x="3507742" y="8773896"/>
            <a:ext cx="5769670" cy="3333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Remember: </a:t>
            </a:r>
            <a:r>
              <a:rPr lang="en-US" sz="2000">
                <a:solidFill>
                  <a:srgbClr val="000000"/>
                </a:solidFill>
                <a:latin typeface="Poppins"/>
                <a:ea typeface="Poppins"/>
                <a:cs typeface="Poppins"/>
                <a:sym typeface="Poppins"/>
              </a:rPr>
              <a:t>reviewing helps us keep learning.</a:t>
            </a:r>
          </a:p>
        </p:txBody>
      </p:sp>
      <p:grpSp>
        <p:nvGrpSpPr>
          <p:cNvPr id="5" name="Group 5"/>
          <p:cNvGrpSpPr/>
          <p:nvPr/>
        </p:nvGrpSpPr>
        <p:grpSpPr>
          <a:xfrm>
            <a:off x="3963598" y="2722867"/>
            <a:ext cx="10945247" cy="6156703"/>
            <a:chOff x="0" y="0"/>
            <a:chExt cx="10377716" cy="5837466"/>
          </a:xfrm>
        </p:grpSpPr>
        <p:sp>
          <p:nvSpPr>
            <p:cNvPr id="6" name="Freeform 6" descr="A group of girls holding hands  AI-generated content may be incorrect."/>
            <p:cNvSpPr/>
            <p:nvPr/>
          </p:nvSpPr>
          <p:spPr>
            <a:xfrm>
              <a:off x="0" y="0"/>
              <a:ext cx="10377678" cy="5837428"/>
            </a:xfrm>
            <a:custGeom>
              <a:avLst/>
              <a:gdLst/>
              <a:ahLst/>
              <a:cxnLst/>
              <a:rect l="l" t="t" r="r" b="b"/>
              <a:pathLst>
                <a:path w="10377678" h="5837428">
                  <a:moveTo>
                    <a:pt x="0" y="0"/>
                  </a:moveTo>
                  <a:lnTo>
                    <a:pt x="10377678" y="0"/>
                  </a:lnTo>
                  <a:lnTo>
                    <a:pt x="10377678" y="5837428"/>
                  </a:lnTo>
                  <a:lnTo>
                    <a:pt x="0" y="5837428"/>
                  </a:lnTo>
                  <a:lnTo>
                    <a:pt x="0" y="0"/>
                  </a:lnTo>
                  <a:close/>
                </a:path>
              </a:pathLst>
            </a:custGeom>
            <a:blipFill>
              <a:blip r:embed="rId2"/>
              <a:stretch>
                <a:fillRect/>
              </a:stretch>
            </a:blipFill>
          </p:spPr>
          <p:txBody>
            <a:bodyPr/>
            <a:lstStyle/>
            <a:p>
              <a:endParaRPr lang="es-ES"/>
            </a:p>
          </p:txBody>
        </p:sp>
      </p:grpSp>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184343" y="3345079"/>
            <a:ext cx="5919314" cy="3596842"/>
            <a:chOff x="0" y="0"/>
            <a:chExt cx="4859693" cy="2952969"/>
          </a:xfrm>
        </p:grpSpPr>
        <p:sp>
          <p:nvSpPr>
            <p:cNvPr id="3" name="Freeform 3"/>
            <p:cNvSpPr/>
            <p:nvPr/>
          </p:nvSpPr>
          <p:spPr>
            <a:xfrm>
              <a:off x="0" y="0"/>
              <a:ext cx="4859655" cy="2952880"/>
            </a:xfrm>
            <a:custGeom>
              <a:avLst/>
              <a:gdLst/>
              <a:ahLst/>
              <a:cxnLst/>
              <a:rect l="l" t="t" r="r" b="b"/>
              <a:pathLst>
                <a:path w="4859655" h="2952880">
                  <a:moveTo>
                    <a:pt x="0" y="492125"/>
                  </a:moveTo>
                  <a:cubicBezTo>
                    <a:pt x="0" y="220345"/>
                    <a:pt x="220345" y="0"/>
                    <a:pt x="492125" y="0"/>
                  </a:cubicBezTo>
                  <a:lnTo>
                    <a:pt x="4367530" y="0"/>
                  </a:lnTo>
                  <a:cubicBezTo>
                    <a:pt x="4639310" y="0"/>
                    <a:pt x="4859655" y="220345"/>
                    <a:pt x="4859655" y="492125"/>
                  </a:cubicBezTo>
                  <a:lnTo>
                    <a:pt x="4859655" y="2460754"/>
                  </a:lnTo>
                  <a:cubicBezTo>
                    <a:pt x="4859655" y="2732534"/>
                    <a:pt x="4639310" y="2952880"/>
                    <a:pt x="4367530" y="2952880"/>
                  </a:cubicBezTo>
                  <a:lnTo>
                    <a:pt x="492125" y="2952880"/>
                  </a:lnTo>
                  <a:cubicBezTo>
                    <a:pt x="220345" y="2953007"/>
                    <a:pt x="0" y="2732661"/>
                    <a:pt x="0" y="2460754"/>
                  </a:cubicBezTo>
                  <a:lnTo>
                    <a:pt x="0" y="492125"/>
                  </a:lnTo>
                  <a:close/>
                </a:path>
              </a:pathLst>
            </a:custGeom>
            <a:solidFill>
              <a:srgbClr val="70C7D6"/>
            </a:solidFill>
            <a:ln w="19050" cap="rnd">
              <a:solidFill>
                <a:srgbClr val="000000"/>
              </a:solidFill>
              <a:prstDash val="solid"/>
              <a:round/>
            </a:ln>
          </p:spPr>
          <p:txBody>
            <a:bodyPr/>
            <a:lstStyle/>
            <a:p>
              <a:endParaRPr lang="es-ES"/>
            </a:p>
          </p:txBody>
        </p:sp>
        <p:sp>
          <p:nvSpPr>
            <p:cNvPr id="4" name="TextBox 4"/>
            <p:cNvSpPr txBox="1"/>
            <p:nvPr/>
          </p:nvSpPr>
          <p:spPr>
            <a:xfrm>
              <a:off x="0" y="-38100"/>
              <a:ext cx="4859693" cy="2991069"/>
            </a:xfrm>
            <a:prstGeom prst="rect">
              <a:avLst/>
            </a:prstGeom>
          </p:spPr>
          <p:txBody>
            <a:bodyPr lIns="82502" tIns="82502" rIns="82502" bIns="82502" rtlCol="0" anchor="ctr"/>
            <a:lstStyle/>
            <a:p>
              <a:pPr algn="ctr">
                <a:lnSpc>
                  <a:spcPts val="3621"/>
                </a:lnSpc>
              </a:pPr>
              <a:r>
                <a:rPr lang="en-US" sz="3018">
                  <a:solidFill>
                    <a:srgbClr val="000000"/>
                  </a:solidFill>
                  <a:latin typeface="Poppins"/>
                  <a:ea typeface="Poppins"/>
                  <a:cs typeface="Poppins"/>
                  <a:sym typeface="Poppins"/>
                </a:rPr>
                <a:t>Let’s remember together what we did yesterday. What do you recall from the stories, games, or reflections?</a:t>
              </a:r>
            </a:p>
          </p:txBody>
        </p:sp>
      </p:grpSp>
      <p:grpSp>
        <p:nvGrpSpPr>
          <p:cNvPr id="5" name="Group 5"/>
          <p:cNvGrpSpPr/>
          <p:nvPr/>
        </p:nvGrpSpPr>
        <p:grpSpPr>
          <a:xfrm>
            <a:off x="1907106" y="1192608"/>
            <a:ext cx="5207841" cy="1930755"/>
            <a:chOff x="0" y="0"/>
            <a:chExt cx="4275582" cy="1585129"/>
          </a:xfrm>
        </p:grpSpPr>
        <p:sp>
          <p:nvSpPr>
            <p:cNvPr id="6" name="Freeform 6"/>
            <p:cNvSpPr/>
            <p:nvPr/>
          </p:nvSpPr>
          <p:spPr>
            <a:xfrm>
              <a:off x="0" y="0"/>
              <a:ext cx="4275582" cy="1585091"/>
            </a:xfrm>
            <a:custGeom>
              <a:avLst/>
              <a:gdLst/>
              <a:ahLst/>
              <a:cxnLst/>
              <a:rect l="l" t="t" r="r" b="b"/>
              <a:pathLst>
                <a:path w="4275582" h="1585091">
                  <a:moveTo>
                    <a:pt x="0" y="264161"/>
                  </a:moveTo>
                  <a:cubicBezTo>
                    <a:pt x="0" y="118237"/>
                    <a:pt x="118237" y="0"/>
                    <a:pt x="264160" y="0"/>
                  </a:cubicBezTo>
                  <a:lnTo>
                    <a:pt x="4011422" y="0"/>
                  </a:lnTo>
                  <a:cubicBezTo>
                    <a:pt x="4157345" y="0"/>
                    <a:pt x="4275582" y="118237"/>
                    <a:pt x="4275582" y="264161"/>
                  </a:cubicBezTo>
                  <a:lnTo>
                    <a:pt x="4275582" y="1320931"/>
                  </a:lnTo>
                  <a:cubicBezTo>
                    <a:pt x="4275582" y="1466854"/>
                    <a:pt x="4157345" y="1585091"/>
                    <a:pt x="4011422" y="1585091"/>
                  </a:cubicBezTo>
                  <a:lnTo>
                    <a:pt x="264160" y="1585091"/>
                  </a:lnTo>
                  <a:cubicBezTo>
                    <a:pt x="118237" y="1585091"/>
                    <a:pt x="0" y="1466854"/>
                    <a:pt x="0" y="1320931"/>
                  </a:cubicBezTo>
                  <a:lnTo>
                    <a:pt x="0" y="264161"/>
                  </a:lnTo>
                  <a:close/>
                </a:path>
              </a:pathLst>
            </a:custGeom>
            <a:solidFill>
              <a:srgbClr val="FFED4C"/>
            </a:solidFill>
            <a:ln w="19050" cap="rnd">
              <a:solidFill>
                <a:srgbClr val="000000"/>
              </a:solidFill>
              <a:prstDash val="solid"/>
              <a:round/>
            </a:ln>
          </p:spPr>
          <p:txBody>
            <a:bodyPr/>
            <a:lstStyle/>
            <a:p>
              <a:endParaRPr lang="es-ES"/>
            </a:p>
          </p:txBody>
        </p:sp>
        <p:sp>
          <p:nvSpPr>
            <p:cNvPr id="7" name="TextBox 7"/>
            <p:cNvSpPr txBox="1"/>
            <p:nvPr/>
          </p:nvSpPr>
          <p:spPr>
            <a:xfrm>
              <a:off x="0" y="-28575"/>
              <a:ext cx="4275582" cy="1613704"/>
            </a:xfrm>
            <a:prstGeom prst="rect">
              <a:avLst/>
            </a:prstGeom>
          </p:spPr>
          <p:txBody>
            <a:bodyPr lIns="82502" tIns="82502" rIns="82502" bIns="82502" rtlCol="0" anchor="ctr"/>
            <a:lstStyle/>
            <a:p>
              <a:pPr algn="ctr">
                <a:lnSpc>
                  <a:spcPts val="2910"/>
                </a:lnSpc>
              </a:pPr>
              <a:r>
                <a:rPr lang="en-US" sz="2425">
                  <a:solidFill>
                    <a:srgbClr val="000000"/>
                  </a:solidFill>
                  <a:latin typeface="Poppins"/>
                  <a:ea typeface="Poppins"/>
                  <a:cs typeface="Poppins"/>
                  <a:sym typeface="Poppins"/>
                </a:rPr>
                <a:t>What is bullying?</a:t>
              </a:r>
            </a:p>
          </p:txBody>
        </p:sp>
      </p:grpSp>
      <p:grpSp>
        <p:nvGrpSpPr>
          <p:cNvPr id="8" name="Group 8"/>
          <p:cNvGrpSpPr/>
          <p:nvPr/>
        </p:nvGrpSpPr>
        <p:grpSpPr>
          <a:xfrm>
            <a:off x="11060839" y="1144983"/>
            <a:ext cx="5207841" cy="1930755"/>
            <a:chOff x="0" y="0"/>
            <a:chExt cx="4275582" cy="1585129"/>
          </a:xfrm>
        </p:grpSpPr>
        <p:sp>
          <p:nvSpPr>
            <p:cNvPr id="9" name="Freeform 9"/>
            <p:cNvSpPr/>
            <p:nvPr/>
          </p:nvSpPr>
          <p:spPr>
            <a:xfrm>
              <a:off x="0" y="0"/>
              <a:ext cx="4275582" cy="1585091"/>
            </a:xfrm>
            <a:custGeom>
              <a:avLst/>
              <a:gdLst/>
              <a:ahLst/>
              <a:cxnLst/>
              <a:rect l="l" t="t" r="r" b="b"/>
              <a:pathLst>
                <a:path w="4275582" h="1585091">
                  <a:moveTo>
                    <a:pt x="0" y="264161"/>
                  </a:moveTo>
                  <a:cubicBezTo>
                    <a:pt x="0" y="118237"/>
                    <a:pt x="118237" y="0"/>
                    <a:pt x="264160" y="0"/>
                  </a:cubicBezTo>
                  <a:lnTo>
                    <a:pt x="4011422" y="0"/>
                  </a:lnTo>
                  <a:cubicBezTo>
                    <a:pt x="4157345" y="0"/>
                    <a:pt x="4275582" y="118237"/>
                    <a:pt x="4275582" y="264161"/>
                  </a:cubicBezTo>
                  <a:lnTo>
                    <a:pt x="4275582" y="1320931"/>
                  </a:lnTo>
                  <a:cubicBezTo>
                    <a:pt x="4275582" y="1466854"/>
                    <a:pt x="4157345" y="1585091"/>
                    <a:pt x="4011422" y="1585091"/>
                  </a:cubicBezTo>
                  <a:lnTo>
                    <a:pt x="264160" y="1585091"/>
                  </a:lnTo>
                  <a:cubicBezTo>
                    <a:pt x="118237" y="1585091"/>
                    <a:pt x="0" y="1466854"/>
                    <a:pt x="0" y="1320931"/>
                  </a:cubicBezTo>
                  <a:lnTo>
                    <a:pt x="0" y="264161"/>
                  </a:lnTo>
                  <a:close/>
                </a:path>
              </a:pathLst>
            </a:custGeom>
            <a:solidFill>
              <a:srgbClr val="E3829C"/>
            </a:solidFill>
            <a:ln w="19050" cap="rnd">
              <a:solidFill>
                <a:srgbClr val="000000"/>
              </a:solidFill>
              <a:prstDash val="solid"/>
              <a:round/>
            </a:ln>
          </p:spPr>
          <p:txBody>
            <a:bodyPr/>
            <a:lstStyle/>
            <a:p>
              <a:endParaRPr lang="es-ES"/>
            </a:p>
          </p:txBody>
        </p:sp>
        <p:sp>
          <p:nvSpPr>
            <p:cNvPr id="10" name="TextBox 10"/>
            <p:cNvSpPr txBox="1"/>
            <p:nvPr/>
          </p:nvSpPr>
          <p:spPr>
            <a:xfrm>
              <a:off x="0" y="-28575"/>
              <a:ext cx="4275582" cy="1613704"/>
            </a:xfrm>
            <a:prstGeom prst="rect">
              <a:avLst/>
            </a:prstGeom>
          </p:spPr>
          <p:txBody>
            <a:bodyPr lIns="82502" tIns="82502" rIns="82502" bIns="82502" rtlCol="0" anchor="ctr"/>
            <a:lstStyle/>
            <a:p>
              <a:pPr algn="ctr">
                <a:lnSpc>
                  <a:spcPts val="2910"/>
                </a:lnSpc>
              </a:pPr>
              <a:r>
                <a:rPr lang="en-US" sz="2425">
                  <a:solidFill>
                    <a:srgbClr val="000000"/>
                  </a:solidFill>
                  <a:latin typeface="Poppins"/>
                  <a:ea typeface="Poppins"/>
                  <a:cs typeface="Poppins"/>
                  <a:sym typeface="Poppins"/>
                </a:rPr>
                <a:t>What roles exist in a bullying situation?</a:t>
              </a:r>
            </a:p>
          </p:txBody>
        </p:sp>
      </p:grpSp>
      <p:grpSp>
        <p:nvGrpSpPr>
          <p:cNvPr id="11" name="Group 11"/>
          <p:cNvGrpSpPr/>
          <p:nvPr/>
        </p:nvGrpSpPr>
        <p:grpSpPr>
          <a:xfrm>
            <a:off x="1907106" y="7495129"/>
            <a:ext cx="5207841" cy="1930755"/>
            <a:chOff x="0" y="0"/>
            <a:chExt cx="4275582" cy="1585129"/>
          </a:xfrm>
        </p:grpSpPr>
        <p:sp>
          <p:nvSpPr>
            <p:cNvPr id="12" name="Freeform 12"/>
            <p:cNvSpPr/>
            <p:nvPr/>
          </p:nvSpPr>
          <p:spPr>
            <a:xfrm>
              <a:off x="0" y="0"/>
              <a:ext cx="4275582" cy="1585091"/>
            </a:xfrm>
            <a:custGeom>
              <a:avLst/>
              <a:gdLst/>
              <a:ahLst/>
              <a:cxnLst/>
              <a:rect l="l" t="t" r="r" b="b"/>
              <a:pathLst>
                <a:path w="4275582" h="1585091">
                  <a:moveTo>
                    <a:pt x="0" y="264161"/>
                  </a:moveTo>
                  <a:cubicBezTo>
                    <a:pt x="0" y="118237"/>
                    <a:pt x="118237" y="0"/>
                    <a:pt x="264160" y="0"/>
                  </a:cubicBezTo>
                  <a:lnTo>
                    <a:pt x="4011422" y="0"/>
                  </a:lnTo>
                  <a:cubicBezTo>
                    <a:pt x="4157345" y="0"/>
                    <a:pt x="4275582" y="118237"/>
                    <a:pt x="4275582" y="264161"/>
                  </a:cubicBezTo>
                  <a:lnTo>
                    <a:pt x="4275582" y="1320931"/>
                  </a:lnTo>
                  <a:cubicBezTo>
                    <a:pt x="4275582" y="1466854"/>
                    <a:pt x="4157345" y="1585091"/>
                    <a:pt x="4011422" y="1585091"/>
                  </a:cubicBezTo>
                  <a:lnTo>
                    <a:pt x="264160" y="1585091"/>
                  </a:lnTo>
                  <a:cubicBezTo>
                    <a:pt x="118237" y="1585091"/>
                    <a:pt x="0" y="1466854"/>
                    <a:pt x="0" y="1320931"/>
                  </a:cubicBezTo>
                  <a:lnTo>
                    <a:pt x="0" y="264161"/>
                  </a:lnTo>
                  <a:close/>
                </a:path>
              </a:pathLst>
            </a:custGeom>
            <a:solidFill>
              <a:srgbClr val="50B264"/>
            </a:solidFill>
            <a:ln w="19050" cap="rnd">
              <a:solidFill>
                <a:srgbClr val="000000"/>
              </a:solidFill>
              <a:prstDash val="solid"/>
              <a:round/>
            </a:ln>
          </p:spPr>
          <p:txBody>
            <a:bodyPr/>
            <a:lstStyle/>
            <a:p>
              <a:endParaRPr lang="es-ES"/>
            </a:p>
          </p:txBody>
        </p:sp>
        <p:sp>
          <p:nvSpPr>
            <p:cNvPr id="13" name="TextBox 13"/>
            <p:cNvSpPr txBox="1"/>
            <p:nvPr/>
          </p:nvSpPr>
          <p:spPr>
            <a:xfrm>
              <a:off x="0" y="-28575"/>
              <a:ext cx="4275582" cy="1613704"/>
            </a:xfrm>
            <a:prstGeom prst="rect">
              <a:avLst/>
            </a:prstGeom>
          </p:spPr>
          <p:txBody>
            <a:bodyPr lIns="82502" tIns="82502" rIns="82502" bIns="82502" rtlCol="0" anchor="ctr"/>
            <a:lstStyle/>
            <a:p>
              <a:pPr algn="ctr">
                <a:lnSpc>
                  <a:spcPts val="2910"/>
                </a:lnSpc>
              </a:pPr>
              <a:r>
                <a:rPr lang="en-US" sz="2425">
                  <a:solidFill>
                    <a:srgbClr val="000000"/>
                  </a:solidFill>
                  <a:latin typeface="Poppins"/>
                  <a:ea typeface="Poppins"/>
                  <a:cs typeface="Poppins"/>
                  <a:sym typeface="Poppins"/>
                </a:rPr>
                <a:t>How did Kim feel in the story about the trip?</a:t>
              </a:r>
            </a:p>
          </p:txBody>
        </p:sp>
      </p:grpSp>
      <p:grpSp>
        <p:nvGrpSpPr>
          <p:cNvPr id="14" name="Group 14"/>
          <p:cNvGrpSpPr/>
          <p:nvPr/>
        </p:nvGrpSpPr>
        <p:grpSpPr>
          <a:xfrm>
            <a:off x="11060839" y="7495129"/>
            <a:ext cx="5207841" cy="1930755"/>
            <a:chOff x="0" y="0"/>
            <a:chExt cx="4275582" cy="1585129"/>
          </a:xfrm>
        </p:grpSpPr>
        <p:sp>
          <p:nvSpPr>
            <p:cNvPr id="15" name="Freeform 15"/>
            <p:cNvSpPr/>
            <p:nvPr/>
          </p:nvSpPr>
          <p:spPr>
            <a:xfrm>
              <a:off x="0" y="0"/>
              <a:ext cx="4275582" cy="1585091"/>
            </a:xfrm>
            <a:custGeom>
              <a:avLst/>
              <a:gdLst/>
              <a:ahLst/>
              <a:cxnLst/>
              <a:rect l="l" t="t" r="r" b="b"/>
              <a:pathLst>
                <a:path w="4275582" h="1585091">
                  <a:moveTo>
                    <a:pt x="0" y="264161"/>
                  </a:moveTo>
                  <a:cubicBezTo>
                    <a:pt x="0" y="118237"/>
                    <a:pt x="118237" y="0"/>
                    <a:pt x="264160" y="0"/>
                  </a:cubicBezTo>
                  <a:lnTo>
                    <a:pt x="4011422" y="0"/>
                  </a:lnTo>
                  <a:cubicBezTo>
                    <a:pt x="4157345" y="0"/>
                    <a:pt x="4275582" y="118237"/>
                    <a:pt x="4275582" y="264161"/>
                  </a:cubicBezTo>
                  <a:lnTo>
                    <a:pt x="4275582" y="1320931"/>
                  </a:lnTo>
                  <a:cubicBezTo>
                    <a:pt x="4275582" y="1466854"/>
                    <a:pt x="4157345" y="1585091"/>
                    <a:pt x="4011422" y="1585091"/>
                  </a:cubicBezTo>
                  <a:lnTo>
                    <a:pt x="264160" y="1585091"/>
                  </a:lnTo>
                  <a:cubicBezTo>
                    <a:pt x="118237" y="1585091"/>
                    <a:pt x="0" y="1466854"/>
                    <a:pt x="0" y="1320931"/>
                  </a:cubicBezTo>
                  <a:lnTo>
                    <a:pt x="0" y="264161"/>
                  </a:lnTo>
                  <a:close/>
                </a:path>
              </a:pathLst>
            </a:custGeom>
            <a:solidFill>
              <a:srgbClr val="FFED4C"/>
            </a:solidFill>
            <a:ln w="19050" cap="rnd">
              <a:solidFill>
                <a:srgbClr val="000000"/>
              </a:solidFill>
              <a:prstDash val="solid"/>
              <a:round/>
            </a:ln>
          </p:spPr>
          <p:txBody>
            <a:bodyPr/>
            <a:lstStyle/>
            <a:p>
              <a:endParaRPr lang="es-ES"/>
            </a:p>
          </p:txBody>
        </p:sp>
        <p:sp>
          <p:nvSpPr>
            <p:cNvPr id="16" name="TextBox 16"/>
            <p:cNvSpPr txBox="1"/>
            <p:nvPr/>
          </p:nvSpPr>
          <p:spPr>
            <a:xfrm>
              <a:off x="0" y="-28575"/>
              <a:ext cx="4275582" cy="1613704"/>
            </a:xfrm>
            <a:prstGeom prst="rect">
              <a:avLst/>
            </a:prstGeom>
          </p:spPr>
          <p:txBody>
            <a:bodyPr lIns="82502" tIns="82502" rIns="82502" bIns="82502" rtlCol="0" anchor="ctr"/>
            <a:lstStyle/>
            <a:p>
              <a:pPr algn="ctr">
                <a:lnSpc>
                  <a:spcPts val="2910"/>
                </a:lnSpc>
              </a:pPr>
              <a:r>
                <a:rPr lang="en-US" sz="2425">
                  <a:solidFill>
                    <a:srgbClr val="000000"/>
                  </a:solidFill>
                  <a:latin typeface="Poppins"/>
                  <a:ea typeface="Poppins"/>
                  <a:cs typeface="Poppins"/>
                  <a:sym typeface="Poppins"/>
                </a:rPr>
                <a:t>What did we learn about the class’s role?</a:t>
              </a:r>
            </a:p>
          </p:txBody>
        </p:sp>
      </p:grpSp>
    </p:spTree>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7118" y="2781098"/>
            <a:ext cx="20462236" cy="13870180"/>
            <a:chOff x="0" y="0"/>
            <a:chExt cx="14550923" cy="9863239"/>
          </a:xfrm>
        </p:grpSpPr>
        <p:sp>
          <p:nvSpPr>
            <p:cNvPr id="3" name="Freeform 3"/>
            <p:cNvSpPr/>
            <p:nvPr/>
          </p:nvSpPr>
          <p:spPr>
            <a:xfrm>
              <a:off x="0" y="0"/>
              <a:ext cx="14550898" cy="9863201"/>
            </a:xfrm>
            <a:custGeom>
              <a:avLst/>
              <a:gdLst/>
              <a:ahLst/>
              <a:cxnLst/>
              <a:rect l="l" t="t" r="r" b="b"/>
              <a:pathLst>
                <a:path w="14550898" h="9863201">
                  <a:moveTo>
                    <a:pt x="0" y="4931664"/>
                  </a:moveTo>
                  <a:cubicBezTo>
                    <a:pt x="0" y="2208022"/>
                    <a:pt x="3257296" y="0"/>
                    <a:pt x="7275449" y="0"/>
                  </a:cubicBezTo>
                  <a:cubicBezTo>
                    <a:pt x="11293602" y="0"/>
                    <a:pt x="14550898" y="2208022"/>
                    <a:pt x="14550898" y="4931664"/>
                  </a:cubicBezTo>
                  <a:cubicBezTo>
                    <a:pt x="14550898" y="7655306"/>
                    <a:pt x="11293602" y="9863201"/>
                    <a:pt x="7275449" y="9863201"/>
                  </a:cubicBezTo>
                  <a:cubicBezTo>
                    <a:pt x="3257296" y="9863201"/>
                    <a:pt x="0" y="7655306"/>
                    <a:pt x="0" y="4931664"/>
                  </a:cubicBezTo>
                  <a:close/>
                </a:path>
              </a:pathLst>
            </a:custGeom>
            <a:solidFill>
              <a:srgbClr val="50B264"/>
            </a:solidFill>
          </p:spPr>
          <p:txBody>
            <a:bodyPr/>
            <a:lstStyle/>
            <a:p>
              <a:endParaRPr lang="es-ES"/>
            </a:p>
          </p:txBody>
        </p:sp>
      </p:grpSp>
      <p:sp>
        <p:nvSpPr>
          <p:cNvPr id="4" name="TextBox 4"/>
          <p:cNvSpPr txBox="1"/>
          <p:nvPr/>
        </p:nvSpPr>
        <p:spPr>
          <a:xfrm>
            <a:off x="5430764" y="4021695"/>
            <a:ext cx="7426471" cy="455250"/>
          </a:xfrm>
          <a:prstGeom prst="rect">
            <a:avLst/>
          </a:prstGeom>
        </p:spPr>
        <p:txBody>
          <a:bodyPr lIns="0" tIns="0" rIns="0" bIns="0" rtlCol="0" anchor="t">
            <a:spAutoFit/>
          </a:bodyPr>
          <a:lstStyle/>
          <a:p>
            <a:pPr algn="ctr">
              <a:lnSpc>
                <a:spcPts val="3240"/>
              </a:lnSpc>
            </a:pPr>
            <a:r>
              <a:rPr lang="en-US" sz="2700">
                <a:solidFill>
                  <a:srgbClr val="000000"/>
                </a:solidFill>
                <a:latin typeface="Poppins"/>
                <a:ea typeface="Poppins"/>
                <a:cs typeface="Poppins"/>
                <a:sym typeface="Poppins"/>
              </a:rPr>
              <a:t>Activity 2.2</a:t>
            </a:r>
          </a:p>
        </p:txBody>
      </p:sp>
      <p:sp>
        <p:nvSpPr>
          <p:cNvPr id="5" name="TextBox 5"/>
          <p:cNvSpPr txBox="1"/>
          <p:nvPr/>
        </p:nvSpPr>
        <p:spPr>
          <a:xfrm>
            <a:off x="5430764" y="5501074"/>
            <a:ext cx="7426471" cy="3095625"/>
          </a:xfrm>
          <a:prstGeom prst="rect">
            <a:avLst/>
          </a:prstGeom>
        </p:spPr>
        <p:txBody>
          <a:bodyPr lIns="0" tIns="0" rIns="0" bIns="0" rtlCol="0" anchor="t">
            <a:spAutoFit/>
          </a:bodyPr>
          <a:lstStyle/>
          <a:p>
            <a:pPr algn="ctr">
              <a:lnSpc>
                <a:spcPts val="6000"/>
              </a:lnSpc>
            </a:pPr>
            <a:r>
              <a:rPr lang="en-US" sz="5000">
                <a:solidFill>
                  <a:srgbClr val="000000"/>
                </a:solidFill>
                <a:latin typeface="Poppins"/>
                <a:ea typeface="Poppins"/>
                <a:cs typeface="Poppins"/>
                <a:sym typeface="Poppins"/>
              </a:rPr>
              <a:t>Review Circle </a:t>
            </a:r>
          </a:p>
          <a:p>
            <a:pPr algn="ctr">
              <a:lnSpc>
                <a:spcPts val="6000"/>
              </a:lnSpc>
            </a:pPr>
            <a:endParaRPr lang="en-US" sz="5000">
              <a:solidFill>
                <a:srgbClr val="000000"/>
              </a:solidFill>
              <a:latin typeface="Poppins"/>
              <a:ea typeface="Poppins"/>
              <a:cs typeface="Poppins"/>
              <a:sym typeface="Poppins"/>
            </a:endParaRPr>
          </a:p>
          <a:p>
            <a:pPr algn="ctr">
              <a:lnSpc>
                <a:spcPts val="6000"/>
              </a:lnSpc>
            </a:pPr>
            <a:r>
              <a:rPr lang="en-US" sz="5000" b="1">
                <a:solidFill>
                  <a:srgbClr val="000000"/>
                </a:solidFill>
                <a:latin typeface="Poppins Bold"/>
                <a:ea typeface="Poppins Bold"/>
                <a:cs typeface="Poppins Bold"/>
                <a:sym typeface="Poppins Bold"/>
              </a:rPr>
              <a:t>Remembering the Previous Day</a:t>
            </a:r>
          </a:p>
        </p:txBody>
      </p:sp>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525714" y="2404437"/>
            <a:ext cx="9236572" cy="6240650"/>
            <a:chOff x="0" y="0"/>
            <a:chExt cx="7206424" cy="4868990"/>
          </a:xfrm>
        </p:grpSpPr>
        <p:sp>
          <p:nvSpPr>
            <p:cNvPr id="3" name="Freeform 3" descr="A cartoon of a person and a child  AI-generated content may be incorrect."/>
            <p:cNvSpPr/>
            <p:nvPr/>
          </p:nvSpPr>
          <p:spPr>
            <a:xfrm>
              <a:off x="0" y="0"/>
              <a:ext cx="7206361" cy="4869053"/>
            </a:xfrm>
            <a:custGeom>
              <a:avLst/>
              <a:gdLst/>
              <a:ahLst/>
              <a:cxnLst/>
              <a:rect l="l" t="t" r="r" b="b"/>
              <a:pathLst>
                <a:path w="7206361" h="4869053">
                  <a:moveTo>
                    <a:pt x="0" y="0"/>
                  </a:moveTo>
                  <a:lnTo>
                    <a:pt x="7206361" y="0"/>
                  </a:lnTo>
                  <a:lnTo>
                    <a:pt x="7206361" y="4869053"/>
                  </a:lnTo>
                  <a:lnTo>
                    <a:pt x="0" y="4869053"/>
                  </a:lnTo>
                  <a:lnTo>
                    <a:pt x="0" y="0"/>
                  </a:lnTo>
                  <a:close/>
                </a:path>
              </a:pathLst>
            </a:custGeom>
            <a:blipFill>
              <a:blip r:embed="rId2"/>
              <a:stretch>
                <a:fillRect l="-80464" t="-22925" r="-1" b="-27315"/>
              </a:stretch>
            </a:blipFill>
          </p:spPr>
          <p:txBody>
            <a:bodyPr/>
            <a:lstStyle/>
            <a:p>
              <a:endParaRPr lang="es-ES"/>
            </a:p>
          </p:txBody>
        </p:sp>
      </p:grpSp>
      <p:sp>
        <p:nvSpPr>
          <p:cNvPr id="4" name="TextBox 4"/>
          <p:cNvSpPr txBox="1"/>
          <p:nvPr/>
        </p:nvSpPr>
        <p:spPr>
          <a:xfrm>
            <a:off x="3405193" y="1000125"/>
            <a:ext cx="4887758" cy="15525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 </a:t>
            </a:r>
          </a:p>
          <a:p>
            <a:pPr algn="l">
              <a:lnSpc>
                <a:spcPts val="2400"/>
              </a:lnSpc>
            </a:pPr>
            <a:endParaRPr lang="en-US" sz="2000" b="1">
              <a:solidFill>
                <a:srgbClr val="000000"/>
              </a:solidFill>
              <a:latin typeface="Poppins Bold"/>
              <a:ea typeface="Poppins Bold"/>
              <a:cs typeface="Poppins Bold"/>
              <a:sym typeface="Poppins Bold"/>
            </a:endParaRPr>
          </a:p>
          <a:p>
            <a:pPr marL="257387" lvl="1" indent="-128693" algn="l">
              <a:lnSpc>
                <a:spcPts val="2400"/>
              </a:lnSpc>
              <a:buFont typeface="Arial"/>
              <a:buChar char="•"/>
            </a:pPr>
            <a:r>
              <a:rPr lang="en-US" sz="2000">
                <a:solidFill>
                  <a:srgbClr val="000000"/>
                </a:solidFill>
                <a:latin typeface="Poppins"/>
                <a:ea typeface="Poppins"/>
                <a:cs typeface="Poppins"/>
                <a:sym typeface="Poppins"/>
              </a:rPr>
              <a:t>Free space in the circle to play.</a:t>
            </a:r>
          </a:p>
          <a:p>
            <a:pPr marL="257387" lvl="1" indent="-128693" algn="l">
              <a:lnSpc>
                <a:spcPts val="2400"/>
              </a:lnSpc>
              <a:buFont typeface="Arial"/>
              <a:buChar char="•"/>
            </a:pPr>
            <a:r>
              <a:rPr lang="en-US" sz="2000">
                <a:solidFill>
                  <a:srgbClr val="000000"/>
                </a:solidFill>
                <a:latin typeface="Poppins"/>
                <a:ea typeface="Poppins"/>
                <a:cs typeface="Poppins"/>
                <a:sym typeface="Poppins"/>
              </a:rPr>
              <a:t>No physical material is needed (the ball is symbolic/imaginary).</a:t>
            </a:r>
          </a:p>
        </p:txBody>
      </p:sp>
      <p:sp>
        <p:nvSpPr>
          <p:cNvPr id="5" name="TextBox 5"/>
          <p:cNvSpPr txBox="1"/>
          <p:nvPr/>
        </p:nvSpPr>
        <p:spPr>
          <a:xfrm>
            <a:off x="9995062" y="1000125"/>
            <a:ext cx="4785196" cy="15525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What we will do: </a:t>
            </a:r>
          </a:p>
          <a:p>
            <a:pPr algn="l">
              <a:lnSpc>
                <a:spcPts val="2400"/>
              </a:lnSpc>
            </a:pPr>
            <a:endParaRPr lang="en-US" sz="2000" b="1">
              <a:solidFill>
                <a:srgbClr val="000000"/>
              </a:solidFill>
              <a:latin typeface="Poppins Bold"/>
              <a:ea typeface="Poppins Bold"/>
              <a:cs typeface="Poppins Bold"/>
              <a:sym typeface="Poppins Bold"/>
            </a:endParaRPr>
          </a:p>
          <a:p>
            <a:pPr algn="l">
              <a:lnSpc>
                <a:spcPts val="2400"/>
              </a:lnSpc>
            </a:pPr>
            <a:r>
              <a:rPr lang="en-US" sz="2000">
                <a:solidFill>
                  <a:srgbClr val="000000"/>
                </a:solidFill>
                <a:latin typeface="Poppins"/>
                <a:ea typeface="Poppins"/>
                <a:cs typeface="Poppins"/>
                <a:sym typeface="Poppins"/>
              </a:rPr>
              <a:t>We will throw an imaginary ball saying the name of a classmate.</a:t>
            </a:r>
          </a:p>
          <a:p>
            <a:pPr algn="l">
              <a:lnSpc>
                <a:spcPts val="2400"/>
              </a:lnSpc>
            </a:pPr>
            <a:endParaRPr lang="en-US" sz="2000">
              <a:solidFill>
                <a:srgbClr val="000000"/>
              </a:solidFill>
              <a:latin typeface="Poppins"/>
              <a:ea typeface="Poppins"/>
              <a:cs typeface="Poppins"/>
              <a:sym typeface="Poppins"/>
            </a:endParaRPr>
          </a:p>
        </p:txBody>
      </p:sp>
      <p:sp>
        <p:nvSpPr>
          <p:cNvPr id="6" name="TextBox 6"/>
          <p:cNvSpPr txBox="1"/>
          <p:nvPr/>
        </p:nvSpPr>
        <p:spPr>
          <a:xfrm>
            <a:off x="3389147" y="8924925"/>
            <a:ext cx="11509706" cy="333375"/>
          </a:xfrm>
          <a:prstGeom prst="rect">
            <a:avLst/>
          </a:prstGeom>
        </p:spPr>
        <p:txBody>
          <a:bodyPr lIns="0" tIns="0" rIns="0" bIns="0" rtlCol="0" anchor="t">
            <a:spAutoFit/>
          </a:bodyPr>
          <a:lstStyle/>
          <a:p>
            <a:pPr algn="ctr">
              <a:lnSpc>
                <a:spcPts val="2400"/>
              </a:lnSpc>
            </a:pPr>
            <a:r>
              <a:rPr lang="en-US" sz="2000" b="1">
                <a:solidFill>
                  <a:srgbClr val="000000"/>
                </a:solidFill>
                <a:latin typeface="Poppins Bold"/>
                <a:ea typeface="Poppins Bold"/>
                <a:cs typeface="Poppins Bold"/>
                <a:sym typeface="Poppins Bold"/>
              </a:rPr>
              <a:t>Remember: </a:t>
            </a:r>
            <a:r>
              <a:rPr lang="en-US" sz="2000">
                <a:solidFill>
                  <a:srgbClr val="000000"/>
                </a:solidFill>
                <a:latin typeface="Poppins"/>
                <a:ea typeface="Poppins"/>
                <a:cs typeface="Poppins"/>
                <a:sym typeface="Poppins"/>
              </a:rPr>
              <a:t>collaborating and paying attention makes everything work better.</a:t>
            </a:r>
          </a:p>
        </p:txBody>
      </p:sp>
    </p:spTree>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787923" y="1028700"/>
            <a:ext cx="6712155" cy="4114800"/>
            <a:chOff x="0" y="0"/>
            <a:chExt cx="5555396" cy="3405664"/>
          </a:xfrm>
        </p:grpSpPr>
        <p:sp>
          <p:nvSpPr>
            <p:cNvPr id="3" name="Freeform 3"/>
            <p:cNvSpPr/>
            <p:nvPr/>
          </p:nvSpPr>
          <p:spPr>
            <a:xfrm>
              <a:off x="0" y="0"/>
              <a:ext cx="5555422" cy="3405677"/>
            </a:xfrm>
            <a:custGeom>
              <a:avLst/>
              <a:gdLst/>
              <a:ahLst/>
              <a:cxnLst/>
              <a:rect l="l" t="t" r="r" b="b"/>
              <a:pathLst>
                <a:path w="5555422" h="3405677">
                  <a:moveTo>
                    <a:pt x="0" y="567667"/>
                  </a:moveTo>
                  <a:cubicBezTo>
                    <a:pt x="0" y="254127"/>
                    <a:pt x="395167" y="0"/>
                    <a:pt x="882719" y="0"/>
                  </a:cubicBezTo>
                  <a:lnTo>
                    <a:pt x="4672711" y="0"/>
                  </a:lnTo>
                  <a:cubicBezTo>
                    <a:pt x="5160263" y="0"/>
                    <a:pt x="5555422" y="254127"/>
                    <a:pt x="5555422" y="567667"/>
                  </a:cubicBezTo>
                  <a:lnTo>
                    <a:pt x="5555422" y="2838008"/>
                  </a:lnTo>
                  <a:cubicBezTo>
                    <a:pt x="5555422" y="3151548"/>
                    <a:pt x="5160263" y="3405677"/>
                    <a:pt x="4672711" y="3405677"/>
                  </a:cubicBezTo>
                  <a:lnTo>
                    <a:pt x="882719" y="3405677"/>
                  </a:lnTo>
                  <a:cubicBezTo>
                    <a:pt x="395167" y="3405677"/>
                    <a:pt x="0" y="3151548"/>
                    <a:pt x="0" y="2838008"/>
                  </a:cubicBezTo>
                  <a:lnTo>
                    <a:pt x="0" y="567667"/>
                  </a:lnTo>
                  <a:close/>
                </a:path>
              </a:pathLst>
            </a:custGeom>
            <a:solidFill>
              <a:srgbClr val="E3829C"/>
            </a:solidFill>
            <a:ln w="19050" cap="rnd">
              <a:solidFill>
                <a:srgbClr val="000000"/>
              </a:solidFill>
              <a:prstDash val="solid"/>
              <a:round/>
            </a:ln>
          </p:spPr>
          <p:txBody>
            <a:bodyPr/>
            <a:lstStyle/>
            <a:p>
              <a:endParaRPr lang="es-ES"/>
            </a:p>
          </p:txBody>
        </p:sp>
        <p:sp>
          <p:nvSpPr>
            <p:cNvPr id="4" name="TextBox 4"/>
            <p:cNvSpPr txBox="1"/>
            <p:nvPr/>
          </p:nvSpPr>
          <p:spPr>
            <a:xfrm>
              <a:off x="0" y="-38100"/>
              <a:ext cx="5555396" cy="3443764"/>
            </a:xfrm>
            <a:prstGeom prst="rect">
              <a:avLst/>
            </a:prstGeom>
          </p:spPr>
          <p:txBody>
            <a:bodyPr lIns="81837" tIns="81837" rIns="81837" bIns="81837" rtlCol="0" anchor="ctr"/>
            <a:lstStyle/>
            <a:p>
              <a:pPr algn="ctr">
                <a:lnSpc>
                  <a:spcPts val="3711"/>
                </a:lnSpc>
              </a:pPr>
              <a:r>
                <a:rPr lang="en-US" sz="3093">
                  <a:solidFill>
                    <a:srgbClr val="000000"/>
                  </a:solidFill>
                  <a:latin typeface="Poppins"/>
                  <a:ea typeface="Poppins"/>
                  <a:cs typeface="Poppins"/>
                  <a:sym typeface="Poppins"/>
                </a:rPr>
                <a:t>This game reminds us that when we pay attention to others and collaborate, everything flows better. Just like in daily life and in the classroom.</a:t>
              </a:r>
            </a:p>
          </p:txBody>
        </p:sp>
      </p:grpSp>
      <p:grpSp>
        <p:nvGrpSpPr>
          <p:cNvPr id="5" name="Group 5"/>
          <p:cNvGrpSpPr/>
          <p:nvPr/>
        </p:nvGrpSpPr>
        <p:grpSpPr>
          <a:xfrm rot="-2700000">
            <a:off x="1528016" y="1109655"/>
            <a:ext cx="2268305" cy="1909568"/>
            <a:chOff x="0" y="0"/>
            <a:chExt cx="1877390" cy="1580477"/>
          </a:xfrm>
        </p:grpSpPr>
        <p:sp>
          <p:nvSpPr>
            <p:cNvPr id="6" name="Freeform 6" descr="A cartoon of a person and a child  AI-generated content may be incorrect."/>
            <p:cNvSpPr/>
            <p:nvPr/>
          </p:nvSpPr>
          <p:spPr>
            <a:xfrm>
              <a:off x="0" y="0"/>
              <a:ext cx="1877441" cy="1580515"/>
            </a:xfrm>
            <a:custGeom>
              <a:avLst/>
              <a:gdLst/>
              <a:ahLst/>
              <a:cxnLst/>
              <a:rect l="l" t="t" r="r" b="b"/>
              <a:pathLst>
                <a:path w="1877441" h="1580515">
                  <a:moveTo>
                    <a:pt x="0" y="0"/>
                  </a:moveTo>
                  <a:lnTo>
                    <a:pt x="1877441" y="0"/>
                  </a:lnTo>
                  <a:lnTo>
                    <a:pt x="1877441" y="1580515"/>
                  </a:lnTo>
                  <a:lnTo>
                    <a:pt x="0" y="1580515"/>
                  </a:lnTo>
                  <a:lnTo>
                    <a:pt x="0" y="0"/>
                  </a:lnTo>
                  <a:close/>
                </a:path>
              </a:pathLst>
            </a:custGeom>
            <a:blipFill>
              <a:blip r:embed="rId2"/>
              <a:stretch>
                <a:fillRect l="-446092" t="-70625" r="-146608" b="-292220"/>
              </a:stretch>
            </a:blipFill>
          </p:spPr>
          <p:txBody>
            <a:bodyPr/>
            <a:lstStyle/>
            <a:p>
              <a:endParaRPr lang="es-ES"/>
            </a:p>
          </p:txBody>
        </p:sp>
      </p:grpSp>
      <p:grpSp>
        <p:nvGrpSpPr>
          <p:cNvPr id="7" name="Group 7"/>
          <p:cNvGrpSpPr/>
          <p:nvPr/>
        </p:nvGrpSpPr>
        <p:grpSpPr>
          <a:xfrm rot="900000">
            <a:off x="1612319" y="5748455"/>
            <a:ext cx="3414626" cy="2874609"/>
            <a:chOff x="0" y="0"/>
            <a:chExt cx="2826156" cy="2379205"/>
          </a:xfrm>
        </p:grpSpPr>
        <p:sp>
          <p:nvSpPr>
            <p:cNvPr id="8" name="Freeform 8" descr="A cartoon of a person and a child  AI-generated content may be incorrect."/>
            <p:cNvSpPr/>
            <p:nvPr/>
          </p:nvSpPr>
          <p:spPr>
            <a:xfrm>
              <a:off x="0" y="0"/>
              <a:ext cx="2826131" cy="2379218"/>
            </a:xfrm>
            <a:custGeom>
              <a:avLst/>
              <a:gdLst/>
              <a:ahLst/>
              <a:cxnLst/>
              <a:rect l="l" t="t" r="r" b="b"/>
              <a:pathLst>
                <a:path w="2826131" h="2379218">
                  <a:moveTo>
                    <a:pt x="0" y="0"/>
                  </a:moveTo>
                  <a:lnTo>
                    <a:pt x="2826131" y="0"/>
                  </a:lnTo>
                  <a:lnTo>
                    <a:pt x="2826131" y="2379218"/>
                  </a:lnTo>
                  <a:lnTo>
                    <a:pt x="0" y="2379218"/>
                  </a:lnTo>
                  <a:lnTo>
                    <a:pt x="0" y="0"/>
                  </a:lnTo>
                  <a:close/>
                </a:path>
              </a:pathLst>
            </a:custGeom>
            <a:blipFill>
              <a:blip r:embed="rId2"/>
              <a:stretch>
                <a:fillRect l="-446109" t="-70626" r="-146617" b="-292226"/>
              </a:stretch>
            </a:blipFill>
          </p:spPr>
          <p:txBody>
            <a:bodyPr/>
            <a:lstStyle/>
            <a:p>
              <a:endParaRPr lang="es-ES"/>
            </a:p>
          </p:txBody>
        </p:sp>
      </p:grpSp>
      <p:grpSp>
        <p:nvGrpSpPr>
          <p:cNvPr id="9" name="Group 9"/>
          <p:cNvGrpSpPr/>
          <p:nvPr/>
        </p:nvGrpSpPr>
        <p:grpSpPr>
          <a:xfrm rot="-3600000">
            <a:off x="13092447" y="608045"/>
            <a:ext cx="3414626" cy="2874609"/>
            <a:chOff x="0" y="0"/>
            <a:chExt cx="2826156" cy="2379205"/>
          </a:xfrm>
        </p:grpSpPr>
        <p:sp>
          <p:nvSpPr>
            <p:cNvPr id="10" name="Freeform 10" descr="A cartoon of a person and a child  AI-generated content may be incorrect."/>
            <p:cNvSpPr/>
            <p:nvPr/>
          </p:nvSpPr>
          <p:spPr>
            <a:xfrm>
              <a:off x="0" y="0"/>
              <a:ext cx="2826131" cy="2379218"/>
            </a:xfrm>
            <a:custGeom>
              <a:avLst/>
              <a:gdLst/>
              <a:ahLst/>
              <a:cxnLst/>
              <a:rect l="l" t="t" r="r" b="b"/>
              <a:pathLst>
                <a:path w="2826131" h="2379218">
                  <a:moveTo>
                    <a:pt x="0" y="0"/>
                  </a:moveTo>
                  <a:lnTo>
                    <a:pt x="2826131" y="0"/>
                  </a:lnTo>
                  <a:lnTo>
                    <a:pt x="2826131" y="2379218"/>
                  </a:lnTo>
                  <a:lnTo>
                    <a:pt x="0" y="2379218"/>
                  </a:lnTo>
                  <a:lnTo>
                    <a:pt x="0" y="0"/>
                  </a:lnTo>
                  <a:close/>
                </a:path>
              </a:pathLst>
            </a:custGeom>
            <a:blipFill>
              <a:blip r:embed="rId2"/>
              <a:stretch>
                <a:fillRect l="-446109" t="-70626" r="-146617" b="-292226"/>
              </a:stretch>
            </a:blipFill>
          </p:spPr>
          <p:txBody>
            <a:bodyPr/>
            <a:lstStyle/>
            <a:p>
              <a:endParaRPr lang="es-ES"/>
            </a:p>
          </p:txBody>
        </p:sp>
      </p:grpSp>
      <p:grpSp>
        <p:nvGrpSpPr>
          <p:cNvPr id="11" name="Group 11"/>
          <p:cNvGrpSpPr/>
          <p:nvPr/>
        </p:nvGrpSpPr>
        <p:grpSpPr>
          <a:xfrm rot="-10800000">
            <a:off x="14239825" y="7350596"/>
            <a:ext cx="2268305" cy="1909568"/>
            <a:chOff x="0" y="0"/>
            <a:chExt cx="1877390" cy="1580477"/>
          </a:xfrm>
        </p:grpSpPr>
        <p:sp>
          <p:nvSpPr>
            <p:cNvPr id="12" name="Freeform 12" descr="A cartoon of a person and a child  AI-generated content may be incorrect."/>
            <p:cNvSpPr/>
            <p:nvPr/>
          </p:nvSpPr>
          <p:spPr>
            <a:xfrm>
              <a:off x="0" y="0"/>
              <a:ext cx="1877441" cy="1580515"/>
            </a:xfrm>
            <a:custGeom>
              <a:avLst/>
              <a:gdLst/>
              <a:ahLst/>
              <a:cxnLst/>
              <a:rect l="l" t="t" r="r" b="b"/>
              <a:pathLst>
                <a:path w="1877441" h="1580515">
                  <a:moveTo>
                    <a:pt x="0" y="0"/>
                  </a:moveTo>
                  <a:lnTo>
                    <a:pt x="1877441" y="0"/>
                  </a:lnTo>
                  <a:lnTo>
                    <a:pt x="1877441" y="1580515"/>
                  </a:lnTo>
                  <a:lnTo>
                    <a:pt x="0" y="1580515"/>
                  </a:lnTo>
                  <a:lnTo>
                    <a:pt x="0" y="0"/>
                  </a:lnTo>
                  <a:close/>
                </a:path>
              </a:pathLst>
            </a:custGeom>
            <a:blipFill>
              <a:blip r:embed="rId2"/>
              <a:stretch>
                <a:fillRect l="-446092" t="-70625" r="-146608" b="-292220"/>
              </a:stretch>
            </a:blipFill>
          </p:spPr>
          <p:txBody>
            <a:bodyPr/>
            <a:lstStyle/>
            <a:p>
              <a:endParaRPr lang="es-ES"/>
            </a:p>
          </p:txBody>
        </p:sp>
      </p:grpSp>
      <p:sp>
        <p:nvSpPr>
          <p:cNvPr id="13" name="Freeform 13"/>
          <p:cNvSpPr/>
          <p:nvPr/>
        </p:nvSpPr>
        <p:spPr>
          <a:xfrm>
            <a:off x="5655040" y="6272784"/>
            <a:ext cx="7315200" cy="4014216"/>
          </a:xfrm>
          <a:custGeom>
            <a:avLst/>
            <a:gdLst/>
            <a:ahLst/>
            <a:cxnLst/>
            <a:rect l="l" t="t" r="r" b="b"/>
            <a:pathLst>
              <a:path w="7315200" h="4014216">
                <a:moveTo>
                  <a:pt x="0" y="0"/>
                </a:moveTo>
                <a:lnTo>
                  <a:pt x="7315200" y="0"/>
                </a:lnTo>
                <a:lnTo>
                  <a:pt x="7315200" y="4014216"/>
                </a:lnTo>
                <a:lnTo>
                  <a:pt x="0" y="401421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ES"/>
          </a:p>
        </p:txBody>
      </p:sp>
    </p:spTree>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7118" y="2781098"/>
            <a:ext cx="20462236" cy="13870180"/>
            <a:chOff x="0" y="0"/>
            <a:chExt cx="14550923" cy="9863239"/>
          </a:xfrm>
        </p:grpSpPr>
        <p:sp>
          <p:nvSpPr>
            <p:cNvPr id="3" name="Freeform 3"/>
            <p:cNvSpPr/>
            <p:nvPr/>
          </p:nvSpPr>
          <p:spPr>
            <a:xfrm>
              <a:off x="0" y="0"/>
              <a:ext cx="14550898" cy="9863201"/>
            </a:xfrm>
            <a:custGeom>
              <a:avLst/>
              <a:gdLst/>
              <a:ahLst/>
              <a:cxnLst/>
              <a:rect l="l" t="t" r="r" b="b"/>
              <a:pathLst>
                <a:path w="14550898" h="9863201">
                  <a:moveTo>
                    <a:pt x="0" y="4931664"/>
                  </a:moveTo>
                  <a:cubicBezTo>
                    <a:pt x="0" y="2208022"/>
                    <a:pt x="3257296" y="0"/>
                    <a:pt x="7275449" y="0"/>
                  </a:cubicBezTo>
                  <a:cubicBezTo>
                    <a:pt x="11293602" y="0"/>
                    <a:pt x="14550898" y="2208022"/>
                    <a:pt x="14550898" y="4931664"/>
                  </a:cubicBezTo>
                  <a:cubicBezTo>
                    <a:pt x="14550898" y="7655306"/>
                    <a:pt x="11293602" y="9863201"/>
                    <a:pt x="7275449" y="9863201"/>
                  </a:cubicBezTo>
                  <a:cubicBezTo>
                    <a:pt x="3257296" y="9863201"/>
                    <a:pt x="0" y="7655306"/>
                    <a:pt x="0" y="4931664"/>
                  </a:cubicBezTo>
                  <a:close/>
                </a:path>
              </a:pathLst>
            </a:custGeom>
            <a:solidFill>
              <a:srgbClr val="70C7D6"/>
            </a:solidFill>
          </p:spPr>
          <p:txBody>
            <a:bodyPr/>
            <a:lstStyle/>
            <a:p>
              <a:endParaRPr lang="es-ES"/>
            </a:p>
          </p:txBody>
        </p:sp>
      </p:grpSp>
      <p:sp>
        <p:nvSpPr>
          <p:cNvPr id="4" name="TextBox 4"/>
          <p:cNvSpPr txBox="1"/>
          <p:nvPr/>
        </p:nvSpPr>
        <p:spPr>
          <a:xfrm>
            <a:off x="5352289" y="4002431"/>
            <a:ext cx="7583421" cy="473793"/>
          </a:xfrm>
          <a:prstGeom prst="rect">
            <a:avLst/>
          </a:prstGeom>
        </p:spPr>
        <p:txBody>
          <a:bodyPr lIns="0" tIns="0" rIns="0" bIns="0" rtlCol="0" anchor="t">
            <a:spAutoFit/>
          </a:bodyPr>
          <a:lstStyle/>
          <a:p>
            <a:pPr algn="ctr">
              <a:lnSpc>
                <a:spcPts val="3308"/>
              </a:lnSpc>
            </a:pPr>
            <a:r>
              <a:rPr lang="en-US" sz="2757">
                <a:solidFill>
                  <a:srgbClr val="000000"/>
                </a:solidFill>
                <a:latin typeface="Poppins"/>
                <a:ea typeface="Poppins"/>
                <a:cs typeface="Poppins"/>
                <a:sym typeface="Poppins"/>
              </a:rPr>
              <a:t>Activity 2.3</a:t>
            </a:r>
          </a:p>
        </p:txBody>
      </p:sp>
      <p:sp>
        <p:nvSpPr>
          <p:cNvPr id="5" name="TextBox 5"/>
          <p:cNvSpPr txBox="1"/>
          <p:nvPr/>
        </p:nvSpPr>
        <p:spPr>
          <a:xfrm>
            <a:off x="5305796" y="5277525"/>
            <a:ext cx="7583421" cy="3095625"/>
          </a:xfrm>
          <a:prstGeom prst="rect">
            <a:avLst/>
          </a:prstGeom>
        </p:spPr>
        <p:txBody>
          <a:bodyPr lIns="0" tIns="0" rIns="0" bIns="0" rtlCol="0" anchor="t">
            <a:spAutoFit/>
          </a:bodyPr>
          <a:lstStyle/>
          <a:p>
            <a:pPr algn="ctr">
              <a:lnSpc>
                <a:spcPts val="6000"/>
              </a:lnSpc>
            </a:pPr>
            <a:r>
              <a:rPr lang="en-US" sz="5000">
                <a:solidFill>
                  <a:srgbClr val="000000"/>
                </a:solidFill>
                <a:latin typeface="Poppins"/>
                <a:ea typeface="Poppins"/>
                <a:cs typeface="Poppins"/>
                <a:sym typeface="Poppins"/>
              </a:rPr>
              <a:t>Review Circle </a:t>
            </a:r>
          </a:p>
          <a:p>
            <a:pPr algn="ctr">
              <a:lnSpc>
                <a:spcPts val="6000"/>
              </a:lnSpc>
            </a:pPr>
            <a:endParaRPr lang="en-US" sz="5000">
              <a:solidFill>
                <a:srgbClr val="000000"/>
              </a:solidFill>
              <a:latin typeface="Poppins"/>
              <a:ea typeface="Poppins"/>
              <a:cs typeface="Poppins"/>
              <a:sym typeface="Poppins"/>
            </a:endParaRPr>
          </a:p>
          <a:p>
            <a:pPr algn="ctr">
              <a:lnSpc>
                <a:spcPts val="6000"/>
              </a:lnSpc>
            </a:pPr>
            <a:r>
              <a:rPr lang="en-US" sz="5000" b="1">
                <a:solidFill>
                  <a:srgbClr val="000000"/>
                </a:solidFill>
                <a:latin typeface="Poppins Bold"/>
                <a:ea typeface="Poppins Bold"/>
                <a:cs typeface="Poppins Bold"/>
                <a:sym typeface="Poppins Bold"/>
              </a:rPr>
              <a:t>Remembering the Previous Day</a:t>
            </a:r>
          </a:p>
        </p:txBody>
      </p:sp>
    </p:spTree>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77760" y="1125271"/>
            <a:ext cx="10081683" cy="9161729"/>
          </a:xfrm>
          <a:custGeom>
            <a:avLst/>
            <a:gdLst/>
            <a:ahLst/>
            <a:cxnLst/>
            <a:rect l="l" t="t" r="r" b="b"/>
            <a:pathLst>
              <a:path w="10081683" h="9161729">
                <a:moveTo>
                  <a:pt x="0" y="0"/>
                </a:moveTo>
                <a:lnTo>
                  <a:pt x="10081683" y="0"/>
                </a:lnTo>
                <a:lnTo>
                  <a:pt x="10081683" y="9161729"/>
                </a:lnTo>
                <a:lnTo>
                  <a:pt x="0" y="916172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sp>
        <p:nvSpPr>
          <p:cNvPr id="3" name="TextBox 3"/>
          <p:cNvSpPr txBox="1"/>
          <p:nvPr/>
        </p:nvSpPr>
        <p:spPr>
          <a:xfrm>
            <a:off x="2658635" y="2268418"/>
            <a:ext cx="5527722" cy="21621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 </a:t>
            </a:r>
          </a:p>
          <a:p>
            <a:pPr algn="l">
              <a:lnSpc>
                <a:spcPts val="2400"/>
              </a:lnSpc>
            </a:pPr>
            <a:endParaRPr lang="en-US" sz="2000" b="1">
              <a:solidFill>
                <a:srgbClr val="000000"/>
              </a:solidFill>
              <a:latin typeface="Poppins Bold"/>
              <a:ea typeface="Poppins Bold"/>
              <a:cs typeface="Poppins Bold"/>
              <a:sym typeface="Poppins Bold"/>
            </a:endParaRPr>
          </a:p>
          <a:p>
            <a:pPr marL="257387" lvl="1" indent="-128693" algn="l">
              <a:lnSpc>
                <a:spcPts val="2400"/>
              </a:lnSpc>
              <a:buFont typeface="Arial"/>
              <a:buChar char="•"/>
            </a:pPr>
            <a:r>
              <a:rPr lang="en-US" sz="2000">
                <a:solidFill>
                  <a:srgbClr val="000000"/>
                </a:solidFill>
                <a:latin typeface="Poppins"/>
                <a:ea typeface="Poppins"/>
                <a:cs typeface="Poppins"/>
                <a:sym typeface="Poppins"/>
              </a:rPr>
              <a:t>Results or examples of responses from the questionnaires previously completed by families (if available). </a:t>
            </a:r>
          </a:p>
          <a:p>
            <a:pPr marL="257387" lvl="1" indent="-128693" algn="l">
              <a:lnSpc>
                <a:spcPts val="2400"/>
              </a:lnSpc>
              <a:buFont typeface="Arial"/>
              <a:buChar char="•"/>
            </a:pPr>
            <a:r>
              <a:rPr lang="en-US" sz="2000">
                <a:solidFill>
                  <a:srgbClr val="000000"/>
                </a:solidFill>
                <a:latin typeface="Poppins"/>
                <a:ea typeface="Poppins"/>
                <a:cs typeface="Poppins"/>
                <a:sym typeface="Poppins"/>
              </a:rPr>
              <a:t>Blackboard or flipchart to note down key ideas</a:t>
            </a:r>
          </a:p>
        </p:txBody>
      </p:sp>
      <p:sp>
        <p:nvSpPr>
          <p:cNvPr id="4" name="TextBox 4"/>
          <p:cNvSpPr txBox="1"/>
          <p:nvPr/>
        </p:nvSpPr>
        <p:spPr>
          <a:xfrm>
            <a:off x="2761183" y="6742232"/>
            <a:ext cx="4785196" cy="12477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What we will do: </a:t>
            </a:r>
          </a:p>
          <a:p>
            <a:pPr algn="l">
              <a:lnSpc>
                <a:spcPts val="2400"/>
              </a:lnSpc>
            </a:pPr>
            <a:endParaRPr lang="en-US" sz="2000" b="1">
              <a:solidFill>
                <a:srgbClr val="000000"/>
              </a:solidFill>
              <a:latin typeface="Poppins Bold"/>
              <a:ea typeface="Poppins Bold"/>
              <a:cs typeface="Poppins Bold"/>
              <a:sym typeface="Poppins Bold"/>
            </a:endParaRPr>
          </a:p>
          <a:p>
            <a:pPr algn="l">
              <a:lnSpc>
                <a:spcPts val="2400"/>
              </a:lnSpc>
            </a:pPr>
            <a:r>
              <a:rPr lang="en-US" sz="2000">
                <a:solidFill>
                  <a:srgbClr val="000000"/>
                </a:solidFill>
                <a:latin typeface="Poppins"/>
                <a:ea typeface="Poppins"/>
                <a:cs typeface="Poppins"/>
                <a:sym typeface="Poppins"/>
              </a:rPr>
              <a:t>We will compare what families think with what we think.</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017838" y="2090001"/>
            <a:ext cx="5068860" cy="15525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 </a:t>
            </a:r>
          </a:p>
          <a:p>
            <a:pPr algn="l">
              <a:lnSpc>
                <a:spcPts val="2400"/>
              </a:lnSpc>
            </a:pPr>
            <a:endParaRPr lang="en-US" sz="2000" b="1">
              <a:solidFill>
                <a:srgbClr val="000000"/>
              </a:solidFill>
              <a:latin typeface="Poppins Bold"/>
              <a:ea typeface="Poppins Bold"/>
              <a:cs typeface="Poppins Bold"/>
              <a:sym typeface="Poppins Bold"/>
            </a:endParaRPr>
          </a:p>
          <a:p>
            <a:pPr marL="257387" lvl="1" indent="-128693" algn="l">
              <a:lnSpc>
                <a:spcPts val="2400"/>
              </a:lnSpc>
              <a:buFont typeface="Arial"/>
              <a:buChar char="•"/>
            </a:pPr>
            <a:r>
              <a:rPr lang="en-US" sz="2000">
                <a:solidFill>
                  <a:srgbClr val="000000"/>
                </a:solidFill>
                <a:latin typeface="Poppins"/>
                <a:ea typeface="Poppins"/>
                <a:cs typeface="Poppins"/>
                <a:sym typeface="Poppins"/>
              </a:rPr>
              <a:t>Classroom with chairs arranged in a circle.</a:t>
            </a:r>
          </a:p>
          <a:p>
            <a:pPr marL="257387" lvl="1" indent="-128693" algn="l">
              <a:lnSpc>
                <a:spcPts val="2400"/>
              </a:lnSpc>
              <a:buFont typeface="Arial"/>
              <a:buChar char="•"/>
            </a:pPr>
            <a:r>
              <a:rPr lang="en-US" sz="2000">
                <a:solidFill>
                  <a:srgbClr val="000000"/>
                </a:solidFill>
                <a:latin typeface="Poppins"/>
                <a:ea typeface="Poppins"/>
                <a:cs typeface="Poppins"/>
                <a:sym typeface="Poppins"/>
              </a:rPr>
              <a:t>Blackboard/flipchart (optional).</a:t>
            </a:r>
          </a:p>
        </p:txBody>
      </p:sp>
      <p:sp>
        <p:nvSpPr>
          <p:cNvPr id="3" name="TextBox 3"/>
          <p:cNvSpPr txBox="1"/>
          <p:nvPr/>
        </p:nvSpPr>
        <p:spPr>
          <a:xfrm>
            <a:off x="2017838" y="6391380"/>
            <a:ext cx="6067183" cy="12477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What we will do: </a:t>
            </a:r>
          </a:p>
          <a:p>
            <a:pPr algn="l">
              <a:lnSpc>
                <a:spcPts val="2400"/>
              </a:lnSpc>
            </a:pPr>
            <a:endParaRPr lang="en-US" sz="2000" b="1">
              <a:solidFill>
                <a:srgbClr val="000000"/>
              </a:solidFill>
              <a:latin typeface="Poppins Bold"/>
              <a:ea typeface="Poppins Bold"/>
              <a:cs typeface="Poppins Bold"/>
              <a:sym typeface="Poppins Bold"/>
            </a:endParaRPr>
          </a:p>
          <a:p>
            <a:pPr algn="l">
              <a:lnSpc>
                <a:spcPts val="2400"/>
              </a:lnSpc>
            </a:pPr>
            <a:r>
              <a:rPr lang="en-US" sz="2000">
                <a:solidFill>
                  <a:srgbClr val="000000"/>
                </a:solidFill>
                <a:latin typeface="Poppins"/>
                <a:ea typeface="Poppins"/>
                <a:cs typeface="Poppins"/>
                <a:sym typeface="Poppins"/>
              </a:rPr>
              <a:t>We will talk about what bullying means and reflect together.</a:t>
            </a:r>
          </a:p>
        </p:txBody>
      </p:sp>
      <p:grpSp>
        <p:nvGrpSpPr>
          <p:cNvPr id="4" name="Group 4"/>
          <p:cNvGrpSpPr/>
          <p:nvPr/>
        </p:nvGrpSpPr>
        <p:grpSpPr>
          <a:xfrm>
            <a:off x="10838231" y="2791208"/>
            <a:ext cx="5067886" cy="4704584"/>
            <a:chOff x="0" y="0"/>
            <a:chExt cx="4292562" cy="3984841"/>
          </a:xfrm>
        </p:grpSpPr>
        <p:sp>
          <p:nvSpPr>
            <p:cNvPr id="5" name="Freeform 5"/>
            <p:cNvSpPr/>
            <p:nvPr/>
          </p:nvSpPr>
          <p:spPr>
            <a:xfrm>
              <a:off x="0" y="0"/>
              <a:ext cx="4292600" cy="3984841"/>
            </a:xfrm>
            <a:custGeom>
              <a:avLst/>
              <a:gdLst/>
              <a:ahLst/>
              <a:cxnLst/>
              <a:rect l="l" t="t" r="r" b="b"/>
              <a:pathLst>
                <a:path w="4292600" h="3984841">
                  <a:moveTo>
                    <a:pt x="0" y="490518"/>
                  </a:moveTo>
                  <a:cubicBezTo>
                    <a:pt x="0" y="219614"/>
                    <a:pt x="320294" y="0"/>
                    <a:pt x="715391" y="0"/>
                  </a:cubicBezTo>
                  <a:lnTo>
                    <a:pt x="3577082" y="0"/>
                  </a:lnTo>
                  <a:cubicBezTo>
                    <a:pt x="3972306" y="0"/>
                    <a:pt x="4292600" y="219614"/>
                    <a:pt x="4292600" y="490518"/>
                  </a:cubicBezTo>
                  <a:lnTo>
                    <a:pt x="4292600" y="3494322"/>
                  </a:lnTo>
                  <a:cubicBezTo>
                    <a:pt x="4292600" y="3765227"/>
                    <a:pt x="3972306" y="3984841"/>
                    <a:pt x="3577209" y="3984841"/>
                  </a:cubicBezTo>
                  <a:lnTo>
                    <a:pt x="715391" y="3984841"/>
                  </a:lnTo>
                  <a:cubicBezTo>
                    <a:pt x="320294" y="3984840"/>
                    <a:pt x="0" y="3765227"/>
                    <a:pt x="0" y="3494322"/>
                  </a:cubicBezTo>
                  <a:lnTo>
                    <a:pt x="0" y="490518"/>
                  </a:lnTo>
                  <a:close/>
                </a:path>
              </a:pathLst>
            </a:custGeom>
            <a:solidFill>
              <a:srgbClr val="50B264"/>
            </a:solidFill>
            <a:ln w="19050" cap="rnd">
              <a:solidFill>
                <a:srgbClr val="000000"/>
              </a:solidFill>
              <a:prstDash val="solid"/>
              <a:round/>
            </a:ln>
          </p:spPr>
          <p:txBody>
            <a:bodyPr/>
            <a:lstStyle/>
            <a:p>
              <a:endParaRPr lang="es-ES"/>
            </a:p>
          </p:txBody>
        </p:sp>
        <p:sp>
          <p:nvSpPr>
            <p:cNvPr id="6" name="TextBox 6"/>
            <p:cNvSpPr txBox="1"/>
            <p:nvPr/>
          </p:nvSpPr>
          <p:spPr>
            <a:xfrm>
              <a:off x="0" y="-38100"/>
              <a:ext cx="4292562" cy="4022941"/>
            </a:xfrm>
            <a:prstGeom prst="rect">
              <a:avLst/>
            </a:prstGeom>
          </p:spPr>
          <p:txBody>
            <a:bodyPr lIns="79967" tIns="79967" rIns="79967" bIns="79967" rtlCol="0" anchor="ctr"/>
            <a:lstStyle/>
            <a:p>
              <a:pPr algn="ctr">
                <a:lnSpc>
                  <a:spcPts val="3626"/>
                </a:lnSpc>
              </a:pPr>
              <a:r>
                <a:rPr lang="en-US" sz="3022">
                  <a:solidFill>
                    <a:srgbClr val="000000"/>
                  </a:solidFill>
                  <a:latin typeface="Poppins"/>
                  <a:ea typeface="Poppins"/>
                  <a:cs typeface="Poppins"/>
                  <a:sym typeface="Poppins"/>
                </a:rPr>
                <a:t>Today we are going to work on how we want to treat each other in the class and what school bullying means.</a:t>
              </a:r>
            </a:p>
          </p:txBody>
        </p:sp>
      </p:grpSp>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77760" y="1125271"/>
            <a:ext cx="10081683" cy="9161729"/>
          </a:xfrm>
          <a:custGeom>
            <a:avLst/>
            <a:gdLst/>
            <a:ahLst/>
            <a:cxnLst/>
            <a:rect l="l" t="t" r="r" b="b"/>
            <a:pathLst>
              <a:path w="10081683" h="9161729">
                <a:moveTo>
                  <a:pt x="0" y="0"/>
                </a:moveTo>
                <a:lnTo>
                  <a:pt x="10081683" y="0"/>
                </a:lnTo>
                <a:lnTo>
                  <a:pt x="10081683" y="9161729"/>
                </a:lnTo>
                <a:lnTo>
                  <a:pt x="0" y="916172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grpSp>
        <p:nvGrpSpPr>
          <p:cNvPr id="3" name="Group 3"/>
          <p:cNvGrpSpPr/>
          <p:nvPr/>
        </p:nvGrpSpPr>
        <p:grpSpPr>
          <a:xfrm>
            <a:off x="1844056" y="2490539"/>
            <a:ext cx="6935655" cy="3191441"/>
            <a:chOff x="0" y="0"/>
            <a:chExt cx="5732104" cy="2637628"/>
          </a:xfrm>
        </p:grpSpPr>
        <p:sp>
          <p:nvSpPr>
            <p:cNvPr id="4" name="Freeform 4"/>
            <p:cNvSpPr/>
            <p:nvPr/>
          </p:nvSpPr>
          <p:spPr>
            <a:xfrm>
              <a:off x="0" y="0"/>
              <a:ext cx="5732130" cy="2637666"/>
            </a:xfrm>
            <a:custGeom>
              <a:avLst/>
              <a:gdLst/>
              <a:ahLst/>
              <a:cxnLst/>
              <a:rect l="l" t="t" r="r" b="b"/>
              <a:pathLst>
                <a:path w="5732130" h="2637666">
                  <a:moveTo>
                    <a:pt x="0" y="439674"/>
                  </a:moveTo>
                  <a:cubicBezTo>
                    <a:pt x="0" y="196850"/>
                    <a:pt x="168218" y="0"/>
                    <a:pt x="375724" y="0"/>
                  </a:cubicBezTo>
                  <a:lnTo>
                    <a:pt x="5356402" y="0"/>
                  </a:lnTo>
                  <a:cubicBezTo>
                    <a:pt x="5563907" y="0"/>
                    <a:pt x="5732130" y="196850"/>
                    <a:pt x="5732130" y="439674"/>
                  </a:cubicBezTo>
                  <a:lnTo>
                    <a:pt x="5732130" y="2197991"/>
                  </a:lnTo>
                  <a:cubicBezTo>
                    <a:pt x="5732130" y="2440816"/>
                    <a:pt x="5563907" y="2637666"/>
                    <a:pt x="5356402" y="2637666"/>
                  </a:cubicBezTo>
                  <a:lnTo>
                    <a:pt x="375724" y="2637666"/>
                  </a:lnTo>
                  <a:cubicBezTo>
                    <a:pt x="168218" y="2637666"/>
                    <a:pt x="0" y="2440816"/>
                    <a:pt x="0" y="2197991"/>
                  </a:cubicBezTo>
                  <a:lnTo>
                    <a:pt x="0" y="439674"/>
                  </a:lnTo>
                  <a:close/>
                </a:path>
              </a:pathLst>
            </a:custGeom>
            <a:solidFill>
              <a:srgbClr val="FFED4C"/>
            </a:solidFill>
            <a:ln w="19050" cap="rnd">
              <a:solidFill>
                <a:srgbClr val="000000"/>
              </a:solidFill>
              <a:prstDash val="solid"/>
              <a:round/>
            </a:ln>
          </p:spPr>
          <p:txBody>
            <a:bodyPr/>
            <a:lstStyle/>
            <a:p>
              <a:endParaRPr lang="es-ES"/>
            </a:p>
          </p:txBody>
        </p:sp>
        <p:sp>
          <p:nvSpPr>
            <p:cNvPr id="5" name="TextBox 5"/>
            <p:cNvSpPr txBox="1"/>
            <p:nvPr/>
          </p:nvSpPr>
          <p:spPr>
            <a:xfrm>
              <a:off x="0" y="-28575"/>
              <a:ext cx="5732104" cy="2666203"/>
            </a:xfrm>
            <a:prstGeom prst="rect">
              <a:avLst/>
            </a:prstGeom>
          </p:spPr>
          <p:txBody>
            <a:bodyPr lIns="81955" tIns="81955" rIns="81955" bIns="81955" rtlCol="0" anchor="ctr"/>
            <a:lstStyle/>
            <a:p>
              <a:pPr algn="ctr">
                <a:lnSpc>
                  <a:spcPts val="3600"/>
                </a:lnSpc>
              </a:pPr>
              <a:r>
                <a:rPr lang="en-US" sz="3000">
                  <a:solidFill>
                    <a:srgbClr val="000000"/>
                  </a:solidFill>
                  <a:latin typeface="Poppins"/>
                  <a:ea typeface="Poppins"/>
                  <a:cs typeface="Poppins"/>
                  <a:sym typeface="Poppins"/>
                </a:rPr>
                <a:t>To prevent and stop bullying, it is important that both families and students talk about it and share how they see it.</a:t>
              </a:r>
            </a:p>
          </p:txBody>
        </p:sp>
      </p:grpSp>
      <p:sp>
        <p:nvSpPr>
          <p:cNvPr id="6" name="TextBox 6"/>
          <p:cNvSpPr txBox="1"/>
          <p:nvPr/>
        </p:nvSpPr>
        <p:spPr>
          <a:xfrm>
            <a:off x="2722764" y="6735156"/>
            <a:ext cx="5178240" cy="638175"/>
          </a:xfrm>
          <a:prstGeom prst="rect">
            <a:avLst/>
          </a:prstGeom>
        </p:spPr>
        <p:txBody>
          <a:bodyPr lIns="0" tIns="0" rIns="0" bIns="0" rtlCol="0" anchor="t">
            <a:spAutoFit/>
          </a:bodyPr>
          <a:lstStyle/>
          <a:p>
            <a:pPr algn="ctr">
              <a:lnSpc>
                <a:spcPts val="2400"/>
              </a:lnSpc>
            </a:pPr>
            <a:r>
              <a:rPr lang="en-US" sz="2000" b="1">
                <a:solidFill>
                  <a:srgbClr val="000000"/>
                </a:solidFill>
                <a:latin typeface="Poppins Bold"/>
                <a:ea typeface="Poppins Bold"/>
                <a:cs typeface="Poppins Bold"/>
                <a:sym typeface="Poppins Bold"/>
              </a:rPr>
              <a:t>Remember: </a:t>
            </a:r>
            <a:r>
              <a:rPr lang="en-US" sz="2000">
                <a:solidFill>
                  <a:srgbClr val="000000"/>
                </a:solidFill>
                <a:latin typeface="Poppins"/>
                <a:ea typeface="Poppins"/>
                <a:cs typeface="Poppins"/>
                <a:sym typeface="Poppins"/>
              </a:rPr>
              <a:t>sharing points of view helps improve communication.</a:t>
            </a:r>
          </a:p>
        </p:txBody>
      </p:sp>
    </p:spTree>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7118" y="2781098"/>
            <a:ext cx="20462236" cy="13870180"/>
            <a:chOff x="0" y="0"/>
            <a:chExt cx="14550923" cy="9863239"/>
          </a:xfrm>
        </p:grpSpPr>
        <p:sp>
          <p:nvSpPr>
            <p:cNvPr id="3" name="Freeform 3"/>
            <p:cNvSpPr/>
            <p:nvPr/>
          </p:nvSpPr>
          <p:spPr>
            <a:xfrm>
              <a:off x="0" y="0"/>
              <a:ext cx="14550898" cy="9863201"/>
            </a:xfrm>
            <a:custGeom>
              <a:avLst/>
              <a:gdLst/>
              <a:ahLst/>
              <a:cxnLst/>
              <a:rect l="l" t="t" r="r" b="b"/>
              <a:pathLst>
                <a:path w="14550898" h="9863201">
                  <a:moveTo>
                    <a:pt x="0" y="4931664"/>
                  </a:moveTo>
                  <a:cubicBezTo>
                    <a:pt x="0" y="2208022"/>
                    <a:pt x="3257296" y="0"/>
                    <a:pt x="7275449" y="0"/>
                  </a:cubicBezTo>
                  <a:cubicBezTo>
                    <a:pt x="11293602" y="0"/>
                    <a:pt x="14550898" y="2208022"/>
                    <a:pt x="14550898" y="4931664"/>
                  </a:cubicBezTo>
                  <a:cubicBezTo>
                    <a:pt x="14550898" y="7655306"/>
                    <a:pt x="11293602" y="9863201"/>
                    <a:pt x="7275449" y="9863201"/>
                  </a:cubicBezTo>
                  <a:cubicBezTo>
                    <a:pt x="3257296" y="9863201"/>
                    <a:pt x="0" y="7655306"/>
                    <a:pt x="0" y="4931664"/>
                  </a:cubicBezTo>
                  <a:close/>
                </a:path>
              </a:pathLst>
            </a:custGeom>
            <a:solidFill>
              <a:srgbClr val="50B264"/>
            </a:solidFill>
          </p:spPr>
          <p:txBody>
            <a:bodyPr/>
            <a:lstStyle/>
            <a:p>
              <a:endParaRPr lang="es-ES"/>
            </a:p>
          </p:txBody>
        </p:sp>
      </p:grpSp>
      <p:sp>
        <p:nvSpPr>
          <p:cNvPr id="4" name="TextBox 4"/>
          <p:cNvSpPr txBox="1"/>
          <p:nvPr/>
        </p:nvSpPr>
        <p:spPr>
          <a:xfrm>
            <a:off x="5344838" y="4046108"/>
            <a:ext cx="7388871" cy="453090"/>
          </a:xfrm>
          <a:prstGeom prst="rect">
            <a:avLst/>
          </a:prstGeom>
        </p:spPr>
        <p:txBody>
          <a:bodyPr lIns="0" tIns="0" rIns="0" bIns="0" rtlCol="0" anchor="t">
            <a:spAutoFit/>
          </a:bodyPr>
          <a:lstStyle/>
          <a:p>
            <a:pPr algn="ctr">
              <a:lnSpc>
                <a:spcPts val="3223"/>
              </a:lnSpc>
            </a:pPr>
            <a:r>
              <a:rPr lang="en-US" sz="2686">
                <a:solidFill>
                  <a:srgbClr val="000000"/>
                </a:solidFill>
                <a:latin typeface="Poppins"/>
                <a:ea typeface="Poppins"/>
                <a:cs typeface="Poppins"/>
                <a:sym typeface="Poppins"/>
              </a:rPr>
              <a:t>Activity 2.4</a:t>
            </a:r>
          </a:p>
        </p:txBody>
      </p:sp>
      <p:sp>
        <p:nvSpPr>
          <p:cNvPr id="5" name="TextBox 5"/>
          <p:cNvSpPr txBox="1"/>
          <p:nvPr/>
        </p:nvSpPr>
        <p:spPr>
          <a:xfrm>
            <a:off x="5344838" y="5567445"/>
            <a:ext cx="7388871" cy="1571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What is Cyberbullying?</a:t>
            </a:r>
          </a:p>
        </p:txBody>
      </p:sp>
    </p:spTree>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63085" y="2268418"/>
            <a:ext cx="6408160" cy="12477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 </a:t>
            </a:r>
          </a:p>
          <a:p>
            <a:pPr algn="l">
              <a:lnSpc>
                <a:spcPts val="2400"/>
              </a:lnSpc>
            </a:pPr>
            <a:endParaRPr lang="en-US" sz="2000" b="1">
              <a:solidFill>
                <a:srgbClr val="000000"/>
              </a:solidFill>
              <a:latin typeface="Poppins Bold"/>
              <a:ea typeface="Poppins Bold"/>
              <a:cs typeface="Poppins Bold"/>
              <a:sym typeface="Poppins Bold"/>
            </a:endParaRPr>
          </a:p>
          <a:p>
            <a:pPr marL="257387" lvl="1" indent="-128693" algn="l">
              <a:lnSpc>
                <a:spcPts val="2400"/>
              </a:lnSpc>
              <a:buFont typeface="Arial"/>
              <a:buChar char="•"/>
            </a:pPr>
            <a:r>
              <a:rPr lang="en-US" sz="2000">
                <a:solidFill>
                  <a:srgbClr val="000000"/>
                </a:solidFill>
                <a:latin typeface="Poppins"/>
                <a:ea typeface="Poppins"/>
                <a:cs typeface="Poppins"/>
                <a:sym typeface="Poppins"/>
              </a:rPr>
              <a:t>Blackboard or flipchart to note down a conclusion.</a:t>
            </a:r>
          </a:p>
        </p:txBody>
      </p:sp>
      <p:sp>
        <p:nvSpPr>
          <p:cNvPr id="3" name="TextBox 3"/>
          <p:cNvSpPr txBox="1"/>
          <p:nvPr/>
        </p:nvSpPr>
        <p:spPr>
          <a:xfrm>
            <a:off x="1963085" y="6742232"/>
            <a:ext cx="5547367" cy="12477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What we will do: </a:t>
            </a:r>
          </a:p>
          <a:p>
            <a:pPr algn="l">
              <a:lnSpc>
                <a:spcPts val="2400"/>
              </a:lnSpc>
            </a:pPr>
            <a:endParaRPr lang="en-US" sz="2000" b="1">
              <a:solidFill>
                <a:srgbClr val="000000"/>
              </a:solidFill>
              <a:latin typeface="Poppins Bold"/>
              <a:ea typeface="Poppins Bold"/>
              <a:cs typeface="Poppins Bold"/>
              <a:sym typeface="Poppins Bold"/>
            </a:endParaRPr>
          </a:p>
          <a:p>
            <a:pPr algn="l">
              <a:lnSpc>
                <a:spcPts val="2400"/>
              </a:lnSpc>
            </a:pPr>
            <a:r>
              <a:rPr lang="en-US" sz="2000">
                <a:solidFill>
                  <a:srgbClr val="000000"/>
                </a:solidFill>
                <a:latin typeface="Poppins"/>
                <a:ea typeface="Poppins"/>
                <a:cs typeface="Poppins"/>
                <a:sym typeface="Poppins"/>
              </a:rPr>
              <a:t>We will see what cyberbullying is and what to do when it happens.</a:t>
            </a:r>
          </a:p>
        </p:txBody>
      </p:sp>
      <p:grpSp>
        <p:nvGrpSpPr>
          <p:cNvPr id="4" name="Group 4"/>
          <p:cNvGrpSpPr/>
          <p:nvPr/>
        </p:nvGrpSpPr>
        <p:grpSpPr>
          <a:xfrm>
            <a:off x="8601658" y="6880401"/>
            <a:ext cx="3087597" cy="2219211"/>
            <a:chOff x="0" y="0"/>
            <a:chExt cx="2525281" cy="1815046"/>
          </a:xfrm>
        </p:grpSpPr>
        <p:sp>
          <p:nvSpPr>
            <p:cNvPr id="5" name="Freeform 5" descr="A group of white speech bubbles with different symbols  AI-generated content may be incorrect."/>
            <p:cNvSpPr/>
            <p:nvPr/>
          </p:nvSpPr>
          <p:spPr>
            <a:xfrm>
              <a:off x="0" y="0"/>
              <a:ext cx="2525268" cy="1815084"/>
            </a:xfrm>
            <a:custGeom>
              <a:avLst/>
              <a:gdLst/>
              <a:ahLst/>
              <a:cxnLst/>
              <a:rect l="l" t="t" r="r" b="b"/>
              <a:pathLst>
                <a:path w="2525268" h="1815084">
                  <a:moveTo>
                    <a:pt x="0" y="0"/>
                  </a:moveTo>
                  <a:lnTo>
                    <a:pt x="2525268" y="0"/>
                  </a:lnTo>
                  <a:lnTo>
                    <a:pt x="2525268" y="1815084"/>
                  </a:lnTo>
                  <a:lnTo>
                    <a:pt x="0" y="1815084"/>
                  </a:lnTo>
                  <a:lnTo>
                    <a:pt x="0" y="0"/>
                  </a:lnTo>
                  <a:close/>
                </a:path>
              </a:pathLst>
            </a:custGeom>
            <a:blipFill>
              <a:blip r:embed="rId2"/>
              <a:stretch>
                <a:fillRect b="2"/>
              </a:stretch>
            </a:blipFill>
          </p:spPr>
          <p:txBody>
            <a:bodyPr/>
            <a:lstStyle/>
            <a:p>
              <a:endParaRPr lang="es-ES"/>
            </a:p>
          </p:txBody>
        </p:sp>
      </p:grpSp>
      <p:grpSp>
        <p:nvGrpSpPr>
          <p:cNvPr id="6" name="Group 6"/>
          <p:cNvGrpSpPr/>
          <p:nvPr/>
        </p:nvGrpSpPr>
        <p:grpSpPr>
          <a:xfrm>
            <a:off x="13512326" y="7100265"/>
            <a:ext cx="3892350" cy="2766044"/>
            <a:chOff x="0" y="0"/>
            <a:chExt cx="3183471" cy="2262289"/>
          </a:xfrm>
        </p:grpSpPr>
        <p:sp>
          <p:nvSpPr>
            <p:cNvPr id="7" name="Freeform 7" descr="A group of white speech bubbles with different symbols  AI-generated content may be incorrect."/>
            <p:cNvSpPr/>
            <p:nvPr/>
          </p:nvSpPr>
          <p:spPr>
            <a:xfrm>
              <a:off x="0" y="0"/>
              <a:ext cx="3183509" cy="2262251"/>
            </a:xfrm>
            <a:custGeom>
              <a:avLst/>
              <a:gdLst/>
              <a:ahLst/>
              <a:cxnLst/>
              <a:rect l="l" t="t" r="r" b="b"/>
              <a:pathLst>
                <a:path w="3183509" h="2262251">
                  <a:moveTo>
                    <a:pt x="0" y="0"/>
                  </a:moveTo>
                  <a:lnTo>
                    <a:pt x="3183509" y="0"/>
                  </a:lnTo>
                  <a:lnTo>
                    <a:pt x="3183509" y="2262251"/>
                  </a:lnTo>
                  <a:lnTo>
                    <a:pt x="0" y="2262251"/>
                  </a:lnTo>
                  <a:lnTo>
                    <a:pt x="0" y="0"/>
                  </a:lnTo>
                  <a:close/>
                </a:path>
              </a:pathLst>
            </a:custGeom>
            <a:blipFill>
              <a:blip r:embed="rId3"/>
              <a:stretch>
                <a:fillRect r="1" b="-1"/>
              </a:stretch>
            </a:blipFill>
          </p:spPr>
          <p:txBody>
            <a:bodyPr/>
            <a:lstStyle/>
            <a:p>
              <a:endParaRPr lang="es-ES"/>
            </a:p>
          </p:txBody>
        </p:sp>
      </p:grpSp>
      <p:grpSp>
        <p:nvGrpSpPr>
          <p:cNvPr id="8" name="Group 8"/>
          <p:cNvGrpSpPr/>
          <p:nvPr/>
        </p:nvGrpSpPr>
        <p:grpSpPr>
          <a:xfrm>
            <a:off x="12666837" y="3795214"/>
            <a:ext cx="3686486" cy="2405467"/>
            <a:chOff x="0" y="0"/>
            <a:chExt cx="2315629" cy="1510970"/>
          </a:xfrm>
        </p:grpSpPr>
        <p:sp>
          <p:nvSpPr>
            <p:cNvPr id="9" name="Freeform 9" descr="A group of white speech bubbles with different symbols  AI-generated content may be incorrect."/>
            <p:cNvSpPr/>
            <p:nvPr/>
          </p:nvSpPr>
          <p:spPr>
            <a:xfrm>
              <a:off x="0" y="0"/>
              <a:ext cx="2315591" cy="1510919"/>
            </a:xfrm>
            <a:custGeom>
              <a:avLst/>
              <a:gdLst/>
              <a:ahLst/>
              <a:cxnLst/>
              <a:rect l="l" t="t" r="r" b="b"/>
              <a:pathLst>
                <a:path w="2315591" h="1510919">
                  <a:moveTo>
                    <a:pt x="0" y="0"/>
                  </a:moveTo>
                  <a:lnTo>
                    <a:pt x="2315591" y="0"/>
                  </a:lnTo>
                  <a:lnTo>
                    <a:pt x="2315591" y="1510919"/>
                  </a:lnTo>
                  <a:lnTo>
                    <a:pt x="0" y="1510919"/>
                  </a:lnTo>
                  <a:lnTo>
                    <a:pt x="0" y="0"/>
                  </a:lnTo>
                  <a:close/>
                </a:path>
              </a:pathLst>
            </a:custGeom>
            <a:blipFill>
              <a:blip r:embed="rId4"/>
              <a:stretch>
                <a:fillRect r="-1" b="-3"/>
              </a:stretch>
            </a:blipFill>
          </p:spPr>
          <p:txBody>
            <a:bodyPr/>
            <a:lstStyle/>
            <a:p>
              <a:endParaRPr lang="es-ES"/>
            </a:p>
          </p:txBody>
        </p:sp>
      </p:grpSp>
      <p:grpSp>
        <p:nvGrpSpPr>
          <p:cNvPr id="10" name="Group 10"/>
          <p:cNvGrpSpPr/>
          <p:nvPr/>
        </p:nvGrpSpPr>
        <p:grpSpPr>
          <a:xfrm>
            <a:off x="6638858" y="4105457"/>
            <a:ext cx="3506598" cy="2095224"/>
            <a:chOff x="0" y="0"/>
            <a:chExt cx="2426716" cy="1449984"/>
          </a:xfrm>
        </p:grpSpPr>
        <p:sp>
          <p:nvSpPr>
            <p:cNvPr id="11" name="Freeform 11" descr="A group of white speech bubbles with different symbols  AI-generated content may be incorrect."/>
            <p:cNvSpPr/>
            <p:nvPr/>
          </p:nvSpPr>
          <p:spPr>
            <a:xfrm>
              <a:off x="0" y="0"/>
              <a:ext cx="2426716" cy="1449959"/>
            </a:xfrm>
            <a:custGeom>
              <a:avLst/>
              <a:gdLst/>
              <a:ahLst/>
              <a:cxnLst/>
              <a:rect l="l" t="t" r="r" b="b"/>
              <a:pathLst>
                <a:path w="2426716" h="1449959">
                  <a:moveTo>
                    <a:pt x="0" y="0"/>
                  </a:moveTo>
                  <a:lnTo>
                    <a:pt x="2426716" y="0"/>
                  </a:lnTo>
                  <a:lnTo>
                    <a:pt x="2426716" y="1449959"/>
                  </a:lnTo>
                  <a:lnTo>
                    <a:pt x="0" y="1449959"/>
                  </a:lnTo>
                  <a:lnTo>
                    <a:pt x="0" y="0"/>
                  </a:lnTo>
                  <a:close/>
                </a:path>
              </a:pathLst>
            </a:custGeom>
            <a:blipFill>
              <a:blip r:embed="rId5"/>
              <a:stretch>
                <a:fillRect b="-1"/>
              </a:stretch>
            </a:blipFill>
          </p:spPr>
          <p:txBody>
            <a:bodyPr/>
            <a:lstStyle/>
            <a:p>
              <a:endParaRPr lang="es-ES"/>
            </a:p>
          </p:txBody>
        </p:sp>
      </p:grpSp>
      <p:grpSp>
        <p:nvGrpSpPr>
          <p:cNvPr id="12" name="Group 12"/>
          <p:cNvGrpSpPr/>
          <p:nvPr/>
        </p:nvGrpSpPr>
        <p:grpSpPr>
          <a:xfrm>
            <a:off x="8993994" y="1028700"/>
            <a:ext cx="3942039" cy="2666665"/>
            <a:chOff x="0" y="0"/>
            <a:chExt cx="3224111" cy="2181009"/>
          </a:xfrm>
        </p:grpSpPr>
        <p:sp>
          <p:nvSpPr>
            <p:cNvPr id="13" name="Freeform 13" descr="A group of white speech bubbles with different symbols  AI-generated content may be incorrect."/>
            <p:cNvSpPr/>
            <p:nvPr/>
          </p:nvSpPr>
          <p:spPr>
            <a:xfrm>
              <a:off x="0" y="0"/>
              <a:ext cx="3224149" cy="2180971"/>
            </a:xfrm>
            <a:custGeom>
              <a:avLst/>
              <a:gdLst/>
              <a:ahLst/>
              <a:cxnLst/>
              <a:rect l="l" t="t" r="r" b="b"/>
              <a:pathLst>
                <a:path w="3224149" h="2180971">
                  <a:moveTo>
                    <a:pt x="0" y="0"/>
                  </a:moveTo>
                  <a:lnTo>
                    <a:pt x="3224149" y="0"/>
                  </a:lnTo>
                  <a:lnTo>
                    <a:pt x="3224149" y="2180971"/>
                  </a:lnTo>
                  <a:lnTo>
                    <a:pt x="0" y="2180971"/>
                  </a:lnTo>
                  <a:lnTo>
                    <a:pt x="0" y="0"/>
                  </a:lnTo>
                  <a:close/>
                </a:path>
              </a:pathLst>
            </a:custGeom>
            <a:blipFill>
              <a:blip r:embed="rId6"/>
              <a:stretch>
                <a:fillRect r="1" b="-1"/>
              </a:stretch>
            </a:blipFill>
          </p:spPr>
          <p:txBody>
            <a:bodyPr/>
            <a:lstStyle/>
            <a:p>
              <a:endParaRPr lang="es-ES"/>
            </a:p>
          </p:txBody>
        </p:sp>
      </p:grpSp>
    </p:spTree>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37594" y="1138207"/>
            <a:ext cx="14123009" cy="2074261"/>
            <a:chOff x="0" y="0"/>
            <a:chExt cx="3719640" cy="546307"/>
          </a:xfrm>
        </p:grpSpPr>
        <p:sp>
          <p:nvSpPr>
            <p:cNvPr id="3" name="Freeform 3"/>
            <p:cNvSpPr/>
            <p:nvPr/>
          </p:nvSpPr>
          <p:spPr>
            <a:xfrm>
              <a:off x="0" y="0"/>
              <a:ext cx="3719640" cy="546307"/>
            </a:xfrm>
            <a:custGeom>
              <a:avLst/>
              <a:gdLst/>
              <a:ahLst/>
              <a:cxnLst/>
              <a:rect l="l" t="t" r="r" b="b"/>
              <a:pathLst>
                <a:path w="3719640" h="546307">
                  <a:moveTo>
                    <a:pt x="16445" y="0"/>
                  </a:moveTo>
                  <a:lnTo>
                    <a:pt x="3703195" y="0"/>
                  </a:lnTo>
                  <a:cubicBezTo>
                    <a:pt x="3712277" y="0"/>
                    <a:pt x="3719640" y="7363"/>
                    <a:pt x="3719640" y="16445"/>
                  </a:cubicBezTo>
                  <a:lnTo>
                    <a:pt x="3719640" y="529862"/>
                  </a:lnTo>
                  <a:cubicBezTo>
                    <a:pt x="3719640" y="534224"/>
                    <a:pt x="3717908" y="538407"/>
                    <a:pt x="3714823" y="541491"/>
                  </a:cubicBezTo>
                  <a:cubicBezTo>
                    <a:pt x="3711739" y="544575"/>
                    <a:pt x="3707556" y="546307"/>
                    <a:pt x="3703195" y="546307"/>
                  </a:cubicBezTo>
                  <a:lnTo>
                    <a:pt x="16445" y="546307"/>
                  </a:lnTo>
                  <a:cubicBezTo>
                    <a:pt x="12084" y="546307"/>
                    <a:pt x="7901" y="544575"/>
                    <a:pt x="4817" y="541491"/>
                  </a:cubicBezTo>
                  <a:cubicBezTo>
                    <a:pt x="1733" y="538407"/>
                    <a:pt x="0" y="534224"/>
                    <a:pt x="0" y="529862"/>
                  </a:cubicBezTo>
                  <a:lnTo>
                    <a:pt x="0" y="16445"/>
                  </a:lnTo>
                  <a:cubicBezTo>
                    <a:pt x="0" y="12084"/>
                    <a:pt x="1733" y="7901"/>
                    <a:pt x="4817" y="4817"/>
                  </a:cubicBezTo>
                  <a:cubicBezTo>
                    <a:pt x="7901" y="1733"/>
                    <a:pt x="12084" y="0"/>
                    <a:pt x="16445" y="0"/>
                  </a:cubicBezTo>
                  <a:close/>
                </a:path>
              </a:pathLst>
            </a:custGeom>
            <a:solidFill>
              <a:srgbClr val="E4829D"/>
            </a:solidFill>
            <a:ln w="19050" cap="rnd">
              <a:solidFill>
                <a:srgbClr val="000000"/>
              </a:solidFill>
              <a:prstDash val="solid"/>
              <a:round/>
            </a:ln>
          </p:spPr>
          <p:txBody>
            <a:bodyPr/>
            <a:lstStyle/>
            <a:p>
              <a:endParaRPr lang="es-ES"/>
            </a:p>
          </p:txBody>
        </p:sp>
        <p:sp>
          <p:nvSpPr>
            <p:cNvPr id="4" name="TextBox 4"/>
            <p:cNvSpPr txBox="1"/>
            <p:nvPr/>
          </p:nvSpPr>
          <p:spPr>
            <a:xfrm>
              <a:off x="0" y="-28575"/>
              <a:ext cx="3719640" cy="574882"/>
            </a:xfrm>
            <a:prstGeom prst="rect">
              <a:avLst/>
            </a:prstGeom>
          </p:spPr>
          <p:txBody>
            <a:bodyPr lIns="50800" tIns="50800" rIns="50800" bIns="50800" rtlCol="0" anchor="ctr"/>
            <a:lstStyle/>
            <a:p>
              <a:pPr algn="ctr">
                <a:lnSpc>
                  <a:spcPts val="3600"/>
                </a:lnSpc>
              </a:pPr>
              <a:r>
                <a:rPr lang="en-US" sz="3000">
                  <a:solidFill>
                    <a:srgbClr val="000000"/>
                  </a:solidFill>
                  <a:latin typeface="Poppins"/>
                  <a:ea typeface="Poppins"/>
                  <a:cs typeface="Poppins"/>
                  <a:sym typeface="Poppins"/>
                </a:rPr>
                <a:t>Does anyone know what the word cyberbullying means?</a:t>
              </a:r>
            </a:p>
          </p:txBody>
        </p:sp>
      </p:grpSp>
      <p:sp>
        <p:nvSpPr>
          <p:cNvPr id="5" name="Freeform 5"/>
          <p:cNvSpPr/>
          <p:nvPr/>
        </p:nvSpPr>
        <p:spPr>
          <a:xfrm>
            <a:off x="2817709" y="6135050"/>
            <a:ext cx="5016678" cy="5191905"/>
          </a:xfrm>
          <a:custGeom>
            <a:avLst/>
            <a:gdLst/>
            <a:ahLst/>
            <a:cxnLst/>
            <a:rect l="l" t="t" r="r" b="b"/>
            <a:pathLst>
              <a:path w="5016678" h="5191905">
                <a:moveTo>
                  <a:pt x="0" y="0"/>
                </a:moveTo>
                <a:lnTo>
                  <a:pt x="5016678" y="0"/>
                </a:lnTo>
                <a:lnTo>
                  <a:pt x="5016678" y="5191905"/>
                </a:lnTo>
                <a:lnTo>
                  <a:pt x="0" y="519190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grpSp>
        <p:nvGrpSpPr>
          <p:cNvPr id="6" name="Group 6"/>
          <p:cNvGrpSpPr/>
          <p:nvPr/>
        </p:nvGrpSpPr>
        <p:grpSpPr>
          <a:xfrm>
            <a:off x="9821476" y="4265024"/>
            <a:ext cx="6339126" cy="3718621"/>
            <a:chOff x="0" y="-28575"/>
            <a:chExt cx="8452168" cy="4958162"/>
          </a:xfrm>
        </p:grpSpPr>
        <p:sp>
          <p:nvSpPr>
            <p:cNvPr id="7" name="TextBox 7"/>
            <p:cNvSpPr txBox="1"/>
            <p:nvPr/>
          </p:nvSpPr>
          <p:spPr>
            <a:xfrm>
              <a:off x="1571916" y="-28575"/>
              <a:ext cx="5308336" cy="4349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Just like traditional bullying, it is</a:t>
              </a:r>
            </a:p>
          </p:txBody>
        </p:sp>
        <p:sp>
          <p:nvSpPr>
            <p:cNvPr id="8" name="TextBox 8"/>
            <p:cNvSpPr txBox="1"/>
            <p:nvPr/>
          </p:nvSpPr>
          <p:spPr>
            <a:xfrm>
              <a:off x="0" y="4494612"/>
              <a:ext cx="8452168" cy="4349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lasts over time, and there is a power imbalance. </a:t>
              </a:r>
            </a:p>
          </p:txBody>
        </p:sp>
        <p:sp>
          <p:nvSpPr>
            <p:cNvPr id="9" name="TextBox 9"/>
            <p:cNvSpPr txBox="1"/>
            <p:nvPr/>
          </p:nvSpPr>
          <p:spPr>
            <a:xfrm>
              <a:off x="3056271" y="1024350"/>
              <a:ext cx="2339629" cy="410369"/>
            </a:xfrm>
            <a:prstGeom prst="rect">
              <a:avLst/>
            </a:prstGeom>
          </p:spPr>
          <p:txBody>
            <a:bodyPr wrap="square" lIns="0" tIns="0" rIns="0" bIns="0" rtlCol="0" anchor="t">
              <a:spAutoFit/>
            </a:bodyPr>
            <a:lstStyle/>
            <a:p>
              <a:pPr algn="ctr">
                <a:lnSpc>
                  <a:spcPts val="2400"/>
                </a:lnSpc>
              </a:pPr>
              <a:r>
                <a:rPr lang="en-US" sz="2000" b="1" dirty="0">
                  <a:solidFill>
                    <a:srgbClr val="E3829C"/>
                  </a:solidFill>
                  <a:latin typeface="Poppins Bold"/>
                  <a:ea typeface="Poppins Bold"/>
                  <a:cs typeface="Poppins Bold"/>
                  <a:sym typeface="Poppins Bold"/>
                </a:rPr>
                <a:t>Repeated</a:t>
              </a:r>
            </a:p>
          </p:txBody>
        </p:sp>
        <p:sp>
          <p:nvSpPr>
            <p:cNvPr id="10" name="TextBox 10"/>
            <p:cNvSpPr txBox="1"/>
            <p:nvPr/>
          </p:nvSpPr>
          <p:spPr>
            <a:xfrm>
              <a:off x="3056271" y="1859075"/>
              <a:ext cx="2339629" cy="410369"/>
            </a:xfrm>
            <a:prstGeom prst="rect">
              <a:avLst/>
            </a:prstGeom>
          </p:spPr>
          <p:txBody>
            <a:bodyPr wrap="square" lIns="0" tIns="0" rIns="0" bIns="0" rtlCol="0" anchor="t">
              <a:spAutoFit/>
            </a:bodyPr>
            <a:lstStyle/>
            <a:p>
              <a:pPr algn="ctr">
                <a:lnSpc>
                  <a:spcPts val="2400"/>
                </a:lnSpc>
              </a:pPr>
              <a:r>
                <a:rPr lang="en-US" sz="2000" b="1">
                  <a:solidFill>
                    <a:srgbClr val="50B264"/>
                  </a:solidFill>
                  <a:latin typeface="Poppins Bold"/>
                  <a:ea typeface="Poppins Bold"/>
                  <a:cs typeface="Poppins Bold"/>
                  <a:sym typeface="Poppins Bold"/>
                </a:rPr>
                <a:t>Repeated</a:t>
              </a:r>
            </a:p>
          </p:txBody>
        </p:sp>
        <p:sp>
          <p:nvSpPr>
            <p:cNvPr id="11" name="TextBox 11"/>
            <p:cNvSpPr txBox="1"/>
            <p:nvPr/>
          </p:nvSpPr>
          <p:spPr>
            <a:xfrm>
              <a:off x="3056271" y="2711708"/>
              <a:ext cx="2339629" cy="410369"/>
            </a:xfrm>
            <a:prstGeom prst="rect">
              <a:avLst/>
            </a:prstGeom>
          </p:spPr>
          <p:txBody>
            <a:bodyPr wrap="square" lIns="0" tIns="0" rIns="0" bIns="0" rtlCol="0" anchor="t">
              <a:spAutoFit/>
            </a:bodyPr>
            <a:lstStyle/>
            <a:p>
              <a:pPr algn="ctr">
                <a:lnSpc>
                  <a:spcPts val="2400"/>
                </a:lnSpc>
              </a:pPr>
              <a:r>
                <a:rPr lang="en-US" sz="2000" b="1">
                  <a:solidFill>
                    <a:srgbClr val="70C7D6"/>
                  </a:solidFill>
                  <a:latin typeface="Poppins Bold"/>
                  <a:ea typeface="Poppins Bold"/>
                  <a:cs typeface="Poppins Bold"/>
                  <a:sym typeface="Poppins Bold"/>
                </a:rPr>
                <a:t>Repeated</a:t>
              </a:r>
            </a:p>
          </p:txBody>
        </p:sp>
        <p:sp>
          <p:nvSpPr>
            <p:cNvPr id="12" name="TextBox 12"/>
            <p:cNvSpPr txBox="1"/>
            <p:nvPr/>
          </p:nvSpPr>
          <p:spPr>
            <a:xfrm>
              <a:off x="3056271" y="3555387"/>
              <a:ext cx="2339629" cy="410369"/>
            </a:xfrm>
            <a:prstGeom prst="rect">
              <a:avLst/>
            </a:prstGeom>
          </p:spPr>
          <p:txBody>
            <a:bodyPr wrap="square" lIns="0" tIns="0" rIns="0" bIns="0" rtlCol="0" anchor="t">
              <a:spAutoFit/>
            </a:bodyPr>
            <a:lstStyle/>
            <a:p>
              <a:pPr algn="ctr">
                <a:lnSpc>
                  <a:spcPts val="2400"/>
                </a:lnSpc>
              </a:pPr>
              <a:r>
                <a:rPr lang="en-US" sz="2000" b="1">
                  <a:solidFill>
                    <a:srgbClr val="FFED4C"/>
                  </a:solidFill>
                  <a:latin typeface="Poppins Bold"/>
                  <a:ea typeface="Poppins Bold"/>
                  <a:cs typeface="Poppins Bold"/>
                  <a:sym typeface="Poppins Bold"/>
                </a:rPr>
                <a:t>Repeated</a:t>
              </a:r>
            </a:p>
          </p:txBody>
        </p:sp>
      </p:grpSp>
      <p:sp>
        <p:nvSpPr>
          <p:cNvPr id="13" name="TextBox 13"/>
          <p:cNvSpPr txBox="1"/>
          <p:nvPr/>
        </p:nvSpPr>
        <p:spPr>
          <a:xfrm>
            <a:off x="2328240" y="4267405"/>
            <a:ext cx="5506147" cy="962025"/>
          </a:xfrm>
          <a:prstGeom prst="rect">
            <a:avLst/>
          </a:prstGeom>
        </p:spPr>
        <p:txBody>
          <a:bodyPr lIns="0" tIns="0" rIns="0" bIns="0" rtlCol="0" anchor="t">
            <a:spAutoFit/>
          </a:bodyPr>
          <a:lstStyle/>
          <a:p>
            <a:pPr algn="ctr">
              <a:lnSpc>
                <a:spcPts val="2520"/>
              </a:lnSpc>
              <a:spcBef>
                <a:spcPct val="0"/>
              </a:spcBef>
            </a:pPr>
            <a:r>
              <a:rPr lang="en-US" sz="2100">
                <a:solidFill>
                  <a:srgbClr val="000000"/>
                </a:solidFill>
                <a:latin typeface="Poppins"/>
                <a:ea typeface="Poppins"/>
                <a:cs typeface="Poppins"/>
                <a:sym typeface="Poppins"/>
              </a:rPr>
              <a:t>Cyberbullying is a type of </a:t>
            </a:r>
            <a:r>
              <a:rPr lang="en-US" sz="2100" b="1">
                <a:solidFill>
                  <a:srgbClr val="000000"/>
                </a:solidFill>
                <a:latin typeface="Poppins Bold"/>
                <a:ea typeface="Poppins Bold"/>
                <a:cs typeface="Poppins Bold"/>
                <a:sym typeface="Poppins Bold"/>
              </a:rPr>
              <a:t>bullying that happens through cell phones, the internet, online games, or social media</a:t>
            </a:r>
            <a:r>
              <a:rPr lang="en-US" sz="2100">
                <a:solidFill>
                  <a:srgbClr val="000000"/>
                </a:solidFill>
                <a:latin typeface="Poppins"/>
                <a:ea typeface="Poppins"/>
                <a:cs typeface="Poppins"/>
                <a:sym typeface="Poppins"/>
              </a:rPr>
              <a:t>. </a:t>
            </a:r>
          </a:p>
        </p:txBody>
      </p:sp>
    </p:spTree>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32841" y="4892835"/>
            <a:ext cx="10922919" cy="6144152"/>
            <a:chOff x="0" y="0"/>
            <a:chExt cx="10356545" cy="5825566"/>
          </a:xfrm>
        </p:grpSpPr>
        <p:sp>
          <p:nvSpPr>
            <p:cNvPr id="3" name="Freeform 3" descr="A cartoon of a child  AI-generated content may be incorrect."/>
            <p:cNvSpPr/>
            <p:nvPr/>
          </p:nvSpPr>
          <p:spPr>
            <a:xfrm>
              <a:off x="0" y="0"/>
              <a:ext cx="10356596" cy="5825617"/>
            </a:xfrm>
            <a:custGeom>
              <a:avLst/>
              <a:gdLst/>
              <a:ahLst/>
              <a:cxnLst/>
              <a:rect l="l" t="t" r="r" b="b"/>
              <a:pathLst>
                <a:path w="10356596" h="5825617">
                  <a:moveTo>
                    <a:pt x="0" y="0"/>
                  </a:moveTo>
                  <a:lnTo>
                    <a:pt x="10356596" y="0"/>
                  </a:lnTo>
                  <a:lnTo>
                    <a:pt x="10356596" y="5825617"/>
                  </a:lnTo>
                  <a:lnTo>
                    <a:pt x="0" y="5825617"/>
                  </a:lnTo>
                  <a:lnTo>
                    <a:pt x="0" y="0"/>
                  </a:lnTo>
                  <a:close/>
                </a:path>
              </a:pathLst>
            </a:custGeom>
            <a:blipFill>
              <a:blip r:embed="rId2"/>
              <a:stretch>
                <a:fillRect/>
              </a:stretch>
            </a:blipFill>
          </p:spPr>
          <p:txBody>
            <a:bodyPr/>
            <a:lstStyle/>
            <a:p>
              <a:endParaRPr lang="es-ES"/>
            </a:p>
          </p:txBody>
        </p:sp>
      </p:grpSp>
      <p:grpSp>
        <p:nvGrpSpPr>
          <p:cNvPr id="4" name="Group 4"/>
          <p:cNvGrpSpPr/>
          <p:nvPr/>
        </p:nvGrpSpPr>
        <p:grpSpPr>
          <a:xfrm>
            <a:off x="2546108" y="1166798"/>
            <a:ext cx="6469304" cy="3086100"/>
            <a:chOff x="0" y="0"/>
            <a:chExt cx="1703850" cy="812800"/>
          </a:xfrm>
        </p:grpSpPr>
        <p:sp>
          <p:nvSpPr>
            <p:cNvPr id="5" name="Freeform 5"/>
            <p:cNvSpPr/>
            <p:nvPr/>
          </p:nvSpPr>
          <p:spPr>
            <a:xfrm>
              <a:off x="0" y="0"/>
              <a:ext cx="1703850" cy="812800"/>
            </a:xfrm>
            <a:custGeom>
              <a:avLst/>
              <a:gdLst/>
              <a:ahLst/>
              <a:cxnLst/>
              <a:rect l="l" t="t" r="r" b="b"/>
              <a:pathLst>
                <a:path w="1703850" h="812800">
                  <a:moveTo>
                    <a:pt x="35901" y="0"/>
                  </a:moveTo>
                  <a:lnTo>
                    <a:pt x="1667948" y="0"/>
                  </a:lnTo>
                  <a:cubicBezTo>
                    <a:pt x="1687776" y="0"/>
                    <a:pt x="1703850" y="16074"/>
                    <a:pt x="1703850" y="35901"/>
                  </a:cubicBezTo>
                  <a:lnTo>
                    <a:pt x="1703850" y="776899"/>
                  </a:lnTo>
                  <a:cubicBezTo>
                    <a:pt x="1703850" y="786420"/>
                    <a:pt x="1700067" y="795552"/>
                    <a:pt x="1693334" y="802285"/>
                  </a:cubicBezTo>
                  <a:cubicBezTo>
                    <a:pt x="1686602" y="809018"/>
                    <a:pt x="1677470" y="812800"/>
                    <a:pt x="1667948" y="812800"/>
                  </a:cubicBezTo>
                  <a:lnTo>
                    <a:pt x="35901" y="812800"/>
                  </a:lnTo>
                  <a:cubicBezTo>
                    <a:pt x="26380" y="812800"/>
                    <a:pt x="17248" y="809018"/>
                    <a:pt x="10515" y="802285"/>
                  </a:cubicBezTo>
                  <a:cubicBezTo>
                    <a:pt x="3782" y="795552"/>
                    <a:pt x="0" y="786420"/>
                    <a:pt x="0" y="776899"/>
                  </a:cubicBezTo>
                  <a:lnTo>
                    <a:pt x="0" y="35901"/>
                  </a:lnTo>
                  <a:cubicBezTo>
                    <a:pt x="0" y="26380"/>
                    <a:pt x="3782" y="17248"/>
                    <a:pt x="10515" y="10515"/>
                  </a:cubicBezTo>
                  <a:cubicBezTo>
                    <a:pt x="17248" y="3782"/>
                    <a:pt x="26380" y="0"/>
                    <a:pt x="35901" y="0"/>
                  </a:cubicBezTo>
                  <a:close/>
                </a:path>
              </a:pathLst>
            </a:custGeom>
            <a:solidFill>
              <a:srgbClr val="FFED4C"/>
            </a:solidFill>
            <a:ln w="19050" cap="rnd">
              <a:solidFill>
                <a:srgbClr val="000000"/>
              </a:solidFill>
              <a:prstDash val="solid"/>
              <a:round/>
            </a:ln>
          </p:spPr>
          <p:txBody>
            <a:bodyPr/>
            <a:lstStyle/>
            <a:p>
              <a:endParaRPr lang="es-ES"/>
            </a:p>
          </p:txBody>
        </p:sp>
        <p:sp>
          <p:nvSpPr>
            <p:cNvPr id="6" name="TextBox 6"/>
            <p:cNvSpPr txBox="1"/>
            <p:nvPr/>
          </p:nvSpPr>
          <p:spPr>
            <a:xfrm>
              <a:off x="0" y="-19050"/>
              <a:ext cx="1703850" cy="831850"/>
            </a:xfrm>
            <a:prstGeom prst="rect">
              <a:avLst/>
            </a:prstGeom>
          </p:spPr>
          <p:txBody>
            <a:bodyPr lIns="50800" tIns="50800" rIns="50800" bIns="50800" rtlCol="0" anchor="ctr"/>
            <a:lstStyle/>
            <a:p>
              <a:pPr algn="ctr">
                <a:lnSpc>
                  <a:spcPts val="2520"/>
                </a:lnSpc>
              </a:pPr>
              <a:r>
                <a:rPr lang="en-US" sz="2100" b="1">
                  <a:solidFill>
                    <a:srgbClr val="000000"/>
                  </a:solidFill>
                  <a:latin typeface="Poppins Bold"/>
                  <a:ea typeface="Poppins Bold"/>
                  <a:cs typeface="Poppins Bold"/>
                  <a:sym typeface="Poppins Bold"/>
                </a:rPr>
                <a:t>Legal importance:</a:t>
              </a:r>
            </a:p>
            <a:p>
              <a:pPr algn="ctr">
                <a:lnSpc>
                  <a:spcPts val="2520"/>
                </a:lnSpc>
              </a:pPr>
              <a:endParaRPr lang="en-US" sz="2100" b="1">
                <a:solidFill>
                  <a:srgbClr val="000000"/>
                </a:solidFill>
                <a:latin typeface="Poppins Bold"/>
                <a:ea typeface="Poppins Bold"/>
                <a:cs typeface="Poppins Bold"/>
                <a:sym typeface="Poppins Bold"/>
              </a:endParaRPr>
            </a:p>
            <a:p>
              <a:pPr algn="ctr">
                <a:lnSpc>
                  <a:spcPts val="2520"/>
                </a:lnSpc>
              </a:pPr>
              <a:r>
                <a:rPr lang="en-US" sz="2100" b="1">
                  <a:solidFill>
                    <a:srgbClr val="000000"/>
                  </a:solidFill>
                  <a:latin typeface="Poppins Bold"/>
                  <a:ea typeface="Poppins Bold"/>
                  <a:cs typeface="Poppins Bold"/>
                  <a:sym typeface="Poppins Bold"/>
                </a:rPr>
                <a:t>Cyberbullying is not a trivial offense; it can have serious consequences. </a:t>
              </a:r>
            </a:p>
            <a:p>
              <a:pPr algn="ctr">
                <a:lnSpc>
                  <a:spcPts val="2520"/>
                </a:lnSpc>
              </a:pPr>
              <a:endParaRPr lang="en-US" sz="2100" b="1">
                <a:solidFill>
                  <a:srgbClr val="000000"/>
                </a:solidFill>
                <a:latin typeface="Poppins Bold"/>
                <a:ea typeface="Poppins Bold"/>
                <a:cs typeface="Poppins Bold"/>
                <a:sym typeface="Poppins Bold"/>
              </a:endParaRPr>
            </a:p>
            <a:p>
              <a:pPr algn="ctr">
                <a:lnSpc>
                  <a:spcPts val="2520"/>
                </a:lnSpc>
              </a:pPr>
              <a:r>
                <a:rPr lang="en-US" sz="2100" b="1">
                  <a:solidFill>
                    <a:srgbClr val="000000"/>
                  </a:solidFill>
                  <a:latin typeface="Poppins Bold"/>
                  <a:ea typeface="Poppins Bold"/>
                  <a:cs typeface="Poppins Bold"/>
                  <a:sym typeface="Poppins Bold"/>
                </a:rPr>
                <a:t>It is also a criminal offense. </a:t>
              </a:r>
            </a:p>
          </p:txBody>
        </p:sp>
      </p:grpSp>
      <p:sp>
        <p:nvSpPr>
          <p:cNvPr id="7" name="TextBox 7"/>
          <p:cNvSpPr txBox="1"/>
          <p:nvPr/>
        </p:nvSpPr>
        <p:spPr>
          <a:xfrm>
            <a:off x="9839752" y="2893352"/>
            <a:ext cx="5280794" cy="998458"/>
          </a:xfrm>
          <a:prstGeom prst="rect">
            <a:avLst/>
          </a:prstGeom>
        </p:spPr>
        <p:txBody>
          <a:bodyPr lIns="0" tIns="0" rIns="0" bIns="0" rtlCol="0" anchor="t">
            <a:spAutoFit/>
          </a:bodyPr>
          <a:lstStyle/>
          <a:p>
            <a:pPr algn="l">
              <a:lnSpc>
                <a:spcPts val="2519"/>
              </a:lnSpc>
            </a:pPr>
            <a:r>
              <a:rPr lang="en-US" sz="2099">
                <a:solidFill>
                  <a:srgbClr val="000000"/>
                </a:solidFill>
                <a:latin typeface="Poppins"/>
                <a:ea typeface="Poppins"/>
                <a:cs typeface="Poppins"/>
                <a:sym typeface="Poppins"/>
              </a:rPr>
              <a:t>It is also useful to take screenshots or save files (messages, photos, videos) to use in case of reporting.</a:t>
            </a:r>
          </a:p>
        </p:txBody>
      </p:sp>
      <p:sp>
        <p:nvSpPr>
          <p:cNvPr id="8" name="TextBox 8"/>
          <p:cNvSpPr txBox="1"/>
          <p:nvPr/>
        </p:nvSpPr>
        <p:spPr>
          <a:xfrm>
            <a:off x="9850106" y="1585186"/>
            <a:ext cx="4770302" cy="675288"/>
          </a:xfrm>
          <a:prstGeom prst="rect">
            <a:avLst/>
          </a:prstGeom>
        </p:spPr>
        <p:txBody>
          <a:bodyPr lIns="0" tIns="0" rIns="0" bIns="0" rtlCol="0" anchor="t">
            <a:spAutoFit/>
          </a:bodyPr>
          <a:lstStyle/>
          <a:p>
            <a:pPr algn="l">
              <a:lnSpc>
                <a:spcPts val="2519"/>
              </a:lnSpc>
            </a:pPr>
            <a:r>
              <a:rPr lang="en-US" sz="2099">
                <a:solidFill>
                  <a:srgbClr val="000000"/>
                </a:solidFill>
                <a:latin typeface="Poppins"/>
                <a:ea typeface="Poppins"/>
                <a:cs typeface="Poppins"/>
                <a:sym typeface="Poppins"/>
              </a:rPr>
              <a:t>That’s why it is always important to talk to someone you trust.</a:t>
            </a:r>
          </a:p>
        </p:txBody>
      </p:sp>
      <p:grpSp>
        <p:nvGrpSpPr>
          <p:cNvPr id="9" name="Group 9"/>
          <p:cNvGrpSpPr/>
          <p:nvPr/>
        </p:nvGrpSpPr>
        <p:grpSpPr>
          <a:xfrm>
            <a:off x="2910278" y="5129213"/>
            <a:ext cx="6646662" cy="3590814"/>
            <a:chOff x="-1" y="-19049"/>
            <a:chExt cx="8862216" cy="4787752"/>
          </a:xfrm>
        </p:grpSpPr>
        <p:sp>
          <p:nvSpPr>
            <p:cNvPr id="10" name="TextBox 10"/>
            <p:cNvSpPr txBox="1"/>
            <p:nvPr/>
          </p:nvSpPr>
          <p:spPr>
            <a:xfrm>
              <a:off x="-1" y="-19049"/>
              <a:ext cx="4857228" cy="486715"/>
            </a:xfrm>
            <a:prstGeom prst="rect">
              <a:avLst/>
            </a:prstGeom>
          </p:spPr>
          <p:txBody>
            <a:bodyPr wrap="square" lIns="0" tIns="0" rIns="0" bIns="0" rtlCol="0" anchor="t">
              <a:spAutoFit/>
            </a:bodyPr>
            <a:lstStyle/>
            <a:p>
              <a:pPr algn="l">
                <a:lnSpc>
                  <a:spcPts val="2879"/>
                </a:lnSpc>
              </a:pPr>
              <a:r>
                <a:rPr lang="en-US" sz="2399" b="1" dirty="0">
                  <a:solidFill>
                    <a:srgbClr val="000000"/>
                  </a:solidFill>
                  <a:latin typeface="Poppins Bold"/>
                  <a:ea typeface="Poppins Bold"/>
                  <a:cs typeface="Poppins Bold"/>
                  <a:sym typeface="Poppins Bold"/>
                </a:rPr>
                <a:t>Key characteristics:</a:t>
              </a:r>
            </a:p>
          </p:txBody>
        </p:sp>
        <p:sp>
          <p:nvSpPr>
            <p:cNvPr id="11" name="TextBox 11"/>
            <p:cNvSpPr txBox="1"/>
            <p:nvPr/>
          </p:nvSpPr>
          <p:spPr>
            <a:xfrm>
              <a:off x="19860" y="1228856"/>
              <a:ext cx="6360402" cy="463159"/>
            </a:xfrm>
            <a:prstGeom prst="rect">
              <a:avLst/>
            </a:prstGeom>
          </p:spPr>
          <p:txBody>
            <a:bodyPr lIns="0" tIns="0" rIns="0" bIns="0" rtlCol="0" anchor="t">
              <a:spAutoFit/>
            </a:bodyPr>
            <a:lstStyle/>
            <a:p>
              <a:pPr marL="270256" lvl="1" indent="-135128" algn="l">
                <a:lnSpc>
                  <a:spcPts val="2519"/>
                </a:lnSpc>
                <a:buFont typeface="Arial"/>
                <a:buChar char="•"/>
              </a:pPr>
              <a:r>
                <a:rPr lang="en-US" sz="2099">
                  <a:solidFill>
                    <a:srgbClr val="000000"/>
                  </a:solidFill>
                  <a:latin typeface="Poppins"/>
                  <a:ea typeface="Poppins"/>
                  <a:cs typeface="Poppins"/>
                  <a:sym typeface="Poppins"/>
                </a:rPr>
                <a:t>Can happen anytime</a:t>
              </a:r>
            </a:p>
          </p:txBody>
        </p:sp>
        <p:sp>
          <p:nvSpPr>
            <p:cNvPr id="12" name="TextBox 12"/>
            <p:cNvSpPr txBox="1"/>
            <p:nvPr/>
          </p:nvSpPr>
          <p:spPr>
            <a:xfrm>
              <a:off x="19860" y="1886510"/>
              <a:ext cx="8842355" cy="463159"/>
            </a:xfrm>
            <a:prstGeom prst="rect">
              <a:avLst/>
            </a:prstGeom>
          </p:spPr>
          <p:txBody>
            <a:bodyPr lIns="0" tIns="0" rIns="0" bIns="0" rtlCol="0" anchor="t">
              <a:spAutoFit/>
            </a:bodyPr>
            <a:lstStyle/>
            <a:p>
              <a:pPr marL="270256" lvl="1" indent="-135128" algn="l">
                <a:lnSpc>
                  <a:spcPts val="2519"/>
                </a:lnSpc>
                <a:buFont typeface="Arial"/>
                <a:buChar char="•"/>
              </a:pPr>
              <a:r>
                <a:rPr lang="en-US" sz="2099">
                  <a:solidFill>
                    <a:srgbClr val="000000"/>
                  </a:solidFill>
                  <a:latin typeface="Poppins"/>
                  <a:ea typeface="Poppins"/>
                  <a:cs typeface="Poppins"/>
                  <a:sym typeface="Poppins"/>
                </a:rPr>
                <a:t>Spreads quickly to many people</a:t>
              </a:r>
            </a:p>
          </p:txBody>
        </p:sp>
        <p:sp>
          <p:nvSpPr>
            <p:cNvPr id="13" name="TextBox 13"/>
            <p:cNvSpPr txBox="1"/>
            <p:nvPr/>
          </p:nvSpPr>
          <p:spPr>
            <a:xfrm>
              <a:off x="0" y="2556468"/>
              <a:ext cx="8842355" cy="463159"/>
            </a:xfrm>
            <a:prstGeom prst="rect">
              <a:avLst/>
            </a:prstGeom>
          </p:spPr>
          <p:txBody>
            <a:bodyPr lIns="0" tIns="0" rIns="0" bIns="0" rtlCol="0" anchor="t">
              <a:spAutoFit/>
            </a:bodyPr>
            <a:lstStyle/>
            <a:p>
              <a:pPr marL="270256" lvl="1" indent="-135128" algn="l">
                <a:lnSpc>
                  <a:spcPts val="2519"/>
                </a:lnSpc>
                <a:buFont typeface="Arial"/>
                <a:buChar char="•"/>
              </a:pPr>
              <a:r>
                <a:rPr lang="en-US" sz="2099">
                  <a:solidFill>
                    <a:srgbClr val="000000"/>
                  </a:solidFill>
                  <a:latin typeface="Poppins"/>
                  <a:ea typeface="Poppins"/>
                  <a:cs typeface="Poppins"/>
                  <a:sym typeface="Poppins"/>
                </a:rPr>
                <a:t>Can be anonymous</a:t>
              </a:r>
            </a:p>
          </p:txBody>
        </p:sp>
        <p:sp>
          <p:nvSpPr>
            <p:cNvPr id="14" name="TextBox 14"/>
            <p:cNvSpPr txBox="1"/>
            <p:nvPr/>
          </p:nvSpPr>
          <p:spPr>
            <a:xfrm>
              <a:off x="0" y="3217855"/>
              <a:ext cx="7701070" cy="894034"/>
            </a:xfrm>
            <a:prstGeom prst="rect">
              <a:avLst/>
            </a:prstGeom>
          </p:spPr>
          <p:txBody>
            <a:bodyPr lIns="0" tIns="0" rIns="0" bIns="0" rtlCol="0" anchor="t">
              <a:spAutoFit/>
            </a:bodyPr>
            <a:lstStyle/>
            <a:p>
              <a:pPr marL="270256" lvl="1" indent="-135128" algn="l">
                <a:lnSpc>
                  <a:spcPts val="2519"/>
                </a:lnSpc>
                <a:buFont typeface="Arial"/>
                <a:buChar char="•"/>
              </a:pPr>
              <a:r>
                <a:rPr lang="en-US" sz="2099">
                  <a:solidFill>
                    <a:srgbClr val="000000"/>
                  </a:solidFill>
                  <a:latin typeface="Poppins"/>
                  <a:ea typeface="Poppins"/>
                  <a:cs typeface="Poppins"/>
                  <a:sym typeface="Poppins"/>
                </a:rPr>
                <a:t>Leaves a trace (messages, photos, videos)</a:t>
              </a:r>
            </a:p>
          </p:txBody>
        </p:sp>
        <p:sp>
          <p:nvSpPr>
            <p:cNvPr id="15" name="TextBox 15"/>
            <p:cNvSpPr txBox="1"/>
            <p:nvPr/>
          </p:nvSpPr>
          <p:spPr>
            <a:xfrm>
              <a:off x="19860" y="4305544"/>
              <a:ext cx="8842355" cy="463159"/>
            </a:xfrm>
            <a:prstGeom prst="rect">
              <a:avLst/>
            </a:prstGeom>
          </p:spPr>
          <p:txBody>
            <a:bodyPr lIns="0" tIns="0" rIns="0" bIns="0" rtlCol="0" anchor="t">
              <a:spAutoFit/>
            </a:bodyPr>
            <a:lstStyle/>
            <a:p>
              <a:pPr marL="270256" lvl="1" indent="-135128" algn="l">
                <a:lnSpc>
                  <a:spcPts val="2519"/>
                </a:lnSpc>
                <a:buFont typeface="Arial"/>
                <a:buChar char="•"/>
              </a:pPr>
              <a:r>
                <a:rPr lang="en-US" sz="2099">
                  <a:solidFill>
                    <a:srgbClr val="000000"/>
                  </a:solidFill>
                  <a:latin typeface="Poppins"/>
                  <a:ea typeface="Poppins"/>
                  <a:cs typeface="Poppins"/>
                  <a:sym typeface="Poppins"/>
                </a:rPr>
                <a:t>Invades even at home</a:t>
              </a:r>
            </a:p>
          </p:txBody>
        </p:sp>
      </p:grpSp>
    </p:spTree>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798122" y="4629945"/>
            <a:ext cx="8536204" cy="3605022"/>
            <a:chOff x="0" y="0"/>
            <a:chExt cx="2248256" cy="949473"/>
          </a:xfrm>
        </p:grpSpPr>
        <p:sp>
          <p:nvSpPr>
            <p:cNvPr id="3" name="Freeform 3"/>
            <p:cNvSpPr/>
            <p:nvPr/>
          </p:nvSpPr>
          <p:spPr>
            <a:xfrm>
              <a:off x="0" y="0"/>
              <a:ext cx="2248256" cy="949473"/>
            </a:xfrm>
            <a:custGeom>
              <a:avLst/>
              <a:gdLst/>
              <a:ahLst/>
              <a:cxnLst/>
              <a:rect l="l" t="t" r="r" b="b"/>
              <a:pathLst>
                <a:path w="2248256" h="949473">
                  <a:moveTo>
                    <a:pt x="2248256" y="27209"/>
                  </a:moveTo>
                  <a:lnTo>
                    <a:pt x="2248256" y="922264"/>
                  </a:lnTo>
                  <a:cubicBezTo>
                    <a:pt x="2248256" y="937291"/>
                    <a:pt x="2236074" y="949473"/>
                    <a:pt x="2221047" y="949473"/>
                  </a:cubicBezTo>
                  <a:lnTo>
                    <a:pt x="27209" y="949473"/>
                  </a:lnTo>
                  <a:cubicBezTo>
                    <a:pt x="12182" y="949473"/>
                    <a:pt x="0" y="937291"/>
                    <a:pt x="0" y="922264"/>
                  </a:cubicBezTo>
                  <a:lnTo>
                    <a:pt x="0" y="27209"/>
                  </a:lnTo>
                  <a:cubicBezTo>
                    <a:pt x="0" y="12182"/>
                    <a:pt x="12182" y="0"/>
                    <a:pt x="27209" y="0"/>
                  </a:cubicBezTo>
                  <a:lnTo>
                    <a:pt x="2221047" y="0"/>
                  </a:lnTo>
                  <a:cubicBezTo>
                    <a:pt x="2228264" y="0"/>
                    <a:pt x="2235184" y="2867"/>
                    <a:pt x="2240287" y="7969"/>
                  </a:cubicBezTo>
                  <a:cubicBezTo>
                    <a:pt x="2245389" y="13072"/>
                    <a:pt x="2248256" y="19992"/>
                    <a:pt x="2248256" y="27209"/>
                  </a:cubicBezTo>
                  <a:close/>
                </a:path>
              </a:pathLst>
            </a:custGeom>
            <a:solidFill>
              <a:srgbClr val="E4829D"/>
            </a:solidFill>
            <a:ln w="19050" cap="rnd">
              <a:solidFill>
                <a:srgbClr val="000000"/>
              </a:solidFill>
              <a:prstDash val="solid"/>
              <a:round/>
            </a:ln>
          </p:spPr>
          <p:txBody>
            <a:bodyPr/>
            <a:lstStyle/>
            <a:p>
              <a:endParaRPr lang="es-ES"/>
            </a:p>
          </p:txBody>
        </p:sp>
        <p:sp>
          <p:nvSpPr>
            <p:cNvPr id="4" name="TextBox 4"/>
            <p:cNvSpPr txBox="1"/>
            <p:nvPr/>
          </p:nvSpPr>
          <p:spPr>
            <a:xfrm>
              <a:off x="0" y="-28575"/>
              <a:ext cx="2248256" cy="978048"/>
            </a:xfrm>
            <a:prstGeom prst="rect">
              <a:avLst/>
            </a:prstGeom>
          </p:spPr>
          <p:txBody>
            <a:bodyPr lIns="50800" tIns="50800" rIns="50800" bIns="50800" rtlCol="0" anchor="ctr"/>
            <a:lstStyle/>
            <a:p>
              <a:pPr algn="ctr">
                <a:lnSpc>
                  <a:spcPts val="3600"/>
                </a:lnSpc>
              </a:pPr>
              <a:r>
                <a:rPr lang="en-US" sz="3000" b="1">
                  <a:solidFill>
                    <a:srgbClr val="000000"/>
                  </a:solidFill>
                  <a:latin typeface="Poppins Bold"/>
                  <a:ea typeface="Poppins Bold"/>
                  <a:cs typeface="Poppins Bold"/>
                  <a:sym typeface="Poppins Bold"/>
                </a:rPr>
                <a:t>Cyberbullying is just as harmful as in-person bullying, and sometimes even more dangerous.</a:t>
              </a:r>
            </a:p>
            <a:p>
              <a:pPr algn="ctr">
                <a:lnSpc>
                  <a:spcPts val="3600"/>
                </a:lnSpc>
              </a:pPr>
              <a:endParaRPr lang="en-US" sz="3000" b="1">
                <a:solidFill>
                  <a:srgbClr val="000000"/>
                </a:solidFill>
                <a:latin typeface="Poppins Bold"/>
                <a:ea typeface="Poppins Bold"/>
                <a:cs typeface="Poppins Bold"/>
                <a:sym typeface="Poppins Bold"/>
              </a:endParaRPr>
            </a:p>
            <a:p>
              <a:pPr algn="ctr">
                <a:lnSpc>
                  <a:spcPts val="3600"/>
                </a:lnSpc>
              </a:pPr>
              <a:r>
                <a:rPr lang="en-US" sz="3000">
                  <a:solidFill>
                    <a:srgbClr val="000000"/>
                  </a:solidFill>
                  <a:latin typeface="Poppins"/>
                  <a:ea typeface="Poppins"/>
                  <a:cs typeface="Poppins"/>
                  <a:sym typeface="Poppins"/>
                </a:rPr>
                <a:t>That’s why we need to recognize it, talk about it, keep evidence, and ask for help to stop it.</a:t>
              </a:r>
            </a:p>
          </p:txBody>
        </p:sp>
      </p:grpSp>
      <p:grpSp>
        <p:nvGrpSpPr>
          <p:cNvPr id="5" name="Group 5"/>
          <p:cNvGrpSpPr/>
          <p:nvPr/>
        </p:nvGrpSpPr>
        <p:grpSpPr>
          <a:xfrm>
            <a:off x="1953673" y="4629945"/>
            <a:ext cx="5401306" cy="3605022"/>
            <a:chOff x="0" y="0"/>
            <a:chExt cx="1422566" cy="949471"/>
          </a:xfrm>
        </p:grpSpPr>
        <p:sp>
          <p:nvSpPr>
            <p:cNvPr id="6" name="Freeform 6"/>
            <p:cNvSpPr/>
            <p:nvPr/>
          </p:nvSpPr>
          <p:spPr>
            <a:xfrm>
              <a:off x="0" y="0"/>
              <a:ext cx="1422566" cy="949471"/>
            </a:xfrm>
            <a:custGeom>
              <a:avLst/>
              <a:gdLst/>
              <a:ahLst/>
              <a:cxnLst/>
              <a:rect l="l" t="t" r="r" b="b"/>
              <a:pathLst>
                <a:path w="1422566" h="949471">
                  <a:moveTo>
                    <a:pt x="43000" y="0"/>
                  </a:moveTo>
                  <a:lnTo>
                    <a:pt x="1379566" y="0"/>
                  </a:lnTo>
                  <a:cubicBezTo>
                    <a:pt x="1403314" y="0"/>
                    <a:pt x="1422566" y="19252"/>
                    <a:pt x="1422566" y="43000"/>
                  </a:cubicBezTo>
                  <a:lnTo>
                    <a:pt x="1422566" y="906471"/>
                  </a:lnTo>
                  <a:cubicBezTo>
                    <a:pt x="1422566" y="917875"/>
                    <a:pt x="1418036" y="928812"/>
                    <a:pt x="1409972" y="936876"/>
                  </a:cubicBezTo>
                  <a:cubicBezTo>
                    <a:pt x="1401907" y="944940"/>
                    <a:pt x="1390970" y="949471"/>
                    <a:pt x="1379566" y="949471"/>
                  </a:cubicBezTo>
                  <a:lnTo>
                    <a:pt x="43000" y="949471"/>
                  </a:lnTo>
                  <a:cubicBezTo>
                    <a:pt x="19252" y="949471"/>
                    <a:pt x="0" y="930219"/>
                    <a:pt x="0" y="906471"/>
                  </a:cubicBezTo>
                  <a:lnTo>
                    <a:pt x="0" y="43000"/>
                  </a:lnTo>
                  <a:cubicBezTo>
                    <a:pt x="0" y="19252"/>
                    <a:pt x="19252" y="0"/>
                    <a:pt x="43000" y="0"/>
                  </a:cubicBezTo>
                  <a:close/>
                </a:path>
              </a:pathLst>
            </a:custGeom>
            <a:solidFill>
              <a:srgbClr val="FFED4C"/>
            </a:solidFill>
            <a:ln w="19050" cap="rnd">
              <a:solidFill>
                <a:srgbClr val="000000"/>
              </a:solidFill>
              <a:prstDash val="solid"/>
              <a:round/>
            </a:ln>
          </p:spPr>
          <p:txBody>
            <a:bodyPr/>
            <a:lstStyle/>
            <a:p>
              <a:endParaRPr lang="es-ES"/>
            </a:p>
          </p:txBody>
        </p:sp>
        <p:sp>
          <p:nvSpPr>
            <p:cNvPr id="7" name="TextBox 7"/>
            <p:cNvSpPr txBox="1"/>
            <p:nvPr/>
          </p:nvSpPr>
          <p:spPr>
            <a:xfrm>
              <a:off x="0" y="-28575"/>
              <a:ext cx="1422566" cy="978046"/>
            </a:xfrm>
            <a:prstGeom prst="rect">
              <a:avLst/>
            </a:prstGeom>
          </p:spPr>
          <p:txBody>
            <a:bodyPr lIns="50800" tIns="50800" rIns="50800" bIns="50800" rtlCol="0" anchor="ctr"/>
            <a:lstStyle/>
            <a:p>
              <a:pPr algn="ctr">
                <a:lnSpc>
                  <a:spcPts val="3600"/>
                </a:lnSpc>
              </a:pPr>
              <a:r>
                <a:rPr lang="en-US" sz="3000">
                  <a:solidFill>
                    <a:srgbClr val="000000"/>
                  </a:solidFill>
                  <a:latin typeface="Poppins"/>
                  <a:ea typeface="Poppins"/>
                  <a:cs typeface="Poppins"/>
                  <a:sym typeface="Poppins"/>
                </a:rPr>
                <a:t>Why do you think it is important to talk about cyberbullying?</a:t>
              </a:r>
            </a:p>
          </p:txBody>
        </p:sp>
      </p:grpSp>
      <p:sp>
        <p:nvSpPr>
          <p:cNvPr id="8" name="TextBox 8"/>
          <p:cNvSpPr txBox="1"/>
          <p:nvPr/>
        </p:nvSpPr>
        <p:spPr>
          <a:xfrm>
            <a:off x="6998618" y="1124388"/>
            <a:ext cx="4290764" cy="398289"/>
          </a:xfrm>
          <a:prstGeom prst="rect">
            <a:avLst/>
          </a:prstGeom>
        </p:spPr>
        <p:txBody>
          <a:bodyPr lIns="0" tIns="0" rIns="0" bIns="0" rtlCol="0" anchor="t">
            <a:spAutoFit/>
          </a:bodyPr>
          <a:lstStyle/>
          <a:p>
            <a:pPr algn="l">
              <a:lnSpc>
                <a:spcPts val="2880"/>
              </a:lnSpc>
            </a:pPr>
            <a:r>
              <a:rPr lang="en-US" sz="2400" b="1">
                <a:solidFill>
                  <a:srgbClr val="000000"/>
                </a:solidFill>
                <a:latin typeface="Poppins Bold"/>
                <a:ea typeface="Poppins Bold"/>
                <a:cs typeface="Poppins Bold"/>
                <a:sym typeface="Poppins Bold"/>
              </a:rPr>
              <a:t>The most dangerous aspec</a:t>
            </a:r>
          </a:p>
        </p:txBody>
      </p:sp>
      <p:grpSp>
        <p:nvGrpSpPr>
          <p:cNvPr id="9" name="Group 9"/>
          <p:cNvGrpSpPr/>
          <p:nvPr/>
        </p:nvGrpSpPr>
        <p:grpSpPr>
          <a:xfrm>
            <a:off x="3023034" y="2428629"/>
            <a:ext cx="2455084" cy="1506961"/>
            <a:chOff x="0" y="0"/>
            <a:chExt cx="3273445" cy="2009281"/>
          </a:xfrm>
        </p:grpSpPr>
        <p:sp>
          <p:nvSpPr>
            <p:cNvPr id="10" name="TextBox 10"/>
            <p:cNvSpPr txBox="1"/>
            <p:nvPr/>
          </p:nvSpPr>
          <p:spPr>
            <a:xfrm>
              <a:off x="663717" y="-28575"/>
              <a:ext cx="1946010" cy="434975"/>
            </a:xfrm>
            <a:prstGeom prst="rect">
              <a:avLst/>
            </a:prstGeom>
          </p:spPr>
          <p:txBody>
            <a:bodyPr lIns="0" tIns="0" rIns="0" bIns="0" rtlCol="0" anchor="t">
              <a:spAutoFit/>
            </a:bodyPr>
            <a:lstStyle/>
            <a:p>
              <a:pPr algn="l">
                <a:lnSpc>
                  <a:spcPts val="2400"/>
                </a:lnSpc>
              </a:pPr>
              <a:r>
                <a:rPr lang="en-US" sz="2000" b="1">
                  <a:solidFill>
                    <a:srgbClr val="E4829D"/>
                  </a:solidFill>
                  <a:latin typeface="Poppins Bold"/>
                  <a:ea typeface="Poppins Bold"/>
                  <a:cs typeface="Poppins Bold"/>
                  <a:sym typeface="Poppins Bold"/>
                </a:rPr>
                <a:t>Anonymity</a:t>
              </a:r>
            </a:p>
          </p:txBody>
        </p:sp>
        <p:sp>
          <p:nvSpPr>
            <p:cNvPr id="11" name="TextBox 11"/>
            <p:cNvSpPr txBox="1"/>
            <p:nvPr/>
          </p:nvSpPr>
          <p:spPr>
            <a:xfrm>
              <a:off x="0" y="761506"/>
              <a:ext cx="3273445" cy="12477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you don’t always know who is behind it.</a:t>
              </a:r>
            </a:p>
          </p:txBody>
        </p:sp>
      </p:grpSp>
      <p:grpSp>
        <p:nvGrpSpPr>
          <p:cNvPr id="12" name="Group 12"/>
          <p:cNvGrpSpPr/>
          <p:nvPr/>
        </p:nvGrpSpPr>
        <p:grpSpPr>
          <a:xfrm>
            <a:off x="6111719" y="2428629"/>
            <a:ext cx="2620091" cy="1202161"/>
            <a:chOff x="0" y="0"/>
            <a:chExt cx="3493454" cy="1602881"/>
          </a:xfrm>
        </p:grpSpPr>
        <p:sp>
          <p:nvSpPr>
            <p:cNvPr id="13" name="TextBox 13"/>
            <p:cNvSpPr txBox="1"/>
            <p:nvPr/>
          </p:nvSpPr>
          <p:spPr>
            <a:xfrm>
              <a:off x="745412" y="-28575"/>
              <a:ext cx="2002631" cy="434975"/>
            </a:xfrm>
            <a:prstGeom prst="rect">
              <a:avLst/>
            </a:prstGeom>
          </p:spPr>
          <p:txBody>
            <a:bodyPr lIns="0" tIns="0" rIns="0" bIns="0" rtlCol="0" anchor="t">
              <a:spAutoFit/>
            </a:bodyPr>
            <a:lstStyle/>
            <a:p>
              <a:pPr algn="l">
                <a:lnSpc>
                  <a:spcPts val="2400"/>
                </a:lnSpc>
              </a:pPr>
              <a:r>
                <a:rPr lang="en-US" sz="2000" b="1">
                  <a:solidFill>
                    <a:srgbClr val="71C7D6"/>
                  </a:solidFill>
                  <a:latin typeface="Poppins Bold"/>
                  <a:ea typeface="Poppins Bold"/>
                  <a:cs typeface="Poppins Bold"/>
                  <a:sym typeface="Poppins Bold"/>
                </a:rPr>
                <a:t>Availability</a:t>
              </a:r>
            </a:p>
          </p:txBody>
        </p:sp>
        <p:sp>
          <p:nvSpPr>
            <p:cNvPr id="14" name="TextBox 14"/>
            <p:cNvSpPr txBox="1"/>
            <p:nvPr/>
          </p:nvSpPr>
          <p:spPr>
            <a:xfrm>
              <a:off x="0" y="761506"/>
              <a:ext cx="3493454" cy="8413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it can happen at any time of the day.</a:t>
              </a:r>
            </a:p>
          </p:txBody>
        </p:sp>
      </p:grpSp>
      <p:grpSp>
        <p:nvGrpSpPr>
          <p:cNvPr id="15" name="Group 15"/>
          <p:cNvGrpSpPr/>
          <p:nvPr/>
        </p:nvGrpSpPr>
        <p:grpSpPr>
          <a:xfrm>
            <a:off x="9241646" y="2413547"/>
            <a:ext cx="2372573" cy="1217243"/>
            <a:chOff x="0" y="-28575"/>
            <a:chExt cx="3163431" cy="1622991"/>
          </a:xfrm>
        </p:grpSpPr>
        <p:sp>
          <p:nvSpPr>
            <p:cNvPr id="16" name="TextBox 16"/>
            <p:cNvSpPr txBox="1"/>
            <p:nvPr/>
          </p:nvSpPr>
          <p:spPr>
            <a:xfrm>
              <a:off x="753627" y="-28575"/>
              <a:ext cx="1656179" cy="410369"/>
            </a:xfrm>
            <a:prstGeom prst="rect">
              <a:avLst/>
            </a:prstGeom>
          </p:spPr>
          <p:txBody>
            <a:bodyPr wrap="square" lIns="0" tIns="0" rIns="0" bIns="0" rtlCol="0" anchor="t">
              <a:spAutoFit/>
            </a:bodyPr>
            <a:lstStyle/>
            <a:p>
              <a:pPr algn="ctr">
                <a:lnSpc>
                  <a:spcPts val="2400"/>
                </a:lnSpc>
              </a:pPr>
              <a:r>
                <a:rPr lang="en-US" sz="2000" b="1" dirty="0">
                  <a:solidFill>
                    <a:srgbClr val="51B264"/>
                  </a:solidFill>
                  <a:latin typeface="Poppins Bold"/>
                  <a:ea typeface="Poppins Bold"/>
                  <a:cs typeface="Poppins Bold"/>
                  <a:sym typeface="Poppins Bold"/>
                </a:rPr>
                <a:t>Reach</a:t>
              </a:r>
            </a:p>
          </p:txBody>
        </p:sp>
        <p:sp>
          <p:nvSpPr>
            <p:cNvPr id="17" name="TextBox 17"/>
            <p:cNvSpPr txBox="1"/>
            <p:nvPr/>
          </p:nvSpPr>
          <p:spPr>
            <a:xfrm>
              <a:off x="0" y="753041"/>
              <a:ext cx="3163431" cy="8413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many people see it very quickly</a:t>
              </a:r>
            </a:p>
          </p:txBody>
        </p:sp>
      </p:grpSp>
      <p:grpSp>
        <p:nvGrpSpPr>
          <p:cNvPr id="18" name="Group 18"/>
          <p:cNvGrpSpPr/>
          <p:nvPr/>
        </p:nvGrpSpPr>
        <p:grpSpPr>
          <a:xfrm>
            <a:off x="12051859" y="2427424"/>
            <a:ext cx="3022275" cy="1203366"/>
            <a:chOff x="0" y="0"/>
            <a:chExt cx="4029700" cy="1604488"/>
          </a:xfrm>
        </p:grpSpPr>
        <p:sp>
          <p:nvSpPr>
            <p:cNvPr id="19" name="TextBox 19"/>
            <p:cNvSpPr txBox="1"/>
            <p:nvPr/>
          </p:nvSpPr>
          <p:spPr>
            <a:xfrm>
              <a:off x="1138352" y="-28575"/>
              <a:ext cx="1752997" cy="434975"/>
            </a:xfrm>
            <a:prstGeom prst="rect">
              <a:avLst/>
            </a:prstGeom>
          </p:spPr>
          <p:txBody>
            <a:bodyPr lIns="0" tIns="0" rIns="0" bIns="0" rtlCol="0" anchor="t">
              <a:spAutoFit/>
            </a:bodyPr>
            <a:lstStyle/>
            <a:p>
              <a:pPr algn="l">
                <a:lnSpc>
                  <a:spcPts val="2400"/>
                </a:lnSpc>
              </a:pPr>
              <a:r>
                <a:rPr lang="en-US" sz="2000" b="1">
                  <a:solidFill>
                    <a:srgbClr val="E4829D"/>
                  </a:solidFill>
                  <a:latin typeface="Poppins Bold"/>
                  <a:ea typeface="Poppins Bold"/>
                  <a:cs typeface="Poppins Bold"/>
                  <a:sym typeface="Poppins Bold"/>
                </a:rPr>
                <a:t>Simplicity</a:t>
              </a:r>
            </a:p>
          </p:txBody>
        </p:sp>
        <p:sp>
          <p:nvSpPr>
            <p:cNvPr id="20" name="TextBox 20"/>
            <p:cNvSpPr txBox="1"/>
            <p:nvPr/>
          </p:nvSpPr>
          <p:spPr>
            <a:xfrm>
              <a:off x="0" y="763113"/>
              <a:ext cx="4029700" cy="8413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it is easy to cause harm with just one click.</a:t>
              </a:r>
            </a:p>
          </p:txBody>
        </p:sp>
      </p:grpSp>
      <p:sp>
        <p:nvSpPr>
          <p:cNvPr id="21" name="TextBox 21"/>
          <p:cNvSpPr txBox="1"/>
          <p:nvPr/>
        </p:nvSpPr>
        <p:spPr>
          <a:xfrm>
            <a:off x="4918819" y="8924925"/>
            <a:ext cx="8450362" cy="3333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Remember: </a:t>
            </a:r>
            <a:r>
              <a:rPr lang="en-US" sz="2000">
                <a:solidFill>
                  <a:srgbClr val="000000"/>
                </a:solidFill>
                <a:latin typeface="Poppins"/>
                <a:ea typeface="Poppins"/>
                <a:cs typeface="Poppins"/>
                <a:sym typeface="Poppins"/>
              </a:rPr>
              <a:t>cyberbullying should always be told to a trusted adult.</a:t>
            </a:r>
          </a:p>
        </p:txBody>
      </p:sp>
    </p:spTree>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7118" y="2781098"/>
            <a:ext cx="20462236" cy="13870180"/>
            <a:chOff x="0" y="0"/>
            <a:chExt cx="14550923" cy="9863239"/>
          </a:xfrm>
        </p:grpSpPr>
        <p:sp>
          <p:nvSpPr>
            <p:cNvPr id="3" name="Freeform 3"/>
            <p:cNvSpPr/>
            <p:nvPr/>
          </p:nvSpPr>
          <p:spPr>
            <a:xfrm>
              <a:off x="0" y="0"/>
              <a:ext cx="14550898" cy="9863201"/>
            </a:xfrm>
            <a:custGeom>
              <a:avLst/>
              <a:gdLst/>
              <a:ahLst/>
              <a:cxnLst/>
              <a:rect l="l" t="t" r="r" b="b"/>
              <a:pathLst>
                <a:path w="14550898" h="9863201">
                  <a:moveTo>
                    <a:pt x="0" y="4931664"/>
                  </a:moveTo>
                  <a:cubicBezTo>
                    <a:pt x="0" y="2208022"/>
                    <a:pt x="3257296" y="0"/>
                    <a:pt x="7275449" y="0"/>
                  </a:cubicBezTo>
                  <a:cubicBezTo>
                    <a:pt x="11293602" y="0"/>
                    <a:pt x="14550898" y="2208022"/>
                    <a:pt x="14550898" y="4931664"/>
                  </a:cubicBezTo>
                  <a:cubicBezTo>
                    <a:pt x="14550898" y="7655306"/>
                    <a:pt x="11293602" y="9863201"/>
                    <a:pt x="7275449" y="9863201"/>
                  </a:cubicBezTo>
                  <a:cubicBezTo>
                    <a:pt x="3257296" y="9863201"/>
                    <a:pt x="0" y="7655306"/>
                    <a:pt x="0" y="4931664"/>
                  </a:cubicBezTo>
                  <a:close/>
                </a:path>
              </a:pathLst>
            </a:custGeom>
            <a:solidFill>
              <a:srgbClr val="FFED4C"/>
            </a:solidFill>
          </p:spPr>
          <p:txBody>
            <a:bodyPr/>
            <a:lstStyle/>
            <a:p>
              <a:endParaRPr lang="es-ES"/>
            </a:p>
          </p:txBody>
        </p:sp>
      </p:grpSp>
      <p:sp>
        <p:nvSpPr>
          <p:cNvPr id="4" name="TextBox 4"/>
          <p:cNvSpPr txBox="1"/>
          <p:nvPr/>
        </p:nvSpPr>
        <p:spPr>
          <a:xfrm>
            <a:off x="8214096" y="3825950"/>
            <a:ext cx="1859807" cy="454101"/>
          </a:xfrm>
          <a:prstGeom prst="rect">
            <a:avLst/>
          </a:prstGeom>
        </p:spPr>
        <p:txBody>
          <a:bodyPr lIns="0" tIns="0" rIns="0" bIns="0" rtlCol="0" anchor="t">
            <a:spAutoFit/>
          </a:bodyPr>
          <a:lstStyle/>
          <a:p>
            <a:pPr algn="ctr">
              <a:lnSpc>
                <a:spcPts val="3312"/>
              </a:lnSpc>
            </a:pPr>
            <a:r>
              <a:rPr lang="en-US" sz="2760">
                <a:solidFill>
                  <a:srgbClr val="000000"/>
                </a:solidFill>
                <a:latin typeface="Poppins"/>
                <a:ea typeface="Poppins"/>
                <a:cs typeface="Poppins"/>
                <a:sym typeface="Poppins"/>
              </a:rPr>
              <a:t>Activity 2.5</a:t>
            </a:r>
          </a:p>
        </p:txBody>
      </p:sp>
      <p:sp>
        <p:nvSpPr>
          <p:cNvPr id="5" name="TextBox 5"/>
          <p:cNvSpPr txBox="1"/>
          <p:nvPr/>
        </p:nvSpPr>
        <p:spPr>
          <a:xfrm>
            <a:off x="5201785" y="5617346"/>
            <a:ext cx="7592791" cy="2333625"/>
          </a:xfrm>
          <a:prstGeom prst="rect">
            <a:avLst/>
          </a:prstGeom>
        </p:spPr>
        <p:txBody>
          <a:bodyPr lIns="0" tIns="0" rIns="0" bIns="0" rtlCol="0" anchor="t">
            <a:spAutoFit/>
          </a:bodyPr>
          <a:lstStyle/>
          <a:p>
            <a:pPr algn="ctr">
              <a:lnSpc>
                <a:spcPts val="6000"/>
              </a:lnSpc>
            </a:pPr>
            <a:r>
              <a:rPr lang="en-US" sz="5000">
                <a:solidFill>
                  <a:srgbClr val="000000"/>
                </a:solidFill>
                <a:latin typeface="Poppins"/>
                <a:ea typeface="Poppins"/>
                <a:cs typeface="Poppins"/>
                <a:sym typeface="Poppins"/>
              </a:rPr>
              <a:t>Game </a:t>
            </a:r>
          </a:p>
          <a:p>
            <a:pPr algn="ctr">
              <a:lnSpc>
                <a:spcPts val="6000"/>
              </a:lnSpc>
            </a:pPr>
            <a:endParaRPr lang="en-US" sz="5000">
              <a:solidFill>
                <a:srgbClr val="000000"/>
              </a:solidFill>
              <a:latin typeface="Poppins"/>
              <a:ea typeface="Poppins"/>
              <a:cs typeface="Poppins"/>
              <a:sym typeface="Poppins"/>
            </a:endParaRPr>
          </a:p>
          <a:p>
            <a:pPr algn="ctr">
              <a:lnSpc>
                <a:spcPts val="6000"/>
              </a:lnSpc>
            </a:pPr>
            <a:r>
              <a:rPr lang="en-US" sz="5000" b="1">
                <a:solidFill>
                  <a:srgbClr val="000000"/>
                </a:solidFill>
                <a:latin typeface="Poppins Bold"/>
                <a:ea typeface="Poppins Bold"/>
                <a:cs typeface="Poppins Bold"/>
                <a:sym typeface="Poppins Bold"/>
              </a:rPr>
              <a:t>“Common Messages”</a:t>
            </a:r>
          </a:p>
        </p:txBody>
      </p:sp>
    </p:spTree>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88674" y="1757351"/>
            <a:ext cx="11323509" cy="18573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 </a:t>
            </a:r>
          </a:p>
          <a:p>
            <a:pPr algn="l">
              <a:lnSpc>
                <a:spcPts val="2400"/>
              </a:lnSpc>
            </a:pPr>
            <a:endParaRPr lang="en-US" sz="2000" b="1">
              <a:solidFill>
                <a:srgbClr val="000000"/>
              </a:solidFill>
              <a:latin typeface="Poppins Bold"/>
              <a:ea typeface="Poppins Bold"/>
              <a:cs typeface="Poppins Bold"/>
              <a:sym typeface="Poppins Bold"/>
            </a:endParaRPr>
          </a:p>
          <a:p>
            <a:pPr marL="257387" lvl="1" indent="-128693" algn="l">
              <a:lnSpc>
                <a:spcPts val="2400"/>
              </a:lnSpc>
              <a:buFont typeface="Arial"/>
              <a:buChar char="•"/>
            </a:pPr>
            <a:r>
              <a:rPr lang="en-US" sz="2000">
                <a:solidFill>
                  <a:srgbClr val="000000"/>
                </a:solidFill>
                <a:latin typeface="Poppins"/>
                <a:ea typeface="Poppins"/>
                <a:cs typeface="Poppins"/>
                <a:sym typeface="Poppins"/>
              </a:rPr>
              <a:t>A doll or stuffed animal representing the person receiving the messages. </a:t>
            </a:r>
          </a:p>
          <a:p>
            <a:pPr marL="257387" lvl="1" indent="-128693" algn="l">
              <a:lnSpc>
                <a:spcPts val="2400"/>
              </a:lnSpc>
              <a:buFont typeface="Arial"/>
              <a:buChar char="•"/>
            </a:pPr>
            <a:r>
              <a:rPr lang="en-US" sz="2000">
                <a:solidFill>
                  <a:srgbClr val="000000"/>
                </a:solidFill>
                <a:latin typeface="Poppins"/>
                <a:ea typeface="Poppins"/>
                <a:cs typeface="Poppins"/>
                <a:sym typeface="Poppins"/>
              </a:rPr>
              <a:t>Mobile phone cards with messages (preferably laminated). </a:t>
            </a:r>
          </a:p>
          <a:p>
            <a:pPr marL="257387" lvl="1" indent="-128693" algn="l">
              <a:lnSpc>
                <a:spcPts val="2400"/>
              </a:lnSpc>
              <a:buFont typeface="Arial"/>
              <a:buChar char="•"/>
            </a:pPr>
            <a:r>
              <a:rPr lang="en-US" sz="2000">
                <a:solidFill>
                  <a:srgbClr val="000000"/>
                </a:solidFill>
                <a:latin typeface="Poppins"/>
                <a:ea typeface="Poppins"/>
                <a:cs typeface="Poppins"/>
                <a:sym typeface="Poppins"/>
              </a:rPr>
              <a:t>Some messages are negative (e.g., insults, mockery, exclusion). </a:t>
            </a:r>
          </a:p>
          <a:p>
            <a:pPr marL="257387" lvl="1" indent="-128693" algn="l">
              <a:lnSpc>
                <a:spcPts val="2400"/>
              </a:lnSpc>
              <a:buFont typeface="Arial"/>
              <a:buChar char="•"/>
            </a:pPr>
            <a:r>
              <a:rPr lang="en-US" sz="2000">
                <a:solidFill>
                  <a:srgbClr val="000000"/>
                </a:solidFill>
                <a:latin typeface="Poppins"/>
                <a:ea typeface="Poppins"/>
                <a:cs typeface="Poppins"/>
                <a:sym typeface="Poppins"/>
              </a:rPr>
              <a:t>Others are positive (e.g., support, encouragement, recognition). </a:t>
            </a:r>
          </a:p>
        </p:txBody>
      </p:sp>
      <p:sp>
        <p:nvSpPr>
          <p:cNvPr id="3" name="TextBox 3"/>
          <p:cNvSpPr txBox="1"/>
          <p:nvPr/>
        </p:nvSpPr>
        <p:spPr>
          <a:xfrm>
            <a:off x="1588674" y="6589763"/>
            <a:ext cx="4785196" cy="12477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What we will do: </a:t>
            </a:r>
          </a:p>
          <a:p>
            <a:pPr algn="l">
              <a:lnSpc>
                <a:spcPts val="2400"/>
              </a:lnSpc>
            </a:pPr>
            <a:endParaRPr lang="en-US" sz="2000" b="1">
              <a:solidFill>
                <a:srgbClr val="000000"/>
              </a:solidFill>
              <a:latin typeface="Poppins Bold"/>
              <a:ea typeface="Poppins Bold"/>
              <a:cs typeface="Poppins Bold"/>
              <a:sym typeface="Poppins Bold"/>
            </a:endParaRPr>
          </a:p>
          <a:p>
            <a:pPr algn="l">
              <a:lnSpc>
                <a:spcPts val="2400"/>
              </a:lnSpc>
            </a:pPr>
            <a:r>
              <a:rPr lang="en-US" sz="2000">
                <a:solidFill>
                  <a:srgbClr val="000000"/>
                </a:solidFill>
                <a:latin typeface="Poppins"/>
                <a:ea typeface="Poppins"/>
                <a:cs typeface="Poppins"/>
                <a:sym typeface="Poppins"/>
              </a:rPr>
              <a:t>We will read negative messages and change them to positive ones.</a:t>
            </a:r>
          </a:p>
        </p:txBody>
      </p:sp>
      <p:grpSp>
        <p:nvGrpSpPr>
          <p:cNvPr id="4" name="Group 4"/>
          <p:cNvGrpSpPr/>
          <p:nvPr/>
        </p:nvGrpSpPr>
        <p:grpSpPr>
          <a:xfrm>
            <a:off x="5070016" y="2517130"/>
            <a:ext cx="16749558" cy="9421616"/>
            <a:chOff x="0" y="0"/>
            <a:chExt cx="11647843" cy="6551905"/>
          </a:xfrm>
        </p:grpSpPr>
        <p:sp>
          <p:nvSpPr>
            <p:cNvPr id="5" name="Freeform 5" descr="A cartoon of a doll  AI-generated content may be incorrect."/>
            <p:cNvSpPr/>
            <p:nvPr/>
          </p:nvSpPr>
          <p:spPr>
            <a:xfrm>
              <a:off x="0" y="0"/>
              <a:ext cx="11647805" cy="6551930"/>
            </a:xfrm>
            <a:custGeom>
              <a:avLst/>
              <a:gdLst/>
              <a:ahLst/>
              <a:cxnLst/>
              <a:rect l="l" t="t" r="r" b="b"/>
              <a:pathLst>
                <a:path w="11647805" h="6551930">
                  <a:moveTo>
                    <a:pt x="0" y="0"/>
                  </a:moveTo>
                  <a:lnTo>
                    <a:pt x="11647805" y="0"/>
                  </a:lnTo>
                  <a:lnTo>
                    <a:pt x="11647805" y="6551930"/>
                  </a:lnTo>
                  <a:lnTo>
                    <a:pt x="0" y="6551930"/>
                  </a:lnTo>
                  <a:lnTo>
                    <a:pt x="0" y="0"/>
                  </a:lnTo>
                  <a:close/>
                </a:path>
              </a:pathLst>
            </a:custGeom>
            <a:blipFill>
              <a:blip r:embed="rId2"/>
              <a:stretch>
                <a:fillRect/>
              </a:stretch>
            </a:blipFill>
          </p:spPr>
          <p:txBody>
            <a:bodyPr/>
            <a:lstStyle/>
            <a:p>
              <a:endParaRPr lang="es-ES"/>
            </a:p>
          </p:txBody>
        </p:sp>
      </p:grpSp>
    </p:spTree>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34763" y="914404"/>
            <a:ext cx="10618474" cy="2569842"/>
            <a:chOff x="0" y="0"/>
            <a:chExt cx="10067887" cy="2436591"/>
          </a:xfrm>
        </p:grpSpPr>
        <p:sp>
          <p:nvSpPr>
            <p:cNvPr id="3" name="Freeform 3"/>
            <p:cNvSpPr/>
            <p:nvPr/>
          </p:nvSpPr>
          <p:spPr>
            <a:xfrm>
              <a:off x="0" y="0"/>
              <a:ext cx="10067925" cy="2436616"/>
            </a:xfrm>
            <a:custGeom>
              <a:avLst/>
              <a:gdLst/>
              <a:ahLst/>
              <a:cxnLst/>
              <a:rect l="l" t="t" r="r" b="b"/>
              <a:pathLst>
                <a:path w="10067925" h="2436616">
                  <a:moveTo>
                    <a:pt x="0" y="406145"/>
                  </a:moveTo>
                  <a:cubicBezTo>
                    <a:pt x="0" y="181864"/>
                    <a:pt x="181864" y="0"/>
                    <a:pt x="406146" y="0"/>
                  </a:cubicBezTo>
                  <a:lnTo>
                    <a:pt x="9661779" y="0"/>
                  </a:lnTo>
                  <a:cubicBezTo>
                    <a:pt x="9886061" y="0"/>
                    <a:pt x="10067925" y="181864"/>
                    <a:pt x="10067925" y="406145"/>
                  </a:cubicBezTo>
                  <a:lnTo>
                    <a:pt x="10067925" y="2030471"/>
                  </a:lnTo>
                  <a:cubicBezTo>
                    <a:pt x="10067925" y="2254753"/>
                    <a:pt x="9886061" y="2436616"/>
                    <a:pt x="9661779" y="2436616"/>
                  </a:cubicBezTo>
                  <a:lnTo>
                    <a:pt x="406146" y="2436616"/>
                  </a:lnTo>
                  <a:cubicBezTo>
                    <a:pt x="181864" y="2436616"/>
                    <a:pt x="0" y="2254753"/>
                    <a:pt x="0" y="2030471"/>
                  </a:cubicBezTo>
                  <a:lnTo>
                    <a:pt x="0" y="406145"/>
                  </a:lnTo>
                  <a:close/>
                </a:path>
              </a:pathLst>
            </a:custGeom>
            <a:solidFill>
              <a:srgbClr val="70C7D6"/>
            </a:solidFill>
            <a:ln w="19050" cap="rnd">
              <a:solidFill>
                <a:srgbClr val="000000"/>
              </a:solidFill>
              <a:prstDash val="solid"/>
              <a:round/>
            </a:ln>
          </p:spPr>
          <p:txBody>
            <a:bodyPr/>
            <a:lstStyle/>
            <a:p>
              <a:endParaRPr lang="es-ES"/>
            </a:p>
          </p:txBody>
        </p:sp>
        <p:sp>
          <p:nvSpPr>
            <p:cNvPr id="4" name="TextBox 4"/>
            <p:cNvSpPr txBox="1"/>
            <p:nvPr/>
          </p:nvSpPr>
          <p:spPr>
            <a:xfrm>
              <a:off x="0" y="-28575"/>
              <a:ext cx="10067887" cy="2465166"/>
            </a:xfrm>
            <a:prstGeom prst="rect">
              <a:avLst/>
            </a:prstGeom>
          </p:spPr>
          <p:txBody>
            <a:bodyPr lIns="71438" tIns="71438" rIns="71438" bIns="71438" rtlCol="0" anchor="ctr"/>
            <a:lstStyle/>
            <a:p>
              <a:pPr algn="ctr">
                <a:lnSpc>
                  <a:spcPts val="3240"/>
                </a:lnSpc>
              </a:pPr>
              <a:r>
                <a:rPr lang="en-US" sz="2700">
                  <a:solidFill>
                    <a:srgbClr val="000000"/>
                  </a:solidFill>
                  <a:latin typeface="Poppins"/>
                  <a:ea typeface="Poppins"/>
                  <a:cs typeface="Poppins"/>
                  <a:sym typeface="Poppins"/>
                </a:rPr>
                <a:t>Let’s imagine this doll had a bad day, is alone in their room, and picks up the phone. Suddenly, they start receiving messages… some unpleasant and others that may help.</a:t>
              </a:r>
            </a:p>
          </p:txBody>
        </p:sp>
      </p:grpSp>
      <p:grpSp>
        <p:nvGrpSpPr>
          <p:cNvPr id="5" name="Group 5"/>
          <p:cNvGrpSpPr/>
          <p:nvPr/>
        </p:nvGrpSpPr>
        <p:grpSpPr>
          <a:xfrm>
            <a:off x="1632062" y="2104279"/>
            <a:ext cx="15023877" cy="8450921"/>
            <a:chOff x="0" y="0"/>
            <a:chExt cx="11647843" cy="6551905"/>
          </a:xfrm>
        </p:grpSpPr>
        <p:sp>
          <p:nvSpPr>
            <p:cNvPr id="6" name="Freeform 6" descr="A cartoon of a doll  AI-generated content may be incorrect."/>
            <p:cNvSpPr/>
            <p:nvPr/>
          </p:nvSpPr>
          <p:spPr>
            <a:xfrm>
              <a:off x="0" y="0"/>
              <a:ext cx="11647805" cy="6551930"/>
            </a:xfrm>
            <a:custGeom>
              <a:avLst/>
              <a:gdLst/>
              <a:ahLst/>
              <a:cxnLst/>
              <a:rect l="l" t="t" r="r" b="b"/>
              <a:pathLst>
                <a:path w="11647805" h="6551930">
                  <a:moveTo>
                    <a:pt x="0" y="0"/>
                  </a:moveTo>
                  <a:lnTo>
                    <a:pt x="11647805" y="0"/>
                  </a:lnTo>
                  <a:lnTo>
                    <a:pt x="11647805" y="6551930"/>
                  </a:lnTo>
                  <a:lnTo>
                    <a:pt x="0" y="6551930"/>
                  </a:lnTo>
                  <a:lnTo>
                    <a:pt x="0" y="0"/>
                  </a:lnTo>
                  <a:close/>
                </a:path>
              </a:pathLst>
            </a:custGeom>
            <a:blipFill>
              <a:blip r:embed="rId2"/>
              <a:stretch>
                <a:fillRect/>
              </a:stretch>
            </a:blipFill>
          </p:spPr>
          <p:txBody>
            <a:bodyPr/>
            <a:lstStyle/>
            <a:p>
              <a:endParaRPr lang="es-ES"/>
            </a:p>
          </p:txBody>
        </p:sp>
      </p:grpSp>
    </p:spTree>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905506" y="2962066"/>
            <a:ext cx="8515087" cy="8273879"/>
            <a:chOff x="0" y="0"/>
            <a:chExt cx="6268136" cy="6090577"/>
          </a:xfrm>
        </p:grpSpPr>
        <p:sp>
          <p:nvSpPr>
            <p:cNvPr id="3" name="Freeform 3" descr="A cartoon of a doll  AI-generated content may be incorrect."/>
            <p:cNvSpPr/>
            <p:nvPr/>
          </p:nvSpPr>
          <p:spPr>
            <a:xfrm>
              <a:off x="0" y="0"/>
              <a:ext cx="6268085" cy="6090539"/>
            </a:xfrm>
            <a:custGeom>
              <a:avLst/>
              <a:gdLst/>
              <a:ahLst/>
              <a:cxnLst/>
              <a:rect l="l" t="t" r="r" b="b"/>
              <a:pathLst>
                <a:path w="6268085" h="6090539">
                  <a:moveTo>
                    <a:pt x="0" y="0"/>
                  </a:moveTo>
                  <a:lnTo>
                    <a:pt x="6268085" y="0"/>
                  </a:lnTo>
                  <a:lnTo>
                    <a:pt x="6268085" y="6090539"/>
                  </a:lnTo>
                  <a:lnTo>
                    <a:pt x="0" y="6090539"/>
                  </a:lnTo>
                  <a:lnTo>
                    <a:pt x="0" y="0"/>
                  </a:lnTo>
                  <a:close/>
                </a:path>
              </a:pathLst>
            </a:custGeom>
            <a:blipFill>
              <a:blip r:embed="rId2"/>
              <a:stretch>
                <a:fillRect/>
              </a:stretch>
            </a:blipFill>
          </p:spPr>
          <p:txBody>
            <a:bodyPr/>
            <a:lstStyle/>
            <a:p>
              <a:endParaRPr lang="es-ES"/>
            </a:p>
          </p:txBody>
        </p:sp>
      </p:grpSp>
      <p:grpSp>
        <p:nvGrpSpPr>
          <p:cNvPr id="4" name="Group 4"/>
          <p:cNvGrpSpPr/>
          <p:nvPr/>
        </p:nvGrpSpPr>
        <p:grpSpPr>
          <a:xfrm>
            <a:off x="1176029" y="3764619"/>
            <a:ext cx="4386267" cy="2909105"/>
            <a:chOff x="0" y="0"/>
            <a:chExt cx="5848356" cy="3878806"/>
          </a:xfrm>
        </p:grpSpPr>
        <p:grpSp>
          <p:nvGrpSpPr>
            <p:cNvPr id="5" name="Group 5"/>
            <p:cNvGrpSpPr/>
            <p:nvPr/>
          </p:nvGrpSpPr>
          <p:grpSpPr>
            <a:xfrm>
              <a:off x="0" y="0"/>
              <a:ext cx="5848356" cy="3878806"/>
              <a:chOff x="0" y="0"/>
              <a:chExt cx="4158831" cy="2758262"/>
            </a:xfrm>
          </p:grpSpPr>
          <p:sp>
            <p:nvSpPr>
              <p:cNvPr id="6" name="Freeform 6" descr="A rectangular rectangle with a black background  AI-generated content may be incorrect."/>
              <p:cNvSpPr/>
              <p:nvPr/>
            </p:nvSpPr>
            <p:spPr>
              <a:xfrm>
                <a:off x="0" y="0"/>
                <a:ext cx="4158869" cy="2758313"/>
              </a:xfrm>
              <a:custGeom>
                <a:avLst/>
                <a:gdLst/>
                <a:ahLst/>
                <a:cxnLst/>
                <a:rect l="l" t="t" r="r" b="b"/>
                <a:pathLst>
                  <a:path w="4158869" h="2758313">
                    <a:moveTo>
                      <a:pt x="0" y="0"/>
                    </a:moveTo>
                    <a:lnTo>
                      <a:pt x="4158869" y="0"/>
                    </a:lnTo>
                    <a:lnTo>
                      <a:pt x="4158869" y="2758313"/>
                    </a:lnTo>
                    <a:lnTo>
                      <a:pt x="0" y="2758313"/>
                    </a:lnTo>
                    <a:lnTo>
                      <a:pt x="0" y="0"/>
                    </a:lnTo>
                    <a:close/>
                  </a:path>
                </a:pathLst>
              </a:custGeom>
              <a:blipFill>
                <a:blip r:embed="rId3"/>
                <a:stretch>
                  <a:fillRect b="-42916"/>
                </a:stretch>
              </a:blipFill>
            </p:spPr>
            <p:txBody>
              <a:bodyPr/>
              <a:lstStyle/>
              <a:p>
                <a:endParaRPr lang="es-ES"/>
              </a:p>
            </p:txBody>
          </p:sp>
        </p:grpSp>
        <p:sp>
          <p:nvSpPr>
            <p:cNvPr id="7" name="TextBox 7"/>
            <p:cNvSpPr txBox="1"/>
            <p:nvPr/>
          </p:nvSpPr>
          <p:spPr>
            <a:xfrm>
              <a:off x="1332220" y="1563499"/>
              <a:ext cx="3183916" cy="1703784"/>
            </a:xfrm>
            <a:prstGeom prst="rect">
              <a:avLst/>
            </a:prstGeom>
          </p:spPr>
          <p:txBody>
            <a:bodyPr lIns="0" tIns="0" rIns="0" bIns="0" rtlCol="0" anchor="t">
              <a:spAutoFit/>
            </a:bodyPr>
            <a:lstStyle/>
            <a:p>
              <a:pPr algn="ctr">
                <a:lnSpc>
                  <a:spcPts val="3239"/>
                </a:lnSpc>
              </a:pPr>
              <a:r>
                <a:rPr lang="en-US" sz="2699">
                  <a:solidFill>
                    <a:srgbClr val="000000"/>
                  </a:solidFill>
                  <a:latin typeface="Poppins"/>
                  <a:ea typeface="Poppins"/>
                  <a:cs typeface="Poppins"/>
                  <a:sym typeface="Poppins"/>
                </a:rPr>
                <a:t>Everyone laughs at you!</a:t>
              </a:r>
            </a:p>
          </p:txBody>
        </p:sp>
      </p:grpSp>
      <p:grpSp>
        <p:nvGrpSpPr>
          <p:cNvPr id="8" name="Group 8"/>
          <p:cNvGrpSpPr/>
          <p:nvPr/>
        </p:nvGrpSpPr>
        <p:grpSpPr>
          <a:xfrm>
            <a:off x="2904776" y="7231677"/>
            <a:ext cx="3436032" cy="2874587"/>
            <a:chOff x="0" y="0"/>
            <a:chExt cx="4581376" cy="3832783"/>
          </a:xfrm>
        </p:grpSpPr>
        <p:grpSp>
          <p:nvGrpSpPr>
            <p:cNvPr id="9" name="Group 9"/>
            <p:cNvGrpSpPr/>
            <p:nvPr/>
          </p:nvGrpSpPr>
          <p:grpSpPr>
            <a:xfrm>
              <a:off x="0" y="0"/>
              <a:ext cx="4581376" cy="3832783"/>
              <a:chOff x="0" y="0"/>
              <a:chExt cx="3257867" cy="2725534"/>
            </a:xfrm>
          </p:grpSpPr>
          <p:sp>
            <p:nvSpPr>
              <p:cNvPr id="10" name="Freeform 10" descr="A rectangular rectangle with a black background  AI-generated content may be incorrect."/>
              <p:cNvSpPr/>
              <p:nvPr/>
            </p:nvSpPr>
            <p:spPr>
              <a:xfrm>
                <a:off x="0" y="0"/>
                <a:ext cx="3257804" cy="2725547"/>
              </a:xfrm>
              <a:custGeom>
                <a:avLst/>
                <a:gdLst/>
                <a:ahLst/>
                <a:cxnLst/>
                <a:rect l="l" t="t" r="r" b="b"/>
                <a:pathLst>
                  <a:path w="3257804" h="2725547">
                    <a:moveTo>
                      <a:pt x="0" y="0"/>
                    </a:moveTo>
                    <a:lnTo>
                      <a:pt x="3257804" y="0"/>
                    </a:lnTo>
                    <a:lnTo>
                      <a:pt x="3257804" y="2725547"/>
                    </a:lnTo>
                    <a:lnTo>
                      <a:pt x="0" y="2725547"/>
                    </a:lnTo>
                    <a:lnTo>
                      <a:pt x="0" y="0"/>
                    </a:lnTo>
                    <a:close/>
                  </a:path>
                </a:pathLst>
              </a:custGeom>
              <a:blipFill>
                <a:blip r:embed="rId4"/>
                <a:stretch>
                  <a:fillRect r="-1"/>
                </a:stretch>
              </a:blipFill>
            </p:spPr>
            <p:txBody>
              <a:bodyPr/>
              <a:lstStyle/>
              <a:p>
                <a:endParaRPr lang="es-ES"/>
              </a:p>
            </p:txBody>
          </p:sp>
        </p:grpSp>
        <p:sp>
          <p:nvSpPr>
            <p:cNvPr id="11" name="TextBox 11"/>
            <p:cNvSpPr txBox="1"/>
            <p:nvPr/>
          </p:nvSpPr>
          <p:spPr>
            <a:xfrm>
              <a:off x="698748" y="950565"/>
              <a:ext cx="3183916" cy="1703784"/>
            </a:xfrm>
            <a:prstGeom prst="rect">
              <a:avLst/>
            </a:prstGeom>
          </p:spPr>
          <p:txBody>
            <a:bodyPr lIns="0" tIns="0" rIns="0" bIns="0" rtlCol="0" anchor="t">
              <a:spAutoFit/>
            </a:bodyPr>
            <a:lstStyle/>
            <a:p>
              <a:pPr algn="ctr">
                <a:lnSpc>
                  <a:spcPts val="3239"/>
                </a:lnSpc>
              </a:pPr>
              <a:r>
                <a:rPr lang="en-US" sz="2699">
                  <a:solidFill>
                    <a:srgbClr val="000000"/>
                  </a:solidFill>
                  <a:latin typeface="Poppins"/>
                  <a:ea typeface="Poppins"/>
                  <a:cs typeface="Poppins"/>
                  <a:sym typeface="Poppins"/>
                </a:rPr>
                <a:t>We don't want you here!</a:t>
              </a:r>
            </a:p>
          </p:txBody>
        </p:sp>
      </p:grpSp>
      <p:grpSp>
        <p:nvGrpSpPr>
          <p:cNvPr id="12" name="Group 12"/>
          <p:cNvGrpSpPr/>
          <p:nvPr/>
        </p:nvGrpSpPr>
        <p:grpSpPr>
          <a:xfrm>
            <a:off x="12680906" y="3591258"/>
            <a:ext cx="2963567" cy="1890611"/>
            <a:chOff x="0" y="0"/>
            <a:chExt cx="3951422" cy="2520815"/>
          </a:xfrm>
        </p:grpSpPr>
        <p:grpSp>
          <p:nvGrpSpPr>
            <p:cNvPr id="13" name="Group 13"/>
            <p:cNvGrpSpPr/>
            <p:nvPr/>
          </p:nvGrpSpPr>
          <p:grpSpPr>
            <a:xfrm>
              <a:off x="0" y="0"/>
              <a:ext cx="3951422" cy="2520815"/>
              <a:chOff x="0" y="0"/>
              <a:chExt cx="2809900" cy="1792580"/>
            </a:xfrm>
          </p:grpSpPr>
          <p:sp>
            <p:nvSpPr>
              <p:cNvPr id="14" name="Freeform 14" descr="A rectangular rectangle with a black background  AI-generated content may be incorrect."/>
              <p:cNvSpPr/>
              <p:nvPr/>
            </p:nvSpPr>
            <p:spPr>
              <a:xfrm>
                <a:off x="0" y="0"/>
                <a:ext cx="2809875" cy="1792605"/>
              </a:xfrm>
              <a:custGeom>
                <a:avLst/>
                <a:gdLst/>
                <a:ahLst/>
                <a:cxnLst/>
                <a:rect l="l" t="t" r="r" b="b"/>
                <a:pathLst>
                  <a:path w="2809875" h="1792605">
                    <a:moveTo>
                      <a:pt x="0" y="0"/>
                    </a:moveTo>
                    <a:lnTo>
                      <a:pt x="2809875" y="0"/>
                    </a:lnTo>
                    <a:lnTo>
                      <a:pt x="2809875" y="1792605"/>
                    </a:lnTo>
                    <a:lnTo>
                      <a:pt x="0" y="1792605"/>
                    </a:lnTo>
                    <a:lnTo>
                      <a:pt x="0" y="0"/>
                    </a:lnTo>
                    <a:close/>
                  </a:path>
                </a:pathLst>
              </a:custGeom>
              <a:blipFill>
                <a:blip r:embed="rId5"/>
                <a:stretch>
                  <a:fillRect b="-16281"/>
                </a:stretch>
              </a:blipFill>
            </p:spPr>
            <p:txBody>
              <a:bodyPr/>
              <a:lstStyle/>
              <a:p>
                <a:endParaRPr lang="es-ES"/>
              </a:p>
            </p:txBody>
          </p:sp>
        </p:grpSp>
        <p:sp>
          <p:nvSpPr>
            <p:cNvPr id="15" name="TextBox 15"/>
            <p:cNvSpPr txBox="1"/>
            <p:nvPr/>
          </p:nvSpPr>
          <p:spPr>
            <a:xfrm>
              <a:off x="383753" y="900166"/>
              <a:ext cx="3183916" cy="1149787"/>
            </a:xfrm>
            <a:prstGeom prst="rect">
              <a:avLst/>
            </a:prstGeom>
          </p:spPr>
          <p:txBody>
            <a:bodyPr lIns="0" tIns="0" rIns="0" bIns="0" rtlCol="0" anchor="t">
              <a:spAutoFit/>
            </a:bodyPr>
            <a:lstStyle/>
            <a:p>
              <a:pPr algn="ctr">
                <a:lnSpc>
                  <a:spcPts val="3239"/>
                </a:lnSpc>
              </a:pPr>
              <a:r>
                <a:rPr lang="en-US" sz="2699">
                  <a:solidFill>
                    <a:srgbClr val="000000"/>
                  </a:solidFill>
                  <a:latin typeface="Poppins"/>
                  <a:ea typeface="Poppins"/>
                  <a:cs typeface="Poppins"/>
                  <a:sym typeface="Poppins"/>
                </a:rPr>
                <a:t>You are so stupid!</a:t>
              </a:r>
            </a:p>
          </p:txBody>
        </p:sp>
      </p:grpSp>
      <p:grpSp>
        <p:nvGrpSpPr>
          <p:cNvPr id="16" name="Group 16"/>
          <p:cNvGrpSpPr/>
          <p:nvPr/>
        </p:nvGrpSpPr>
        <p:grpSpPr>
          <a:xfrm>
            <a:off x="11649219" y="6803511"/>
            <a:ext cx="4371975" cy="2874587"/>
            <a:chOff x="0" y="0"/>
            <a:chExt cx="5829300" cy="3832783"/>
          </a:xfrm>
        </p:grpSpPr>
        <p:grpSp>
          <p:nvGrpSpPr>
            <p:cNvPr id="17" name="Group 17"/>
            <p:cNvGrpSpPr/>
            <p:nvPr/>
          </p:nvGrpSpPr>
          <p:grpSpPr>
            <a:xfrm>
              <a:off x="0" y="0"/>
              <a:ext cx="5829300" cy="3832783"/>
              <a:chOff x="0" y="0"/>
              <a:chExt cx="4145280" cy="2725534"/>
            </a:xfrm>
          </p:grpSpPr>
          <p:sp>
            <p:nvSpPr>
              <p:cNvPr id="18" name="Freeform 18" descr="A rectangular rectangle with a black background  AI-generated content may be incorrect."/>
              <p:cNvSpPr/>
              <p:nvPr/>
            </p:nvSpPr>
            <p:spPr>
              <a:xfrm>
                <a:off x="0" y="0"/>
                <a:ext cx="4145280" cy="2725547"/>
              </a:xfrm>
              <a:custGeom>
                <a:avLst/>
                <a:gdLst/>
                <a:ahLst/>
                <a:cxnLst/>
                <a:rect l="l" t="t" r="r" b="b"/>
                <a:pathLst>
                  <a:path w="4145280" h="2725547">
                    <a:moveTo>
                      <a:pt x="0" y="0"/>
                    </a:moveTo>
                    <a:lnTo>
                      <a:pt x="4145280" y="0"/>
                    </a:lnTo>
                    <a:lnTo>
                      <a:pt x="4145280" y="2725547"/>
                    </a:lnTo>
                    <a:lnTo>
                      <a:pt x="0" y="2725547"/>
                    </a:lnTo>
                    <a:lnTo>
                      <a:pt x="0" y="0"/>
                    </a:lnTo>
                    <a:close/>
                  </a:path>
                </a:pathLst>
              </a:custGeom>
              <a:blipFill>
                <a:blip r:embed="rId5"/>
                <a:stretch>
                  <a:fillRect b="-12824"/>
                </a:stretch>
              </a:blipFill>
            </p:spPr>
            <p:txBody>
              <a:bodyPr/>
              <a:lstStyle/>
              <a:p>
                <a:endParaRPr lang="es-ES"/>
              </a:p>
            </p:txBody>
          </p:sp>
        </p:grpSp>
        <p:sp>
          <p:nvSpPr>
            <p:cNvPr id="19" name="TextBox 19"/>
            <p:cNvSpPr txBox="1"/>
            <p:nvPr/>
          </p:nvSpPr>
          <p:spPr>
            <a:xfrm>
              <a:off x="1322692" y="1216250"/>
              <a:ext cx="3183916" cy="1703784"/>
            </a:xfrm>
            <a:prstGeom prst="rect">
              <a:avLst/>
            </a:prstGeom>
          </p:spPr>
          <p:txBody>
            <a:bodyPr lIns="0" tIns="0" rIns="0" bIns="0" rtlCol="0" anchor="t">
              <a:spAutoFit/>
            </a:bodyPr>
            <a:lstStyle/>
            <a:p>
              <a:pPr algn="ctr">
                <a:lnSpc>
                  <a:spcPts val="3239"/>
                </a:lnSpc>
              </a:pPr>
              <a:r>
                <a:rPr lang="en-US" sz="2699">
                  <a:solidFill>
                    <a:srgbClr val="000000"/>
                  </a:solidFill>
                  <a:latin typeface="Poppins"/>
                  <a:ea typeface="Poppins"/>
                  <a:cs typeface="Poppins"/>
                  <a:sym typeface="Poppins"/>
                </a:rPr>
                <a:t>I hope you're not coming on a trip!</a:t>
              </a:r>
            </a:p>
          </p:txBody>
        </p:sp>
      </p:grpSp>
      <p:grpSp>
        <p:nvGrpSpPr>
          <p:cNvPr id="20" name="Group 20"/>
          <p:cNvGrpSpPr/>
          <p:nvPr/>
        </p:nvGrpSpPr>
        <p:grpSpPr>
          <a:xfrm>
            <a:off x="4029842" y="855515"/>
            <a:ext cx="3478828" cy="2909105"/>
            <a:chOff x="0" y="0"/>
            <a:chExt cx="4638437" cy="3878806"/>
          </a:xfrm>
        </p:grpSpPr>
        <p:grpSp>
          <p:nvGrpSpPr>
            <p:cNvPr id="21" name="Group 21"/>
            <p:cNvGrpSpPr/>
            <p:nvPr/>
          </p:nvGrpSpPr>
          <p:grpSpPr>
            <a:xfrm>
              <a:off x="0" y="0"/>
              <a:ext cx="4638437" cy="3878806"/>
              <a:chOff x="0" y="0"/>
              <a:chExt cx="3298444" cy="2758262"/>
            </a:xfrm>
          </p:grpSpPr>
          <p:sp>
            <p:nvSpPr>
              <p:cNvPr id="22" name="Freeform 22" descr="A rectangular rectangle with a black background  AI-generated content may be incorrect."/>
              <p:cNvSpPr/>
              <p:nvPr/>
            </p:nvSpPr>
            <p:spPr>
              <a:xfrm>
                <a:off x="0" y="0"/>
                <a:ext cx="3298444" cy="2758313"/>
              </a:xfrm>
              <a:custGeom>
                <a:avLst/>
                <a:gdLst/>
                <a:ahLst/>
                <a:cxnLst/>
                <a:rect l="l" t="t" r="r" b="b"/>
                <a:pathLst>
                  <a:path w="3298444" h="2758313">
                    <a:moveTo>
                      <a:pt x="0" y="0"/>
                    </a:moveTo>
                    <a:lnTo>
                      <a:pt x="3298444" y="0"/>
                    </a:lnTo>
                    <a:lnTo>
                      <a:pt x="3298444" y="2758313"/>
                    </a:lnTo>
                    <a:lnTo>
                      <a:pt x="0" y="2758313"/>
                    </a:lnTo>
                    <a:lnTo>
                      <a:pt x="0" y="0"/>
                    </a:lnTo>
                    <a:close/>
                  </a:path>
                </a:pathLst>
              </a:custGeom>
              <a:blipFill>
                <a:blip r:embed="rId6"/>
                <a:stretch>
                  <a:fillRect t="-67398" r="-123431" b="-65757"/>
                </a:stretch>
              </a:blipFill>
            </p:spPr>
            <p:txBody>
              <a:bodyPr/>
              <a:lstStyle/>
              <a:p>
                <a:endParaRPr lang="es-ES"/>
              </a:p>
            </p:txBody>
          </p:sp>
        </p:grpSp>
        <p:sp>
          <p:nvSpPr>
            <p:cNvPr id="23" name="TextBox 23"/>
            <p:cNvSpPr txBox="1"/>
            <p:nvPr/>
          </p:nvSpPr>
          <p:spPr>
            <a:xfrm>
              <a:off x="1298822" y="1073223"/>
              <a:ext cx="3183916" cy="1703784"/>
            </a:xfrm>
            <a:prstGeom prst="rect">
              <a:avLst/>
            </a:prstGeom>
          </p:spPr>
          <p:txBody>
            <a:bodyPr lIns="0" tIns="0" rIns="0" bIns="0" rtlCol="0" anchor="t">
              <a:spAutoFit/>
            </a:bodyPr>
            <a:lstStyle/>
            <a:p>
              <a:pPr algn="ctr">
                <a:lnSpc>
                  <a:spcPts val="3239"/>
                </a:lnSpc>
              </a:pPr>
              <a:r>
                <a:rPr lang="en-US" sz="2699">
                  <a:solidFill>
                    <a:srgbClr val="000000"/>
                  </a:solidFill>
                  <a:latin typeface="Poppins"/>
                  <a:ea typeface="Poppins"/>
                  <a:cs typeface="Poppins"/>
                  <a:sym typeface="Poppins"/>
                </a:rPr>
                <a:t>Tomorrow we'll kick your ass!</a:t>
              </a:r>
            </a:p>
          </p:txBody>
        </p:sp>
      </p:grpSp>
      <p:grpSp>
        <p:nvGrpSpPr>
          <p:cNvPr id="24" name="Group 24"/>
          <p:cNvGrpSpPr/>
          <p:nvPr/>
        </p:nvGrpSpPr>
        <p:grpSpPr>
          <a:xfrm>
            <a:off x="10037373" y="855515"/>
            <a:ext cx="3478828" cy="1947833"/>
            <a:chOff x="0" y="0"/>
            <a:chExt cx="4638437" cy="2597110"/>
          </a:xfrm>
        </p:grpSpPr>
        <p:grpSp>
          <p:nvGrpSpPr>
            <p:cNvPr id="25" name="Group 25"/>
            <p:cNvGrpSpPr/>
            <p:nvPr/>
          </p:nvGrpSpPr>
          <p:grpSpPr>
            <a:xfrm>
              <a:off x="0" y="0"/>
              <a:ext cx="4638437" cy="2597110"/>
              <a:chOff x="0" y="0"/>
              <a:chExt cx="3298444" cy="1846834"/>
            </a:xfrm>
          </p:grpSpPr>
          <p:sp>
            <p:nvSpPr>
              <p:cNvPr id="26" name="Freeform 26" descr="A rectangular rectangle with a black background  AI-generated content may be incorrect."/>
              <p:cNvSpPr/>
              <p:nvPr/>
            </p:nvSpPr>
            <p:spPr>
              <a:xfrm flipH="1">
                <a:off x="0" y="0"/>
                <a:ext cx="3298444" cy="1846834"/>
              </a:xfrm>
              <a:custGeom>
                <a:avLst/>
                <a:gdLst/>
                <a:ahLst/>
                <a:cxnLst/>
                <a:rect l="l" t="t" r="r" b="b"/>
                <a:pathLst>
                  <a:path w="3298444" h="1846834">
                    <a:moveTo>
                      <a:pt x="3298444" y="0"/>
                    </a:moveTo>
                    <a:lnTo>
                      <a:pt x="0" y="0"/>
                    </a:lnTo>
                    <a:lnTo>
                      <a:pt x="0" y="1846834"/>
                    </a:lnTo>
                    <a:lnTo>
                      <a:pt x="3298444" y="1846834"/>
                    </a:lnTo>
                    <a:lnTo>
                      <a:pt x="3298444" y="0"/>
                    </a:lnTo>
                    <a:close/>
                  </a:path>
                </a:pathLst>
              </a:custGeom>
              <a:blipFill>
                <a:blip r:embed="rId6"/>
                <a:stretch>
                  <a:fillRect t="-78594" r="-71699" b="-89006"/>
                </a:stretch>
              </a:blipFill>
            </p:spPr>
            <p:txBody>
              <a:bodyPr/>
              <a:lstStyle/>
              <a:p>
                <a:endParaRPr lang="es-ES"/>
              </a:p>
            </p:txBody>
          </p:sp>
        </p:grpSp>
        <p:sp>
          <p:nvSpPr>
            <p:cNvPr id="27" name="TextBox 27"/>
            <p:cNvSpPr txBox="1"/>
            <p:nvPr/>
          </p:nvSpPr>
          <p:spPr>
            <a:xfrm>
              <a:off x="417661" y="709374"/>
              <a:ext cx="3183916" cy="1149787"/>
            </a:xfrm>
            <a:prstGeom prst="rect">
              <a:avLst/>
            </a:prstGeom>
          </p:spPr>
          <p:txBody>
            <a:bodyPr lIns="0" tIns="0" rIns="0" bIns="0" rtlCol="0" anchor="t">
              <a:spAutoFit/>
            </a:bodyPr>
            <a:lstStyle/>
            <a:p>
              <a:pPr algn="ctr">
                <a:lnSpc>
                  <a:spcPts val="3239"/>
                </a:lnSpc>
              </a:pPr>
              <a:r>
                <a:rPr lang="en-US" sz="2699">
                  <a:solidFill>
                    <a:srgbClr val="000000"/>
                  </a:solidFill>
                  <a:latin typeface="Poppins"/>
                  <a:ea typeface="Poppins"/>
                  <a:cs typeface="Poppins"/>
                  <a:sym typeface="Poppins"/>
                </a:rPr>
                <a:t>You're no good at all!</a:t>
              </a:r>
            </a:p>
          </p:txBody>
        </p:sp>
      </p:gr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761356" y="1722526"/>
            <a:ext cx="8765287" cy="2963934"/>
            <a:chOff x="0" y="0"/>
            <a:chExt cx="8310791" cy="2810249"/>
          </a:xfrm>
        </p:grpSpPr>
        <p:sp>
          <p:nvSpPr>
            <p:cNvPr id="3" name="Freeform 3"/>
            <p:cNvSpPr/>
            <p:nvPr/>
          </p:nvSpPr>
          <p:spPr>
            <a:xfrm>
              <a:off x="0" y="0"/>
              <a:ext cx="8310753" cy="2810261"/>
            </a:xfrm>
            <a:custGeom>
              <a:avLst/>
              <a:gdLst/>
              <a:ahLst/>
              <a:cxnLst/>
              <a:rect l="l" t="t" r="r" b="b"/>
              <a:pathLst>
                <a:path w="8310753" h="2810261">
                  <a:moveTo>
                    <a:pt x="0" y="468377"/>
                  </a:moveTo>
                  <a:cubicBezTo>
                    <a:pt x="0" y="209677"/>
                    <a:pt x="209677" y="0"/>
                    <a:pt x="468376" y="0"/>
                  </a:cubicBezTo>
                  <a:lnTo>
                    <a:pt x="7842377" y="0"/>
                  </a:lnTo>
                  <a:cubicBezTo>
                    <a:pt x="8101076" y="0"/>
                    <a:pt x="8310753" y="209677"/>
                    <a:pt x="8310753" y="468377"/>
                  </a:cubicBezTo>
                  <a:lnTo>
                    <a:pt x="8310753" y="2341884"/>
                  </a:lnTo>
                  <a:cubicBezTo>
                    <a:pt x="8310753" y="2600584"/>
                    <a:pt x="8101076" y="2810261"/>
                    <a:pt x="7842377" y="2810261"/>
                  </a:cubicBezTo>
                  <a:lnTo>
                    <a:pt x="468376" y="2810261"/>
                  </a:lnTo>
                  <a:cubicBezTo>
                    <a:pt x="209677" y="2810261"/>
                    <a:pt x="0" y="2600584"/>
                    <a:pt x="0" y="2341884"/>
                  </a:cubicBezTo>
                  <a:lnTo>
                    <a:pt x="0" y="468377"/>
                  </a:lnTo>
                  <a:close/>
                </a:path>
              </a:pathLst>
            </a:custGeom>
            <a:solidFill>
              <a:srgbClr val="FFED4C"/>
            </a:solidFill>
            <a:ln w="19050" cap="rnd">
              <a:solidFill>
                <a:srgbClr val="000000"/>
              </a:solidFill>
              <a:prstDash val="solid"/>
              <a:round/>
            </a:ln>
          </p:spPr>
          <p:txBody>
            <a:bodyPr/>
            <a:lstStyle/>
            <a:p>
              <a:endParaRPr lang="es-ES"/>
            </a:p>
          </p:txBody>
        </p:sp>
        <p:sp>
          <p:nvSpPr>
            <p:cNvPr id="4" name="TextBox 4"/>
            <p:cNvSpPr txBox="1"/>
            <p:nvPr/>
          </p:nvSpPr>
          <p:spPr>
            <a:xfrm>
              <a:off x="0" y="-28575"/>
              <a:ext cx="8310791" cy="2838824"/>
            </a:xfrm>
            <a:prstGeom prst="rect">
              <a:avLst/>
            </a:prstGeom>
          </p:spPr>
          <p:txBody>
            <a:bodyPr lIns="71438" tIns="71438" rIns="71438" bIns="71438" rtlCol="0" anchor="ctr"/>
            <a:lstStyle/>
            <a:p>
              <a:pPr algn="ctr">
                <a:lnSpc>
                  <a:spcPts val="3240"/>
                </a:lnSpc>
              </a:pPr>
              <a:r>
                <a:rPr lang="en-US" sz="2700">
                  <a:solidFill>
                    <a:srgbClr val="000000"/>
                  </a:solidFill>
                  <a:latin typeface="Poppins"/>
                  <a:ea typeface="Poppins"/>
                  <a:cs typeface="Poppins"/>
                  <a:sym typeface="Poppins"/>
                </a:rPr>
                <a:t>Bullying is when someone suffers repeated negative behaviour, which is sustained over time and where there is an imbalance of power between the victim and the aggressor.</a:t>
              </a:r>
            </a:p>
          </p:txBody>
        </p:sp>
      </p:grpSp>
      <p:sp>
        <p:nvSpPr>
          <p:cNvPr id="5" name="TextBox 5"/>
          <p:cNvSpPr txBox="1"/>
          <p:nvPr/>
        </p:nvSpPr>
        <p:spPr>
          <a:xfrm>
            <a:off x="6172200" y="787674"/>
            <a:ext cx="5943600" cy="461665"/>
          </a:xfrm>
          <a:prstGeom prst="rect">
            <a:avLst/>
          </a:prstGeom>
        </p:spPr>
        <p:txBody>
          <a:bodyPr wrap="square" lIns="0" tIns="0" rIns="0" bIns="0" rtlCol="0" anchor="t">
            <a:spAutoFit/>
          </a:bodyPr>
          <a:lstStyle/>
          <a:p>
            <a:pPr algn="ctr">
              <a:lnSpc>
                <a:spcPts val="3600"/>
              </a:lnSpc>
            </a:pPr>
            <a:r>
              <a:rPr lang="en-US" sz="3000" b="1" dirty="0">
                <a:solidFill>
                  <a:srgbClr val="000000"/>
                </a:solidFill>
                <a:latin typeface="Poppins Bold"/>
                <a:ea typeface="Poppins Bold"/>
                <a:cs typeface="Poppins Bold"/>
                <a:sym typeface="Poppins Bold"/>
              </a:rPr>
              <a:t>What is school bullying?”</a:t>
            </a:r>
          </a:p>
        </p:txBody>
      </p:sp>
      <p:grpSp>
        <p:nvGrpSpPr>
          <p:cNvPr id="6" name="Group 6"/>
          <p:cNvGrpSpPr/>
          <p:nvPr/>
        </p:nvGrpSpPr>
        <p:grpSpPr>
          <a:xfrm>
            <a:off x="5167312" y="5334948"/>
            <a:ext cx="7778105" cy="2737437"/>
            <a:chOff x="-233693" y="-28575"/>
            <a:chExt cx="10370807" cy="3649916"/>
          </a:xfrm>
        </p:grpSpPr>
        <p:sp>
          <p:nvSpPr>
            <p:cNvPr id="7" name="TextBox 7"/>
            <p:cNvSpPr txBox="1"/>
            <p:nvPr/>
          </p:nvSpPr>
          <p:spPr>
            <a:xfrm>
              <a:off x="-233693" y="-28575"/>
              <a:ext cx="2254251" cy="410369"/>
            </a:xfrm>
            <a:prstGeom prst="rect">
              <a:avLst/>
            </a:prstGeom>
          </p:spPr>
          <p:txBody>
            <a:bodyPr wrap="square" lIns="0" tIns="0" rIns="0" bIns="0" rtlCol="0" anchor="t">
              <a:spAutoFit/>
            </a:bodyPr>
            <a:lstStyle/>
            <a:p>
              <a:pPr algn="ctr">
                <a:lnSpc>
                  <a:spcPts val="2400"/>
                </a:lnSpc>
              </a:pPr>
              <a:r>
                <a:rPr lang="en-US" sz="2000" b="1" dirty="0">
                  <a:solidFill>
                    <a:srgbClr val="E3829C"/>
                  </a:solidFill>
                  <a:latin typeface="Poppins Bold"/>
                  <a:ea typeface="Poppins Bold"/>
                  <a:cs typeface="Poppins Bold"/>
                  <a:sym typeface="Poppins Bold"/>
                </a:rPr>
                <a:t>Repetition</a:t>
              </a:r>
            </a:p>
          </p:txBody>
        </p:sp>
        <p:sp>
          <p:nvSpPr>
            <p:cNvPr id="8" name="TextBox 8"/>
            <p:cNvSpPr txBox="1"/>
            <p:nvPr/>
          </p:nvSpPr>
          <p:spPr>
            <a:xfrm>
              <a:off x="-233693" y="881004"/>
              <a:ext cx="2254251" cy="410369"/>
            </a:xfrm>
            <a:prstGeom prst="rect">
              <a:avLst/>
            </a:prstGeom>
          </p:spPr>
          <p:txBody>
            <a:bodyPr wrap="square" lIns="0" tIns="0" rIns="0" bIns="0" rtlCol="0" anchor="t">
              <a:spAutoFit/>
            </a:bodyPr>
            <a:lstStyle/>
            <a:p>
              <a:pPr algn="ctr">
                <a:lnSpc>
                  <a:spcPts val="2400"/>
                </a:lnSpc>
              </a:pPr>
              <a:r>
                <a:rPr lang="en-US" sz="2000" b="1">
                  <a:solidFill>
                    <a:srgbClr val="50B264"/>
                  </a:solidFill>
                  <a:latin typeface="Poppins Bold"/>
                  <a:ea typeface="Poppins Bold"/>
                  <a:cs typeface="Poppins Bold"/>
                  <a:sym typeface="Poppins Bold"/>
                </a:rPr>
                <a:t>Repetition</a:t>
              </a:r>
            </a:p>
          </p:txBody>
        </p:sp>
        <p:sp>
          <p:nvSpPr>
            <p:cNvPr id="9" name="TextBox 9"/>
            <p:cNvSpPr txBox="1"/>
            <p:nvPr/>
          </p:nvSpPr>
          <p:spPr>
            <a:xfrm>
              <a:off x="-233693" y="1818084"/>
              <a:ext cx="2254251" cy="410369"/>
            </a:xfrm>
            <a:prstGeom prst="rect">
              <a:avLst/>
            </a:prstGeom>
          </p:spPr>
          <p:txBody>
            <a:bodyPr wrap="square" lIns="0" tIns="0" rIns="0" bIns="0" rtlCol="0" anchor="t">
              <a:spAutoFit/>
            </a:bodyPr>
            <a:lstStyle/>
            <a:p>
              <a:pPr algn="ctr">
                <a:lnSpc>
                  <a:spcPts val="2400"/>
                </a:lnSpc>
              </a:pPr>
              <a:r>
                <a:rPr lang="en-US" sz="2000" b="1">
                  <a:solidFill>
                    <a:srgbClr val="70C7D6"/>
                  </a:solidFill>
                  <a:latin typeface="Poppins Bold"/>
                  <a:ea typeface="Poppins Bold"/>
                  <a:cs typeface="Poppins Bold"/>
                  <a:sym typeface="Poppins Bold"/>
                </a:rPr>
                <a:t>Repetition</a:t>
              </a:r>
            </a:p>
          </p:txBody>
        </p:sp>
        <p:sp>
          <p:nvSpPr>
            <p:cNvPr id="10" name="TextBox 10"/>
            <p:cNvSpPr txBox="1"/>
            <p:nvPr/>
          </p:nvSpPr>
          <p:spPr>
            <a:xfrm>
              <a:off x="-233693" y="2755166"/>
              <a:ext cx="2254251" cy="410369"/>
            </a:xfrm>
            <a:prstGeom prst="rect">
              <a:avLst/>
            </a:prstGeom>
          </p:spPr>
          <p:txBody>
            <a:bodyPr wrap="square" lIns="0" tIns="0" rIns="0" bIns="0" rtlCol="0" anchor="t">
              <a:spAutoFit/>
            </a:bodyPr>
            <a:lstStyle/>
            <a:p>
              <a:pPr algn="ctr">
                <a:lnSpc>
                  <a:spcPts val="2400"/>
                </a:lnSpc>
              </a:pPr>
              <a:r>
                <a:rPr lang="en-US" sz="2000" b="1">
                  <a:solidFill>
                    <a:srgbClr val="FFED4C"/>
                  </a:solidFill>
                  <a:latin typeface="Poppins Bold"/>
                  <a:ea typeface="Poppins Bold"/>
                  <a:cs typeface="Poppins Bold"/>
                  <a:sym typeface="Poppins Bold"/>
                </a:rPr>
                <a:t>Repetition</a:t>
              </a:r>
            </a:p>
          </p:txBody>
        </p:sp>
        <p:sp>
          <p:nvSpPr>
            <p:cNvPr id="11" name="TextBox 11"/>
            <p:cNvSpPr txBox="1"/>
            <p:nvPr/>
          </p:nvSpPr>
          <p:spPr>
            <a:xfrm>
              <a:off x="4505910" y="26485"/>
              <a:ext cx="5136624" cy="8413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It can be </a:t>
              </a:r>
              <a:r>
                <a:rPr lang="en-US" sz="2000" b="1">
                  <a:solidFill>
                    <a:srgbClr val="000000"/>
                  </a:solidFill>
                  <a:latin typeface="Poppins Bold"/>
                  <a:ea typeface="Poppins Bold"/>
                  <a:cs typeface="Poppins Bold"/>
                  <a:sym typeface="Poppins Bold"/>
                </a:rPr>
                <a:t>physical, verbal, social, or digital.</a:t>
              </a:r>
            </a:p>
          </p:txBody>
        </p:sp>
        <p:grpSp>
          <p:nvGrpSpPr>
            <p:cNvPr id="12" name="Group 12"/>
            <p:cNvGrpSpPr/>
            <p:nvPr/>
          </p:nvGrpSpPr>
          <p:grpSpPr>
            <a:xfrm>
              <a:off x="3750066" y="1593681"/>
              <a:ext cx="6387048" cy="2027660"/>
              <a:chOff x="0" y="0"/>
              <a:chExt cx="4541901" cy="1441892"/>
            </a:xfrm>
          </p:grpSpPr>
          <p:sp>
            <p:nvSpPr>
              <p:cNvPr id="13" name="Freeform 13"/>
              <p:cNvSpPr/>
              <p:nvPr/>
            </p:nvSpPr>
            <p:spPr>
              <a:xfrm>
                <a:off x="0" y="0"/>
                <a:ext cx="4541901" cy="1441828"/>
              </a:xfrm>
              <a:custGeom>
                <a:avLst/>
                <a:gdLst/>
                <a:ahLst/>
                <a:cxnLst/>
                <a:rect l="l" t="t" r="r" b="b"/>
                <a:pathLst>
                  <a:path w="4541901" h="1441828">
                    <a:moveTo>
                      <a:pt x="0" y="240284"/>
                    </a:moveTo>
                    <a:cubicBezTo>
                      <a:pt x="0" y="107569"/>
                      <a:pt x="107569" y="0"/>
                      <a:pt x="240284" y="0"/>
                    </a:cubicBezTo>
                    <a:lnTo>
                      <a:pt x="4301617" y="0"/>
                    </a:lnTo>
                    <a:cubicBezTo>
                      <a:pt x="4434332" y="0"/>
                      <a:pt x="4541901" y="107569"/>
                      <a:pt x="4541901" y="240284"/>
                    </a:cubicBezTo>
                    <a:lnTo>
                      <a:pt x="4541901" y="1201545"/>
                    </a:lnTo>
                    <a:cubicBezTo>
                      <a:pt x="4541901" y="1334259"/>
                      <a:pt x="4434332" y="1441828"/>
                      <a:pt x="4301617" y="1441828"/>
                    </a:cubicBezTo>
                    <a:lnTo>
                      <a:pt x="240284" y="1441828"/>
                    </a:lnTo>
                    <a:cubicBezTo>
                      <a:pt x="107569" y="1441828"/>
                      <a:pt x="0" y="1334259"/>
                      <a:pt x="0" y="1201545"/>
                    </a:cubicBezTo>
                    <a:close/>
                  </a:path>
                </a:pathLst>
              </a:custGeom>
              <a:solidFill>
                <a:srgbClr val="70C7D6"/>
              </a:solidFill>
              <a:ln w="19050" cap="sq">
                <a:solidFill>
                  <a:srgbClr val="000000"/>
                </a:solidFill>
                <a:prstDash val="solid"/>
                <a:miter/>
              </a:ln>
            </p:spPr>
            <p:txBody>
              <a:bodyPr/>
              <a:lstStyle/>
              <a:p>
                <a:endParaRPr lang="es-ES"/>
              </a:p>
            </p:txBody>
          </p:sp>
          <p:sp>
            <p:nvSpPr>
              <p:cNvPr id="14" name="TextBox 14"/>
              <p:cNvSpPr txBox="1"/>
              <p:nvPr/>
            </p:nvSpPr>
            <p:spPr>
              <a:xfrm>
                <a:off x="0" y="-28575"/>
                <a:ext cx="4541901" cy="1470467"/>
              </a:xfrm>
              <a:prstGeom prst="rect">
                <a:avLst/>
              </a:prstGeom>
            </p:spPr>
            <p:txBody>
              <a:bodyPr lIns="71438" tIns="71438" rIns="71438" bIns="71438" rtlCol="0" anchor="ctr"/>
              <a:lstStyle/>
              <a:p>
                <a:pPr algn="ctr">
                  <a:lnSpc>
                    <a:spcPts val="3600"/>
                  </a:lnSpc>
                </a:pPr>
                <a:r>
                  <a:rPr lang="en-US" sz="3000">
                    <a:solidFill>
                      <a:srgbClr val="000000"/>
                    </a:solidFill>
                    <a:latin typeface="Poppins"/>
                    <a:ea typeface="Poppins"/>
                    <a:cs typeface="Poppins"/>
                    <a:sym typeface="Poppins"/>
                  </a:rPr>
                  <a:t>Can bullying make you sick?”</a:t>
                </a:r>
              </a:p>
            </p:txBody>
          </p:sp>
        </p:grpSp>
      </p:grpSp>
      <p:sp>
        <p:nvSpPr>
          <p:cNvPr id="15" name="TextBox 15"/>
          <p:cNvSpPr txBox="1"/>
          <p:nvPr/>
        </p:nvSpPr>
        <p:spPr>
          <a:xfrm>
            <a:off x="3530948" y="8832576"/>
            <a:ext cx="11226104" cy="6381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Remember: </a:t>
            </a:r>
            <a:r>
              <a:rPr lang="en-US" sz="2000">
                <a:solidFill>
                  <a:srgbClr val="000000"/>
                </a:solidFill>
                <a:latin typeface="Poppins"/>
                <a:ea typeface="Poppins"/>
                <a:cs typeface="Poppins"/>
                <a:sym typeface="Poppins"/>
              </a:rPr>
              <a:t>there are no right or wrong answers, the important thing is to share and reflect.</a:t>
            </a:r>
          </a:p>
        </p:txBody>
      </p:sp>
    </p:spTree>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001583" y="2801707"/>
            <a:ext cx="12284835" cy="8896427"/>
            <a:chOff x="0" y="0"/>
            <a:chExt cx="11647843" cy="8435130"/>
          </a:xfrm>
        </p:grpSpPr>
        <p:sp>
          <p:nvSpPr>
            <p:cNvPr id="3" name="Freeform 3" descr="A cartoon of a doll  AI-generated content may be incorrect."/>
            <p:cNvSpPr/>
            <p:nvPr/>
          </p:nvSpPr>
          <p:spPr>
            <a:xfrm>
              <a:off x="0" y="0"/>
              <a:ext cx="11647805" cy="8435156"/>
            </a:xfrm>
            <a:custGeom>
              <a:avLst/>
              <a:gdLst/>
              <a:ahLst/>
              <a:cxnLst/>
              <a:rect l="l" t="t" r="r" b="b"/>
              <a:pathLst>
                <a:path w="11647805" h="8435156">
                  <a:moveTo>
                    <a:pt x="0" y="0"/>
                  </a:moveTo>
                  <a:lnTo>
                    <a:pt x="11647805" y="0"/>
                  </a:lnTo>
                  <a:lnTo>
                    <a:pt x="11647805" y="8435156"/>
                  </a:lnTo>
                  <a:lnTo>
                    <a:pt x="0" y="8435156"/>
                  </a:lnTo>
                  <a:lnTo>
                    <a:pt x="0" y="0"/>
                  </a:lnTo>
                  <a:close/>
                </a:path>
              </a:pathLst>
            </a:custGeom>
            <a:blipFill>
              <a:blip r:embed="rId2"/>
              <a:stretch>
                <a:fillRect l="-14372" r="-14372"/>
              </a:stretch>
            </a:blipFill>
          </p:spPr>
          <p:txBody>
            <a:bodyPr/>
            <a:lstStyle/>
            <a:p>
              <a:endParaRPr lang="es-ES"/>
            </a:p>
          </p:txBody>
        </p:sp>
      </p:grpSp>
      <p:grpSp>
        <p:nvGrpSpPr>
          <p:cNvPr id="4" name="Group 4"/>
          <p:cNvGrpSpPr/>
          <p:nvPr/>
        </p:nvGrpSpPr>
        <p:grpSpPr>
          <a:xfrm>
            <a:off x="1687239" y="3787706"/>
            <a:ext cx="3790545" cy="2909105"/>
            <a:chOff x="0" y="0"/>
            <a:chExt cx="5054060" cy="3878806"/>
          </a:xfrm>
        </p:grpSpPr>
        <p:grpSp>
          <p:nvGrpSpPr>
            <p:cNvPr id="5" name="Group 5"/>
            <p:cNvGrpSpPr/>
            <p:nvPr/>
          </p:nvGrpSpPr>
          <p:grpSpPr>
            <a:xfrm>
              <a:off x="0" y="0"/>
              <a:ext cx="5054060" cy="3878806"/>
              <a:chOff x="0" y="0"/>
              <a:chExt cx="3593998" cy="2758262"/>
            </a:xfrm>
          </p:grpSpPr>
          <p:sp>
            <p:nvSpPr>
              <p:cNvPr id="6" name="Freeform 6" descr="A rectangular rectangle with a black background  AI-generated content may be incorrect."/>
              <p:cNvSpPr/>
              <p:nvPr/>
            </p:nvSpPr>
            <p:spPr>
              <a:xfrm>
                <a:off x="0" y="0"/>
                <a:ext cx="3593973" cy="2758313"/>
              </a:xfrm>
              <a:custGeom>
                <a:avLst/>
                <a:gdLst/>
                <a:ahLst/>
                <a:cxnLst/>
                <a:rect l="l" t="t" r="r" b="b"/>
                <a:pathLst>
                  <a:path w="3593973" h="2758313">
                    <a:moveTo>
                      <a:pt x="0" y="0"/>
                    </a:moveTo>
                    <a:lnTo>
                      <a:pt x="3593973" y="0"/>
                    </a:lnTo>
                    <a:lnTo>
                      <a:pt x="3593973" y="2758313"/>
                    </a:lnTo>
                    <a:lnTo>
                      <a:pt x="0" y="2758313"/>
                    </a:lnTo>
                    <a:lnTo>
                      <a:pt x="0" y="0"/>
                    </a:lnTo>
                    <a:close/>
                  </a:path>
                </a:pathLst>
              </a:custGeom>
              <a:blipFill>
                <a:blip r:embed="rId3"/>
                <a:stretch>
                  <a:fillRect b="-23506"/>
                </a:stretch>
              </a:blipFill>
            </p:spPr>
            <p:txBody>
              <a:bodyPr/>
              <a:lstStyle/>
              <a:p>
                <a:endParaRPr lang="es-ES"/>
              </a:p>
            </p:txBody>
          </p:sp>
        </p:grpSp>
        <p:sp>
          <p:nvSpPr>
            <p:cNvPr id="7" name="TextBox 7"/>
            <p:cNvSpPr txBox="1"/>
            <p:nvPr/>
          </p:nvSpPr>
          <p:spPr>
            <a:xfrm>
              <a:off x="935072" y="1259156"/>
              <a:ext cx="3183916" cy="1703784"/>
            </a:xfrm>
            <a:prstGeom prst="rect">
              <a:avLst/>
            </a:prstGeom>
          </p:spPr>
          <p:txBody>
            <a:bodyPr lIns="0" tIns="0" rIns="0" bIns="0" rtlCol="0" anchor="t">
              <a:spAutoFit/>
            </a:bodyPr>
            <a:lstStyle/>
            <a:p>
              <a:pPr algn="ctr">
                <a:lnSpc>
                  <a:spcPts val="3239"/>
                </a:lnSpc>
              </a:pPr>
              <a:r>
                <a:rPr lang="en-US" sz="2699">
                  <a:solidFill>
                    <a:srgbClr val="000000"/>
                  </a:solidFill>
                  <a:latin typeface="Poppins"/>
                  <a:ea typeface="Poppins"/>
                  <a:cs typeface="Poppins"/>
                  <a:sym typeface="Poppins"/>
                </a:rPr>
                <a:t>Don’t let anyone dim your light.</a:t>
              </a:r>
            </a:p>
          </p:txBody>
        </p:sp>
      </p:grpSp>
      <p:grpSp>
        <p:nvGrpSpPr>
          <p:cNvPr id="8" name="Group 8"/>
          <p:cNvGrpSpPr/>
          <p:nvPr/>
        </p:nvGrpSpPr>
        <p:grpSpPr>
          <a:xfrm>
            <a:off x="2118891" y="6928040"/>
            <a:ext cx="3436032" cy="2874587"/>
            <a:chOff x="0" y="0"/>
            <a:chExt cx="4581376" cy="3832783"/>
          </a:xfrm>
        </p:grpSpPr>
        <p:grpSp>
          <p:nvGrpSpPr>
            <p:cNvPr id="9" name="Group 9"/>
            <p:cNvGrpSpPr/>
            <p:nvPr/>
          </p:nvGrpSpPr>
          <p:grpSpPr>
            <a:xfrm>
              <a:off x="0" y="0"/>
              <a:ext cx="4581376" cy="3832783"/>
              <a:chOff x="0" y="0"/>
              <a:chExt cx="3257867" cy="2725534"/>
            </a:xfrm>
          </p:grpSpPr>
          <p:sp>
            <p:nvSpPr>
              <p:cNvPr id="10" name="Freeform 10" descr="A rectangular rectangle with a black background  AI-generated content may be incorrect."/>
              <p:cNvSpPr/>
              <p:nvPr/>
            </p:nvSpPr>
            <p:spPr>
              <a:xfrm>
                <a:off x="0" y="0"/>
                <a:ext cx="3257804" cy="2725547"/>
              </a:xfrm>
              <a:custGeom>
                <a:avLst/>
                <a:gdLst/>
                <a:ahLst/>
                <a:cxnLst/>
                <a:rect l="l" t="t" r="r" b="b"/>
                <a:pathLst>
                  <a:path w="3257804" h="2725547">
                    <a:moveTo>
                      <a:pt x="0" y="0"/>
                    </a:moveTo>
                    <a:lnTo>
                      <a:pt x="3257804" y="0"/>
                    </a:lnTo>
                    <a:lnTo>
                      <a:pt x="3257804" y="2725547"/>
                    </a:lnTo>
                    <a:lnTo>
                      <a:pt x="0" y="2725547"/>
                    </a:lnTo>
                    <a:lnTo>
                      <a:pt x="0" y="0"/>
                    </a:lnTo>
                    <a:close/>
                  </a:path>
                </a:pathLst>
              </a:custGeom>
              <a:blipFill>
                <a:blip r:embed="rId4"/>
                <a:stretch>
                  <a:fillRect r="-1"/>
                </a:stretch>
              </a:blipFill>
            </p:spPr>
            <p:txBody>
              <a:bodyPr/>
              <a:lstStyle/>
              <a:p>
                <a:endParaRPr lang="es-ES"/>
              </a:p>
            </p:txBody>
          </p:sp>
        </p:grpSp>
        <p:sp>
          <p:nvSpPr>
            <p:cNvPr id="11" name="TextBox 11"/>
            <p:cNvSpPr txBox="1"/>
            <p:nvPr/>
          </p:nvSpPr>
          <p:spPr>
            <a:xfrm>
              <a:off x="752415" y="935456"/>
              <a:ext cx="3183916" cy="1703784"/>
            </a:xfrm>
            <a:prstGeom prst="rect">
              <a:avLst/>
            </a:prstGeom>
          </p:spPr>
          <p:txBody>
            <a:bodyPr lIns="0" tIns="0" rIns="0" bIns="0" rtlCol="0" anchor="t">
              <a:spAutoFit/>
            </a:bodyPr>
            <a:lstStyle/>
            <a:p>
              <a:pPr algn="ctr">
                <a:lnSpc>
                  <a:spcPts val="3239"/>
                </a:lnSpc>
              </a:pPr>
              <a:r>
                <a:rPr lang="en-US" sz="2699">
                  <a:solidFill>
                    <a:srgbClr val="000000"/>
                  </a:solidFill>
                  <a:latin typeface="Poppins"/>
                  <a:ea typeface="Poppins"/>
                  <a:cs typeface="Poppins"/>
                  <a:sym typeface="Poppins"/>
                </a:rPr>
                <a:t>You have incredible strength.</a:t>
              </a:r>
            </a:p>
          </p:txBody>
        </p:sp>
      </p:grpSp>
      <p:grpSp>
        <p:nvGrpSpPr>
          <p:cNvPr id="12" name="Group 12"/>
          <p:cNvGrpSpPr/>
          <p:nvPr/>
        </p:nvGrpSpPr>
        <p:grpSpPr>
          <a:xfrm>
            <a:off x="12512658" y="3195667"/>
            <a:ext cx="3478828" cy="1947833"/>
            <a:chOff x="0" y="0"/>
            <a:chExt cx="4638437" cy="2597110"/>
          </a:xfrm>
        </p:grpSpPr>
        <p:grpSp>
          <p:nvGrpSpPr>
            <p:cNvPr id="13" name="Group 13"/>
            <p:cNvGrpSpPr/>
            <p:nvPr/>
          </p:nvGrpSpPr>
          <p:grpSpPr>
            <a:xfrm>
              <a:off x="0" y="0"/>
              <a:ext cx="4638437" cy="2597110"/>
              <a:chOff x="0" y="0"/>
              <a:chExt cx="3298444" cy="1846834"/>
            </a:xfrm>
          </p:grpSpPr>
          <p:sp>
            <p:nvSpPr>
              <p:cNvPr id="14" name="Freeform 14" descr="A rectangular rectangle with a black background  AI-generated content may be incorrect."/>
              <p:cNvSpPr/>
              <p:nvPr/>
            </p:nvSpPr>
            <p:spPr>
              <a:xfrm flipH="1">
                <a:off x="0" y="0"/>
                <a:ext cx="3298444" cy="1846834"/>
              </a:xfrm>
              <a:custGeom>
                <a:avLst/>
                <a:gdLst/>
                <a:ahLst/>
                <a:cxnLst/>
                <a:rect l="l" t="t" r="r" b="b"/>
                <a:pathLst>
                  <a:path w="3298444" h="1846834">
                    <a:moveTo>
                      <a:pt x="3298444" y="0"/>
                    </a:moveTo>
                    <a:lnTo>
                      <a:pt x="0" y="0"/>
                    </a:lnTo>
                    <a:lnTo>
                      <a:pt x="0" y="1846834"/>
                    </a:lnTo>
                    <a:lnTo>
                      <a:pt x="3298444" y="1846834"/>
                    </a:lnTo>
                    <a:lnTo>
                      <a:pt x="3298444" y="0"/>
                    </a:lnTo>
                    <a:close/>
                  </a:path>
                </a:pathLst>
              </a:custGeom>
              <a:blipFill>
                <a:blip r:embed="rId5"/>
                <a:stretch>
                  <a:fillRect t="-78594" r="-71699" b="-89006"/>
                </a:stretch>
              </a:blipFill>
            </p:spPr>
            <p:txBody>
              <a:bodyPr/>
              <a:lstStyle/>
              <a:p>
                <a:endParaRPr lang="es-ES"/>
              </a:p>
            </p:txBody>
          </p:sp>
        </p:grpSp>
        <p:sp>
          <p:nvSpPr>
            <p:cNvPr id="15" name="TextBox 15"/>
            <p:cNvSpPr txBox="1"/>
            <p:nvPr/>
          </p:nvSpPr>
          <p:spPr>
            <a:xfrm>
              <a:off x="437555" y="986373"/>
              <a:ext cx="3183916" cy="595789"/>
            </a:xfrm>
            <a:prstGeom prst="rect">
              <a:avLst/>
            </a:prstGeom>
          </p:spPr>
          <p:txBody>
            <a:bodyPr lIns="0" tIns="0" rIns="0" bIns="0" rtlCol="0" anchor="t">
              <a:spAutoFit/>
            </a:bodyPr>
            <a:lstStyle/>
            <a:p>
              <a:pPr algn="ctr">
                <a:lnSpc>
                  <a:spcPts val="3239"/>
                </a:lnSpc>
              </a:pPr>
              <a:r>
                <a:rPr lang="en-US" sz="2699">
                  <a:solidFill>
                    <a:srgbClr val="000000"/>
                  </a:solidFill>
                  <a:latin typeface="Poppins"/>
                  <a:ea typeface="Poppins"/>
                  <a:cs typeface="Poppins"/>
                  <a:sym typeface="Poppins"/>
                </a:rPr>
                <a:t>I’m with you.</a:t>
              </a:r>
            </a:p>
          </p:txBody>
        </p:sp>
      </p:grpSp>
      <p:grpSp>
        <p:nvGrpSpPr>
          <p:cNvPr id="16" name="Group 16"/>
          <p:cNvGrpSpPr/>
          <p:nvPr/>
        </p:nvGrpSpPr>
        <p:grpSpPr>
          <a:xfrm>
            <a:off x="11970768" y="6608406"/>
            <a:ext cx="3594436" cy="2363358"/>
            <a:chOff x="0" y="0"/>
            <a:chExt cx="4792581" cy="3151144"/>
          </a:xfrm>
        </p:grpSpPr>
        <p:grpSp>
          <p:nvGrpSpPr>
            <p:cNvPr id="17" name="Group 17"/>
            <p:cNvGrpSpPr/>
            <p:nvPr/>
          </p:nvGrpSpPr>
          <p:grpSpPr>
            <a:xfrm>
              <a:off x="0" y="0"/>
              <a:ext cx="4792581" cy="3151144"/>
              <a:chOff x="0" y="0"/>
              <a:chExt cx="3408058" cy="2240813"/>
            </a:xfrm>
          </p:grpSpPr>
          <p:sp>
            <p:nvSpPr>
              <p:cNvPr id="18" name="Freeform 18" descr="A rectangular rectangle with a black background  AI-generated content may be incorrect."/>
              <p:cNvSpPr/>
              <p:nvPr/>
            </p:nvSpPr>
            <p:spPr>
              <a:xfrm>
                <a:off x="0" y="0"/>
                <a:ext cx="3408045" cy="2240788"/>
              </a:xfrm>
              <a:custGeom>
                <a:avLst/>
                <a:gdLst/>
                <a:ahLst/>
                <a:cxnLst/>
                <a:rect l="l" t="t" r="r" b="b"/>
                <a:pathLst>
                  <a:path w="3408045" h="2240788">
                    <a:moveTo>
                      <a:pt x="0" y="0"/>
                    </a:moveTo>
                    <a:lnTo>
                      <a:pt x="3408045" y="0"/>
                    </a:lnTo>
                    <a:lnTo>
                      <a:pt x="3408045" y="2240788"/>
                    </a:lnTo>
                    <a:lnTo>
                      <a:pt x="0" y="2240788"/>
                    </a:lnTo>
                    <a:lnTo>
                      <a:pt x="0" y="0"/>
                    </a:lnTo>
                    <a:close/>
                  </a:path>
                </a:pathLst>
              </a:custGeom>
              <a:blipFill>
                <a:blip r:embed="rId6"/>
                <a:stretch>
                  <a:fillRect b="-12826"/>
                </a:stretch>
              </a:blipFill>
            </p:spPr>
            <p:txBody>
              <a:bodyPr/>
              <a:lstStyle/>
              <a:p>
                <a:endParaRPr lang="es-ES"/>
              </a:p>
            </p:txBody>
          </p:sp>
        </p:grpSp>
        <p:sp>
          <p:nvSpPr>
            <p:cNvPr id="19" name="TextBox 19"/>
            <p:cNvSpPr txBox="1"/>
            <p:nvPr/>
          </p:nvSpPr>
          <p:spPr>
            <a:xfrm>
              <a:off x="722519" y="1361634"/>
              <a:ext cx="3183916" cy="1149787"/>
            </a:xfrm>
            <a:prstGeom prst="rect">
              <a:avLst/>
            </a:prstGeom>
          </p:spPr>
          <p:txBody>
            <a:bodyPr lIns="0" tIns="0" rIns="0" bIns="0" rtlCol="0" anchor="t">
              <a:spAutoFit/>
            </a:bodyPr>
            <a:lstStyle/>
            <a:p>
              <a:pPr algn="ctr">
                <a:lnSpc>
                  <a:spcPts val="3239"/>
                </a:lnSpc>
              </a:pPr>
              <a:r>
                <a:rPr lang="en-US" sz="2699">
                  <a:solidFill>
                    <a:srgbClr val="000000"/>
                  </a:solidFill>
                  <a:latin typeface="Poppins"/>
                  <a:ea typeface="Poppins"/>
                  <a:cs typeface="Poppins"/>
                  <a:sym typeface="Poppins"/>
                </a:rPr>
                <a:t>Your voice matters.</a:t>
              </a:r>
            </a:p>
          </p:txBody>
        </p:sp>
      </p:grpSp>
      <p:grpSp>
        <p:nvGrpSpPr>
          <p:cNvPr id="20" name="Group 20"/>
          <p:cNvGrpSpPr/>
          <p:nvPr/>
        </p:nvGrpSpPr>
        <p:grpSpPr>
          <a:xfrm>
            <a:off x="3877171" y="491338"/>
            <a:ext cx="3478828" cy="3678245"/>
            <a:chOff x="0" y="0"/>
            <a:chExt cx="4638437" cy="4904327"/>
          </a:xfrm>
        </p:grpSpPr>
        <p:grpSp>
          <p:nvGrpSpPr>
            <p:cNvPr id="21" name="Group 21"/>
            <p:cNvGrpSpPr/>
            <p:nvPr/>
          </p:nvGrpSpPr>
          <p:grpSpPr>
            <a:xfrm>
              <a:off x="0" y="0"/>
              <a:ext cx="4638437" cy="4904327"/>
              <a:chOff x="0" y="0"/>
              <a:chExt cx="3298444" cy="3487522"/>
            </a:xfrm>
          </p:grpSpPr>
          <p:sp>
            <p:nvSpPr>
              <p:cNvPr id="22" name="Freeform 22" descr="A rectangular rectangle with a black background  AI-generated content may be incorrect."/>
              <p:cNvSpPr/>
              <p:nvPr/>
            </p:nvSpPr>
            <p:spPr>
              <a:xfrm>
                <a:off x="0" y="0"/>
                <a:ext cx="3298444" cy="3487547"/>
              </a:xfrm>
              <a:custGeom>
                <a:avLst/>
                <a:gdLst/>
                <a:ahLst/>
                <a:cxnLst/>
                <a:rect l="l" t="t" r="r" b="b"/>
                <a:pathLst>
                  <a:path w="3298444" h="3487547">
                    <a:moveTo>
                      <a:pt x="0" y="0"/>
                    </a:moveTo>
                    <a:lnTo>
                      <a:pt x="3298444" y="0"/>
                    </a:lnTo>
                    <a:lnTo>
                      <a:pt x="3298444" y="3487547"/>
                    </a:lnTo>
                    <a:lnTo>
                      <a:pt x="0" y="3487547"/>
                    </a:lnTo>
                    <a:lnTo>
                      <a:pt x="0" y="0"/>
                    </a:lnTo>
                    <a:close/>
                  </a:path>
                </a:pathLst>
              </a:custGeom>
              <a:blipFill>
                <a:blip r:embed="rId5"/>
                <a:stretch>
                  <a:fillRect t="-67398" r="-182503" b="-65759"/>
                </a:stretch>
              </a:blipFill>
            </p:spPr>
            <p:txBody>
              <a:bodyPr/>
              <a:lstStyle/>
              <a:p>
                <a:endParaRPr lang="es-ES"/>
              </a:p>
            </p:txBody>
          </p:sp>
        </p:grpSp>
        <p:sp>
          <p:nvSpPr>
            <p:cNvPr id="23" name="TextBox 23"/>
            <p:cNvSpPr txBox="1"/>
            <p:nvPr/>
          </p:nvSpPr>
          <p:spPr>
            <a:xfrm>
              <a:off x="1454521" y="1105978"/>
              <a:ext cx="3183916" cy="2996910"/>
            </a:xfrm>
            <a:prstGeom prst="rect">
              <a:avLst/>
            </a:prstGeom>
          </p:spPr>
          <p:txBody>
            <a:bodyPr lIns="0" tIns="0" rIns="0" bIns="0" rtlCol="0" anchor="t">
              <a:spAutoFit/>
            </a:bodyPr>
            <a:lstStyle/>
            <a:p>
              <a:pPr algn="ctr">
                <a:lnSpc>
                  <a:spcPts val="3239"/>
                </a:lnSpc>
              </a:pPr>
              <a:r>
                <a:rPr lang="en-US" sz="2699">
                  <a:solidFill>
                    <a:srgbClr val="000000"/>
                  </a:solidFill>
                  <a:latin typeface="Poppins"/>
                  <a:ea typeface="Poppins"/>
                  <a:cs typeface="Poppins"/>
                  <a:sym typeface="Poppins"/>
                </a:rPr>
                <a:t>There’s nothing wrong with you.</a:t>
              </a:r>
            </a:p>
          </p:txBody>
        </p:sp>
      </p:grpSp>
      <p:grpSp>
        <p:nvGrpSpPr>
          <p:cNvPr id="24" name="Group 24"/>
          <p:cNvGrpSpPr/>
          <p:nvPr/>
        </p:nvGrpSpPr>
        <p:grpSpPr>
          <a:xfrm>
            <a:off x="9361996" y="837654"/>
            <a:ext cx="3478828" cy="2495294"/>
            <a:chOff x="0" y="0"/>
            <a:chExt cx="4638437" cy="3327059"/>
          </a:xfrm>
        </p:grpSpPr>
        <p:grpSp>
          <p:nvGrpSpPr>
            <p:cNvPr id="25" name="Group 25"/>
            <p:cNvGrpSpPr/>
            <p:nvPr/>
          </p:nvGrpSpPr>
          <p:grpSpPr>
            <a:xfrm>
              <a:off x="0" y="0"/>
              <a:ext cx="4638437" cy="3327059"/>
              <a:chOff x="0" y="0"/>
              <a:chExt cx="3298444" cy="2365908"/>
            </a:xfrm>
          </p:grpSpPr>
          <p:sp>
            <p:nvSpPr>
              <p:cNvPr id="26" name="Freeform 26" descr="A rectangular rectangle with a black background  AI-generated content may be incorrect."/>
              <p:cNvSpPr/>
              <p:nvPr/>
            </p:nvSpPr>
            <p:spPr>
              <a:xfrm flipH="1">
                <a:off x="0" y="0"/>
                <a:ext cx="3298444" cy="2365883"/>
              </a:xfrm>
              <a:custGeom>
                <a:avLst/>
                <a:gdLst/>
                <a:ahLst/>
                <a:cxnLst/>
                <a:rect l="l" t="t" r="r" b="b"/>
                <a:pathLst>
                  <a:path w="3298444" h="2365883">
                    <a:moveTo>
                      <a:pt x="3298444" y="0"/>
                    </a:moveTo>
                    <a:lnTo>
                      <a:pt x="0" y="0"/>
                    </a:lnTo>
                    <a:lnTo>
                      <a:pt x="0" y="2365883"/>
                    </a:lnTo>
                    <a:lnTo>
                      <a:pt x="3298444" y="2365883"/>
                    </a:lnTo>
                    <a:lnTo>
                      <a:pt x="3298444" y="0"/>
                    </a:lnTo>
                    <a:close/>
                  </a:path>
                </a:pathLst>
              </a:custGeom>
              <a:blipFill>
                <a:blip r:embed="rId5"/>
                <a:stretch>
                  <a:fillRect t="-78595" r="-119958" b="-89009"/>
                </a:stretch>
              </a:blipFill>
            </p:spPr>
            <p:txBody>
              <a:bodyPr/>
              <a:lstStyle/>
              <a:p>
                <a:endParaRPr lang="es-ES"/>
              </a:p>
            </p:txBody>
          </p:sp>
        </p:grpSp>
        <p:sp>
          <p:nvSpPr>
            <p:cNvPr id="27" name="TextBox 27"/>
            <p:cNvSpPr txBox="1"/>
            <p:nvPr/>
          </p:nvSpPr>
          <p:spPr>
            <a:xfrm>
              <a:off x="294448" y="921204"/>
              <a:ext cx="3183916" cy="2222814"/>
            </a:xfrm>
            <a:prstGeom prst="rect">
              <a:avLst/>
            </a:prstGeom>
          </p:spPr>
          <p:txBody>
            <a:bodyPr lIns="0" tIns="0" rIns="0" bIns="0" rtlCol="0" anchor="t">
              <a:spAutoFit/>
            </a:bodyPr>
            <a:lstStyle/>
            <a:p>
              <a:pPr algn="ctr">
                <a:lnSpc>
                  <a:spcPts val="3239"/>
                </a:lnSpc>
              </a:pPr>
              <a:r>
                <a:rPr lang="en-US" sz="2699">
                  <a:solidFill>
                    <a:srgbClr val="000000"/>
                  </a:solidFill>
                  <a:latin typeface="Poppins"/>
                  <a:ea typeface="Poppins"/>
                  <a:cs typeface="Poppins"/>
                  <a:sym typeface="Poppins"/>
                </a:rPr>
                <a:t>You are enough, just as you are</a:t>
              </a:r>
            </a:p>
          </p:txBody>
        </p:sp>
      </p:grpSp>
    </p:spTree>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001583" y="2801707"/>
            <a:ext cx="12284835" cy="8896427"/>
            <a:chOff x="0" y="0"/>
            <a:chExt cx="11647843" cy="8435130"/>
          </a:xfrm>
        </p:grpSpPr>
        <p:sp>
          <p:nvSpPr>
            <p:cNvPr id="3" name="Freeform 3" descr="A cartoon of a doll  AI-generated content may be incorrect."/>
            <p:cNvSpPr/>
            <p:nvPr/>
          </p:nvSpPr>
          <p:spPr>
            <a:xfrm>
              <a:off x="0" y="0"/>
              <a:ext cx="11647805" cy="8435156"/>
            </a:xfrm>
            <a:custGeom>
              <a:avLst/>
              <a:gdLst/>
              <a:ahLst/>
              <a:cxnLst/>
              <a:rect l="l" t="t" r="r" b="b"/>
              <a:pathLst>
                <a:path w="11647805" h="8435156">
                  <a:moveTo>
                    <a:pt x="0" y="0"/>
                  </a:moveTo>
                  <a:lnTo>
                    <a:pt x="11647805" y="0"/>
                  </a:lnTo>
                  <a:lnTo>
                    <a:pt x="11647805" y="8435156"/>
                  </a:lnTo>
                  <a:lnTo>
                    <a:pt x="0" y="8435156"/>
                  </a:lnTo>
                  <a:lnTo>
                    <a:pt x="0" y="0"/>
                  </a:lnTo>
                  <a:close/>
                </a:path>
              </a:pathLst>
            </a:custGeom>
            <a:blipFill>
              <a:blip r:embed="rId2"/>
              <a:stretch>
                <a:fillRect l="-14372" r="-14372"/>
              </a:stretch>
            </a:blipFill>
          </p:spPr>
          <p:txBody>
            <a:bodyPr/>
            <a:lstStyle/>
            <a:p>
              <a:endParaRPr lang="es-ES"/>
            </a:p>
          </p:txBody>
        </p:sp>
      </p:grpSp>
      <p:grpSp>
        <p:nvGrpSpPr>
          <p:cNvPr id="4" name="Group 4"/>
          <p:cNvGrpSpPr/>
          <p:nvPr/>
        </p:nvGrpSpPr>
        <p:grpSpPr>
          <a:xfrm>
            <a:off x="2522230" y="1187847"/>
            <a:ext cx="5433041" cy="3302060"/>
            <a:chOff x="0" y="0"/>
            <a:chExt cx="4600448" cy="2796032"/>
          </a:xfrm>
        </p:grpSpPr>
        <p:sp>
          <p:nvSpPr>
            <p:cNvPr id="5" name="Freeform 5"/>
            <p:cNvSpPr/>
            <p:nvPr/>
          </p:nvSpPr>
          <p:spPr>
            <a:xfrm>
              <a:off x="0" y="0"/>
              <a:ext cx="4600448" cy="2796032"/>
            </a:xfrm>
            <a:custGeom>
              <a:avLst/>
              <a:gdLst/>
              <a:ahLst/>
              <a:cxnLst/>
              <a:rect l="l" t="t" r="r" b="b"/>
              <a:pathLst>
                <a:path w="4600448" h="2796032">
                  <a:moveTo>
                    <a:pt x="0" y="466005"/>
                  </a:moveTo>
                  <a:cubicBezTo>
                    <a:pt x="0" y="208676"/>
                    <a:pt x="160147" y="0"/>
                    <a:pt x="357632" y="0"/>
                  </a:cubicBezTo>
                  <a:lnTo>
                    <a:pt x="4242816" y="0"/>
                  </a:lnTo>
                  <a:cubicBezTo>
                    <a:pt x="4440301" y="0"/>
                    <a:pt x="4600448" y="208676"/>
                    <a:pt x="4600448" y="466005"/>
                  </a:cubicBezTo>
                  <a:lnTo>
                    <a:pt x="4600448" y="2330027"/>
                  </a:lnTo>
                  <a:cubicBezTo>
                    <a:pt x="4600448" y="2587356"/>
                    <a:pt x="4440301" y="2796032"/>
                    <a:pt x="4242816" y="2796032"/>
                  </a:cubicBezTo>
                  <a:lnTo>
                    <a:pt x="357632" y="2796032"/>
                  </a:lnTo>
                  <a:cubicBezTo>
                    <a:pt x="160147" y="2796032"/>
                    <a:pt x="0" y="2587356"/>
                    <a:pt x="0" y="2330027"/>
                  </a:cubicBezTo>
                  <a:lnTo>
                    <a:pt x="0" y="466005"/>
                  </a:lnTo>
                  <a:close/>
                </a:path>
              </a:pathLst>
            </a:custGeom>
            <a:solidFill>
              <a:srgbClr val="FFED4C"/>
            </a:solidFill>
            <a:ln w="19050" cap="rnd">
              <a:solidFill>
                <a:srgbClr val="000000"/>
              </a:solidFill>
              <a:prstDash val="solid"/>
              <a:round/>
            </a:ln>
          </p:spPr>
          <p:txBody>
            <a:bodyPr/>
            <a:lstStyle/>
            <a:p>
              <a:endParaRPr lang="es-ES"/>
            </a:p>
          </p:txBody>
        </p:sp>
        <p:sp>
          <p:nvSpPr>
            <p:cNvPr id="6" name="TextBox 6"/>
            <p:cNvSpPr txBox="1"/>
            <p:nvPr/>
          </p:nvSpPr>
          <p:spPr>
            <a:xfrm>
              <a:off x="0" y="-38100"/>
              <a:ext cx="4600448" cy="2834132"/>
            </a:xfrm>
            <a:prstGeom prst="rect">
              <a:avLst/>
            </a:prstGeom>
          </p:spPr>
          <p:txBody>
            <a:bodyPr lIns="79992" tIns="79992" rIns="79992" bIns="79992" rtlCol="0" anchor="ctr"/>
            <a:lstStyle/>
            <a:p>
              <a:pPr algn="ctr">
                <a:lnSpc>
                  <a:spcPts val="3627"/>
                </a:lnSpc>
              </a:pPr>
              <a:r>
                <a:rPr lang="en-US" sz="3023">
                  <a:solidFill>
                    <a:srgbClr val="000000"/>
                  </a:solidFill>
                  <a:latin typeface="Poppins"/>
                  <a:ea typeface="Poppins"/>
                  <a:cs typeface="Poppins"/>
                  <a:sym typeface="Poppins"/>
                </a:rPr>
                <a:t>How do you think the doll feels now?</a:t>
              </a:r>
            </a:p>
          </p:txBody>
        </p:sp>
      </p:grpSp>
      <p:grpSp>
        <p:nvGrpSpPr>
          <p:cNvPr id="7" name="Group 7"/>
          <p:cNvGrpSpPr/>
          <p:nvPr/>
        </p:nvGrpSpPr>
        <p:grpSpPr>
          <a:xfrm>
            <a:off x="10332730" y="1187847"/>
            <a:ext cx="5433041" cy="3302060"/>
            <a:chOff x="0" y="0"/>
            <a:chExt cx="4600448" cy="2796032"/>
          </a:xfrm>
        </p:grpSpPr>
        <p:sp>
          <p:nvSpPr>
            <p:cNvPr id="8" name="Freeform 8"/>
            <p:cNvSpPr/>
            <p:nvPr/>
          </p:nvSpPr>
          <p:spPr>
            <a:xfrm>
              <a:off x="0" y="0"/>
              <a:ext cx="4600448" cy="2796032"/>
            </a:xfrm>
            <a:custGeom>
              <a:avLst/>
              <a:gdLst/>
              <a:ahLst/>
              <a:cxnLst/>
              <a:rect l="l" t="t" r="r" b="b"/>
              <a:pathLst>
                <a:path w="4600448" h="2796032">
                  <a:moveTo>
                    <a:pt x="0" y="465963"/>
                  </a:moveTo>
                  <a:cubicBezTo>
                    <a:pt x="0" y="208661"/>
                    <a:pt x="208661" y="0"/>
                    <a:pt x="465963" y="0"/>
                  </a:cubicBezTo>
                  <a:lnTo>
                    <a:pt x="4134485" y="0"/>
                  </a:lnTo>
                  <a:cubicBezTo>
                    <a:pt x="4391914" y="0"/>
                    <a:pt x="4600448" y="208661"/>
                    <a:pt x="4600448" y="465963"/>
                  </a:cubicBezTo>
                  <a:lnTo>
                    <a:pt x="4600448" y="2330069"/>
                  </a:lnTo>
                  <a:cubicBezTo>
                    <a:pt x="4600448" y="2587498"/>
                    <a:pt x="4391787" y="2796032"/>
                    <a:pt x="4134485" y="2796032"/>
                  </a:cubicBezTo>
                  <a:lnTo>
                    <a:pt x="465963" y="2796032"/>
                  </a:lnTo>
                  <a:cubicBezTo>
                    <a:pt x="208661" y="2796032"/>
                    <a:pt x="0" y="2587371"/>
                    <a:pt x="0" y="2330069"/>
                  </a:cubicBezTo>
                  <a:lnTo>
                    <a:pt x="0" y="465963"/>
                  </a:lnTo>
                  <a:close/>
                </a:path>
              </a:pathLst>
            </a:custGeom>
            <a:solidFill>
              <a:srgbClr val="E3829C"/>
            </a:solidFill>
            <a:ln w="19050" cap="rnd">
              <a:solidFill>
                <a:srgbClr val="000000"/>
              </a:solidFill>
              <a:prstDash val="solid"/>
              <a:round/>
            </a:ln>
          </p:spPr>
          <p:txBody>
            <a:bodyPr/>
            <a:lstStyle/>
            <a:p>
              <a:endParaRPr lang="es-ES"/>
            </a:p>
          </p:txBody>
        </p:sp>
        <p:sp>
          <p:nvSpPr>
            <p:cNvPr id="9" name="TextBox 9"/>
            <p:cNvSpPr txBox="1"/>
            <p:nvPr/>
          </p:nvSpPr>
          <p:spPr>
            <a:xfrm>
              <a:off x="0" y="-38100"/>
              <a:ext cx="4600448" cy="2834132"/>
            </a:xfrm>
            <a:prstGeom prst="rect">
              <a:avLst/>
            </a:prstGeom>
          </p:spPr>
          <p:txBody>
            <a:bodyPr lIns="79992" tIns="79992" rIns="79992" bIns="79992" rtlCol="0" anchor="ctr"/>
            <a:lstStyle/>
            <a:p>
              <a:pPr algn="ctr">
                <a:lnSpc>
                  <a:spcPts val="3627"/>
                </a:lnSpc>
              </a:pPr>
              <a:r>
                <a:rPr lang="en-US" sz="3023">
                  <a:solidFill>
                    <a:srgbClr val="000000"/>
                  </a:solidFill>
                  <a:latin typeface="Poppins"/>
                  <a:ea typeface="Poppins"/>
                  <a:cs typeface="Poppins"/>
                  <a:sym typeface="Poppins"/>
                </a:rPr>
                <a:t>Is it different when the messages seem anonymous or when they come from someone known?</a:t>
              </a:r>
            </a:p>
          </p:txBody>
        </p:sp>
      </p:grpSp>
      <p:sp>
        <p:nvSpPr>
          <p:cNvPr id="10" name="TextBox 10"/>
          <p:cNvSpPr txBox="1"/>
          <p:nvPr/>
        </p:nvSpPr>
        <p:spPr>
          <a:xfrm>
            <a:off x="2522230" y="6426866"/>
            <a:ext cx="4069463" cy="24669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On the internet, negative messages are not easily erased: they are saved, can be forwarded, and reach many people. </a:t>
            </a:r>
          </a:p>
          <a:p>
            <a:pPr algn="ctr">
              <a:lnSpc>
                <a:spcPts val="2400"/>
              </a:lnSpc>
            </a:pPr>
            <a:endParaRPr lang="en-US" sz="2000">
              <a:solidFill>
                <a:srgbClr val="000000"/>
              </a:solidFill>
              <a:latin typeface="Poppins"/>
              <a:ea typeface="Poppins"/>
              <a:cs typeface="Poppins"/>
              <a:sym typeface="Poppins"/>
            </a:endParaRPr>
          </a:p>
          <a:p>
            <a:pPr algn="ctr">
              <a:lnSpc>
                <a:spcPts val="2400"/>
              </a:lnSpc>
            </a:pPr>
            <a:r>
              <a:rPr lang="en-US" sz="2000" b="1">
                <a:solidFill>
                  <a:srgbClr val="000000"/>
                </a:solidFill>
                <a:latin typeface="Poppins Bold"/>
                <a:ea typeface="Poppins Bold"/>
                <a:cs typeface="Poppins Bold"/>
                <a:sym typeface="Poppins Bold"/>
              </a:rPr>
              <a:t>Even if it seems like a game, they have real consequences.</a:t>
            </a:r>
          </a:p>
        </p:txBody>
      </p:sp>
    </p:spTree>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512553" y="1779617"/>
            <a:ext cx="5319722" cy="1817507"/>
            <a:chOff x="0" y="0"/>
            <a:chExt cx="4600448" cy="1571764"/>
          </a:xfrm>
        </p:grpSpPr>
        <p:sp>
          <p:nvSpPr>
            <p:cNvPr id="3" name="Freeform 3"/>
            <p:cNvSpPr/>
            <p:nvPr/>
          </p:nvSpPr>
          <p:spPr>
            <a:xfrm>
              <a:off x="0" y="0"/>
              <a:ext cx="4600448" cy="1571724"/>
            </a:xfrm>
            <a:custGeom>
              <a:avLst/>
              <a:gdLst/>
              <a:ahLst/>
              <a:cxnLst/>
              <a:rect l="l" t="t" r="r" b="b"/>
              <a:pathLst>
                <a:path w="4600448" h="1571724">
                  <a:moveTo>
                    <a:pt x="0" y="261976"/>
                  </a:moveTo>
                  <a:cubicBezTo>
                    <a:pt x="0" y="117273"/>
                    <a:pt x="112395" y="0"/>
                    <a:pt x="251079" y="0"/>
                  </a:cubicBezTo>
                  <a:lnTo>
                    <a:pt x="4349369" y="0"/>
                  </a:lnTo>
                  <a:cubicBezTo>
                    <a:pt x="4488053" y="0"/>
                    <a:pt x="4600448" y="117273"/>
                    <a:pt x="4600448" y="261976"/>
                  </a:cubicBezTo>
                  <a:lnTo>
                    <a:pt x="4600448" y="1309748"/>
                  </a:lnTo>
                  <a:cubicBezTo>
                    <a:pt x="4600448" y="1454451"/>
                    <a:pt x="4488053" y="1571724"/>
                    <a:pt x="4349369" y="1571724"/>
                  </a:cubicBezTo>
                  <a:lnTo>
                    <a:pt x="251079" y="1571724"/>
                  </a:lnTo>
                  <a:cubicBezTo>
                    <a:pt x="112395" y="1571724"/>
                    <a:pt x="0" y="1454451"/>
                    <a:pt x="0" y="1309748"/>
                  </a:cubicBezTo>
                  <a:lnTo>
                    <a:pt x="0" y="261976"/>
                  </a:lnTo>
                  <a:close/>
                </a:path>
              </a:pathLst>
            </a:custGeom>
            <a:solidFill>
              <a:srgbClr val="70C7D6"/>
            </a:solidFill>
            <a:ln w="19050" cap="rnd">
              <a:solidFill>
                <a:srgbClr val="000000"/>
              </a:solidFill>
              <a:prstDash val="solid"/>
              <a:round/>
            </a:ln>
          </p:spPr>
          <p:txBody>
            <a:bodyPr/>
            <a:lstStyle/>
            <a:p>
              <a:endParaRPr lang="es-ES"/>
            </a:p>
          </p:txBody>
        </p:sp>
        <p:sp>
          <p:nvSpPr>
            <p:cNvPr id="4" name="TextBox 4"/>
            <p:cNvSpPr txBox="1"/>
            <p:nvPr/>
          </p:nvSpPr>
          <p:spPr>
            <a:xfrm>
              <a:off x="0" y="-28575"/>
              <a:ext cx="4600448" cy="1600339"/>
            </a:xfrm>
            <a:prstGeom prst="rect">
              <a:avLst/>
            </a:prstGeom>
          </p:spPr>
          <p:txBody>
            <a:bodyPr lIns="78323" tIns="78323" rIns="78323" bIns="78323" rtlCol="0" anchor="ctr"/>
            <a:lstStyle/>
            <a:p>
              <a:pPr algn="ctr">
                <a:lnSpc>
                  <a:spcPts val="3600"/>
                </a:lnSpc>
              </a:pPr>
              <a:r>
                <a:rPr lang="en-US" sz="3000">
                  <a:solidFill>
                    <a:srgbClr val="000000"/>
                  </a:solidFill>
                  <a:latin typeface="Poppins"/>
                  <a:ea typeface="Poppins"/>
                  <a:cs typeface="Poppins"/>
                  <a:sym typeface="Poppins"/>
                </a:rPr>
                <a:t>What did you notice in yourself when saying negative messages?</a:t>
              </a:r>
            </a:p>
          </p:txBody>
        </p:sp>
      </p:grpSp>
      <p:grpSp>
        <p:nvGrpSpPr>
          <p:cNvPr id="5" name="Group 5"/>
          <p:cNvGrpSpPr/>
          <p:nvPr/>
        </p:nvGrpSpPr>
        <p:grpSpPr>
          <a:xfrm>
            <a:off x="9455725" y="1817113"/>
            <a:ext cx="5319722" cy="1741911"/>
            <a:chOff x="0" y="0"/>
            <a:chExt cx="4600448" cy="1506389"/>
          </a:xfrm>
        </p:grpSpPr>
        <p:sp>
          <p:nvSpPr>
            <p:cNvPr id="6" name="Freeform 6"/>
            <p:cNvSpPr/>
            <p:nvPr/>
          </p:nvSpPr>
          <p:spPr>
            <a:xfrm>
              <a:off x="0" y="0"/>
              <a:ext cx="4600448" cy="1506351"/>
            </a:xfrm>
            <a:custGeom>
              <a:avLst/>
              <a:gdLst/>
              <a:ahLst/>
              <a:cxnLst/>
              <a:rect l="l" t="t" r="r" b="b"/>
              <a:pathLst>
                <a:path w="4600448" h="1506351">
                  <a:moveTo>
                    <a:pt x="0" y="251080"/>
                  </a:moveTo>
                  <a:cubicBezTo>
                    <a:pt x="0" y="112395"/>
                    <a:pt x="112395" y="0"/>
                    <a:pt x="251079" y="0"/>
                  </a:cubicBezTo>
                  <a:lnTo>
                    <a:pt x="4349369" y="0"/>
                  </a:lnTo>
                  <a:cubicBezTo>
                    <a:pt x="4488053" y="0"/>
                    <a:pt x="4600448" y="112395"/>
                    <a:pt x="4600448" y="251080"/>
                  </a:cubicBezTo>
                  <a:lnTo>
                    <a:pt x="4600448" y="1255271"/>
                  </a:lnTo>
                  <a:cubicBezTo>
                    <a:pt x="4600448" y="1393956"/>
                    <a:pt x="4488053" y="1506351"/>
                    <a:pt x="4349369" y="1506351"/>
                  </a:cubicBezTo>
                  <a:lnTo>
                    <a:pt x="251079" y="1506351"/>
                  </a:lnTo>
                  <a:cubicBezTo>
                    <a:pt x="112395" y="1506351"/>
                    <a:pt x="0" y="1393956"/>
                    <a:pt x="0" y="1255271"/>
                  </a:cubicBezTo>
                  <a:lnTo>
                    <a:pt x="0" y="251080"/>
                  </a:lnTo>
                  <a:close/>
                </a:path>
              </a:pathLst>
            </a:custGeom>
            <a:solidFill>
              <a:srgbClr val="50B264"/>
            </a:solidFill>
            <a:ln w="19050" cap="rnd">
              <a:solidFill>
                <a:srgbClr val="000000"/>
              </a:solidFill>
              <a:prstDash val="solid"/>
              <a:round/>
            </a:ln>
          </p:spPr>
          <p:txBody>
            <a:bodyPr/>
            <a:lstStyle/>
            <a:p>
              <a:endParaRPr lang="es-ES"/>
            </a:p>
          </p:txBody>
        </p:sp>
        <p:sp>
          <p:nvSpPr>
            <p:cNvPr id="7" name="TextBox 7"/>
            <p:cNvSpPr txBox="1"/>
            <p:nvPr/>
          </p:nvSpPr>
          <p:spPr>
            <a:xfrm>
              <a:off x="0" y="-28575"/>
              <a:ext cx="4600448" cy="1534964"/>
            </a:xfrm>
            <a:prstGeom prst="rect">
              <a:avLst/>
            </a:prstGeom>
          </p:spPr>
          <p:txBody>
            <a:bodyPr lIns="78323" tIns="78323" rIns="78323" bIns="78323" rtlCol="0" anchor="ctr"/>
            <a:lstStyle/>
            <a:p>
              <a:pPr algn="ctr">
                <a:lnSpc>
                  <a:spcPts val="3600"/>
                </a:lnSpc>
              </a:pPr>
              <a:r>
                <a:rPr lang="en-US" sz="3000">
                  <a:solidFill>
                    <a:srgbClr val="000000"/>
                  </a:solidFill>
                  <a:latin typeface="Poppins"/>
                  <a:ea typeface="Poppins"/>
                  <a:cs typeface="Poppins"/>
                  <a:sym typeface="Poppins"/>
                </a:rPr>
                <a:t>And when saying positive ones?</a:t>
              </a:r>
            </a:p>
          </p:txBody>
        </p:sp>
      </p:grpSp>
      <p:grpSp>
        <p:nvGrpSpPr>
          <p:cNvPr id="8" name="Group 8"/>
          <p:cNvGrpSpPr/>
          <p:nvPr/>
        </p:nvGrpSpPr>
        <p:grpSpPr>
          <a:xfrm>
            <a:off x="6172414" y="3987580"/>
            <a:ext cx="5943171" cy="1817507"/>
            <a:chOff x="0" y="0"/>
            <a:chExt cx="5139601" cy="1571764"/>
          </a:xfrm>
        </p:grpSpPr>
        <p:sp>
          <p:nvSpPr>
            <p:cNvPr id="9" name="Freeform 9"/>
            <p:cNvSpPr/>
            <p:nvPr/>
          </p:nvSpPr>
          <p:spPr>
            <a:xfrm>
              <a:off x="0" y="0"/>
              <a:ext cx="5139563" cy="1571724"/>
            </a:xfrm>
            <a:custGeom>
              <a:avLst/>
              <a:gdLst/>
              <a:ahLst/>
              <a:cxnLst/>
              <a:rect l="l" t="t" r="r" b="b"/>
              <a:pathLst>
                <a:path w="5139563" h="1571724">
                  <a:moveTo>
                    <a:pt x="0" y="261976"/>
                  </a:moveTo>
                  <a:cubicBezTo>
                    <a:pt x="0" y="117273"/>
                    <a:pt x="112395" y="0"/>
                    <a:pt x="251079" y="0"/>
                  </a:cubicBezTo>
                  <a:lnTo>
                    <a:pt x="4888484" y="0"/>
                  </a:lnTo>
                  <a:cubicBezTo>
                    <a:pt x="5027168" y="0"/>
                    <a:pt x="5139563" y="117273"/>
                    <a:pt x="5139563" y="261976"/>
                  </a:cubicBezTo>
                  <a:lnTo>
                    <a:pt x="5139563" y="1309748"/>
                  </a:lnTo>
                  <a:cubicBezTo>
                    <a:pt x="5139563" y="1454451"/>
                    <a:pt x="5027168" y="1571724"/>
                    <a:pt x="4888484" y="1571724"/>
                  </a:cubicBezTo>
                  <a:lnTo>
                    <a:pt x="251079" y="1571724"/>
                  </a:lnTo>
                  <a:cubicBezTo>
                    <a:pt x="112395" y="1571724"/>
                    <a:pt x="0" y="1454451"/>
                    <a:pt x="0" y="1309748"/>
                  </a:cubicBezTo>
                  <a:lnTo>
                    <a:pt x="0" y="261976"/>
                  </a:lnTo>
                  <a:close/>
                </a:path>
              </a:pathLst>
            </a:custGeom>
            <a:solidFill>
              <a:srgbClr val="E3829C"/>
            </a:solidFill>
            <a:ln w="19050" cap="rnd">
              <a:solidFill>
                <a:srgbClr val="000000"/>
              </a:solidFill>
              <a:prstDash val="solid"/>
              <a:round/>
            </a:ln>
          </p:spPr>
          <p:txBody>
            <a:bodyPr/>
            <a:lstStyle/>
            <a:p>
              <a:endParaRPr lang="es-ES"/>
            </a:p>
          </p:txBody>
        </p:sp>
        <p:sp>
          <p:nvSpPr>
            <p:cNvPr id="10" name="TextBox 10"/>
            <p:cNvSpPr txBox="1"/>
            <p:nvPr/>
          </p:nvSpPr>
          <p:spPr>
            <a:xfrm>
              <a:off x="0" y="-28575"/>
              <a:ext cx="5139601" cy="1600339"/>
            </a:xfrm>
            <a:prstGeom prst="rect">
              <a:avLst/>
            </a:prstGeom>
          </p:spPr>
          <p:txBody>
            <a:bodyPr lIns="78323" tIns="78323" rIns="78323" bIns="78323" rtlCol="0" anchor="ctr"/>
            <a:lstStyle/>
            <a:p>
              <a:pPr algn="ctr">
                <a:lnSpc>
                  <a:spcPts val="3600"/>
                </a:lnSpc>
              </a:pPr>
              <a:r>
                <a:rPr lang="en-US" sz="3000">
                  <a:solidFill>
                    <a:srgbClr val="000000"/>
                  </a:solidFill>
                  <a:latin typeface="Poppins"/>
                  <a:ea typeface="Poppins"/>
                  <a:cs typeface="Poppins"/>
                  <a:sym typeface="Poppins"/>
                </a:rPr>
                <a:t>What do we learn from this about how we use our phones or social networks?</a:t>
              </a:r>
            </a:p>
          </p:txBody>
        </p:sp>
      </p:grpSp>
      <p:grpSp>
        <p:nvGrpSpPr>
          <p:cNvPr id="11" name="Group 11"/>
          <p:cNvGrpSpPr/>
          <p:nvPr/>
        </p:nvGrpSpPr>
        <p:grpSpPr>
          <a:xfrm rot="-900000">
            <a:off x="14027299" y="3660431"/>
            <a:ext cx="3071764" cy="1936902"/>
            <a:chOff x="0" y="0"/>
            <a:chExt cx="2656434" cy="1675016"/>
          </a:xfrm>
        </p:grpSpPr>
        <p:sp>
          <p:nvSpPr>
            <p:cNvPr id="12" name="Freeform 12" descr="A group of white speech bubbles with different symbols  AI-generated content may be incorrect."/>
            <p:cNvSpPr/>
            <p:nvPr/>
          </p:nvSpPr>
          <p:spPr>
            <a:xfrm>
              <a:off x="0" y="0"/>
              <a:ext cx="2656459" cy="1675003"/>
            </a:xfrm>
            <a:custGeom>
              <a:avLst/>
              <a:gdLst/>
              <a:ahLst/>
              <a:cxnLst/>
              <a:rect l="l" t="t" r="r" b="b"/>
              <a:pathLst>
                <a:path w="2656459" h="1675003">
                  <a:moveTo>
                    <a:pt x="0" y="0"/>
                  </a:moveTo>
                  <a:lnTo>
                    <a:pt x="2656459" y="0"/>
                  </a:lnTo>
                  <a:lnTo>
                    <a:pt x="2656459" y="1675003"/>
                  </a:lnTo>
                  <a:lnTo>
                    <a:pt x="0" y="1675003"/>
                  </a:lnTo>
                  <a:lnTo>
                    <a:pt x="0" y="0"/>
                  </a:lnTo>
                  <a:close/>
                </a:path>
              </a:pathLst>
            </a:custGeom>
            <a:blipFill>
              <a:blip r:embed="rId2"/>
              <a:stretch>
                <a:fillRect l="-217267" t="-190731" r="-11741" b="-43545"/>
              </a:stretch>
            </a:blipFill>
          </p:spPr>
          <p:txBody>
            <a:bodyPr/>
            <a:lstStyle/>
            <a:p>
              <a:endParaRPr lang="es-ES"/>
            </a:p>
          </p:txBody>
        </p:sp>
      </p:grpSp>
      <p:grpSp>
        <p:nvGrpSpPr>
          <p:cNvPr id="13" name="Group 13"/>
          <p:cNvGrpSpPr/>
          <p:nvPr/>
        </p:nvGrpSpPr>
        <p:grpSpPr>
          <a:xfrm rot="1800000">
            <a:off x="821266" y="3628659"/>
            <a:ext cx="3075729" cy="2017615"/>
            <a:chOff x="0" y="0"/>
            <a:chExt cx="2659863" cy="1744815"/>
          </a:xfrm>
        </p:grpSpPr>
        <p:sp>
          <p:nvSpPr>
            <p:cNvPr id="14" name="Freeform 14" descr="A group of white speech bubbles with different symbols  AI-generated content may be incorrect."/>
            <p:cNvSpPr/>
            <p:nvPr/>
          </p:nvSpPr>
          <p:spPr>
            <a:xfrm>
              <a:off x="0" y="0"/>
              <a:ext cx="2659888" cy="1744853"/>
            </a:xfrm>
            <a:custGeom>
              <a:avLst/>
              <a:gdLst/>
              <a:ahLst/>
              <a:cxnLst/>
              <a:rect l="l" t="t" r="r" b="b"/>
              <a:pathLst>
                <a:path w="2659888" h="1744853">
                  <a:moveTo>
                    <a:pt x="0" y="0"/>
                  </a:moveTo>
                  <a:lnTo>
                    <a:pt x="2659888" y="0"/>
                  </a:lnTo>
                  <a:lnTo>
                    <a:pt x="2659888" y="1744853"/>
                  </a:lnTo>
                  <a:lnTo>
                    <a:pt x="0" y="1744853"/>
                  </a:lnTo>
                  <a:lnTo>
                    <a:pt x="0" y="0"/>
                  </a:lnTo>
                  <a:close/>
                </a:path>
              </a:pathLst>
            </a:custGeom>
            <a:blipFill>
              <a:blip r:embed="rId2"/>
              <a:stretch>
                <a:fillRect l="-26905" t="-17556" r="-185797" b="-187828"/>
              </a:stretch>
            </a:blipFill>
          </p:spPr>
          <p:txBody>
            <a:bodyPr/>
            <a:lstStyle/>
            <a:p>
              <a:endParaRPr lang="es-ES"/>
            </a:p>
          </p:txBody>
        </p:sp>
      </p:grpSp>
      <p:grpSp>
        <p:nvGrpSpPr>
          <p:cNvPr id="15" name="Group 15"/>
          <p:cNvGrpSpPr/>
          <p:nvPr/>
        </p:nvGrpSpPr>
        <p:grpSpPr>
          <a:xfrm>
            <a:off x="13006856" y="8061585"/>
            <a:ext cx="2897445" cy="1741907"/>
            <a:chOff x="0" y="0"/>
            <a:chExt cx="2505685" cy="1506385"/>
          </a:xfrm>
        </p:grpSpPr>
        <p:sp>
          <p:nvSpPr>
            <p:cNvPr id="16" name="Freeform 16" descr="A group of white speech bubbles with different symbols  AI-generated content may be incorrect."/>
            <p:cNvSpPr/>
            <p:nvPr/>
          </p:nvSpPr>
          <p:spPr>
            <a:xfrm>
              <a:off x="0" y="0"/>
              <a:ext cx="2505710" cy="1506347"/>
            </a:xfrm>
            <a:custGeom>
              <a:avLst/>
              <a:gdLst/>
              <a:ahLst/>
              <a:cxnLst/>
              <a:rect l="l" t="t" r="r" b="b"/>
              <a:pathLst>
                <a:path w="2505710" h="1506347">
                  <a:moveTo>
                    <a:pt x="0" y="0"/>
                  </a:moveTo>
                  <a:lnTo>
                    <a:pt x="2505710" y="0"/>
                  </a:lnTo>
                  <a:lnTo>
                    <a:pt x="2505710" y="1506347"/>
                  </a:lnTo>
                  <a:lnTo>
                    <a:pt x="0" y="1506347"/>
                  </a:lnTo>
                  <a:lnTo>
                    <a:pt x="0" y="0"/>
                  </a:lnTo>
                  <a:close/>
                </a:path>
              </a:pathLst>
            </a:custGeom>
            <a:blipFill>
              <a:blip r:embed="rId2"/>
              <a:stretch>
                <a:fillRect l="-120616" t="-115160" r="-98593" b="-125008"/>
              </a:stretch>
            </a:blipFill>
          </p:spPr>
          <p:txBody>
            <a:bodyPr/>
            <a:lstStyle/>
            <a:p>
              <a:endParaRPr lang="es-ES"/>
            </a:p>
          </p:txBody>
        </p:sp>
      </p:grpSp>
      <p:grpSp>
        <p:nvGrpSpPr>
          <p:cNvPr id="17" name="Group 17"/>
          <p:cNvGrpSpPr/>
          <p:nvPr/>
        </p:nvGrpSpPr>
        <p:grpSpPr>
          <a:xfrm rot="801120">
            <a:off x="1393287" y="6753838"/>
            <a:ext cx="3022405" cy="2111603"/>
            <a:chOff x="0" y="0"/>
            <a:chExt cx="2613749" cy="1826095"/>
          </a:xfrm>
        </p:grpSpPr>
        <p:sp>
          <p:nvSpPr>
            <p:cNvPr id="18" name="Freeform 18" descr="A group of white speech bubbles with different symbols  AI-generated content may be incorrect."/>
            <p:cNvSpPr/>
            <p:nvPr/>
          </p:nvSpPr>
          <p:spPr>
            <a:xfrm>
              <a:off x="0" y="0"/>
              <a:ext cx="2613787" cy="1826133"/>
            </a:xfrm>
            <a:custGeom>
              <a:avLst/>
              <a:gdLst/>
              <a:ahLst/>
              <a:cxnLst/>
              <a:rect l="l" t="t" r="r" b="b"/>
              <a:pathLst>
                <a:path w="2613787" h="1826133">
                  <a:moveTo>
                    <a:pt x="0" y="0"/>
                  </a:moveTo>
                  <a:lnTo>
                    <a:pt x="2613787" y="0"/>
                  </a:lnTo>
                  <a:lnTo>
                    <a:pt x="2613787" y="1826133"/>
                  </a:lnTo>
                  <a:lnTo>
                    <a:pt x="0" y="1826133"/>
                  </a:lnTo>
                  <a:lnTo>
                    <a:pt x="0" y="0"/>
                  </a:lnTo>
                  <a:close/>
                </a:path>
              </a:pathLst>
            </a:custGeom>
            <a:blipFill>
              <a:blip r:embed="rId2"/>
              <a:stretch>
                <a:fillRect l="-19241" t="-173624" r="-202358" b="-21269"/>
              </a:stretch>
            </a:blipFill>
          </p:spPr>
          <p:txBody>
            <a:bodyPr/>
            <a:lstStyle/>
            <a:p>
              <a:endParaRPr lang="es-ES"/>
            </a:p>
          </p:txBody>
        </p:sp>
      </p:grpSp>
      <p:grpSp>
        <p:nvGrpSpPr>
          <p:cNvPr id="19" name="Group 19"/>
          <p:cNvGrpSpPr/>
          <p:nvPr/>
        </p:nvGrpSpPr>
        <p:grpSpPr>
          <a:xfrm>
            <a:off x="5111840" y="5912011"/>
            <a:ext cx="8064321" cy="2688204"/>
            <a:chOff x="0" y="0"/>
            <a:chExt cx="10752428" cy="3584272"/>
          </a:xfrm>
        </p:grpSpPr>
        <p:grpSp>
          <p:nvGrpSpPr>
            <p:cNvPr id="20" name="Group 20"/>
            <p:cNvGrpSpPr/>
            <p:nvPr/>
          </p:nvGrpSpPr>
          <p:grpSpPr>
            <a:xfrm>
              <a:off x="0" y="0"/>
              <a:ext cx="10752428" cy="2530172"/>
              <a:chOff x="0" y="0"/>
              <a:chExt cx="6973952" cy="1641052"/>
            </a:xfrm>
          </p:grpSpPr>
          <p:sp>
            <p:nvSpPr>
              <p:cNvPr id="21" name="Freeform 21"/>
              <p:cNvSpPr/>
              <p:nvPr/>
            </p:nvSpPr>
            <p:spPr>
              <a:xfrm>
                <a:off x="0" y="0"/>
                <a:ext cx="6973955" cy="1641049"/>
              </a:xfrm>
              <a:custGeom>
                <a:avLst/>
                <a:gdLst/>
                <a:ahLst/>
                <a:cxnLst/>
                <a:rect l="l" t="t" r="r" b="b"/>
                <a:pathLst>
                  <a:path w="6973955" h="1641049">
                    <a:moveTo>
                      <a:pt x="0" y="0"/>
                    </a:moveTo>
                    <a:lnTo>
                      <a:pt x="6973955" y="0"/>
                    </a:lnTo>
                    <a:lnTo>
                      <a:pt x="6973955" y="1641049"/>
                    </a:lnTo>
                    <a:lnTo>
                      <a:pt x="0" y="1641049"/>
                    </a:lnTo>
                    <a:close/>
                  </a:path>
                </a:pathLst>
              </a:custGeom>
              <a:blipFill>
                <a:blip r:embed="rId3">
                  <a:alphaModFix amt="0"/>
                </a:blip>
                <a:stretch>
                  <a:fillRect t="-77004" r="-53377" b="-77004"/>
                </a:stretch>
              </a:blipFill>
            </p:spPr>
            <p:txBody>
              <a:bodyPr/>
              <a:lstStyle/>
              <a:p>
                <a:endParaRPr lang="es-ES"/>
              </a:p>
            </p:txBody>
          </p:sp>
          <p:sp>
            <p:nvSpPr>
              <p:cNvPr id="22" name="TextBox 22"/>
              <p:cNvSpPr txBox="1"/>
              <p:nvPr/>
            </p:nvSpPr>
            <p:spPr>
              <a:xfrm>
                <a:off x="0" y="-28575"/>
                <a:ext cx="6973952" cy="1669627"/>
              </a:xfrm>
              <a:prstGeom prst="rect">
                <a:avLst/>
              </a:prstGeom>
            </p:spPr>
            <p:txBody>
              <a:bodyPr lIns="0" tIns="0" rIns="0" bIns="0" rtlCol="0" anchor="ctr"/>
              <a:lstStyle/>
              <a:p>
                <a:pPr algn="ctr">
                  <a:lnSpc>
                    <a:spcPts val="2400"/>
                  </a:lnSpc>
                </a:pPr>
                <a:r>
                  <a:rPr lang="en-US" sz="2000">
                    <a:solidFill>
                      <a:srgbClr val="000000"/>
                    </a:solidFill>
                    <a:latin typeface="Poppins"/>
                    <a:ea typeface="Poppins"/>
                    <a:cs typeface="Poppins"/>
                    <a:sym typeface="Poppins"/>
                  </a:rPr>
                  <a:t>Just like in this game, on the internet messages are repeated and spread quickly. They can hurt or they can help. Each of us decides what kind of message we want to share.</a:t>
                </a:r>
              </a:p>
            </p:txBody>
          </p:sp>
        </p:grpSp>
        <p:sp>
          <p:nvSpPr>
            <p:cNvPr id="23" name="TextBox 23"/>
            <p:cNvSpPr txBox="1"/>
            <p:nvPr/>
          </p:nvSpPr>
          <p:spPr>
            <a:xfrm>
              <a:off x="1450693" y="2742897"/>
              <a:ext cx="7548276" cy="8413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Remember:</a:t>
              </a:r>
              <a:r>
                <a:rPr lang="en-US" sz="2000">
                  <a:solidFill>
                    <a:srgbClr val="000000"/>
                  </a:solidFill>
                  <a:latin typeface="Poppins"/>
                  <a:ea typeface="Poppins"/>
                  <a:cs typeface="Poppins"/>
                  <a:sym typeface="Poppins"/>
                </a:rPr>
                <a:t> words have power; they can hurt or they can care.</a:t>
              </a:r>
            </a:p>
          </p:txBody>
        </p:sp>
      </p:grpSp>
    </p:spTree>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7118" y="2781098"/>
            <a:ext cx="20462236" cy="13870180"/>
            <a:chOff x="0" y="0"/>
            <a:chExt cx="14550923" cy="9863239"/>
          </a:xfrm>
        </p:grpSpPr>
        <p:sp>
          <p:nvSpPr>
            <p:cNvPr id="3" name="Freeform 3"/>
            <p:cNvSpPr/>
            <p:nvPr/>
          </p:nvSpPr>
          <p:spPr>
            <a:xfrm>
              <a:off x="0" y="0"/>
              <a:ext cx="14550898" cy="9863201"/>
            </a:xfrm>
            <a:custGeom>
              <a:avLst/>
              <a:gdLst/>
              <a:ahLst/>
              <a:cxnLst/>
              <a:rect l="l" t="t" r="r" b="b"/>
              <a:pathLst>
                <a:path w="14550898" h="9863201">
                  <a:moveTo>
                    <a:pt x="0" y="4931664"/>
                  </a:moveTo>
                  <a:cubicBezTo>
                    <a:pt x="0" y="2208022"/>
                    <a:pt x="3257296" y="0"/>
                    <a:pt x="7275449" y="0"/>
                  </a:cubicBezTo>
                  <a:cubicBezTo>
                    <a:pt x="11293602" y="0"/>
                    <a:pt x="14550898" y="2208022"/>
                    <a:pt x="14550898" y="4931664"/>
                  </a:cubicBezTo>
                  <a:cubicBezTo>
                    <a:pt x="14550898" y="7655306"/>
                    <a:pt x="11293602" y="9863201"/>
                    <a:pt x="7275449" y="9863201"/>
                  </a:cubicBezTo>
                  <a:cubicBezTo>
                    <a:pt x="3257296" y="9863201"/>
                    <a:pt x="0" y="7655306"/>
                    <a:pt x="0" y="4931664"/>
                  </a:cubicBezTo>
                  <a:close/>
                </a:path>
              </a:pathLst>
            </a:custGeom>
            <a:solidFill>
              <a:srgbClr val="FFED4C"/>
            </a:solidFill>
          </p:spPr>
          <p:txBody>
            <a:bodyPr/>
            <a:lstStyle/>
            <a:p>
              <a:endParaRPr lang="es-ES"/>
            </a:p>
          </p:txBody>
        </p:sp>
      </p:grpSp>
      <p:sp>
        <p:nvSpPr>
          <p:cNvPr id="4" name="TextBox 4"/>
          <p:cNvSpPr txBox="1"/>
          <p:nvPr/>
        </p:nvSpPr>
        <p:spPr>
          <a:xfrm>
            <a:off x="5424288" y="3762539"/>
            <a:ext cx="7439424" cy="455995"/>
          </a:xfrm>
          <a:prstGeom prst="rect">
            <a:avLst/>
          </a:prstGeom>
        </p:spPr>
        <p:txBody>
          <a:bodyPr lIns="0" tIns="0" rIns="0" bIns="0" rtlCol="0" anchor="t">
            <a:spAutoFit/>
          </a:bodyPr>
          <a:lstStyle/>
          <a:p>
            <a:pPr algn="ctr">
              <a:lnSpc>
                <a:spcPts val="3245"/>
              </a:lnSpc>
            </a:pPr>
            <a:r>
              <a:rPr lang="en-US" sz="2704">
                <a:solidFill>
                  <a:srgbClr val="000000"/>
                </a:solidFill>
                <a:latin typeface="Poppins"/>
                <a:ea typeface="Poppins"/>
                <a:cs typeface="Poppins"/>
                <a:sym typeface="Poppins"/>
              </a:rPr>
              <a:t>Activity 2.6</a:t>
            </a:r>
          </a:p>
        </p:txBody>
      </p:sp>
      <p:sp>
        <p:nvSpPr>
          <p:cNvPr id="5" name="TextBox 5"/>
          <p:cNvSpPr txBox="1"/>
          <p:nvPr/>
        </p:nvSpPr>
        <p:spPr>
          <a:xfrm>
            <a:off x="4474101" y="5195377"/>
            <a:ext cx="9339798" cy="3095625"/>
          </a:xfrm>
          <a:prstGeom prst="rect">
            <a:avLst/>
          </a:prstGeom>
        </p:spPr>
        <p:txBody>
          <a:bodyPr lIns="0" tIns="0" rIns="0" bIns="0" rtlCol="0" anchor="t">
            <a:spAutoFit/>
          </a:bodyPr>
          <a:lstStyle/>
          <a:p>
            <a:pPr algn="ctr">
              <a:lnSpc>
                <a:spcPts val="6000"/>
              </a:lnSpc>
            </a:pPr>
            <a:r>
              <a:rPr lang="en-US" sz="5000">
                <a:solidFill>
                  <a:srgbClr val="000000"/>
                </a:solidFill>
                <a:latin typeface="Poppins"/>
                <a:ea typeface="Poppins"/>
                <a:cs typeface="Poppins"/>
                <a:sym typeface="Poppins"/>
              </a:rPr>
              <a:t>Debate </a:t>
            </a:r>
          </a:p>
          <a:p>
            <a:pPr algn="ctr">
              <a:lnSpc>
                <a:spcPts val="6000"/>
              </a:lnSpc>
            </a:pPr>
            <a:endParaRPr lang="en-US" sz="5000">
              <a:solidFill>
                <a:srgbClr val="000000"/>
              </a:solidFill>
              <a:latin typeface="Poppins"/>
              <a:ea typeface="Poppins"/>
              <a:cs typeface="Poppins"/>
              <a:sym typeface="Poppins"/>
            </a:endParaRPr>
          </a:p>
          <a:p>
            <a:pPr algn="ctr">
              <a:lnSpc>
                <a:spcPts val="6000"/>
              </a:lnSpc>
            </a:pPr>
            <a:r>
              <a:rPr lang="en-US" sz="5000" b="1">
                <a:solidFill>
                  <a:srgbClr val="000000"/>
                </a:solidFill>
                <a:latin typeface="Poppins Bold"/>
                <a:ea typeface="Poppins Bold"/>
                <a:cs typeface="Poppins Bold"/>
                <a:sym typeface="Poppins Bold"/>
              </a:rPr>
              <a:t>Golden Rules on the Internet </a:t>
            </a:r>
          </a:p>
          <a:p>
            <a:pPr algn="ctr">
              <a:lnSpc>
                <a:spcPts val="6000"/>
              </a:lnSpc>
            </a:pPr>
            <a:r>
              <a:rPr lang="en-US" sz="5000" b="1">
                <a:solidFill>
                  <a:srgbClr val="000000"/>
                </a:solidFill>
                <a:latin typeface="Poppins Bold"/>
                <a:ea typeface="Poppins Bold"/>
                <a:cs typeface="Poppins Bold"/>
                <a:sym typeface="Poppins Bold"/>
              </a:rPr>
              <a:t>(STOP – BLOCK – TELL) </a:t>
            </a:r>
          </a:p>
        </p:txBody>
      </p:sp>
    </p:spTree>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25538" y="1518367"/>
            <a:ext cx="7115294" cy="21621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 </a:t>
            </a:r>
          </a:p>
          <a:p>
            <a:pPr algn="l">
              <a:lnSpc>
                <a:spcPts val="2400"/>
              </a:lnSpc>
            </a:pPr>
            <a:endParaRPr lang="en-US" sz="2000" b="1">
              <a:solidFill>
                <a:srgbClr val="000000"/>
              </a:solidFill>
              <a:latin typeface="Poppins Bold"/>
              <a:ea typeface="Poppins Bold"/>
              <a:cs typeface="Poppins Bold"/>
              <a:sym typeface="Poppins Bold"/>
            </a:endParaRPr>
          </a:p>
          <a:p>
            <a:pPr marL="257387" lvl="1" indent="-128693" algn="l">
              <a:lnSpc>
                <a:spcPts val="2400"/>
              </a:lnSpc>
              <a:buFont typeface="Arial"/>
              <a:buChar char="•"/>
            </a:pPr>
            <a:r>
              <a:rPr lang="en-US" sz="2000">
                <a:solidFill>
                  <a:srgbClr val="000000"/>
                </a:solidFill>
                <a:latin typeface="Poppins"/>
                <a:ea typeface="Poppins"/>
                <a:cs typeface="Poppins"/>
                <a:sym typeface="Poppins"/>
              </a:rPr>
              <a:t>Blackboard or flipchart to write down the rules. </a:t>
            </a:r>
          </a:p>
          <a:p>
            <a:pPr marL="257387" lvl="1" indent="-128693" algn="l">
              <a:lnSpc>
                <a:spcPts val="2400"/>
              </a:lnSpc>
              <a:buFont typeface="Arial"/>
              <a:buChar char="•"/>
            </a:pPr>
            <a:r>
              <a:rPr lang="en-US" sz="2000">
                <a:solidFill>
                  <a:srgbClr val="000000"/>
                </a:solidFill>
                <a:latin typeface="Poppins"/>
                <a:ea typeface="Poppins"/>
                <a:cs typeface="Poppins"/>
                <a:sym typeface="Poppins"/>
              </a:rPr>
              <a:t>Cards or slides with the three key words: STOP – BLOCK – TELL. </a:t>
            </a:r>
          </a:p>
          <a:p>
            <a:pPr marL="257387" lvl="1" indent="-128693" algn="l">
              <a:lnSpc>
                <a:spcPts val="2400"/>
              </a:lnSpc>
              <a:buFont typeface="Arial"/>
              <a:buChar char="•"/>
            </a:pPr>
            <a:r>
              <a:rPr lang="en-US" sz="2000">
                <a:solidFill>
                  <a:srgbClr val="000000"/>
                </a:solidFill>
                <a:latin typeface="Poppins"/>
                <a:ea typeface="Poppins"/>
                <a:cs typeface="Poppins"/>
                <a:sym typeface="Poppins"/>
              </a:rPr>
              <a:t>(Optional) Examples of fictional screenshots of chats or social networks.</a:t>
            </a:r>
          </a:p>
        </p:txBody>
      </p:sp>
      <p:sp>
        <p:nvSpPr>
          <p:cNvPr id="3" name="TextBox 3"/>
          <p:cNvSpPr txBox="1"/>
          <p:nvPr/>
        </p:nvSpPr>
        <p:spPr>
          <a:xfrm>
            <a:off x="10157227" y="1518367"/>
            <a:ext cx="5833038" cy="12477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What we will do: </a:t>
            </a:r>
          </a:p>
          <a:p>
            <a:pPr algn="l">
              <a:lnSpc>
                <a:spcPts val="2400"/>
              </a:lnSpc>
            </a:pPr>
            <a:endParaRPr lang="en-US" sz="2000" b="1">
              <a:solidFill>
                <a:srgbClr val="000000"/>
              </a:solidFill>
              <a:latin typeface="Poppins Bold"/>
              <a:ea typeface="Poppins Bold"/>
              <a:cs typeface="Poppins Bold"/>
              <a:sym typeface="Poppins Bold"/>
            </a:endParaRPr>
          </a:p>
          <a:p>
            <a:pPr algn="l">
              <a:lnSpc>
                <a:spcPts val="2400"/>
              </a:lnSpc>
            </a:pPr>
            <a:r>
              <a:rPr lang="en-US" sz="2000">
                <a:solidFill>
                  <a:srgbClr val="000000"/>
                </a:solidFill>
                <a:latin typeface="Poppins"/>
                <a:ea typeface="Poppins"/>
                <a:cs typeface="Poppins"/>
                <a:sym typeface="Poppins"/>
              </a:rPr>
              <a:t>We will talk about what to do when someone bothers you online.</a:t>
            </a:r>
          </a:p>
        </p:txBody>
      </p:sp>
      <p:sp>
        <p:nvSpPr>
          <p:cNvPr id="4" name="TextBox 4"/>
          <p:cNvSpPr txBox="1"/>
          <p:nvPr/>
        </p:nvSpPr>
        <p:spPr>
          <a:xfrm>
            <a:off x="1825538" y="6002103"/>
            <a:ext cx="6262829" cy="6381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We already saw how messages can cause harm on the internet.</a:t>
            </a:r>
          </a:p>
        </p:txBody>
      </p:sp>
      <p:grpSp>
        <p:nvGrpSpPr>
          <p:cNvPr id="5" name="Group 5"/>
          <p:cNvGrpSpPr/>
          <p:nvPr/>
        </p:nvGrpSpPr>
        <p:grpSpPr>
          <a:xfrm>
            <a:off x="8940832" y="5494977"/>
            <a:ext cx="7766461" cy="2925907"/>
            <a:chOff x="0" y="0"/>
            <a:chExt cx="6040937" cy="2275840"/>
          </a:xfrm>
        </p:grpSpPr>
        <p:sp>
          <p:nvSpPr>
            <p:cNvPr id="6" name="Freeform 6"/>
            <p:cNvSpPr/>
            <p:nvPr/>
          </p:nvSpPr>
          <p:spPr>
            <a:xfrm>
              <a:off x="0" y="0"/>
              <a:ext cx="6040975" cy="2275840"/>
            </a:xfrm>
            <a:custGeom>
              <a:avLst/>
              <a:gdLst/>
              <a:ahLst/>
              <a:cxnLst/>
              <a:rect l="l" t="t" r="r" b="b"/>
              <a:pathLst>
                <a:path w="6040975" h="2275840">
                  <a:moveTo>
                    <a:pt x="0" y="379349"/>
                  </a:moveTo>
                  <a:cubicBezTo>
                    <a:pt x="0" y="169799"/>
                    <a:pt x="178583" y="0"/>
                    <a:pt x="398974" y="0"/>
                  </a:cubicBezTo>
                  <a:lnTo>
                    <a:pt x="5642003" y="0"/>
                  </a:lnTo>
                  <a:cubicBezTo>
                    <a:pt x="5862394" y="0"/>
                    <a:pt x="6040975" y="169799"/>
                    <a:pt x="6040975" y="379349"/>
                  </a:cubicBezTo>
                  <a:lnTo>
                    <a:pt x="6040975" y="1896491"/>
                  </a:lnTo>
                  <a:cubicBezTo>
                    <a:pt x="6040975" y="2106041"/>
                    <a:pt x="5862394" y="2275840"/>
                    <a:pt x="5642003" y="2275840"/>
                  </a:cubicBezTo>
                  <a:lnTo>
                    <a:pt x="398974" y="2275840"/>
                  </a:lnTo>
                  <a:cubicBezTo>
                    <a:pt x="178583" y="2275840"/>
                    <a:pt x="0" y="2106041"/>
                    <a:pt x="0" y="1896491"/>
                  </a:cubicBezTo>
                  <a:lnTo>
                    <a:pt x="0" y="379349"/>
                  </a:lnTo>
                  <a:close/>
                </a:path>
              </a:pathLst>
            </a:custGeom>
            <a:solidFill>
              <a:srgbClr val="70C7D6"/>
            </a:solidFill>
            <a:ln w="19050" cap="rnd">
              <a:solidFill>
                <a:srgbClr val="000000"/>
              </a:solidFill>
              <a:prstDash val="solid"/>
              <a:round/>
            </a:ln>
          </p:spPr>
          <p:txBody>
            <a:bodyPr/>
            <a:lstStyle/>
            <a:p>
              <a:endParaRPr lang="es-ES"/>
            </a:p>
          </p:txBody>
        </p:sp>
        <p:sp>
          <p:nvSpPr>
            <p:cNvPr id="7" name="TextBox 7"/>
            <p:cNvSpPr txBox="1"/>
            <p:nvPr/>
          </p:nvSpPr>
          <p:spPr>
            <a:xfrm>
              <a:off x="0" y="-28575"/>
              <a:ext cx="6040937" cy="2304415"/>
            </a:xfrm>
            <a:prstGeom prst="rect">
              <a:avLst/>
            </a:prstGeom>
          </p:spPr>
          <p:txBody>
            <a:bodyPr lIns="87081" tIns="87081" rIns="87081" bIns="87081" rtlCol="0" anchor="ctr"/>
            <a:lstStyle/>
            <a:p>
              <a:pPr algn="ctr">
                <a:lnSpc>
                  <a:spcPts val="3949"/>
                </a:lnSpc>
              </a:pPr>
              <a:r>
                <a:rPr lang="en-US" sz="3291">
                  <a:solidFill>
                    <a:srgbClr val="000000"/>
                  </a:solidFill>
                  <a:latin typeface="Poppins"/>
                  <a:ea typeface="Poppins"/>
                  <a:cs typeface="Poppins"/>
                  <a:sym typeface="Poppins"/>
                </a:rPr>
                <a:t>What can we do if we receive unpleasant messages or see that someone else receives them?”</a:t>
              </a:r>
            </a:p>
          </p:txBody>
        </p:sp>
      </p:grpSp>
    </p:spTree>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2457" y="4583568"/>
            <a:ext cx="20735377" cy="5695931"/>
            <a:chOff x="0" y="0"/>
            <a:chExt cx="19660209" cy="5400586"/>
          </a:xfrm>
        </p:grpSpPr>
        <p:sp>
          <p:nvSpPr>
            <p:cNvPr id="3" name="Freeform 3"/>
            <p:cNvSpPr/>
            <p:nvPr/>
          </p:nvSpPr>
          <p:spPr>
            <a:xfrm>
              <a:off x="0" y="0"/>
              <a:ext cx="19660209" cy="5400548"/>
            </a:xfrm>
            <a:custGeom>
              <a:avLst/>
              <a:gdLst/>
              <a:ahLst/>
              <a:cxnLst/>
              <a:rect l="l" t="t" r="r" b="b"/>
              <a:pathLst>
                <a:path w="19660209" h="5400548">
                  <a:moveTo>
                    <a:pt x="0" y="0"/>
                  </a:moveTo>
                  <a:lnTo>
                    <a:pt x="19660209" y="0"/>
                  </a:lnTo>
                  <a:lnTo>
                    <a:pt x="19660209" y="5400548"/>
                  </a:lnTo>
                  <a:lnTo>
                    <a:pt x="0" y="5400548"/>
                  </a:lnTo>
                  <a:close/>
                </a:path>
              </a:pathLst>
            </a:custGeom>
            <a:solidFill>
              <a:srgbClr val="E3829C"/>
            </a:solidFill>
          </p:spPr>
          <p:txBody>
            <a:bodyPr/>
            <a:lstStyle/>
            <a:p>
              <a:endParaRPr lang="es-ES"/>
            </a:p>
          </p:txBody>
        </p:sp>
      </p:grpSp>
      <p:sp>
        <p:nvSpPr>
          <p:cNvPr id="4" name="TextBox 4"/>
          <p:cNvSpPr txBox="1"/>
          <p:nvPr/>
        </p:nvSpPr>
        <p:spPr>
          <a:xfrm>
            <a:off x="4134807" y="612938"/>
            <a:ext cx="10018399" cy="4070326"/>
          </a:xfrm>
          <a:prstGeom prst="rect">
            <a:avLst/>
          </a:prstGeom>
        </p:spPr>
        <p:txBody>
          <a:bodyPr lIns="0" tIns="0" rIns="0" bIns="0" rtlCol="0" anchor="t">
            <a:spAutoFit/>
          </a:bodyPr>
          <a:lstStyle/>
          <a:p>
            <a:pPr algn="ctr">
              <a:lnSpc>
                <a:spcPts val="29879"/>
              </a:lnSpc>
            </a:pPr>
            <a:r>
              <a:rPr lang="en-US" sz="24899">
                <a:solidFill>
                  <a:srgbClr val="E3829C"/>
                </a:solidFill>
                <a:latin typeface="Poppins"/>
                <a:ea typeface="Poppins"/>
                <a:cs typeface="Poppins"/>
                <a:sym typeface="Poppins"/>
              </a:rPr>
              <a:t>STOP</a:t>
            </a:r>
          </a:p>
        </p:txBody>
      </p:sp>
      <p:sp>
        <p:nvSpPr>
          <p:cNvPr id="5" name="TextBox 5"/>
          <p:cNvSpPr txBox="1"/>
          <p:nvPr/>
        </p:nvSpPr>
        <p:spPr>
          <a:xfrm>
            <a:off x="5637151" y="5188744"/>
            <a:ext cx="7013711" cy="398289"/>
          </a:xfrm>
          <a:prstGeom prst="rect">
            <a:avLst/>
          </a:prstGeom>
        </p:spPr>
        <p:txBody>
          <a:bodyPr lIns="0" tIns="0" rIns="0" bIns="0" rtlCol="0" anchor="t">
            <a:spAutoFit/>
          </a:bodyPr>
          <a:lstStyle/>
          <a:p>
            <a:pPr algn="ctr">
              <a:lnSpc>
                <a:spcPts val="2879"/>
              </a:lnSpc>
            </a:pPr>
            <a:r>
              <a:rPr lang="en-US" sz="2399">
                <a:solidFill>
                  <a:srgbClr val="000000"/>
                </a:solidFill>
                <a:latin typeface="Poppins"/>
                <a:ea typeface="Poppins"/>
                <a:cs typeface="Poppins"/>
                <a:sym typeface="Poppins"/>
              </a:rPr>
              <a:t>Don’t join in or laugh at hurtful messages.</a:t>
            </a:r>
          </a:p>
        </p:txBody>
      </p:sp>
      <p:sp>
        <p:nvSpPr>
          <p:cNvPr id="6" name="TextBox 6"/>
          <p:cNvSpPr txBox="1"/>
          <p:nvPr/>
        </p:nvSpPr>
        <p:spPr>
          <a:xfrm>
            <a:off x="5167847" y="6163022"/>
            <a:ext cx="7952320" cy="398289"/>
          </a:xfrm>
          <a:prstGeom prst="rect">
            <a:avLst/>
          </a:prstGeom>
        </p:spPr>
        <p:txBody>
          <a:bodyPr lIns="0" tIns="0" rIns="0" bIns="0" rtlCol="0" anchor="t">
            <a:spAutoFit/>
          </a:bodyPr>
          <a:lstStyle/>
          <a:p>
            <a:pPr algn="ctr">
              <a:lnSpc>
                <a:spcPts val="2879"/>
              </a:lnSpc>
            </a:pPr>
            <a:r>
              <a:rPr lang="en-US" sz="2399">
                <a:solidFill>
                  <a:srgbClr val="000000"/>
                </a:solidFill>
                <a:latin typeface="Poppins"/>
                <a:ea typeface="Poppins"/>
                <a:cs typeface="Poppins"/>
                <a:sym typeface="Poppins"/>
              </a:rPr>
              <a:t>Ignoring hurtful behavior is the first step to stop it.</a:t>
            </a:r>
          </a:p>
        </p:txBody>
      </p:sp>
      <p:sp>
        <p:nvSpPr>
          <p:cNvPr id="7" name="TextBox 7"/>
          <p:cNvSpPr txBox="1"/>
          <p:nvPr/>
        </p:nvSpPr>
        <p:spPr>
          <a:xfrm>
            <a:off x="5167847" y="7144787"/>
            <a:ext cx="7952320" cy="398289"/>
          </a:xfrm>
          <a:prstGeom prst="rect">
            <a:avLst/>
          </a:prstGeom>
        </p:spPr>
        <p:txBody>
          <a:bodyPr lIns="0" tIns="0" rIns="0" bIns="0" rtlCol="0" anchor="t">
            <a:spAutoFit/>
          </a:bodyPr>
          <a:lstStyle/>
          <a:p>
            <a:pPr algn="ctr">
              <a:lnSpc>
                <a:spcPts val="2879"/>
              </a:lnSpc>
            </a:pPr>
            <a:r>
              <a:rPr lang="en-US" sz="2399">
                <a:solidFill>
                  <a:srgbClr val="000000"/>
                </a:solidFill>
                <a:latin typeface="Poppins"/>
                <a:ea typeface="Poppins"/>
                <a:cs typeface="Poppins"/>
                <a:sym typeface="Poppins"/>
              </a:rPr>
              <a:t>Walk away or close the chat.</a:t>
            </a:r>
          </a:p>
        </p:txBody>
      </p:sp>
      <p:sp>
        <p:nvSpPr>
          <p:cNvPr id="8" name="TextBox 8"/>
          <p:cNvSpPr txBox="1"/>
          <p:nvPr/>
        </p:nvSpPr>
        <p:spPr>
          <a:xfrm>
            <a:off x="5167847" y="8119065"/>
            <a:ext cx="7952320" cy="398289"/>
          </a:xfrm>
          <a:prstGeom prst="rect">
            <a:avLst/>
          </a:prstGeom>
        </p:spPr>
        <p:txBody>
          <a:bodyPr lIns="0" tIns="0" rIns="0" bIns="0" rtlCol="0" anchor="t">
            <a:spAutoFit/>
          </a:bodyPr>
          <a:lstStyle/>
          <a:p>
            <a:pPr algn="ctr">
              <a:lnSpc>
                <a:spcPts val="2879"/>
              </a:lnSpc>
            </a:pPr>
            <a:r>
              <a:rPr lang="en-US" sz="2399">
                <a:solidFill>
                  <a:srgbClr val="000000"/>
                </a:solidFill>
                <a:latin typeface="Poppins"/>
                <a:ea typeface="Poppins"/>
                <a:cs typeface="Poppins"/>
                <a:sym typeface="Poppins"/>
              </a:rPr>
              <a:t>Don’t reply — silence is powerful.</a:t>
            </a:r>
          </a:p>
        </p:txBody>
      </p:sp>
      <p:sp>
        <p:nvSpPr>
          <p:cNvPr id="9" name="TextBox 9"/>
          <p:cNvSpPr txBox="1"/>
          <p:nvPr/>
        </p:nvSpPr>
        <p:spPr>
          <a:xfrm>
            <a:off x="4698549" y="9093343"/>
            <a:ext cx="8890915" cy="398289"/>
          </a:xfrm>
          <a:prstGeom prst="rect">
            <a:avLst/>
          </a:prstGeom>
        </p:spPr>
        <p:txBody>
          <a:bodyPr lIns="0" tIns="0" rIns="0" bIns="0" rtlCol="0" anchor="t">
            <a:spAutoFit/>
          </a:bodyPr>
          <a:lstStyle/>
          <a:p>
            <a:pPr algn="ctr">
              <a:lnSpc>
                <a:spcPts val="2879"/>
              </a:lnSpc>
            </a:pPr>
            <a:r>
              <a:rPr lang="en-US" sz="2399">
                <a:solidFill>
                  <a:srgbClr val="000000"/>
                </a:solidFill>
                <a:latin typeface="Poppins"/>
                <a:ea typeface="Poppins"/>
                <a:cs typeface="Poppins"/>
                <a:sym typeface="Poppins"/>
              </a:rPr>
              <a:t>You don’t have to answer mean words with more words.</a:t>
            </a:r>
          </a:p>
        </p:txBody>
      </p:sp>
    </p:spTree>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21707" y="4583568"/>
            <a:ext cx="19056442" cy="5695931"/>
            <a:chOff x="0" y="0"/>
            <a:chExt cx="18068330" cy="5400586"/>
          </a:xfrm>
        </p:grpSpPr>
        <p:sp>
          <p:nvSpPr>
            <p:cNvPr id="3" name="Freeform 3"/>
            <p:cNvSpPr/>
            <p:nvPr/>
          </p:nvSpPr>
          <p:spPr>
            <a:xfrm>
              <a:off x="0" y="0"/>
              <a:ext cx="18068330" cy="5400548"/>
            </a:xfrm>
            <a:custGeom>
              <a:avLst/>
              <a:gdLst/>
              <a:ahLst/>
              <a:cxnLst/>
              <a:rect l="l" t="t" r="r" b="b"/>
              <a:pathLst>
                <a:path w="18068330" h="5400548">
                  <a:moveTo>
                    <a:pt x="0" y="0"/>
                  </a:moveTo>
                  <a:lnTo>
                    <a:pt x="18068330" y="0"/>
                  </a:lnTo>
                  <a:lnTo>
                    <a:pt x="18068330" y="5400548"/>
                  </a:lnTo>
                  <a:lnTo>
                    <a:pt x="0" y="5400548"/>
                  </a:lnTo>
                  <a:close/>
                </a:path>
              </a:pathLst>
            </a:custGeom>
            <a:solidFill>
              <a:srgbClr val="50B264"/>
            </a:solidFill>
          </p:spPr>
          <p:txBody>
            <a:bodyPr/>
            <a:lstStyle/>
            <a:p>
              <a:endParaRPr lang="es-ES"/>
            </a:p>
          </p:txBody>
        </p:sp>
      </p:grpSp>
      <p:sp>
        <p:nvSpPr>
          <p:cNvPr id="4" name="TextBox 4"/>
          <p:cNvSpPr txBox="1"/>
          <p:nvPr/>
        </p:nvSpPr>
        <p:spPr>
          <a:xfrm>
            <a:off x="3591873" y="601499"/>
            <a:ext cx="11104241" cy="4070326"/>
          </a:xfrm>
          <a:prstGeom prst="rect">
            <a:avLst/>
          </a:prstGeom>
        </p:spPr>
        <p:txBody>
          <a:bodyPr lIns="0" tIns="0" rIns="0" bIns="0" rtlCol="0" anchor="t">
            <a:spAutoFit/>
          </a:bodyPr>
          <a:lstStyle/>
          <a:p>
            <a:pPr algn="ctr">
              <a:lnSpc>
                <a:spcPts val="29879"/>
              </a:lnSpc>
            </a:pPr>
            <a:r>
              <a:rPr lang="en-US" sz="24899">
                <a:solidFill>
                  <a:srgbClr val="50B264"/>
                </a:solidFill>
                <a:latin typeface="Poppins"/>
                <a:ea typeface="Poppins"/>
                <a:cs typeface="Poppins"/>
                <a:sym typeface="Poppins"/>
              </a:rPr>
              <a:t>BLOCK</a:t>
            </a:r>
          </a:p>
        </p:txBody>
      </p:sp>
      <p:sp>
        <p:nvSpPr>
          <p:cNvPr id="5" name="TextBox 5"/>
          <p:cNvSpPr txBox="1"/>
          <p:nvPr/>
        </p:nvSpPr>
        <p:spPr>
          <a:xfrm>
            <a:off x="5429094" y="5134456"/>
            <a:ext cx="7429799" cy="398289"/>
          </a:xfrm>
          <a:prstGeom prst="rect">
            <a:avLst/>
          </a:prstGeom>
        </p:spPr>
        <p:txBody>
          <a:bodyPr lIns="0" tIns="0" rIns="0" bIns="0" rtlCol="0" anchor="t">
            <a:spAutoFit/>
          </a:bodyPr>
          <a:lstStyle/>
          <a:p>
            <a:pPr algn="ctr">
              <a:lnSpc>
                <a:spcPts val="2879"/>
              </a:lnSpc>
            </a:pPr>
            <a:r>
              <a:rPr lang="en-US" sz="2399">
                <a:solidFill>
                  <a:srgbClr val="000000"/>
                </a:solidFill>
                <a:latin typeface="Poppins"/>
                <a:ea typeface="Poppins"/>
                <a:cs typeface="Poppins"/>
                <a:sym typeface="Poppins"/>
              </a:rPr>
              <a:t>Block the person who’s bothering you online.</a:t>
            </a:r>
          </a:p>
        </p:txBody>
      </p:sp>
      <p:sp>
        <p:nvSpPr>
          <p:cNvPr id="6" name="TextBox 6"/>
          <p:cNvSpPr txBox="1"/>
          <p:nvPr/>
        </p:nvSpPr>
        <p:spPr>
          <a:xfrm>
            <a:off x="4932934" y="6085454"/>
            <a:ext cx="8422120" cy="398289"/>
          </a:xfrm>
          <a:prstGeom prst="rect">
            <a:avLst/>
          </a:prstGeom>
        </p:spPr>
        <p:txBody>
          <a:bodyPr lIns="0" tIns="0" rIns="0" bIns="0" rtlCol="0" anchor="t">
            <a:spAutoFit/>
          </a:bodyPr>
          <a:lstStyle/>
          <a:p>
            <a:pPr algn="ctr">
              <a:lnSpc>
                <a:spcPts val="2879"/>
              </a:lnSpc>
            </a:pPr>
            <a:r>
              <a:rPr lang="en-US" sz="2399">
                <a:solidFill>
                  <a:srgbClr val="000000"/>
                </a:solidFill>
                <a:latin typeface="Poppins"/>
                <a:ea typeface="Poppins"/>
                <a:cs typeface="Poppins"/>
                <a:sym typeface="Poppins"/>
              </a:rPr>
              <a:t>Remove or unfollow them on social media.</a:t>
            </a:r>
          </a:p>
        </p:txBody>
      </p:sp>
      <p:sp>
        <p:nvSpPr>
          <p:cNvPr id="7" name="TextBox 7"/>
          <p:cNvSpPr txBox="1"/>
          <p:nvPr/>
        </p:nvSpPr>
        <p:spPr>
          <a:xfrm>
            <a:off x="3779885" y="7036452"/>
            <a:ext cx="10728216" cy="398289"/>
          </a:xfrm>
          <a:prstGeom prst="rect">
            <a:avLst/>
          </a:prstGeom>
        </p:spPr>
        <p:txBody>
          <a:bodyPr lIns="0" tIns="0" rIns="0" bIns="0" rtlCol="0" anchor="t">
            <a:spAutoFit/>
          </a:bodyPr>
          <a:lstStyle/>
          <a:p>
            <a:pPr algn="ctr">
              <a:lnSpc>
                <a:spcPts val="2879"/>
              </a:lnSpc>
            </a:pPr>
            <a:r>
              <a:rPr lang="en-US" sz="2399">
                <a:solidFill>
                  <a:srgbClr val="000000"/>
                </a:solidFill>
                <a:latin typeface="Poppins"/>
                <a:ea typeface="Poppins"/>
                <a:cs typeface="Poppins"/>
                <a:sym typeface="Poppins"/>
              </a:rPr>
              <a:t>Don’t give them more chances to hurt you — block and move on.</a:t>
            </a:r>
          </a:p>
        </p:txBody>
      </p:sp>
      <p:sp>
        <p:nvSpPr>
          <p:cNvPr id="8" name="TextBox 8"/>
          <p:cNvSpPr txBox="1"/>
          <p:nvPr/>
        </p:nvSpPr>
        <p:spPr>
          <a:xfrm>
            <a:off x="4932934" y="7987451"/>
            <a:ext cx="8422120" cy="398289"/>
          </a:xfrm>
          <a:prstGeom prst="rect">
            <a:avLst/>
          </a:prstGeom>
        </p:spPr>
        <p:txBody>
          <a:bodyPr lIns="0" tIns="0" rIns="0" bIns="0" rtlCol="0" anchor="t">
            <a:spAutoFit/>
          </a:bodyPr>
          <a:lstStyle/>
          <a:p>
            <a:pPr algn="ctr">
              <a:lnSpc>
                <a:spcPts val="2879"/>
              </a:lnSpc>
            </a:pPr>
            <a:r>
              <a:rPr lang="en-US" sz="2399">
                <a:solidFill>
                  <a:srgbClr val="000000"/>
                </a:solidFill>
                <a:latin typeface="Poppins"/>
                <a:ea typeface="Poppins"/>
                <a:cs typeface="Poppins"/>
                <a:sym typeface="Poppins"/>
              </a:rPr>
              <a:t>Protect your space and your peace.</a:t>
            </a:r>
          </a:p>
        </p:txBody>
      </p:sp>
      <p:sp>
        <p:nvSpPr>
          <p:cNvPr id="9" name="TextBox 9"/>
          <p:cNvSpPr txBox="1"/>
          <p:nvPr/>
        </p:nvSpPr>
        <p:spPr>
          <a:xfrm>
            <a:off x="4436773" y="8938449"/>
            <a:ext cx="9414440" cy="398289"/>
          </a:xfrm>
          <a:prstGeom prst="rect">
            <a:avLst/>
          </a:prstGeom>
        </p:spPr>
        <p:txBody>
          <a:bodyPr lIns="0" tIns="0" rIns="0" bIns="0" rtlCol="0" anchor="t">
            <a:spAutoFit/>
          </a:bodyPr>
          <a:lstStyle/>
          <a:p>
            <a:pPr algn="ctr">
              <a:lnSpc>
                <a:spcPts val="2879"/>
              </a:lnSpc>
            </a:pPr>
            <a:r>
              <a:rPr lang="en-US" sz="2399">
                <a:solidFill>
                  <a:srgbClr val="000000"/>
                </a:solidFill>
                <a:latin typeface="Poppins"/>
                <a:ea typeface="Poppins"/>
                <a:cs typeface="Poppins"/>
                <a:sym typeface="Poppins"/>
              </a:rPr>
              <a:t>You’re in control of who can contact you.</a:t>
            </a:r>
          </a:p>
        </p:txBody>
      </p:sp>
    </p:spTree>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28874" y="4583568"/>
            <a:ext cx="19395801" cy="5695931"/>
            <a:chOff x="0" y="0"/>
            <a:chExt cx="18390093" cy="5400586"/>
          </a:xfrm>
        </p:grpSpPr>
        <p:sp>
          <p:nvSpPr>
            <p:cNvPr id="3" name="Freeform 3"/>
            <p:cNvSpPr/>
            <p:nvPr/>
          </p:nvSpPr>
          <p:spPr>
            <a:xfrm>
              <a:off x="0" y="0"/>
              <a:ext cx="18390093" cy="5400548"/>
            </a:xfrm>
            <a:custGeom>
              <a:avLst/>
              <a:gdLst/>
              <a:ahLst/>
              <a:cxnLst/>
              <a:rect l="l" t="t" r="r" b="b"/>
              <a:pathLst>
                <a:path w="18390093" h="5400548">
                  <a:moveTo>
                    <a:pt x="0" y="0"/>
                  </a:moveTo>
                  <a:lnTo>
                    <a:pt x="18390093" y="0"/>
                  </a:lnTo>
                  <a:lnTo>
                    <a:pt x="18390093" y="5400548"/>
                  </a:lnTo>
                  <a:lnTo>
                    <a:pt x="0" y="5400548"/>
                  </a:lnTo>
                  <a:close/>
                </a:path>
              </a:pathLst>
            </a:custGeom>
            <a:solidFill>
              <a:srgbClr val="70C7D6"/>
            </a:solidFill>
          </p:spPr>
          <p:txBody>
            <a:bodyPr/>
            <a:lstStyle/>
            <a:p>
              <a:endParaRPr lang="es-ES"/>
            </a:p>
          </p:txBody>
        </p:sp>
      </p:grpSp>
      <p:sp>
        <p:nvSpPr>
          <p:cNvPr id="4" name="TextBox 4"/>
          <p:cNvSpPr txBox="1"/>
          <p:nvPr/>
        </p:nvSpPr>
        <p:spPr>
          <a:xfrm>
            <a:off x="5837875" y="601499"/>
            <a:ext cx="6612251" cy="4070326"/>
          </a:xfrm>
          <a:prstGeom prst="rect">
            <a:avLst/>
          </a:prstGeom>
        </p:spPr>
        <p:txBody>
          <a:bodyPr lIns="0" tIns="0" rIns="0" bIns="0" rtlCol="0" anchor="t">
            <a:spAutoFit/>
          </a:bodyPr>
          <a:lstStyle/>
          <a:p>
            <a:pPr algn="ctr">
              <a:lnSpc>
                <a:spcPts val="29879"/>
              </a:lnSpc>
            </a:pPr>
            <a:r>
              <a:rPr lang="en-US" sz="24899">
                <a:solidFill>
                  <a:srgbClr val="70C7D6"/>
                </a:solidFill>
                <a:latin typeface="Poppins"/>
                <a:ea typeface="Poppins"/>
                <a:cs typeface="Poppins"/>
                <a:sym typeface="Poppins"/>
              </a:rPr>
              <a:t>TELL</a:t>
            </a:r>
          </a:p>
        </p:txBody>
      </p:sp>
      <p:sp>
        <p:nvSpPr>
          <p:cNvPr id="5" name="TextBox 5"/>
          <p:cNvSpPr txBox="1"/>
          <p:nvPr/>
        </p:nvSpPr>
        <p:spPr>
          <a:xfrm>
            <a:off x="5734335" y="5282063"/>
            <a:ext cx="6819330" cy="398289"/>
          </a:xfrm>
          <a:prstGeom prst="rect">
            <a:avLst/>
          </a:prstGeom>
        </p:spPr>
        <p:txBody>
          <a:bodyPr lIns="0" tIns="0" rIns="0" bIns="0" rtlCol="0" anchor="t">
            <a:spAutoFit/>
          </a:bodyPr>
          <a:lstStyle/>
          <a:p>
            <a:pPr algn="ctr">
              <a:lnSpc>
                <a:spcPts val="2879"/>
              </a:lnSpc>
            </a:pPr>
            <a:r>
              <a:rPr lang="en-US" sz="2399">
                <a:solidFill>
                  <a:srgbClr val="000000"/>
                </a:solidFill>
                <a:latin typeface="Poppins"/>
                <a:ea typeface="Poppins"/>
                <a:cs typeface="Poppins"/>
                <a:sym typeface="Poppins"/>
              </a:rPr>
              <a:t>You’re not alone; asking for help is brave.</a:t>
            </a:r>
          </a:p>
        </p:txBody>
      </p:sp>
      <p:sp>
        <p:nvSpPr>
          <p:cNvPr id="6" name="TextBox 6"/>
          <p:cNvSpPr txBox="1"/>
          <p:nvPr/>
        </p:nvSpPr>
        <p:spPr>
          <a:xfrm>
            <a:off x="5277581" y="6189677"/>
            <a:ext cx="7732837" cy="398289"/>
          </a:xfrm>
          <a:prstGeom prst="rect">
            <a:avLst/>
          </a:prstGeom>
        </p:spPr>
        <p:txBody>
          <a:bodyPr lIns="0" tIns="0" rIns="0" bIns="0" rtlCol="0" anchor="t">
            <a:spAutoFit/>
          </a:bodyPr>
          <a:lstStyle/>
          <a:p>
            <a:pPr algn="ctr">
              <a:lnSpc>
                <a:spcPts val="2879"/>
              </a:lnSpc>
            </a:pPr>
            <a:r>
              <a:rPr lang="en-US" sz="2399">
                <a:solidFill>
                  <a:srgbClr val="000000"/>
                </a:solidFill>
                <a:latin typeface="Poppins"/>
                <a:ea typeface="Poppins"/>
                <a:cs typeface="Poppins"/>
                <a:sym typeface="Poppins"/>
              </a:rPr>
              <a:t>Sharing what happened helps you stay safe.</a:t>
            </a:r>
          </a:p>
        </p:txBody>
      </p:sp>
      <p:sp>
        <p:nvSpPr>
          <p:cNvPr id="7" name="TextBox 7"/>
          <p:cNvSpPr txBox="1"/>
          <p:nvPr/>
        </p:nvSpPr>
        <p:spPr>
          <a:xfrm>
            <a:off x="3540626" y="7097290"/>
            <a:ext cx="11206749" cy="398289"/>
          </a:xfrm>
          <a:prstGeom prst="rect">
            <a:avLst/>
          </a:prstGeom>
        </p:spPr>
        <p:txBody>
          <a:bodyPr lIns="0" tIns="0" rIns="0" bIns="0" rtlCol="0" anchor="t">
            <a:spAutoFit/>
          </a:bodyPr>
          <a:lstStyle/>
          <a:p>
            <a:pPr algn="ctr">
              <a:lnSpc>
                <a:spcPts val="2879"/>
              </a:lnSpc>
            </a:pPr>
            <a:r>
              <a:rPr lang="en-US" sz="2399">
                <a:solidFill>
                  <a:srgbClr val="000000"/>
                </a:solidFill>
                <a:latin typeface="Poppins"/>
                <a:ea typeface="Poppins"/>
                <a:cs typeface="Poppins"/>
                <a:sym typeface="Poppins"/>
              </a:rPr>
              <a:t>Talk to an adult you trust — a teacher, parent, or school counselor.</a:t>
            </a:r>
          </a:p>
        </p:txBody>
      </p:sp>
      <p:sp>
        <p:nvSpPr>
          <p:cNvPr id="8" name="TextBox 8"/>
          <p:cNvSpPr txBox="1"/>
          <p:nvPr/>
        </p:nvSpPr>
        <p:spPr>
          <a:xfrm>
            <a:off x="4955925" y="8004904"/>
            <a:ext cx="8376150" cy="398289"/>
          </a:xfrm>
          <a:prstGeom prst="rect">
            <a:avLst/>
          </a:prstGeom>
        </p:spPr>
        <p:txBody>
          <a:bodyPr lIns="0" tIns="0" rIns="0" bIns="0" rtlCol="0" anchor="t">
            <a:spAutoFit/>
          </a:bodyPr>
          <a:lstStyle/>
          <a:p>
            <a:pPr algn="ctr">
              <a:lnSpc>
                <a:spcPts val="2879"/>
              </a:lnSpc>
            </a:pPr>
            <a:r>
              <a:rPr lang="en-US" sz="2399">
                <a:solidFill>
                  <a:srgbClr val="000000"/>
                </a:solidFill>
                <a:latin typeface="Poppins"/>
                <a:ea typeface="Poppins"/>
                <a:cs typeface="Poppins"/>
                <a:sym typeface="Poppins"/>
              </a:rPr>
              <a:t>Tell someone, even if you think it’s small — it matters.</a:t>
            </a:r>
          </a:p>
        </p:txBody>
      </p:sp>
      <p:sp>
        <p:nvSpPr>
          <p:cNvPr id="9" name="TextBox 9"/>
          <p:cNvSpPr txBox="1"/>
          <p:nvPr/>
        </p:nvSpPr>
        <p:spPr>
          <a:xfrm>
            <a:off x="4820828" y="8912517"/>
            <a:ext cx="8646344" cy="398289"/>
          </a:xfrm>
          <a:prstGeom prst="rect">
            <a:avLst/>
          </a:prstGeom>
        </p:spPr>
        <p:txBody>
          <a:bodyPr lIns="0" tIns="0" rIns="0" bIns="0" rtlCol="0" anchor="t">
            <a:spAutoFit/>
          </a:bodyPr>
          <a:lstStyle/>
          <a:p>
            <a:pPr algn="ctr">
              <a:lnSpc>
                <a:spcPts val="2879"/>
              </a:lnSpc>
            </a:pPr>
            <a:r>
              <a:rPr lang="en-US" sz="2399">
                <a:solidFill>
                  <a:srgbClr val="000000"/>
                </a:solidFill>
                <a:latin typeface="Poppins"/>
                <a:ea typeface="Poppins"/>
                <a:cs typeface="Poppins"/>
                <a:sym typeface="Poppins"/>
              </a:rPr>
              <a:t>Speak up so others can help you solve it.</a:t>
            </a:r>
          </a:p>
        </p:txBody>
      </p:sp>
    </p:spTree>
  </p:cSld>
  <p:clrMapOvr>
    <a:masterClrMapping/>
  </p:clrMapOvr>
  <p:transition>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8609" y="1167777"/>
            <a:ext cx="4438009" cy="3545324"/>
            <a:chOff x="0" y="0"/>
            <a:chExt cx="3670973" cy="2932574"/>
          </a:xfrm>
        </p:grpSpPr>
        <p:sp>
          <p:nvSpPr>
            <p:cNvPr id="3" name="Freeform 3"/>
            <p:cNvSpPr/>
            <p:nvPr/>
          </p:nvSpPr>
          <p:spPr>
            <a:xfrm>
              <a:off x="0" y="0"/>
              <a:ext cx="3671062" cy="2932688"/>
            </a:xfrm>
            <a:custGeom>
              <a:avLst/>
              <a:gdLst/>
              <a:ahLst/>
              <a:cxnLst/>
              <a:rect l="l" t="t" r="r" b="b"/>
              <a:pathLst>
                <a:path w="3671062" h="2932688">
                  <a:moveTo>
                    <a:pt x="0" y="488824"/>
                  </a:moveTo>
                  <a:cubicBezTo>
                    <a:pt x="0" y="218821"/>
                    <a:pt x="218821" y="0"/>
                    <a:pt x="488823" y="0"/>
                  </a:cubicBezTo>
                  <a:lnTo>
                    <a:pt x="3182239" y="0"/>
                  </a:lnTo>
                  <a:cubicBezTo>
                    <a:pt x="3452241" y="0"/>
                    <a:pt x="3671062" y="218821"/>
                    <a:pt x="3671062" y="488824"/>
                  </a:cubicBezTo>
                  <a:lnTo>
                    <a:pt x="3671062" y="2443864"/>
                  </a:lnTo>
                  <a:cubicBezTo>
                    <a:pt x="3671062" y="2713867"/>
                    <a:pt x="3452241" y="2932688"/>
                    <a:pt x="3182239" y="2932688"/>
                  </a:cubicBezTo>
                  <a:lnTo>
                    <a:pt x="488823" y="2932688"/>
                  </a:lnTo>
                  <a:cubicBezTo>
                    <a:pt x="218821" y="2932561"/>
                    <a:pt x="0" y="2713740"/>
                    <a:pt x="0" y="2443864"/>
                  </a:cubicBezTo>
                  <a:lnTo>
                    <a:pt x="0" y="488824"/>
                  </a:lnTo>
                  <a:close/>
                </a:path>
              </a:pathLst>
            </a:custGeom>
            <a:solidFill>
              <a:srgbClr val="FFED4C"/>
            </a:solidFill>
            <a:ln w="19050" cap="rnd">
              <a:solidFill>
                <a:srgbClr val="000000"/>
              </a:solidFill>
              <a:prstDash val="solid"/>
              <a:round/>
            </a:ln>
          </p:spPr>
          <p:txBody>
            <a:bodyPr/>
            <a:lstStyle/>
            <a:p>
              <a:endParaRPr lang="es-ES"/>
            </a:p>
          </p:txBody>
        </p:sp>
        <p:sp>
          <p:nvSpPr>
            <p:cNvPr id="4" name="TextBox 4"/>
            <p:cNvSpPr txBox="1"/>
            <p:nvPr/>
          </p:nvSpPr>
          <p:spPr>
            <a:xfrm>
              <a:off x="0" y="-28575"/>
              <a:ext cx="3670973" cy="2961149"/>
            </a:xfrm>
            <a:prstGeom prst="rect">
              <a:avLst/>
            </a:prstGeom>
          </p:spPr>
          <p:txBody>
            <a:bodyPr lIns="81886" tIns="81886" rIns="81886" bIns="81886" rtlCol="0" anchor="ctr"/>
            <a:lstStyle/>
            <a:p>
              <a:pPr algn="ctr">
                <a:lnSpc>
                  <a:spcPts val="3600"/>
                </a:lnSpc>
              </a:pPr>
              <a:r>
                <a:rPr lang="en-US" sz="3000">
                  <a:solidFill>
                    <a:srgbClr val="000000"/>
                  </a:solidFill>
                  <a:latin typeface="Poppins"/>
                  <a:ea typeface="Poppins"/>
                  <a:cs typeface="Poppins"/>
                  <a:sym typeface="Poppins"/>
                </a:rPr>
                <a:t>A group starts sharing jokes about you.</a:t>
              </a:r>
            </a:p>
          </p:txBody>
        </p:sp>
      </p:grpSp>
      <p:grpSp>
        <p:nvGrpSpPr>
          <p:cNvPr id="5" name="Group 5"/>
          <p:cNvGrpSpPr/>
          <p:nvPr/>
        </p:nvGrpSpPr>
        <p:grpSpPr>
          <a:xfrm>
            <a:off x="6924996" y="1167777"/>
            <a:ext cx="4438009" cy="3545324"/>
            <a:chOff x="0" y="0"/>
            <a:chExt cx="3670973" cy="2932574"/>
          </a:xfrm>
        </p:grpSpPr>
        <p:sp>
          <p:nvSpPr>
            <p:cNvPr id="6" name="Freeform 6"/>
            <p:cNvSpPr/>
            <p:nvPr/>
          </p:nvSpPr>
          <p:spPr>
            <a:xfrm>
              <a:off x="0" y="0"/>
              <a:ext cx="3671062" cy="2932688"/>
            </a:xfrm>
            <a:custGeom>
              <a:avLst/>
              <a:gdLst/>
              <a:ahLst/>
              <a:cxnLst/>
              <a:rect l="l" t="t" r="r" b="b"/>
              <a:pathLst>
                <a:path w="3671062" h="2932688">
                  <a:moveTo>
                    <a:pt x="0" y="488824"/>
                  </a:moveTo>
                  <a:cubicBezTo>
                    <a:pt x="0" y="218821"/>
                    <a:pt x="218821" y="0"/>
                    <a:pt x="488823" y="0"/>
                  </a:cubicBezTo>
                  <a:lnTo>
                    <a:pt x="3182239" y="0"/>
                  </a:lnTo>
                  <a:cubicBezTo>
                    <a:pt x="3452241" y="0"/>
                    <a:pt x="3671062" y="218821"/>
                    <a:pt x="3671062" y="488824"/>
                  </a:cubicBezTo>
                  <a:lnTo>
                    <a:pt x="3671062" y="2443864"/>
                  </a:lnTo>
                  <a:cubicBezTo>
                    <a:pt x="3671062" y="2713867"/>
                    <a:pt x="3452241" y="2932688"/>
                    <a:pt x="3182239" y="2932688"/>
                  </a:cubicBezTo>
                  <a:lnTo>
                    <a:pt x="488823" y="2932688"/>
                  </a:lnTo>
                  <a:cubicBezTo>
                    <a:pt x="218821" y="2932561"/>
                    <a:pt x="0" y="2713740"/>
                    <a:pt x="0" y="2443864"/>
                  </a:cubicBezTo>
                  <a:lnTo>
                    <a:pt x="0" y="488824"/>
                  </a:lnTo>
                  <a:close/>
                </a:path>
              </a:pathLst>
            </a:custGeom>
            <a:solidFill>
              <a:srgbClr val="50B264"/>
            </a:solidFill>
            <a:ln w="19050" cap="rnd">
              <a:solidFill>
                <a:srgbClr val="000000"/>
              </a:solidFill>
              <a:prstDash val="solid"/>
              <a:round/>
            </a:ln>
          </p:spPr>
          <p:txBody>
            <a:bodyPr/>
            <a:lstStyle/>
            <a:p>
              <a:endParaRPr lang="es-ES"/>
            </a:p>
          </p:txBody>
        </p:sp>
        <p:sp>
          <p:nvSpPr>
            <p:cNvPr id="7" name="TextBox 7"/>
            <p:cNvSpPr txBox="1"/>
            <p:nvPr/>
          </p:nvSpPr>
          <p:spPr>
            <a:xfrm>
              <a:off x="0" y="-28575"/>
              <a:ext cx="3670973" cy="2961149"/>
            </a:xfrm>
            <a:prstGeom prst="rect">
              <a:avLst/>
            </a:prstGeom>
          </p:spPr>
          <p:txBody>
            <a:bodyPr lIns="81886" tIns="81886" rIns="81886" bIns="81886" rtlCol="0" anchor="ctr"/>
            <a:lstStyle/>
            <a:p>
              <a:pPr algn="ctr">
                <a:lnSpc>
                  <a:spcPts val="3600"/>
                </a:lnSpc>
              </a:pPr>
              <a:r>
                <a:rPr lang="en-US" sz="3000">
                  <a:solidFill>
                    <a:srgbClr val="000000"/>
                  </a:solidFill>
                  <a:latin typeface="Poppins"/>
                  <a:ea typeface="Poppins"/>
                  <a:cs typeface="Poppins"/>
                  <a:sym typeface="Poppins"/>
                </a:rPr>
                <a:t>They send you annoying messages, even if you ask them to stop.</a:t>
              </a:r>
            </a:p>
          </p:txBody>
        </p:sp>
      </p:grpSp>
      <p:grpSp>
        <p:nvGrpSpPr>
          <p:cNvPr id="8" name="Group 8"/>
          <p:cNvGrpSpPr/>
          <p:nvPr/>
        </p:nvGrpSpPr>
        <p:grpSpPr>
          <a:xfrm>
            <a:off x="12551382" y="1167777"/>
            <a:ext cx="4438009" cy="3545324"/>
            <a:chOff x="0" y="0"/>
            <a:chExt cx="3670973" cy="2932574"/>
          </a:xfrm>
        </p:grpSpPr>
        <p:sp>
          <p:nvSpPr>
            <p:cNvPr id="9" name="Freeform 9"/>
            <p:cNvSpPr/>
            <p:nvPr/>
          </p:nvSpPr>
          <p:spPr>
            <a:xfrm>
              <a:off x="0" y="0"/>
              <a:ext cx="3671062" cy="2932688"/>
            </a:xfrm>
            <a:custGeom>
              <a:avLst/>
              <a:gdLst/>
              <a:ahLst/>
              <a:cxnLst/>
              <a:rect l="l" t="t" r="r" b="b"/>
              <a:pathLst>
                <a:path w="3671062" h="2932688">
                  <a:moveTo>
                    <a:pt x="0" y="488824"/>
                  </a:moveTo>
                  <a:cubicBezTo>
                    <a:pt x="0" y="218821"/>
                    <a:pt x="218821" y="0"/>
                    <a:pt x="488823" y="0"/>
                  </a:cubicBezTo>
                  <a:lnTo>
                    <a:pt x="3182239" y="0"/>
                  </a:lnTo>
                  <a:cubicBezTo>
                    <a:pt x="3452241" y="0"/>
                    <a:pt x="3671062" y="218821"/>
                    <a:pt x="3671062" y="488824"/>
                  </a:cubicBezTo>
                  <a:lnTo>
                    <a:pt x="3671062" y="2443864"/>
                  </a:lnTo>
                  <a:cubicBezTo>
                    <a:pt x="3671062" y="2713867"/>
                    <a:pt x="3452241" y="2932688"/>
                    <a:pt x="3182239" y="2932688"/>
                  </a:cubicBezTo>
                  <a:lnTo>
                    <a:pt x="488823" y="2932688"/>
                  </a:lnTo>
                  <a:cubicBezTo>
                    <a:pt x="218821" y="2932561"/>
                    <a:pt x="0" y="2713740"/>
                    <a:pt x="0" y="2443864"/>
                  </a:cubicBezTo>
                  <a:lnTo>
                    <a:pt x="0" y="488824"/>
                  </a:lnTo>
                  <a:close/>
                </a:path>
              </a:pathLst>
            </a:custGeom>
            <a:solidFill>
              <a:srgbClr val="70C7D6"/>
            </a:solidFill>
            <a:ln w="19050" cap="rnd">
              <a:solidFill>
                <a:srgbClr val="000000"/>
              </a:solidFill>
              <a:prstDash val="solid"/>
              <a:round/>
            </a:ln>
          </p:spPr>
          <p:txBody>
            <a:bodyPr/>
            <a:lstStyle/>
            <a:p>
              <a:endParaRPr lang="es-ES"/>
            </a:p>
          </p:txBody>
        </p:sp>
        <p:sp>
          <p:nvSpPr>
            <p:cNvPr id="10" name="TextBox 10"/>
            <p:cNvSpPr txBox="1"/>
            <p:nvPr/>
          </p:nvSpPr>
          <p:spPr>
            <a:xfrm>
              <a:off x="0" y="-28575"/>
              <a:ext cx="3670973" cy="2961149"/>
            </a:xfrm>
            <a:prstGeom prst="rect">
              <a:avLst/>
            </a:prstGeom>
          </p:spPr>
          <p:txBody>
            <a:bodyPr lIns="81886" tIns="81886" rIns="81886" bIns="81886" rtlCol="0" anchor="ctr"/>
            <a:lstStyle/>
            <a:p>
              <a:pPr algn="ctr">
                <a:lnSpc>
                  <a:spcPts val="3600"/>
                </a:lnSpc>
              </a:pPr>
              <a:r>
                <a:rPr lang="en-US" sz="3000">
                  <a:solidFill>
                    <a:srgbClr val="000000"/>
                  </a:solidFill>
                  <a:latin typeface="Poppins"/>
                  <a:ea typeface="Poppins"/>
                  <a:cs typeface="Poppins"/>
                  <a:sym typeface="Poppins"/>
                </a:rPr>
                <a:t>Someone shares your number without permission.</a:t>
              </a:r>
            </a:p>
          </p:txBody>
        </p:sp>
      </p:grpSp>
      <p:grpSp>
        <p:nvGrpSpPr>
          <p:cNvPr id="11" name="Group 11"/>
          <p:cNvGrpSpPr/>
          <p:nvPr/>
        </p:nvGrpSpPr>
        <p:grpSpPr>
          <a:xfrm>
            <a:off x="12551382" y="5573899"/>
            <a:ext cx="4438009" cy="3545324"/>
            <a:chOff x="0" y="0"/>
            <a:chExt cx="3670973" cy="2932574"/>
          </a:xfrm>
        </p:grpSpPr>
        <p:sp>
          <p:nvSpPr>
            <p:cNvPr id="12" name="Freeform 12"/>
            <p:cNvSpPr/>
            <p:nvPr/>
          </p:nvSpPr>
          <p:spPr>
            <a:xfrm>
              <a:off x="0" y="0"/>
              <a:ext cx="3671062" cy="2932688"/>
            </a:xfrm>
            <a:custGeom>
              <a:avLst/>
              <a:gdLst/>
              <a:ahLst/>
              <a:cxnLst/>
              <a:rect l="l" t="t" r="r" b="b"/>
              <a:pathLst>
                <a:path w="3671062" h="2932688">
                  <a:moveTo>
                    <a:pt x="0" y="488824"/>
                  </a:moveTo>
                  <a:cubicBezTo>
                    <a:pt x="0" y="218821"/>
                    <a:pt x="218821" y="0"/>
                    <a:pt x="488823" y="0"/>
                  </a:cubicBezTo>
                  <a:lnTo>
                    <a:pt x="3182239" y="0"/>
                  </a:lnTo>
                  <a:cubicBezTo>
                    <a:pt x="3452241" y="0"/>
                    <a:pt x="3671062" y="218821"/>
                    <a:pt x="3671062" y="488824"/>
                  </a:cubicBezTo>
                  <a:lnTo>
                    <a:pt x="3671062" y="2443864"/>
                  </a:lnTo>
                  <a:cubicBezTo>
                    <a:pt x="3671062" y="2713867"/>
                    <a:pt x="3452241" y="2932688"/>
                    <a:pt x="3182239" y="2932688"/>
                  </a:cubicBezTo>
                  <a:lnTo>
                    <a:pt x="488823" y="2932688"/>
                  </a:lnTo>
                  <a:cubicBezTo>
                    <a:pt x="218821" y="2932561"/>
                    <a:pt x="0" y="2713740"/>
                    <a:pt x="0" y="2443864"/>
                  </a:cubicBezTo>
                  <a:lnTo>
                    <a:pt x="0" y="488824"/>
                  </a:lnTo>
                  <a:close/>
                </a:path>
              </a:pathLst>
            </a:custGeom>
            <a:solidFill>
              <a:srgbClr val="E3829C"/>
            </a:solidFill>
            <a:ln w="19050" cap="rnd">
              <a:solidFill>
                <a:srgbClr val="000000"/>
              </a:solidFill>
              <a:prstDash val="solid"/>
              <a:round/>
            </a:ln>
          </p:spPr>
          <p:txBody>
            <a:bodyPr/>
            <a:lstStyle/>
            <a:p>
              <a:endParaRPr lang="es-ES"/>
            </a:p>
          </p:txBody>
        </p:sp>
        <p:sp>
          <p:nvSpPr>
            <p:cNvPr id="13" name="TextBox 13"/>
            <p:cNvSpPr txBox="1"/>
            <p:nvPr/>
          </p:nvSpPr>
          <p:spPr>
            <a:xfrm>
              <a:off x="0" y="-28575"/>
              <a:ext cx="3670973" cy="2961149"/>
            </a:xfrm>
            <a:prstGeom prst="rect">
              <a:avLst/>
            </a:prstGeom>
          </p:spPr>
          <p:txBody>
            <a:bodyPr lIns="81886" tIns="81886" rIns="81886" bIns="81886" rtlCol="0" anchor="ctr"/>
            <a:lstStyle/>
            <a:p>
              <a:pPr algn="ctr">
                <a:lnSpc>
                  <a:spcPts val="3600"/>
                </a:lnSpc>
              </a:pPr>
              <a:r>
                <a:rPr lang="en-US" sz="3000">
                  <a:solidFill>
                    <a:srgbClr val="000000"/>
                  </a:solidFill>
                  <a:latin typeface="Poppins"/>
                  <a:ea typeface="Poppins"/>
                  <a:cs typeface="Poppins"/>
                  <a:sym typeface="Poppins"/>
                </a:rPr>
                <a:t>They make fun of the way you dress or speak.</a:t>
              </a:r>
            </a:p>
          </p:txBody>
        </p:sp>
      </p:grpSp>
      <p:grpSp>
        <p:nvGrpSpPr>
          <p:cNvPr id="14" name="Group 14"/>
          <p:cNvGrpSpPr/>
          <p:nvPr/>
        </p:nvGrpSpPr>
        <p:grpSpPr>
          <a:xfrm>
            <a:off x="1298609" y="5573899"/>
            <a:ext cx="4438009" cy="3545324"/>
            <a:chOff x="0" y="0"/>
            <a:chExt cx="3670973" cy="2932574"/>
          </a:xfrm>
        </p:grpSpPr>
        <p:sp>
          <p:nvSpPr>
            <p:cNvPr id="15" name="Freeform 15"/>
            <p:cNvSpPr/>
            <p:nvPr/>
          </p:nvSpPr>
          <p:spPr>
            <a:xfrm>
              <a:off x="0" y="0"/>
              <a:ext cx="3671062" cy="2932688"/>
            </a:xfrm>
            <a:custGeom>
              <a:avLst/>
              <a:gdLst/>
              <a:ahLst/>
              <a:cxnLst/>
              <a:rect l="l" t="t" r="r" b="b"/>
              <a:pathLst>
                <a:path w="3671062" h="2932688">
                  <a:moveTo>
                    <a:pt x="0" y="488824"/>
                  </a:moveTo>
                  <a:cubicBezTo>
                    <a:pt x="0" y="218821"/>
                    <a:pt x="218821" y="0"/>
                    <a:pt x="488823" y="0"/>
                  </a:cubicBezTo>
                  <a:lnTo>
                    <a:pt x="3182239" y="0"/>
                  </a:lnTo>
                  <a:cubicBezTo>
                    <a:pt x="3452241" y="0"/>
                    <a:pt x="3671062" y="218821"/>
                    <a:pt x="3671062" y="488824"/>
                  </a:cubicBezTo>
                  <a:lnTo>
                    <a:pt x="3671062" y="2443864"/>
                  </a:lnTo>
                  <a:cubicBezTo>
                    <a:pt x="3671062" y="2713867"/>
                    <a:pt x="3452241" y="2932688"/>
                    <a:pt x="3182239" y="2932688"/>
                  </a:cubicBezTo>
                  <a:lnTo>
                    <a:pt x="488823" y="2932688"/>
                  </a:lnTo>
                  <a:cubicBezTo>
                    <a:pt x="218821" y="2932561"/>
                    <a:pt x="0" y="2713740"/>
                    <a:pt x="0" y="2443864"/>
                  </a:cubicBezTo>
                  <a:lnTo>
                    <a:pt x="0" y="488824"/>
                  </a:lnTo>
                  <a:close/>
                </a:path>
              </a:pathLst>
            </a:custGeom>
            <a:solidFill>
              <a:srgbClr val="E3829C"/>
            </a:solidFill>
            <a:ln w="19050" cap="rnd">
              <a:solidFill>
                <a:srgbClr val="000000"/>
              </a:solidFill>
              <a:prstDash val="solid"/>
              <a:round/>
            </a:ln>
          </p:spPr>
          <p:txBody>
            <a:bodyPr/>
            <a:lstStyle/>
            <a:p>
              <a:endParaRPr lang="es-ES"/>
            </a:p>
          </p:txBody>
        </p:sp>
        <p:sp>
          <p:nvSpPr>
            <p:cNvPr id="16" name="TextBox 16"/>
            <p:cNvSpPr txBox="1"/>
            <p:nvPr/>
          </p:nvSpPr>
          <p:spPr>
            <a:xfrm>
              <a:off x="0" y="-28575"/>
              <a:ext cx="3670973" cy="2961149"/>
            </a:xfrm>
            <a:prstGeom prst="rect">
              <a:avLst/>
            </a:prstGeom>
          </p:spPr>
          <p:txBody>
            <a:bodyPr lIns="81886" tIns="81886" rIns="81886" bIns="81886" rtlCol="0" anchor="ctr"/>
            <a:lstStyle/>
            <a:p>
              <a:pPr algn="ctr">
                <a:lnSpc>
                  <a:spcPts val="3600"/>
                </a:lnSpc>
              </a:pPr>
              <a:r>
                <a:rPr lang="en-US" sz="3000">
                  <a:solidFill>
                    <a:srgbClr val="000000"/>
                  </a:solidFill>
                  <a:latin typeface="Poppins"/>
                  <a:ea typeface="Poppins"/>
                  <a:cs typeface="Poppins"/>
                  <a:sym typeface="Poppins"/>
                </a:rPr>
                <a:t>Someone records a video of you without permission and uploads it to networks.</a:t>
              </a:r>
            </a:p>
          </p:txBody>
        </p:sp>
      </p:grpSp>
      <p:grpSp>
        <p:nvGrpSpPr>
          <p:cNvPr id="17" name="Group 17"/>
          <p:cNvGrpSpPr/>
          <p:nvPr/>
        </p:nvGrpSpPr>
        <p:grpSpPr>
          <a:xfrm>
            <a:off x="6924996" y="5573899"/>
            <a:ext cx="4438009" cy="3545324"/>
            <a:chOff x="0" y="0"/>
            <a:chExt cx="3670973" cy="2932574"/>
          </a:xfrm>
        </p:grpSpPr>
        <p:sp>
          <p:nvSpPr>
            <p:cNvPr id="18" name="Freeform 18"/>
            <p:cNvSpPr/>
            <p:nvPr/>
          </p:nvSpPr>
          <p:spPr>
            <a:xfrm>
              <a:off x="0" y="0"/>
              <a:ext cx="3671062" cy="2932688"/>
            </a:xfrm>
            <a:custGeom>
              <a:avLst/>
              <a:gdLst/>
              <a:ahLst/>
              <a:cxnLst/>
              <a:rect l="l" t="t" r="r" b="b"/>
              <a:pathLst>
                <a:path w="3671062" h="2932688">
                  <a:moveTo>
                    <a:pt x="0" y="488824"/>
                  </a:moveTo>
                  <a:cubicBezTo>
                    <a:pt x="0" y="218821"/>
                    <a:pt x="218821" y="0"/>
                    <a:pt x="488823" y="0"/>
                  </a:cubicBezTo>
                  <a:lnTo>
                    <a:pt x="3182239" y="0"/>
                  </a:lnTo>
                  <a:cubicBezTo>
                    <a:pt x="3452241" y="0"/>
                    <a:pt x="3671062" y="218821"/>
                    <a:pt x="3671062" y="488824"/>
                  </a:cubicBezTo>
                  <a:lnTo>
                    <a:pt x="3671062" y="2443864"/>
                  </a:lnTo>
                  <a:cubicBezTo>
                    <a:pt x="3671062" y="2713867"/>
                    <a:pt x="3452241" y="2932688"/>
                    <a:pt x="3182239" y="2932688"/>
                  </a:cubicBezTo>
                  <a:lnTo>
                    <a:pt x="488823" y="2932688"/>
                  </a:lnTo>
                  <a:cubicBezTo>
                    <a:pt x="218821" y="2932561"/>
                    <a:pt x="0" y="2713740"/>
                    <a:pt x="0" y="2443864"/>
                  </a:cubicBezTo>
                  <a:lnTo>
                    <a:pt x="0" y="488824"/>
                  </a:lnTo>
                  <a:close/>
                </a:path>
              </a:pathLst>
            </a:custGeom>
            <a:solidFill>
              <a:srgbClr val="FFED4C"/>
            </a:solidFill>
            <a:ln w="19050" cap="rnd">
              <a:solidFill>
                <a:srgbClr val="000000"/>
              </a:solidFill>
              <a:prstDash val="solid"/>
              <a:round/>
            </a:ln>
          </p:spPr>
          <p:txBody>
            <a:bodyPr/>
            <a:lstStyle/>
            <a:p>
              <a:endParaRPr lang="es-ES"/>
            </a:p>
          </p:txBody>
        </p:sp>
        <p:sp>
          <p:nvSpPr>
            <p:cNvPr id="19" name="TextBox 19"/>
            <p:cNvSpPr txBox="1"/>
            <p:nvPr/>
          </p:nvSpPr>
          <p:spPr>
            <a:xfrm>
              <a:off x="0" y="-28575"/>
              <a:ext cx="3670973" cy="2961149"/>
            </a:xfrm>
            <a:prstGeom prst="rect">
              <a:avLst/>
            </a:prstGeom>
          </p:spPr>
          <p:txBody>
            <a:bodyPr lIns="81886" tIns="81886" rIns="81886" bIns="81886" rtlCol="0" anchor="ctr"/>
            <a:lstStyle/>
            <a:p>
              <a:pPr algn="ctr">
                <a:lnSpc>
                  <a:spcPts val="3600"/>
                </a:lnSpc>
              </a:pPr>
              <a:r>
                <a:rPr lang="en-US" sz="3000">
                  <a:solidFill>
                    <a:srgbClr val="000000"/>
                  </a:solidFill>
                  <a:latin typeface="Poppins"/>
                  <a:ea typeface="Poppins"/>
                  <a:cs typeface="Poppins"/>
                  <a:sym typeface="Poppins"/>
                </a:rPr>
                <a:t>A group starts laughing at you as you enter the room.</a:t>
              </a:r>
            </a:p>
          </p:txBody>
        </p:sp>
      </p:grpSp>
    </p:spTree>
  </p:cSld>
  <p:clrMapOvr>
    <a:masterClrMapping/>
  </p:clrMapOvr>
  <p:transition>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45123" y="1371600"/>
            <a:ext cx="6599335" cy="5615343"/>
            <a:chOff x="0" y="0"/>
            <a:chExt cx="5892703" cy="5014073"/>
          </a:xfrm>
        </p:grpSpPr>
        <p:sp>
          <p:nvSpPr>
            <p:cNvPr id="3" name="Freeform 3"/>
            <p:cNvSpPr/>
            <p:nvPr/>
          </p:nvSpPr>
          <p:spPr>
            <a:xfrm>
              <a:off x="0" y="0"/>
              <a:ext cx="5892641" cy="5013959"/>
            </a:xfrm>
            <a:custGeom>
              <a:avLst/>
              <a:gdLst/>
              <a:ahLst/>
              <a:cxnLst/>
              <a:rect l="l" t="t" r="r" b="b"/>
              <a:pathLst>
                <a:path w="5892641" h="5013959">
                  <a:moveTo>
                    <a:pt x="0" y="835660"/>
                  </a:moveTo>
                  <a:cubicBezTo>
                    <a:pt x="0" y="374142"/>
                    <a:pt x="302835" y="0"/>
                    <a:pt x="676394" y="0"/>
                  </a:cubicBezTo>
                  <a:lnTo>
                    <a:pt x="5216248" y="0"/>
                  </a:lnTo>
                  <a:cubicBezTo>
                    <a:pt x="5589806" y="0"/>
                    <a:pt x="5892641" y="374142"/>
                    <a:pt x="5892641" y="835660"/>
                  </a:cubicBezTo>
                  <a:lnTo>
                    <a:pt x="5892641" y="4178299"/>
                  </a:lnTo>
                  <a:cubicBezTo>
                    <a:pt x="5892641" y="4639817"/>
                    <a:pt x="5589806" y="5013959"/>
                    <a:pt x="5216248" y="5013959"/>
                  </a:cubicBezTo>
                  <a:lnTo>
                    <a:pt x="676394" y="5013959"/>
                  </a:lnTo>
                  <a:cubicBezTo>
                    <a:pt x="302835" y="5013959"/>
                    <a:pt x="0" y="4639817"/>
                    <a:pt x="0" y="4178299"/>
                  </a:cubicBezTo>
                  <a:lnTo>
                    <a:pt x="0" y="835660"/>
                  </a:lnTo>
                  <a:close/>
                </a:path>
              </a:pathLst>
            </a:custGeom>
            <a:solidFill>
              <a:srgbClr val="FFED4C"/>
            </a:solidFill>
            <a:ln w="19050" cap="rnd">
              <a:solidFill>
                <a:srgbClr val="000000"/>
              </a:solidFill>
              <a:prstDash val="solid"/>
              <a:round/>
            </a:ln>
          </p:spPr>
          <p:txBody>
            <a:bodyPr/>
            <a:lstStyle/>
            <a:p>
              <a:endParaRPr lang="es-ES"/>
            </a:p>
          </p:txBody>
        </p:sp>
        <p:sp>
          <p:nvSpPr>
            <p:cNvPr id="4" name="TextBox 4"/>
            <p:cNvSpPr txBox="1"/>
            <p:nvPr/>
          </p:nvSpPr>
          <p:spPr>
            <a:xfrm>
              <a:off x="0" y="-28575"/>
              <a:ext cx="5892703" cy="5042648"/>
            </a:xfrm>
            <a:prstGeom prst="rect">
              <a:avLst/>
            </a:prstGeom>
          </p:spPr>
          <p:txBody>
            <a:bodyPr lIns="75856" tIns="75856" rIns="75856" bIns="75856" rtlCol="0" anchor="ctr"/>
            <a:lstStyle/>
            <a:p>
              <a:pPr algn="ctr">
                <a:lnSpc>
                  <a:spcPts val="3822"/>
                </a:lnSpc>
              </a:pPr>
              <a:r>
                <a:rPr lang="en-US" sz="3185">
                  <a:solidFill>
                    <a:srgbClr val="000000"/>
                  </a:solidFill>
                  <a:latin typeface="Poppins"/>
                  <a:ea typeface="Poppins"/>
                  <a:cs typeface="Poppins"/>
                  <a:sym typeface="Poppins"/>
                </a:rPr>
                <a:t>None of us has to endure cyberbullying. There is always something we can do: </a:t>
              </a:r>
              <a:r>
                <a:rPr lang="en-US" sz="3185" b="1">
                  <a:solidFill>
                    <a:srgbClr val="000000"/>
                  </a:solidFill>
                  <a:latin typeface="Poppins Bold"/>
                  <a:ea typeface="Poppins Bold"/>
                  <a:cs typeface="Poppins Bold"/>
                  <a:sym typeface="Poppins Bold"/>
                </a:rPr>
                <a:t>stop, block, and tell</a:t>
              </a:r>
              <a:r>
                <a:rPr lang="en-US" sz="3185">
                  <a:solidFill>
                    <a:srgbClr val="000000"/>
                  </a:solidFill>
                  <a:latin typeface="Poppins"/>
                  <a:ea typeface="Poppins"/>
                  <a:cs typeface="Poppins"/>
                  <a:sym typeface="Poppins"/>
                </a:rPr>
                <a:t>. The faster we act, the less harm it can cause.</a:t>
              </a:r>
            </a:p>
          </p:txBody>
        </p:sp>
      </p:grpSp>
      <p:sp>
        <p:nvSpPr>
          <p:cNvPr id="5" name="Freeform 5"/>
          <p:cNvSpPr/>
          <p:nvPr/>
        </p:nvSpPr>
        <p:spPr>
          <a:xfrm>
            <a:off x="8488154" y="1028700"/>
            <a:ext cx="9527757" cy="8229600"/>
          </a:xfrm>
          <a:custGeom>
            <a:avLst/>
            <a:gdLst/>
            <a:ahLst/>
            <a:cxnLst/>
            <a:rect l="l" t="t" r="r" b="b"/>
            <a:pathLst>
              <a:path w="9527757" h="8229600">
                <a:moveTo>
                  <a:pt x="0" y="0"/>
                </a:moveTo>
                <a:lnTo>
                  <a:pt x="9527757" y="0"/>
                </a:lnTo>
                <a:lnTo>
                  <a:pt x="9527757" y="8229600"/>
                </a:lnTo>
                <a:lnTo>
                  <a:pt x="0" y="8229600"/>
                </a:lnTo>
                <a:lnTo>
                  <a:pt x="0" y="0"/>
                </a:lnTo>
                <a:close/>
              </a:path>
            </a:pathLst>
          </a:custGeom>
          <a:blipFill>
            <a:blip r:embed="rId2"/>
            <a:stretch>
              <a:fillRect/>
            </a:stretch>
          </a:blipFill>
        </p:spPr>
        <p:txBody>
          <a:bodyPr/>
          <a:lstStyle/>
          <a:p>
            <a:endParaRPr lang="es-ES"/>
          </a:p>
        </p:txBody>
      </p:sp>
      <p:sp>
        <p:nvSpPr>
          <p:cNvPr id="6" name="TextBox 6"/>
          <p:cNvSpPr txBox="1"/>
          <p:nvPr/>
        </p:nvSpPr>
        <p:spPr>
          <a:xfrm>
            <a:off x="2022613" y="7998834"/>
            <a:ext cx="5044353" cy="638175"/>
          </a:xfrm>
          <a:prstGeom prst="rect">
            <a:avLst/>
          </a:prstGeom>
        </p:spPr>
        <p:txBody>
          <a:bodyPr lIns="0" tIns="0" rIns="0" bIns="0" rtlCol="0" anchor="t">
            <a:spAutoFit/>
          </a:bodyPr>
          <a:lstStyle/>
          <a:p>
            <a:pPr algn="ctr">
              <a:lnSpc>
                <a:spcPts val="2400"/>
              </a:lnSpc>
            </a:pPr>
            <a:r>
              <a:rPr lang="en-US" sz="2000" b="1">
                <a:solidFill>
                  <a:srgbClr val="000000"/>
                </a:solidFill>
                <a:latin typeface="Poppins Bold"/>
                <a:ea typeface="Poppins Bold"/>
                <a:cs typeface="Poppins Bold"/>
                <a:sym typeface="Poppins Bold"/>
              </a:rPr>
              <a:t>Remember: </a:t>
            </a:r>
            <a:r>
              <a:rPr lang="en-US" sz="2000">
                <a:solidFill>
                  <a:srgbClr val="000000"/>
                </a:solidFill>
                <a:latin typeface="Poppins"/>
                <a:ea typeface="Poppins"/>
                <a:cs typeface="Poppins"/>
                <a:sym typeface="Poppins"/>
              </a:rPr>
              <a:t>asking for help is not tattling, </a:t>
            </a:r>
            <a:r>
              <a:rPr lang="en-US" sz="2000" b="1">
                <a:solidFill>
                  <a:srgbClr val="000000"/>
                </a:solidFill>
                <a:latin typeface="Poppins Bold"/>
                <a:ea typeface="Poppins Bold"/>
                <a:cs typeface="Poppins Bold"/>
                <a:sym typeface="Poppins Bold"/>
              </a:rPr>
              <a:t>it is protecting yourself.</a:t>
            </a:r>
          </a:p>
        </p:txBody>
      </p:sp>
      <p:sp>
        <p:nvSpPr>
          <p:cNvPr id="7" name="TextBox 7"/>
          <p:cNvSpPr txBox="1"/>
          <p:nvPr/>
        </p:nvSpPr>
        <p:spPr>
          <a:xfrm rot="-528701">
            <a:off x="9712267" y="1647845"/>
            <a:ext cx="1073854" cy="461665"/>
          </a:xfrm>
          <a:prstGeom prst="rect">
            <a:avLst/>
          </a:prstGeom>
        </p:spPr>
        <p:txBody>
          <a:bodyPr wrap="square" lIns="0" tIns="0" rIns="0" bIns="0" rtlCol="0" anchor="t">
            <a:spAutoFit/>
          </a:bodyPr>
          <a:lstStyle/>
          <a:p>
            <a:pPr algn="ctr">
              <a:lnSpc>
                <a:spcPts val="3600"/>
              </a:lnSpc>
              <a:spcBef>
                <a:spcPct val="0"/>
              </a:spcBef>
            </a:pPr>
            <a:r>
              <a:rPr lang="en-US" sz="3000" b="1" dirty="0">
                <a:solidFill>
                  <a:srgbClr val="000000"/>
                </a:solidFill>
                <a:latin typeface="Poppins Bold"/>
                <a:ea typeface="Poppins Bold"/>
                <a:cs typeface="Poppins Bold"/>
                <a:sym typeface="Poppins Bold"/>
              </a:rPr>
              <a:t>STOP</a:t>
            </a:r>
          </a:p>
        </p:txBody>
      </p:sp>
      <p:sp>
        <p:nvSpPr>
          <p:cNvPr id="8" name="TextBox 8"/>
          <p:cNvSpPr txBox="1"/>
          <p:nvPr/>
        </p:nvSpPr>
        <p:spPr>
          <a:xfrm rot="211985">
            <a:off x="13138751" y="2210058"/>
            <a:ext cx="1427903" cy="485775"/>
          </a:xfrm>
          <a:prstGeom prst="rect">
            <a:avLst/>
          </a:prstGeom>
        </p:spPr>
        <p:txBody>
          <a:bodyPr lIns="0" tIns="0" rIns="0" bIns="0" rtlCol="0" anchor="t">
            <a:spAutoFit/>
          </a:bodyPr>
          <a:lstStyle/>
          <a:p>
            <a:pPr algn="ctr">
              <a:lnSpc>
                <a:spcPts val="3600"/>
              </a:lnSpc>
              <a:spcBef>
                <a:spcPct val="0"/>
              </a:spcBef>
            </a:pPr>
            <a:r>
              <a:rPr lang="en-US" sz="3000" b="1">
                <a:solidFill>
                  <a:srgbClr val="000000"/>
                </a:solidFill>
                <a:latin typeface="Poppins Bold"/>
                <a:ea typeface="Poppins Bold"/>
                <a:cs typeface="Poppins Bold"/>
                <a:sym typeface="Poppins Bold"/>
              </a:rPr>
              <a:t>BLOCK</a:t>
            </a:r>
          </a:p>
        </p:txBody>
      </p:sp>
      <p:sp>
        <p:nvSpPr>
          <p:cNvPr id="9" name="TextBox 9"/>
          <p:cNvSpPr txBox="1"/>
          <p:nvPr/>
        </p:nvSpPr>
        <p:spPr>
          <a:xfrm rot="258873">
            <a:off x="16121735" y="4604701"/>
            <a:ext cx="1427903" cy="485775"/>
          </a:xfrm>
          <a:prstGeom prst="rect">
            <a:avLst/>
          </a:prstGeom>
        </p:spPr>
        <p:txBody>
          <a:bodyPr lIns="0" tIns="0" rIns="0" bIns="0" rtlCol="0" anchor="t">
            <a:spAutoFit/>
          </a:bodyPr>
          <a:lstStyle/>
          <a:p>
            <a:pPr algn="ctr">
              <a:lnSpc>
                <a:spcPts val="3600"/>
              </a:lnSpc>
              <a:spcBef>
                <a:spcPct val="0"/>
              </a:spcBef>
            </a:pPr>
            <a:r>
              <a:rPr lang="en-US" sz="3000" b="1">
                <a:solidFill>
                  <a:srgbClr val="000000"/>
                </a:solidFill>
                <a:latin typeface="Poppins Bold"/>
                <a:ea typeface="Poppins Bold"/>
                <a:cs typeface="Poppins Bold"/>
                <a:sym typeface="Poppins Bold"/>
              </a:rPr>
              <a:t>TELL</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7118" y="2781098"/>
            <a:ext cx="20462236" cy="13870180"/>
            <a:chOff x="0" y="0"/>
            <a:chExt cx="14550923" cy="9863239"/>
          </a:xfrm>
        </p:grpSpPr>
        <p:sp>
          <p:nvSpPr>
            <p:cNvPr id="3" name="Freeform 3"/>
            <p:cNvSpPr/>
            <p:nvPr/>
          </p:nvSpPr>
          <p:spPr>
            <a:xfrm>
              <a:off x="0" y="0"/>
              <a:ext cx="14550898" cy="9863201"/>
            </a:xfrm>
            <a:custGeom>
              <a:avLst/>
              <a:gdLst/>
              <a:ahLst/>
              <a:cxnLst/>
              <a:rect l="l" t="t" r="r" b="b"/>
              <a:pathLst>
                <a:path w="14550898" h="9863201">
                  <a:moveTo>
                    <a:pt x="0" y="4931664"/>
                  </a:moveTo>
                  <a:cubicBezTo>
                    <a:pt x="0" y="2208022"/>
                    <a:pt x="3257296" y="0"/>
                    <a:pt x="7275449" y="0"/>
                  </a:cubicBezTo>
                  <a:cubicBezTo>
                    <a:pt x="11293602" y="0"/>
                    <a:pt x="14550898" y="2208022"/>
                    <a:pt x="14550898" y="4931664"/>
                  </a:cubicBezTo>
                  <a:cubicBezTo>
                    <a:pt x="14550898" y="7655306"/>
                    <a:pt x="11293602" y="9863201"/>
                    <a:pt x="7275449" y="9863201"/>
                  </a:cubicBezTo>
                  <a:cubicBezTo>
                    <a:pt x="3257296" y="9863201"/>
                    <a:pt x="0" y="7655306"/>
                    <a:pt x="0" y="4931664"/>
                  </a:cubicBezTo>
                  <a:close/>
                </a:path>
              </a:pathLst>
            </a:custGeom>
            <a:solidFill>
              <a:srgbClr val="70C7D6"/>
            </a:solidFill>
          </p:spPr>
          <p:txBody>
            <a:bodyPr/>
            <a:lstStyle/>
            <a:p>
              <a:endParaRPr lang="es-ES"/>
            </a:p>
          </p:txBody>
        </p:sp>
      </p:grpSp>
      <p:sp>
        <p:nvSpPr>
          <p:cNvPr id="4" name="TextBox 4"/>
          <p:cNvSpPr txBox="1"/>
          <p:nvPr/>
        </p:nvSpPr>
        <p:spPr>
          <a:xfrm>
            <a:off x="5332245" y="4486110"/>
            <a:ext cx="7623511" cy="466571"/>
          </a:xfrm>
          <a:prstGeom prst="rect">
            <a:avLst/>
          </a:prstGeom>
        </p:spPr>
        <p:txBody>
          <a:bodyPr lIns="0" tIns="0" rIns="0" bIns="0" rtlCol="0" anchor="t">
            <a:spAutoFit/>
          </a:bodyPr>
          <a:lstStyle/>
          <a:p>
            <a:pPr algn="ctr">
              <a:lnSpc>
                <a:spcPts val="3326"/>
              </a:lnSpc>
            </a:pPr>
            <a:r>
              <a:rPr lang="en-US" sz="2771">
                <a:solidFill>
                  <a:srgbClr val="000000"/>
                </a:solidFill>
                <a:latin typeface="Poppins"/>
                <a:ea typeface="Poppins"/>
                <a:cs typeface="Poppins"/>
                <a:sym typeface="Poppins"/>
              </a:rPr>
              <a:t>Activity 1.2</a:t>
            </a:r>
          </a:p>
        </p:txBody>
      </p:sp>
      <p:sp>
        <p:nvSpPr>
          <p:cNvPr id="5" name="TextBox 5"/>
          <p:cNvSpPr txBox="1"/>
          <p:nvPr/>
        </p:nvSpPr>
        <p:spPr>
          <a:xfrm>
            <a:off x="5268310" y="5658730"/>
            <a:ext cx="7623511" cy="2333625"/>
          </a:xfrm>
          <a:prstGeom prst="rect">
            <a:avLst/>
          </a:prstGeom>
        </p:spPr>
        <p:txBody>
          <a:bodyPr lIns="0" tIns="0" rIns="0" bIns="0" rtlCol="0" anchor="t">
            <a:spAutoFit/>
          </a:bodyPr>
          <a:lstStyle/>
          <a:p>
            <a:pPr algn="ctr">
              <a:lnSpc>
                <a:spcPts val="6000"/>
              </a:lnSpc>
            </a:pPr>
            <a:r>
              <a:rPr lang="en-US" sz="5000">
                <a:solidFill>
                  <a:srgbClr val="000000"/>
                </a:solidFill>
                <a:latin typeface="Poppins"/>
                <a:ea typeface="Poppins"/>
                <a:cs typeface="Poppins"/>
                <a:sym typeface="Poppins"/>
              </a:rPr>
              <a:t>Introduction Round</a:t>
            </a:r>
          </a:p>
          <a:p>
            <a:pPr algn="ctr">
              <a:lnSpc>
                <a:spcPts val="6000"/>
              </a:lnSpc>
            </a:pPr>
            <a:endParaRPr lang="en-US" sz="5000">
              <a:solidFill>
                <a:srgbClr val="000000"/>
              </a:solidFill>
              <a:latin typeface="Poppins"/>
              <a:ea typeface="Poppins"/>
              <a:cs typeface="Poppins"/>
              <a:sym typeface="Poppins"/>
            </a:endParaRPr>
          </a:p>
          <a:p>
            <a:pPr algn="ctr">
              <a:lnSpc>
                <a:spcPts val="6000"/>
              </a:lnSpc>
            </a:pPr>
            <a:r>
              <a:rPr lang="en-US" sz="5000" b="1">
                <a:solidFill>
                  <a:srgbClr val="000000"/>
                </a:solidFill>
                <a:latin typeface="Poppins Bold"/>
                <a:ea typeface="Poppins Bold"/>
                <a:cs typeface="Poppins Bold"/>
                <a:sym typeface="Poppins Bold"/>
              </a:rPr>
              <a:t>Positive Qualities</a:t>
            </a:r>
          </a:p>
        </p:txBody>
      </p:sp>
    </p:spTree>
  </p:cSld>
  <p:clrMapOvr>
    <a:masterClrMapping/>
  </p:clrMapOvr>
  <p:transition>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267178" y="760785"/>
            <a:ext cx="10020822" cy="8229600"/>
          </a:xfrm>
          <a:custGeom>
            <a:avLst/>
            <a:gdLst/>
            <a:ahLst/>
            <a:cxnLst/>
            <a:rect l="l" t="t" r="r" b="b"/>
            <a:pathLst>
              <a:path w="10020822" h="8229600">
                <a:moveTo>
                  <a:pt x="0" y="0"/>
                </a:moveTo>
                <a:lnTo>
                  <a:pt x="10020822" y="0"/>
                </a:lnTo>
                <a:lnTo>
                  <a:pt x="10020822" y="8229600"/>
                </a:lnTo>
                <a:lnTo>
                  <a:pt x="0" y="8229600"/>
                </a:lnTo>
                <a:lnTo>
                  <a:pt x="0" y="0"/>
                </a:lnTo>
                <a:close/>
              </a:path>
            </a:pathLst>
          </a:custGeom>
          <a:blipFill>
            <a:blip r:embed="rId2"/>
            <a:stretch>
              <a:fillRect/>
            </a:stretch>
          </a:blipFill>
        </p:spPr>
        <p:txBody>
          <a:bodyPr/>
          <a:lstStyle/>
          <a:p>
            <a:endParaRPr lang="es-ES"/>
          </a:p>
        </p:txBody>
      </p:sp>
    </p:spTree>
  </p:cSld>
  <p:clrMapOvr>
    <a:masterClrMapping/>
  </p:clrMapOvr>
  <p:transition>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7118" y="2781098"/>
            <a:ext cx="20462236" cy="13870180"/>
            <a:chOff x="0" y="0"/>
            <a:chExt cx="14550923" cy="9863239"/>
          </a:xfrm>
        </p:grpSpPr>
        <p:sp>
          <p:nvSpPr>
            <p:cNvPr id="3" name="Freeform 3"/>
            <p:cNvSpPr/>
            <p:nvPr/>
          </p:nvSpPr>
          <p:spPr>
            <a:xfrm>
              <a:off x="0" y="0"/>
              <a:ext cx="14550898" cy="9863201"/>
            </a:xfrm>
            <a:custGeom>
              <a:avLst/>
              <a:gdLst/>
              <a:ahLst/>
              <a:cxnLst/>
              <a:rect l="l" t="t" r="r" b="b"/>
              <a:pathLst>
                <a:path w="14550898" h="9863201">
                  <a:moveTo>
                    <a:pt x="0" y="4931664"/>
                  </a:moveTo>
                  <a:cubicBezTo>
                    <a:pt x="0" y="2208022"/>
                    <a:pt x="3257296" y="0"/>
                    <a:pt x="7275449" y="0"/>
                  </a:cubicBezTo>
                  <a:cubicBezTo>
                    <a:pt x="11293602" y="0"/>
                    <a:pt x="14550898" y="2208022"/>
                    <a:pt x="14550898" y="4931664"/>
                  </a:cubicBezTo>
                  <a:cubicBezTo>
                    <a:pt x="14550898" y="7655306"/>
                    <a:pt x="11293602" y="9863201"/>
                    <a:pt x="7275449" y="9863201"/>
                  </a:cubicBezTo>
                  <a:cubicBezTo>
                    <a:pt x="3257296" y="9863201"/>
                    <a:pt x="0" y="7655306"/>
                    <a:pt x="0" y="4931664"/>
                  </a:cubicBezTo>
                  <a:close/>
                </a:path>
              </a:pathLst>
            </a:custGeom>
            <a:solidFill>
              <a:srgbClr val="70C7D6"/>
            </a:solidFill>
          </p:spPr>
          <p:txBody>
            <a:bodyPr/>
            <a:lstStyle/>
            <a:p>
              <a:endParaRPr lang="es-ES"/>
            </a:p>
          </p:txBody>
        </p:sp>
      </p:grpSp>
      <p:sp>
        <p:nvSpPr>
          <p:cNvPr id="4" name="TextBox 4"/>
          <p:cNvSpPr txBox="1"/>
          <p:nvPr/>
        </p:nvSpPr>
        <p:spPr>
          <a:xfrm>
            <a:off x="5417673" y="4160457"/>
            <a:ext cx="7559820" cy="462912"/>
          </a:xfrm>
          <a:prstGeom prst="rect">
            <a:avLst/>
          </a:prstGeom>
        </p:spPr>
        <p:txBody>
          <a:bodyPr lIns="0" tIns="0" rIns="0" bIns="0" rtlCol="0" anchor="t">
            <a:spAutoFit/>
          </a:bodyPr>
          <a:lstStyle/>
          <a:p>
            <a:pPr algn="ctr">
              <a:lnSpc>
                <a:spcPts val="3298"/>
              </a:lnSpc>
            </a:pPr>
            <a:r>
              <a:rPr lang="en-US" sz="2748">
                <a:solidFill>
                  <a:srgbClr val="000000"/>
                </a:solidFill>
                <a:latin typeface="Poppins"/>
                <a:ea typeface="Poppins"/>
                <a:cs typeface="Poppins"/>
                <a:sym typeface="Poppins"/>
              </a:rPr>
              <a:t>Activity 2.7</a:t>
            </a:r>
          </a:p>
        </p:txBody>
      </p:sp>
      <p:sp>
        <p:nvSpPr>
          <p:cNvPr id="5" name="TextBox 5"/>
          <p:cNvSpPr txBox="1"/>
          <p:nvPr/>
        </p:nvSpPr>
        <p:spPr>
          <a:xfrm>
            <a:off x="5518365" y="5811240"/>
            <a:ext cx="7559820" cy="2333625"/>
          </a:xfrm>
          <a:prstGeom prst="rect">
            <a:avLst/>
          </a:prstGeom>
        </p:spPr>
        <p:txBody>
          <a:bodyPr lIns="0" tIns="0" rIns="0" bIns="0" rtlCol="0" anchor="t">
            <a:spAutoFit/>
          </a:bodyPr>
          <a:lstStyle/>
          <a:p>
            <a:pPr algn="ctr">
              <a:lnSpc>
                <a:spcPts val="6000"/>
              </a:lnSpc>
            </a:pPr>
            <a:r>
              <a:rPr lang="en-US" sz="5000">
                <a:solidFill>
                  <a:srgbClr val="000000"/>
                </a:solidFill>
                <a:latin typeface="Poppins"/>
                <a:ea typeface="Poppins"/>
                <a:cs typeface="Poppins"/>
                <a:sym typeface="Poppins"/>
              </a:rPr>
              <a:t>Anti-Bullying Strategies </a:t>
            </a:r>
          </a:p>
          <a:p>
            <a:pPr algn="ctr">
              <a:lnSpc>
                <a:spcPts val="6000"/>
              </a:lnSpc>
            </a:pPr>
            <a:endParaRPr lang="en-US" sz="5000">
              <a:solidFill>
                <a:srgbClr val="000000"/>
              </a:solidFill>
              <a:latin typeface="Poppins"/>
              <a:ea typeface="Poppins"/>
              <a:cs typeface="Poppins"/>
              <a:sym typeface="Poppins"/>
            </a:endParaRPr>
          </a:p>
          <a:p>
            <a:pPr algn="ctr">
              <a:lnSpc>
                <a:spcPts val="6000"/>
              </a:lnSpc>
            </a:pPr>
            <a:r>
              <a:rPr lang="en-US" sz="5000" b="1">
                <a:solidFill>
                  <a:srgbClr val="000000"/>
                </a:solidFill>
                <a:latin typeface="Poppins Bold"/>
                <a:ea typeface="Poppins Bold"/>
                <a:cs typeface="Poppins Bold"/>
                <a:sym typeface="Poppins Bold"/>
              </a:rPr>
              <a:t>Class Agreement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178303" y="1150077"/>
            <a:ext cx="5837109" cy="21621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 </a:t>
            </a:r>
          </a:p>
          <a:p>
            <a:pPr algn="l">
              <a:lnSpc>
                <a:spcPts val="2400"/>
              </a:lnSpc>
            </a:pPr>
            <a:endParaRPr lang="en-US" sz="2000" b="1">
              <a:solidFill>
                <a:srgbClr val="000000"/>
              </a:solidFill>
              <a:latin typeface="Poppins Bold"/>
              <a:ea typeface="Poppins Bold"/>
              <a:cs typeface="Poppins Bold"/>
              <a:sym typeface="Poppins Bold"/>
            </a:endParaRPr>
          </a:p>
          <a:p>
            <a:pPr marL="257387" lvl="1" indent="-128693" algn="l">
              <a:lnSpc>
                <a:spcPts val="2400"/>
              </a:lnSpc>
              <a:buFont typeface="Arial"/>
              <a:buChar char="•"/>
            </a:pPr>
            <a:r>
              <a:rPr lang="en-US" sz="2000">
                <a:solidFill>
                  <a:srgbClr val="000000"/>
                </a:solidFill>
                <a:latin typeface="Poppins"/>
                <a:ea typeface="Poppins"/>
                <a:cs typeface="Poppins"/>
                <a:sym typeface="Poppins"/>
              </a:rPr>
              <a:t>Blackboard or flipchart. </a:t>
            </a:r>
          </a:p>
          <a:p>
            <a:pPr marL="257387" lvl="1" indent="-128693" algn="l">
              <a:lnSpc>
                <a:spcPts val="2400"/>
              </a:lnSpc>
              <a:buFont typeface="Arial"/>
              <a:buChar char="•"/>
            </a:pPr>
            <a:r>
              <a:rPr lang="en-US" sz="2000">
                <a:solidFill>
                  <a:srgbClr val="000000"/>
                </a:solidFill>
                <a:latin typeface="Poppins"/>
                <a:ea typeface="Poppins"/>
                <a:cs typeface="Poppins"/>
                <a:sym typeface="Poppins"/>
              </a:rPr>
              <a:t>Large poster board or mural. </a:t>
            </a:r>
          </a:p>
          <a:p>
            <a:pPr marL="257387" lvl="1" indent="-128693" algn="l">
              <a:lnSpc>
                <a:spcPts val="2400"/>
              </a:lnSpc>
              <a:buFont typeface="Arial"/>
              <a:buChar char="•"/>
            </a:pPr>
            <a:r>
              <a:rPr lang="en-US" sz="2000">
                <a:solidFill>
                  <a:srgbClr val="000000"/>
                </a:solidFill>
                <a:latin typeface="Poppins"/>
                <a:ea typeface="Poppins"/>
                <a:cs typeface="Poppins"/>
                <a:sym typeface="Poppins"/>
              </a:rPr>
              <a:t>Colored markers. </a:t>
            </a:r>
          </a:p>
          <a:p>
            <a:pPr marL="257387" lvl="1" indent="-128693" algn="l">
              <a:lnSpc>
                <a:spcPts val="2400"/>
              </a:lnSpc>
              <a:buFont typeface="Arial"/>
              <a:buChar char="•"/>
            </a:pPr>
            <a:r>
              <a:rPr lang="en-US" sz="2000">
                <a:solidFill>
                  <a:srgbClr val="000000"/>
                </a:solidFill>
                <a:latin typeface="Poppins"/>
                <a:ea typeface="Poppins"/>
                <a:cs typeface="Poppins"/>
                <a:sym typeface="Poppins"/>
              </a:rPr>
              <a:t>(Optional) Small cards so each student can write a proposal.</a:t>
            </a:r>
          </a:p>
        </p:txBody>
      </p:sp>
      <p:sp>
        <p:nvSpPr>
          <p:cNvPr id="3" name="TextBox 3"/>
          <p:cNvSpPr txBox="1"/>
          <p:nvPr/>
        </p:nvSpPr>
        <p:spPr>
          <a:xfrm>
            <a:off x="10242043" y="1150077"/>
            <a:ext cx="4785196" cy="12477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What we will do: </a:t>
            </a:r>
          </a:p>
          <a:p>
            <a:pPr algn="l">
              <a:lnSpc>
                <a:spcPts val="2400"/>
              </a:lnSpc>
            </a:pPr>
            <a:endParaRPr lang="en-US" sz="2000" b="1">
              <a:solidFill>
                <a:srgbClr val="000000"/>
              </a:solidFill>
              <a:latin typeface="Poppins Bold"/>
              <a:ea typeface="Poppins Bold"/>
              <a:cs typeface="Poppins Bold"/>
              <a:sym typeface="Poppins Bold"/>
            </a:endParaRPr>
          </a:p>
          <a:p>
            <a:pPr algn="l">
              <a:lnSpc>
                <a:spcPts val="2400"/>
              </a:lnSpc>
            </a:pPr>
            <a:r>
              <a:rPr lang="en-US" sz="2000">
                <a:solidFill>
                  <a:srgbClr val="000000"/>
                </a:solidFill>
                <a:latin typeface="Poppins"/>
                <a:ea typeface="Poppins"/>
                <a:cs typeface="Poppins"/>
                <a:sym typeface="Poppins"/>
              </a:rPr>
              <a:t>We will write a class commitment against bullying and cyberbullying.</a:t>
            </a:r>
          </a:p>
        </p:txBody>
      </p:sp>
      <p:grpSp>
        <p:nvGrpSpPr>
          <p:cNvPr id="4" name="Group 4"/>
          <p:cNvGrpSpPr/>
          <p:nvPr/>
        </p:nvGrpSpPr>
        <p:grpSpPr>
          <a:xfrm>
            <a:off x="3067906" y="4463661"/>
            <a:ext cx="6057904" cy="1985159"/>
            <a:chOff x="0" y="0"/>
            <a:chExt cx="5743791" cy="1882224"/>
          </a:xfrm>
        </p:grpSpPr>
        <p:sp>
          <p:nvSpPr>
            <p:cNvPr id="5" name="Freeform 5"/>
            <p:cNvSpPr/>
            <p:nvPr/>
          </p:nvSpPr>
          <p:spPr>
            <a:xfrm>
              <a:off x="0" y="0"/>
              <a:ext cx="5743829" cy="1882136"/>
            </a:xfrm>
            <a:custGeom>
              <a:avLst/>
              <a:gdLst/>
              <a:ahLst/>
              <a:cxnLst/>
              <a:rect l="l" t="t" r="r" b="b"/>
              <a:pathLst>
                <a:path w="5743829" h="1882136">
                  <a:moveTo>
                    <a:pt x="0" y="313689"/>
                  </a:moveTo>
                  <a:cubicBezTo>
                    <a:pt x="0" y="140462"/>
                    <a:pt x="140462" y="0"/>
                    <a:pt x="313690" y="0"/>
                  </a:cubicBezTo>
                  <a:lnTo>
                    <a:pt x="5430139" y="0"/>
                  </a:lnTo>
                  <a:cubicBezTo>
                    <a:pt x="5603367" y="0"/>
                    <a:pt x="5743829" y="140462"/>
                    <a:pt x="5743829" y="313689"/>
                  </a:cubicBezTo>
                  <a:lnTo>
                    <a:pt x="5743829" y="1568446"/>
                  </a:lnTo>
                  <a:cubicBezTo>
                    <a:pt x="5743829" y="1741674"/>
                    <a:pt x="5603367" y="1882136"/>
                    <a:pt x="5430139" y="1882136"/>
                  </a:cubicBezTo>
                  <a:lnTo>
                    <a:pt x="313690" y="1882136"/>
                  </a:lnTo>
                  <a:cubicBezTo>
                    <a:pt x="140462" y="1882136"/>
                    <a:pt x="0" y="1741674"/>
                    <a:pt x="0" y="1568446"/>
                  </a:cubicBezTo>
                  <a:lnTo>
                    <a:pt x="0" y="313689"/>
                  </a:lnTo>
                  <a:close/>
                </a:path>
              </a:pathLst>
            </a:custGeom>
            <a:solidFill>
              <a:srgbClr val="70C7D6"/>
            </a:solidFill>
            <a:ln w="19050" cap="rnd">
              <a:solidFill>
                <a:srgbClr val="000000"/>
              </a:solidFill>
              <a:prstDash val="solid"/>
              <a:round/>
            </a:ln>
          </p:spPr>
          <p:txBody>
            <a:bodyPr/>
            <a:lstStyle/>
            <a:p>
              <a:endParaRPr lang="es-ES"/>
            </a:p>
          </p:txBody>
        </p:sp>
        <p:sp>
          <p:nvSpPr>
            <p:cNvPr id="6" name="TextBox 6"/>
            <p:cNvSpPr txBox="1"/>
            <p:nvPr/>
          </p:nvSpPr>
          <p:spPr>
            <a:xfrm>
              <a:off x="0" y="-28575"/>
              <a:ext cx="5743791" cy="1910799"/>
            </a:xfrm>
            <a:prstGeom prst="rect">
              <a:avLst/>
            </a:prstGeom>
          </p:spPr>
          <p:txBody>
            <a:bodyPr lIns="71438" tIns="71438" rIns="71438" bIns="71438" rtlCol="0" anchor="ctr"/>
            <a:lstStyle/>
            <a:p>
              <a:pPr algn="ctr">
                <a:lnSpc>
                  <a:spcPts val="3240"/>
                </a:lnSpc>
              </a:pPr>
              <a:r>
                <a:rPr lang="en-US" sz="2700">
                  <a:solidFill>
                    <a:srgbClr val="000000"/>
                  </a:solidFill>
                  <a:latin typeface="Poppins"/>
                  <a:ea typeface="Poppins"/>
                  <a:cs typeface="Poppins"/>
                  <a:sym typeface="Poppins"/>
                </a:rPr>
                <a:t>We have already seen what bullying and cyberbullying are, and how they affect people.</a:t>
              </a:r>
            </a:p>
          </p:txBody>
        </p:sp>
      </p:grpSp>
      <p:sp>
        <p:nvSpPr>
          <p:cNvPr id="7" name="TextBox 7"/>
          <p:cNvSpPr txBox="1"/>
          <p:nvPr/>
        </p:nvSpPr>
        <p:spPr>
          <a:xfrm>
            <a:off x="4591908" y="7322790"/>
            <a:ext cx="3009900" cy="3333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Now let’s think together:</a:t>
            </a:r>
          </a:p>
        </p:txBody>
      </p:sp>
      <p:sp>
        <p:nvSpPr>
          <p:cNvPr id="8" name="TextBox 8"/>
          <p:cNvSpPr txBox="1"/>
          <p:nvPr/>
        </p:nvSpPr>
        <p:spPr>
          <a:xfrm>
            <a:off x="2796445" y="8061445"/>
            <a:ext cx="6600825" cy="6381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What can we do as a class to make sure this doesn’t happen or to stop it if it does?</a:t>
            </a:r>
          </a:p>
        </p:txBody>
      </p:sp>
      <p:grpSp>
        <p:nvGrpSpPr>
          <p:cNvPr id="9" name="Group 9"/>
          <p:cNvGrpSpPr/>
          <p:nvPr/>
        </p:nvGrpSpPr>
        <p:grpSpPr>
          <a:xfrm rot="-5400000">
            <a:off x="8829093" y="3514432"/>
            <a:ext cx="10530875" cy="6329539"/>
            <a:chOff x="0" y="0"/>
            <a:chExt cx="8757260" cy="5263515"/>
          </a:xfrm>
        </p:grpSpPr>
        <p:sp>
          <p:nvSpPr>
            <p:cNvPr id="10" name="Freeform 10" descr="A cartoon of a child and child  AI-generated content may be incorrect."/>
            <p:cNvSpPr/>
            <p:nvPr/>
          </p:nvSpPr>
          <p:spPr>
            <a:xfrm>
              <a:off x="0" y="0"/>
              <a:ext cx="8757285" cy="5263515"/>
            </a:xfrm>
            <a:custGeom>
              <a:avLst/>
              <a:gdLst/>
              <a:ahLst/>
              <a:cxnLst/>
              <a:rect l="l" t="t" r="r" b="b"/>
              <a:pathLst>
                <a:path w="8757285" h="5263515">
                  <a:moveTo>
                    <a:pt x="0" y="0"/>
                  </a:moveTo>
                  <a:lnTo>
                    <a:pt x="8757285" y="0"/>
                  </a:lnTo>
                  <a:lnTo>
                    <a:pt x="8757285" y="5263515"/>
                  </a:lnTo>
                  <a:lnTo>
                    <a:pt x="0" y="5263515"/>
                  </a:lnTo>
                  <a:lnTo>
                    <a:pt x="0" y="0"/>
                  </a:lnTo>
                  <a:close/>
                </a:path>
              </a:pathLst>
            </a:custGeom>
            <a:blipFill>
              <a:blip r:embed="rId2"/>
              <a:stretch>
                <a:fillRect b="-115312"/>
              </a:stretch>
            </a:blipFill>
          </p:spPr>
          <p:txBody>
            <a:bodyPr/>
            <a:lstStyle/>
            <a:p>
              <a:endParaRPr lang="es-ES"/>
            </a:p>
          </p:txBody>
        </p:sp>
      </p:grpSp>
    </p:spTree>
  </p:cSld>
  <p:clrMapOvr>
    <a:masterClrMapping/>
  </p:clrMapOvr>
  <p:transition>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228412" y="-430139"/>
            <a:ext cx="11831162" cy="7106723"/>
            <a:chOff x="0" y="0"/>
            <a:chExt cx="11217694" cy="6738226"/>
          </a:xfrm>
        </p:grpSpPr>
        <p:sp>
          <p:nvSpPr>
            <p:cNvPr id="3" name="Freeform 3" descr="A black background with a pink sign  AI-generated content may be incorrect."/>
            <p:cNvSpPr/>
            <p:nvPr/>
          </p:nvSpPr>
          <p:spPr>
            <a:xfrm>
              <a:off x="0" y="0"/>
              <a:ext cx="11217656" cy="6738239"/>
            </a:xfrm>
            <a:custGeom>
              <a:avLst/>
              <a:gdLst/>
              <a:ahLst/>
              <a:cxnLst/>
              <a:rect l="l" t="t" r="r" b="b"/>
              <a:pathLst>
                <a:path w="11217656" h="6738239">
                  <a:moveTo>
                    <a:pt x="0" y="0"/>
                  </a:moveTo>
                  <a:lnTo>
                    <a:pt x="11217656" y="0"/>
                  </a:lnTo>
                  <a:lnTo>
                    <a:pt x="11217656" y="6738239"/>
                  </a:lnTo>
                  <a:lnTo>
                    <a:pt x="0" y="6738239"/>
                  </a:lnTo>
                  <a:lnTo>
                    <a:pt x="0" y="0"/>
                  </a:lnTo>
                  <a:close/>
                </a:path>
              </a:pathLst>
            </a:custGeom>
            <a:blipFill>
              <a:blip r:embed="rId2"/>
              <a:stretch>
                <a:fillRect b="-115442"/>
              </a:stretch>
            </a:blipFill>
          </p:spPr>
          <p:txBody>
            <a:bodyPr/>
            <a:lstStyle/>
            <a:p>
              <a:endParaRPr lang="es-ES"/>
            </a:p>
          </p:txBody>
        </p:sp>
      </p:grpSp>
      <p:sp>
        <p:nvSpPr>
          <p:cNvPr id="4" name="TextBox 4"/>
          <p:cNvSpPr txBox="1"/>
          <p:nvPr/>
        </p:nvSpPr>
        <p:spPr>
          <a:xfrm>
            <a:off x="5064224" y="9270940"/>
            <a:ext cx="8159552" cy="3333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Remember: </a:t>
            </a:r>
            <a:r>
              <a:rPr lang="en-US" sz="2000">
                <a:solidFill>
                  <a:srgbClr val="000000"/>
                </a:solidFill>
                <a:latin typeface="Poppins"/>
                <a:ea typeface="Poppins"/>
                <a:cs typeface="Poppins"/>
                <a:sym typeface="Poppins"/>
              </a:rPr>
              <a:t>Asking for help is not tattling, it is protecting yourself</a:t>
            </a:r>
          </a:p>
        </p:txBody>
      </p:sp>
      <p:grpSp>
        <p:nvGrpSpPr>
          <p:cNvPr id="5" name="Group 5"/>
          <p:cNvGrpSpPr/>
          <p:nvPr/>
        </p:nvGrpSpPr>
        <p:grpSpPr>
          <a:xfrm>
            <a:off x="3479104" y="6825170"/>
            <a:ext cx="3413529" cy="2025057"/>
            <a:chOff x="0" y="0"/>
            <a:chExt cx="3236532" cy="1920054"/>
          </a:xfrm>
        </p:grpSpPr>
        <p:sp>
          <p:nvSpPr>
            <p:cNvPr id="6" name="Freeform 6"/>
            <p:cNvSpPr/>
            <p:nvPr/>
          </p:nvSpPr>
          <p:spPr>
            <a:xfrm>
              <a:off x="0" y="0"/>
              <a:ext cx="3236595" cy="1920117"/>
            </a:xfrm>
            <a:custGeom>
              <a:avLst/>
              <a:gdLst/>
              <a:ahLst/>
              <a:cxnLst/>
              <a:rect l="l" t="t" r="r" b="b"/>
              <a:pathLst>
                <a:path w="3236595" h="1920117">
                  <a:moveTo>
                    <a:pt x="0" y="320041"/>
                  </a:moveTo>
                  <a:cubicBezTo>
                    <a:pt x="0" y="143256"/>
                    <a:pt x="143256" y="0"/>
                    <a:pt x="320040" y="0"/>
                  </a:cubicBezTo>
                  <a:lnTo>
                    <a:pt x="2916555" y="0"/>
                  </a:lnTo>
                  <a:cubicBezTo>
                    <a:pt x="3093339" y="0"/>
                    <a:pt x="3236595" y="143256"/>
                    <a:pt x="3236595" y="320041"/>
                  </a:cubicBezTo>
                  <a:lnTo>
                    <a:pt x="3236595" y="1600077"/>
                  </a:lnTo>
                  <a:cubicBezTo>
                    <a:pt x="3236595" y="1776861"/>
                    <a:pt x="3093339" y="1920117"/>
                    <a:pt x="2916555" y="1920117"/>
                  </a:cubicBezTo>
                  <a:lnTo>
                    <a:pt x="320040" y="1920117"/>
                  </a:lnTo>
                  <a:cubicBezTo>
                    <a:pt x="143256" y="1920117"/>
                    <a:pt x="0" y="1776734"/>
                    <a:pt x="0" y="1600077"/>
                  </a:cubicBezTo>
                  <a:lnTo>
                    <a:pt x="0" y="320041"/>
                  </a:lnTo>
                  <a:close/>
                </a:path>
              </a:pathLst>
            </a:custGeom>
            <a:solidFill>
              <a:srgbClr val="FFED4C"/>
            </a:solidFill>
            <a:ln w="19050" cap="rnd">
              <a:solidFill>
                <a:srgbClr val="000000"/>
              </a:solidFill>
              <a:prstDash val="solid"/>
              <a:round/>
            </a:ln>
          </p:spPr>
          <p:txBody>
            <a:bodyPr/>
            <a:lstStyle/>
            <a:p>
              <a:endParaRPr lang="es-ES"/>
            </a:p>
          </p:txBody>
        </p:sp>
        <p:sp>
          <p:nvSpPr>
            <p:cNvPr id="7" name="TextBox 7"/>
            <p:cNvSpPr txBox="1"/>
            <p:nvPr/>
          </p:nvSpPr>
          <p:spPr>
            <a:xfrm>
              <a:off x="0" y="-28575"/>
              <a:ext cx="3236532" cy="1948629"/>
            </a:xfrm>
            <a:prstGeom prst="rect">
              <a:avLst/>
            </a:prstGeom>
          </p:spPr>
          <p:txBody>
            <a:bodyPr lIns="71438" tIns="71438" rIns="71438" bIns="71438" rtlCol="0" anchor="ctr"/>
            <a:lstStyle/>
            <a:p>
              <a:pPr algn="ctr">
                <a:lnSpc>
                  <a:spcPts val="3600"/>
                </a:lnSpc>
              </a:pPr>
              <a:r>
                <a:rPr lang="en-US" sz="3000">
                  <a:solidFill>
                    <a:srgbClr val="000000"/>
                  </a:solidFill>
                  <a:latin typeface="Poppins"/>
                  <a:ea typeface="Poppins"/>
                  <a:cs typeface="Poppins"/>
                  <a:sym typeface="Poppins"/>
                </a:rPr>
                <a:t>What each individual can do</a:t>
              </a:r>
            </a:p>
          </p:txBody>
        </p:sp>
      </p:grpSp>
      <p:grpSp>
        <p:nvGrpSpPr>
          <p:cNvPr id="8" name="Group 8"/>
          <p:cNvGrpSpPr/>
          <p:nvPr/>
        </p:nvGrpSpPr>
        <p:grpSpPr>
          <a:xfrm>
            <a:off x="7288904" y="6825170"/>
            <a:ext cx="3582488" cy="2025057"/>
            <a:chOff x="0" y="0"/>
            <a:chExt cx="3396729" cy="1920054"/>
          </a:xfrm>
        </p:grpSpPr>
        <p:sp>
          <p:nvSpPr>
            <p:cNvPr id="9" name="Freeform 9"/>
            <p:cNvSpPr/>
            <p:nvPr/>
          </p:nvSpPr>
          <p:spPr>
            <a:xfrm>
              <a:off x="0" y="0"/>
              <a:ext cx="3396742" cy="1920117"/>
            </a:xfrm>
            <a:custGeom>
              <a:avLst/>
              <a:gdLst/>
              <a:ahLst/>
              <a:cxnLst/>
              <a:rect l="l" t="t" r="r" b="b"/>
              <a:pathLst>
                <a:path w="3396742" h="1920117">
                  <a:moveTo>
                    <a:pt x="0" y="320041"/>
                  </a:moveTo>
                  <a:cubicBezTo>
                    <a:pt x="0" y="143256"/>
                    <a:pt x="143256" y="0"/>
                    <a:pt x="320040" y="0"/>
                  </a:cubicBezTo>
                  <a:lnTo>
                    <a:pt x="3076702" y="0"/>
                  </a:lnTo>
                  <a:cubicBezTo>
                    <a:pt x="3253486" y="0"/>
                    <a:pt x="3396742" y="143256"/>
                    <a:pt x="3396742" y="320041"/>
                  </a:cubicBezTo>
                  <a:lnTo>
                    <a:pt x="3396742" y="1600077"/>
                  </a:lnTo>
                  <a:cubicBezTo>
                    <a:pt x="3396742" y="1776861"/>
                    <a:pt x="3253486" y="1920117"/>
                    <a:pt x="3076702" y="1920117"/>
                  </a:cubicBezTo>
                  <a:lnTo>
                    <a:pt x="320040" y="1920117"/>
                  </a:lnTo>
                  <a:cubicBezTo>
                    <a:pt x="143256" y="1920117"/>
                    <a:pt x="0" y="1776734"/>
                    <a:pt x="0" y="1600077"/>
                  </a:cubicBezTo>
                  <a:lnTo>
                    <a:pt x="0" y="320041"/>
                  </a:lnTo>
                  <a:close/>
                </a:path>
              </a:pathLst>
            </a:custGeom>
            <a:solidFill>
              <a:srgbClr val="50B264"/>
            </a:solidFill>
            <a:ln w="19050" cap="rnd">
              <a:solidFill>
                <a:srgbClr val="000000"/>
              </a:solidFill>
              <a:prstDash val="solid"/>
              <a:round/>
            </a:ln>
          </p:spPr>
          <p:txBody>
            <a:bodyPr/>
            <a:lstStyle/>
            <a:p>
              <a:endParaRPr lang="es-ES"/>
            </a:p>
          </p:txBody>
        </p:sp>
        <p:sp>
          <p:nvSpPr>
            <p:cNvPr id="10" name="TextBox 10"/>
            <p:cNvSpPr txBox="1"/>
            <p:nvPr/>
          </p:nvSpPr>
          <p:spPr>
            <a:xfrm>
              <a:off x="0" y="-28575"/>
              <a:ext cx="3396729" cy="1948629"/>
            </a:xfrm>
            <a:prstGeom prst="rect">
              <a:avLst/>
            </a:prstGeom>
          </p:spPr>
          <p:txBody>
            <a:bodyPr lIns="71438" tIns="71438" rIns="71438" bIns="71438" rtlCol="0" anchor="ctr"/>
            <a:lstStyle/>
            <a:p>
              <a:pPr algn="ctr">
                <a:lnSpc>
                  <a:spcPts val="3600"/>
                </a:lnSpc>
              </a:pPr>
              <a:r>
                <a:rPr lang="en-US" sz="3000">
                  <a:solidFill>
                    <a:srgbClr val="000000"/>
                  </a:solidFill>
                  <a:latin typeface="Poppins"/>
                  <a:ea typeface="Poppins"/>
                  <a:cs typeface="Poppins"/>
                  <a:sym typeface="Poppins"/>
                </a:rPr>
                <a:t>What the class can do.</a:t>
              </a:r>
            </a:p>
          </p:txBody>
        </p:sp>
      </p:grpSp>
      <p:grpSp>
        <p:nvGrpSpPr>
          <p:cNvPr id="11" name="Group 11"/>
          <p:cNvGrpSpPr/>
          <p:nvPr/>
        </p:nvGrpSpPr>
        <p:grpSpPr>
          <a:xfrm>
            <a:off x="11267663" y="6825170"/>
            <a:ext cx="3582488" cy="2025057"/>
            <a:chOff x="0" y="0"/>
            <a:chExt cx="3396729" cy="1920054"/>
          </a:xfrm>
        </p:grpSpPr>
        <p:sp>
          <p:nvSpPr>
            <p:cNvPr id="12" name="Freeform 12"/>
            <p:cNvSpPr/>
            <p:nvPr/>
          </p:nvSpPr>
          <p:spPr>
            <a:xfrm>
              <a:off x="0" y="0"/>
              <a:ext cx="3396742" cy="1920117"/>
            </a:xfrm>
            <a:custGeom>
              <a:avLst/>
              <a:gdLst/>
              <a:ahLst/>
              <a:cxnLst/>
              <a:rect l="l" t="t" r="r" b="b"/>
              <a:pathLst>
                <a:path w="3396742" h="1920117">
                  <a:moveTo>
                    <a:pt x="0" y="320041"/>
                  </a:moveTo>
                  <a:cubicBezTo>
                    <a:pt x="0" y="143256"/>
                    <a:pt x="143256" y="0"/>
                    <a:pt x="320040" y="0"/>
                  </a:cubicBezTo>
                  <a:lnTo>
                    <a:pt x="3076702" y="0"/>
                  </a:lnTo>
                  <a:cubicBezTo>
                    <a:pt x="3253486" y="0"/>
                    <a:pt x="3396742" y="143256"/>
                    <a:pt x="3396742" y="320041"/>
                  </a:cubicBezTo>
                  <a:lnTo>
                    <a:pt x="3396742" y="1600077"/>
                  </a:lnTo>
                  <a:cubicBezTo>
                    <a:pt x="3396742" y="1776861"/>
                    <a:pt x="3253486" y="1920117"/>
                    <a:pt x="3076702" y="1920117"/>
                  </a:cubicBezTo>
                  <a:lnTo>
                    <a:pt x="320040" y="1920117"/>
                  </a:lnTo>
                  <a:cubicBezTo>
                    <a:pt x="143256" y="1920117"/>
                    <a:pt x="0" y="1776734"/>
                    <a:pt x="0" y="1600077"/>
                  </a:cubicBezTo>
                  <a:lnTo>
                    <a:pt x="0" y="320041"/>
                  </a:lnTo>
                  <a:close/>
                </a:path>
              </a:pathLst>
            </a:custGeom>
            <a:solidFill>
              <a:srgbClr val="E3829C"/>
            </a:solidFill>
            <a:ln w="19050" cap="rnd">
              <a:solidFill>
                <a:srgbClr val="000000"/>
              </a:solidFill>
              <a:prstDash val="solid"/>
              <a:round/>
            </a:ln>
          </p:spPr>
          <p:txBody>
            <a:bodyPr/>
            <a:lstStyle/>
            <a:p>
              <a:endParaRPr lang="es-ES"/>
            </a:p>
          </p:txBody>
        </p:sp>
        <p:sp>
          <p:nvSpPr>
            <p:cNvPr id="13" name="TextBox 13"/>
            <p:cNvSpPr txBox="1"/>
            <p:nvPr/>
          </p:nvSpPr>
          <p:spPr>
            <a:xfrm>
              <a:off x="0" y="-28575"/>
              <a:ext cx="3396729" cy="1948629"/>
            </a:xfrm>
            <a:prstGeom prst="rect">
              <a:avLst/>
            </a:prstGeom>
          </p:spPr>
          <p:txBody>
            <a:bodyPr lIns="71438" tIns="71438" rIns="71438" bIns="71438" rtlCol="0" anchor="ctr"/>
            <a:lstStyle/>
            <a:p>
              <a:pPr algn="ctr">
                <a:lnSpc>
                  <a:spcPts val="3600"/>
                </a:lnSpc>
              </a:pPr>
              <a:r>
                <a:rPr lang="en-US" sz="3000">
                  <a:solidFill>
                    <a:srgbClr val="000000"/>
                  </a:solidFill>
                  <a:latin typeface="Poppins"/>
                  <a:ea typeface="Poppins"/>
                  <a:cs typeface="Poppins"/>
                  <a:sym typeface="Poppins"/>
                </a:rPr>
                <a:t>What to do on the internet </a:t>
              </a:r>
            </a:p>
          </p:txBody>
        </p:sp>
      </p:grpSp>
    </p:spTree>
  </p:cSld>
  <p:clrMapOvr>
    <a:masterClrMapping/>
  </p:clrMapOvr>
  <p:transition>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560320" y="4211951"/>
            <a:ext cx="13716000" cy="7715250"/>
            <a:chOff x="0" y="0"/>
            <a:chExt cx="13004800" cy="7315200"/>
          </a:xfrm>
        </p:grpSpPr>
        <p:sp>
          <p:nvSpPr>
            <p:cNvPr id="3" name="Freeform 3" descr="A group of kids sitting on the floor  AI-generated content may be incorrect."/>
            <p:cNvSpPr/>
            <p:nvPr/>
          </p:nvSpPr>
          <p:spPr>
            <a:xfrm>
              <a:off x="0" y="0"/>
              <a:ext cx="13004800" cy="7315200"/>
            </a:xfrm>
            <a:custGeom>
              <a:avLst/>
              <a:gdLst/>
              <a:ahLst/>
              <a:cxnLst/>
              <a:rect l="l" t="t" r="r" b="b"/>
              <a:pathLst>
                <a:path w="13004800" h="7315200">
                  <a:moveTo>
                    <a:pt x="0" y="0"/>
                  </a:moveTo>
                  <a:lnTo>
                    <a:pt x="13004800" y="0"/>
                  </a:lnTo>
                  <a:lnTo>
                    <a:pt x="13004800" y="7315200"/>
                  </a:lnTo>
                  <a:lnTo>
                    <a:pt x="0" y="7315200"/>
                  </a:lnTo>
                  <a:lnTo>
                    <a:pt x="0" y="0"/>
                  </a:lnTo>
                  <a:close/>
                </a:path>
              </a:pathLst>
            </a:custGeom>
            <a:blipFill>
              <a:blip r:embed="rId2"/>
              <a:stretch>
                <a:fillRect/>
              </a:stretch>
            </a:blipFill>
          </p:spPr>
          <p:txBody>
            <a:bodyPr/>
            <a:lstStyle/>
            <a:p>
              <a:endParaRPr lang="es-ES"/>
            </a:p>
          </p:txBody>
        </p:sp>
      </p:grpSp>
      <p:grpSp>
        <p:nvGrpSpPr>
          <p:cNvPr id="4" name="Group 4"/>
          <p:cNvGrpSpPr/>
          <p:nvPr/>
        </p:nvGrpSpPr>
        <p:grpSpPr>
          <a:xfrm>
            <a:off x="4832493" y="1028700"/>
            <a:ext cx="8194349" cy="2728880"/>
            <a:chOff x="0" y="0"/>
            <a:chExt cx="2158182" cy="718717"/>
          </a:xfrm>
        </p:grpSpPr>
        <p:sp>
          <p:nvSpPr>
            <p:cNvPr id="5" name="Freeform 5"/>
            <p:cNvSpPr/>
            <p:nvPr/>
          </p:nvSpPr>
          <p:spPr>
            <a:xfrm>
              <a:off x="0" y="0"/>
              <a:ext cx="2158182" cy="718717"/>
            </a:xfrm>
            <a:custGeom>
              <a:avLst/>
              <a:gdLst/>
              <a:ahLst/>
              <a:cxnLst/>
              <a:rect l="l" t="t" r="r" b="b"/>
              <a:pathLst>
                <a:path w="2158182" h="718717">
                  <a:moveTo>
                    <a:pt x="28344" y="0"/>
                  </a:moveTo>
                  <a:lnTo>
                    <a:pt x="2129839" y="0"/>
                  </a:lnTo>
                  <a:cubicBezTo>
                    <a:pt x="2145492" y="0"/>
                    <a:pt x="2158182" y="12690"/>
                    <a:pt x="2158182" y="28344"/>
                  </a:cubicBezTo>
                  <a:lnTo>
                    <a:pt x="2158182" y="690374"/>
                  </a:lnTo>
                  <a:cubicBezTo>
                    <a:pt x="2158182" y="706027"/>
                    <a:pt x="2145492" y="718717"/>
                    <a:pt x="2129839" y="718717"/>
                  </a:cubicBezTo>
                  <a:lnTo>
                    <a:pt x="28344" y="718717"/>
                  </a:lnTo>
                  <a:cubicBezTo>
                    <a:pt x="12690" y="718717"/>
                    <a:pt x="0" y="706027"/>
                    <a:pt x="0" y="690374"/>
                  </a:cubicBezTo>
                  <a:lnTo>
                    <a:pt x="0" y="28344"/>
                  </a:lnTo>
                  <a:cubicBezTo>
                    <a:pt x="0" y="12690"/>
                    <a:pt x="12690" y="0"/>
                    <a:pt x="28344" y="0"/>
                  </a:cubicBezTo>
                  <a:close/>
                </a:path>
              </a:pathLst>
            </a:custGeom>
            <a:solidFill>
              <a:srgbClr val="FFED4C"/>
            </a:solidFill>
            <a:ln w="19050" cap="rnd">
              <a:solidFill>
                <a:srgbClr val="000000"/>
              </a:solidFill>
              <a:prstDash val="solid"/>
              <a:round/>
            </a:ln>
          </p:spPr>
          <p:txBody>
            <a:bodyPr/>
            <a:lstStyle/>
            <a:p>
              <a:endParaRPr lang="es-ES"/>
            </a:p>
          </p:txBody>
        </p:sp>
        <p:sp>
          <p:nvSpPr>
            <p:cNvPr id="6" name="TextBox 6"/>
            <p:cNvSpPr txBox="1"/>
            <p:nvPr/>
          </p:nvSpPr>
          <p:spPr>
            <a:xfrm>
              <a:off x="0" y="-28575"/>
              <a:ext cx="2158182" cy="747292"/>
            </a:xfrm>
            <a:prstGeom prst="rect">
              <a:avLst/>
            </a:prstGeom>
          </p:spPr>
          <p:txBody>
            <a:bodyPr lIns="50800" tIns="50800" rIns="50800" bIns="50800" rtlCol="0" anchor="ctr"/>
            <a:lstStyle/>
            <a:p>
              <a:pPr algn="ctr">
                <a:lnSpc>
                  <a:spcPts val="3600"/>
                </a:lnSpc>
              </a:pPr>
              <a:r>
                <a:rPr lang="en-US" sz="3000">
                  <a:solidFill>
                    <a:srgbClr val="000000"/>
                  </a:solidFill>
                  <a:latin typeface="Poppins"/>
                  <a:ea typeface="Poppins"/>
                  <a:cs typeface="Poppins"/>
                  <a:sym typeface="Poppins"/>
                </a:rPr>
                <a:t>“Bullying is not just one person’s problem; it is everyone’s challenge. As a class, we commit to taking care of each other and offering support.” </a:t>
              </a:r>
            </a:p>
          </p:txBody>
        </p:sp>
      </p:grpSp>
      <p:sp>
        <p:nvSpPr>
          <p:cNvPr id="7" name="TextBox 7"/>
          <p:cNvSpPr txBox="1"/>
          <p:nvPr/>
        </p:nvSpPr>
        <p:spPr>
          <a:xfrm>
            <a:off x="4072316" y="4414310"/>
            <a:ext cx="10143368" cy="333375"/>
          </a:xfrm>
          <a:prstGeom prst="rect">
            <a:avLst/>
          </a:prstGeom>
        </p:spPr>
        <p:txBody>
          <a:bodyPr lIns="0" tIns="0" rIns="0" bIns="0" rtlCol="0" anchor="t">
            <a:spAutoFit/>
          </a:bodyPr>
          <a:lstStyle/>
          <a:p>
            <a:pPr algn="ctr">
              <a:lnSpc>
                <a:spcPts val="2400"/>
              </a:lnSpc>
            </a:pPr>
            <a:r>
              <a:rPr lang="en-US" sz="2000" b="1">
                <a:solidFill>
                  <a:srgbClr val="000000"/>
                </a:solidFill>
                <a:latin typeface="Poppins Bold"/>
                <a:ea typeface="Poppins Bold"/>
                <a:cs typeface="Poppins Bold"/>
                <a:sym typeface="Poppins Bold"/>
              </a:rPr>
              <a:t>Remember: </a:t>
            </a:r>
            <a:r>
              <a:rPr lang="en-US" sz="2000">
                <a:solidFill>
                  <a:srgbClr val="000000"/>
                </a:solidFill>
                <a:latin typeface="Poppins"/>
                <a:ea typeface="Poppins"/>
                <a:cs typeface="Poppins"/>
                <a:sym typeface="Poppins"/>
              </a:rPr>
              <a:t>as a group, we are all responsible for taking care of each other.</a:t>
            </a:r>
          </a:p>
        </p:txBody>
      </p:sp>
    </p:spTree>
  </p:cSld>
  <p:clrMapOvr>
    <a:masterClrMapping/>
  </p:clrMapOvr>
  <p:transition>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7118" y="2781098"/>
            <a:ext cx="20462236" cy="13870180"/>
            <a:chOff x="0" y="0"/>
            <a:chExt cx="14550923" cy="9863239"/>
          </a:xfrm>
        </p:grpSpPr>
        <p:sp>
          <p:nvSpPr>
            <p:cNvPr id="3" name="Freeform 3"/>
            <p:cNvSpPr/>
            <p:nvPr/>
          </p:nvSpPr>
          <p:spPr>
            <a:xfrm>
              <a:off x="0" y="0"/>
              <a:ext cx="14550898" cy="9863201"/>
            </a:xfrm>
            <a:custGeom>
              <a:avLst/>
              <a:gdLst/>
              <a:ahLst/>
              <a:cxnLst/>
              <a:rect l="l" t="t" r="r" b="b"/>
              <a:pathLst>
                <a:path w="14550898" h="9863201">
                  <a:moveTo>
                    <a:pt x="0" y="4931664"/>
                  </a:moveTo>
                  <a:cubicBezTo>
                    <a:pt x="0" y="2208022"/>
                    <a:pt x="3257296" y="0"/>
                    <a:pt x="7275449" y="0"/>
                  </a:cubicBezTo>
                  <a:cubicBezTo>
                    <a:pt x="11293602" y="0"/>
                    <a:pt x="14550898" y="2208022"/>
                    <a:pt x="14550898" y="4931664"/>
                  </a:cubicBezTo>
                  <a:cubicBezTo>
                    <a:pt x="14550898" y="7655306"/>
                    <a:pt x="11293602" y="9863201"/>
                    <a:pt x="7275449" y="9863201"/>
                  </a:cubicBezTo>
                  <a:cubicBezTo>
                    <a:pt x="3257296" y="9863201"/>
                    <a:pt x="0" y="7655306"/>
                    <a:pt x="0" y="4931664"/>
                  </a:cubicBezTo>
                  <a:close/>
                </a:path>
              </a:pathLst>
            </a:custGeom>
            <a:solidFill>
              <a:srgbClr val="E3829C"/>
            </a:solidFill>
          </p:spPr>
          <p:txBody>
            <a:bodyPr/>
            <a:lstStyle/>
            <a:p>
              <a:endParaRPr lang="es-ES"/>
            </a:p>
          </p:txBody>
        </p:sp>
      </p:grpSp>
      <p:sp>
        <p:nvSpPr>
          <p:cNvPr id="4" name="TextBox 4"/>
          <p:cNvSpPr txBox="1"/>
          <p:nvPr/>
        </p:nvSpPr>
        <p:spPr>
          <a:xfrm>
            <a:off x="5249986" y="4170416"/>
            <a:ext cx="7788027" cy="476023"/>
          </a:xfrm>
          <a:prstGeom prst="rect">
            <a:avLst/>
          </a:prstGeom>
        </p:spPr>
        <p:txBody>
          <a:bodyPr lIns="0" tIns="0" rIns="0" bIns="0" rtlCol="0" anchor="t">
            <a:spAutoFit/>
          </a:bodyPr>
          <a:lstStyle/>
          <a:p>
            <a:pPr algn="ctr">
              <a:lnSpc>
                <a:spcPts val="3397"/>
              </a:lnSpc>
            </a:pPr>
            <a:r>
              <a:rPr lang="en-US" sz="2831">
                <a:solidFill>
                  <a:srgbClr val="000000"/>
                </a:solidFill>
                <a:latin typeface="Poppins"/>
                <a:ea typeface="Poppins"/>
                <a:cs typeface="Poppins"/>
                <a:sym typeface="Poppins"/>
              </a:rPr>
              <a:t>Activity 2.8</a:t>
            </a:r>
          </a:p>
        </p:txBody>
      </p:sp>
      <p:sp>
        <p:nvSpPr>
          <p:cNvPr id="5" name="TextBox 5"/>
          <p:cNvSpPr txBox="1"/>
          <p:nvPr/>
        </p:nvSpPr>
        <p:spPr>
          <a:xfrm>
            <a:off x="5304976" y="5825176"/>
            <a:ext cx="7788027" cy="2333625"/>
          </a:xfrm>
          <a:prstGeom prst="rect">
            <a:avLst/>
          </a:prstGeom>
        </p:spPr>
        <p:txBody>
          <a:bodyPr lIns="0" tIns="0" rIns="0" bIns="0" rtlCol="0" anchor="t">
            <a:spAutoFit/>
          </a:bodyPr>
          <a:lstStyle/>
          <a:p>
            <a:pPr algn="ctr">
              <a:lnSpc>
                <a:spcPts val="6000"/>
              </a:lnSpc>
            </a:pPr>
            <a:r>
              <a:rPr lang="en-US" sz="5000">
                <a:solidFill>
                  <a:srgbClr val="000000"/>
                </a:solidFill>
                <a:latin typeface="Poppins"/>
                <a:ea typeface="Poppins"/>
                <a:cs typeface="Poppins"/>
                <a:sym typeface="Poppins"/>
              </a:rPr>
              <a:t>Closing Circle </a:t>
            </a:r>
          </a:p>
          <a:p>
            <a:pPr algn="ctr">
              <a:lnSpc>
                <a:spcPts val="6000"/>
              </a:lnSpc>
            </a:pPr>
            <a:endParaRPr lang="en-US" sz="5000">
              <a:solidFill>
                <a:srgbClr val="000000"/>
              </a:solidFill>
              <a:latin typeface="Poppins"/>
              <a:ea typeface="Poppins"/>
              <a:cs typeface="Poppins"/>
              <a:sym typeface="Poppins"/>
            </a:endParaRPr>
          </a:p>
          <a:p>
            <a:pPr algn="ctr">
              <a:lnSpc>
                <a:spcPts val="6000"/>
              </a:lnSpc>
            </a:pPr>
            <a:r>
              <a:rPr lang="en-US" sz="5000" b="1">
                <a:solidFill>
                  <a:srgbClr val="000000"/>
                </a:solidFill>
                <a:latin typeface="Poppins Bold"/>
                <a:ea typeface="Poppins Bold"/>
                <a:cs typeface="Poppins Bold"/>
                <a:sym typeface="Poppins Bold"/>
              </a:rPr>
              <a:t>Self-love Cards</a:t>
            </a:r>
            <a:r>
              <a:rPr lang="en-US" sz="5000">
                <a:solidFill>
                  <a:srgbClr val="000000"/>
                </a:solidFill>
                <a:latin typeface="Poppins"/>
                <a:ea typeface="Poppins"/>
                <a:cs typeface="Poppins"/>
                <a:sym typeface="Poppins"/>
              </a:rPr>
              <a:t>​</a:t>
            </a:r>
          </a:p>
        </p:txBody>
      </p:sp>
    </p:spTree>
  </p:cSld>
  <p:clrMapOvr>
    <a:masterClrMapping/>
  </p:clrMapOvr>
  <p:transition>
    <p:fad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684294" y="2336190"/>
            <a:ext cx="5535575" cy="21621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 </a:t>
            </a:r>
          </a:p>
          <a:p>
            <a:pPr algn="l">
              <a:lnSpc>
                <a:spcPts val="2400"/>
              </a:lnSpc>
            </a:pPr>
            <a:endParaRPr lang="en-US" sz="2000" b="1">
              <a:solidFill>
                <a:srgbClr val="000000"/>
              </a:solidFill>
              <a:latin typeface="Poppins Bold"/>
              <a:ea typeface="Poppins Bold"/>
              <a:cs typeface="Poppins Bold"/>
              <a:sym typeface="Poppins Bold"/>
            </a:endParaRPr>
          </a:p>
          <a:p>
            <a:pPr marL="257387" lvl="1" indent="-128693" algn="l">
              <a:lnSpc>
                <a:spcPts val="2400"/>
              </a:lnSpc>
              <a:buFont typeface="Arial"/>
              <a:buChar char="•"/>
            </a:pPr>
            <a:r>
              <a:rPr lang="en-US" sz="2000">
                <a:solidFill>
                  <a:srgbClr val="000000"/>
                </a:solidFill>
                <a:latin typeface="Poppins"/>
                <a:ea typeface="Poppins"/>
                <a:cs typeface="Poppins"/>
                <a:sym typeface="Poppins"/>
              </a:rPr>
              <a:t>One circular card or self-love card per student. </a:t>
            </a:r>
          </a:p>
          <a:p>
            <a:pPr marL="257387" lvl="1" indent="-128693" algn="l">
              <a:lnSpc>
                <a:spcPts val="2400"/>
              </a:lnSpc>
              <a:buFont typeface="Arial"/>
              <a:buChar char="•"/>
            </a:pPr>
            <a:r>
              <a:rPr lang="en-US" sz="2000">
                <a:solidFill>
                  <a:srgbClr val="000000"/>
                </a:solidFill>
                <a:latin typeface="Poppins"/>
                <a:ea typeface="Poppins"/>
                <a:cs typeface="Poppins"/>
                <a:sym typeface="Poppins"/>
              </a:rPr>
              <a:t>Colored markers.</a:t>
            </a:r>
          </a:p>
          <a:p>
            <a:pPr marL="257387" lvl="1" indent="-128693" algn="l">
              <a:lnSpc>
                <a:spcPts val="2400"/>
              </a:lnSpc>
              <a:buFont typeface="Arial"/>
              <a:buChar char="•"/>
            </a:pPr>
            <a:r>
              <a:rPr lang="en-US" sz="2000">
                <a:solidFill>
                  <a:srgbClr val="000000"/>
                </a:solidFill>
                <a:latin typeface="Poppins"/>
                <a:ea typeface="Poppins"/>
                <a:cs typeface="Poppins"/>
                <a:sym typeface="Poppins"/>
              </a:rPr>
              <a:t>(Optional) Tape to hang the cards on the classroom wall.</a:t>
            </a:r>
          </a:p>
        </p:txBody>
      </p:sp>
      <p:sp>
        <p:nvSpPr>
          <p:cNvPr id="3" name="TextBox 3"/>
          <p:cNvSpPr txBox="1"/>
          <p:nvPr/>
        </p:nvSpPr>
        <p:spPr>
          <a:xfrm>
            <a:off x="2684294" y="6674460"/>
            <a:ext cx="5777276" cy="12477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What we will do: </a:t>
            </a:r>
          </a:p>
          <a:p>
            <a:pPr algn="l">
              <a:lnSpc>
                <a:spcPts val="2400"/>
              </a:lnSpc>
            </a:pPr>
            <a:endParaRPr lang="en-US" sz="2000" b="1">
              <a:solidFill>
                <a:srgbClr val="000000"/>
              </a:solidFill>
              <a:latin typeface="Poppins Bold"/>
              <a:ea typeface="Poppins Bold"/>
              <a:cs typeface="Poppins Bold"/>
              <a:sym typeface="Poppins Bold"/>
            </a:endParaRPr>
          </a:p>
          <a:p>
            <a:pPr algn="l">
              <a:lnSpc>
                <a:spcPts val="2400"/>
              </a:lnSpc>
            </a:pPr>
            <a:r>
              <a:rPr lang="en-US" sz="2000">
                <a:solidFill>
                  <a:srgbClr val="000000"/>
                </a:solidFill>
                <a:latin typeface="Poppins"/>
                <a:ea typeface="Poppins"/>
                <a:cs typeface="Poppins"/>
                <a:sym typeface="Poppins"/>
              </a:rPr>
              <a:t>Each student will write a positive message for themselves and share it if they wish.</a:t>
            </a:r>
          </a:p>
        </p:txBody>
      </p:sp>
      <p:grpSp>
        <p:nvGrpSpPr>
          <p:cNvPr id="4" name="Group 4"/>
          <p:cNvGrpSpPr/>
          <p:nvPr/>
        </p:nvGrpSpPr>
        <p:grpSpPr>
          <a:xfrm>
            <a:off x="6622888" y="624082"/>
            <a:ext cx="13196345" cy="9038837"/>
            <a:chOff x="0" y="0"/>
            <a:chExt cx="11490185" cy="7870203"/>
          </a:xfrm>
        </p:grpSpPr>
        <p:sp>
          <p:nvSpPr>
            <p:cNvPr id="5" name="Freeform 5" descr="A cartoon of a child  AI-generated content may be incorrect."/>
            <p:cNvSpPr/>
            <p:nvPr/>
          </p:nvSpPr>
          <p:spPr>
            <a:xfrm>
              <a:off x="0" y="0"/>
              <a:ext cx="11490198" cy="7870190"/>
            </a:xfrm>
            <a:custGeom>
              <a:avLst/>
              <a:gdLst/>
              <a:ahLst/>
              <a:cxnLst/>
              <a:rect l="l" t="t" r="r" b="b"/>
              <a:pathLst>
                <a:path w="11490198" h="7870190">
                  <a:moveTo>
                    <a:pt x="0" y="0"/>
                  </a:moveTo>
                  <a:lnTo>
                    <a:pt x="11490198" y="0"/>
                  </a:lnTo>
                  <a:lnTo>
                    <a:pt x="11490198" y="7870190"/>
                  </a:lnTo>
                  <a:lnTo>
                    <a:pt x="0" y="7870190"/>
                  </a:lnTo>
                  <a:lnTo>
                    <a:pt x="0" y="0"/>
                  </a:lnTo>
                  <a:close/>
                </a:path>
              </a:pathLst>
            </a:custGeom>
            <a:blipFill>
              <a:blip r:embed="rId2"/>
              <a:stretch>
                <a:fillRect/>
              </a:stretch>
            </a:blipFill>
          </p:spPr>
          <p:txBody>
            <a:bodyPr/>
            <a:lstStyle/>
            <a:p>
              <a:endParaRPr lang="es-ES"/>
            </a:p>
          </p:txBody>
        </p:sp>
      </p:grpSp>
    </p:spTree>
  </p:cSld>
  <p:clrMapOvr>
    <a:masterClrMapping/>
  </p:clrMapOvr>
  <p:transition>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755541" y="-459129"/>
            <a:ext cx="19370475" cy="13267801"/>
            <a:chOff x="0" y="0"/>
            <a:chExt cx="13774560" cy="9434881"/>
          </a:xfrm>
        </p:grpSpPr>
        <p:sp>
          <p:nvSpPr>
            <p:cNvPr id="3" name="Freeform 3" descr="A cartoon of a child  AI-generated content may be incorrect."/>
            <p:cNvSpPr/>
            <p:nvPr/>
          </p:nvSpPr>
          <p:spPr>
            <a:xfrm>
              <a:off x="0" y="0"/>
              <a:ext cx="13774547" cy="9434830"/>
            </a:xfrm>
            <a:custGeom>
              <a:avLst/>
              <a:gdLst/>
              <a:ahLst/>
              <a:cxnLst/>
              <a:rect l="l" t="t" r="r" b="b"/>
              <a:pathLst>
                <a:path w="13774547" h="9434830">
                  <a:moveTo>
                    <a:pt x="0" y="0"/>
                  </a:moveTo>
                  <a:lnTo>
                    <a:pt x="13774547" y="0"/>
                  </a:lnTo>
                  <a:lnTo>
                    <a:pt x="13774547" y="9434830"/>
                  </a:lnTo>
                  <a:lnTo>
                    <a:pt x="0" y="9434830"/>
                  </a:lnTo>
                  <a:lnTo>
                    <a:pt x="0" y="0"/>
                  </a:lnTo>
                  <a:close/>
                </a:path>
              </a:pathLst>
            </a:custGeom>
            <a:blipFill>
              <a:blip r:embed="rId2"/>
              <a:stretch>
                <a:fillRect/>
              </a:stretch>
            </a:blipFill>
          </p:spPr>
          <p:txBody>
            <a:bodyPr/>
            <a:lstStyle/>
            <a:p>
              <a:endParaRPr lang="es-ES"/>
            </a:p>
          </p:txBody>
        </p:sp>
      </p:grpSp>
      <p:grpSp>
        <p:nvGrpSpPr>
          <p:cNvPr id="4" name="Group 4"/>
          <p:cNvGrpSpPr/>
          <p:nvPr/>
        </p:nvGrpSpPr>
        <p:grpSpPr>
          <a:xfrm>
            <a:off x="11626370" y="4423365"/>
            <a:ext cx="2431303" cy="1647581"/>
            <a:chOff x="0" y="0"/>
            <a:chExt cx="1977809" cy="1340269"/>
          </a:xfrm>
        </p:grpSpPr>
        <p:sp>
          <p:nvSpPr>
            <p:cNvPr id="5" name="Freeform 5"/>
            <p:cNvSpPr/>
            <p:nvPr/>
          </p:nvSpPr>
          <p:spPr>
            <a:xfrm>
              <a:off x="0" y="0"/>
              <a:ext cx="1977898" cy="1340358"/>
            </a:xfrm>
            <a:custGeom>
              <a:avLst/>
              <a:gdLst/>
              <a:ahLst/>
              <a:cxnLst/>
              <a:rect l="l" t="t" r="r" b="b"/>
              <a:pathLst>
                <a:path w="1977898" h="1340358">
                  <a:moveTo>
                    <a:pt x="13589" y="0"/>
                  </a:moveTo>
                  <a:lnTo>
                    <a:pt x="1964309" y="0"/>
                  </a:lnTo>
                  <a:cubicBezTo>
                    <a:pt x="1971802" y="0"/>
                    <a:pt x="1977898" y="6096"/>
                    <a:pt x="1977898" y="13589"/>
                  </a:cubicBezTo>
                  <a:lnTo>
                    <a:pt x="1977898" y="1326769"/>
                  </a:lnTo>
                  <a:cubicBezTo>
                    <a:pt x="1977898" y="1334262"/>
                    <a:pt x="1971802" y="1340358"/>
                    <a:pt x="1964309" y="1340358"/>
                  </a:cubicBezTo>
                  <a:lnTo>
                    <a:pt x="13589" y="1340358"/>
                  </a:lnTo>
                  <a:cubicBezTo>
                    <a:pt x="6096" y="1340358"/>
                    <a:pt x="0" y="1334262"/>
                    <a:pt x="0" y="1326769"/>
                  </a:cubicBezTo>
                  <a:lnTo>
                    <a:pt x="0" y="13589"/>
                  </a:lnTo>
                  <a:cubicBezTo>
                    <a:pt x="0" y="6096"/>
                    <a:pt x="6096" y="0"/>
                    <a:pt x="13589" y="0"/>
                  </a:cubicBezTo>
                  <a:moveTo>
                    <a:pt x="13589" y="27051"/>
                  </a:moveTo>
                  <a:lnTo>
                    <a:pt x="13589" y="13589"/>
                  </a:lnTo>
                  <a:lnTo>
                    <a:pt x="27051" y="13589"/>
                  </a:lnTo>
                  <a:lnTo>
                    <a:pt x="27051" y="1326769"/>
                  </a:lnTo>
                  <a:lnTo>
                    <a:pt x="13589" y="1326769"/>
                  </a:lnTo>
                  <a:lnTo>
                    <a:pt x="13589" y="1313180"/>
                  </a:lnTo>
                  <a:lnTo>
                    <a:pt x="1964309" y="1313180"/>
                  </a:lnTo>
                  <a:lnTo>
                    <a:pt x="1964309" y="1326769"/>
                  </a:lnTo>
                  <a:lnTo>
                    <a:pt x="1950720" y="1326769"/>
                  </a:lnTo>
                  <a:lnTo>
                    <a:pt x="1950720" y="13589"/>
                  </a:lnTo>
                  <a:lnTo>
                    <a:pt x="1964309" y="13589"/>
                  </a:lnTo>
                  <a:lnTo>
                    <a:pt x="1964309" y="27051"/>
                  </a:lnTo>
                  <a:lnTo>
                    <a:pt x="13589" y="27051"/>
                  </a:lnTo>
                  <a:close/>
                </a:path>
              </a:pathLst>
            </a:custGeom>
            <a:solidFill>
              <a:srgbClr val="FEFBF4"/>
            </a:solidFill>
          </p:spPr>
          <p:txBody>
            <a:bodyPr/>
            <a:lstStyle/>
            <a:p>
              <a:endParaRPr lang="es-ES"/>
            </a:p>
          </p:txBody>
        </p:sp>
        <p:sp>
          <p:nvSpPr>
            <p:cNvPr id="6" name="TextBox 6"/>
            <p:cNvSpPr txBox="1"/>
            <p:nvPr/>
          </p:nvSpPr>
          <p:spPr>
            <a:xfrm>
              <a:off x="0" y="0"/>
              <a:ext cx="1977809" cy="1340269"/>
            </a:xfrm>
            <a:prstGeom prst="rect">
              <a:avLst/>
            </a:prstGeom>
          </p:spPr>
          <p:txBody>
            <a:bodyPr lIns="83264" tIns="83264" rIns="83264" bIns="83264" rtlCol="0" anchor="t"/>
            <a:lstStyle/>
            <a:p>
              <a:pPr algn="ctr">
                <a:lnSpc>
                  <a:spcPts val="3776"/>
                </a:lnSpc>
              </a:pPr>
              <a:r>
                <a:rPr lang="en-US" sz="3146">
                  <a:solidFill>
                    <a:srgbClr val="000000"/>
                  </a:solidFill>
                  <a:latin typeface="Dreaming Outloud Script"/>
                  <a:ea typeface="Dreaming Outloud Script"/>
                  <a:cs typeface="Dreaming Outloud Script"/>
                  <a:sym typeface="Dreaming Outloud Script"/>
                </a:rPr>
                <a:t>I’m Lisa</a:t>
              </a:r>
            </a:p>
            <a:p>
              <a:pPr algn="ctr">
                <a:lnSpc>
                  <a:spcPts val="3776"/>
                </a:lnSpc>
              </a:pPr>
              <a:r>
                <a:rPr lang="en-US" sz="3146">
                  <a:solidFill>
                    <a:srgbClr val="000000"/>
                  </a:solidFill>
                  <a:latin typeface="Dreaming Outloud Script"/>
                  <a:ea typeface="Dreaming Outloud Script"/>
                  <a:cs typeface="Dreaming Outloud Script"/>
                  <a:sym typeface="Dreaming Outloud Script"/>
                </a:rPr>
                <a:t>I’m a Good friend</a:t>
              </a:r>
            </a:p>
          </p:txBody>
        </p:sp>
      </p:grpSp>
      <p:sp>
        <p:nvSpPr>
          <p:cNvPr id="7" name="AutoShape 7"/>
          <p:cNvSpPr/>
          <p:nvPr/>
        </p:nvSpPr>
        <p:spPr>
          <a:xfrm flipH="1">
            <a:off x="5719216" y="5247155"/>
            <a:ext cx="5907154" cy="1164466"/>
          </a:xfrm>
          <a:prstGeom prst="line">
            <a:avLst/>
          </a:prstGeom>
          <a:ln w="28575" cap="rnd">
            <a:solidFill>
              <a:srgbClr val="000000"/>
            </a:solidFill>
            <a:prstDash val="solid"/>
            <a:headEnd type="none" w="sm" len="sm"/>
            <a:tailEnd type="triangle" w="lg" len="med"/>
          </a:ln>
        </p:spPr>
        <p:txBody>
          <a:bodyPr/>
          <a:lstStyle/>
          <a:p>
            <a:endParaRPr lang="es-ES"/>
          </a:p>
        </p:txBody>
      </p:sp>
      <p:sp>
        <p:nvSpPr>
          <p:cNvPr id="8" name="TextBox 8"/>
          <p:cNvSpPr txBox="1"/>
          <p:nvPr/>
        </p:nvSpPr>
        <p:spPr>
          <a:xfrm>
            <a:off x="10695284" y="2564914"/>
            <a:ext cx="2098253" cy="980121"/>
          </a:xfrm>
          <a:prstGeom prst="rect">
            <a:avLst/>
          </a:prstGeom>
        </p:spPr>
        <p:txBody>
          <a:bodyPr lIns="0" tIns="0" rIns="0" bIns="0" rtlCol="0" anchor="t">
            <a:spAutoFit/>
          </a:bodyPr>
          <a:lstStyle/>
          <a:p>
            <a:pPr algn="ctr">
              <a:lnSpc>
                <a:spcPts val="3776"/>
              </a:lnSpc>
            </a:pPr>
            <a:r>
              <a:rPr lang="en-US" sz="3146">
                <a:solidFill>
                  <a:srgbClr val="000000"/>
                </a:solidFill>
                <a:latin typeface="Dreaming Outloud Script"/>
                <a:ea typeface="Dreaming Outloud Script"/>
                <a:cs typeface="Dreaming Outloud Script"/>
                <a:sym typeface="Dreaming Outloud Script"/>
              </a:rPr>
              <a:t>You are very brave</a:t>
            </a:r>
          </a:p>
        </p:txBody>
      </p:sp>
      <p:sp>
        <p:nvSpPr>
          <p:cNvPr id="9" name="TextBox 9"/>
          <p:cNvSpPr txBox="1"/>
          <p:nvPr/>
        </p:nvSpPr>
        <p:spPr>
          <a:xfrm>
            <a:off x="10030184" y="6588749"/>
            <a:ext cx="2098253" cy="980121"/>
          </a:xfrm>
          <a:prstGeom prst="rect">
            <a:avLst/>
          </a:prstGeom>
        </p:spPr>
        <p:txBody>
          <a:bodyPr lIns="0" tIns="0" rIns="0" bIns="0" rtlCol="0" anchor="t">
            <a:spAutoFit/>
          </a:bodyPr>
          <a:lstStyle/>
          <a:p>
            <a:pPr algn="ctr">
              <a:lnSpc>
                <a:spcPts val="3776"/>
              </a:lnSpc>
            </a:pPr>
            <a:r>
              <a:rPr lang="en-US" sz="3146">
                <a:solidFill>
                  <a:srgbClr val="000000"/>
                </a:solidFill>
                <a:latin typeface="Dreaming Outloud Script"/>
                <a:ea typeface="Dreaming Outloud Script"/>
                <a:cs typeface="Dreaming Outloud Script"/>
                <a:sym typeface="Dreaming Outloud Script"/>
              </a:rPr>
              <a:t>You are very funny</a:t>
            </a:r>
          </a:p>
        </p:txBody>
      </p:sp>
      <p:sp>
        <p:nvSpPr>
          <p:cNvPr id="10" name="TextBox 10"/>
          <p:cNvSpPr txBox="1"/>
          <p:nvPr/>
        </p:nvSpPr>
        <p:spPr>
          <a:xfrm>
            <a:off x="9633824" y="4282405"/>
            <a:ext cx="1823169" cy="980121"/>
          </a:xfrm>
          <a:prstGeom prst="rect">
            <a:avLst/>
          </a:prstGeom>
        </p:spPr>
        <p:txBody>
          <a:bodyPr lIns="0" tIns="0" rIns="0" bIns="0" rtlCol="0" anchor="t">
            <a:spAutoFit/>
          </a:bodyPr>
          <a:lstStyle/>
          <a:p>
            <a:pPr algn="ctr">
              <a:lnSpc>
                <a:spcPts val="3776"/>
              </a:lnSpc>
            </a:pPr>
            <a:r>
              <a:rPr lang="en-US" sz="3146">
                <a:solidFill>
                  <a:srgbClr val="000000"/>
                </a:solidFill>
                <a:latin typeface="Dreaming Outloud Script"/>
                <a:ea typeface="Dreaming Outloud Script"/>
                <a:cs typeface="Dreaming Outloud Script"/>
                <a:sym typeface="Dreaming Outloud Script"/>
              </a:rPr>
              <a:t>I love your hair</a:t>
            </a:r>
          </a:p>
        </p:txBody>
      </p:sp>
      <p:sp>
        <p:nvSpPr>
          <p:cNvPr id="11" name="TextBox 11"/>
          <p:cNvSpPr txBox="1"/>
          <p:nvPr/>
        </p:nvSpPr>
        <p:spPr>
          <a:xfrm>
            <a:off x="11828967" y="7875443"/>
            <a:ext cx="2098253" cy="980121"/>
          </a:xfrm>
          <a:prstGeom prst="rect">
            <a:avLst/>
          </a:prstGeom>
        </p:spPr>
        <p:txBody>
          <a:bodyPr lIns="0" tIns="0" rIns="0" bIns="0" rtlCol="0" anchor="t">
            <a:spAutoFit/>
          </a:bodyPr>
          <a:lstStyle/>
          <a:p>
            <a:pPr algn="ctr">
              <a:lnSpc>
                <a:spcPts val="3776"/>
              </a:lnSpc>
            </a:pPr>
            <a:r>
              <a:rPr lang="en-US" sz="3146">
                <a:solidFill>
                  <a:srgbClr val="000000"/>
                </a:solidFill>
                <a:latin typeface="Dreaming Outloud Script"/>
                <a:ea typeface="Dreaming Outloud Script"/>
                <a:cs typeface="Dreaming Outloud Script"/>
                <a:sym typeface="Dreaming Outloud Script"/>
              </a:rPr>
              <a:t>You are kind</a:t>
            </a:r>
          </a:p>
        </p:txBody>
      </p:sp>
      <p:sp>
        <p:nvSpPr>
          <p:cNvPr id="12" name="TextBox 12"/>
          <p:cNvSpPr txBox="1"/>
          <p:nvPr/>
        </p:nvSpPr>
        <p:spPr>
          <a:xfrm>
            <a:off x="2538740" y="1609244"/>
            <a:ext cx="4716978" cy="9429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Circulate around the classroom, passing the cards from hand to hand</a:t>
            </a:r>
          </a:p>
        </p:txBody>
      </p:sp>
      <p:grpSp>
        <p:nvGrpSpPr>
          <p:cNvPr id="13" name="Group 13"/>
          <p:cNvGrpSpPr/>
          <p:nvPr/>
        </p:nvGrpSpPr>
        <p:grpSpPr>
          <a:xfrm>
            <a:off x="2628977" y="5945388"/>
            <a:ext cx="3090239" cy="932467"/>
            <a:chOff x="0" y="0"/>
            <a:chExt cx="2513838" cy="758541"/>
          </a:xfrm>
        </p:grpSpPr>
        <p:sp>
          <p:nvSpPr>
            <p:cNvPr id="14" name="Freeform 14"/>
            <p:cNvSpPr/>
            <p:nvPr/>
          </p:nvSpPr>
          <p:spPr>
            <a:xfrm>
              <a:off x="0" y="0"/>
              <a:ext cx="2513838" cy="758630"/>
            </a:xfrm>
            <a:custGeom>
              <a:avLst/>
              <a:gdLst/>
              <a:ahLst/>
              <a:cxnLst/>
              <a:rect l="l" t="t" r="r" b="b"/>
              <a:pathLst>
                <a:path w="2513838" h="758630">
                  <a:moveTo>
                    <a:pt x="13589" y="0"/>
                  </a:moveTo>
                  <a:lnTo>
                    <a:pt x="2500249" y="0"/>
                  </a:lnTo>
                  <a:cubicBezTo>
                    <a:pt x="2507742" y="0"/>
                    <a:pt x="2513838" y="3825"/>
                    <a:pt x="2513838" y="8526"/>
                  </a:cubicBezTo>
                  <a:lnTo>
                    <a:pt x="2513838" y="750070"/>
                  </a:lnTo>
                  <a:cubicBezTo>
                    <a:pt x="2513838" y="754772"/>
                    <a:pt x="2507742" y="758630"/>
                    <a:pt x="2500249" y="758630"/>
                  </a:cubicBezTo>
                  <a:lnTo>
                    <a:pt x="13589" y="758630"/>
                  </a:lnTo>
                  <a:cubicBezTo>
                    <a:pt x="6096" y="758517"/>
                    <a:pt x="0" y="754772"/>
                    <a:pt x="0" y="750070"/>
                  </a:cubicBezTo>
                  <a:lnTo>
                    <a:pt x="0" y="8526"/>
                  </a:lnTo>
                  <a:cubicBezTo>
                    <a:pt x="0" y="3825"/>
                    <a:pt x="6096" y="0"/>
                    <a:pt x="13589" y="0"/>
                  </a:cubicBezTo>
                  <a:moveTo>
                    <a:pt x="13589" y="16973"/>
                  </a:moveTo>
                  <a:lnTo>
                    <a:pt x="13589" y="8526"/>
                  </a:lnTo>
                  <a:lnTo>
                    <a:pt x="27051" y="8526"/>
                  </a:lnTo>
                  <a:lnTo>
                    <a:pt x="27051" y="750070"/>
                  </a:lnTo>
                  <a:lnTo>
                    <a:pt x="13589" y="750070"/>
                  </a:lnTo>
                  <a:lnTo>
                    <a:pt x="13589" y="741544"/>
                  </a:lnTo>
                  <a:lnTo>
                    <a:pt x="2500249" y="741544"/>
                  </a:lnTo>
                  <a:lnTo>
                    <a:pt x="2500249" y="750070"/>
                  </a:lnTo>
                  <a:lnTo>
                    <a:pt x="2486660" y="750070"/>
                  </a:lnTo>
                  <a:lnTo>
                    <a:pt x="2486660" y="8526"/>
                  </a:lnTo>
                  <a:lnTo>
                    <a:pt x="2500249" y="8526"/>
                  </a:lnTo>
                  <a:lnTo>
                    <a:pt x="2500249" y="16973"/>
                  </a:lnTo>
                  <a:lnTo>
                    <a:pt x="13589" y="16973"/>
                  </a:lnTo>
                  <a:close/>
                </a:path>
              </a:pathLst>
            </a:custGeom>
            <a:solidFill>
              <a:srgbClr val="70C7D6"/>
            </a:solidFill>
          </p:spPr>
          <p:txBody>
            <a:bodyPr/>
            <a:lstStyle/>
            <a:p>
              <a:endParaRPr lang="es-ES"/>
            </a:p>
          </p:txBody>
        </p:sp>
        <p:sp>
          <p:nvSpPr>
            <p:cNvPr id="15" name="TextBox 15"/>
            <p:cNvSpPr txBox="1"/>
            <p:nvPr/>
          </p:nvSpPr>
          <p:spPr>
            <a:xfrm>
              <a:off x="0" y="-28575"/>
              <a:ext cx="2513838" cy="787116"/>
            </a:xfrm>
            <a:prstGeom prst="rect">
              <a:avLst/>
            </a:prstGeom>
          </p:spPr>
          <p:txBody>
            <a:bodyPr lIns="83264" tIns="83264" rIns="83264" bIns="83264" rtlCol="0" anchor="t"/>
            <a:lstStyle/>
            <a:p>
              <a:pPr algn="ctr">
                <a:lnSpc>
                  <a:spcPts val="2400"/>
                </a:lnSpc>
              </a:pPr>
              <a:r>
                <a:rPr lang="en-US" sz="2000" b="1">
                  <a:solidFill>
                    <a:srgbClr val="000000"/>
                  </a:solidFill>
                  <a:latin typeface="Poppins Bold"/>
                  <a:ea typeface="Poppins Bold"/>
                  <a:cs typeface="Poppins Bold"/>
                  <a:sym typeface="Poppins Bold"/>
                </a:rPr>
                <a:t>First write you name and a quality of yours</a:t>
              </a:r>
            </a:p>
          </p:txBody>
        </p:sp>
      </p:grpSp>
      <p:sp>
        <p:nvSpPr>
          <p:cNvPr id="16" name="TextBox 16"/>
          <p:cNvSpPr txBox="1"/>
          <p:nvPr/>
        </p:nvSpPr>
        <p:spPr>
          <a:xfrm>
            <a:off x="2538740" y="3572640"/>
            <a:ext cx="4716978" cy="638175"/>
          </a:xfrm>
          <a:prstGeom prst="rect">
            <a:avLst/>
          </a:prstGeom>
        </p:spPr>
        <p:txBody>
          <a:bodyPr lIns="0" tIns="0" rIns="0" bIns="0" rtlCol="0" anchor="t">
            <a:spAutoFit/>
          </a:bodyPr>
          <a:lstStyle/>
          <a:p>
            <a:pPr algn="ctr">
              <a:lnSpc>
                <a:spcPts val="2400"/>
              </a:lnSpc>
            </a:pPr>
            <a:r>
              <a:rPr lang="en-US" sz="2000">
                <a:solidFill>
                  <a:srgbClr val="000000"/>
                </a:solidFill>
                <a:latin typeface="Poppins"/>
                <a:ea typeface="Poppins"/>
                <a:cs typeface="Poppins"/>
                <a:sym typeface="Poppins"/>
              </a:rPr>
              <a:t>Everyone writes a positive message on each other's card.</a:t>
            </a:r>
          </a:p>
        </p:txBody>
      </p:sp>
      <p:sp>
        <p:nvSpPr>
          <p:cNvPr id="17" name="AutoShape 17"/>
          <p:cNvSpPr/>
          <p:nvPr/>
        </p:nvSpPr>
        <p:spPr>
          <a:xfrm flipH="1">
            <a:off x="7255718" y="2913294"/>
            <a:ext cx="3439566" cy="992721"/>
          </a:xfrm>
          <a:prstGeom prst="line">
            <a:avLst/>
          </a:prstGeom>
          <a:ln w="28575" cap="rnd">
            <a:solidFill>
              <a:srgbClr val="000000"/>
            </a:solidFill>
            <a:prstDash val="solid"/>
            <a:headEnd type="none" w="sm" len="sm"/>
            <a:tailEnd type="none" w="sm" len="sm"/>
          </a:ln>
        </p:spPr>
        <p:txBody>
          <a:bodyPr/>
          <a:lstStyle/>
          <a:p>
            <a:endParaRPr lang="es-ES"/>
          </a:p>
        </p:txBody>
      </p:sp>
      <p:sp>
        <p:nvSpPr>
          <p:cNvPr id="18" name="AutoShape 18"/>
          <p:cNvSpPr/>
          <p:nvPr/>
        </p:nvSpPr>
        <p:spPr>
          <a:xfrm flipH="1" flipV="1">
            <a:off x="7255718" y="3906015"/>
            <a:ext cx="2459212" cy="866451"/>
          </a:xfrm>
          <a:prstGeom prst="line">
            <a:avLst/>
          </a:prstGeom>
          <a:ln w="28575" cap="rnd">
            <a:solidFill>
              <a:srgbClr val="000000"/>
            </a:solidFill>
            <a:prstDash val="solid"/>
            <a:headEnd type="none" w="sm" len="sm"/>
            <a:tailEnd type="none" w="sm" len="sm"/>
          </a:ln>
        </p:spPr>
        <p:txBody>
          <a:bodyPr/>
          <a:lstStyle/>
          <a:p>
            <a:endParaRPr lang="es-ES"/>
          </a:p>
        </p:txBody>
      </p:sp>
      <p:sp>
        <p:nvSpPr>
          <p:cNvPr id="19" name="AutoShape 19"/>
          <p:cNvSpPr/>
          <p:nvPr/>
        </p:nvSpPr>
        <p:spPr>
          <a:xfrm flipH="1" flipV="1">
            <a:off x="7255718" y="3906015"/>
            <a:ext cx="2811872" cy="3211335"/>
          </a:xfrm>
          <a:prstGeom prst="line">
            <a:avLst/>
          </a:prstGeom>
          <a:ln w="28575" cap="rnd">
            <a:solidFill>
              <a:srgbClr val="000000"/>
            </a:solidFill>
            <a:prstDash val="solid"/>
            <a:headEnd type="none" w="sm" len="sm"/>
            <a:tailEnd type="none" w="sm" len="sm"/>
          </a:ln>
        </p:spPr>
        <p:txBody>
          <a:bodyPr/>
          <a:lstStyle/>
          <a:p>
            <a:endParaRPr lang="es-ES"/>
          </a:p>
        </p:txBody>
      </p:sp>
    </p:spTree>
  </p:cSld>
  <p:clrMapOvr>
    <a:masterClrMapping/>
  </p:clrMapOvr>
  <p:transition>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463608" y="1065976"/>
            <a:ext cx="8215461" cy="8155048"/>
            <a:chOff x="0" y="0"/>
            <a:chExt cx="7369391" cy="7315200"/>
          </a:xfrm>
        </p:grpSpPr>
        <p:sp>
          <p:nvSpPr>
            <p:cNvPr id="3" name="Freeform 3" descr="A group of girls holding hands  AI-generated content may be incorrect."/>
            <p:cNvSpPr/>
            <p:nvPr/>
          </p:nvSpPr>
          <p:spPr>
            <a:xfrm>
              <a:off x="0" y="0"/>
              <a:ext cx="7369429" cy="7315200"/>
            </a:xfrm>
            <a:custGeom>
              <a:avLst/>
              <a:gdLst/>
              <a:ahLst/>
              <a:cxnLst/>
              <a:rect l="l" t="t" r="r" b="b"/>
              <a:pathLst>
                <a:path w="7369429" h="7315200">
                  <a:moveTo>
                    <a:pt x="0" y="0"/>
                  </a:moveTo>
                  <a:lnTo>
                    <a:pt x="7369429" y="0"/>
                  </a:lnTo>
                  <a:lnTo>
                    <a:pt x="7369429" y="7315200"/>
                  </a:lnTo>
                  <a:lnTo>
                    <a:pt x="0" y="7315200"/>
                  </a:lnTo>
                  <a:lnTo>
                    <a:pt x="0" y="0"/>
                  </a:lnTo>
                  <a:close/>
                </a:path>
              </a:pathLst>
            </a:custGeom>
            <a:blipFill>
              <a:blip r:embed="rId2"/>
              <a:stretch>
                <a:fillRect l="-37729" r="-38740"/>
              </a:stretch>
            </a:blipFill>
          </p:spPr>
          <p:txBody>
            <a:bodyPr/>
            <a:lstStyle/>
            <a:p>
              <a:endParaRPr lang="es-ES"/>
            </a:p>
          </p:txBody>
        </p:sp>
      </p:grpSp>
      <p:grpSp>
        <p:nvGrpSpPr>
          <p:cNvPr id="4" name="Group 4"/>
          <p:cNvGrpSpPr/>
          <p:nvPr/>
        </p:nvGrpSpPr>
        <p:grpSpPr>
          <a:xfrm>
            <a:off x="1974732" y="3140925"/>
            <a:ext cx="6812048" cy="4005150"/>
            <a:chOff x="0" y="0"/>
            <a:chExt cx="1794120" cy="1054854"/>
          </a:xfrm>
        </p:grpSpPr>
        <p:sp>
          <p:nvSpPr>
            <p:cNvPr id="5" name="Freeform 5"/>
            <p:cNvSpPr/>
            <p:nvPr/>
          </p:nvSpPr>
          <p:spPr>
            <a:xfrm>
              <a:off x="0" y="0"/>
              <a:ext cx="1794120" cy="1054854"/>
            </a:xfrm>
            <a:custGeom>
              <a:avLst/>
              <a:gdLst/>
              <a:ahLst/>
              <a:cxnLst/>
              <a:rect l="l" t="t" r="r" b="b"/>
              <a:pathLst>
                <a:path w="1794120" h="1054854">
                  <a:moveTo>
                    <a:pt x="34095" y="0"/>
                  </a:moveTo>
                  <a:lnTo>
                    <a:pt x="1760024" y="0"/>
                  </a:lnTo>
                  <a:cubicBezTo>
                    <a:pt x="1778855" y="0"/>
                    <a:pt x="1794120" y="15265"/>
                    <a:pt x="1794120" y="34095"/>
                  </a:cubicBezTo>
                  <a:lnTo>
                    <a:pt x="1794120" y="1020759"/>
                  </a:lnTo>
                  <a:cubicBezTo>
                    <a:pt x="1794120" y="1029802"/>
                    <a:pt x="1790527" y="1038474"/>
                    <a:pt x="1784133" y="1044868"/>
                  </a:cubicBezTo>
                  <a:cubicBezTo>
                    <a:pt x="1777739" y="1051262"/>
                    <a:pt x="1769067" y="1054854"/>
                    <a:pt x="1760024" y="1054854"/>
                  </a:cubicBezTo>
                  <a:lnTo>
                    <a:pt x="34095" y="1054854"/>
                  </a:lnTo>
                  <a:cubicBezTo>
                    <a:pt x="25053" y="1054854"/>
                    <a:pt x="16380" y="1051262"/>
                    <a:pt x="9986" y="1044868"/>
                  </a:cubicBezTo>
                  <a:cubicBezTo>
                    <a:pt x="3592" y="1038474"/>
                    <a:pt x="0" y="1029802"/>
                    <a:pt x="0" y="1020759"/>
                  </a:cubicBezTo>
                  <a:lnTo>
                    <a:pt x="0" y="34095"/>
                  </a:lnTo>
                  <a:cubicBezTo>
                    <a:pt x="0" y="25053"/>
                    <a:pt x="3592" y="16380"/>
                    <a:pt x="9986" y="9986"/>
                  </a:cubicBezTo>
                  <a:cubicBezTo>
                    <a:pt x="16380" y="3592"/>
                    <a:pt x="25053" y="0"/>
                    <a:pt x="34095" y="0"/>
                  </a:cubicBezTo>
                  <a:close/>
                </a:path>
              </a:pathLst>
            </a:custGeom>
            <a:solidFill>
              <a:srgbClr val="E4829D"/>
            </a:solidFill>
            <a:ln w="19050" cap="rnd">
              <a:solidFill>
                <a:srgbClr val="000000"/>
              </a:solidFill>
              <a:prstDash val="solid"/>
              <a:round/>
            </a:ln>
          </p:spPr>
          <p:txBody>
            <a:bodyPr/>
            <a:lstStyle/>
            <a:p>
              <a:endParaRPr lang="es-ES"/>
            </a:p>
          </p:txBody>
        </p:sp>
        <p:sp>
          <p:nvSpPr>
            <p:cNvPr id="6" name="TextBox 6"/>
            <p:cNvSpPr txBox="1"/>
            <p:nvPr/>
          </p:nvSpPr>
          <p:spPr>
            <a:xfrm>
              <a:off x="0" y="-28575"/>
              <a:ext cx="1794120" cy="1083429"/>
            </a:xfrm>
            <a:prstGeom prst="rect">
              <a:avLst/>
            </a:prstGeom>
          </p:spPr>
          <p:txBody>
            <a:bodyPr lIns="50800" tIns="50800" rIns="50800" bIns="50800" rtlCol="0" anchor="ctr"/>
            <a:lstStyle/>
            <a:p>
              <a:pPr algn="ctr">
                <a:lnSpc>
                  <a:spcPts val="3600"/>
                </a:lnSpc>
              </a:pPr>
              <a:r>
                <a:rPr lang="en-US" sz="3000">
                  <a:solidFill>
                    <a:srgbClr val="000000"/>
                  </a:solidFill>
                  <a:latin typeface="Poppins"/>
                  <a:ea typeface="Poppins"/>
                  <a:cs typeface="Poppins"/>
                  <a:sym typeface="Poppins"/>
                </a:rPr>
                <a:t>Just as words can hurt, </a:t>
              </a:r>
              <a:r>
                <a:rPr lang="en-US" sz="3000" b="1">
                  <a:solidFill>
                    <a:srgbClr val="000000"/>
                  </a:solidFill>
                  <a:latin typeface="Poppins Bold"/>
                  <a:ea typeface="Poppins Bold"/>
                  <a:cs typeface="Poppins Bold"/>
                  <a:sym typeface="Poppins Bold"/>
                </a:rPr>
                <a:t>they also have the power to make us feel good and unite</a:t>
              </a:r>
              <a:r>
                <a:rPr lang="en-US" sz="3000">
                  <a:solidFill>
                    <a:srgbClr val="000000"/>
                  </a:solidFill>
                  <a:latin typeface="Poppins"/>
                  <a:ea typeface="Poppins"/>
                  <a:cs typeface="Poppins"/>
                  <a:sym typeface="Poppins"/>
                </a:rPr>
                <a:t> </a:t>
              </a:r>
              <a:r>
                <a:rPr lang="en-US" sz="3000" b="1">
                  <a:solidFill>
                    <a:srgbClr val="000000"/>
                  </a:solidFill>
                  <a:latin typeface="Poppins Bold"/>
                  <a:ea typeface="Poppins Bold"/>
                  <a:cs typeface="Poppins Bold"/>
                  <a:sym typeface="Poppins Bold"/>
                </a:rPr>
                <a:t>us as a group.</a:t>
              </a:r>
              <a:r>
                <a:rPr lang="en-US" sz="3000">
                  <a:solidFill>
                    <a:srgbClr val="000000"/>
                  </a:solidFill>
                  <a:latin typeface="Poppins"/>
                  <a:ea typeface="Poppins"/>
                  <a:cs typeface="Poppins"/>
                  <a:sym typeface="Poppins"/>
                </a:rPr>
                <a:t> Let’s remember to use our words to build and support</a:t>
              </a:r>
            </a:p>
          </p:txBody>
        </p:sp>
      </p:grpSp>
    </p:spTree>
  </p:cSld>
  <p:clrMapOvr>
    <a:masterClrMapping/>
  </p:clrMapOvr>
  <p:transition>
    <p:fad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63608" y="3280535"/>
            <a:ext cx="20462236" cy="13870180"/>
            <a:chOff x="0" y="0"/>
            <a:chExt cx="14550923" cy="9863239"/>
          </a:xfrm>
        </p:grpSpPr>
        <p:sp>
          <p:nvSpPr>
            <p:cNvPr id="3" name="Freeform 3"/>
            <p:cNvSpPr/>
            <p:nvPr/>
          </p:nvSpPr>
          <p:spPr>
            <a:xfrm>
              <a:off x="0" y="0"/>
              <a:ext cx="14550898" cy="9863201"/>
            </a:xfrm>
            <a:custGeom>
              <a:avLst/>
              <a:gdLst/>
              <a:ahLst/>
              <a:cxnLst/>
              <a:rect l="l" t="t" r="r" b="b"/>
              <a:pathLst>
                <a:path w="14550898" h="9863201">
                  <a:moveTo>
                    <a:pt x="0" y="4931664"/>
                  </a:moveTo>
                  <a:cubicBezTo>
                    <a:pt x="0" y="2208022"/>
                    <a:pt x="3257296" y="0"/>
                    <a:pt x="7275449" y="0"/>
                  </a:cubicBezTo>
                  <a:cubicBezTo>
                    <a:pt x="11293602" y="0"/>
                    <a:pt x="14550898" y="2208022"/>
                    <a:pt x="14550898" y="4931664"/>
                  </a:cubicBezTo>
                  <a:cubicBezTo>
                    <a:pt x="14550898" y="7655306"/>
                    <a:pt x="11293602" y="9863201"/>
                    <a:pt x="7275449" y="9863201"/>
                  </a:cubicBezTo>
                  <a:cubicBezTo>
                    <a:pt x="3257296" y="9863201"/>
                    <a:pt x="0" y="7655306"/>
                    <a:pt x="0" y="4931664"/>
                  </a:cubicBezTo>
                  <a:close/>
                </a:path>
              </a:pathLst>
            </a:custGeom>
            <a:solidFill>
              <a:srgbClr val="50B264"/>
            </a:solidFill>
          </p:spPr>
          <p:txBody>
            <a:bodyPr/>
            <a:lstStyle/>
            <a:p>
              <a:endParaRPr lang="es-ES"/>
            </a:p>
          </p:txBody>
        </p:sp>
      </p:grpSp>
      <p:sp>
        <p:nvSpPr>
          <p:cNvPr id="4" name="TextBox 4"/>
          <p:cNvSpPr txBox="1"/>
          <p:nvPr/>
        </p:nvSpPr>
        <p:spPr>
          <a:xfrm>
            <a:off x="6011233" y="5786979"/>
            <a:ext cx="6600825" cy="1571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The Anonymous Message Box</a:t>
            </a:r>
          </a:p>
        </p:txBody>
      </p:sp>
      <p:grpSp>
        <p:nvGrpSpPr>
          <p:cNvPr id="5" name="Group 5"/>
          <p:cNvGrpSpPr/>
          <p:nvPr/>
        </p:nvGrpSpPr>
        <p:grpSpPr>
          <a:xfrm>
            <a:off x="2971800" y="1518409"/>
            <a:ext cx="12344400" cy="1245870"/>
            <a:chOff x="0" y="0"/>
            <a:chExt cx="11704320" cy="1181270"/>
          </a:xfrm>
        </p:grpSpPr>
        <p:sp>
          <p:nvSpPr>
            <p:cNvPr id="6" name="Freeform 6"/>
            <p:cNvSpPr/>
            <p:nvPr/>
          </p:nvSpPr>
          <p:spPr>
            <a:xfrm>
              <a:off x="0" y="0"/>
              <a:ext cx="11704320" cy="1181273"/>
            </a:xfrm>
            <a:custGeom>
              <a:avLst/>
              <a:gdLst/>
              <a:ahLst/>
              <a:cxnLst/>
              <a:rect l="l" t="t" r="r" b="b"/>
              <a:pathLst>
                <a:path w="11704320" h="1181273">
                  <a:moveTo>
                    <a:pt x="0" y="0"/>
                  </a:moveTo>
                  <a:lnTo>
                    <a:pt x="11704320" y="0"/>
                  </a:lnTo>
                  <a:lnTo>
                    <a:pt x="11704320" y="1181273"/>
                  </a:lnTo>
                  <a:lnTo>
                    <a:pt x="0" y="1181273"/>
                  </a:lnTo>
                  <a:close/>
                </a:path>
              </a:pathLst>
            </a:custGeom>
            <a:blipFill>
              <a:blip r:embed="rId2">
                <a:alphaModFix amt="0"/>
              </a:blip>
              <a:stretch>
                <a:fillRect t="-145986" b="-140137"/>
              </a:stretch>
            </a:blipFill>
          </p:spPr>
          <p:txBody>
            <a:bodyPr/>
            <a:lstStyle/>
            <a:p>
              <a:endParaRPr lang="es-ES"/>
            </a:p>
          </p:txBody>
        </p:sp>
        <p:sp>
          <p:nvSpPr>
            <p:cNvPr id="7" name="TextBox 7"/>
            <p:cNvSpPr txBox="1"/>
            <p:nvPr/>
          </p:nvSpPr>
          <p:spPr>
            <a:xfrm>
              <a:off x="0" y="-47625"/>
              <a:ext cx="11704320" cy="1228895"/>
            </a:xfrm>
            <a:prstGeom prst="rect">
              <a:avLst/>
            </a:prstGeom>
          </p:spPr>
          <p:txBody>
            <a:bodyPr lIns="0" tIns="0" rIns="0" bIns="0" rtlCol="0" anchor="ctr"/>
            <a:lstStyle/>
            <a:p>
              <a:pPr algn="ctr">
                <a:lnSpc>
                  <a:spcPts val="6000"/>
                </a:lnSpc>
              </a:pPr>
              <a:r>
                <a:rPr lang="en-US" sz="5000">
                  <a:solidFill>
                    <a:srgbClr val="000000"/>
                  </a:solidFill>
                  <a:latin typeface="Poppins"/>
                  <a:ea typeface="Poppins"/>
                  <a:cs typeface="Poppins"/>
                  <a:sym typeface="Poppins"/>
                </a:rPr>
                <a:t>Complementary activities</a:t>
              </a:r>
            </a:p>
          </p:txBody>
        </p:sp>
      </p:gr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286038" y="1902395"/>
            <a:ext cx="4528182" cy="12477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 </a:t>
            </a:r>
          </a:p>
          <a:p>
            <a:pPr algn="l">
              <a:lnSpc>
                <a:spcPts val="2400"/>
              </a:lnSpc>
            </a:pPr>
            <a:endParaRPr lang="en-US" sz="2000" b="1">
              <a:solidFill>
                <a:srgbClr val="000000"/>
              </a:solidFill>
              <a:latin typeface="Poppins Bold"/>
              <a:ea typeface="Poppins Bold"/>
              <a:cs typeface="Poppins Bold"/>
              <a:sym typeface="Poppins Bold"/>
            </a:endParaRPr>
          </a:p>
          <a:p>
            <a:pPr marL="257387" lvl="1" indent="-128693" algn="l">
              <a:lnSpc>
                <a:spcPts val="2400"/>
              </a:lnSpc>
              <a:buFont typeface="Arial"/>
              <a:buChar char="•"/>
            </a:pPr>
            <a:r>
              <a:rPr lang="en-US" sz="2000">
                <a:solidFill>
                  <a:srgbClr val="000000"/>
                </a:solidFill>
                <a:latin typeface="Poppins"/>
                <a:ea typeface="Poppins"/>
                <a:cs typeface="Poppins"/>
                <a:sym typeface="Poppins"/>
              </a:rPr>
              <a:t>Space to maintain the circle of chairs</a:t>
            </a:r>
          </a:p>
        </p:txBody>
      </p:sp>
      <p:sp>
        <p:nvSpPr>
          <p:cNvPr id="3" name="TextBox 3"/>
          <p:cNvSpPr txBox="1"/>
          <p:nvPr/>
        </p:nvSpPr>
        <p:spPr>
          <a:xfrm>
            <a:off x="2286038" y="3985892"/>
            <a:ext cx="5420017" cy="18573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What we will do: </a:t>
            </a:r>
          </a:p>
          <a:p>
            <a:pPr algn="l">
              <a:lnSpc>
                <a:spcPts val="2400"/>
              </a:lnSpc>
            </a:pPr>
            <a:endParaRPr lang="en-US" sz="2000" b="1">
              <a:solidFill>
                <a:srgbClr val="000000"/>
              </a:solidFill>
              <a:latin typeface="Poppins Bold"/>
              <a:ea typeface="Poppins Bold"/>
              <a:cs typeface="Poppins Bold"/>
              <a:sym typeface="Poppins Bold"/>
            </a:endParaRPr>
          </a:p>
          <a:p>
            <a:pPr algn="l">
              <a:lnSpc>
                <a:spcPts val="2400"/>
              </a:lnSpc>
            </a:pPr>
            <a:r>
              <a:rPr lang="en-US" sz="2000">
                <a:solidFill>
                  <a:srgbClr val="000000"/>
                </a:solidFill>
                <a:latin typeface="Poppins"/>
                <a:ea typeface="Poppins"/>
                <a:cs typeface="Poppins"/>
                <a:sym typeface="Poppins"/>
              </a:rPr>
              <a:t>We will say our name and one positive quality. The group will recognize it with a gesture.</a:t>
            </a:r>
          </a:p>
          <a:p>
            <a:pPr algn="l">
              <a:lnSpc>
                <a:spcPts val="2400"/>
              </a:lnSpc>
            </a:pPr>
            <a:endParaRPr lang="en-US" sz="2000">
              <a:solidFill>
                <a:srgbClr val="000000"/>
              </a:solidFill>
              <a:latin typeface="Poppins"/>
              <a:ea typeface="Poppins"/>
              <a:cs typeface="Poppins"/>
              <a:sym typeface="Poppins"/>
            </a:endParaRPr>
          </a:p>
        </p:txBody>
      </p:sp>
      <p:grpSp>
        <p:nvGrpSpPr>
          <p:cNvPr id="4" name="Group 4"/>
          <p:cNvGrpSpPr/>
          <p:nvPr/>
        </p:nvGrpSpPr>
        <p:grpSpPr>
          <a:xfrm rot="-5400000">
            <a:off x="9569327" y="4764103"/>
            <a:ext cx="8599356" cy="5677192"/>
            <a:chOff x="0" y="0"/>
            <a:chExt cx="8153464" cy="5382819"/>
          </a:xfrm>
        </p:grpSpPr>
        <p:sp>
          <p:nvSpPr>
            <p:cNvPr id="5" name="Freeform 5" descr="A screenshot of a cartoon  AI-generated content may be incorrect."/>
            <p:cNvSpPr/>
            <p:nvPr/>
          </p:nvSpPr>
          <p:spPr>
            <a:xfrm>
              <a:off x="0" y="0"/>
              <a:ext cx="8153400" cy="5382768"/>
            </a:xfrm>
            <a:custGeom>
              <a:avLst/>
              <a:gdLst/>
              <a:ahLst/>
              <a:cxnLst/>
              <a:rect l="l" t="t" r="r" b="b"/>
              <a:pathLst>
                <a:path w="8153400" h="5382768">
                  <a:moveTo>
                    <a:pt x="0" y="0"/>
                  </a:moveTo>
                  <a:lnTo>
                    <a:pt x="8153400" y="0"/>
                  </a:lnTo>
                  <a:lnTo>
                    <a:pt x="8153400" y="5382768"/>
                  </a:lnTo>
                  <a:lnTo>
                    <a:pt x="0" y="5382768"/>
                  </a:lnTo>
                  <a:lnTo>
                    <a:pt x="0" y="0"/>
                  </a:lnTo>
                  <a:close/>
                </a:path>
              </a:pathLst>
            </a:custGeom>
            <a:blipFill>
              <a:blip r:embed="rId2"/>
              <a:stretch>
                <a:fillRect b="-96024"/>
              </a:stretch>
            </a:blipFill>
          </p:spPr>
          <p:txBody>
            <a:bodyPr/>
            <a:lstStyle/>
            <a:p>
              <a:endParaRPr lang="es-ES"/>
            </a:p>
          </p:txBody>
        </p:sp>
      </p:grpSp>
      <p:grpSp>
        <p:nvGrpSpPr>
          <p:cNvPr id="6" name="Group 6"/>
          <p:cNvGrpSpPr/>
          <p:nvPr/>
        </p:nvGrpSpPr>
        <p:grpSpPr>
          <a:xfrm>
            <a:off x="12062778" y="1793864"/>
            <a:ext cx="3271506" cy="2461342"/>
            <a:chOff x="0" y="0"/>
            <a:chExt cx="2649004" cy="1992998"/>
          </a:xfrm>
        </p:grpSpPr>
        <p:sp>
          <p:nvSpPr>
            <p:cNvPr id="7" name="Freeform 7" descr="A rectangular rectangle with a black background  AI-generated content may be incorrect."/>
            <p:cNvSpPr/>
            <p:nvPr/>
          </p:nvSpPr>
          <p:spPr>
            <a:xfrm>
              <a:off x="0" y="0"/>
              <a:ext cx="2648966" cy="1993011"/>
            </a:xfrm>
            <a:custGeom>
              <a:avLst/>
              <a:gdLst/>
              <a:ahLst/>
              <a:cxnLst/>
              <a:rect l="l" t="t" r="r" b="b"/>
              <a:pathLst>
                <a:path w="2648966" h="1993011">
                  <a:moveTo>
                    <a:pt x="0" y="0"/>
                  </a:moveTo>
                  <a:lnTo>
                    <a:pt x="2648966" y="0"/>
                  </a:lnTo>
                  <a:lnTo>
                    <a:pt x="2648966" y="1993011"/>
                  </a:lnTo>
                  <a:lnTo>
                    <a:pt x="0" y="1993011"/>
                  </a:lnTo>
                  <a:lnTo>
                    <a:pt x="0" y="0"/>
                  </a:lnTo>
                  <a:close/>
                </a:path>
              </a:pathLst>
            </a:custGeom>
            <a:blipFill>
              <a:blip r:embed="rId3"/>
              <a:stretch>
                <a:fillRect t="-67399" r="-101024" b="-65759"/>
              </a:stretch>
            </a:blipFill>
          </p:spPr>
          <p:txBody>
            <a:bodyPr/>
            <a:lstStyle/>
            <a:p>
              <a:endParaRPr lang="es-ES"/>
            </a:p>
          </p:txBody>
        </p:sp>
      </p:grpSp>
      <p:sp>
        <p:nvSpPr>
          <p:cNvPr id="8" name="TextBox 8"/>
          <p:cNvSpPr txBox="1"/>
          <p:nvPr/>
        </p:nvSpPr>
        <p:spPr>
          <a:xfrm>
            <a:off x="13108722" y="2403009"/>
            <a:ext cx="1867131" cy="869484"/>
          </a:xfrm>
          <a:prstGeom prst="rect">
            <a:avLst/>
          </a:prstGeom>
        </p:spPr>
        <p:txBody>
          <a:bodyPr lIns="0" tIns="0" rIns="0" bIns="0" rtlCol="0" anchor="t">
            <a:spAutoFit/>
          </a:bodyPr>
          <a:lstStyle/>
          <a:p>
            <a:pPr algn="ctr">
              <a:lnSpc>
                <a:spcPts val="3239"/>
              </a:lnSpc>
            </a:pPr>
            <a:r>
              <a:rPr lang="en-US" sz="2699">
                <a:solidFill>
                  <a:srgbClr val="000000"/>
                </a:solidFill>
                <a:latin typeface="Poppins"/>
                <a:ea typeface="Poppins"/>
                <a:cs typeface="Poppins"/>
                <a:sym typeface="Poppins"/>
              </a:rPr>
              <a:t>“I’m a good friend”</a:t>
            </a:r>
          </a:p>
        </p:txBody>
      </p:sp>
      <p:grpSp>
        <p:nvGrpSpPr>
          <p:cNvPr id="9" name="Group 9"/>
          <p:cNvGrpSpPr/>
          <p:nvPr/>
        </p:nvGrpSpPr>
        <p:grpSpPr>
          <a:xfrm>
            <a:off x="8825210" y="3987565"/>
            <a:ext cx="2793872" cy="1155935"/>
            <a:chOff x="0" y="0"/>
            <a:chExt cx="2649004" cy="1095997"/>
          </a:xfrm>
        </p:grpSpPr>
        <p:sp>
          <p:nvSpPr>
            <p:cNvPr id="10" name="Freeform 10" descr="A rectangular rectangle with a black background  AI-generated content may be incorrect."/>
            <p:cNvSpPr/>
            <p:nvPr/>
          </p:nvSpPr>
          <p:spPr>
            <a:xfrm>
              <a:off x="0" y="0"/>
              <a:ext cx="2648966" cy="1096010"/>
            </a:xfrm>
            <a:custGeom>
              <a:avLst/>
              <a:gdLst/>
              <a:ahLst/>
              <a:cxnLst/>
              <a:rect l="l" t="t" r="r" b="b"/>
              <a:pathLst>
                <a:path w="2648966" h="1096010">
                  <a:moveTo>
                    <a:pt x="0" y="0"/>
                  </a:moveTo>
                  <a:lnTo>
                    <a:pt x="2648966" y="0"/>
                  </a:lnTo>
                  <a:lnTo>
                    <a:pt x="2648966" y="1096010"/>
                  </a:lnTo>
                  <a:lnTo>
                    <a:pt x="0" y="1096010"/>
                  </a:lnTo>
                  <a:lnTo>
                    <a:pt x="0" y="0"/>
                  </a:lnTo>
                  <a:close/>
                </a:path>
              </a:pathLst>
            </a:custGeom>
            <a:blipFill>
              <a:blip r:embed="rId3"/>
              <a:stretch>
                <a:fillRect t="-67398" r="-10547" b="-65757"/>
              </a:stretch>
            </a:blipFill>
          </p:spPr>
          <p:txBody>
            <a:bodyPr/>
            <a:lstStyle/>
            <a:p>
              <a:endParaRPr lang="es-ES"/>
            </a:p>
          </p:txBody>
        </p:sp>
      </p:grpSp>
      <p:sp>
        <p:nvSpPr>
          <p:cNvPr id="11" name="TextBox 11"/>
          <p:cNvSpPr txBox="1"/>
          <p:nvPr/>
        </p:nvSpPr>
        <p:spPr>
          <a:xfrm>
            <a:off x="9531637" y="4305203"/>
            <a:ext cx="1631621" cy="430411"/>
          </a:xfrm>
          <a:prstGeom prst="rect">
            <a:avLst/>
          </a:prstGeom>
        </p:spPr>
        <p:txBody>
          <a:bodyPr lIns="0" tIns="0" rIns="0" bIns="0" rtlCol="0" anchor="t">
            <a:spAutoFit/>
          </a:bodyPr>
          <a:lstStyle/>
          <a:p>
            <a:pPr algn="ctr">
              <a:lnSpc>
                <a:spcPts val="3239"/>
              </a:lnSpc>
            </a:pPr>
            <a:r>
              <a:rPr lang="en-US" sz="2699">
                <a:solidFill>
                  <a:srgbClr val="000000"/>
                </a:solidFill>
                <a:latin typeface="Poppins"/>
                <a:ea typeface="Poppins"/>
                <a:cs typeface="Poppins"/>
                <a:sym typeface="Poppins"/>
              </a:rPr>
              <a:t>“I’m Alan”</a:t>
            </a:r>
          </a:p>
        </p:txBody>
      </p:sp>
      <p:sp>
        <p:nvSpPr>
          <p:cNvPr id="12" name="TextBox 12"/>
          <p:cNvSpPr txBox="1"/>
          <p:nvPr/>
        </p:nvSpPr>
        <p:spPr>
          <a:xfrm>
            <a:off x="2286038" y="6964524"/>
            <a:ext cx="4973952" cy="6381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Remember: </a:t>
            </a:r>
            <a:r>
              <a:rPr lang="en-US" sz="2000">
                <a:solidFill>
                  <a:srgbClr val="000000"/>
                </a:solidFill>
                <a:latin typeface="Poppins"/>
                <a:ea typeface="Poppins"/>
                <a:cs typeface="Poppins"/>
                <a:sym typeface="Poppins"/>
              </a:rPr>
              <a:t>we all have valuable qualities that make us unique.</a:t>
            </a:r>
          </a:p>
        </p:txBody>
      </p:sp>
    </p:spTree>
  </p:cSld>
  <p:clrMapOvr>
    <a:masterClrMapping/>
  </p:clrMapOvr>
  <p:transition>
    <p:fad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049717" y="1923211"/>
            <a:ext cx="5811644" cy="18573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 </a:t>
            </a:r>
          </a:p>
          <a:p>
            <a:pPr algn="l">
              <a:lnSpc>
                <a:spcPts val="2400"/>
              </a:lnSpc>
            </a:pPr>
            <a:endParaRPr lang="en-US" sz="2000" b="1">
              <a:solidFill>
                <a:srgbClr val="000000"/>
              </a:solidFill>
              <a:latin typeface="Poppins Bold"/>
              <a:ea typeface="Poppins Bold"/>
              <a:cs typeface="Poppins Bold"/>
              <a:sym typeface="Poppins Bold"/>
            </a:endParaRPr>
          </a:p>
          <a:p>
            <a:pPr marL="257387" lvl="1" indent="-128693" algn="l">
              <a:lnSpc>
                <a:spcPts val="2400"/>
              </a:lnSpc>
              <a:buFont typeface="Arial"/>
              <a:buChar char="•"/>
            </a:pPr>
            <a:r>
              <a:rPr lang="en-US" sz="2000">
                <a:solidFill>
                  <a:srgbClr val="000000"/>
                </a:solidFill>
                <a:latin typeface="Poppins"/>
                <a:ea typeface="Poppins"/>
                <a:cs typeface="Poppins"/>
                <a:sym typeface="Poppins"/>
              </a:rPr>
              <a:t>A decorated box or mailbox (physical or virtual). </a:t>
            </a:r>
          </a:p>
          <a:p>
            <a:pPr marL="257387" lvl="1" indent="-128693" algn="l">
              <a:lnSpc>
                <a:spcPts val="2400"/>
              </a:lnSpc>
              <a:buFont typeface="Arial"/>
              <a:buChar char="•"/>
            </a:pPr>
            <a:r>
              <a:rPr lang="en-US" sz="2000">
                <a:solidFill>
                  <a:srgbClr val="000000"/>
                </a:solidFill>
                <a:latin typeface="Poppins"/>
                <a:ea typeface="Poppins"/>
                <a:cs typeface="Poppins"/>
                <a:sym typeface="Poppins"/>
              </a:rPr>
              <a:t>Small slips of paper. </a:t>
            </a:r>
          </a:p>
          <a:p>
            <a:pPr marL="257387" lvl="1" indent="-128693" algn="l">
              <a:lnSpc>
                <a:spcPts val="2400"/>
              </a:lnSpc>
              <a:buFont typeface="Arial"/>
              <a:buChar char="•"/>
            </a:pPr>
            <a:r>
              <a:rPr lang="en-US" sz="2000">
                <a:solidFill>
                  <a:srgbClr val="000000"/>
                </a:solidFill>
                <a:latin typeface="Poppins"/>
                <a:ea typeface="Poppins"/>
                <a:cs typeface="Poppins"/>
                <a:sym typeface="Poppins"/>
              </a:rPr>
              <a:t>Pens or pencils. </a:t>
            </a:r>
          </a:p>
        </p:txBody>
      </p:sp>
      <p:sp>
        <p:nvSpPr>
          <p:cNvPr id="3" name="TextBox 3"/>
          <p:cNvSpPr txBox="1"/>
          <p:nvPr/>
        </p:nvSpPr>
        <p:spPr>
          <a:xfrm>
            <a:off x="2049717" y="6477839"/>
            <a:ext cx="6065400" cy="18573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What we will do: </a:t>
            </a:r>
          </a:p>
          <a:p>
            <a:pPr algn="l">
              <a:lnSpc>
                <a:spcPts val="2400"/>
              </a:lnSpc>
            </a:pPr>
            <a:endParaRPr lang="en-US" sz="2000" b="1">
              <a:solidFill>
                <a:srgbClr val="000000"/>
              </a:solidFill>
              <a:latin typeface="Poppins Bold"/>
              <a:ea typeface="Poppins Bold"/>
              <a:cs typeface="Poppins Bold"/>
              <a:sym typeface="Poppins Bold"/>
            </a:endParaRPr>
          </a:p>
          <a:p>
            <a:pPr algn="l">
              <a:lnSpc>
                <a:spcPts val="2400"/>
              </a:lnSpc>
            </a:pPr>
            <a:r>
              <a:rPr lang="en-US" sz="2000">
                <a:solidFill>
                  <a:srgbClr val="000000"/>
                </a:solidFill>
                <a:latin typeface="Poppins"/>
                <a:ea typeface="Poppins"/>
                <a:cs typeface="Poppins"/>
                <a:sym typeface="Poppins"/>
              </a:rPr>
              <a:t>Anyone can use it anonymously to leave messages about how they feel, something unfair they have seen, or to share advice or a positive message</a:t>
            </a:r>
          </a:p>
        </p:txBody>
      </p:sp>
      <p:grpSp>
        <p:nvGrpSpPr>
          <p:cNvPr id="4" name="Group 4"/>
          <p:cNvGrpSpPr/>
          <p:nvPr/>
        </p:nvGrpSpPr>
        <p:grpSpPr>
          <a:xfrm>
            <a:off x="9205527" y="1779270"/>
            <a:ext cx="8312738" cy="7050438"/>
            <a:chOff x="0" y="0"/>
            <a:chExt cx="6894157" cy="5847270"/>
          </a:xfrm>
        </p:grpSpPr>
        <p:sp>
          <p:nvSpPr>
            <p:cNvPr id="5" name="Freeform 5" descr="A brown box with a lid  AI-generated content may be incorrect."/>
            <p:cNvSpPr/>
            <p:nvPr/>
          </p:nvSpPr>
          <p:spPr>
            <a:xfrm>
              <a:off x="0" y="0"/>
              <a:ext cx="6894195" cy="5847207"/>
            </a:xfrm>
            <a:custGeom>
              <a:avLst/>
              <a:gdLst/>
              <a:ahLst/>
              <a:cxnLst/>
              <a:rect l="l" t="t" r="r" b="b"/>
              <a:pathLst>
                <a:path w="6894195" h="5847207">
                  <a:moveTo>
                    <a:pt x="0" y="0"/>
                  </a:moveTo>
                  <a:lnTo>
                    <a:pt x="6894195" y="0"/>
                  </a:lnTo>
                  <a:lnTo>
                    <a:pt x="6894195" y="5847207"/>
                  </a:lnTo>
                  <a:lnTo>
                    <a:pt x="0" y="5847207"/>
                  </a:lnTo>
                  <a:lnTo>
                    <a:pt x="0" y="0"/>
                  </a:lnTo>
                  <a:close/>
                </a:path>
              </a:pathLst>
            </a:custGeom>
            <a:blipFill>
              <a:blip r:embed="rId2"/>
              <a:stretch>
                <a:fillRect b="-1"/>
              </a:stretch>
            </a:blipFill>
          </p:spPr>
          <p:txBody>
            <a:bodyPr/>
            <a:lstStyle/>
            <a:p>
              <a:endParaRPr lang="es-ES"/>
            </a:p>
          </p:txBody>
        </p:sp>
      </p:grpSp>
    </p:spTree>
  </p:cSld>
  <p:clrMapOvr>
    <a:masterClrMapping/>
  </p:clrMapOvr>
  <p:transition>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63608" y="3280535"/>
            <a:ext cx="20462236" cy="13870180"/>
            <a:chOff x="0" y="0"/>
            <a:chExt cx="14550923" cy="9863239"/>
          </a:xfrm>
        </p:grpSpPr>
        <p:sp>
          <p:nvSpPr>
            <p:cNvPr id="3" name="Freeform 3"/>
            <p:cNvSpPr/>
            <p:nvPr/>
          </p:nvSpPr>
          <p:spPr>
            <a:xfrm>
              <a:off x="0" y="0"/>
              <a:ext cx="14550898" cy="9863201"/>
            </a:xfrm>
            <a:custGeom>
              <a:avLst/>
              <a:gdLst/>
              <a:ahLst/>
              <a:cxnLst/>
              <a:rect l="l" t="t" r="r" b="b"/>
              <a:pathLst>
                <a:path w="14550898" h="9863201">
                  <a:moveTo>
                    <a:pt x="0" y="4931664"/>
                  </a:moveTo>
                  <a:cubicBezTo>
                    <a:pt x="0" y="2208022"/>
                    <a:pt x="3257296" y="0"/>
                    <a:pt x="7275449" y="0"/>
                  </a:cubicBezTo>
                  <a:cubicBezTo>
                    <a:pt x="11293602" y="0"/>
                    <a:pt x="14550898" y="2208022"/>
                    <a:pt x="14550898" y="4931664"/>
                  </a:cubicBezTo>
                  <a:cubicBezTo>
                    <a:pt x="14550898" y="7655306"/>
                    <a:pt x="11293602" y="9863201"/>
                    <a:pt x="7275449" y="9863201"/>
                  </a:cubicBezTo>
                  <a:cubicBezTo>
                    <a:pt x="3257296" y="9863201"/>
                    <a:pt x="0" y="7655306"/>
                    <a:pt x="0" y="4931664"/>
                  </a:cubicBezTo>
                  <a:close/>
                </a:path>
              </a:pathLst>
            </a:custGeom>
            <a:solidFill>
              <a:srgbClr val="FFED4C"/>
            </a:solidFill>
          </p:spPr>
          <p:txBody>
            <a:bodyPr/>
            <a:lstStyle/>
            <a:p>
              <a:endParaRPr lang="es-ES"/>
            </a:p>
          </p:txBody>
        </p:sp>
      </p:grpSp>
      <p:sp>
        <p:nvSpPr>
          <p:cNvPr id="4" name="TextBox 4"/>
          <p:cNvSpPr txBox="1"/>
          <p:nvPr/>
        </p:nvSpPr>
        <p:spPr>
          <a:xfrm>
            <a:off x="6539821" y="6822918"/>
            <a:ext cx="5543649" cy="809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The Web of Trust </a:t>
            </a:r>
          </a:p>
        </p:txBody>
      </p:sp>
      <p:grpSp>
        <p:nvGrpSpPr>
          <p:cNvPr id="5" name="Group 5"/>
          <p:cNvGrpSpPr/>
          <p:nvPr/>
        </p:nvGrpSpPr>
        <p:grpSpPr>
          <a:xfrm>
            <a:off x="2971800" y="1857768"/>
            <a:ext cx="12344400" cy="1245870"/>
            <a:chOff x="0" y="0"/>
            <a:chExt cx="11704320" cy="1181270"/>
          </a:xfrm>
        </p:grpSpPr>
        <p:sp>
          <p:nvSpPr>
            <p:cNvPr id="6" name="Freeform 6"/>
            <p:cNvSpPr/>
            <p:nvPr/>
          </p:nvSpPr>
          <p:spPr>
            <a:xfrm>
              <a:off x="0" y="0"/>
              <a:ext cx="11704320" cy="1181273"/>
            </a:xfrm>
            <a:custGeom>
              <a:avLst/>
              <a:gdLst/>
              <a:ahLst/>
              <a:cxnLst/>
              <a:rect l="l" t="t" r="r" b="b"/>
              <a:pathLst>
                <a:path w="11704320" h="1181273">
                  <a:moveTo>
                    <a:pt x="0" y="0"/>
                  </a:moveTo>
                  <a:lnTo>
                    <a:pt x="11704320" y="0"/>
                  </a:lnTo>
                  <a:lnTo>
                    <a:pt x="11704320" y="1181273"/>
                  </a:lnTo>
                  <a:lnTo>
                    <a:pt x="0" y="1181273"/>
                  </a:lnTo>
                  <a:close/>
                </a:path>
              </a:pathLst>
            </a:custGeom>
            <a:blipFill>
              <a:blip r:embed="rId2">
                <a:alphaModFix amt="0"/>
              </a:blip>
              <a:stretch>
                <a:fillRect t="-145986" b="-140137"/>
              </a:stretch>
            </a:blipFill>
          </p:spPr>
          <p:txBody>
            <a:bodyPr/>
            <a:lstStyle/>
            <a:p>
              <a:endParaRPr lang="es-ES"/>
            </a:p>
          </p:txBody>
        </p:sp>
        <p:sp>
          <p:nvSpPr>
            <p:cNvPr id="7" name="TextBox 7"/>
            <p:cNvSpPr txBox="1"/>
            <p:nvPr/>
          </p:nvSpPr>
          <p:spPr>
            <a:xfrm>
              <a:off x="0" y="-47625"/>
              <a:ext cx="11704320" cy="1228895"/>
            </a:xfrm>
            <a:prstGeom prst="rect">
              <a:avLst/>
            </a:prstGeom>
          </p:spPr>
          <p:txBody>
            <a:bodyPr lIns="0" tIns="0" rIns="0" bIns="0" rtlCol="0" anchor="ctr"/>
            <a:lstStyle/>
            <a:p>
              <a:pPr algn="ctr">
                <a:lnSpc>
                  <a:spcPts val="6000"/>
                </a:lnSpc>
              </a:pPr>
              <a:r>
                <a:rPr lang="en-US" sz="5000">
                  <a:solidFill>
                    <a:srgbClr val="000000"/>
                  </a:solidFill>
                  <a:latin typeface="Poppins"/>
                  <a:ea typeface="Poppins"/>
                  <a:cs typeface="Poppins"/>
                  <a:sym typeface="Poppins"/>
                </a:rPr>
                <a:t>Complementary activities</a:t>
              </a:r>
            </a:p>
          </p:txBody>
        </p:sp>
      </p:grpSp>
    </p:spTree>
  </p:cSld>
  <p:clrMapOvr>
    <a:masterClrMapping/>
  </p:clrMapOvr>
  <p:transition>
    <p:fad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cartoon of a toy  AI-generated content may be incorrec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rcRect l="611" r="611"/>
          <a:stretch>
            <a:fillRect/>
          </a:stretch>
        </p:blipFill>
        <p:spPr>
          <a:xfrm>
            <a:off x="2369823" y="-764439"/>
            <a:ext cx="13548354" cy="7715250"/>
          </a:xfrm>
          <a:prstGeom prst="rect">
            <a:avLst/>
          </a:prstGeom>
        </p:spPr>
      </p:pic>
      <p:sp>
        <p:nvSpPr>
          <p:cNvPr id="3" name="TextBox 3"/>
          <p:cNvSpPr txBox="1"/>
          <p:nvPr/>
        </p:nvSpPr>
        <p:spPr>
          <a:xfrm>
            <a:off x="2696189" y="1825335"/>
            <a:ext cx="5083466" cy="15525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 </a:t>
            </a:r>
          </a:p>
          <a:p>
            <a:pPr algn="l">
              <a:lnSpc>
                <a:spcPts val="2400"/>
              </a:lnSpc>
            </a:pPr>
            <a:endParaRPr lang="en-US" sz="2000" b="1">
              <a:solidFill>
                <a:srgbClr val="000000"/>
              </a:solidFill>
              <a:latin typeface="Poppins Bold"/>
              <a:ea typeface="Poppins Bold"/>
              <a:cs typeface="Poppins Bold"/>
              <a:sym typeface="Poppins Bold"/>
            </a:endParaRPr>
          </a:p>
          <a:p>
            <a:pPr marL="257387" lvl="1" indent="-128693" algn="l">
              <a:lnSpc>
                <a:spcPts val="2400"/>
              </a:lnSpc>
              <a:buFont typeface="Arial"/>
              <a:buChar char="•"/>
            </a:pPr>
            <a:r>
              <a:rPr lang="en-US" sz="2000">
                <a:solidFill>
                  <a:srgbClr val="000000"/>
                </a:solidFill>
                <a:latin typeface="Poppins"/>
                <a:ea typeface="Poppins"/>
                <a:cs typeface="Poppins"/>
                <a:sym typeface="Poppins"/>
              </a:rPr>
              <a:t>A ball of yarn or string. </a:t>
            </a:r>
          </a:p>
          <a:p>
            <a:pPr marL="257387" lvl="1" indent="-128693" algn="l">
              <a:lnSpc>
                <a:spcPts val="2400"/>
              </a:lnSpc>
              <a:buFont typeface="Arial"/>
              <a:buChar char="•"/>
            </a:pPr>
            <a:r>
              <a:rPr lang="en-US" sz="2000">
                <a:solidFill>
                  <a:srgbClr val="000000"/>
                </a:solidFill>
                <a:latin typeface="Poppins"/>
                <a:ea typeface="Poppins"/>
                <a:cs typeface="Poppins"/>
                <a:sym typeface="Poppins"/>
              </a:rPr>
              <a:t>Enough space for the group to form a circle.</a:t>
            </a:r>
          </a:p>
        </p:txBody>
      </p:sp>
      <p:sp>
        <p:nvSpPr>
          <p:cNvPr id="4" name="TextBox 4"/>
          <p:cNvSpPr txBox="1"/>
          <p:nvPr/>
        </p:nvSpPr>
        <p:spPr>
          <a:xfrm>
            <a:off x="2696189" y="4458312"/>
            <a:ext cx="5305426" cy="15525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What we will do: </a:t>
            </a:r>
          </a:p>
          <a:p>
            <a:pPr algn="l">
              <a:lnSpc>
                <a:spcPts val="2400"/>
              </a:lnSpc>
            </a:pPr>
            <a:endParaRPr lang="en-US" sz="2000" b="1">
              <a:solidFill>
                <a:srgbClr val="000000"/>
              </a:solidFill>
              <a:latin typeface="Poppins Bold"/>
              <a:ea typeface="Poppins Bold"/>
              <a:cs typeface="Poppins Bold"/>
              <a:sym typeface="Poppins Bold"/>
            </a:endParaRPr>
          </a:p>
          <a:p>
            <a:pPr algn="l">
              <a:lnSpc>
                <a:spcPts val="2400"/>
              </a:lnSpc>
            </a:pPr>
            <a:r>
              <a:rPr lang="en-US" sz="2000">
                <a:solidFill>
                  <a:srgbClr val="000000"/>
                </a:solidFill>
                <a:latin typeface="Poppins"/>
                <a:ea typeface="Poppins"/>
                <a:cs typeface="Poppins"/>
                <a:sym typeface="Poppins"/>
              </a:rPr>
              <a:t>Form a circle and, throwing aball of yarn, and say a positive quality or a supportive message to a classmate.</a:t>
            </a:r>
          </a:p>
        </p:txBody>
      </p:sp>
      <p:grpSp>
        <p:nvGrpSpPr>
          <p:cNvPr id="5" name="Group 5"/>
          <p:cNvGrpSpPr/>
          <p:nvPr/>
        </p:nvGrpSpPr>
        <p:grpSpPr>
          <a:xfrm>
            <a:off x="4792065" y="7598637"/>
            <a:ext cx="8703870" cy="1688948"/>
            <a:chOff x="0" y="0"/>
            <a:chExt cx="8252559" cy="1601372"/>
          </a:xfrm>
        </p:grpSpPr>
        <p:sp>
          <p:nvSpPr>
            <p:cNvPr id="6" name="Freeform 6"/>
            <p:cNvSpPr/>
            <p:nvPr/>
          </p:nvSpPr>
          <p:spPr>
            <a:xfrm>
              <a:off x="0" y="0"/>
              <a:ext cx="8252698" cy="1601474"/>
            </a:xfrm>
            <a:custGeom>
              <a:avLst/>
              <a:gdLst/>
              <a:ahLst/>
              <a:cxnLst/>
              <a:rect l="l" t="t" r="r" b="b"/>
              <a:pathLst>
                <a:path w="8252698" h="1601474">
                  <a:moveTo>
                    <a:pt x="0" y="266955"/>
                  </a:moveTo>
                  <a:cubicBezTo>
                    <a:pt x="0" y="119507"/>
                    <a:pt x="88063" y="0"/>
                    <a:pt x="196715" y="0"/>
                  </a:cubicBezTo>
                  <a:lnTo>
                    <a:pt x="8055947" y="0"/>
                  </a:lnTo>
                  <a:cubicBezTo>
                    <a:pt x="8164599" y="0"/>
                    <a:pt x="8252698" y="119507"/>
                    <a:pt x="8252698" y="266955"/>
                  </a:cubicBezTo>
                  <a:lnTo>
                    <a:pt x="8252698" y="1334519"/>
                  </a:lnTo>
                  <a:cubicBezTo>
                    <a:pt x="8252698" y="1481967"/>
                    <a:pt x="8164599" y="1601474"/>
                    <a:pt x="8055947" y="1601474"/>
                  </a:cubicBezTo>
                  <a:lnTo>
                    <a:pt x="196715" y="1601474"/>
                  </a:lnTo>
                  <a:cubicBezTo>
                    <a:pt x="88063" y="1601347"/>
                    <a:pt x="0" y="1481840"/>
                    <a:pt x="0" y="1334519"/>
                  </a:cubicBezTo>
                  <a:close/>
                </a:path>
              </a:pathLst>
            </a:custGeom>
            <a:solidFill>
              <a:srgbClr val="FFED4C"/>
            </a:solidFill>
          </p:spPr>
          <p:txBody>
            <a:bodyPr/>
            <a:lstStyle/>
            <a:p>
              <a:endParaRPr lang="es-ES"/>
            </a:p>
          </p:txBody>
        </p:sp>
        <p:sp>
          <p:nvSpPr>
            <p:cNvPr id="7" name="TextBox 7"/>
            <p:cNvSpPr txBox="1"/>
            <p:nvPr/>
          </p:nvSpPr>
          <p:spPr>
            <a:xfrm>
              <a:off x="0" y="-28575"/>
              <a:ext cx="8252559" cy="1629947"/>
            </a:xfrm>
            <a:prstGeom prst="rect">
              <a:avLst/>
            </a:prstGeom>
          </p:spPr>
          <p:txBody>
            <a:bodyPr lIns="71438" tIns="71438" rIns="71438" bIns="71438" rtlCol="0" anchor="ctr"/>
            <a:lstStyle/>
            <a:p>
              <a:pPr algn="ctr">
                <a:lnSpc>
                  <a:spcPts val="3600"/>
                </a:lnSpc>
              </a:pPr>
              <a:r>
                <a:rPr lang="en-US" sz="3000" b="1">
                  <a:solidFill>
                    <a:srgbClr val="000000"/>
                  </a:solidFill>
                  <a:latin typeface="Poppins Bold"/>
                  <a:ea typeface="Poppins Bold"/>
                  <a:cs typeface="Poppins Bold"/>
                  <a:sym typeface="Poppins Bold"/>
                </a:rPr>
                <a:t>Remember: </a:t>
              </a:r>
              <a:r>
                <a:rPr lang="en-US" sz="3000">
                  <a:solidFill>
                    <a:srgbClr val="000000"/>
                  </a:solidFill>
                  <a:latin typeface="Poppins"/>
                  <a:ea typeface="Poppins"/>
                  <a:cs typeface="Poppins"/>
                  <a:sym typeface="Poppins"/>
                </a:rPr>
                <a:t>when we are connected and support each other, the class is stronger.</a:t>
              </a:r>
            </a:p>
          </p:txBody>
        </p:sp>
      </p:grpSp>
    </p:spTree>
  </p:cSld>
  <p:clrMapOvr>
    <a:masterClrMapping/>
  </p:clrMapOvr>
  <p:transition>
    <p:fade/>
  </p:transition>
  <p:timing>
    <p:tnLst>
      <p:par>
        <p:cTn id="1" dur="indefinite" restart="never" nodeType="tmRoot">
          <p:childTnLst>
            <p:video>
              <p:cMediaNode vol="100000">
                <p:cTn id="2" fill="hold" display="0">
                  <p:stCondLst>
                    <p:cond delay="indefinite"/>
                  </p:stCondLst>
                </p:cTn>
                <p:tgtEl>
                  <p:spTgt spid="2"/>
                </p:tgtEl>
              </p:cMediaNode>
            </p:vide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971800" y="411962"/>
            <a:ext cx="12344400" cy="1714500"/>
            <a:chOff x="0" y="0"/>
            <a:chExt cx="11704320" cy="1625600"/>
          </a:xfrm>
        </p:grpSpPr>
        <p:sp>
          <p:nvSpPr>
            <p:cNvPr id="3" name="Freeform 3"/>
            <p:cNvSpPr/>
            <p:nvPr/>
          </p:nvSpPr>
          <p:spPr>
            <a:xfrm>
              <a:off x="0" y="0"/>
              <a:ext cx="11704320" cy="1625600"/>
            </a:xfrm>
            <a:custGeom>
              <a:avLst/>
              <a:gdLst/>
              <a:ahLst/>
              <a:cxnLst/>
              <a:rect l="l" t="t" r="r" b="b"/>
              <a:pathLst>
                <a:path w="11704320" h="1625600">
                  <a:moveTo>
                    <a:pt x="0" y="0"/>
                  </a:moveTo>
                  <a:lnTo>
                    <a:pt x="11704320" y="0"/>
                  </a:lnTo>
                  <a:lnTo>
                    <a:pt x="11704320" y="1625600"/>
                  </a:lnTo>
                  <a:lnTo>
                    <a:pt x="0" y="1625600"/>
                  </a:lnTo>
                  <a:close/>
                </a:path>
              </a:pathLst>
            </a:custGeom>
            <a:blipFill>
              <a:blip r:embed="rId2">
                <a:alphaModFix amt="0"/>
              </a:blip>
              <a:stretch>
                <a:fillRect t="-90292" b="-90292"/>
              </a:stretch>
            </a:blipFill>
          </p:spPr>
          <p:txBody>
            <a:bodyPr/>
            <a:lstStyle/>
            <a:p>
              <a:endParaRPr lang="es-ES"/>
            </a:p>
          </p:txBody>
        </p:sp>
        <p:sp>
          <p:nvSpPr>
            <p:cNvPr id="4" name="TextBox 4"/>
            <p:cNvSpPr txBox="1"/>
            <p:nvPr/>
          </p:nvSpPr>
          <p:spPr>
            <a:xfrm>
              <a:off x="0" y="-66675"/>
              <a:ext cx="11704320" cy="1692275"/>
            </a:xfrm>
            <a:prstGeom prst="rect">
              <a:avLst/>
            </a:prstGeom>
          </p:spPr>
          <p:txBody>
            <a:bodyPr lIns="0" tIns="0" rIns="0" bIns="0" rtlCol="0" anchor="ctr"/>
            <a:lstStyle/>
            <a:p>
              <a:pPr algn="ctr">
                <a:lnSpc>
                  <a:spcPts val="7200"/>
                </a:lnSpc>
              </a:pPr>
              <a:r>
                <a:rPr lang="en-US" sz="6000" b="1">
                  <a:solidFill>
                    <a:srgbClr val="000000"/>
                  </a:solidFill>
                  <a:latin typeface="Poppins Bold"/>
                  <a:ea typeface="Poppins Bold"/>
                  <a:cs typeface="Poppins Bold"/>
                  <a:sym typeface="Poppins Bold"/>
                </a:rPr>
                <a:t>Module closing</a:t>
              </a:r>
            </a:p>
          </p:txBody>
        </p:sp>
      </p:grpSp>
      <p:grpSp>
        <p:nvGrpSpPr>
          <p:cNvPr id="5" name="Group 5"/>
          <p:cNvGrpSpPr/>
          <p:nvPr/>
        </p:nvGrpSpPr>
        <p:grpSpPr>
          <a:xfrm>
            <a:off x="4206240" y="2398309"/>
            <a:ext cx="9875520" cy="1714500"/>
            <a:chOff x="0" y="0"/>
            <a:chExt cx="9363456" cy="1625600"/>
          </a:xfrm>
        </p:grpSpPr>
        <p:sp>
          <p:nvSpPr>
            <p:cNvPr id="6" name="Freeform 6"/>
            <p:cNvSpPr/>
            <p:nvPr/>
          </p:nvSpPr>
          <p:spPr>
            <a:xfrm>
              <a:off x="0" y="0"/>
              <a:ext cx="9363456" cy="1625473"/>
            </a:xfrm>
            <a:custGeom>
              <a:avLst/>
              <a:gdLst/>
              <a:ahLst/>
              <a:cxnLst/>
              <a:rect l="l" t="t" r="r" b="b"/>
              <a:pathLst>
                <a:path w="9363456" h="1625473">
                  <a:moveTo>
                    <a:pt x="0" y="270891"/>
                  </a:moveTo>
                  <a:cubicBezTo>
                    <a:pt x="0" y="121285"/>
                    <a:pt x="121285" y="0"/>
                    <a:pt x="270891" y="0"/>
                  </a:cubicBezTo>
                  <a:lnTo>
                    <a:pt x="9092565" y="0"/>
                  </a:lnTo>
                  <a:cubicBezTo>
                    <a:pt x="9242172" y="0"/>
                    <a:pt x="9363456" y="121285"/>
                    <a:pt x="9363456" y="270891"/>
                  </a:cubicBezTo>
                  <a:lnTo>
                    <a:pt x="9363456" y="1354582"/>
                  </a:lnTo>
                  <a:cubicBezTo>
                    <a:pt x="9363456" y="1504188"/>
                    <a:pt x="9242172" y="1625473"/>
                    <a:pt x="9092565" y="1625473"/>
                  </a:cubicBezTo>
                  <a:lnTo>
                    <a:pt x="270891" y="1625473"/>
                  </a:lnTo>
                  <a:cubicBezTo>
                    <a:pt x="121285" y="1625600"/>
                    <a:pt x="0" y="1504315"/>
                    <a:pt x="0" y="1354709"/>
                  </a:cubicBezTo>
                  <a:lnTo>
                    <a:pt x="0" y="270891"/>
                  </a:lnTo>
                  <a:close/>
                </a:path>
              </a:pathLst>
            </a:custGeom>
            <a:solidFill>
              <a:srgbClr val="70C7D6"/>
            </a:solidFill>
            <a:ln w="19050" cap="rnd">
              <a:solidFill>
                <a:srgbClr val="000000"/>
              </a:solidFill>
              <a:prstDash val="solid"/>
              <a:round/>
            </a:ln>
          </p:spPr>
          <p:txBody>
            <a:bodyPr/>
            <a:lstStyle/>
            <a:p>
              <a:endParaRPr lang="es-ES"/>
            </a:p>
          </p:txBody>
        </p:sp>
        <p:sp>
          <p:nvSpPr>
            <p:cNvPr id="7" name="TextBox 7"/>
            <p:cNvSpPr txBox="1"/>
            <p:nvPr/>
          </p:nvSpPr>
          <p:spPr>
            <a:xfrm>
              <a:off x="0" y="-28575"/>
              <a:ext cx="9363456" cy="1654175"/>
            </a:xfrm>
            <a:prstGeom prst="rect">
              <a:avLst/>
            </a:prstGeom>
          </p:spPr>
          <p:txBody>
            <a:bodyPr lIns="71438" tIns="71438" rIns="71438" bIns="71438" rtlCol="0" anchor="ctr"/>
            <a:lstStyle/>
            <a:p>
              <a:pPr algn="ctr">
                <a:lnSpc>
                  <a:spcPts val="3240"/>
                </a:lnSpc>
              </a:pPr>
              <a:r>
                <a:rPr lang="en-US" sz="2700">
                  <a:solidFill>
                    <a:srgbClr val="000000"/>
                  </a:solidFill>
                  <a:latin typeface="Poppins"/>
                  <a:ea typeface="Poppins"/>
                  <a:cs typeface="Poppins"/>
                  <a:sym typeface="Poppins"/>
                </a:rPr>
                <a:t>The most important thing: support each other, respect each other, and build a safe class.</a:t>
              </a:r>
            </a:p>
          </p:txBody>
        </p:sp>
      </p:grpSp>
      <p:grpSp>
        <p:nvGrpSpPr>
          <p:cNvPr id="8" name="Group 8"/>
          <p:cNvGrpSpPr/>
          <p:nvPr/>
        </p:nvGrpSpPr>
        <p:grpSpPr>
          <a:xfrm>
            <a:off x="2741637" y="6690360"/>
            <a:ext cx="12804726" cy="2567940"/>
            <a:chOff x="0" y="0"/>
            <a:chExt cx="12140777" cy="2434788"/>
          </a:xfrm>
        </p:grpSpPr>
        <p:sp>
          <p:nvSpPr>
            <p:cNvPr id="9" name="Freeform 9"/>
            <p:cNvSpPr/>
            <p:nvPr/>
          </p:nvSpPr>
          <p:spPr>
            <a:xfrm>
              <a:off x="0" y="0"/>
              <a:ext cx="12140778" cy="2434711"/>
            </a:xfrm>
            <a:custGeom>
              <a:avLst/>
              <a:gdLst/>
              <a:ahLst/>
              <a:cxnLst/>
              <a:rect l="l" t="t" r="r" b="b"/>
              <a:pathLst>
                <a:path w="12140778" h="2434711">
                  <a:moveTo>
                    <a:pt x="0" y="405764"/>
                  </a:moveTo>
                  <a:cubicBezTo>
                    <a:pt x="0" y="181737"/>
                    <a:pt x="235643" y="0"/>
                    <a:pt x="526120" y="0"/>
                  </a:cubicBezTo>
                  <a:lnTo>
                    <a:pt x="11614657" y="0"/>
                  </a:lnTo>
                  <a:cubicBezTo>
                    <a:pt x="11905300" y="0"/>
                    <a:pt x="12140778" y="181737"/>
                    <a:pt x="12140778" y="405764"/>
                  </a:cubicBezTo>
                  <a:lnTo>
                    <a:pt x="12140778" y="2028947"/>
                  </a:lnTo>
                  <a:cubicBezTo>
                    <a:pt x="12140778" y="2253102"/>
                    <a:pt x="11905135" y="2434711"/>
                    <a:pt x="11614657" y="2434711"/>
                  </a:cubicBezTo>
                  <a:lnTo>
                    <a:pt x="526120" y="2434711"/>
                  </a:lnTo>
                  <a:cubicBezTo>
                    <a:pt x="235643" y="2434838"/>
                    <a:pt x="0" y="2253102"/>
                    <a:pt x="0" y="2028947"/>
                  </a:cubicBezTo>
                  <a:lnTo>
                    <a:pt x="0" y="405764"/>
                  </a:lnTo>
                  <a:close/>
                </a:path>
              </a:pathLst>
            </a:custGeom>
            <a:solidFill>
              <a:srgbClr val="FFED4C"/>
            </a:solidFill>
            <a:ln w="19050" cap="rnd">
              <a:solidFill>
                <a:srgbClr val="000000"/>
              </a:solidFill>
              <a:prstDash val="solid"/>
              <a:round/>
            </a:ln>
          </p:spPr>
          <p:txBody>
            <a:bodyPr/>
            <a:lstStyle/>
            <a:p>
              <a:endParaRPr lang="es-ES"/>
            </a:p>
          </p:txBody>
        </p:sp>
        <p:sp>
          <p:nvSpPr>
            <p:cNvPr id="10" name="TextBox 10"/>
            <p:cNvSpPr txBox="1"/>
            <p:nvPr/>
          </p:nvSpPr>
          <p:spPr>
            <a:xfrm>
              <a:off x="0" y="-28575"/>
              <a:ext cx="12140777" cy="2463363"/>
            </a:xfrm>
            <a:prstGeom prst="rect">
              <a:avLst/>
            </a:prstGeom>
          </p:spPr>
          <p:txBody>
            <a:bodyPr lIns="71438" tIns="71438" rIns="71438" bIns="71438" rtlCol="0" anchor="ctr"/>
            <a:lstStyle/>
            <a:p>
              <a:pPr algn="ctr">
                <a:lnSpc>
                  <a:spcPts val="3240"/>
                </a:lnSpc>
              </a:pPr>
              <a:r>
                <a:rPr lang="en-US" sz="2700" b="1">
                  <a:solidFill>
                    <a:srgbClr val="000000"/>
                  </a:solidFill>
                  <a:latin typeface="Poppins Bold"/>
                  <a:ea typeface="Poppins Bold"/>
                  <a:cs typeface="Poppins Bold"/>
                  <a:sym typeface="Poppins Bold"/>
                </a:rPr>
                <a:t>Bullying and cyberbullying are not games. With our words and actions, we can cause harm… or we can care.</a:t>
              </a:r>
            </a:p>
          </p:txBody>
        </p:sp>
      </p:grpSp>
      <p:grpSp>
        <p:nvGrpSpPr>
          <p:cNvPr id="11" name="Group 11"/>
          <p:cNvGrpSpPr/>
          <p:nvPr/>
        </p:nvGrpSpPr>
        <p:grpSpPr>
          <a:xfrm>
            <a:off x="4206240" y="4526473"/>
            <a:ext cx="9875520" cy="1750222"/>
            <a:chOff x="0" y="0"/>
            <a:chExt cx="9363456" cy="1659470"/>
          </a:xfrm>
        </p:grpSpPr>
        <p:sp>
          <p:nvSpPr>
            <p:cNvPr id="12" name="Freeform 12"/>
            <p:cNvSpPr/>
            <p:nvPr/>
          </p:nvSpPr>
          <p:spPr>
            <a:xfrm>
              <a:off x="0" y="0"/>
              <a:ext cx="9363456" cy="1659340"/>
            </a:xfrm>
            <a:custGeom>
              <a:avLst/>
              <a:gdLst/>
              <a:ahLst/>
              <a:cxnLst/>
              <a:rect l="l" t="t" r="r" b="b"/>
              <a:pathLst>
                <a:path w="9363456" h="1659340">
                  <a:moveTo>
                    <a:pt x="0" y="276535"/>
                  </a:moveTo>
                  <a:cubicBezTo>
                    <a:pt x="0" y="123812"/>
                    <a:pt x="121285" y="0"/>
                    <a:pt x="270891" y="0"/>
                  </a:cubicBezTo>
                  <a:lnTo>
                    <a:pt x="9092565" y="0"/>
                  </a:lnTo>
                  <a:cubicBezTo>
                    <a:pt x="9242172" y="0"/>
                    <a:pt x="9363456" y="123812"/>
                    <a:pt x="9363456" y="276535"/>
                  </a:cubicBezTo>
                  <a:lnTo>
                    <a:pt x="9363456" y="1382805"/>
                  </a:lnTo>
                  <a:cubicBezTo>
                    <a:pt x="9363456" y="1535528"/>
                    <a:pt x="9242172" y="1659340"/>
                    <a:pt x="9092565" y="1659340"/>
                  </a:cubicBezTo>
                  <a:lnTo>
                    <a:pt x="270891" y="1659340"/>
                  </a:lnTo>
                  <a:cubicBezTo>
                    <a:pt x="121285" y="1659470"/>
                    <a:pt x="0" y="1535658"/>
                    <a:pt x="0" y="1382935"/>
                  </a:cubicBezTo>
                  <a:lnTo>
                    <a:pt x="0" y="276535"/>
                  </a:lnTo>
                  <a:close/>
                </a:path>
              </a:pathLst>
            </a:custGeom>
            <a:solidFill>
              <a:srgbClr val="E3829C"/>
            </a:solidFill>
            <a:ln w="19050" cap="rnd">
              <a:solidFill>
                <a:srgbClr val="000000"/>
              </a:solidFill>
              <a:prstDash val="solid"/>
              <a:round/>
            </a:ln>
          </p:spPr>
          <p:txBody>
            <a:bodyPr/>
            <a:lstStyle/>
            <a:p>
              <a:endParaRPr lang="es-ES"/>
            </a:p>
          </p:txBody>
        </p:sp>
        <p:sp>
          <p:nvSpPr>
            <p:cNvPr id="13" name="TextBox 13"/>
            <p:cNvSpPr txBox="1"/>
            <p:nvPr/>
          </p:nvSpPr>
          <p:spPr>
            <a:xfrm>
              <a:off x="0" y="-28575"/>
              <a:ext cx="9363456" cy="1688045"/>
            </a:xfrm>
            <a:prstGeom prst="rect">
              <a:avLst/>
            </a:prstGeom>
          </p:spPr>
          <p:txBody>
            <a:bodyPr lIns="71438" tIns="71438" rIns="71438" bIns="71438" rtlCol="0" anchor="ctr"/>
            <a:lstStyle/>
            <a:p>
              <a:pPr algn="ctr">
                <a:lnSpc>
                  <a:spcPts val="3240"/>
                </a:lnSpc>
              </a:pPr>
              <a:r>
                <a:rPr lang="en-US" sz="2700">
                  <a:solidFill>
                    <a:srgbClr val="000000"/>
                  </a:solidFill>
                  <a:latin typeface="Poppins"/>
                  <a:ea typeface="Poppins"/>
                  <a:cs typeface="Poppins"/>
                  <a:sym typeface="Poppins"/>
                </a:rPr>
                <a:t>Each one has a role so that no one feels alone.</a:t>
              </a:r>
            </a:p>
          </p:txBody>
        </p:sp>
      </p:grpSp>
    </p:spTree>
  </p:cSld>
  <p:clrMapOvr>
    <a:masterClrMapping/>
  </p:clrMapOvr>
  <p:transition>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D0B29C-6D40-9773-EFB7-1848F56CD2A9}"/>
              </a:ext>
            </a:extLst>
          </p:cNvPr>
          <p:cNvPicPr>
            <a:picLocks noChangeAspect="1"/>
          </p:cNvPicPr>
          <p:nvPr/>
        </p:nvPicPr>
        <p:blipFill>
          <a:blip r:embed="rId2"/>
          <a:stretch>
            <a:fillRect/>
          </a:stretch>
        </p:blipFill>
        <p:spPr>
          <a:xfrm>
            <a:off x="1596498" y="1067971"/>
            <a:ext cx="15095004" cy="8151058"/>
          </a:xfrm>
          <a:prstGeom prst="rect">
            <a:avLst/>
          </a:prstGeom>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7118" y="2781098"/>
            <a:ext cx="20462236" cy="13870180"/>
            <a:chOff x="0" y="0"/>
            <a:chExt cx="14550923" cy="9863239"/>
          </a:xfrm>
        </p:grpSpPr>
        <p:sp>
          <p:nvSpPr>
            <p:cNvPr id="3" name="Freeform 3"/>
            <p:cNvSpPr/>
            <p:nvPr/>
          </p:nvSpPr>
          <p:spPr>
            <a:xfrm>
              <a:off x="0" y="0"/>
              <a:ext cx="14550898" cy="9863201"/>
            </a:xfrm>
            <a:custGeom>
              <a:avLst/>
              <a:gdLst/>
              <a:ahLst/>
              <a:cxnLst/>
              <a:rect l="l" t="t" r="r" b="b"/>
              <a:pathLst>
                <a:path w="14550898" h="9863201">
                  <a:moveTo>
                    <a:pt x="0" y="4931664"/>
                  </a:moveTo>
                  <a:cubicBezTo>
                    <a:pt x="0" y="2208022"/>
                    <a:pt x="3257296" y="0"/>
                    <a:pt x="7275449" y="0"/>
                  </a:cubicBezTo>
                  <a:cubicBezTo>
                    <a:pt x="11293602" y="0"/>
                    <a:pt x="14550898" y="2208022"/>
                    <a:pt x="14550898" y="4931664"/>
                  </a:cubicBezTo>
                  <a:cubicBezTo>
                    <a:pt x="14550898" y="7655306"/>
                    <a:pt x="11293602" y="9863201"/>
                    <a:pt x="7275449" y="9863201"/>
                  </a:cubicBezTo>
                  <a:cubicBezTo>
                    <a:pt x="3257296" y="9863201"/>
                    <a:pt x="0" y="7655306"/>
                    <a:pt x="0" y="4931664"/>
                  </a:cubicBezTo>
                  <a:close/>
                </a:path>
              </a:pathLst>
            </a:custGeom>
            <a:solidFill>
              <a:srgbClr val="50B264"/>
            </a:solidFill>
          </p:spPr>
          <p:txBody>
            <a:bodyPr/>
            <a:lstStyle/>
            <a:p>
              <a:endParaRPr lang="es-ES"/>
            </a:p>
          </p:txBody>
        </p:sp>
      </p:grpSp>
      <p:sp>
        <p:nvSpPr>
          <p:cNvPr id="4" name="TextBox 4"/>
          <p:cNvSpPr txBox="1"/>
          <p:nvPr/>
        </p:nvSpPr>
        <p:spPr>
          <a:xfrm>
            <a:off x="5518001" y="4417918"/>
            <a:ext cx="7353263" cy="451044"/>
          </a:xfrm>
          <a:prstGeom prst="rect">
            <a:avLst/>
          </a:prstGeom>
        </p:spPr>
        <p:txBody>
          <a:bodyPr lIns="0" tIns="0" rIns="0" bIns="0" rtlCol="0" anchor="t">
            <a:spAutoFit/>
          </a:bodyPr>
          <a:lstStyle/>
          <a:p>
            <a:pPr algn="ctr">
              <a:lnSpc>
                <a:spcPts val="3208"/>
              </a:lnSpc>
            </a:pPr>
            <a:r>
              <a:rPr lang="en-US" sz="2673">
                <a:solidFill>
                  <a:srgbClr val="000000"/>
                </a:solidFill>
                <a:latin typeface="Poppins"/>
                <a:ea typeface="Poppins"/>
                <a:cs typeface="Poppins"/>
                <a:sym typeface="Poppins"/>
              </a:rPr>
              <a:t>Activity 1.3</a:t>
            </a:r>
          </a:p>
        </p:txBody>
      </p:sp>
      <p:sp>
        <p:nvSpPr>
          <p:cNvPr id="5" name="TextBox 5"/>
          <p:cNvSpPr txBox="1"/>
          <p:nvPr/>
        </p:nvSpPr>
        <p:spPr>
          <a:xfrm>
            <a:off x="5518001" y="5805941"/>
            <a:ext cx="7353263" cy="2333625"/>
          </a:xfrm>
          <a:prstGeom prst="rect">
            <a:avLst/>
          </a:prstGeom>
        </p:spPr>
        <p:txBody>
          <a:bodyPr lIns="0" tIns="0" rIns="0" bIns="0" rtlCol="0" anchor="t">
            <a:spAutoFit/>
          </a:bodyPr>
          <a:lstStyle/>
          <a:p>
            <a:pPr algn="ctr">
              <a:lnSpc>
                <a:spcPts val="6000"/>
              </a:lnSpc>
            </a:pPr>
            <a:r>
              <a:rPr lang="en-US" sz="5000">
                <a:solidFill>
                  <a:srgbClr val="000000"/>
                </a:solidFill>
                <a:latin typeface="Poppins"/>
                <a:ea typeface="Poppins"/>
                <a:cs typeface="Poppins"/>
                <a:sym typeface="Poppins"/>
              </a:rPr>
              <a:t>Movement Game </a:t>
            </a:r>
          </a:p>
          <a:p>
            <a:pPr algn="ctr">
              <a:lnSpc>
                <a:spcPts val="6000"/>
              </a:lnSpc>
            </a:pPr>
            <a:endParaRPr lang="en-US" sz="5000">
              <a:solidFill>
                <a:srgbClr val="000000"/>
              </a:solidFill>
              <a:latin typeface="Poppins"/>
              <a:ea typeface="Poppins"/>
              <a:cs typeface="Poppins"/>
              <a:sym typeface="Poppins"/>
            </a:endParaRPr>
          </a:p>
          <a:p>
            <a:pPr algn="ctr">
              <a:lnSpc>
                <a:spcPts val="6000"/>
              </a:lnSpc>
            </a:pPr>
            <a:r>
              <a:rPr lang="en-US" sz="5000" b="1">
                <a:solidFill>
                  <a:srgbClr val="000000"/>
                </a:solidFill>
                <a:latin typeface="Poppins Bold"/>
                <a:ea typeface="Poppins Bold"/>
                <a:cs typeface="Poppins Bold"/>
                <a:sym typeface="Poppins Bold"/>
              </a:rPr>
              <a:t>“All Those Who…” </a:t>
            </a:r>
          </a:p>
        </p:txBody>
      </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3598</Words>
  <Application>Microsoft Office PowerPoint</Application>
  <PresentationFormat>Custom</PresentationFormat>
  <Paragraphs>452</Paragraphs>
  <Slides>84</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84</vt:i4>
      </vt:variant>
    </vt:vector>
  </HeadingPairs>
  <TitlesOfParts>
    <vt:vector size="90" baseType="lpstr">
      <vt:lpstr>Poppins</vt:lpstr>
      <vt:lpstr>Poppins Bold</vt:lpstr>
      <vt:lpstr>Calibri</vt:lpstr>
      <vt:lpstr>Arial</vt:lpstr>
      <vt:lpstr>Dreaming Outloud Script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M5_Bullying_Primary.pptx</dc:title>
  <cp:lastModifiedBy>Itzel Gn</cp:lastModifiedBy>
  <cp:revision>2</cp:revision>
  <dcterms:created xsi:type="dcterms:W3CDTF">2006-08-16T00:00:00Z</dcterms:created>
  <dcterms:modified xsi:type="dcterms:W3CDTF">2026-04-03T10:21:43Z</dcterms:modified>
  <dc:identifier>DAHBlLtjDK0</dc:identifier>
</cp:coreProperties>
</file>