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Lst>
  <p:sldSz cx="18288000" cy="10287000"/>
  <p:notesSz cx="6858000" cy="9144000"/>
  <p:embeddedFontLst>
    <p:embeddedFont>
      <p:font typeface="Dreaming Outloud Script" panose="020B0604020202020204" charset="0"/>
      <p:regular r:id="rId86"/>
    </p:embeddedFont>
    <p:embeddedFont>
      <p:font typeface="Poppins" panose="00000500000000000000" pitchFamily="2" charset="0"/>
      <p:regular r:id="rId87"/>
      <p:bold r:id="rId88"/>
      <p:italic r:id="rId89"/>
      <p:boldItalic r:id="rId90"/>
    </p:embeddedFont>
    <p:embeddedFont>
      <p:font typeface="Poppins Bold" panose="00000800000000000000" charset="0"/>
      <p:regular r:id="rId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26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4.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5.fntdata"/><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3.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5.png"/><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8.jpeg"/></Relationships>
</file>

<file path=ppt/slides/_rels/slide8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2583" y="1461454"/>
            <a:ext cx="11658600" cy="1912315"/>
            <a:chOff x="0" y="0"/>
            <a:chExt cx="11054080" cy="1813158"/>
          </a:xfrm>
        </p:grpSpPr>
        <p:sp>
          <p:nvSpPr>
            <p:cNvPr id="3" name="Freeform 3"/>
            <p:cNvSpPr/>
            <p:nvPr/>
          </p:nvSpPr>
          <p:spPr>
            <a:xfrm>
              <a:off x="0" y="0"/>
              <a:ext cx="11054080" cy="1813161"/>
            </a:xfrm>
            <a:custGeom>
              <a:avLst/>
              <a:gdLst/>
              <a:ahLst/>
              <a:cxnLst/>
              <a:rect l="l" t="t" r="r" b="b"/>
              <a:pathLst>
                <a:path w="11054080" h="1813161">
                  <a:moveTo>
                    <a:pt x="0" y="0"/>
                  </a:moveTo>
                  <a:lnTo>
                    <a:pt x="11054080" y="0"/>
                  </a:lnTo>
                  <a:lnTo>
                    <a:pt x="11054080" y="1813161"/>
                  </a:lnTo>
                  <a:lnTo>
                    <a:pt x="0" y="1813161"/>
                  </a:lnTo>
                  <a:close/>
                </a:path>
              </a:pathLst>
            </a:custGeom>
            <a:blipFill>
              <a:blip r:embed="rId2">
                <a:alphaModFix amt="0"/>
              </a:blip>
              <a:stretch>
                <a:fillRect t="-94087" b="-43497"/>
              </a:stretch>
            </a:blipFill>
          </p:spPr>
          <p:txBody>
            <a:bodyPr/>
            <a:lstStyle/>
            <a:p>
              <a:endParaRPr lang="es-ES"/>
            </a:p>
          </p:txBody>
        </p:sp>
        <p:sp>
          <p:nvSpPr>
            <p:cNvPr id="4" name="TextBox 4"/>
            <p:cNvSpPr txBox="1"/>
            <p:nvPr/>
          </p:nvSpPr>
          <p:spPr>
            <a:xfrm>
              <a:off x="0" y="-47625"/>
              <a:ext cx="11054080" cy="1860783"/>
            </a:xfrm>
            <a:prstGeom prst="rect">
              <a:avLst/>
            </a:prstGeom>
          </p:spPr>
          <p:txBody>
            <a:bodyPr lIns="0" tIns="0" rIns="0" bIns="0" rtlCol="0" anchor="ctr"/>
            <a:lstStyle/>
            <a:p>
              <a:pPr algn="ctr">
                <a:lnSpc>
                  <a:spcPts val="5759"/>
                </a:lnSpc>
              </a:pPr>
              <a:r>
                <a:rPr lang="en-US" sz="4799">
                  <a:solidFill>
                    <a:srgbClr val="000000"/>
                  </a:solidFill>
                  <a:latin typeface="Poppins"/>
                  <a:ea typeface="Poppins"/>
                  <a:cs typeface="Poppins"/>
                  <a:sym typeface="Poppins"/>
                </a:rPr>
                <a:t>Modul 5:</a:t>
              </a:r>
            </a:p>
            <a:p>
              <a:pPr algn="ctr">
                <a:lnSpc>
                  <a:spcPts val="5759"/>
                </a:lnSpc>
              </a:pPr>
              <a:endParaRPr lang="en-US" sz="4799">
                <a:solidFill>
                  <a:srgbClr val="000000"/>
                </a:solidFill>
                <a:latin typeface="Poppins"/>
                <a:ea typeface="Poppins"/>
                <a:cs typeface="Poppins"/>
                <a:sym typeface="Poppins"/>
              </a:endParaRPr>
            </a:p>
          </p:txBody>
        </p:sp>
      </p:grpSp>
      <p:sp>
        <p:nvSpPr>
          <p:cNvPr id="5" name="Freeform 5"/>
          <p:cNvSpPr/>
          <p:nvPr/>
        </p:nvSpPr>
        <p:spPr>
          <a:xfrm>
            <a:off x="8438879" y="792516"/>
            <a:ext cx="9382176" cy="8701968"/>
          </a:xfrm>
          <a:custGeom>
            <a:avLst/>
            <a:gdLst/>
            <a:ahLst/>
            <a:cxnLst/>
            <a:rect l="l" t="t" r="r" b="b"/>
            <a:pathLst>
              <a:path w="9382176" h="8701968">
                <a:moveTo>
                  <a:pt x="0" y="0"/>
                </a:moveTo>
                <a:lnTo>
                  <a:pt x="9382176" y="0"/>
                </a:lnTo>
                <a:lnTo>
                  <a:pt x="9382176" y="8701968"/>
                </a:lnTo>
                <a:lnTo>
                  <a:pt x="0" y="8701968"/>
                </a:lnTo>
                <a:lnTo>
                  <a:pt x="0" y="0"/>
                </a:lnTo>
                <a:close/>
              </a:path>
            </a:pathLst>
          </a:custGeom>
          <a:blipFill>
            <a:blip r:embed="rId3"/>
            <a:stretch>
              <a:fillRect/>
            </a:stretch>
          </a:blipFill>
        </p:spPr>
        <p:txBody>
          <a:bodyPr/>
          <a:lstStyle/>
          <a:p>
            <a:endParaRPr lang="es-ES"/>
          </a:p>
        </p:txBody>
      </p:sp>
      <p:sp>
        <p:nvSpPr>
          <p:cNvPr id="6" name="TextBox 6"/>
          <p:cNvSpPr txBox="1"/>
          <p:nvPr/>
        </p:nvSpPr>
        <p:spPr>
          <a:xfrm>
            <a:off x="3345070" y="8772525"/>
            <a:ext cx="2827130" cy="461665"/>
          </a:xfrm>
          <a:prstGeom prst="rect">
            <a:avLst/>
          </a:prstGeom>
        </p:spPr>
        <p:txBody>
          <a:bodyPr wrap="square" lIns="0" tIns="0" rIns="0" bIns="0" rtlCol="0" anchor="t">
            <a:spAutoFit/>
          </a:bodyPr>
          <a:lstStyle/>
          <a:p>
            <a:pPr algn="ctr">
              <a:lnSpc>
                <a:spcPts val="3600"/>
              </a:lnSpc>
            </a:pPr>
            <a:r>
              <a:rPr lang="en-US" sz="3000" dirty="0" err="1">
                <a:solidFill>
                  <a:srgbClr val="898989"/>
                </a:solidFill>
                <a:latin typeface="Poppins"/>
                <a:ea typeface="Poppins"/>
                <a:cs typeface="Poppins"/>
                <a:sym typeface="Poppins"/>
              </a:rPr>
              <a:t>Grundschule</a:t>
            </a:r>
            <a:endParaRPr lang="en-US" sz="3000" dirty="0">
              <a:solidFill>
                <a:srgbClr val="898989"/>
              </a:solidFill>
              <a:latin typeface="Poppins"/>
              <a:ea typeface="Poppins"/>
              <a:cs typeface="Poppins"/>
              <a:sym typeface="Poppins"/>
            </a:endParaRPr>
          </a:p>
        </p:txBody>
      </p:sp>
      <p:sp>
        <p:nvSpPr>
          <p:cNvPr id="7" name="TextBox 7"/>
          <p:cNvSpPr txBox="1"/>
          <p:nvPr/>
        </p:nvSpPr>
        <p:spPr>
          <a:xfrm>
            <a:off x="1458222" y="2423212"/>
            <a:ext cx="6600825" cy="1691283"/>
          </a:xfrm>
          <a:prstGeom prst="rect">
            <a:avLst/>
          </a:prstGeom>
        </p:spPr>
        <p:txBody>
          <a:bodyPr lIns="0" tIns="0" rIns="0" bIns="0" rtlCol="0" anchor="t">
            <a:spAutoFit/>
          </a:bodyPr>
          <a:lstStyle/>
          <a:p>
            <a:pPr algn="ctr">
              <a:lnSpc>
                <a:spcPts val="6480"/>
              </a:lnSpc>
            </a:pPr>
            <a:r>
              <a:rPr lang="en-US" sz="5400" b="1">
                <a:solidFill>
                  <a:srgbClr val="000000"/>
                </a:solidFill>
                <a:latin typeface="Poppins Bold"/>
                <a:ea typeface="Poppins Bold"/>
                <a:cs typeface="Poppins Bold"/>
                <a:sym typeface="Poppins Bold"/>
              </a:rPr>
              <a:t>Mobbing und Cybermobbing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97232" y="1028700"/>
            <a:ext cx="13106917" cy="1820405"/>
            <a:chOff x="0" y="0"/>
            <a:chExt cx="11704320" cy="1625600"/>
          </a:xfrm>
        </p:grpSpPr>
        <p:sp>
          <p:nvSpPr>
            <p:cNvPr id="3" name="Freeform 3"/>
            <p:cNvSpPr/>
            <p:nvPr/>
          </p:nvSpPr>
          <p:spPr>
            <a:xfrm>
              <a:off x="0" y="0"/>
              <a:ext cx="11704320" cy="1625600"/>
            </a:xfrm>
            <a:custGeom>
              <a:avLst/>
              <a:gdLst/>
              <a:ahLst/>
              <a:cxnLst/>
              <a:rect l="l" t="t" r="r" b="b"/>
              <a:pathLst>
                <a:path w="11704320" h="1625600">
                  <a:moveTo>
                    <a:pt x="0" y="0"/>
                  </a:moveTo>
                  <a:lnTo>
                    <a:pt x="11704320" y="0"/>
                  </a:lnTo>
                  <a:lnTo>
                    <a:pt x="11704320" y="1625600"/>
                  </a:lnTo>
                  <a:lnTo>
                    <a:pt x="0" y="1625600"/>
                  </a:lnTo>
                  <a:close/>
                </a:path>
              </a:pathLst>
            </a:custGeom>
            <a:blipFill>
              <a:blip r:embed="rId2">
                <a:alphaModFix amt="0"/>
              </a:blip>
              <a:stretch>
                <a:fillRect t="-90292" b="-90292"/>
              </a:stretch>
            </a:blipFill>
          </p:spPr>
          <p:txBody>
            <a:bodyPr/>
            <a:lstStyle/>
            <a:p>
              <a:endParaRPr lang="es-ES"/>
            </a:p>
          </p:txBody>
        </p:sp>
        <p:sp>
          <p:nvSpPr>
            <p:cNvPr id="4" name="TextBox 4"/>
            <p:cNvSpPr txBox="1"/>
            <p:nvPr/>
          </p:nvSpPr>
          <p:spPr>
            <a:xfrm>
              <a:off x="0" y="-47625"/>
              <a:ext cx="11704320" cy="1673225"/>
            </a:xfrm>
            <a:prstGeom prst="rect">
              <a:avLst/>
            </a:prstGeom>
          </p:spPr>
          <p:txBody>
            <a:bodyPr lIns="0" tIns="0" rIns="0" bIns="0" rtlCol="0" anchor="ctr"/>
            <a:lstStyle/>
            <a:p>
              <a:pPr algn="ctr">
                <a:lnSpc>
                  <a:spcPts val="6000"/>
                </a:lnSpc>
              </a:pPr>
              <a:r>
                <a:rPr lang="en-US" sz="5000" b="1">
                  <a:solidFill>
                    <a:srgbClr val="000000"/>
                  </a:solidFill>
                  <a:latin typeface="Poppins Bold"/>
                  <a:ea typeface="Poppins Bold"/>
                  <a:cs typeface="Poppins Bold"/>
                  <a:sym typeface="Poppins Bold"/>
                </a:rPr>
                <a:t>Warum dieses Modul?</a:t>
              </a:r>
            </a:p>
          </p:txBody>
        </p:sp>
      </p:grpSp>
      <p:grpSp>
        <p:nvGrpSpPr>
          <p:cNvPr id="5" name="Group 5"/>
          <p:cNvGrpSpPr/>
          <p:nvPr/>
        </p:nvGrpSpPr>
        <p:grpSpPr>
          <a:xfrm>
            <a:off x="2419108" y="5026223"/>
            <a:ext cx="5247756" cy="2702814"/>
            <a:chOff x="0" y="0"/>
            <a:chExt cx="1382141" cy="711835"/>
          </a:xfrm>
        </p:grpSpPr>
        <p:sp>
          <p:nvSpPr>
            <p:cNvPr id="6" name="Freeform 6"/>
            <p:cNvSpPr/>
            <p:nvPr/>
          </p:nvSpPr>
          <p:spPr>
            <a:xfrm>
              <a:off x="0" y="0"/>
              <a:ext cx="1382141" cy="711835"/>
            </a:xfrm>
            <a:custGeom>
              <a:avLst/>
              <a:gdLst/>
              <a:ahLst/>
              <a:cxnLst/>
              <a:rect l="l" t="t" r="r" b="b"/>
              <a:pathLst>
                <a:path w="1382141" h="711835">
                  <a:moveTo>
                    <a:pt x="1382141" y="44258"/>
                  </a:moveTo>
                  <a:lnTo>
                    <a:pt x="1382141" y="667577"/>
                  </a:lnTo>
                  <a:cubicBezTo>
                    <a:pt x="1382141" y="679315"/>
                    <a:pt x="1377478" y="690572"/>
                    <a:pt x="1369178" y="698872"/>
                  </a:cubicBezTo>
                  <a:cubicBezTo>
                    <a:pt x="1360878" y="707172"/>
                    <a:pt x="1349621" y="711835"/>
                    <a:pt x="1337883" y="711835"/>
                  </a:cubicBezTo>
                  <a:lnTo>
                    <a:pt x="44258" y="711835"/>
                  </a:lnTo>
                  <a:cubicBezTo>
                    <a:pt x="19815" y="711835"/>
                    <a:pt x="0" y="692020"/>
                    <a:pt x="0" y="667577"/>
                  </a:cubicBezTo>
                  <a:lnTo>
                    <a:pt x="0" y="44258"/>
                  </a:lnTo>
                  <a:cubicBezTo>
                    <a:pt x="0" y="19815"/>
                    <a:pt x="19815" y="0"/>
                    <a:pt x="44258" y="0"/>
                  </a:cubicBezTo>
                  <a:lnTo>
                    <a:pt x="1337883" y="0"/>
                  </a:lnTo>
                  <a:cubicBezTo>
                    <a:pt x="1362326" y="0"/>
                    <a:pt x="1382141" y="19815"/>
                    <a:pt x="1382141" y="44258"/>
                  </a:cubicBezTo>
                  <a:close/>
                </a:path>
              </a:pathLst>
            </a:custGeom>
            <a:solidFill>
              <a:srgbClr val="71C7D6"/>
            </a:solidFill>
            <a:ln w="19050" cap="rnd">
              <a:solidFill>
                <a:srgbClr val="000000"/>
              </a:solidFill>
              <a:prstDash val="solid"/>
              <a:round/>
            </a:ln>
          </p:spPr>
          <p:txBody>
            <a:bodyPr/>
            <a:lstStyle/>
            <a:p>
              <a:endParaRPr lang="es-ES"/>
            </a:p>
          </p:txBody>
        </p:sp>
        <p:sp>
          <p:nvSpPr>
            <p:cNvPr id="7" name="TextBox 7"/>
            <p:cNvSpPr txBox="1"/>
            <p:nvPr/>
          </p:nvSpPr>
          <p:spPr>
            <a:xfrm>
              <a:off x="0" y="-19050"/>
              <a:ext cx="1382141" cy="730885"/>
            </a:xfrm>
            <a:prstGeom prst="rect">
              <a:avLst/>
            </a:prstGeom>
          </p:spPr>
          <p:txBody>
            <a:bodyPr lIns="50800" tIns="50800" rIns="50800" bIns="50800" rtlCol="0" anchor="ctr"/>
            <a:lstStyle/>
            <a:p>
              <a:pPr algn="ctr">
                <a:lnSpc>
                  <a:spcPts val="3159"/>
                </a:lnSpc>
              </a:pPr>
              <a:r>
                <a:rPr lang="en-US" sz="2633">
                  <a:solidFill>
                    <a:srgbClr val="000000"/>
                  </a:solidFill>
                  <a:latin typeface="Poppins"/>
                  <a:ea typeface="Poppins"/>
                  <a:cs typeface="Poppins"/>
                  <a:sym typeface="Poppins"/>
                </a:rPr>
                <a:t>Manchmal passieren in der Schule Situationen, die wehtun: Hänseleien, Ausgrenzung, Kämpfe oder Beleidigungen.</a:t>
              </a:r>
            </a:p>
          </p:txBody>
        </p:sp>
      </p:grpSp>
      <p:grpSp>
        <p:nvGrpSpPr>
          <p:cNvPr id="8" name="Group 8"/>
          <p:cNvGrpSpPr/>
          <p:nvPr/>
        </p:nvGrpSpPr>
        <p:grpSpPr>
          <a:xfrm>
            <a:off x="10541092" y="5026223"/>
            <a:ext cx="5247756" cy="2702814"/>
            <a:chOff x="0" y="0"/>
            <a:chExt cx="1382141" cy="711835"/>
          </a:xfrm>
        </p:grpSpPr>
        <p:sp>
          <p:nvSpPr>
            <p:cNvPr id="9" name="Freeform 9"/>
            <p:cNvSpPr/>
            <p:nvPr/>
          </p:nvSpPr>
          <p:spPr>
            <a:xfrm>
              <a:off x="0" y="0"/>
              <a:ext cx="1382141" cy="711835"/>
            </a:xfrm>
            <a:custGeom>
              <a:avLst/>
              <a:gdLst/>
              <a:ahLst/>
              <a:cxnLst/>
              <a:rect l="l" t="t" r="r" b="b"/>
              <a:pathLst>
                <a:path w="1382141" h="711835">
                  <a:moveTo>
                    <a:pt x="1382141" y="44258"/>
                  </a:moveTo>
                  <a:lnTo>
                    <a:pt x="1382141" y="667577"/>
                  </a:lnTo>
                  <a:cubicBezTo>
                    <a:pt x="1382141" y="679315"/>
                    <a:pt x="1377478" y="690572"/>
                    <a:pt x="1369178" y="698872"/>
                  </a:cubicBezTo>
                  <a:cubicBezTo>
                    <a:pt x="1360878" y="707172"/>
                    <a:pt x="1349621" y="711835"/>
                    <a:pt x="1337883" y="711835"/>
                  </a:cubicBezTo>
                  <a:lnTo>
                    <a:pt x="44258" y="711835"/>
                  </a:lnTo>
                  <a:cubicBezTo>
                    <a:pt x="19815" y="711835"/>
                    <a:pt x="0" y="692020"/>
                    <a:pt x="0" y="667577"/>
                  </a:cubicBezTo>
                  <a:lnTo>
                    <a:pt x="0" y="44258"/>
                  </a:lnTo>
                  <a:cubicBezTo>
                    <a:pt x="0" y="19815"/>
                    <a:pt x="19815" y="0"/>
                    <a:pt x="44258" y="0"/>
                  </a:cubicBezTo>
                  <a:lnTo>
                    <a:pt x="1337883" y="0"/>
                  </a:lnTo>
                  <a:cubicBezTo>
                    <a:pt x="1362326" y="0"/>
                    <a:pt x="1382141" y="19815"/>
                    <a:pt x="1382141" y="44258"/>
                  </a:cubicBezTo>
                  <a:close/>
                </a:path>
              </a:pathLst>
            </a:custGeom>
            <a:solidFill>
              <a:srgbClr val="E4829D"/>
            </a:solidFill>
            <a:ln w="19050" cap="rnd">
              <a:solidFill>
                <a:srgbClr val="000000"/>
              </a:solidFill>
              <a:prstDash val="solid"/>
              <a:round/>
            </a:ln>
          </p:spPr>
          <p:txBody>
            <a:bodyPr/>
            <a:lstStyle/>
            <a:p>
              <a:endParaRPr lang="es-ES"/>
            </a:p>
          </p:txBody>
        </p:sp>
        <p:sp>
          <p:nvSpPr>
            <p:cNvPr id="10" name="TextBox 10"/>
            <p:cNvSpPr txBox="1"/>
            <p:nvPr/>
          </p:nvSpPr>
          <p:spPr>
            <a:xfrm>
              <a:off x="0" y="-19050"/>
              <a:ext cx="1382141" cy="730885"/>
            </a:xfrm>
            <a:prstGeom prst="rect">
              <a:avLst/>
            </a:prstGeom>
          </p:spPr>
          <p:txBody>
            <a:bodyPr lIns="50800" tIns="50800" rIns="50800" bIns="50800" rtlCol="0" anchor="ctr"/>
            <a:lstStyle/>
            <a:p>
              <a:pPr algn="ctr">
                <a:lnSpc>
                  <a:spcPts val="3159"/>
                </a:lnSpc>
              </a:pPr>
              <a:r>
                <a:rPr lang="en-US" sz="2633">
                  <a:solidFill>
                    <a:srgbClr val="000000"/>
                  </a:solidFill>
                  <a:latin typeface="Poppins"/>
                  <a:ea typeface="Poppins"/>
                  <a:cs typeface="Poppins"/>
                  <a:sym typeface="Poppins"/>
                </a:rPr>
                <a:t>Mobbing und Cybermobbing betreffen alle, nicht nur das Opfer.</a:t>
              </a:r>
            </a:p>
          </p:txBody>
        </p:sp>
      </p:grpSp>
      <p:sp>
        <p:nvSpPr>
          <p:cNvPr id="11" name="TextBox 11"/>
          <p:cNvSpPr txBox="1"/>
          <p:nvPr/>
        </p:nvSpPr>
        <p:spPr>
          <a:xfrm>
            <a:off x="2678631" y="3043489"/>
            <a:ext cx="4516624" cy="12477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In diesem Workshop lernen wir, es zu erkennen, darüber zu sprechen, wie es uns betrifft, und was wir als Gruppe tun können.</a:t>
            </a:r>
          </a:p>
        </p:txBody>
      </p:sp>
      <p:sp>
        <p:nvSpPr>
          <p:cNvPr id="12" name="TextBox 12"/>
          <p:cNvSpPr txBox="1"/>
          <p:nvPr/>
        </p:nvSpPr>
        <p:spPr>
          <a:xfrm>
            <a:off x="10720571" y="3091114"/>
            <a:ext cx="4888798"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Die Idee ist, einander zu respektieren, einander zu unterstützen und unsere Worte zu nutzen, um aufzubauen.</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72019" y="684370"/>
            <a:ext cx="13543962" cy="1420757"/>
            <a:chOff x="0" y="0"/>
            <a:chExt cx="11704320" cy="1227779"/>
          </a:xfrm>
        </p:grpSpPr>
        <p:sp>
          <p:nvSpPr>
            <p:cNvPr id="3" name="Freeform 3"/>
            <p:cNvSpPr/>
            <p:nvPr/>
          </p:nvSpPr>
          <p:spPr>
            <a:xfrm>
              <a:off x="0" y="0"/>
              <a:ext cx="11704320" cy="1227785"/>
            </a:xfrm>
            <a:custGeom>
              <a:avLst/>
              <a:gdLst/>
              <a:ahLst/>
              <a:cxnLst/>
              <a:rect l="l" t="t" r="r" b="b"/>
              <a:pathLst>
                <a:path w="11704320" h="1227785">
                  <a:moveTo>
                    <a:pt x="0" y="0"/>
                  </a:moveTo>
                  <a:lnTo>
                    <a:pt x="11704320" y="0"/>
                  </a:lnTo>
                  <a:lnTo>
                    <a:pt x="11704320" y="1227785"/>
                  </a:lnTo>
                  <a:lnTo>
                    <a:pt x="0" y="1227785"/>
                  </a:lnTo>
                  <a:close/>
                </a:path>
              </a:pathLst>
            </a:custGeom>
            <a:blipFill>
              <a:blip r:embed="rId2">
                <a:alphaModFix amt="0"/>
              </a:blip>
              <a:stretch>
                <a:fillRect t="-135748" b="-135747"/>
              </a:stretch>
            </a:blipFill>
          </p:spPr>
          <p:txBody>
            <a:bodyPr/>
            <a:lstStyle/>
            <a:p>
              <a:endParaRPr lang="es-ES"/>
            </a:p>
          </p:txBody>
        </p:sp>
        <p:sp>
          <p:nvSpPr>
            <p:cNvPr id="4" name="TextBox 4"/>
            <p:cNvSpPr txBox="1"/>
            <p:nvPr/>
          </p:nvSpPr>
          <p:spPr>
            <a:xfrm>
              <a:off x="0" y="-47625"/>
              <a:ext cx="11704320" cy="1275404"/>
            </a:xfrm>
            <a:prstGeom prst="rect">
              <a:avLst/>
            </a:prstGeom>
          </p:spPr>
          <p:txBody>
            <a:bodyPr lIns="0" tIns="0" rIns="0" bIns="0" rtlCol="0" anchor="ctr"/>
            <a:lstStyle/>
            <a:p>
              <a:pPr algn="ctr">
                <a:lnSpc>
                  <a:spcPts val="6000"/>
                </a:lnSpc>
              </a:pPr>
              <a:r>
                <a:rPr lang="en-US" sz="5000" b="1">
                  <a:solidFill>
                    <a:srgbClr val="000000"/>
                  </a:solidFill>
                  <a:latin typeface="Poppins Bold"/>
                  <a:ea typeface="Poppins Bold"/>
                  <a:cs typeface="Poppins Bold"/>
                  <a:sym typeface="Poppins Bold"/>
                </a:rPr>
                <a:t>Ziele</a:t>
              </a:r>
            </a:p>
          </p:txBody>
        </p:sp>
      </p:grpSp>
      <p:grpSp>
        <p:nvGrpSpPr>
          <p:cNvPr id="5" name="Group 5"/>
          <p:cNvGrpSpPr/>
          <p:nvPr/>
        </p:nvGrpSpPr>
        <p:grpSpPr>
          <a:xfrm>
            <a:off x="7847811" y="1196586"/>
            <a:ext cx="15048846" cy="8464976"/>
            <a:chOff x="0" y="0"/>
            <a:chExt cx="13004800" cy="7315200"/>
          </a:xfrm>
        </p:grpSpPr>
        <p:sp>
          <p:nvSpPr>
            <p:cNvPr id="6" name="Freeform 6" descr="A group of girls holding hands  AI-generated content may be incorrect."/>
            <p:cNvSpPr/>
            <p:nvPr/>
          </p:nvSpPr>
          <p:spPr>
            <a:xfrm>
              <a:off x="0" y="0"/>
              <a:ext cx="13004800" cy="7315200"/>
            </a:xfrm>
            <a:custGeom>
              <a:avLst/>
              <a:gdLst/>
              <a:ahLst/>
              <a:cxnLst/>
              <a:rect l="l" t="t" r="r" b="b"/>
              <a:pathLst>
                <a:path w="13004800" h="7315200">
                  <a:moveTo>
                    <a:pt x="0" y="0"/>
                  </a:moveTo>
                  <a:lnTo>
                    <a:pt x="13004800" y="0"/>
                  </a:lnTo>
                  <a:lnTo>
                    <a:pt x="13004800" y="7315200"/>
                  </a:lnTo>
                  <a:lnTo>
                    <a:pt x="0" y="7315200"/>
                  </a:lnTo>
                  <a:lnTo>
                    <a:pt x="0" y="0"/>
                  </a:lnTo>
                  <a:close/>
                </a:path>
              </a:pathLst>
            </a:custGeom>
            <a:blipFill>
              <a:blip r:embed="rId3"/>
              <a:stretch>
                <a:fillRect/>
              </a:stretch>
            </a:blipFill>
          </p:spPr>
          <p:txBody>
            <a:bodyPr/>
            <a:lstStyle/>
            <a:p>
              <a:endParaRPr lang="es-ES"/>
            </a:p>
          </p:txBody>
        </p:sp>
      </p:grpSp>
      <p:grpSp>
        <p:nvGrpSpPr>
          <p:cNvPr id="7" name="Group 7"/>
          <p:cNvGrpSpPr/>
          <p:nvPr/>
        </p:nvGrpSpPr>
        <p:grpSpPr>
          <a:xfrm>
            <a:off x="1615746" y="3709640"/>
            <a:ext cx="7979453" cy="447676"/>
            <a:chOff x="0" y="0"/>
            <a:chExt cx="10639271" cy="596901"/>
          </a:xfrm>
        </p:grpSpPr>
        <p:sp>
          <p:nvSpPr>
            <p:cNvPr id="8" name="TextBox 8"/>
            <p:cNvSpPr txBox="1"/>
            <p:nvPr/>
          </p:nvSpPr>
          <p:spPr>
            <a:xfrm>
              <a:off x="860531" y="14870"/>
              <a:ext cx="9778740" cy="548111"/>
            </a:xfrm>
            <a:prstGeom prst="rect">
              <a:avLst/>
            </a:prstGeom>
          </p:spPr>
          <p:txBody>
            <a:bodyPr lIns="0" tIns="0" rIns="0" bIns="0" rtlCol="0" anchor="t">
              <a:spAutoFit/>
            </a:bodyPr>
            <a:lstStyle/>
            <a:p>
              <a:pPr algn="l">
                <a:lnSpc>
                  <a:spcPts val="3159"/>
                </a:lnSpc>
              </a:pPr>
              <a:r>
                <a:rPr lang="en-US" sz="2633">
                  <a:solidFill>
                    <a:srgbClr val="000000"/>
                  </a:solidFill>
                  <a:latin typeface="Poppins"/>
                  <a:ea typeface="Poppins"/>
                  <a:cs typeface="Poppins"/>
                  <a:sym typeface="Poppins"/>
                </a:rPr>
                <a:t>Rollen in einer Mobbing-Situation erkennen</a:t>
              </a:r>
            </a:p>
          </p:txBody>
        </p:sp>
        <p:sp>
          <p:nvSpPr>
            <p:cNvPr id="9" name="TextBox 9"/>
            <p:cNvSpPr txBox="1"/>
            <p:nvPr/>
          </p:nvSpPr>
          <p:spPr>
            <a:xfrm>
              <a:off x="0" y="-76200"/>
              <a:ext cx="653636"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02</a:t>
              </a:r>
            </a:p>
          </p:txBody>
        </p:sp>
      </p:grpSp>
      <p:grpSp>
        <p:nvGrpSpPr>
          <p:cNvPr id="10" name="Group 10"/>
          <p:cNvGrpSpPr/>
          <p:nvPr/>
        </p:nvGrpSpPr>
        <p:grpSpPr>
          <a:xfrm>
            <a:off x="1615746" y="6264302"/>
            <a:ext cx="8730690" cy="819031"/>
            <a:chOff x="0" y="0"/>
            <a:chExt cx="11640919" cy="1092042"/>
          </a:xfrm>
        </p:grpSpPr>
        <p:sp>
          <p:nvSpPr>
            <p:cNvPr id="11" name="TextBox 11"/>
            <p:cNvSpPr txBox="1"/>
            <p:nvPr/>
          </p:nvSpPr>
          <p:spPr>
            <a:xfrm>
              <a:off x="1003619" y="14870"/>
              <a:ext cx="10637300" cy="1077172"/>
            </a:xfrm>
            <a:prstGeom prst="rect">
              <a:avLst/>
            </a:prstGeom>
          </p:spPr>
          <p:txBody>
            <a:bodyPr lIns="0" tIns="0" rIns="0" bIns="0" rtlCol="0" anchor="t">
              <a:spAutoFit/>
            </a:bodyPr>
            <a:lstStyle/>
            <a:p>
              <a:pPr algn="l">
                <a:lnSpc>
                  <a:spcPts val="3159"/>
                </a:lnSpc>
              </a:pPr>
              <a:r>
                <a:rPr lang="en-US" sz="2633">
                  <a:solidFill>
                    <a:srgbClr val="000000"/>
                  </a:solidFill>
                  <a:latin typeface="Poppins"/>
                  <a:ea typeface="Poppins"/>
                  <a:cs typeface="Poppins"/>
                  <a:sym typeface="Poppins"/>
                </a:rPr>
                <a:t>Präventionsstrategien und einen Klassenpakt entwickeln</a:t>
              </a:r>
            </a:p>
          </p:txBody>
        </p:sp>
        <p:sp>
          <p:nvSpPr>
            <p:cNvPr id="12" name="TextBox 12"/>
            <p:cNvSpPr txBox="1"/>
            <p:nvPr/>
          </p:nvSpPr>
          <p:spPr>
            <a:xfrm>
              <a:off x="0" y="-76200"/>
              <a:ext cx="796725"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05</a:t>
              </a:r>
            </a:p>
          </p:txBody>
        </p:sp>
      </p:grpSp>
      <p:grpSp>
        <p:nvGrpSpPr>
          <p:cNvPr id="13" name="Group 13"/>
          <p:cNvGrpSpPr/>
          <p:nvPr/>
        </p:nvGrpSpPr>
        <p:grpSpPr>
          <a:xfrm>
            <a:off x="1615746" y="7256602"/>
            <a:ext cx="8463161" cy="819031"/>
            <a:chOff x="0" y="0"/>
            <a:chExt cx="11284215" cy="1092042"/>
          </a:xfrm>
        </p:grpSpPr>
        <p:sp>
          <p:nvSpPr>
            <p:cNvPr id="14" name="TextBox 14"/>
            <p:cNvSpPr txBox="1"/>
            <p:nvPr/>
          </p:nvSpPr>
          <p:spPr>
            <a:xfrm>
              <a:off x="1003619" y="14870"/>
              <a:ext cx="10280596" cy="1077172"/>
            </a:xfrm>
            <a:prstGeom prst="rect">
              <a:avLst/>
            </a:prstGeom>
          </p:spPr>
          <p:txBody>
            <a:bodyPr lIns="0" tIns="0" rIns="0" bIns="0" rtlCol="0" anchor="t">
              <a:spAutoFit/>
            </a:bodyPr>
            <a:lstStyle/>
            <a:p>
              <a:pPr algn="l">
                <a:lnSpc>
                  <a:spcPts val="3159"/>
                </a:lnSpc>
              </a:pPr>
              <a:r>
                <a:rPr lang="en-US" sz="2633">
                  <a:solidFill>
                    <a:srgbClr val="000000"/>
                  </a:solidFill>
                  <a:latin typeface="Poppins"/>
                  <a:ea typeface="Poppins"/>
                  <a:cs typeface="Poppins"/>
                  <a:sym typeface="Poppins"/>
                </a:rPr>
                <a:t>Respekt, Vertrauen und positive Botschaften fördern</a:t>
              </a:r>
            </a:p>
          </p:txBody>
        </p:sp>
        <p:sp>
          <p:nvSpPr>
            <p:cNvPr id="15" name="TextBox 15"/>
            <p:cNvSpPr txBox="1"/>
            <p:nvPr/>
          </p:nvSpPr>
          <p:spPr>
            <a:xfrm>
              <a:off x="0" y="-76200"/>
              <a:ext cx="796725"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06</a:t>
              </a:r>
            </a:p>
          </p:txBody>
        </p:sp>
      </p:grpSp>
      <p:grpSp>
        <p:nvGrpSpPr>
          <p:cNvPr id="16" name="Group 16"/>
          <p:cNvGrpSpPr/>
          <p:nvPr/>
        </p:nvGrpSpPr>
        <p:grpSpPr>
          <a:xfrm>
            <a:off x="1615746" y="4330584"/>
            <a:ext cx="8740428" cy="793591"/>
            <a:chOff x="0" y="0"/>
            <a:chExt cx="11653904" cy="1058122"/>
          </a:xfrm>
        </p:grpSpPr>
        <p:sp>
          <p:nvSpPr>
            <p:cNvPr id="17" name="TextBox 17"/>
            <p:cNvSpPr txBox="1"/>
            <p:nvPr/>
          </p:nvSpPr>
          <p:spPr>
            <a:xfrm>
              <a:off x="860531" y="-19050"/>
              <a:ext cx="10793373" cy="1077172"/>
            </a:xfrm>
            <a:prstGeom prst="rect">
              <a:avLst/>
            </a:prstGeom>
          </p:spPr>
          <p:txBody>
            <a:bodyPr lIns="0" tIns="0" rIns="0" bIns="0" rtlCol="0" anchor="t">
              <a:spAutoFit/>
            </a:bodyPr>
            <a:lstStyle/>
            <a:p>
              <a:pPr algn="l">
                <a:lnSpc>
                  <a:spcPts val="3159"/>
                </a:lnSpc>
              </a:pPr>
              <a:r>
                <a:rPr lang="en-US" sz="2633">
                  <a:solidFill>
                    <a:srgbClr val="000000"/>
                  </a:solidFill>
                  <a:latin typeface="Poppins"/>
                  <a:ea typeface="Poppins"/>
                  <a:cs typeface="Poppins"/>
                  <a:sym typeface="Poppins"/>
                </a:rPr>
                <a:t>Emotionen und Konsequenzen für alle Beteiligten erkennen</a:t>
              </a:r>
            </a:p>
          </p:txBody>
        </p:sp>
        <p:sp>
          <p:nvSpPr>
            <p:cNvPr id="18" name="TextBox 18"/>
            <p:cNvSpPr txBox="1"/>
            <p:nvPr/>
          </p:nvSpPr>
          <p:spPr>
            <a:xfrm>
              <a:off x="0" y="-76200"/>
              <a:ext cx="653636"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03</a:t>
              </a:r>
            </a:p>
          </p:txBody>
        </p:sp>
      </p:grpSp>
      <p:grpSp>
        <p:nvGrpSpPr>
          <p:cNvPr id="19" name="Group 19"/>
          <p:cNvGrpSpPr/>
          <p:nvPr/>
        </p:nvGrpSpPr>
        <p:grpSpPr>
          <a:xfrm>
            <a:off x="1615746" y="5297443"/>
            <a:ext cx="8847744" cy="793591"/>
            <a:chOff x="0" y="0"/>
            <a:chExt cx="11796992" cy="1058122"/>
          </a:xfrm>
        </p:grpSpPr>
        <p:sp>
          <p:nvSpPr>
            <p:cNvPr id="20" name="TextBox 20"/>
            <p:cNvSpPr txBox="1"/>
            <p:nvPr/>
          </p:nvSpPr>
          <p:spPr>
            <a:xfrm>
              <a:off x="1003619" y="-19050"/>
              <a:ext cx="10793373" cy="1077172"/>
            </a:xfrm>
            <a:prstGeom prst="rect">
              <a:avLst/>
            </a:prstGeom>
          </p:spPr>
          <p:txBody>
            <a:bodyPr lIns="0" tIns="0" rIns="0" bIns="0" rtlCol="0" anchor="t">
              <a:spAutoFit/>
            </a:bodyPr>
            <a:lstStyle/>
            <a:p>
              <a:pPr algn="l">
                <a:lnSpc>
                  <a:spcPts val="3159"/>
                </a:lnSpc>
              </a:pPr>
              <a:r>
                <a:rPr lang="en-US" sz="2633">
                  <a:solidFill>
                    <a:srgbClr val="000000"/>
                  </a:solidFill>
                  <a:latin typeface="Poppins"/>
                  <a:ea typeface="Poppins"/>
                  <a:cs typeface="Poppins"/>
                  <a:sym typeface="Poppins"/>
                </a:rPr>
                <a:t>Lernen, was Cybermobbing ist und wie man dagegen handeln kann</a:t>
              </a:r>
            </a:p>
          </p:txBody>
        </p:sp>
        <p:sp>
          <p:nvSpPr>
            <p:cNvPr id="21" name="TextBox 21"/>
            <p:cNvSpPr txBox="1"/>
            <p:nvPr/>
          </p:nvSpPr>
          <p:spPr>
            <a:xfrm>
              <a:off x="0" y="-76200"/>
              <a:ext cx="796725" cy="673101"/>
            </a:xfrm>
            <a:prstGeom prst="rect">
              <a:avLst/>
            </a:prstGeom>
          </p:spPr>
          <p:txBody>
            <a:bodyPr lIns="0" tIns="0" rIns="0" bIns="0" rtlCol="0" anchor="t">
              <a:spAutoFit/>
            </a:bodyPr>
            <a:lstStyle/>
            <a:p>
              <a:pPr algn="ctr">
                <a:lnSpc>
                  <a:spcPts val="4199"/>
                </a:lnSpc>
                <a:spcBef>
                  <a:spcPct val="0"/>
                </a:spcBef>
              </a:pPr>
              <a:r>
                <a:rPr lang="en-US" sz="2999" b="1">
                  <a:solidFill>
                    <a:srgbClr val="FFED4C"/>
                  </a:solidFill>
                  <a:latin typeface="Poppins Bold"/>
                  <a:ea typeface="Poppins Bold"/>
                  <a:cs typeface="Poppins Bold"/>
                  <a:sym typeface="Poppins Bold"/>
                </a:rPr>
                <a:t>04</a:t>
              </a:r>
            </a:p>
          </p:txBody>
        </p:sp>
      </p:grpSp>
      <p:grpSp>
        <p:nvGrpSpPr>
          <p:cNvPr id="22" name="Group 22"/>
          <p:cNvGrpSpPr/>
          <p:nvPr/>
        </p:nvGrpSpPr>
        <p:grpSpPr>
          <a:xfrm>
            <a:off x="1615746" y="2782516"/>
            <a:ext cx="8355845" cy="753857"/>
            <a:chOff x="0" y="0"/>
            <a:chExt cx="11141126" cy="1005143"/>
          </a:xfrm>
        </p:grpSpPr>
        <p:sp>
          <p:nvSpPr>
            <p:cNvPr id="23" name="TextBox 23"/>
            <p:cNvSpPr txBox="1"/>
            <p:nvPr/>
          </p:nvSpPr>
          <p:spPr>
            <a:xfrm>
              <a:off x="860531" y="-3175"/>
              <a:ext cx="10280596" cy="1008318"/>
            </a:xfrm>
            <a:prstGeom prst="rect">
              <a:avLst/>
            </a:prstGeom>
          </p:spPr>
          <p:txBody>
            <a:bodyPr lIns="0" tIns="0" rIns="0" bIns="0" rtlCol="0" anchor="t">
              <a:spAutoFit/>
            </a:bodyPr>
            <a:lstStyle/>
            <a:p>
              <a:pPr algn="l">
                <a:lnSpc>
                  <a:spcPts val="2922"/>
                </a:lnSpc>
              </a:pPr>
              <a:r>
                <a:rPr lang="en-US" sz="2435">
                  <a:solidFill>
                    <a:srgbClr val="000000"/>
                  </a:solidFill>
                  <a:latin typeface="Poppins"/>
                  <a:ea typeface="Poppins"/>
                  <a:cs typeface="Poppins"/>
                  <a:sym typeface="Poppins"/>
                </a:rPr>
                <a:t>Verstehen, was Mobbing ist, und es von einem einmaligen Konflikt unterscheiden</a:t>
              </a:r>
            </a:p>
          </p:txBody>
        </p:sp>
        <p:sp>
          <p:nvSpPr>
            <p:cNvPr id="24" name="TextBox 24"/>
            <p:cNvSpPr txBox="1"/>
            <p:nvPr/>
          </p:nvSpPr>
          <p:spPr>
            <a:xfrm>
              <a:off x="0" y="-76200"/>
              <a:ext cx="65363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E3829C"/>
            </a:solidFill>
          </p:spPr>
          <p:txBody>
            <a:bodyPr/>
            <a:lstStyle/>
            <a:p>
              <a:endParaRPr lang="es-ES"/>
            </a:p>
          </p:txBody>
        </p:sp>
      </p:grpSp>
      <p:grpSp>
        <p:nvGrpSpPr>
          <p:cNvPr id="4" name="Group 4"/>
          <p:cNvGrpSpPr/>
          <p:nvPr/>
        </p:nvGrpSpPr>
        <p:grpSpPr>
          <a:xfrm>
            <a:off x="2087961" y="1028700"/>
            <a:ext cx="14112079" cy="1340973"/>
            <a:chOff x="0" y="0"/>
            <a:chExt cx="11704320" cy="1112181"/>
          </a:xfrm>
        </p:grpSpPr>
        <p:sp>
          <p:nvSpPr>
            <p:cNvPr id="5" name="Freeform 5"/>
            <p:cNvSpPr/>
            <p:nvPr/>
          </p:nvSpPr>
          <p:spPr>
            <a:xfrm>
              <a:off x="0" y="0"/>
              <a:ext cx="11704320" cy="1112184"/>
            </a:xfrm>
            <a:custGeom>
              <a:avLst/>
              <a:gdLst/>
              <a:ahLst/>
              <a:cxnLst/>
              <a:rect l="l" t="t" r="r" b="b"/>
              <a:pathLst>
                <a:path w="11704320" h="1112184">
                  <a:moveTo>
                    <a:pt x="0" y="0"/>
                  </a:moveTo>
                  <a:lnTo>
                    <a:pt x="11704320" y="0"/>
                  </a:lnTo>
                  <a:lnTo>
                    <a:pt x="11704320" y="1112184"/>
                  </a:lnTo>
                  <a:lnTo>
                    <a:pt x="0" y="1112184"/>
                  </a:lnTo>
                  <a:close/>
                </a:path>
              </a:pathLst>
            </a:custGeom>
            <a:blipFill>
              <a:blip r:embed="rId2">
                <a:alphaModFix amt="0"/>
              </a:blip>
              <a:stretch>
                <a:fillRect t="-155055" b="-155054"/>
              </a:stretch>
            </a:blipFill>
          </p:spPr>
          <p:txBody>
            <a:bodyPr/>
            <a:lstStyle/>
            <a:p>
              <a:endParaRPr lang="es-ES"/>
            </a:p>
          </p:txBody>
        </p:sp>
        <p:sp>
          <p:nvSpPr>
            <p:cNvPr id="6" name="TextBox 6"/>
            <p:cNvSpPr txBox="1"/>
            <p:nvPr/>
          </p:nvSpPr>
          <p:spPr>
            <a:xfrm>
              <a:off x="0" y="-47625"/>
              <a:ext cx="11704320" cy="1159806"/>
            </a:xfrm>
            <a:prstGeom prst="rect">
              <a:avLst/>
            </a:prstGeom>
          </p:spPr>
          <p:txBody>
            <a:bodyPr lIns="0" tIns="0" rIns="0" bIns="0" rtlCol="0" anchor="ctr"/>
            <a:lstStyle/>
            <a:p>
              <a:pPr algn="ctr">
                <a:lnSpc>
                  <a:spcPts val="6000"/>
                </a:lnSpc>
              </a:pPr>
              <a:r>
                <a:rPr lang="en-US" sz="5000">
                  <a:solidFill>
                    <a:srgbClr val="000000"/>
                  </a:solidFill>
                  <a:latin typeface="Poppins"/>
                  <a:ea typeface="Poppins"/>
                  <a:cs typeface="Poppins"/>
                  <a:sym typeface="Poppins"/>
                </a:rPr>
                <a:t>Tag 1. Mobbing im Allgemeinen</a:t>
              </a:r>
            </a:p>
          </p:txBody>
        </p:sp>
      </p:grpSp>
      <p:sp>
        <p:nvSpPr>
          <p:cNvPr id="7" name="TextBox 7"/>
          <p:cNvSpPr txBox="1"/>
          <p:nvPr/>
        </p:nvSpPr>
        <p:spPr>
          <a:xfrm>
            <a:off x="8250965" y="4438770"/>
            <a:ext cx="1786070" cy="442015"/>
          </a:xfrm>
          <a:prstGeom prst="rect">
            <a:avLst/>
          </a:prstGeom>
        </p:spPr>
        <p:txBody>
          <a:bodyPr lIns="0" tIns="0" rIns="0" bIns="0" rtlCol="0" anchor="t">
            <a:spAutoFit/>
          </a:bodyPr>
          <a:lstStyle/>
          <a:p>
            <a:pPr algn="ctr">
              <a:lnSpc>
                <a:spcPts val="3292"/>
              </a:lnSpc>
            </a:pPr>
            <a:r>
              <a:rPr lang="en-US" sz="2743">
                <a:solidFill>
                  <a:srgbClr val="000000"/>
                </a:solidFill>
                <a:latin typeface="Poppins"/>
                <a:ea typeface="Poppins"/>
                <a:cs typeface="Poppins"/>
                <a:sym typeface="Poppins"/>
              </a:rPr>
              <a:t>Aktivität 1.1</a:t>
            </a:r>
          </a:p>
        </p:txBody>
      </p:sp>
      <p:sp>
        <p:nvSpPr>
          <p:cNvPr id="8" name="TextBox 8"/>
          <p:cNvSpPr txBox="1"/>
          <p:nvPr/>
        </p:nvSpPr>
        <p:spPr>
          <a:xfrm>
            <a:off x="5370979" y="6044242"/>
            <a:ext cx="7546042"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Einführung und Präsentation</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17838" y="2090001"/>
            <a:ext cx="5068860"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Klassenzimmer mit Stühlen im Kreis angeordnet</a:t>
            </a:r>
          </a:p>
          <a:p>
            <a:pPr marL="257387" lvl="1" indent="-128693" algn="l">
              <a:lnSpc>
                <a:spcPts val="2400"/>
              </a:lnSpc>
              <a:buFont typeface="Arial"/>
              <a:buChar char="•"/>
            </a:pPr>
            <a:r>
              <a:rPr lang="en-US" sz="2000">
                <a:solidFill>
                  <a:srgbClr val="000000"/>
                </a:solidFill>
                <a:latin typeface="Poppins"/>
                <a:ea typeface="Poppins"/>
                <a:cs typeface="Poppins"/>
                <a:sym typeface="Poppins"/>
              </a:rPr>
              <a:t>Tafel/Flipchart (optional)</a:t>
            </a:r>
          </a:p>
        </p:txBody>
      </p:sp>
      <p:sp>
        <p:nvSpPr>
          <p:cNvPr id="3" name="TextBox 3"/>
          <p:cNvSpPr txBox="1"/>
          <p:nvPr/>
        </p:nvSpPr>
        <p:spPr>
          <a:xfrm>
            <a:off x="2017838" y="6391380"/>
            <a:ext cx="6067183"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sprechen darüber, was Mobbing bedeutet, und reflektieren gemeinsam.</a:t>
            </a:r>
          </a:p>
        </p:txBody>
      </p:sp>
      <p:grpSp>
        <p:nvGrpSpPr>
          <p:cNvPr id="4" name="Group 4"/>
          <p:cNvGrpSpPr/>
          <p:nvPr/>
        </p:nvGrpSpPr>
        <p:grpSpPr>
          <a:xfrm>
            <a:off x="10838231" y="2791208"/>
            <a:ext cx="5067886" cy="4704584"/>
            <a:chOff x="0" y="0"/>
            <a:chExt cx="4292562" cy="3984841"/>
          </a:xfrm>
        </p:grpSpPr>
        <p:sp>
          <p:nvSpPr>
            <p:cNvPr id="5" name="Freeform 5"/>
            <p:cNvSpPr/>
            <p:nvPr/>
          </p:nvSpPr>
          <p:spPr>
            <a:xfrm>
              <a:off x="0" y="0"/>
              <a:ext cx="4292600" cy="3984841"/>
            </a:xfrm>
            <a:custGeom>
              <a:avLst/>
              <a:gdLst/>
              <a:ahLst/>
              <a:cxnLst/>
              <a:rect l="l" t="t" r="r" b="b"/>
              <a:pathLst>
                <a:path w="4292600" h="3984841">
                  <a:moveTo>
                    <a:pt x="0" y="490518"/>
                  </a:moveTo>
                  <a:cubicBezTo>
                    <a:pt x="0" y="219614"/>
                    <a:pt x="320294" y="0"/>
                    <a:pt x="715391" y="0"/>
                  </a:cubicBezTo>
                  <a:lnTo>
                    <a:pt x="3577082" y="0"/>
                  </a:lnTo>
                  <a:cubicBezTo>
                    <a:pt x="3972306" y="0"/>
                    <a:pt x="4292600" y="219614"/>
                    <a:pt x="4292600" y="490518"/>
                  </a:cubicBezTo>
                  <a:lnTo>
                    <a:pt x="4292600" y="3494322"/>
                  </a:lnTo>
                  <a:cubicBezTo>
                    <a:pt x="4292600" y="3765227"/>
                    <a:pt x="3972306" y="3984841"/>
                    <a:pt x="3577209" y="3984841"/>
                  </a:cubicBezTo>
                  <a:lnTo>
                    <a:pt x="715391" y="3984841"/>
                  </a:lnTo>
                  <a:cubicBezTo>
                    <a:pt x="320294" y="3984840"/>
                    <a:pt x="0" y="3765227"/>
                    <a:pt x="0" y="3494322"/>
                  </a:cubicBezTo>
                  <a:lnTo>
                    <a:pt x="0" y="490518"/>
                  </a:lnTo>
                  <a:close/>
                </a:path>
              </a:pathLst>
            </a:custGeom>
            <a:solidFill>
              <a:srgbClr val="50B264"/>
            </a:solidFill>
            <a:ln w="19050" cap="rnd">
              <a:solidFill>
                <a:srgbClr val="000000"/>
              </a:solidFill>
              <a:prstDash val="solid"/>
              <a:round/>
            </a:ln>
          </p:spPr>
          <p:txBody>
            <a:bodyPr/>
            <a:lstStyle/>
            <a:p>
              <a:endParaRPr lang="es-ES"/>
            </a:p>
          </p:txBody>
        </p:sp>
        <p:sp>
          <p:nvSpPr>
            <p:cNvPr id="6" name="TextBox 6"/>
            <p:cNvSpPr txBox="1"/>
            <p:nvPr/>
          </p:nvSpPr>
          <p:spPr>
            <a:xfrm>
              <a:off x="0" y="-38100"/>
              <a:ext cx="4292562" cy="4022941"/>
            </a:xfrm>
            <a:prstGeom prst="rect">
              <a:avLst/>
            </a:prstGeom>
          </p:spPr>
          <p:txBody>
            <a:bodyPr lIns="79967" tIns="79967" rIns="79967" bIns="79967" rtlCol="0" anchor="ctr"/>
            <a:lstStyle/>
            <a:p>
              <a:pPr algn="ctr">
                <a:lnSpc>
                  <a:spcPts val="3626"/>
                </a:lnSpc>
              </a:pPr>
              <a:r>
                <a:rPr lang="en-US" sz="3022">
                  <a:solidFill>
                    <a:srgbClr val="000000"/>
                  </a:solidFill>
                  <a:latin typeface="Poppins"/>
                  <a:ea typeface="Poppins"/>
                  <a:cs typeface="Poppins"/>
                  <a:sym typeface="Poppins"/>
                </a:rPr>
                <a:t>Heute werden wir daran arbeiten, wie wir miteinander in der Klasse umgehen möchten und was Mobbing in der Schule bedeutet.</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1356" y="1722526"/>
            <a:ext cx="8765287" cy="2963934"/>
            <a:chOff x="0" y="0"/>
            <a:chExt cx="8310791" cy="2810249"/>
          </a:xfrm>
        </p:grpSpPr>
        <p:sp>
          <p:nvSpPr>
            <p:cNvPr id="3" name="Freeform 3"/>
            <p:cNvSpPr/>
            <p:nvPr/>
          </p:nvSpPr>
          <p:spPr>
            <a:xfrm>
              <a:off x="0" y="0"/>
              <a:ext cx="8310753" cy="2810261"/>
            </a:xfrm>
            <a:custGeom>
              <a:avLst/>
              <a:gdLst/>
              <a:ahLst/>
              <a:cxnLst/>
              <a:rect l="l" t="t" r="r" b="b"/>
              <a:pathLst>
                <a:path w="8310753" h="2810261">
                  <a:moveTo>
                    <a:pt x="0" y="468377"/>
                  </a:moveTo>
                  <a:cubicBezTo>
                    <a:pt x="0" y="209677"/>
                    <a:pt x="209677" y="0"/>
                    <a:pt x="468376" y="0"/>
                  </a:cubicBezTo>
                  <a:lnTo>
                    <a:pt x="7842377" y="0"/>
                  </a:lnTo>
                  <a:cubicBezTo>
                    <a:pt x="8101076" y="0"/>
                    <a:pt x="8310753" y="209677"/>
                    <a:pt x="8310753" y="468377"/>
                  </a:cubicBezTo>
                  <a:lnTo>
                    <a:pt x="8310753" y="2341884"/>
                  </a:lnTo>
                  <a:cubicBezTo>
                    <a:pt x="8310753" y="2600584"/>
                    <a:pt x="8101076" y="2810261"/>
                    <a:pt x="7842377" y="2810261"/>
                  </a:cubicBezTo>
                  <a:lnTo>
                    <a:pt x="468376" y="2810261"/>
                  </a:lnTo>
                  <a:cubicBezTo>
                    <a:pt x="209677" y="2810261"/>
                    <a:pt x="0" y="2600584"/>
                    <a:pt x="0" y="2341884"/>
                  </a:cubicBezTo>
                  <a:lnTo>
                    <a:pt x="0" y="468377"/>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8310791" cy="2838824"/>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Mobbing liegt vor, wenn eine Person wiederholt negatives Verhalten erleidet, das über längere Zeit andauert und bei dem ein Ungleichgewicht der Macht zwischen dem Opfer und der angreifenden Person besteht.</a:t>
              </a:r>
            </a:p>
          </p:txBody>
        </p:sp>
      </p:grpSp>
      <p:sp>
        <p:nvSpPr>
          <p:cNvPr id="5" name="TextBox 5"/>
          <p:cNvSpPr txBox="1"/>
          <p:nvPr/>
        </p:nvSpPr>
        <p:spPr>
          <a:xfrm>
            <a:off x="5486400" y="787674"/>
            <a:ext cx="7315200" cy="461665"/>
          </a:xfrm>
          <a:prstGeom prst="rect">
            <a:avLst/>
          </a:prstGeom>
        </p:spPr>
        <p:txBody>
          <a:bodyPr wrap="square" lIns="0" tIns="0" rIns="0" bIns="0" rtlCol="0" anchor="t">
            <a:spAutoFit/>
          </a:bodyPr>
          <a:lstStyle/>
          <a:p>
            <a:pPr algn="ctr">
              <a:lnSpc>
                <a:spcPts val="3600"/>
              </a:lnSpc>
            </a:pPr>
            <a:r>
              <a:rPr lang="en-US" sz="3000" b="1" dirty="0">
                <a:solidFill>
                  <a:srgbClr val="000000"/>
                </a:solidFill>
                <a:latin typeface="Poppins Bold"/>
                <a:ea typeface="Poppins Bold"/>
                <a:cs typeface="Poppins Bold"/>
                <a:sym typeface="Poppins Bold"/>
              </a:rPr>
              <a:t>Was </a:t>
            </a:r>
            <a:r>
              <a:rPr lang="en-US" sz="3000" b="1" dirty="0" err="1">
                <a:solidFill>
                  <a:srgbClr val="000000"/>
                </a:solidFill>
                <a:latin typeface="Poppins Bold"/>
                <a:ea typeface="Poppins Bold"/>
                <a:cs typeface="Poppins Bold"/>
                <a:sym typeface="Poppins Bold"/>
              </a:rPr>
              <a:t>ist</a:t>
            </a:r>
            <a:r>
              <a:rPr lang="en-US" sz="3000" b="1" dirty="0">
                <a:solidFill>
                  <a:srgbClr val="000000"/>
                </a:solidFill>
                <a:latin typeface="Poppins Bold"/>
                <a:ea typeface="Poppins Bold"/>
                <a:cs typeface="Poppins Bold"/>
                <a:sym typeface="Poppins Bold"/>
              </a:rPr>
              <a:t> Mobbing in der Schule?</a:t>
            </a:r>
          </a:p>
        </p:txBody>
      </p:sp>
      <p:grpSp>
        <p:nvGrpSpPr>
          <p:cNvPr id="6" name="Group 6"/>
          <p:cNvGrpSpPr/>
          <p:nvPr/>
        </p:nvGrpSpPr>
        <p:grpSpPr>
          <a:xfrm>
            <a:off x="5342582" y="5134135"/>
            <a:ext cx="7602835" cy="3020806"/>
            <a:chOff x="0" y="0"/>
            <a:chExt cx="10137114" cy="4027741"/>
          </a:xfrm>
        </p:grpSpPr>
        <p:sp>
          <p:nvSpPr>
            <p:cNvPr id="7" name="TextBox 7"/>
            <p:cNvSpPr txBox="1"/>
            <p:nvPr/>
          </p:nvSpPr>
          <p:spPr>
            <a:xfrm>
              <a:off x="0" y="-28575"/>
              <a:ext cx="2590971" cy="434975"/>
            </a:xfrm>
            <a:prstGeom prst="rect">
              <a:avLst/>
            </a:prstGeom>
          </p:spPr>
          <p:txBody>
            <a:bodyPr lIns="0" tIns="0" rIns="0" bIns="0" rtlCol="0" anchor="t">
              <a:spAutoFit/>
            </a:bodyPr>
            <a:lstStyle/>
            <a:p>
              <a:pPr algn="ctr">
                <a:lnSpc>
                  <a:spcPts val="2400"/>
                </a:lnSpc>
              </a:pPr>
              <a:r>
                <a:rPr lang="en-US" sz="2000" b="1">
                  <a:solidFill>
                    <a:srgbClr val="E3829C"/>
                  </a:solidFill>
                  <a:latin typeface="Poppins Bold"/>
                  <a:ea typeface="Poppins Bold"/>
                  <a:cs typeface="Poppins Bold"/>
                  <a:sym typeface="Poppins Bold"/>
                </a:rPr>
                <a:t>Wiederholung</a:t>
              </a:r>
            </a:p>
          </p:txBody>
        </p:sp>
        <p:sp>
          <p:nvSpPr>
            <p:cNvPr id="8" name="TextBox 8"/>
            <p:cNvSpPr txBox="1"/>
            <p:nvPr/>
          </p:nvSpPr>
          <p:spPr>
            <a:xfrm>
              <a:off x="0" y="881003"/>
              <a:ext cx="2590971" cy="434975"/>
            </a:xfrm>
            <a:prstGeom prst="rect">
              <a:avLst/>
            </a:prstGeom>
          </p:spPr>
          <p:txBody>
            <a:bodyPr lIns="0" tIns="0" rIns="0" bIns="0" rtlCol="0" anchor="t">
              <a:spAutoFit/>
            </a:bodyPr>
            <a:lstStyle/>
            <a:p>
              <a:pPr algn="ctr">
                <a:lnSpc>
                  <a:spcPts val="2400"/>
                </a:lnSpc>
              </a:pPr>
              <a:r>
                <a:rPr lang="en-US" sz="2000" b="1">
                  <a:solidFill>
                    <a:srgbClr val="50B264"/>
                  </a:solidFill>
                  <a:latin typeface="Poppins Bold"/>
                  <a:ea typeface="Poppins Bold"/>
                  <a:cs typeface="Poppins Bold"/>
                  <a:sym typeface="Poppins Bold"/>
                </a:rPr>
                <a:t>Wiederholung</a:t>
              </a:r>
            </a:p>
          </p:txBody>
        </p:sp>
        <p:sp>
          <p:nvSpPr>
            <p:cNvPr id="9" name="TextBox 9"/>
            <p:cNvSpPr txBox="1"/>
            <p:nvPr/>
          </p:nvSpPr>
          <p:spPr>
            <a:xfrm>
              <a:off x="0" y="1819106"/>
              <a:ext cx="2590971" cy="434975"/>
            </a:xfrm>
            <a:prstGeom prst="rect">
              <a:avLst/>
            </a:prstGeom>
          </p:spPr>
          <p:txBody>
            <a:bodyPr lIns="0" tIns="0" rIns="0" bIns="0" rtlCol="0" anchor="t">
              <a:spAutoFit/>
            </a:bodyPr>
            <a:lstStyle/>
            <a:p>
              <a:pPr algn="ctr">
                <a:lnSpc>
                  <a:spcPts val="2400"/>
                </a:lnSpc>
              </a:pPr>
              <a:r>
                <a:rPr lang="en-US" sz="2000" b="1">
                  <a:solidFill>
                    <a:srgbClr val="70C7D6"/>
                  </a:solidFill>
                  <a:latin typeface="Poppins Bold"/>
                  <a:ea typeface="Poppins Bold"/>
                  <a:cs typeface="Poppins Bold"/>
                  <a:sym typeface="Poppins Bold"/>
                </a:rPr>
                <a:t>Wiederholung</a:t>
              </a:r>
            </a:p>
          </p:txBody>
        </p:sp>
        <p:sp>
          <p:nvSpPr>
            <p:cNvPr id="10" name="TextBox 10"/>
            <p:cNvSpPr txBox="1"/>
            <p:nvPr/>
          </p:nvSpPr>
          <p:spPr>
            <a:xfrm>
              <a:off x="0" y="2805966"/>
              <a:ext cx="2590971" cy="434975"/>
            </a:xfrm>
            <a:prstGeom prst="rect">
              <a:avLst/>
            </a:prstGeom>
          </p:spPr>
          <p:txBody>
            <a:bodyPr lIns="0" tIns="0" rIns="0" bIns="0" rtlCol="0" anchor="t">
              <a:spAutoFit/>
            </a:bodyPr>
            <a:lstStyle/>
            <a:p>
              <a:pPr algn="ctr">
                <a:lnSpc>
                  <a:spcPts val="2400"/>
                </a:lnSpc>
              </a:pPr>
              <a:r>
                <a:rPr lang="en-US" sz="2000" b="1">
                  <a:solidFill>
                    <a:srgbClr val="FFED4C"/>
                  </a:solidFill>
                  <a:latin typeface="Poppins Bold"/>
                  <a:ea typeface="Poppins Bold"/>
                  <a:cs typeface="Poppins Bold"/>
                  <a:sym typeface="Poppins Bold"/>
                </a:rPr>
                <a:t>Wiederholung</a:t>
              </a:r>
            </a:p>
          </p:txBody>
        </p:sp>
        <p:sp>
          <p:nvSpPr>
            <p:cNvPr id="11" name="TextBox 11"/>
            <p:cNvSpPr txBox="1"/>
            <p:nvPr/>
          </p:nvSpPr>
          <p:spPr>
            <a:xfrm>
              <a:off x="4375278" y="68203"/>
              <a:ext cx="5136624"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Es kann </a:t>
              </a:r>
              <a:r>
                <a:rPr lang="en-US" sz="2000" b="1">
                  <a:solidFill>
                    <a:srgbClr val="000000"/>
                  </a:solidFill>
                  <a:latin typeface="Poppins Bold"/>
                  <a:ea typeface="Poppins Bold"/>
                  <a:cs typeface="Poppins Bold"/>
                  <a:sym typeface="Poppins Bold"/>
                </a:rPr>
                <a:t>körperlich, verbal, sozial oder digital sein.</a:t>
              </a:r>
            </a:p>
          </p:txBody>
        </p:sp>
        <p:grpSp>
          <p:nvGrpSpPr>
            <p:cNvPr id="12" name="Group 12"/>
            <p:cNvGrpSpPr/>
            <p:nvPr/>
          </p:nvGrpSpPr>
          <p:grpSpPr>
            <a:xfrm>
              <a:off x="3750066" y="2000081"/>
              <a:ext cx="6387048" cy="2027660"/>
              <a:chOff x="0" y="0"/>
              <a:chExt cx="4541901" cy="1441892"/>
            </a:xfrm>
          </p:grpSpPr>
          <p:sp>
            <p:nvSpPr>
              <p:cNvPr id="13" name="Freeform 13"/>
              <p:cNvSpPr/>
              <p:nvPr/>
            </p:nvSpPr>
            <p:spPr>
              <a:xfrm>
                <a:off x="0" y="0"/>
                <a:ext cx="4541901" cy="1441828"/>
              </a:xfrm>
              <a:custGeom>
                <a:avLst/>
                <a:gdLst/>
                <a:ahLst/>
                <a:cxnLst/>
                <a:rect l="l" t="t" r="r" b="b"/>
                <a:pathLst>
                  <a:path w="4541901" h="1441828">
                    <a:moveTo>
                      <a:pt x="0" y="240284"/>
                    </a:moveTo>
                    <a:cubicBezTo>
                      <a:pt x="0" y="107569"/>
                      <a:pt x="107569" y="0"/>
                      <a:pt x="240284" y="0"/>
                    </a:cubicBezTo>
                    <a:lnTo>
                      <a:pt x="4301617" y="0"/>
                    </a:lnTo>
                    <a:cubicBezTo>
                      <a:pt x="4434332" y="0"/>
                      <a:pt x="4541901" y="107569"/>
                      <a:pt x="4541901" y="240284"/>
                    </a:cubicBezTo>
                    <a:lnTo>
                      <a:pt x="4541901" y="1201545"/>
                    </a:lnTo>
                    <a:cubicBezTo>
                      <a:pt x="4541901" y="1334259"/>
                      <a:pt x="4434332" y="1441828"/>
                      <a:pt x="4301617" y="1441828"/>
                    </a:cubicBezTo>
                    <a:lnTo>
                      <a:pt x="240284" y="1441828"/>
                    </a:lnTo>
                    <a:cubicBezTo>
                      <a:pt x="107569" y="1441828"/>
                      <a:pt x="0" y="1334259"/>
                      <a:pt x="0" y="1201545"/>
                    </a:cubicBezTo>
                    <a:close/>
                  </a:path>
                </a:pathLst>
              </a:custGeom>
              <a:solidFill>
                <a:srgbClr val="70C7D6"/>
              </a:solidFill>
              <a:ln w="19050" cap="sq">
                <a:solidFill>
                  <a:srgbClr val="000000"/>
                </a:solidFill>
                <a:prstDash val="solid"/>
                <a:miter/>
              </a:ln>
            </p:spPr>
            <p:txBody>
              <a:bodyPr/>
              <a:lstStyle/>
              <a:p>
                <a:endParaRPr lang="es-ES"/>
              </a:p>
            </p:txBody>
          </p:sp>
          <p:sp>
            <p:nvSpPr>
              <p:cNvPr id="14" name="TextBox 14"/>
              <p:cNvSpPr txBox="1"/>
              <p:nvPr/>
            </p:nvSpPr>
            <p:spPr>
              <a:xfrm>
                <a:off x="0" y="-28575"/>
                <a:ext cx="4541901" cy="1470467"/>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Kann Mobbing dich krank machen?</a:t>
                </a:r>
              </a:p>
            </p:txBody>
          </p:sp>
        </p:grpSp>
      </p:grpSp>
      <p:sp>
        <p:nvSpPr>
          <p:cNvPr id="15" name="TextBox 15"/>
          <p:cNvSpPr txBox="1"/>
          <p:nvPr/>
        </p:nvSpPr>
        <p:spPr>
          <a:xfrm>
            <a:off x="3530948" y="8832576"/>
            <a:ext cx="11226104" cy="638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Es gibt keine richtigen oder falschen Antworten. Das Wichtigste ist, zu teilen und gemeinsam zu reflektieren.</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70C7D6"/>
            </a:solidFill>
          </p:spPr>
          <p:txBody>
            <a:bodyPr/>
            <a:lstStyle/>
            <a:p>
              <a:endParaRPr lang="es-ES"/>
            </a:p>
          </p:txBody>
        </p:sp>
      </p:grpSp>
      <p:sp>
        <p:nvSpPr>
          <p:cNvPr id="4" name="TextBox 4"/>
          <p:cNvSpPr txBox="1"/>
          <p:nvPr/>
        </p:nvSpPr>
        <p:spPr>
          <a:xfrm>
            <a:off x="7772400" y="4486110"/>
            <a:ext cx="2743200" cy="423193"/>
          </a:xfrm>
          <a:prstGeom prst="rect">
            <a:avLst/>
          </a:prstGeom>
        </p:spPr>
        <p:txBody>
          <a:bodyPr wrap="square" lIns="0" tIns="0" rIns="0" bIns="0" rtlCol="0" anchor="t">
            <a:spAutoFit/>
          </a:bodyPr>
          <a:lstStyle/>
          <a:p>
            <a:pPr algn="ctr">
              <a:lnSpc>
                <a:spcPts val="3326"/>
              </a:lnSpc>
            </a:pPr>
            <a:r>
              <a:rPr lang="en-US" sz="2771" dirty="0" err="1">
                <a:solidFill>
                  <a:srgbClr val="000000"/>
                </a:solidFill>
                <a:latin typeface="Poppins"/>
                <a:ea typeface="Poppins"/>
                <a:cs typeface="Poppins"/>
                <a:sym typeface="Poppins"/>
              </a:rPr>
              <a:t>Aktivität</a:t>
            </a:r>
            <a:r>
              <a:rPr lang="en-US" sz="2771" dirty="0">
                <a:solidFill>
                  <a:srgbClr val="000000"/>
                </a:solidFill>
                <a:latin typeface="Poppins"/>
                <a:ea typeface="Poppins"/>
                <a:cs typeface="Poppins"/>
                <a:sym typeface="Poppins"/>
              </a:rPr>
              <a:t> 1.2</a:t>
            </a:r>
          </a:p>
        </p:txBody>
      </p:sp>
      <p:sp>
        <p:nvSpPr>
          <p:cNvPr id="5" name="TextBox 5"/>
          <p:cNvSpPr txBox="1"/>
          <p:nvPr/>
        </p:nvSpPr>
        <p:spPr>
          <a:xfrm>
            <a:off x="5268310" y="5658730"/>
            <a:ext cx="7623511" cy="2333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Vorstellungsrunde</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Positive Eigenschaften</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6038" y="1902395"/>
            <a:ext cx="4528182"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87" lvl="1" indent="-128693" algn="l">
              <a:lnSpc>
                <a:spcPts val="2400"/>
              </a:lnSpc>
              <a:buFont typeface="Arial"/>
              <a:buChar char="•"/>
            </a:pPr>
            <a:r>
              <a:rPr lang="en-US" sz="2000">
                <a:solidFill>
                  <a:srgbClr val="000000"/>
                </a:solidFill>
                <a:latin typeface="Poppins"/>
                <a:ea typeface="Poppins"/>
                <a:cs typeface="Poppins"/>
                <a:sym typeface="Poppins"/>
              </a:rPr>
              <a:t>Platz, um den Stuhlkreis aufrechtzuerhalten</a:t>
            </a:r>
          </a:p>
        </p:txBody>
      </p:sp>
      <p:sp>
        <p:nvSpPr>
          <p:cNvPr id="3" name="TextBox 3"/>
          <p:cNvSpPr txBox="1"/>
          <p:nvPr/>
        </p:nvSpPr>
        <p:spPr>
          <a:xfrm>
            <a:off x="2286038" y="3985892"/>
            <a:ext cx="5420017"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sagen unseren Namen und eine positive Eigenschaft. Die Gruppe erkennt sie mit einer Geste an.</a:t>
            </a:r>
          </a:p>
        </p:txBody>
      </p:sp>
      <p:grpSp>
        <p:nvGrpSpPr>
          <p:cNvPr id="4" name="Group 4"/>
          <p:cNvGrpSpPr/>
          <p:nvPr/>
        </p:nvGrpSpPr>
        <p:grpSpPr>
          <a:xfrm rot="-5400000">
            <a:off x="9569327" y="4764103"/>
            <a:ext cx="8599356" cy="5677192"/>
            <a:chOff x="0" y="0"/>
            <a:chExt cx="8153464" cy="5382819"/>
          </a:xfrm>
        </p:grpSpPr>
        <p:sp>
          <p:nvSpPr>
            <p:cNvPr id="5" name="Freeform 5" descr="A screenshot of a cartoon  AI-generated content may be incorrect."/>
            <p:cNvSpPr/>
            <p:nvPr/>
          </p:nvSpPr>
          <p:spPr>
            <a:xfrm>
              <a:off x="0" y="0"/>
              <a:ext cx="8153400" cy="5382768"/>
            </a:xfrm>
            <a:custGeom>
              <a:avLst/>
              <a:gdLst/>
              <a:ahLst/>
              <a:cxnLst/>
              <a:rect l="l" t="t" r="r" b="b"/>
              <a:pathLst>
                <a:path w="8153400" h="5382768">
                  <a:moveTo>
                    <a:pt x="0" y="0"/>
                  </a:moveTo>
                  <a:lnTo>
                    <a:pt x="8153400" y="0"/>
                  </a:lnTo>
                  <a:lnTo>
                    <a:pt x="8153400" y="5382768"/>
                  </a:lnTo>
                  <a:lnTo>
                    <a:pt x="0" y="5382768"/>
                  </a:lnTo>
                  <a:lnTo>
                    <a:pt x="0" y="0"/>
                  </a:lnTo>
                  <a:close/>
                </a:path>
              </a:pathLst>
            </a:custGeom>
            <a:blipFill>
              <a:blip r:embed="rId2"/>
              <a:stretch>
                <a:fillRect b="-96024"/>
              </a:stretch>
            </a:blipFill>
          </p:spPr>
          <p:txBody>
            <a:bodyPr/>
            <a:lstStyle/>
            <a:p>
              <a:endParaRPr lang="es-ES"/>
            </a:p>
          </p:txBody>
        </p:sp>
      </p:grpSp>
      <p:grpSp>
        <p:nvGrpSpPr>
          <p:cNvPr id="6" name="Group 6"/>
          <p:cNvGrpSpPr/>
          <p:nvPr/>
        </p:nvGrpSpPr>
        <p:grpSpPr>
          <a:xfrm>
            <a:off x="12062778" y="1793864"/>
            <a:ext cx="3271506" cy="2461342"/>
            <a:chOff x="0" y="0"/>
            <a:chExt cx="2649004" cy="1992998"/>
          </a:xfrm>
        </p:grpSpPr>
        <p:sp>
          <p:nvSpPr>
            <p:cNvPr id="7" name="Freeform 7" descr="A rectangular rectangle with a black background  AI-generated content may be incorrect."/>
            <p:cNvSpPr/>
            <p:nvPr/>
          </p:nvSpPr>
          <p:spPr>
            <a:xfrm>
              <a:off x="0" y="0"/>
              <a:ext cx="2648966" cy="1993011"/>
            </a:xfrm>
            <a:custGeom>
              <a:avLst/>
              <a:gdLst/>
              <a:ahLst/>
              <a:cxnLst/>
              <a:rect l="l" t="t" r="r" b="b"/>
              <a:pathLst>
                <a:path w="2648966" h="1993011">
                  <a:moveTo>
                    <a:pt x="0" y="0"/>
                  </a:moveTo>
                  <a:lnTo>
                    <a:pt x="2648966" y="0"/>
                  </a:lnTo>
                  <a:lnTo>
                    <a:pt x="2648966" y="1993011"/>
                  </a:lnTo>
                  <a:lnTo>
                    <a:pt x="0" y="1993011"/>
                  </a:lnTo>
                  <a:lnTo>
                    <a:pt x="0" y="0"/>
                  </a:lnTo>
                  <a:close/>
                </a:path>
              </a:pathLst>
            </a:custGeom>
            <a:blipFill>
              <a:blip r:embed="rId3"/>
              <a:stretch>
                <a:fillRect t="-67399" r="-101024" b="-65759"/>
              </a:stretch>
            </a:blipFill>
          </p:spPr>
          <p:txBody>
            <a:bodyPr/>
            <a:lstStyle/>
            <a:p>
              <a:endParaRPr lang="es-ES"/>
            </a:p>
          </p:txBody>
        </p:sp>
      </p:grpSp>
      <p:sp>
        <p:nvSpPr>
          <p:cNvPr id="8" name="TextBox 8"/>
          <p:cNvSpPr txBox="1"/>
          <p:nvPr/>
        </p:nvSpPr>
        <p:spPr>
          <a:xfrm>
            <a:off x="13108722" y="2403009"/>
            <a:ext cx="1867131" cy="1234083"/>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„Ich bin ein guter Freund“</a:t>
            </a:r>
          </a:p>
        </p:txBody>
      </p:sp>
      <p:grpSp>
        <p:nvGrpSpPr>
          <p:cNvPr id="9" name="Group 9"/>
          <p:cNvGrpSpPr/>
          <p:nvPr/>
        </p:nvGrpSpPr>
        <p:grpSpPr>
          <a:xfrm>
            <a:off x="8825210" y="3987565"/>
            <a:ext cx="2793872" cy="1155935"/>
            <a:chOff x="0" y="0"/>
            <a:chExt cx="2649004" cy="1095997"/>
          </a:xfrm>
        </p:grpSpPr>
        <p:sp>
          <p:nvSpPr>
            <p:cNvPr id="10" name="Freeform 10" descr="A rectangular rectangle with a black background  AI-generated content may be incorrect."/>
            <p:cNvSpPr/>
            <p:nvPr/>
          </p:nvSpPr>
          <p:spPr>
            <a:xfrm>
              <a:off x="0" y="0"/>
              <a:ext cx="2648966" cy="1096010"/>
            </a:xfrm>
            <a:custGeom>
              <a:avLst/>
              <a:gdLst/>
              <a:ahLst/>
              <a:cxnLst/>
              <a:rect l="l" t="t" r="r" b="b"/>
              <a:pathLst>
                <a:path w="2648966" h="1096010">
                  <a:moveTo>
                    <a:pt x="0" y="0"/>
                  </a:moveTo>
                  <a:lnTo>
                    <a:pt x="2648966" y="0"/>
                  </a:lnTo>
                  <a:lnTo>
                    <a:pt x="2648966" y="1096010"/>
                  </a:lnTo>
                  <a:lnTo>
                    <a:pt x="0" y="1096010"/>
                  </a:lnTo>
                  <a:lnTo>
                    <a:pt x="0" y="0"/>
                  </a:lnTo>
                  <a:close/>
                </a:path>
              </a:pathLst>
            </a:custGeom>
            <a:blipFill>
              <a:blip r:embed="rId3"/>
              <a:stretch>
                <a:fillRect t="-67398" r="-10547" b="-65757"/>
              </a:stretch>
            </a:blipFill>
          </p:spPr>
          <p:txBody>
            <a:bodyPr/>
            <a:lstStyle/>
            <a:p>
              <a:endParaRPr lang="es-ES"/>
            </a:p>
          </p:txBody>
        </p:sp>
      </p:grpSp>
      <p:sp>
        <p:nvSpPr>
          <p:cNvPr id="11" name="TextBox 11"/>
          <p:cNvSpPr txBox="1"/>
          <p:nvPr/>
        </p:nvSpPr>
        <p:spPr>
          <a:xfrm>
            <a:off x="9223458" y="4305203"/>
            <a:ext cx="2247979" cy="430411"/>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„Ich bin Alan“</a:t>
            </a:r>
          </a:p>
        </p:txBody>
      </p:sp>
      <p:sp>
        <p:nvSpPr>
          <p:cNvPr id="12" name="TextBox 12"/>
          <p:cNvSpPr txBox="1"/>
          <p:nvPr/>
        </p:nvSpPr>
        <p:spPr>
          <a:xfrm>
            <a:off x="2286038" y="6964524"/>
            <a:ext cx="4973952" cy="942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Wir alle haben wertvolle Eigenschaften, die uns einzigartig machen.</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50B264"/>
            </a:solidFill>
          </p:spPr>
          <p:txBody>
            <a:bodyPr/>
            <a:lstStyle/>
            <a:p>
              <a:endParaRPr lang="es-ES"/>
            </a:p>
          </p:txBody>
        </p:sp>
      </p:grpSp>
      <p:sp>
        <p:nvSpPr>
          <p:cNvPr id="4" name="TextBox 4"/>
          <p:cNvSpPr txBox="1"/>
          <p:nvPr/>
        </p:nvSpPr>
        <p:spPr>
          <a:xfrm>
            <a:off x="8278716" y="4417918"/>
            <a:ext cx="1831834" cy="431453"/>
          </a:xfrm>
          <a:prstGeom prst="rect">
            <a:avLst/>
          </a:prstGeom>
        </p:spPr>
        <p:txBody>
          <a:bodyPr lIns="0" tIns="0" rIns="0" bIns="0" rtlCol="0" anchor="t">
            <a:spAutoFit/>
          </a:bodyPr>
          <a:lstStyle/>
          <a:p>
            <a:pPr algn="ctr">
              <a:lnSpc>
                <a:spcPts val="3208"/>
              </a:lnSpc>
            </a:pPr>
            <a:r>
              <a:rPr lang="en-US" sz="2673">
                <a:solidFill>
                  <a:srgbClr val="000000"/>
                </a:solidFill>
                <a:latin typeface="Poppins"/>
                <a:ea typeface="Poppins"/>
                <a:cs typeface="Poppins"/>
                <a:sym typeface="Poppins"/>
              </a:rPr>
              <a:t>Aktivität 1.3</a:t>
            </a:r>
          </a:p>
        </p:txBody>
      </p:sp>
      <p:sp>
        <p:nvSpPr>
          <p:cNvPr id="5" name="TextBox 5"/>
          <p:cNvSpPr txBox="1"/>
          <p:nvPr/>
        </p:nvSpPr>
        <p:spPr>
          <a:xfrm>
            <a:off x="5518001" y="5805941"/>
            <a:ext cx="7353263" cy="2333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Bewegungsspiel</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„Alle, die …“</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56474" y="1284143"/>
            <a:ext cx="4969300"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Stühle für alle Teilnehmenden (einer weniger als die Anzahl der Schüler)</a:t>
            </a:r>
          </a:p>
          <a:p>
            <a:pPr marL="257387" lvl="1" indent="-128693" algn="l">
              <a:lnSpc>
                <a:spcPts val="2400"/>
              </a:lnSpc>
              <a:buFont typeface="Arial"/>
              <a:buChar char="•"/>
            </a:pPr>
            <a:r>
              <a:rPr lang="en-US" sz="2000">
                <a:solidFill>
                  <a:srgbClr val="000000"/>
                </a:solidFill>
                <a:latin typeface="Poppins"/>
                <a:ea typeface="Poppins"/>
                <a:cs typeface="Poppins"/>
                <a:sym typeface="Poppins"/>
              </a:rPr>
              <a:t>Genug Platz, um die Stühle zu bewegen und einen Kreis zu bilden</a:t>
            </a:r>
          </a:p>
        </p:txBody>
      </p:sp>
      <p:sp>
        <p:nvSpPr>
          <p:cNvPr id="3" name="TextBox 3"/>
          <p:cNvSpPr txBox="1"/>
          <p:nvPr/>
        </p:nvSpPr>
        <p:spPr>
          <a:xfrm>
            <a:off x="10046329" y="1284143"/>
            <a:ext cx="4785196"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Ein Schüler oder eine Schülerin in der Mitte sagt: „Alle, die …“, und die anderen wechseln zu einem anderen Stuhl.</a:t>
            </a:r>
          </a:p>
        </p:txBody>
      </p:sp>
      <p:sp>
        <p:nvSpPr>
          <p:cNvPr id="4" name="TextBox 4"/>
          <p:cNvSpPr txBox="1"/>
          <p:nvPr/>
        </p:nvSpPr>
        <p:spPr>
          <a:xfrm>
            <a:off x="4873073" y="4442533"/>
            <a:ext cx="9729341" cy="333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Dieses Spiel hilft uns zu entdecken, was wir gemeinsam haben.</a:t>
            </a:r>
          </a:p>
        </p:txBody>
      </p:sp>
      <p:grpSp>
        <p:nvGrpSpPr>
          <p:cNvPr id="5" name="Group 5"/>
          <p:cNvGrpSpPr/>
          <p:nvPr/>
        </p:nvGrpSpPr>
        <p:grpSpPr>
          <a:xfrm>
            <a:off x="4400126" y="5349200"/>
            <a:ext cx="9071808" cy="5102888"/>
            <a:chOff x="0" y="0"/>
            <a:chExt cx="8601418" cy="4838294"/>
          </a:xfrm>
        </p:grpSpPr>
        <p:sp>
          <p:nvSpPr>
            <p:cNvPr id="6" name="Freeform 6" descr="A chair with a black background  AI-generated content may be incorrect."/>
            <p:cNvSpPr/>
            <p:nvPr/>
          </p:nvSpPr>
          <p:spPr>
            <a:xfrm>
              <a:off x="0" y="0"/>
              <a:ext cx="8601456" cy="4838319"/>
            </a:xfrm>
            <a:custGeom>
              <a:avLst/>
              <a:gdLst/>
              <a:ahLst/>
              <a:cxnLst/>
              <a:rect l="l" t="t" r="r" b="b"/>
              <a:pathLst>
                <a:path w="8601456" h="4838319">
                  <a:moveTo>
                    <a:pt x="0" y="0"/>
                  </a:moveTo>
                  <a:lnTo>
                    <a:pt x="8601456" y="0"/>
                  </a:lnTo>
                  <a:lnTo>
                    <a:pt x="8601456" y="4838319"/>
                  </a:lnTo>
                  <a:lnTo>
                    <a:pt x="0" y="4838319"/>
                  </a:lnTo>
                  <a:lnTo>
                    <a:pt x="0" y="0"/>
                  </a:lnTo>
                  <a:close/>
                </a:path>
              </a:pathLst>
            </a:custGeom>
            <a:blipFill>
              <a:blip r:embed="rId2"/>
              <a:stretch>
                <a:fillRect/>
              </a:stretch>
            </a:blipFill>
          </p:spPr>
          <p:txBody>
            <a:bodyPr/>
            <a:lstStyle/>
            <a:p>
              <a:endParaRPr lang="es-ES"/>
            </a:p>
          </p:txBody>
        </p:sp>
      </p:grpSp>
      <p:grpSp>
        <p:nvGrpSpPr>
          <p:cNvPr id="7" name="Group 7"/>
          <p:cNvGrpSpPr/>
          <p:nvPr/>
        </p:nvGrpSpPr>
        <p:grpSpPr>
          <a:xfrm>
            <a:off x="4608096" y="5372359"/>
            <a:ext cx="9071808" cy="5102888"/>
            <a:chOff x="0" y="0"/>
            <a:chExt cx="8601418" cy="4838294"/>
          </a:xfrm>
        </p:grpSpPr>
        <p:sp>
          <p:nvSpPr>
            <p:cNvPr id="8" name="Freeform 8" descr="A chair with a black background  AI-generated content may be incorrect."/>
            <p:cNvSpPr/>
            <p:nvPr/>
          </p:nvSpPr>
          <p:spPr>
            <a:xfrm flipH="1">
              <a:off x="0" y="0"/>
              <a:ext cx="8601456" cy="4838319"/>
            </a:xfrm>
            <a:custGeom>
              <a:avLst/>
              <a:gdLst/>
              <a:ahLst/>
              <a:cxnLst/>
              <a:rect l="l" t="t" r="r" b="b"/>
              <a:pathLst>
                <a:path w="8601456" h="4838319">
                  <a:moveTo>
                    <a:pt x="8601456" y="0"/>
                  </a:moveTo>
                  <a:lnTo>
                    <a:pt x="0" y="0"/>
                  </a:lnTo>
                  <a:lnTo>
                    <a:pt x="0" y="4838319"/>
                  </a:lnTo>
                  <a:lnTo>
                    <a:pt x="8601456" y="4838319"/>
                  </a:lnTo>
                  <a:lnTo>
                    <a:pt x="8601456"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63365" y="2051782"/>
            <a:ext cx="4361270" cy="2676501"/>
            <a:chOff x="0" y="0"/>
            <a:chExt cx="3568992" cy="2190282"/>
          </a:xfrm>
        </p:grpSpPr>
        <p:sp>
          <p:nvSpPr>
            <p:cNvPr id="3" name="Freeform 3"/>
            <p:cNvSpPr/>
            <p:nvPr/>
          </p:nvSpPr>
          <p:spPr>
            <a:xfrm>
              <a:off x="0" y="0"/>
              <a:ext cx="3568954" cy="2190244"/>
            </a:xfrm>
            <a:custGeom>
              <a:avLst/>
              <a:gdLst/>
              <a:ahLst/>
              <a:cxnLst/>
              <a:rect l="l" t="t" r="r" b="b"/>
              <a:pathLst>
                <a:path w="3568954" h="2190244">
                  <a:moveTo>
                    <a:pt x="0" y="364998"/>
                  </a:moveTo>
                  <a:cubicBezTo>
                    <a:pt x="0" y="163449"/>
                    <a:pt x="163449" y="0"/>
                    <a:pt x="364998" y="0"/>
                  </a:cubicBezTo>
                  <a:lnTo>
                    <a:pt x="3203956" y="0"/>
                  </a:lnTo>
                  <a:cubicBezTo>
                    <a:pt x="3405632" y="0"/>
                    <a:pt x="3568954" y="163449"/>
                    <a:pt x="3568954" y="364998"/>
                  </a:cubicBezTo>
                  <a:lnTo>
                    <a:pt x="3568954" y="1825246"/>
                  </a:lnTo>
                  <a:cubicBezTo>
                    <a:pt x="3568954" y="2026922"/>
                    <a:pt x="3405505" y="2190244"/>
                    <a:pt x="3203956" y="2190244"/>
                  </a:cubicBezTo>
                  <a:lnTo>
                    <a:pt x="364998" y="2190244"/>
                  </a:lnTo>
                  <a:cubicBezTo>
                    <a:pt x="163449" y="2190244"/>
                    <a:pt x="0" y="2026795"/>
                    <a:pt x="0" y="1825246"/>
                  </a:cubicBezTo>
                  <a:lnTo>
                    <a:pt x="0" y="364998"/>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38100"/>
              <a:ext cx="3568992" cy="2228382"/>
            </a:xfrm>
            <a:prstGeom prst="rect">
              <a:avLst/>
            </a:prstGeom>
          </p:spPr>
          <p:txBody>
            <a:bodyPr lIns="82769" tIns="82769" rIns="82769" bIns="82769" rtlCol="0" anchor="ctr"/>
            <a:lstStyle/>
            <a:p>
              <a:pPr algn="ctr">
                <a:lnSpc>
                  <a:spcPts val="3753"/>
                </a:lnSpc>
              </a:pPr>
              <a:r>
                <a:rPr lang="en-US" sz="3128">
                  <a:solidFill>
                    <a:srgbClr val="000000"/>
                  </a:solidFill>
                  <a:latin typeface="Poppins"/>
                  <a:ea typeface="Poppins"/>
                  <a:cs typeface="Poppins"/>
                  <a:sym typeface="Poppins"/>
                </a:rPr>
                <a:t>Alle, die einen älteren Bruder haben.</a:t>
              </a:r>
            </a:p>
          </p:txBody>
        </p:sp>
      </p:grpSp>
      <p:grpSp>
        <p:nvGrpSpPr>
          <p:cNvPr id="5" name="Group 5"/>
          <p:cNvGrpSpPr/>
          <p:nvPr/>
        </p:nvGrpSpPr>
        <p:grpSpPr>
          <a:xfrm>
            <a:off x="12304744" y="2051782"/>
            <a:ext cx="4361270" cy="2676501"/>
            <a:chOff x="0" y="0"/>
            <a:chExt cx="3568992" cy="2190282"/>
          </a:xfrm>
        </p:grpSpPr>
        <p:sp>
          <p:nvSpPr>
            <p:cNvPr id="6" name="Freeform 6"/>
            <p:cNvSpPr/>
            <p:nvPr/>
          </p:nvSpPr>
          <p:spPr>
            <a:xfrm>
              <a:off x="0" y="0"/>
              <a:ext cx="3568954" cy="2190244"/>
            </a:xfrm>
            <a:custGeom>
              <a:avLst/>
              <a:gdLst/>
              <a:ahLst/>
              <a:cxnLst/>
              <a:rect l="l" t="t" r="r" b="b"/>
              <a:pathLst>
                <a:path w="3568954" h="2190244">
                  <a:moveTo>
                    <a:pt x="0" y="364998"/>
                  </a:moveTo>
                  <a:cubicBezTo>
                    <a:pt x="0" y="163449"/>
                    <a:pt x="163449" y="0"/>
                    <a:pt x="364998" y="0"/>
                  </a:cubicBezTo>
                  <a:lnTo>
                    <a:pt x="3203956" y="0"/>
                  </a:lnTo>
                  <a:cubicBezTo>
                    <a:pt x="3405632" y="0"/>
                    <a:pt x="3568954" y="163449"/>
                    <a:pt x="3568954" y="364998"/>
                  </a:cubicBezTo>
                  <a:lnTo>
                    <a:pt x="3568954" y="1825246"/>
                  </a:lnTo>
                  <a:cubicBezTo>
                    <a:pt x="3568954" y="2026922"/>
                    <a:pt x="3405505" y="2190244"/>
                    <a:pt x="3203956" y="2190244"/>
                  </a:cubicBezTo>
                  <a:lnTo>
                    <a:pt x="364998" y="2190244"/>
                  </a:lnTo>
                  <a:cubicBezTo>
                    <a:pt x="163449" y="2190244"/>
                    <a:pt x="0" y="2026795"/>
                    <a:pt x="0" y="1825246"/>
                  </a:cubicBezTo>
                  <a:lnTo>
                    <a:pt x="0" y="364998"/>
                  </a:lnTo>
                  <a:close/>
                </a:path>
              </a:pathLst>
            </a:custGeom>
            <a:solidFill>
              <a:srgbClr val="E3829C"/>
            </a:solidFill>
            <a:ln w="19050" cap="rnd">
              <a:solidFill>
                <a:srgbClr val="000000"/>
              </a:solidFill>
              <a:prstDash val="solid"/>
              <a:round/>
            </a:ln>
          </p:spPr>
          <p:txBody>
            <a:bodyPr/>
            <a:lstStyle/>
            <a:p>
              <a:endParaRPr lang="es-ES"/>
            </a:p>
          </p:txBody>
        </p:sp>
        <p:sp>
          <p:nvSpPr>
            <p:cNvPr id="7" name="TextBox 7"/>
            <p:cNvSpPr txBox="1"/>
            <p:nvPr/>
          </p:nvSpPr>
          <p:spPr>
            <a:xfrm>
              <a:off x="0" y="-38100"/>
              <a:ext cx="3568992" cy="2228382"/>
            </a:xfrm>
            <a:prstGeom prst="rect">
              <a:avLst/>
            </a:prstGeom>
          </p:spPr>
          <p:txBody>
            <a:bodyPr lIns="82769" tIns="82769" rIns="82769" bIns="82769" rtlCol="0" anchor="ctr"/>
            <a:lstStyle/>
            <a:p>
              <a:pPr algn="ctr">
                <a:lnSpc>
                  <a:spcPts val="3753"/>
                </a:lnSpc>
              </a:pPr>
              <a:r>
                <a:rPr lang="en-US" sz="3128">
                  <a:solidFill>
                    <a:srgbClr val="000000"/>
                  </a:solidFill>
                  <a:latin typeface="Poppins"/>
                  <a:ea typeface="Poppins"/>
                  <a:cs typeface="Poppins"/>
                  <a:sym typeface="Poppins"/>
                </a:rPr>
                <a:t>Alle, die zum Frühstück Milch trinken.</a:t>
              </a:r>
            </a:p>
          </p:txBody>
        </p:sp>
      </p:grpSp>
      <p:grpSp>
        <p:nvGrpSpPr>
          <p:cNvPr id="8" name="Group 8"/>
          <p:cNvGrpSpPr/>
          <p:nvPr/>
        </p:nvGrpSpPr>
        <p:grpSpPr>
          <a:xfrm>
            <a:off x="1621986" y="2051782"/>
            <a:ext cx="4361270" cy="2676501"/>
            <a:chOff x="0" y="0"/>
            <a:chExt cx="3568992" cy="2190282"/>
          </a:xfrm>
        </p:grpSpPr>
        <p:sp>
          <p:nvSpPr>
            <p:cNvPr id="9" name="Freeform 9"/>
            <p:cNvSpPr/>
            <p:nvPr/>
          </p:nvSpPr>
          <p:spPr>
            <a:xfrm>
              <a:off x="0" y="0"/>
              <a:ext cx="3568954" cy="2190244"/>
            </a:xfrm>
            <a:custGeom>
              <a:avLst/>
              <a:gdLst/>
              <a:ahLst/>
              <a:cxnLst/>
              <a:rect l="l" t="t" r="r" b="b"/>
              <a:pathLst>
                <a:path w="3568954" h="2190244">
                  <a:moveTo>
                    <a:pt x="0" y="364998"/>
                  </a:moveTo>
                  <a:cubicBezTo>
                    <a:pt x="0" y="163449"/>
                    <a:pt x="163449" y="0"/>
                    <a:pt x="364998" y="0"/>
                  </a:cubicBezTo>
                  <a:lnTo>
                    <a:pt x="3203956" y="0"/>
                  </a:lnTo>
                  <a:cubicBezTo>
                    <a:pt x="3405632" y="0"/>
                    <a:pt x="3568954" y="163449"/>
                    <a:pt x="3568954" y="364998"/>
                  </a:cubicBezTo>
                  <a:lnTo>
                    <a:pt x="3568954" y="1825246"/>
                  </a:lnTo>
                  <a:cubicBezTo>
                    <a:pt x="3568954" y="2026922"/>
                    <a:pt x="3405505" y="2190244"/>
                    <a:pt x="3203956" y="2190244"/>
                  </a:cubicBezTo>
                  <a:lnTo>
                    <a:pt x="364998" y="2190244"/>
                  </a:lnTo>
                  <a:cubicBezTo>
                    <a:pt x="163449" y="2190244"/>
                    <a:pt x="0" y="2026795"/>
                    <a:pt x="0" y="1825246"/>
                  </a:cubicBezTo>
                  <a:lnTo>
                    <a:pt x="0" y="364998"/>
                  </a:lnTo>
                  <a:close/>
                </a:path>
              </a:pathLst>
            </a:custGeom>
            <a:solidFill>
              <a:srgbClr val="70C7D6"/>
            </a:solidFill>
            <a:ln w="19050" cap="rnd">
              <a:solidFill>
                <a:srgbClr val="000000"/>
              </a:solidFill>
              <a:prstDash val="solid"/>
              <a:round/>
            </a:ln>
          </p:spPr>
          <p:txBody>
            <a:bodyPr/>
            <a:lstStyle/>
            <a:p>
              <a:endParaRPr lang="es-ES"/>
            </a:p>
          </p:txBody>
        </p:sp>
        <p:sp>
          <p:nvSpPr>
            <p:cNvPr id="10" name="TextBox 10"/>
            <p:cNvSpPr txBox="1"/>
            <p:nvPr/>
          </p:nvSpPr>
          <p:spPr>
            <a:xfrm>
              <a:off x="0" y="-38100"/>
              <a:ext cx="3568992" cy="2228382"/>
            </a:xfrm>
            <a:prstGeom prst="rect">
              <a:avLst/>
            </a:prstGeom>
          </p:spPr>
          <p:txBody>
            <a:bodyPr lIns="82769" tIns="82769" rIns="82769" bIns="82769" rtlCol="0" anchor="ctr"/>
            <a:lstStyle/>
            <a:p>
              <a:pPr algn="ctr">
                <a:lnSpc>
                  <a:spcPts val="3753"/>
                </a:lnSpc>
              </a:pPr>
              <a:r>
                <a:rPr lang="en-US" sz="3128">
                  <a:solidFill>
                    <a:srgbClr val="000000"/>
                  </a:solidFill>
                  <a:latin typeface="Poppins"/>
                  <a:ea typeface="Poppins"/>
                  <a:cs typeface="Poppins"/>
                  <a:sym typeface="Poppins"/>
                </a:rPr>
                <a:t>Alle, die einmal ihre Hausaufgaben vergessen haben.</a:t>
              </a:r>
            </a:p>
          </p:txBody>
        </p:sp>
      </p:grpSp>
      <p:grpSp>
        <p:nvGrpSpPr>
          <p:cNvPr id="11" name="Group 11"/>
          <p:cNvGrpSpPr/>
          <p:nvPr/>
        </p:nvGrpSpPr>
        <p:grpSpPr>
          <a:xfrm>
            <a:off x="1621986" y="5558717"/>
            <a:ext cx="4361270" cy="2676501"/>
            <a:chOff x="0" y="0"/>
            <a:chExt cx="3568992" cy="2190282"/>
          </a:xfrm>
        </p:grpSpPr>
        <p:sp>
          <p:nvSpPr>
            <p:cNvPr id="12" name="Freeform 12"/>
            <p:cNvSpPr/>
            <p:nvPr/>
          </p:nvSpPr>
          <p:spPr>
            <a:xfrm>
              <a:off x="0" y="0"/>
              <a:ext cx="3568954" cy="2190244"/>
            </a:xfrm>
            <a:custGeom>
              <a:avLst/>
              <a:gdLst/>
              <a:ahLst/>
              <a:cxnLst/>
              <a:rect l="l" t="t" r="r" b="b"/>
              <a:pathLst>
                <a:path w="3568954" h="2190244">
                  <a:moveTo>
                    <a:pt x="0" y="364998"/>
                  </a:moveTo>
                  <a:cubicBezTo>
                    <a:pt x="0" y="163449"/>
                    <a:pt x="163449" y="0"/>
                    <a:pt x="364998" y="0"/>
                  </a:cubicBezTo>
                  <a:lnTo>
                    <a:pt x="3203956" y="0"/>
                  </a:lnTo>
                  <a:cubicBezTo>
                    <a:pt x="3405632" y="0"/>
                    <a:pt x="3568954" y="163449"/>
                    <a:pt x="3568954" y="364998"/>
                  </a:cubicBezTo>
                  <a:lnTo>
                    <a:pt x="3568954" y="1825246"/>
                  </a:lnTo>
                  <a:cubicBezTo>
                    <a:pt x="3568954" y="2026922"/>
                    <a:pt x="3405505" y="2190244"/>
                    <a:pt x="3203956" y="2190244"/>
                  </a:cubicBezTo>
                  <a:lnTo>
                    <a:pt x="364998" y="2190244"/>
                  </a:lnTo>
                  <a:cubicBezTo>
                    <a:pt x="163449" y="2190244"/>
                    <a:pt x="0" y="2026795"/>
                    <a:pt x="0" y="1825246"/>
                  </a:cubicBezTo>
                  <a:lnTo>
                    <a:pt x="0" y="364998"/>
                  </a:lnTo>
                  <a:close/>
                </a:path>
              </a:pathLst>
            </a:custGeom>
            <a:solidFill>
              <a:srgbClr val="50B264"/>
            </a:solidFill>
            <a:ln w="19050" cap="rnd">
              <a:solidFill>
                <a:srgbClr val="000000"/>
              </a:solidFill>
              <a:prstDash val="solid"/>
              <a:round/>
            </a:ln>
          </p:spPr>
          <p:txBody>
            <a:bodyPr/>
            <a:lstStyle/>
            <a:p>
              <a:endParaRPr lang="es-ES"/>
            </a:p>
          </p:txBody>
        </p:sp>
        <p:sp>
          <p:nvSpPr>
            <p:cNvPr id="13" name="TextBox 13"/>
            <p:cNvSpPr txBox="1"/>
            <p:nvPr/>
          </p:nvSpPr>
          <p:spPr>
            <a:xfrm>
              <a:off x="0" y="-38100"/>
              <a:ext cx="3568992" cy="2228382"/>
            </a:xfrm>
            <a:prstGeom prst="rect">
              <a:avLst/>
            </a:prstGeom>
          </p:spPr>
          <p:txBody>
            <a:bodyPr lIns="82769" tIns="82769" rIns="82769" bIns="82769" rtlCol="0" anchor="ctr"/>
            <a:lstStyle/>
            <a:p>
              <a:pPr algn="ctr">
                <a:lnSpc>
                  <a:spcPts val="3753"/>
                </a:lnSpc>
              </a:pPr>
              <a:r>
                <a:rPr lang="en-US" sz="3128">
                  <a:solidFill>
                    <a:srgbClr val="000000"/>
                  </a:solidFill>
                  <a:latin typeface="Poppins"/>
                  <a:ea typeface="Poppins"/>
                  <a:cs typeface="Poppins"/>
                  <a:sym typeface="Poppins"/>
                </a:rPr>
                <a:t>Alle, die heute Turnschuhe tragen.</a:t>
              </a:r>
            </a:p>
          </p:txBody>
        </p:sp>
      </p:grpSp>
      <p:grpSp>
        <p:nvGrpSpPr>
          <p:cNvPr id="14" name="Group 14"/>
          <p:cNvGrpSpPr/>
          <p:nvPr/>
        </p:nvGrpSpPr>
        <p:grpSpPr>
          <a:xfrm>
            <a:off x="6963365" y="5558717"/>
            <a:ext cx="4361270" cy="2676501"/>
            <a:chOff x="0" y="0"/>
            <a:chExt cx="3568992" cy="2190282"/>
          </a:xfrm>
        </p:grpSpPr>
        <p:sp>
          <p:nvSpPr>
            <p:cNvPr id="15" name="Freeform 15"/>
            <p:cNvSpPr/>
            <p:nvPr/>
          </p:nvSpPr>
          <p:spPr>
            <a:xfrm>
              <a:off x="0" y="0"/>
              <a:ext cx="3568954" cy="2190244"/>
            </a:xfrm>
            <a:custGeom>
              <a:avLst/>
              <a:gdLst/>
              <a:ahLst/>
              <a:cxnLst/>
              <a:rect l="l" t="t" r="r" b="b"/>
              <a:pathLst>
                <a:path w="3568954" h="2190244">
                  <a:moveTo>
                    <a:pt x="0" y="364998"/>
                  </a:moveTo>
                  <a:cubicBezTo>
                    <a:pt x="0" y="163449"/>
                    <a:pt x="163449" y="0"/>
                    <a:pt x="364998" y="0"/>
                  </a:cubicBezTo>
                  <a:lnTo>
                    <a:pt x="3203956" y="0"/>
                  </a:lnTo>
                  <a:cubicBezTo>
                    <a:pt x="3405632" y="0"/>
                    <a:pt x="3568954" y="163449"/>
                    <a:pt x="3568954" y="364998"/>
                  </a:cubicBezTo>
                  <a:lnTo>
                    <a:pt x="3568954" y="1825246"/>
                  </a:lnTo>
                  <a:cubicBezTo>
                    <a:pt x="3568954" y="2026922"/>
                    <a:pt x="3405505" y="2190244"/>
                    <a:pt x="3203956" y="2190244"/>
                  </a:cubicBezTo>
                  <a:lnTo>
                    <a:pt x="364998" y="2190244"/>
                  </a:lnTo>
                  <a:cubicBezTo>
                    <a:pt x="163449" y="2190244"/>
                    <a:pt x="0" y="2026795"/>
                    <a:pt x="0" y="1825246"/>
                  </a:cubicBezTo>
                  <a:lnTo>
                    <a:pt x="0" y="364998"/>
                  </a:lnTo>
                  <a:close/>
                </a:path>
              </a:pathLst>
            </a:custGeom>
            <a:solidFill>
              <a:srgbClr val="70C7D6"/>
            </a:solidFill>
            <a:ln w="19050" cap="rnd">
              <a:solidFill>
                <a:srgbClr val="000000"/>
              </a:solidFill>
              <a:prstDash val="solid"/>
              <a:round/>
            </a:ln>
          </p:spPr>
          <p:txBody>
            <a:bodyPr/>
            <a:lstStyle/>
            <a:p>
              <a:endParaRPr lang="es-ES"/>
            </a:p>
          </p:txBody>
        </p:sp>
        <p:sp>
          <p:nvSpPr>
            <p:cNvPr id="16" name="TextBox 16"/>
            <p:cNvSpPr txBox="1"/>
            <p:nvPr/>
          </p:nvSpPr>
          <p:spPr>
            <a:xfrm>
              <a:off x="0" y="-38100"/>
              <a:ext cx="3568992" cy="2228382"/>
            </a:xfrm>
            <a:prstGeom prst="rect">
              <a:avLst/>
            </a:prstGeom>
          </p:spPr>
          <p:txBody>
            <a:bodyPr lIns="82769" tIns="82769" rIns="82769" bIns="82769" rtlCol="0" anchor="ctr"/>
            <a:lstStyle/>
            <a:p>
              <a:pPr algn="ctr">
                <a:lnSpc>
                  <a:spcPts val="3753"/>
                </a:lnSpc>
              </a:pPr>
              <a:r>
                <a:rPr lang="en-US" sz="3128">
                  <a:solidFill>
                    <a:srgbClr val="000000"/>
                  </a:solidFill>
                  <a:latin typeface="Poppins"/>
                  <a:ea typeface="Poppins"/>
                  <a:cs typeface="Poppins"/>
                  <a:sym typeface="Poppins"/>
                </a:rPr>
                <a:t>Alle, die Sport mögen.</a:t>
              </a:r>
            </a:p>
          </p:txBody>
        </p:sp>
      </p:grpSp>
      <p:grpSp>
        <p:nvGrpSpPr>
          <p:cNvPr id="17" name="Group 17"/>
          <p:cNvGrpSpPr/>
          <p:nvPr/>
        </p:nvGrpSpPr>
        <p:grpSpPr>
          <a:xfrm>
            <a:off x="12304744" y="5558717"/>
            <a:ext cx="4361270" cy="2846241"/>
            <a:chOff x="0" y="0"/>
            <a:chExt cx="3568992" cy="2329187"/>
          </a:xfrm>
        </p:grpSpPr>
        <p:sp>
          <p:nvSpPr>
            <p:cNvPr id="18" name="Freeform 18"/>
            <p:cNvSpPr/>
            <p:nvPr/>
          </p:nvSpPr>
          <p:spPr>
            <a:xfrm>
              <a:off x="0" y="0"/>
              <a:ext cx="3568954" cy="2329147"/>
            </a:xfrm>
            <a:custGeom>
              <a:avLst/>
              <a:gdLst/>
              <a:ahLst/>
              <a:cxnLst/>
              <a:rect l="l" t="t" r="r" b="b"/>
              <a:pathLst>
                <a:path w="3568954" h="2329147">
                  <a:moveTo>
                    <a:pt x="0" y="388146"/>
                  </a:moveTo>
                  <a:cubicBezTo>
                    <a:pt x="0" y="173815"/>
                    <a:pt x="163449" y="0"/>
                    <a:pt x="364998" y="0"/>
                  </a:cubicBezTo>
                  <a:lnTo>
                    <a:pt x="3203956" y="0"/>
                  </a:lnTo>
                  <a:cubicBezTo>
                    <a:pt x="3405632" y="0"/>
                    <a:pt x="3568954" y="173815"/>
                    <a:pt x="3568954" y="388146"/>
                  </a:cubicBezTo>
                  <a:lnTo>
                    <a:pt x="3568954" y="1941001"/>
                  </a:lnTo>
                  <a:cubicBezTo>
                    <a:pt x="3568954" y="2155467"/>
                    <a:pt x="3405505" y="2329147"/>
                    <a:pt x="3203956" y="2329147"/>
                  </a:cubicBezTo>
                  <a:lnTo>
                    <a:pt x="364998" y="2329147"/>
                  </a:lnTo>
                  <a:cubicBezTo>
                    <a:pt x="163449" y="2329147"/>
                    <a:pt x="0" y="2155332"/>
                    <a:pt x="0" y="1941001"/>
                  </a:cubicBezTo>
                  <a:lnTo>
                    <a:pt x="0" y="388146"/>
                  </a:lnTo>
                  <a:close/>
                </a:path>
              </a:pathLst>
            </a:custGeom>
            <a:solidFill>
              <a:srgbClr val="FFED4C"/>
            </a:solidFill>
            <a:ln w="19050" cap="rnd">
              <a:solidFill>
                <a:srgbClr val="000000"/>
              </a:solidFill>
              <a:prstDash val="solid"/>
              <a:round/>
            </a:ln>
          </p:spPr>
          <p:txBody>
            <a:bodyPr/>
            <a:lstStyle/>
            <a:p>
              <a:endParaRPr lang="es-ES"/>
            </a:p>
          </p:txBody>
        </p:sp>
        <p:sp>
          <p:nvSpPr>
            <p:cNvPr id="19" name="TextBox 19"/>
            <p:cNvSpPr txBox="1"/>
            <p:nvPr/>
          </p:nvSpPr>
          <p:spPr>
            <a:xfrm>
              <a:off x="0" y="-38100"/>
              <a:ext cx="3568992" cy="2367287"/>
            </a:xfrm>
            <a:prstGeom prst="rect">
              <a:avLst/>
            </a:prstGeom>
          </p:spPr>
          <p:txBody>
            <a:bodyPr lIns="82769" tIns="82769" rIns="82769" bIns="82769" rtlCol="0" anchor="ctr"/>
            <a:lstStyle/>
            <a:p>
              <a:pPr algn="ctr">
                <a:lnSpc>
                  <a:spcPts val="3753"/>
                </a:lnSpc>
              </a:pPr>
              <a:r>
                <a:rPr lang="en-US" sz="3128">
                  <a:solidFill>
                    <a:srgbClr val="000000"/>
                  </a:solidFill>
                  <a:latin typeface="Poppins"/>
                  <a:ea typeface="Poppins"/>
                  <a:cs typeface="Poppins"/>
                  <a:sym typeface="Poppins"/>
                </a:rPr>
                <a:t>Alle, die eine Lieblingslehrerin oder einen Lieblingslehrer haben.</a:t>
              </a:r>
            </a:p>
          </p:txBody>
        </p:sp>
      </p:grpSp>
      <p:sp>
        <p:nvSpPr>
          <p:cNvPr id="20" name="TextBox 20"/>
          <p:cNvSpPr txBox="1"/>
          <p:nvPr/>
        </p:nvSpPr>
        <p:spPr>
          <a:xfrm>
            <a:off x="8310599" y="1028700"/>
            <a:ext cx="1104212" cy="380702"/>
          </a:xfrm>
          <a:prstGeom prst="rect">
            <a:avLst/>
          </a:prstGeom>
        </p:spPr>
        <p:txBody>
          <a:bodyPr lIns="0" tIns="0" rIns="0" bIns="0" rtlCol="0" anchor="t">
            <a:spAutoFit/>
          </a:bodyPr>
          <a:lstStyle/>
          <a:p>
            <a:pPr algn="l">
              <a:lnSpc>
                <a:spcPts val="2879"/>
              </a:lnSpc>
            </a:pPr>
            <a:r>
              <a:rPr lang="en-US" sz="2399" b="1">
                <a:solidFill>
                  <a:srgbClr val="000000"/>
                </a:solidFill>
                <a:latin typeface="Poppins Bold"/>
                <a:ea typeface="Poppins Bold"/>
                <a:cs typeface="Poppins Bold"/>
                <a:sym typeface="Poppins Bold"/>
              </a:rPr>
              <a:t>Fragen</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FFED4C"/>
            </a:solidFill>
          </p:spPr>
          <p:txBody>
            <a:bodyPr/>
            <a:lstStyle/>
            <a:p>
              <a:endParaRPr lang="es-ES"/>
            </a:p>
          </p:txBody>
        </p:sp>
      </p:grpSp>
      <p:sp>
        <p:nvSpPr>
          <p:cNvPr id="4" name="TextBox 4"/>
          <p:cNvSpPr txBox="1"/>
          <p:nvPr/>
        </p:nvSpPr>
        <p:spPr>
          <a:xfrm>
            <a:off x="8159967" y="4190910"/>
            <a:ext cx="1968066" cy="467767"/>
          </a:xfrm>
          <a:prstGeom prst="rect">
            <a:avLst/>
          </a:prstGeom>
        </p:spPr>
        <p:txBody>
          <a:bodyPr lIns="0" tIns="0" rIns="0" bIns="0" rtlCol="0" anchor="t">
            <a:spAutoFit/>
          </a:bodyPr>
          <a:lstStyle/>
          <a:p>
            <a:pPr algn="ctr">
              <a:lnSpc>
                <a:spcPts val="3421"/>
              </a:lnSpc>
            </a:pPr>
            <a:r>
              <a:rPr lang="en-US" sz="2851">
                <a:solidFill>
                  <a:srgbClr val="000000"/>
                </a:solidFill>
                <a:latin typeface="Poppins"/>
                <a:ea typeface="Poppins"/>
                <a:cs typeface="Poppins"/>
                <a:sym typeface="Poppins"/>
              </a:rPr>
              <a:t>Aktivität 1.4</a:t>
            </a:r>
          </a:p>
        </p:txBody>
      </p:sp>
      <p:sp>
        <p:nvSpPr>
          <p:cNvPr id="5" name="TextBox 5"/>
          <p:cNvSpPr txBox="1"/>
          <p:nvPr/>
        </p:nvSpPr>
        <p:spPr>
          <a:xfrm>
            <a:off x="5222886" y="5614695"/>
            <a:ext cx="7842227" cy="2333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Bewegungsspiel</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„Ja / Nein“</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97750" y="7322080"/>
            <a:ext cx="4702632" cy="814709"/>
            <a:chOff x="0" y="0"/>
            <a:chExt cx="4458792" cy="772465"/>
          </a:xfrm>
        </p:grpSpPr>
        <p:sp>
          <p:nvSpPr>
            <p:cNvPr id="3" name="Freeform 3"/>
            <p:cNvSpPr/>
            <p:nvPr/>
          </p:nvSpPr>
          <p:spPr>
            <a:xfrm>
              <a:off x="0" y="0"/>
              <a:ext cx="4458843" cy="772414"/>
            </a:xfrm>
            <a:custGeom>
              <a:avLst/>
              <a:gdLst/>
              <a:ahLst/>
              <a:cxnLst/>
              <a:rect l="l" t="t" r="r" b="b"/>
              <a:pathLst>
                <a:path w="4458843" h="772414">
                  <a:moveTo>
                    <a:pt x="0" y="386207"/>
                  </a:moveTo>
                  <a:cubicBezTo>
                    <a:pt x="0" y="172974"/>
                    <a:pt x="998093" y="0"/>
                    <a:pt x="2229358" y="0"/>
                  </a:cubicBezTo>
                  <a:cubicBezTo>
                    <a:pt x="3460623" y="0"/>
                    <a:pt x="4458843" y="172974"/>
                    <a:pt x="4458843" y="386207"/>
                  </a:cubicBezTo>
                  <a:cubicBezTo>
                    <a:pt x="4458843" y="599440"/>
                    <a:pt x="3460623" y="772414"/>
                    <a:pt x="2229358" y="772414"/>
                  </a:cubicBezTo>
                  <a:cubicBezTo>
                    <a:pt x="998093" y="772414"/>
                    <a:pt x="0" y="599567"/>
                    <a:pt x="0" y="386207"/>
                  </a:cubicBezTo>
                  <a:close/>
                </a:path>
              </a:pathLst>
            </a:custGeom>
            <a:solidFill>
              <a:srgbClr val="50B264"/>
            </a:solidFill>
          </p:spPr>
          <p:txBody>
            <a:bodyPr/>
            <a:lstStyle/>
            <a:p>
              <a:endParaRPr lang="es-ES"/>
            </a:p>
          </p:txBody>
        </p:sp>
      </p:grpSp>
      <p:sp>
        <p:nvSpPr>
          <p:cNvPr id="4" name="TextBox 4"/>
          <p:cNvSpPr txBox="1"/>
          <p:nvPr/>
        </p:nvSpPr>
        <p:spPr>
          <a:xfrm>
            <a:off x="3405193" y="1284143"/>
            <a:ext cx="4887758"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Großes Schild mit „JA“</a:t>
            </a:r>
          </a:p>
          <a:p>
            <a:pPr marL="257302" lvl="1" indent="-128651" algn="l">
              <a:lnSpc>
                <a:spcPts val="2400"/>
              </a:lnSpc>
              <a:buFont typeface="Arial"/>
              <a:buChar char="•"/>
            </a:pPr>
            <a:r>
              <a:rPr lang="en-US" sz="2000">
                <a:solidFill>
                  <a:srgbClr val="000000"/>
                </a:solidFill>
                <a:latin typeface="Poppins"/>
                <a:ea typeface="Poppins"/>
                <a:cs typeface="Poppins"/>
                <a:sym typeface="Poppins"/>
              </a:rPr>
              <a:t>Großes Schild mit „NEIN“</a:t>
            </a:r>
          </a:p>
          <a:p>
            <a:pPr marL="257387" lvl="1" indent="-128693" algn="l">
              <a:lnSpc>
                <a:spcPts val="2400"/>
              </a:lnSpc>
              <a:buFont typeface="Arial"/>
              <a:buChar char="•"/>
            </a:pPr>
            <a:r>
              <a:rPr lang="en-US" sz="2000">
                <a:solidFill>
                  <a:srgbClr val="000000"/>
                </a:solidFill>
                <a:latin typeface="Poppins"/>
                <a:ea typeface="Poppins"/>
                <a:cs typeface="Poppins"/>
                <a:sym typeface="Poppins"/>
              </a:rPr>
              <a:t>Ausreichend Platz im Klassenzimmer, um sich zu bewegen</a:t>
            </a:r>
          </a:p>
        </p:txBody>
      </p:sp>
      <p:sp>
        <p:nvSpPr>
          <p:cNvPr id="5" name="TextBox 5"/>
          <p:cNvSpPr txBox="1"/>
          <p:nvPr/>
        </p:nvSpPr>
        <p:spPr>
          <a:xfrm>
            <a:off x="9995048" y="1284143"/>
            <a:ext cx="478519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hören uns Sätze an und bewegen uns je nach unserer Meinung zu dem entsprechenden Poster.</a:t>
            </a:r>
          </a:p>
        </p:txBody>
      </p:sp>
      <p:sp>
        <p:nvSpPr>
          <p:cNvPr id="6" name="TextBox 6"/>
          <p:cNvSpPr txBox="1"/>
          <p:nvPr/>
        </p:nvSpPr>
        <p:spPr>
          <a:xfrm>
            <a:off x="3611154" y="8773896"/>
            <a:ext cx="11065691" cy="6381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Es ist in Ordnung, unterschiedlich zu denken; wichtig ist, andere zu respektieren.</a:t>
            </a:r>
          </a:p>
        </p:txBody>
      </p:sp>
      <p:grpSp>
        <p:nvGrpSpPr>
          <p:cNvPr id="7" name="Group 7"/>
          <p:cNvGrpSpPr/>
          <p:nvPr/>
        </p:nvGrpSpPr>
        <p:grpSpPr>
          <a:xfrm>
            <a:off x="1007211" y="2674151"/>
            <a:ext cx="9291813" cy="6364425"/>
            <a:chOff x="0" y="0"/>
            <a:chExt cx="8810015" cy="6034418"/>
          </a:xfrm>
        </p:grpSpPr>
        <p:sp>
          <p:nvSpPr>
            <p:cNvPr id="8" name="Freeform 8" descr="A cartoon of a child and child sitting on the floor  AI-generated content may be incorrect."/>
            <p:cNvSpPr/>
            <p:nvPr/>
          </p:nvSpPr>
          <p:spPr>
            <a:xfrm>
              <a:off x="0" y="0"/>
              <a:ext cx="8809990" cy="6034405"/>
            </a:xfrm>
            <a:custGeom>
              <a:avLst/>
              <a:gdLst/>
              <a:ahLst/>
              <a:cxnLst/>
              <a:rect l="l" t="t" r="r" b="b"/>
              <a:pathLst>
                <a:path w="8809990" h="6034405">
                  <a:moveTo>
                    <a:pt x="0" y="0"/>
                  </a:moveTo>
                  <a:lnTo>
                    <a:pt x="8809990" y="0"/>
                  </a:lnTo>
                  <a:lnTo>
                    <a:pt x="8809990" y="6034405"/>
                  </a:lnTo>
                  <a:lnTo>
                    <a:pt x="0" y="6034405"/>
                  </a:lnTo>
                  <a:lnTo>
                    <a:pt x="0" y="0"/>
                  </a:lnTo>
                  <a:close/>
                </a:path>
              </a:pathLst>
            </a:custGeom>
            <a:blipFill>
              <a:blip r:embed="rId2"/>
              <a:stretch>
                <a:fillRect/>
              </a:stretch>
            </a:blipFill>
          </p:spPr>
          <p:txBody>
            <a:bodyPr/>
            <a:lstStyle/>
            <a:p>
              <a:endParaRPr lang="es-ES"/>
            </a:p>
          </p:txBody>
        </p:sp>
      </p:grpSp>
      <p:grpSp>
        <p:nvGrpSpPr>
          <p:cNvPr id="9" name="Group 9"/>
          <p:cNvGrpSpPr/>
          <p:nvPr/>
        </p:nvGrpSpPr>
        <p:grpSpPr>
          <a:xfrm>
            <a:off x="10216527" y="4135428"/>
            <a:ext cx="5686058" cy="3898232"/>
            <a:chOff x="0" y="0"/>
            <a:chExt cx="5391225" cy="3696101"/>
          </a:xfrm>
        </p:grpSpPr>
        <p:sp>
          <p:nvSpPr>
            <p:cNvPr id="10" name="Freeform 10"/>
            <p:cNvSpPr/>
            <p:nvPr/>
          </p:nvSpPr>
          <p:spPr>
            <a:xfrm>
              <a:off x="0" y="0"/>
              <a:ext cx="5391250" cy="3696203"/>
            </a:xfrm>
            <a:custGeom>
              <a:avLst/>
              <a:gdLst/>
              <a:ahLst/>
              <a:cxnLst/>
              <a:rect l="l" t="t" r="r" b="b"/>
              <a:pathLst>
                <a:path w="5391250" h="3696203">
                  <a:moveTo>
                    <a:pt x="0" y="616076"/>
                  </a:moveTo>
                  <a:cubicBezTo>
                    <a:pt x="0" y="275844"/>
                    <a:pt x="357857" y="0"/>
                    <a:pt x="799248" y="0"/>
                  </a:cubicBezTo>
                  <a:lnTo>
                    <a:pt x="4592010" y="0"/>
                  </a:lnTo>
                  <a:cubicBezTo>
                    <a:pt x="5033401" y="0"/>
                    <a:pt x="5391250" y="275844"/>
                    <a:pt x="5391250" y="616076"/>
                  </a:cubicBezTo>
                  <a:lnTo>
                    <a:pt x="5391250" y="3080127"/>
                  </a:lnTo>
                  <a:cubicBezTo>
                    <a:pt x="5391250" y="3420359"/>
                    <a:pt x="5033401" y="3696203"/>
                    <a:pt x="4592010" y="3696203"/>
                  </a:cubicBezTo>
                  <a:lnTo>
                    <a:pt x="799248" y="3696203"/>
                  </a:lnTo>
                  <a:cubicBezTo>
                    <a:pt x="357857" y="3696076"/>
                    <a:pt x="0" y="3420232"/>
                    <a:pt x="0" y="3080127"/>
                  </a:cubicBezTo>
                  <a:lnTo>
                    <a:pt x="0" y="616076"/>
                  </a:lnTo>
                  <a:close/>
                </a:path>
              </a:pathLst>
            </a:custGeom>
            <a:solidFill>
              <a:srgbClr val="70C7D6"/>
            </a:solidFill>
            <a:ln w="19050" cap="rnd">
              <a:solidFill>
                <a:srgbClr val="000000"/>
              </a:solidFill>
              <a:prstDash val="solid"/>
              <a:round/>
            </a:ln>
          </p:spPr>
          <p:txBody>
            <a:bodyPr/>
            <a:lstStyle/>
            <a:p>
              <a:endParaRPr lang="es-ES"/>
            </a:p>
          </p:txBody>
        </p:sp>
        <p:sp>
          <p:nvSpPr>
            <p:cNvPr id="11" name="TextBox 11"/>
            <p:cNvSpPr txBox="1"/>
            <p:nvPr/>
          </p:nvSpPr>
          <p:spPr>
            <a:xfrm>
              <a:off x="0" y="-28575"/>
              <a:ext cx="5391225" cy="3724676"/>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Unsere Meinungen können unterschiedlich sein, aber wichtig ist, darüber nachzudenken, welche Haltungen uns helfen, als Gruppe aufeinander zu achten und Mobbing zu verhindern.</a:t>
              </a:r>
            </a:p>
          </p:txBody>
        </p:sp>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520694" cy="10287000"/>
            <a:chOff x="0" y="0"/>
            <a:chExt cx="3338140" cy="9753600"/>
          </a:xfrm>
        </p:grpSpPr>
        <p:sp>
          <p:nvSpPr>
            <p:cNvPr id="3" name="Freeform 3"/>
            <p:cNvSpPr/>
            <p:nvPr/>
          </p:nvSpPr>
          <p:spPr>
            <a:xfrm>
              <a:off x="0" y="0"/>
              <a:ext cx="3338165" cy="9753600"/>
            </a:xfrm>
            <a:custGeom>
              <a:avLst/>
              <a:gdLst/>
              <a:ahLst/>
              <a:cxnLst/>
              <a:rect l="l" t="t" r="r" b="b"/>
              <a:pathLst>
                <a:path w="3338165" h="9753600">
                  <a:moveTo>
                    <a:pt x="0" y="0"/>
                  </a:moveTo>
                  <a:lnTo>
                    <a:pt x="3338165" y="0"/>
                  </a:lnTo>
                  <a:lnTo>
                    <a:pt x="3338165" y="9753600"/>
                  </a:lnTo>
                  <a:lnTo>
                    <a:pt x="0" y="9753600"/>
                  </a:lnTo>
                  <a:close/>
                </a:path>
              </a:pathLst>
            </a:custGeom>
            <a:solidFill>
              <a:srgbClr val="50B264"/>
            </a:solidFill>
          </p:spPr>
          <p:txBody>
            <a:bodyPr/>
            <a:lstStyle/>
            <a:p>
              <a:endParaRPr lang="es-ES"/>
            </a:p>
          </p:txBody>
        </p:sp>
        <p:sp>
          <p:nvSpPr>
            <p:cNvPr id="4" name="TextBox 4"/>
            <p:cNvSpPr txBox="1"/>
            <p:nvPr/>
          </p:nvSpPr>
          <p:spPr>
            <a:xfrm>
              <a:off x="0" y="-66675"/>
              <a:ext cx="3338140" cy="9820275"/>
            </a:xfrm>
            <a:prstGeom prst="rect">
              <a:avLst/>
            </a:prstGeom>
          </p:spPr>
          <p:txBody>
            <a:bodyPr lIns="71438" tIns="71438" rIns="71438" bIns="71438" rtlCol="0" anchor="ctr"/>
            <a:lstStyle/>
            <a:p>
              <a:pPr algn="ctr">
                <a:lnSpc>
                  <a:spcPts val="7200"/>
                </a:lnSpc>
              </a:pPr>
              <a:r>
                <a:rPr lang="en-US" sz="6000">
                  <a:solidFill>
                    <a:srgbClr val="FFFFFF"/>
                  </a:solidFill>
                  <a:latin typeface="Poppins"/>
                  <a:ea typeface="Poppins"/>
                  <a:cs typeface="Poppins"/>
                  <a:sym typeface="Poppins"/>
                </a:rPr>
                <a:t>JA</a:t>
              </a:r>
            </a:p>
          </p:txBody>
        </p:sp>
      </p:grpSp>
      <p:grpSp>
        <p:nvGrpSpPr>
          <p:cNvPr id="5" name="Group 5"/>
          <p:cNvGrpSpPr/>
          <p:nvPr/>
        </p:nvGrpSpPr>
        <p:grpSpPr>
          <a:xfrm>
            <a:off x="14795772" y="0"/>
            <a:ext cx="3492228" cy="10287000"/>
            <a:chOff x="0" y="0"/>
            <a:chExt cx="3311150" cy="9753600"/>
          </a:xfrm>
        </p:grpSpPr>
        <p:sp>
          <p:nvSpPr>
            <p:cNvPr id="6" name="Freeform 6"/>
            <p:cNvSpPr/>
            <p:nvPr/>
          </p:nvSpPr>
          <p:spPr>
            <a:xfrm>
              <a:off x="0" y="0"/>
              <a:ext cx="3311175" cy="9753600"/>
            </a:xfrm>
            <a:custGeom>
              <a:avLst/>
              <a:gdLst/>
              <a:ahLst/>
              <a:cxnLst/>
              <a:rect l="l" t="t" r="r" b="b"/>
              <a:pathLst>
                <a:path w="3311175" h="9753600">
                  <a:moveTo>
                    <a:pt x="0" y="0"/>
                  </a:moveTo>
                  <a:lnTo>
                    <a:pt x="3311175" y="0"/>
                  </a:lnTo>
                  <a:lnTo>
                    <a:pt x="3311175" y="9753600"/>
                  </a:lnTo>
                  <a:lnTo>
                    <a:pt x="0" y="9753600"/>
                  </a:lnTo>
                  <a:close/>
                </a:path>
              </a:pathLst>
            </a:custGeom>
            <a:solidFill>
              <a:srgbClr val="FFED4C"/>
            </a:solidFill>
          </p:spPr>
          <p:txBody>
            <a:bodyPr/>
            <a:lstStyle/>
            <a:p>
              <a:endParaRPr lang="es-ES"/>
            </a:p>
          </p:txBody>
        </p:sp>
        <p:sp>
          <p:nvSpPr>
            <p:cNvPr id="7" name="TextBox 7"/>
            <p:cNvSpPr txBox="1"/>
            <p:nvPr/>
          </p:nvSpPr>
          <p:spPr>
            <a:xfrm>
              <a:off x="0" y="-66675"/>
              <a:ext cx="3311150" cy="9820275"/>
            </a:xfrm>
            <a:prstGeom prst="rect">
              <a:avLst/>
            </a:prstGeom>
          </p:spPr>
          <p:txBody>
            <a:bodyPr lIns="71438" tIns="71438" rIns="71438" bIns="71438" rtlCol="0" anchor="ctr"/>
            <a:lstStyle/>
            <a:p>
              <a:pPr algn="ctr">
                <a:lnSpc>
                  <a:spcPts val="7200"/>
                </a:lnSpc>
              </a:pPr>
              <a:r>
                <a:rPr lang="en-US" sz="6000">
                  <a:solidFill>
                    <a:srgbClr val="000000"/>
                  </a:solidFill>
                  <a:latin typeface="Poppins"/>
                  <a:ea typeface="Poppins"/>
                  <a:cs typeface="Poppins"/>
                  <a:sym typeface="Poppins"/>
                </a:rPr>
                <a:t>NEIN</a:t>
              </a:r>
            </a:p>
          </p:txBody>
        </p:sp>
      </p:grpSp>
      <p:grpSp>
        <p:nvGrpSpPr>
          <p:cNvPr id="8" name="Group 8"/>
          <p:cNvGrpSpPr/>
          <p:nvPr/>
        </p:nvGrpSpPr>
        <p:grpSpPr>
          <a:xfrm>
            <a:off x="7334111" y="3362570"/>
            <a:ext cx="3650720" cy="3485721"/>
            <a:chOff x="0" y="0"/>
            <a:chExt cx="3461423" cy="3304980"/>
          </a:xfrm>
        </p:grpSpPr>
        <p:sp>
          <p:nvSpPr>
            <p:cNvPr id="9" name="Freeform 9"/>
            <p:cNvSpPr/>
            <p:nvPr/>
          </p:nvSpPr>
          <p:spPr>
            <a:xfrm>
              <a:off x="0" y="0"/>
              <a:ext cx="3461385" cy="3304916"/>
            </a:xfrm>
            <a:custGeom>
              <a:avLst/>
              <a:gdLst/>
              <a:ahLst/>
              <a:cxnLst/>
              <a:rect l="l" t="t" r="r" b="b"/>
              <a:pathLst>
                <a:path w="3461385" h="3304916">
                  <a:moveTo>
                    <a:pt x="0" y="550798"/>
                  </a:moveTo>
                  <a:cubicBezTo>
                    <a:pt x="0" y="246634"/>
                    <a:pt x="246634" y="0"/>
                    <a:pt x="550799" y="0"/>
                  </a:cubicBezTo>
                  <a:lnTo>
                    <a:pt x="2910586" y="0"/>
                  </a:lnTo>
                  <a:cubicBezTo>
                    <a:pt x="3214751" y="0"/>
                    <a:pt x="3461385" y="246634"/>
                    <a:pt x="3461385" y="550798"/>
                  </a:cubicBezTo>
                  <a:lnTo>
                    <a:pt x="3461385" y="2754118"/>
                  </a:lnTo>
                  <a:cubicBezTo>
                    <a:pt x="3461385" y="3058283"/>
                    <a:pt x="3214751" y="3304916"/>
                    <a:pt x="2910586" y="3304916"/>
                  </a:cubicBezTo>
                  <a:lnTo>
                    <a:pt x="550799" y="3304916"/>
                  </a:lnTo>
                  <a:cubicBezTo>
                    <a:pt x="246634" y="3304916"/>
                    <a:pt x="0" y="3058410"/>
                    <a:pt x="0" y="2754118"/>
                  </a:cubicBezTo>
                  <a:lnTo>
                    <a:pt x="0" y="550798"/>
                  </a:lnTo>
                  <a:close/>
                </a:path>
              </a:pathLst>
            </a:custGeom>
            <a:solidFill>
              <a:srgbClr val="FFED4C"/>
            </a:solidFill>
            <a:ln w="19050" cap="rnd">
              <a:solidFill>
                <a:srgbClr val="000000"/>
              </a:solidFill>
              <a:prstDash val="solid"/>
              <a:round/>
            </a:ln>
          </p:spPr>
          <p:txBody>
            <a:bodyPr/>
            <a:lstStyle/>
            <a:p>
              <a:endParaRPr lang="es-ES"/>
            </a:p>
          </p:txBody>
        </p:sp>
        <p:sp>
          <p:nvSpPr>
            <p:cNvPr id="10" name="TextBox 10"/>
            <p:cNvSpPr txBox="1"/>
            <p:nvPr/>
          </p:nvSpPr>
          <p:spPr>
            <a:xfrm>
              <a:off x="0" y="-28575"/>
              <a:ext cx="3461423" cy="3333555"/>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Wenn ich sehe, dass sich über ein anderes Kind lustig gemacht wird, gehe ich lieber weg.</a:t>
              </a:r>
            </a:p>
          </p:txBody>
        </p:sp>
      </p:grpSp>
      <p:sp>
        <p:nvSpPr>
          <p:cNvPr id="11" name="TextBox 11"/>
          <p:cNvSpPr txBox="1"/>
          <p:nvPr/>
        </p:nvSpPr>
        <p:spPr>
          <a:xfrm>
            <a:off x="7660562" y="7401150"/>
            <a:ext cx="2997817" cy="6381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Warum gehst du lieber weg?</a:t>
            </a:r>
          </a:p>
        </p:txBody>
      </p:sp>
      <p:sp>
        <p:nvSpPr>
          <p:cNvPr id="12" name="TextBox 12"/>
          <p:cNvSpPr txBox="1"/>
          <p:nvPr/>
        </p:nvSpPr>
        <p:spPr>
          <a:xfrm>
            <a:off x="5436461" y="8471025"/>
            <a:ext cx="7446020"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Vielleicht, weil du sonst auch ausgelacht werden könntest?</a:t>
            </a:r>
          </a:p>
        </p:txBody>
      </p:sp>
      <p:sp>
        <p:nvSpPr>
          <p:cNvPr id="13" name="TextBox 13"/>
          <p:cNvSpPr txBox="1"/>
          <p:nvPr/>
        </p:nvSpPr>
        <p:spPr>
          <a:xfrm>
            <a:off x="6300890" y="1379585"/>
            <a:ext cx="5717161" cy="6381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Wie könntest du dich schützen, </a:t>
            </a:r>
            <a:r>
              <a:rPr lang="en-US" sz="2000">
                <a:solidFill>
                  <a:srgbClr val="000000"/>
                </a:solidFill>
                <a:latin typeface="Poppins"/>
                <a:ea typeface="Poppins"/>
                <a:cs typeface="Poppins"/>
                <a:sym typeface="Poppins"/>
              </a:rPr>
              <a:t>ohne dich selbst in Gefahr zu bringen?</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520694" cy="10287000"/>
            <a:chOff x="0" y="0"/>
            <a:chExt cx="3338140" cy="9753600"/>
          </a:xfrm>
        </p:grpSpPr>
        <p:sp>
          <p:nvSpPr>
            <p:cNvPr id="3" name="Freeform 3"/>
            <p:cNvSpPr/>
            <p:nvPr/>
          </p:nvSpPr>
          <p:spPr>
            <a:xfrm>
              <a:off x="0" y="0"/>
              <a:ext cx="3338165" cy="9753600"/>
            </a:xfrm>
            <a:custGeom>
              <a:avLst/>
              <a:gdLst/>
              <a:ahLst/>
              <a:cxnLst/>
              <a:rect l="l" t="t" r="r" b="b"/>
              <a:pathLst>
                <a:path w="3338165" h="9753600">
                  <a:moveTo>
                    <a:pt x="0" y="0"/>
                  </a:moveTo>
                  <a:lnTo>
                    <a:pt x="3338165" y="0"/>
                  </a:lnTo>
                  <a:lnTo>
                    <a:pt x="3338165" y="9753600"/>
                  </a:lnTo>
                  <a:lnTo>
                    <a:pt x="0" y="9753600"/>
                  </a:lnTo>
                  <a:close/>
                </a:path>
              </a:pathLst>
            </a:custGeom>
            <a:solidFill>
              <a:srgbClr val="50B264"/>
            </a:solidFill>
          </p:spPr>
          <p:txBody>
            <a:bodyPr/>
            <a:lstStyle/>
            <a:p>
              <a:endParaRPr lang="es-ES"/>
            </a:p>
          </p:txBody>
        </p:sp>
        <p:sp>
          <p:nvSpPr>
            <p:cNvPr id="4" name="TextBox 4"/>
            <p:cNvSpPr txBox="1"/>
            <p:nvPr/>
          </p:nvSpPr>
          <p:spPr>
            <a:xfrm>
              <a:off x="0" y="-66675"/>
              <a:ext cx="3338140" cy="9820275"/>
            </a:xfrm>
            <a:prstGeom prst="rect">
              <a:avLst/>
            </a:prstGeom>
          </p:spPr>
          <p:txBody>
            <a:bodyPr lIns="71438" tIns="71438" rIns="71438" bIns="71438" rtlCol="0" anchor="ctr"/>
            <a:lstStyle/>
            <a:p>
              <a:pPr algn="ctr">
                <a:lnSpc>
                  <a:spcPts val="7200"/>
                </a:lnSpc>
              </a:pPr>
              <a:r>
                <a:rPr lang="en-US" sz="6000">
                  <a:solidFill>
                    <a:srgbClr val="FFFFFF"/>
                  </a:solidFill>
                  <a:latin typeface="Poppins"/>
                  <a:ea typeface="Poppins"/>
                  <a:cs typeface="Poppins"/>
                  <a:sym typeface="Poppins"/>
                </a:rPr>
                <a:t>JA</a:t>
              </a:r>
            </a:p>
          </p:txBody>
        </p:sp>
      </p:grpSp>
      <p:grpSp>
        <p:nvGrpSpPr>
          <p:cNvPr id="5" name="Group 5"/>
          <p:cNvGrpSpPr/>
          <p:nvPr/>
        </p:nvGrpSpPr>
        <p:grpSpPr>
          <a:xfrm>
            <a:off x="14786247" y="0"/>
            <a:ext cx="3501753" cy="10287000"/>
            <a:chOff x="0" y="0"/>
            <a:chExt cx="3320181" cy="9753600"/>
          </a:xfrm>
        </p:grpSpPr>
        <p:sp>
          <p:nvSpPr>
            <p:cNvPr id="6" name="Freeform 6"/>
            <p:cNvSpPr/>
            <p:nvPr/>
          </p:nvSpPr>
          <p:spPr>
            <a:xfrm>
              <a:off x="0" y="0"/>
              <a:ext cx="3320206" cy="9753600"/>
            </a:xfrm>
            <a:custGeom>
              <a:avLst/>
              <a:gdLst/>
              <a:ahLst/>
              <a:cxnLst/>
              <a:rect l="l" t="t" r="r" b="b"/>
              <a:pathLst>
                <a:path w="3320206" h="9753600">
                  <a:moveTo>
                    <a:pt x="0" y="0"/>
                  </a:moveTo>
                  <a:lnTo>
                    <a:pt x="3320206" y="0"/>
                  </a:lnTo>
                  <a:lnTo>
                    <a:pt x="3320206" y="9753600"/>
                  </a:lnTo>
                  <a:lnTo>
                    <a:pt x="0" y="9753600"/>
                  </a:lnTo>
                  <a:close/>
                </a:path>
              </a:pathLst>
            </a:custGeom>
            <a:solidFill>
              <a:srgbClr val="FFED4C"/>
            </a:solidFill>
          </p:spPr>
          <p:txBody>
            <a:bodyPr/>
            <a:lstStyle/>
            <a:p>
              <a:endParaRPr lang="es-ES"/>
            </a:p>
          </p:txBody>
        </p:sp>
        <p:sp>
          <p:nvSpPr>
            <p:cNvPr id="7" name="TextBox 7"/>
            <p:cNvSpPr txBox="1"/>
            <p:nvPr/>
          </p:nvSpPr>
          <p:spPr>
            <a:xfrm>
              <a:off x="0" y="-66675"/>
              <a:ext cx="3320181" cy="9820275"/>
            </a:xfrm>
            <a:prstGeom prst="rect">
              <a:avLst/>
            </a:prstGeom>
          </p:spPr>
          <p:txBody>
            <a:bodyPr lIns="71438" tIns="71438" rIns="71438" bIns="71438" rtlCol="0" anchor="ctr"/>
            <a:lstStyle/>
            <a:p>
              <a:pPr algn="ctr">
                <a:lnSpc>
                  <a:spcPts val="7200"/>
                </a:lnSpc>
              </a:pPr>
              <a:r>
                <a:rPr lang="en-US" sz="6000">
                  <a:solidFill>
                    <a:srgbClr val="000000"/>
                  </a:solidFill>
                  <a:latin typeface="Poppins"/>
                  <a:ea typeface="Poppins"/>
                  <a:cs typeface="Poppins"/>
                  <a:sym typeface="Poppins"/>
                </a:rPr>
                <a:t>NEIN</a:t>
              </a:r>
            </a:p>
          </p:txBody>
        </p:sp>
      </p:grpSp>
      <p:grpSp>
        <p:nvGrpSpPr>
          <p:cNvPr id="8" name="Group 8"/>
          <p:cNvGrpSpPr/>
          <p:nvPr/>
        </p:nvGrpSpPr>
        <p:grpSpPr>
          <a:xfrm>
            <a:off x="7318640" y="2962060"/>
            <a:ext cx="3650720" cy="3485721"/>
            <a:chOff x="0" y="0"/>
            <a:chExt cx="3461423" cy="3304980"/>
          </a:xfrm>
        </p:grpSpPr>
        <p:sp>
          <p:nvSpPr>
            <p:cNvPr id="9" name="Freeform 9"/>
            <p:cNvSpPr/>
            <p:nvPr/>
          </p:nvSpPr>
          <p:spPr>
            <a:xfrm>
              <a:off x="0" y="0"/>
              <a:ext cx="3461385" cy="3304916"/>
            </a:xfrm>
            <a:custGeom>
              <a:avLst/>
              <a:gdLst/>
              <a:ahLst/>
              <a:cxnLst/>
              <a:rect l="l" t="t" r="r" b="b"/>
              <a:pathLst>
                <a:path w="3461385" h="3304916">
                  <a:moveTo>
                    <a:pt x="0" y="550798"/>
                  </a:moveTo>
                  <a:cubicBezTo>
                    <a:pt x="0" y="246634"/>
                    <a:pt x="246634" y="0"/>
                    <a:pt x="550799" y="0"/>
                  </a:cubicBezTo>
                  <a:lnTo>
                    <a:pt x="2910586" y="0"/>
                  </a:lnTo>
                  <a:cubicBezTo>
                    <a:pt x="3214751" y="0"/>
                    <a:pt x="3461385" y="246634"/>
                    <a:pt x="3461385" y="550798"/>
                  </a:cubicBezTo>
                  <a:lnTo>
                    <a:pt x="3461385" y="2754118"/>
                  </a:lnTo>
                  <a:cubicBezTo>
                    <a:pt x="3461385" y="3058283"/>
                    <a:pt x="3214751" y="3304916"/>
                    <a:pt x="2910586" y="3304916"/>
                  </a:cubicBezTo>
                  <a:lnTo>
                    <a:pt x="550799" y="3304916"/>
                  </a:lnTo>
                  <a:cubicBezTo>
                    <a:pt x="246634" y="3304916"/>
                    <a:pt x="0" y="3058410"/>
                    <a:pt x="0" y="2754118"/>
                  </a:cubicBezTo>
                  <a:lnTo>
                    <a:pt x="0" y="550798"/>
                  </a:lnTo>
                  <a:close/>
                </a:path>
              </a:pathLst>
            </a:custGeom>
            <a:solidFill>
              <a:srgbClr val="70C7D6"/>
            </a:solidFill>
            <a:ln w="19050" cap="rnd">
              <a:solidFill>
                <a:srgbClr val="000000"/>
              </a:solidFill>
              <a:prstDash val="solid"/>
              <a:round/>
            </a:ln>
          </p:spPr>
          <p:txBody>
            <a:bodyPr/>
            <a:lstStyle/>
            <a:p>
              <a:endParaRPr lang="es-ES"/>
            </a:p>
          </p:txBody>
        </p:sp>
        <p:sp>
          <p:nvSpPr>
            <p:cNvPr id="10" name="TextBox 10"/>
            <p:cNvSpPr txBox="1"/>
            <p:nvPr/>
          </p:nvSpPr>
          <p:spPr>
            <a:xfrm>
              <a:off x="0" y="-28575"/>
              <a:ext cx="3461423" cy="3333555"/>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Ich habe Angst, dass ich auch gehänselt werde, wenn ich einem anderen Kind helfe.</a:t>
              </a:r>
            </a:p>
          </p:txBody>
        </p:sp>
      </p:grpSp>
      <p:sp>
        <p:nvSpPr>
          <p:cNvPr id="11" name="TextBox 11"/>
          <p:cNvSpPr txBox="1"/>
          <p:nvPr/>
        </p:nvSpPr>
        <p:spPr>
          <a:xfrm>
            <a:off x="7475116" y="6777903"/>
            <a:ext cx="3337768"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Das ist eine häufige Angst.</a:t>
            </a:r>
          </a:p>
        </p:txBody>
      </p:sp>
      <p:sp>
        <p:nvSpPr>
          <p:cNvPr id="12" name="TextBox 12"/>
          <p:cNvSpPr txBox="1"/>
          <p:nvPr/>
        </p:nvSpPr>
        <p:spPr>
          <a:xfrm>
            <a:off x="6285420" y="7847764"/>
            <a:ext cx="5717161" cy="6381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Helfen bedeutet nicht, sich selbst zu gefährden.</a:t>
            </a:r>
          </a:p>
        </p:txBody>
      </p:sp>
      <p:sp>
        <p:nvSpPr>
          <p:cNvPr id="13" name="TextBox 13"/>
          <p:cNvSpPr txBox="1"/>
          <p:nvPr/>
        </p:nvSpPr>
        <p:spPr>
          <a:xfrm>
            <a:off x="7173441" y="1633506"/>
            <a:ext cx="3941118" cy="3333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Um Hilfe zu bitten funktioniert.</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520694" cy="10287000"/>
            <a:chOff x="0" y="0"/>
            <a:chExt cx="3338140" cy="9753600"/>
          </a:xfrm>
        </p:grpSpPr>
        <p:sp>
          <p:nvSpPr>
            <p:cNvPr id="3" name="Freeform 3"/>
            <p:cNvSpPr/>
            <p:nvPr/>
          </p:nvSpPr>
          <p:spPr>
            <a:xfrm>
              <a:off x="0" y="0"/>
              <a:ext cx="3338165" cy="9753600"/>
            </a:xfrm>
            <a:custGeom>
              <a:avLst/>
              <a:gdLst/>
              <a:ahLst/>
              <a:cxnLst/>
              <a:rect l="l" t="t" r="r" b="b"/>
              <a:pathLst>
                <a:path w="3338165" h="9753600">
                  <a:moveTo>
                    <a:pt x="0" y="0"/>
                  </a:moveTo>
                  <a:lnTo>
                    <a:pt x="3338165" y="0"/>
                  </a:lnTo>
                  <a:lnTo>
                    <a:pt x="3338165" y="9753600"/>
                  </a:lnTo>
                  <a:lnTo>
                    <a:pt x="0" y="9753600"/>
                  </a:lnTo>
                  <a:close/>
                </a:path>
              </a:pathLst>
            </a:custGeom>
            <a:solidFill>
              <a:srgbClr val="50B264"/>
            </a:solidFill>
          </p:spPr>
          <p:txBody>
            <a:bodyPr/>
            <a:lstStyle/>
            <a:p>
              <a:endParaRPr lang="es-ES"/>
            </a:p>
          </p:txBody>
        </p:sp>
        <p:sp>
          <p:nvSpPr>
            <p:cNvPr id="4" name="TextBox 4"/>
            <p:cNvSpPr txBox="1"/>
            <p:nvPr/>
          </p:nvSpPr>
          <p:spPr>
            <a:xfrm>
              <a:off x="0" y="-66675"/>
              <a:ext cx="3338140" cy="9820275"/>
            </a:xfrm>
            <a:prstGeom prst="rect">
              <a:avLst/>
            </a:prstGeom>
          </p:spPr>
          <p:txBody>
            <a:bodyPr lIns="71438" tIns="71438" rIns="71438" bIns="71438" rtlCol="0" anchor="ctr"/>
            <a:lstStyle/>
            <a:p>
              <a:pPr algn="ctr">
                <a:lnSpc>
                  <a:spcPts val="7200"/>
                </a:lnSpc>
              </a:pPr>
              <a:r>
                <a:rPr lang="en-US" sz="6000">
                  <a:solidFill>
                    <a:srgbClr val="FFFFFF"/>
                  </a:solidFill>
                  <a:latin typeface="Poppins"/>
                  <a:ea typeface="Poppins"/>
                  <a:cs typeface="Poppins"/>
                  <a:sym typeface="Poppins"/>
                </a:rPr>
                <a:t>JA</a:t>
              </a:r>
            </a:p>
          </p:txBody>
        </p:sp>
      </p:grpSp>
      <p:grpSp>
        <p:nvGrpSpPr>
          <p:cNvPr id="5" name="Group 5"/>
          <p:cNvGrpSpPr/>
          <p:nvPr/>
        </p:nvGrpSpPr>
        <p:grpSpPr>
          <a:xfrm>
            <a:off x="14736644" y="0"/>
            <a:ext cx="3551356" cy="10287000"/>
            <a:chOff x="0" y="0"/>
            <a:chExt cx="3367211" cy="9753600"/>
          </a:xfrm>
        </p:grpSpPr>
        <p:sp>
          <p:nvSpPr>
            <p:cNvPr id="6" name="Freeform 6"/>
            <p:cNvSpPr/>
            <p:nvPr/>
          </p:nvSpPr>
          <p:spPr>
            <a:xfrm>
              <a:off x="0" y="0"/>
              <a:ext cx="3367237" cy="9753600"/>
            </a:xfrm>
            <a:custGeom>
              <a:avLst/>
              <a:gdLst/>
              <a:ahLst/>
              <a:cxnLst/>
              <a:rect l="l" t="t" r="r" b="b"/>
              <a:pathLst>
                <a:path w="3367237" h="9753600">
                  <a:moveTo>
                    <a:pt x="0" y="0"/>
                  </a:moveTo>
                  <a:lnTo>
                    <a:pt x="3367237" y="0"/>
                  </a:lnTo>
                  <a:lnTo>
                    <a:pt x="3367237" y="9753600"/>
                  </a:lnTo>
                  <a:lnTo>
                    <a:pt x="0" y="9753600"/>
                  </a:lnTo>
                  <a:close/>
                </a:path>
              </a:pathLst>
            </a:custGeom>
            <a:solidFill>
              <a:srgbClr val="FFED4C"/>
            </a:solidFill>
          </p:spPr>
          <p:txBody>
            <a:bodyPr/>
            <a:lstStyle/>
            <a:p>
              <a:endParaRPr lang="es-ES"/>
            </a:p>
          </p:txBody>
        </p:sp>
        <p:sp>
          <p:nvSpPr>
            <p:cNvPr id="7" name="TextBox 7"/>
            <p:cNvSpPr txBox="1"/>
            <p:nvPr/>
          </p:nvSpPr>
          <p:spPr>
            <a:xfrm>
              <a:off x="0" y="-66675"/>
              <a:ext cx="3367211" cy="9820275"/>
            </a:xfrm>
            <a:prstGeom prst="rect">
              <a:avLst/>
            </a:prstGeom>
          </p:spPr>
          <p:txBody>
            <a:bodyPr lIns="71438" tIns="71438" rIns="71438" bIns="71438" rtlCol="0" anchor="ctr"/>
            <a:lstStyle/>
            <a:p>
              <a:pPr algn="ctr">
                <a:lnSpc>
                  <a:spcPts val="7200"/>
                </a:lnSpc>
              </a:pPr>
              <a:r>
                <a:rPr lang="en-US" sz="6000">
                  <a:solidFill>
                    <a:srgbClr val="000000"/>
                  </a:solidFill>
                  <a:latin typeface="Poppins"/>
                  <a:ea typeface="Poppins"/>
                  <a:cs typeface="Poppins"/>
                  <a:sym typeface="Poppins"/>
                </a:rPr>
                <a:t>NEIN</a:t>
              </a:r>
            </a:p>
          </p:txBody>
        </p:sp>
      </p:grpSp>
      <p:grpSp>
        <p:nvGrpSpPr>
          <p:cNvPr id="8" name="Group 8"/>
          <p:cNvGrpSpPr/>
          <p:nvPr/>
        </p:nvGrpSpPr>
        <p:grpSpPr>
          <a:xfrm>
            <a:off x="7349582" y="2618768"/>
            <a:ext cx="3650720" cy="3485721"/>
            <a:chOff x="0" y="0"/>
            <a:chExt cx="3461423" cy="3304980"/>
          </a:xfrm>
        </p:grpSpPr>
        <p:sp>
          <p:nvSpPr>
            <p:cNvPr id="9" name="Freeform 9"/>
            <p:cNvSpPr/>
            <p:nvPr/>
          </p:nvSpPr>
          <p:spPr>
            <a:xfrm>
              <a:off x="0" y="0"/>
              <a:ext cx="3461385" cy="3304916"/>
            </a:xfrm>
            <a:custGeom>
              <a:avLst/>
              <a:gdLst/>
              <a:ahLst/>
              <a:cxnLst/>
              <a:rect l="l" t="t" r="r" b="b"/>
              <a:pathLst>
                <a:path w="3461385" h="3304916">
                  <a:moveTo>
                    <a:pt x="0" y="550798"/>
                  </a:moveTo>
                  <a:cubicBezTo>
                    <a:pt x="0" y="246634"/>
                    <a:pt x="246634" y="0"/>
                    <a:pt x="550799" y="0"/>
                  </a:cubicBezTo>
                  <a:lnTo>
                    <a:pt x="2910586" y="0"/>
                  </a:lnTo>
                  <a:cubicBezTo>
                    <a:pt x="3214751" y="0"/>
                    <a:pt x="3461385" y="246634"/>
                    <a:pt x="3461385" y="550798"/>
                  </a:cubicBezTo>
                  <a:lnTo>
                    <a:pt x="3461385" y="2754118"/>
                  </a:lnTo>
                  <a:cubicBezTo>
                    <a:pt x="3461385" y="3058283"/>
                    <a:pt x="3214751" y="3304916"/>
                    <a:pt x="2910586" y="3304916"/>
                  </a:cubicBezTo>
                  <a:lnTo>
                    <a:pt x="550799" y="3304916"/>
                  </a:lnTo>
                  <a:cubicBezTo>
                    <a:pt x="246634" y="3304916"/>
                    <a:pt x="0" y="3058410"/>
                    <a:pt x="0" y="2754118"/>
                  </a:cubicBezTo>
                  <a:lnTo>
                    <a:pt x="0" y="550798"/>
                  </a:lnTo>
                  <a:close/>
                </a:path>
              </a:pathLst>
            </a:custGeom>
            <a:solidFill>
              <a:srgbClr val="E3829C"/>
            </a:solidFill>
            <a:ln w="19050" cap="rnd">
              <a:solidFill>
                <a:srgbClr val="000000"/>
              </a:solidFill>
              <a:prstDash val="solid"/>
              <a:round/>
            </a:ln>
          </p:spPr>
          <p:txBody>
            <a:bodyPr/>
            <a:lstStyle/>
            <a:p>
              <a:endParaRPr lang="es-ES"/>
            </a:p>
          </p:txBody>
        </p:sp>
        <p:sp>
          <p:nvSpPr>
            <p:cNvPr id="10" name="TextBox 10"/>
            <p:cNvSpPr txBox="1"/>
            <p:nvPr/>
          </p:nvSpPr>
          <p:spPr>
            <a:xfrm>
              <a:off x="0" y="-28575"/>
              <a:ext cx="3461423" cy="3333555"/>
            </a:xfrm>
            <a:prstGeom prst="rect">
              <a:avLst/>
            </a:prstGeom>
          </p:spPr>
          <p:txBody>
            <a:bodyPr lIns="71437" tIns="71437" rIns="71437" bIns="71437" rtlCol="0" anchor="ctr"/>
            <a:lstStyle/>
            <a:p>
              <a:pPr algn="ctr">
                <a:lnSpc>
                  <a:spcPts val="3239"/>
                </a:lnSpc>
              </a:pPr>
              <a:r>
                <a:rPr lang="en-US" sz="2699">
                  <a:solidFill>
                    <a:srgbClr val="000000"/>
                  </a:solidFill>
                  <a:latin typeface="Poppins"/>
                  <a:ea typeface="Poppins"/>
                  <a:cs typeface="Poppins"/>
                  <a:sym typeface="Poppins"/>
                </a:rPr>
                <a:t>Wenn du ein Anführer bist, hast du das Recht, andere zu stören.</a:t>
              </a:r>
            </a:p>
          </p:txBody>
        </p:sp>
      </p:grpSp>
      <p:sp>
        <p:nvSpPr>
          <p:cNvPr id="11" name="TextBox 11"/>
          <p:cNvSpPr txBox="1"/>
          <p:nvPr/>
        </p:nvSpPr>
        <p:spPr>
          <a:xfrm>
            <a:off x="6400264" y="6627318"/>
            <a:ext cx="5549354"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Was ist die wahre Aufgabe eines Anführers?</a:t>
            </a:r>
          </a:p>
        </p:txBody>
      </p:sp>
      <p:sp>
        <p:nvSpPr>
          <p:cNvPr id="12" name="TextBox 12"/>
          <p:cNvSpPr txBox="1"/>
          <p:nvPr/>
        </p:nvSpPr>
        <p:spPr>
          <a:xfrm>
            <a:off x="7791361" y="7571110"/>
            <a:ext cx="2767161"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Wer ist dein Anführer?</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520694" cy="10287000"/>
            <a:chOff x="0" y="0"/>
            <a:chExt cx="3338140" cy="9753600"/>
          </a:xfrm>
        </p:grpSpPr>
        <p:sp>
          <p:nvSpPr>
            <p:cNvPr id="3" name="Freeform 3"/>
            <p:cNvSpPr/>
            <p:nvPr/>
          </p:nvSpPr>
          <p:spPr>
            <a:xfrm>
              <a:off x="0" y="0"/>
              <a:ext cx="3338165" cy="9753600"/>
            </a:xfrm>
            <a:custGeom>
              <a:avLst/>
              <a:gdLst/>
              <a:ahLst/>
              <a:cxnLst/>
              <a:rect l="l" t="t" r="r" b="b"/>
              <a:pathLst>
                <a:path w="3338165" h="9753600">
                  <a:moveTo>
                    <a:pt x="0" y="0"/>
                  </a:moveTo>
                  <a:lnTo>
                    <a:pt x="3338165" y="0"/>
                  </a:lnTo>
                  <a:lnTo>
                    <a:pt x="3338165" y="9753600"/>
                  </a:lnTo>
                  <a:lnTo>
                    <a:pt x="0" y="9753600"/>
                  </a:lnTo>
                  <a:close/>
                </a:path>
              </a:pathLst>
            </a:custGeom>
            <a:solidFill>
              <a:srgbClr val="50B264"/>
            </a:solidFill>
          </p:spPr>
          <p:txBody>
            <a:bodyPr/>
            <a:lstStyle/>
            <a:p>
              <a:endParaRPr lang="es-ES"/>
            </a:p>
          </p:txBody>
        </p:sp>
        <p:sp>
          <p:nvSpPr>
            <p:cNvPr id="4" name="TextBox 4"/>
            <p:cNvSpPr txBox="1"/>
            <p:nvPr/>
          </p:nvSpPr>
          <p:spPr>
            <a:xfrm>
              <a:off x="0" y="-66675"/>
              <a:ext cx="3338140" cy="9820275"/>
            </a:xfrm>
            <a:prstGeom prst="rect">
              <a:avLst/>
            </a:prstGeom>
          </p:spPr>
          <p:txBody>
            <a:bodyPr lIns="71438" tIns="71438" rIns="71438" bIns="71438" rtlCol="0" anchor="ctr"/>
            <a:lstStyle/>
            <a:p>
              <a:pPr algn="ctr">
                <a:lnSpc>
                  <a:spcPts val="7200"/>
                </a:lnSpc>
              </a:pPr>
              <a:r>
                <a:rPr lang="en-US" sz="6000">
                  <a:solidFill>
                    <a:srgbClr val="FFFFFF"/>
                  </a:solidFill>
                  <a:latin typeface="Poppins"/>
                  <a:ea typeface="Poppins"/>
                  <a:cs typeface="Poppins"/>
                  <a:sym typeface="Poppins"/>
                </a:rPr>
                <a:t>JA</a:t>
              </a:r>
            </a:p>
          </p:txBody>
        </p:sp>
      </p:grpSp>
      <p:grpSp>
        <p:nvGrpSpPr>
          <p:cNvPr id="5" name="Group 5"/>
          <p:cNvGrpSpPr/>
          <p:nvPr/>
        </p:nvGrpSpPr>
        <p:grpSpPr>
          <a:xfrm>
            <a:off x="14796080" y="0"/>
            <a:ext cx="3491920" cy="10287000"/>
            <a:chOff x="0" y="0"/>
            <a:chExt cx="3310858" cy="9753600"/>
          </a:xfrm>
        </p:grpSpPr>
        <p:sp>
          <p:nvSpPr>
            <p:cNvPr id="6" name="Freeform 6"/>
            <p:cNvSpPr/>
            <p:nvPr/>
          </p:nvSpPr>
          <p:spPr>
            <a:xfrm>
              <a:off x="0" y="0"/>
              <a:ext cx="3310883" cy="9753600"/>
            </a:xfrm>
            <a:custGeom>
              <a:avLst/>
              <a:gdLst/>
              <a:ahLst/>
              <a:cxnLst/>
              <a:rect l="l" t="t" r="r" b="b"/>
              <a:pathLst>
                <a:path w="3310883" h="9753600">
                  <a:moveTo>
                    <a:pt x="0" y="0"/>
                  </a:moveTo>
                  <a:lnTo>
                    <a:pt x="3310883" y="0"/>
                  </a:lnTo>
                  <a:lnTo>
                    <a:pt x="3310883" y="9753600"/>
                  </a:lnTo>
                  <a:lnTo>
                    <a:pt x="0" y="9753600"/>
                  </a:lnTo>
                  <a:close/>
                </a:path>
              </a:pathLst>
            </a:custGeom>
            <a:solidFill>
              <a:srgbClr val="FFED4C"/>
            </a:solidFill>
          </p:spPr>
          <p:txBody>
            <a:bodyPr/>
            <a:lstStyle/>
            <a:p>
              <a:endParaRPr lang="es-ES"/>
            </a:p>
          </p:txBody>
        </p:sp>
        <p:sp>
          <p:nvSpPr>
            <p:cNvPr id="7" name="TextBox 7"/>
            <p:cNvSpPr txBox="1"/>
            <p:nvPr/>
          </p:nvSpPr>
          <p:spPr>
            <a:xfrm>
              <a:off x="0" y="-66675"/>
              <a:ext cx="3310858" cy="9820275"/>
            </a:xfrm>
            <a:prstGeom prst="rect">
              <a:avLst/>
            </a:prstGeom>
          </p:spPr>
          <p:txBody>
            <a:bodyPr lIns="71438" tIns="71438" rIns="71438" bIns="71438" rtlCol="0" anchor="ctr"/>
            <a:lstStyle/>
            <a:p>
              <a:pPr algn="ctr">
                <a:lnSpc>
                  <a:spcPts val="7200"/>
                </a:lnSpc>
              </a:pPr>
              <a:r>
                <a:rPr lang="en-US" sz="6000">
                  <a:solidFill>
                    <a:srgbClr val="000000"/>
                  </a:solidFill>
                  <a:latin typeface="Poppins"/>
                  <a:ea typeface="Poppins"/>
                  <a:cs typeface="Poppins"/>
                  <a:sym typeface="Poppins"/>
                </a:rPr>
                <a:t>NEIN</a:t>
              </a:r>
            </a:p>
          </p:txBody>
        </p:sp>
      </p:grpSp>
      <p:grpSp>
        <p:nvGrpSpPr>
          <p:cNvPr id="8" name="Group 8"/>
          <p:cNvGrpSpPr/>
          <p:nvPr/>
        </p:nvGrpSpPr>
        <p:grpSpPr>
          <a:xfrm>
            <a:off x="7318640" y="2937789"/>
            <a:ext cx="3650720" cy="3485721"/>
            <a:chOff x="0" y="0"/>
            <a:chExt cx="3461423" cy="3304980"/>
          </a:xfrm>
        </p:grpSpPr>
        <p:sp>
          <p:nvSpPr>
            <p:cNvPr id="9" name="Freeform 9"/>
            <p:cNvSpPr/>
            <p:nvPr/>
          </p:nvSpPr>
          <p:spPr>
            <a:xfrm>
              <a:off x="0" y="0"/>
              <a:ext cx="3461385" cy="3304916"/>
            </a:xfrm>
            <a:custGeom>
              <a:avLst/>
              <a:gdLst/>
              <a:ahLst/>
              <a:cxnLst/>
              <a:rect l="l" t="t" r="r" b="b"/>
              <a:pathLst>
                <a:path w="3461385" h="3304916">
                  <a:moveTo>
                    <a:pt x="0" y="550798"/>
                  </a:moveTo>
                  <a:cubicBezTo>
                    <a:pt x="0" y="246634"/>
                    <a:pt x="246634" y="0"/>
                    <a:pt x="550799" y="0"/>
                  </a:cubicBezTo>
                  <a:lnTo>
                    <a:pt x="2910586" y="0"/>
                  </a:lnTo>
                  <a:cubicBezTo>
                    <a:pt x="3214751" y="0"/>
                    <a:pt x="3461385" y="246634"/>
                    <a:pt x="3461385" y="550798"/>
                  </a:cubicBezTo>
                  <a:lnTo>
                    <a:pt x="3461385" y="2754118"/>
                  </a:lnTo>
                  <a:cubicBezTo>
                    <a:pt x="3461385" y="3058283"/>
                    <a:pt x="3214751" y="3304916"/>
                    <a:pt x="2910586" y="3304916"/>
                  </a:cubicBezTo>
                  <a:lnTo>
                    <a:pt x="550799" y="3304916"/>
                  </a:lnTo>
                  <a:cubicBezTo>
                    <a:pt x="246634" y="3304916"/>
                    <a:pt x="0" y="3058410"/>
                    <a:pt x="0" y="2754118"/>
                  </a:cubicBezTo>
                  <a:close/>
                </a:path>
              </a:pathLst>
            </a:custGeom>
            <a:solidFill>
              <a:srgbClr val="50B264"/>
            </a:solidFill>
          </p:spPr>
          <p:txBody>
            <a:bodyPr/>
            <a:lstStyle/>
            <a:p>
              <a:endParaRPr lang="es-ES"/>
            </a:p>
          </p:txBody>
        </p:sp>
        <p:sp>
          <p:nvSpPr>
            <p:cNvPr id="10" name="TextBox 10"/>
            <p:cNvSpPr txBox="1"/>
            <p:nvPr/>
          </p:nvSpPr>
          <p:spPr>
            <a:xfrm>
              <a:off x="0" y="-28575"/>
              <a:ext cx="3461423" cy="3333555"/>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Wenn jemand ständig gehänselt wird und zu einem Erwachsenen geht, um Hilfe zu holen, dann ist diese Person eine Petze.</a:t>
              </a:r>
            </a:p>
          </p:txBody>
        </p:sp>
      </p:grpSp>
      <p:sp>
        <p:nvSpPr>
          <p:cNvPr id="11" name="TextBox 11"/>
          <p:cNvSpPr txBox="1"/>
          <p:nvPr/>
        </p:nvSpPr>
        <p:spPr>
          <a:xfrm>
            <a:off x="6542280" y="6946339"/>
            <a:ext cx="5203441" cy="3333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Petzen: </a:t>
            </a:r>
            <a:r>
              <a:rPr lang="en-US" sz="2000">
                <a:solidFill>
                  <a:srgbClr val="000000"/>
                </a:solidFill>
                <a:latin typeface="Poppins"/>
                <a:ea typeface="Poppins"/>
                <a:cs typeface="Poppins"/>
                <a:sym typeface="Poppins"/>
              </a:rPr>
              <a:t>wenn niemand verletzt wird. </a:t>
            </a:r>
          </a:p>
        </p:txBody>
      </p:sp>
      <p:sp>
        <p:nvSpPr>
          <p:cNvPr id="12" name="TextBox 12"/>
          <p:cNvSpPr txBox="1"/>
          <p:nvPr/>
        </p:nvSpPr>
        <p:spPr>
          <a:xfrm>
            <a:off x="6542280" y="1609235"/>
            <a:ext cx="5203441" cy="9429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Um Hilfe bitten</a:t>
            </a:r>
            <a:r>
              <a:rPr lang="en-US" sz="2000">
                <a:solidFill>
                  <a:srgbClr val="000000"/>
                </a:solidFill>
                <a:latin typeface="Poppins"/>
                <a:ea typeface="Poppins"/>
                <a:cs typeface="Poppins"/>
                <a:sym typeface="Poppins"/>
              </a:rPr>
              <a:t>: wenn sich jemand schlecht fühlt und Unterstützung braucht.</a:t>
            </a:r>
          </a:p>
        </p:txBody>
      </p:sp>
      <p:sp>
        <p:nvSpPr>
          <p:cNvPr id="13" name="TextBox 13"/>
          <p:cNvSpPr txBox="1"/>
          <p:nvPr/>
        </p:nvSpPr>
        <p:spPr>
          <a:xfrm>
            <a:off x="6542280" y="7872035"/>
            <a:ext cx="5203441"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z. B. wenn jemand bei den Hausaufgaben schummelt oder im Unterricht Kaugummi kaut.</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520694" cy="10287000"/>
            <a:chOff x="0" y="0"/>
            <a:chExt cx="3338140" cy="9753600"/>
          </a:xfrm>
        </p:grpSpPr>
        <p:sp>
          <p:nvSpPr>
            <p:cNvPr id="3" name="Freeform 3"/>
            <p:cNvSpPr/>
            <p:nvPr/>
          </p:nvSpPr>
          <p:spPr>
            <a:xfrm>
              <a:off x="0" y="0"/>
              <a:ext cx="3338165" cy="9753600"/>
            </a:xfrm>
            <a:custGeom>
              <a:avLst/>
              <a:gdLst/>
              <a:ahLst/>
              <a:cxnLst/>
              <a:rect l="l" t="t" r="r" b="b"/>
              <a:pathLst>
                <a:path w="3338165" h="9753600">
                  <a:moveTo>
                    <a:pt x="0" y="0"/>
                  </a:moveTo>
                  <a:lnTo>
                    <a:pt x="3338165" y="0"/>
                  </a:lnTo>
                  <a:lnTo>
                    <a:pt x="3338165" y="9753600"/>
                  </a:lnTo>
                  <a:lnTo>
                    <a:pt x="0" y="9753600"/>
                  </a:lnTo>
                  <a:close/>
                </a:path>
              </a:pathLst>
            </a:custGeom>
            <a:solidFill>
              <a:srgbClr val="50B264"/>
            </a:solidFill>
          </p:spPr>
          <p:txBody>
            <a:bodyPr/>
            <a:lstStyle/>
            <a:p>
              <a:endParaRPr lang="es-ES"/>
            </a:p>
          </p:txBody>
        </p:sp>
        <p:sp>
          <p:nvSpPr>
            <p:cNvPr id="4" name="TextBox 4"/>
            <p:cNvSpPr txBox="1"/>
            <p:nvPr/>
          </p:nvSpPr>
          <p:spPr>
            <a:xfrm>
              <a:off x="0" y="-66675"/>
              <a:ext cx="3338140" cy="9820275"/>
            </a:xfrm>
            <a:prstGeom prst="rect">
              <a:avLst/>
            </a:prstGeom>
          </p:spPr>
          <p:txBody>
            <a:bodyPr lIns="71438" tIns="71438" rIns="71438" bIns="71438" rtlCol="0" anchor="ctr"/>
            <a:lstStyle/>
            <a:p>
              <a:pPr algn="ctr">
                <a:lnSpc>
                  <a:spcPts val="7200"/>
                </a:lnSpc>
              </a:pPr>
              <a:r>
                <a:rPr lang="en-US" sz="6000">
                  <a:solidFill>
                    <a:srgbClr val="FFFFFF"/>
                  </a:solidFill>
                  <a:latin typeface="Poppins"/>
                  <a:ea typeface="Poppins"/>
                  <a:cs typeface="Poppins"/>
                  <a:sym typeface="Poppins"/>
                </a:rPr>
                <a:t>JA</a:t>
              </a:r>
            </a:p>
          </p:txBody>
        </p:sp>
      </p:grpSp>
      <p:grpSp>
        <p:nvGrpSpPr>
          <p:cNvPr id="5" name="Group 5"/>
          <p:cNvGrpSpPr/>
          <p:nvPr/>
        </p:nvGrpSpPr>
        <p:grpSpPr>
          <a:xfrm>
            <a:off x="14796080" y="0"/>
            <a:ext cx="3491920" cy="10287000"/>
            <a:chOff x="0" y="0"/>
            <a:chExt cx="3310858" cy="9753600"/>
          </a:xfrm>
        </p:grpSpPr>
        <p:sp>
          <p:nvSpPr>
            <p:cNvPr id="6" name="Freeform 6"/>
            <p:cNvSpPr/>
            <p:nvPr/>
          </p:nvSpPr>
          <p:spPr>
            <a:xfrm>
              <a:off x="0" y="0"/>
              <a:ext cx="3310883" cy="9753600"/>
            </a:xfrm>
            <a:custGeom>
              <a:avLst/>
              <a:gdLst/>
              <a:ahLst/>
              <a:cxnLst/>
              <a:rect l="l" t="t" r="r" b="b"/>
              <a:pathLst>
                <a:path w="3310883" h="9753600">
                  <a:moveTo>
                    <a:pt x="0" y="0"/>
                  </a:moveTo>
                  <a:lnTo>
                    <a:pt x="3310883" y="0"/>
                  </a:lnTo>
                  <a:lnTo>
                    <a:pt x="3310883" y="9753600"/>
                  </a:lnTo>
                  <a:lnTo>
                    <a:pt x="0" y="9753600"/>
                  </a:lnTo>
                  <a:close/>
                </a:path>
              </a:pathLst>
            </a:custGeom>
            <a:solidFill>
              <a:srgbClr val="FFED4C"/>
            </a:solidFill>
          </p:spPr>
          <p:txBody>
            <a:bodyPr/>
            <a:lstStyle/>
            <a:p>
              <a:endParaRPr lang="es-ES"/>
            </a:p>
          </p:txBody>
        </p:sp>
        <p:sp>
          <p:nvSpPr>
            <p:cNvPr id="7" name="TextBox 7"/>
            <p:cNvSpPr txBox="1"/>
            <p:nvPr/>
          </p:nvSpPr>
          <p:spPr>
            <a:xfrm>
              <a:off x="0" y="-66675"/>
              <a:ext cx="3310858" cy="9820275"/>
            </a:xfrm>
            <a:prstGeom prst="rect">
              <a:avLst/>
            </a:prstGeom>
          </p:spPr>
          <p:txBody>
            <a:bodyPr lIns="71438" tIns="71438" rIns="71438" bIns="71438" rtlCol="0" anchor="ctr"/>
            <a:lstStyle/>
            <a:p>
              <a:pPr algn="ctr">
                <a:lnSpc>
                  <a:spcPts val="7200"/>
                </a:lnSpc>
              </a:pPr>
              <a:r>
                <a:rPr lang="en-US" sz="6000">
                  <a:solidFill>
                    <a:srgbClr val="000000"/>
                  </a:solidFill>
                  <a:latin typeface="Poppins"/>
                  <a:ea typeface="Poppins"/>
                  <a:cs typeface="Poppins"/>
                  <a:sym typeface="Poppins"/>
                </a:rPr>
                <a:t>NEIN</a:t>
              </a:r>
            </a:p>
          </p:txBody>
        </p:sp>
      </p:grpSp>
      <p:grpSp>
        <p:nvGrpSpPr>
          <p:cNvPr id="8" name="Group 8"/>
          <p:cNvGrpSpPr/>
          <p:nvPr/>
        </p:nvGrpSpPr>
        <p:grpSpPr>
          <a:xfrm>
            <a:off x="7334111" y="2287799"/>
            <a:ext cx="3650720" cy="3485721"/>
            <a:chOff x="0" y="0"/>
            <a:chExt cx="3461423" cy="3304980"/>
          </a:xfrm>
        </p:grpSpPr>
        <p:sp>
          <p:nvSpPr>
            <p:cNvPr id="9" name="Freeform 9"/>
            <p:cNvSpPr/>
            <p:nvPr/>
          </p:nvSpPr>
          <p:spPr>
            <a:xfrm>
              <a:off x="0" y="0"/>
              <a:ext cx="3461385" cy="3304916"/>
            </a:xfrm>
            <a:custGeom>
              <a:avLst/>
              <a:gdLst/>
              <a:ahLst/>
              <a:cxnLst/>
              <a:rect l="l" t="t" r="r" b="b"/>
              <a:pathLst>
                <a:path w="3461385" h="3304916">
                  <a:moveTo>
                    <a:pt x="0" y="550798"/>
                  </a:moveTo>
                  <a:cubicBezTo>
                    <a:pt x="0" y="246634"/>
                    <a:pt x="246634" y="0"/>
                    <a:pt x="550799" y="0"/>
                  </a:cubicBezTo>
                  <a:lnTo>
                    <a:pt x="2910586" y="0"/>
                  </a:lnTo>
                  <a:cubicBezTo>
                    <a:pt x="3214751" y="0"/>
                    <a:pt x="3461385" y="246634"/>
                    <a:pt x="3461385" y="550798"/>
                  </a:cubicBezTo>
                  <a:lnTo>
                    <a:pt x="3461385" y="2754118"/>
                  </a:lnTo>
                  <a:cubicBezTo>
                    <a:pt x="3461385" y="3058283"/>
                    <a:pt x="3214751" y="3304916"/>
                    <a:pt x="2910586" y="3304916"/>
                  </a:cubicBezTo>
                  <a:lnTo>
                    <a:pt x="550799" y="3304916"/>
                  </a:lnTo>
                  <a:cubicBezTo>
                    <a:pt x="246634" y="3304916"/>
                    <a:pt x="0" y="3058410"/>
                    <a:pt x="0" y="2754118"/>
                  </a:cubicBezTo>
                  <a:lnTo>
                    <a:pt x="0" y="550798"/>
                  </a:lnTo>
                  <a:close/>
                </a:path>
              </a:pathLst>
            </a:custGeom>
            <a:solidFill>
              <a:srgbClr val="70C7D6"/>
            </a:solidFill>
            <a:ln w="19050" cap="rnd">
              <a:solidFill>
                <a:srgbClr val="000000"/>
              </a:solidFill>
              <a:prstDash val="solid"/>
              <a:round/>
            </a:ln>
          </p:spPr>
          <p:txBody>
            <a:bodyPr/>
            <a:lstStyle/>
            <a:p>
              <a:endParaRPr lang="es-ES"/>
            </a:p>
          </p:txBody>
        </p:sp>
        <p:sp>
          <p:nvSpPr>
            <p:cNvPr id="10" name="TextBox 10"/>
            <p:cNvSpPr txBox="1"/>
            <p:nvPr/>
          </p:nvSpPr>
          <p:spPr>
            <a:xfrm>
              <a:off x="0" y="-19050"/>
              <a:ext cx="3461423" cy="3324030"/>
            </a:xfrm>
            <a:prstGeom prst="rect">
              <a:avLst/>
            </a:prstGeom>
          </p:spPr>
          <p:txBody>
            <a:bodyPr lIns="71438" tIns="71438" rIns="71438" bIns="71438" rtlCol="0" anchor="ctr"/>
            <a:lstStyle/>
            <a:p>
              <a:pPr algn="ctr">
                <a:lnSpc>
                  <a:spcPts val="2880"/>
                </a:lnSpc>
              </a:pPr>
              <a:r>
                <a:rPr lang="en-US" sz="2400">
                  <a:solidFill>
                    <a:srgbClr val="000000"/>
                  </a:solidFill>
                  <a:latin typeface="Poppins"/>
                  <a:ea typeface="Poppins"/>
                  <a:cs typeface="Poppins"/>
                  <a:sym typeface="Poppins"/>
                </a:rPr>
                <a:t>Ich würde mit meinen Eltern oder meiner Lehrerin / meinem Lehrer sprechen, wenn ich mich in der Klasse unwohl fühlen oder schlecht behandelt werden würde.</a:t>
              </a:r>
            </a:p>
          </p:txBody>
        </p:sp>
      </p:grpSp>
      <p:sp>
        <p:nvSpPr>
          <p:cNvPr id="11" name="TextBox 11"/>
          <p:cNvSpPr txBox="1"/>
          <p:nvPr/>
        </p:nvSpPr>
        <p:spPr>
          <a:xfrm>
            <a:off x="6526809" y="6138763"/>
            <a:ext cx="5203441"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An wen könntest du dich wenden, wenn du nicht mit deinen Eltern sprechen möchtest?</a:t>
            </a:r>
          </a:p>
        </p:txBody>
      </p:sp>
      <p:sp>
        <p:nvSpPr>
          <p:cNvPr id="12" name="TextBox 12"/>
          <p:cNvSpPr txBox="1"/>
          <p:nvPr/>
        </p:nvSpPr>
        <p:spPr>
          <a:xfrm>
            <a:off x="6557750" y="7222045"/>
            <a:ext cx="5203441" cy="6381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z. B. an Lehrkräfte oder das schulische Unterstützungssystem.</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520694" cy="10287000"/>
            <a:chOff x="0" y="0"/>
            <a:chExt cx="3338140" cy="9753600"/>
          </a:xfrm>
        </p:grpSpPr>
        <p:sp>
          <p:nvSpPr>
            <p:cNvPr id="3" name="Freeform 3"/>
            <p:cNvSpPr/>
            <p:nvPr/>
          </p:nvSpPr>
          <p:spPr>
            <a:xfrm>
              <a:off x="0" y="0"/>
              <a:ext cx="3338165" cy="9753600"/>
            </a:xfrm>
            <a:custGeom>
              <a:avLst/>
              <a:gdLst/>
              <a:ahLst/>
              <a:cxnLst/>
              <a:rect l="l" t="t" r="r" b="b"/>
              <a:pathLst>
                <a:path w="3338165" h="9753600">
                  <a:moveTo>
                    <a:pt x="0" y="0"/>
                  </a:moveTo>
                  <a:lnTo>
                    <a:pt x="3338165" y="0"/>
                  </a:lnTo>
                  <a:lnTo>
                    <a:pt x="3338165" y="9753600"/>
                  </a:lnTo>
                  <a:lnTo>
                    <a:pt x="0" y="9753600"/>
                  </a:lnTo>
                  <a:close/>
                </a:path>
              </a:pathLst>
            </a:custGeom>
            <a:solidFill>
              <a:srgbClr val="50B264"/>
            </a:solidFill>
          </p:spPr>
          <p:txBody>
            <a:bodyPr/>
            <a:lstStyle/>
            <a:p>
              <a:endParaRPr lang="es-ES"/>
            </a:p>
          </p:txBody>
        </p:sp>
        <p:sp>
          <p:nvSpPr>
            <p:cNvPr id="4" name="TextBox 4"/>
            <p:cNvSpPr txBox="1"/>
            <p:nvPr/>
          </p:nvSpPr>
          <p:spPr>
            <a:xfrm>
              <a:off x="0" y="-66675"/>
              <a:ext cx="3338140" cy="9820275"/>
            </a:xfrm>
            <a:prstGeom prst="rect">
              <a:avLst/>
            </a:prstGeom>
          </p:spPr>
          <p:txBody>
            <a:bodyPr lIns="71438" tIns="71438" rIns="71438" bIns="71438" rtlCol="0" anchor="ctr"/>
            <a:lstStyle/>
            <a:p>
              <a:pPr algn="ctr">
                <a:lnSpc>
                  <a:spcPts val="7200"/>
                </a:lnSpc>
              </a:pPr>
              <a:r>
                <a:rPr lang="en-US" sz="6000">
                  <a:solidFill>
                    <a:srgbClr val="FFFFFF"/>
                  </a:solidFill>
                  <a:latin typeface="Poppins"/>
                  <a:ea typeface="Poppins"/>
                  <a:cs typeface="Poppins"/>
                  <a:sym typeface="Poppins"/>
                </a:rPr>
                <a:t>JA</a:t>
              </a:r>
            </a:p>
          </p:txBody>
        </p:sp>
      </p:grpSp>
      <p:grpSp>
        <p:nvGrpSpPr>
          <p:cNvPr id="5" name="Group 5"/>
          <p:cNvGrpSpPr/>
          <p:nvPr/>
        </p:nvGrpSpPr>
        <p:grpSpPr>
          <a:xfrm>
            <a:off x="14736644" y="0"/>
            <a:ext cx="3551356" cy="10287000"/>
            <a:chOff x="0" y="0"/>
            <a:chExt cx="3367211" cy="9753600"/>
          </a:xfrm>
        </p:grpSpPr>
        <p:sp>
          <p:nvSpPr>
            <p:cNvPr id="6" name="Freeform 6"/>
            <p:cNvSpPr/>
            <p:nvPr/>
          </p:nvSpPr>
          <p:spPr>
            <a:xfrm>
              <a:off x="0" y="0"/>
              <a:ext cx="3367237" cy="9753600"/>
            </a:xfrm>
            <a:custGeom>
              <a:avLst/>
              <a:gdLst/>
              <a:ahLst/>
              <a:cxnLst/>
              <a:rect l="l" t="t" r="r" b="b"/>
              <a:pathLst>
                <a:path w="3367237" h="9753600">
                  <a:moveTo>
                    <a:pt x="0" y="0"/>
                  </a:moveTo>
                  <a:lnTo>
                    <a:pt x="3367237" y="0"/>
                  </a:lnTo>
                  <a:lnTo>
                    <a:pt x="3367237" y="9753600"/>
                  </a:lnTo>
                  <a:lnTo>
                    <a:pt x="0" y="9753600"/>
                  </a:lnTo>
                  <a:close/>
                </a:path>
              </a:pathLst>
            </a:custGeom>
            <a:solidFill>
              <a:srgbClr val="FFED4C"/>
            </a:solidFill>
          </p:spPr>
          <p:txBody>
            <a:bodyPr/>
            <a:lstStyle/>
            <a:p>
              <a:endParaRPr lang="es-ES"/>
            </a:p>
          </p:txBody>
        </p:sp>
        <p:sp>
          <p:nvSpPr>
            <p:cNvPr id="7" name="TextBox 7"/>
            <p:cNvSpPr txBox="1"/>
            <p:nvPr/>
          </p:nvSpPr>
          <p:spPr>
            <a:xfrm>
              <a:off x="0" y="-66675"/>
              <a:ext cx="3367211" cy="9820275"/>
            </a:xfrm>
            <a:prstGeom prst="rect">
              <a:avLst/>
            </a:prstGeom>
          </p:spPr>
          <p:txBody>
            <a:bodyPr lIns="71438" tIns="71438" rIns="71438" bIns="71438" rtlCol="0" anchor="ctr"/>
            <a:lstStyle/>
            <a:p>
              <a:pPr algn="ctr">
                <a:lnSpc>
                  <a:spcPts val="7200"/>
                </a:lnSpc>
              </a:pPr>
              <a:r>
                <a:rPr lang="en-US" sz="6000">
                  <a:solidFill>
                    <a:srgbClr val="000000"/>
                  </a:solidFill>
                  <a:latin typeface="Poppins"/>
                  <a:ea typeface="Poppins"/>
                  <a:cs typeface="Poppins"/>
                  <a:sym typeface="Poppins"/>
                </a:rPr>
                <a:t>NEIN</a:t>
              </a:r>
            </a:p>
          </p:txBody>
        </p:sp>
      </p:grpSp>
      <p:grpSp>
        <p:nvGrpSpPr>
          <p:cNvPr id="8" name="Group 8"/>
          <p:cNvGrpSpPr/>
          <p:nvPr/>
        </p:nvGrpSpPr>
        <p:grpSpPr>
          <a:xfrm>
            <a:off x="7349575" y="3400644"/>
            <a:ext cx="3650720" cy="3485721"/>
            <a:chOff x="0" y="0"/>
            <a:chExt cx="3461423" cy="3304980"/>
          </a:xfrm>
        </p:grpSpPr>
        <p:sp>
          <p:nvSpPr>
            <p:cNvPr id="9" name="Freeform 9"/>
            <p:cNvSpPr/>
            <p:nvPr/>
          </p:nvSpPr>
          <p:spPr>
            <a:xfrm>
              <a:off x="0" y="0"/>
              <a:ext cx="3461385" cy="3304916"/>
            </a:xfrm>
            <a:custGeom>
              <a:avLst/>
              <a:gdLst/>
              <a:ahLst/>
              <a:cxnLst/>
              <a:rect l="l" t="t" r="r" b="b"/>
              <a:pathLst>
                <a:path w="3461385" h="3304916">
                  <a:moveTo>
                    <a:pt x="0" y="550798"/>
                  </a:moveTo>
                  <a:cubicBezTo>
                    <a:pt x="0" y="246634"/>
                    <a:pt x="246634" y="0"/>
                    <a:pt x="550799" y="0"/>
                  </a:cubicBezTo>
                  <a:lnTo>
                    <a:pt x="2910586" y="0"/>
                  </a:lnTo>
                  <a:cubicBezTo>
                    <a:pt x="3214751" y="0"/>
                    <a:pt x="3461385" y="246634"/>
                    <a:pt x="3461385" y="550798"/>
                  </a:cubicBezTo>
                  <a:lnTo>
                    <a:pt x="3461385" y="2754118"/>
                  </a:lnTo>
                  <a:cubicBezTo>
                    <a:pt x="3461385" y="3058283"/>
                    <a:pt x="3214751" y="3304916"/>
                    <a:pt x="2910586" y="3304916"/>
                  </a:cubicBezTo>
                  <a:lnTo>
                    <a:pt x="550799" y="3304916"/>
                  </a:lnTo>
                  <a:cubicBezTo>
                    <a:pt x="246634" y="3304916"/>
                    <a:pt x="0" y="3058410"/>
                    <a:pt x="0" y="2754118"/>
                  </a:cubicBezTo>
                  <a:lnTo>
                    <a:pt x="0" y="550798"/>
                  </a:lnTo>
                  <a:close/>
                </a:path>
              </a:pathLst>
            </a:custGeom>
            <a:solidFill>
              <a:srgbClr val="FFED4C"/>
            </a:solidFill>
            <a:ln w="19050" cap="rnd">
              <a:solidFill>
                <a:srgbClr val="000000"/>
              </a:solidFill>
              <a:prstDash val="solid"/>
              <a:round/>
            </a:ln>
          </p:spPr>
          <p:txBody>
            <a:bodyPr/>
            <a:lstStyle/>
            <a:p>
              <a:endParaRPr lang="es-ES"/>
            </a:p>
          </p:txBody>
        </p:sp>
        <p:sp>
          <p:nvSpPr>
            <p:cNvPr id="10" name="TextBox 10"/>
            <p:cNvSpPr txBox="1"/>
            <p:nvPr/>
          </p:nvSpPr>
          <p:spPr>
            <a:xfrm>
              <a:off x="0" y="-28575"/>
              <a:ext cx="3461423" cy="3333555"/>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Ich habe gesehen, dass jemand in meiner Klasse ständig gehänselt oder ausgeschlossen wird.</a:t>
              </a:r>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E3829C"/>
            </a:solidFill>
          </p:spPr>
          <p:txBody>
            <a:bodyPr/>
            <a:lstStyle/>
            <a:p>
              <a:endParaRPr lang="es-ES"/>
            </a:p>
          </p:txBody>
        </p:sp>
      </p:grpSp>
      <p:sp>
        <p:nvSpPr>
          <p:cNvPr id="4" name="TextBox 4"/>
          <p:cNvSpPr txBox="1"/>
          <p:nvPr/>
        </p:nvSpPr>
        <p:spPr>
          <a:xfrm>
            <a:off x="8263417" y="4036961"/>
            <a:ext cx="1914304" cy="446558"/>
          </a:xfrm>
          <a:prstGeom prst="rect">
            <a:avLst/>
          </a:prstGeom>
        </p:spPr>
        <p:txBody>
          <a:bodyPr lIns="0" tIns="0" rIns="0" bIns="0" rtlCol="0" anchor="t">
            <a:spAutoFit/>
          </a:bodyPr>
          <a:lstStyle/>
          <a:p>
            <a:pPr algn="ctr">
              <a:lnSpc>
                <a:spcPts val="3328"/>
              </a:lnSpc>
            </a:pPr>
            <a:r>
              <a:rPr lang="en-US" sz="2773">
                <a:solidFill>
                  <a:srgbClr val="000000"/>
                </a:solidFill>
                <a:latin typeface="Poppins"/>
                <a:ea typeface="Poppins"/>
                <a:cs typeface="Poppins"/>
                <a:sym typeface="Poppins"/>
              </a:rPr>
              <a:t>Aktivität 1.5</a:t>
            </a:r>
          </a:p>
        </p:txBody>
      </p:sp>
      <p:sp>
        <p:nvSpPr>
          <p:cNvPr id="5" name="TextBox 5"/>
          <p:cNvSpPr txBox="1"/>
          <p:nvPr/>
        </p:nvSpPr>
        <p:spPr>
          <a:xfrm>
            <a:off x="6264176" y="6602435"/>
            <a:ext cx="5759648" cy="809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Was ist Mobbing?</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54045" y="1391403"/>
            <a:ext cx="5015911"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Tafel oder Flipchart</a:t>
            </a:r>
          </a:p>
          <a:p>
            <a:pPr marL="257387" lvl="1" indent="-128693" algn="l">
              <a:lnSpc>
                <a:spcPts val="2400"/>
              </a:lnSpc>
              <a:buFont typeface="Arial"/>
              <a:buChar char="•"/>
            </a:pPr>
            <a:r>
              <a:rPr lang="en-US" sz="2000">
                <a:solidFill>
                  <a:srgbClr val="000000"/>
                </a:solidFill>
                <a:latin typeface="Poppins"/>
                <a:ea typeface="Poppins"/>
                <a:cs typeface="Poppins"/>
                <a:sym typeface="Poppins"/>
              </a:rPr>
              <a:t>Marker oder Kreide</a:t>
            </a:r>
          </a:p>
        </p:txBody>
      </p:sp>
      <p:sp>
        <p:nvSpPr>
          <p:cNvPr id="3" name="TextBox 3"/>
          <p:cNvSpPr txBox="1"/>
          <p:nvPr/>
        </p:nvSpPr>
        <p:spPr>
          <a:xfrm>
            <a:off x="10529405" y="1153278"/>
            <a:ext cx="4910660"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definieren, was Mobbing bedeutet, und betrachten die Rollen: Opfer, Täter, Beobachter, Verteidiger und Klasse.</a:t>
            </a:r>
          </a:p>
        </p:txBody>
      </p:sp>
      <p:sp>
        <p:nvSpPr>
          <p:cNvPr id="4" name="TextBox 4"/>
          <p:cNvSpPr txBox="1"/>
          <p:nvPr/>
        </p:nvSpPr>
        <p:spPr>
          <a:xfrm>
            <a:off x="3266786" y="8734902"/>
            <a:ext cx="11754427" cy="638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Beim Mobbing gibt es keine passiven Zuschauer; alle beeinflussen, was passiert.</a:t>
            </a:r>
          </a:p>
          <a:p>
            <a:pPr algn="l">
              <a:lnSpc>
                <a:spcPts val="2400"/>
              </a:lnSpc>
            </a:pPr>
            <a:endParaRPr lang="en-US" sz="2000">
              <a:solidFill>
                <a:srgbClr val="000000"/>
              </a:solidFill>
              <a:latin typeface="Poppins"/>
              <a:ea typeface="Poppins"/>
              <a:cs typeface="Poppins"/>
              <a:sym typeface="Poppins"/>
            </a:endParaRPr>
          </a:p>
        </p:txBody>
      </p:sp>
      <p:grpSp>
        <p:nvGrpSpPr>
          <p:cNvPr id="5" name="Group 5"/>
          <p:cNvGrpSpPr/>
          <p:nvPr/>
        </p:nvGrpSpPr>
        <p:grpSpPr>
          <a:xfrm>
            <a:off x="5911541" y="3773682"/>
            <a:ext cx="5619665" cy="4349230"/>
            <a:chOff x="0" y="0"/>
            <a:chExt cx="5192141" cy="4018356"/>
          </a:xfrm>
        </p:grpSpPr>
        <p:sp>
          <p:nvSpPr>
            <p:cNvPr id="6" name="Freeform 6" descr="A screenshot of a video game  AI-generated content may be incorrect."/>
            <p:cNvSpPr/>
            <p:nvPr/>
          </p:nvSpPr>
          <p:spPr>
            <a:xfrm>
              <a:off x="0" y="0"/>
              <a:ext cx="5192141" cy="4018407"/>
            </a:xfrm>
            <a:custGeom>
              <a:avLst/>
              <a:gdLst/>
              <a:ahLst/>
              <a:cxnLst/>
              <a:rect l="l" t="t" r="r" b="b"/>
              <a:pathLst>
                <a:path w="5192141" h="4018407">
                  <a:moveTo>
                    <a:pt x="0" y="0"/>
                  </a:moveTo>
                  <a:lnTo>
                    <a:pt x="5192141" y="0"/>
                  </a:lnTo>
                  <a:lnTo>
                    <a:pt x="5192141" y="4018407"/>
                  </a:lnTo>
                  <a:lnTo>
                    <a:pt x="0" y="4018407"/>
                  </a:lnTo>
                  <a:lnTo>
                    <a:pt x="0" y="0"/>
                  </a:lnTo>
                  <a:close/>
                </a:path>
              </a:pathLst>
            </a:custGeom>
            <a:blipFill>
              <a:blip r:embed="rId2"/>
              <a:stretch>
                <a:fillRect l="-115059" t="-388208" r="-100198" b="-38940"/>
              </a:stretch>
            </a:blipFill>
          </p:spPr>
          <p:txBody>
            <a:bodyPr/>
            <a:lstStyle/>
            <a:p>
              <a:endParaRPr lang="es-ES"/>
            </a:p>
          </p:txBody>
        </p:sp>
      </p:grpSp>
      <p:grpSp>
        <p:nvGrpSpPr>
          <p:cNvPr id="7" name="Group 7"/>
          <p:cNvGrpSpPr/>
          <p:nvPr/>
        </p:nvGrpSpPr>
        <p:grpSpPr>
          <a:xfrm>
            <a:off x="10357982" y="3878187"/>
            <a:ext cx="7076698" cy="5453341"/>
            <a:chOff x="0" y="0"/>
            <a:chExt cx="6538328" cy="5038471"/>
          </a:xfrm>
        </p:grpSpPr>
        <p:sp>
          <p:nvSpPr>
            <p:cNvPr id="8" name="Freeform 8" descr="A screenshot of a video game  AI-generated content may be incorrect."/>
            <p:cNvSpPr/>
            <p:nvPr/>
          </p:nvSpPr>
          <p:spPr>
            <a:xfrm>
              <a:off x="0" y="0"/>
              <a:ext cx="6538341" cy="5038471"/>
            </a:xfrm>
            <a:custGeom>
              <a:avLst/>
              <a:gdLst/>
              <a:ahLst/>
              <a:cxnLst/>
              <a:rect l="l" t="t" r="r" b="b"/>
              <a:pathLst>
                <a:path w="6538341" h="5038471">
                  <a:moveTo>
                    <a:pt x="0" y="0"/>
                  </a:moveTo>
                  <a:lnTo>
                    <a:pt x="6538341" y="0"/>
                  </a:lnTo>
                  <a:lnTo>
                    <a:pt x="6538341" y="5038471"/>
                  </a:lnTo>
                  <a:lnTo>
                    <a:pt x="0" y="5038471"/>
                  </a:lnTo>
                  <a:lnTo>
                    <a:pt x="0" y="0"/>
                  </a:lnTo>
                  <a:close/>
                </a:path>
              </a:pathLst>
            </a:custGeom>
            <a:blipFill>
              <a:blip r:embed="rId2"/>
              <a:stretch>
                <a:fillRect l="-189075" t="-299790" b="-85668"/>
              </a:stretch>
            </a:blipFill>
          </p:spPr>
          <p:txBody>
            <a:bodyPr/>
            <a:lstStyle/>
            <a:p>
              <a:endParaRPr lang="es-ES"/>
            </a:p>
          </p:txBody>
        </p:sp>
      </p:grpSp>
      <p:grpSp>
        <p:nvGrpSpPr>
          <p:cNvPr id="9" name="Group 9"/>
          <p:cNvGrpSpPr/>
          <p:nvPr/>
        </p:nvGrpSpPr>
        <p:grpSpPr>
          <a:xfrm>
            <a:off x="1815852" y="4002178"/>
            <a:ext cx="5619665" cy="4818976"/>
            <a:chOff x="0" y="0"/>
            <a:chExt cx="5192141" cy="4452366"/>
          </a:xfrm>
        </p:grpSpPr>
        <p:sp>
          <p:nvSpPr>
            <p:cNvPr id="10" name="Freeform 10" descr="A screenshot of a video game  AI-generated content may be incorrect."/>
            <p:cNvSpPr/>
            <p:nvPr/>
          </p:nvSpPr>
          <p:spPr>
            <a:xfrm>
              <a:off x="0" y="0"/>
              <a:ext cx="5192141" cy="4452366"/>
            </a:xfrm>
            <a:custGeom>
              <a:avLst/>
              <a:gdLst/>
              <a:ahLst/>
              <a:cxnLst/>
              <a:rect l="l" t="t" r="r" b="b"/>
              <a:pathLst>
                <a:path w="5192141" h="4452366">
                  <a:moveTo>
                    <a:pt x="0" y="0"/>
                  </a:moveTo>
                  <a:lnTo>
                    <a:pt x="5192141" y="0"/>
                  </a:lnTo>
                  <a:lnTo>
                    <a:pt x="5192141" y="4452366"/>
                  </a:lnTo>
                  <a:lnTo>
                    <a:pt x="0" y="4452366"/>
                  </a:lnTo>
                  <a:lnTo>
                    <a:pt x="0" y="0"/>
                  </a:lnTo>
                  <a:close/>
                </a:path>
              </a:pathLst>
            </a:custGeom>
            <a:blipFill>
              <a:blip r:embed="rId2"/>
              <a:stretch>
                <a:fillRect l="-18635" t="-310425" r="-211604" b="-87953"/>
              </a:stretch>
            </a:blipFill>
          </p:spPr>
          <p:txBody>
            <a:bodyPr/>
            <a:lstStyle/>
            <a:p>
              <a:endParaRPr lang="es-ES"/>
            </a:p>
          </p:txBody>
        </p:sp>
      </p:gr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28275" y="1729821"/>
            <a:ext cx="12490708" cy="2963934"/>
            <a:chOff x="0" y="0"/>
            <a:chExt cx="11843042" cy="2810249"/>
          </a:xfrm>
        </p:grpSpPr>
        <p:sp>
          <p:nvSpPr>
            <p:cNvPr id="3" name="Freeform 3"/>
            <p:cNvSpPr/>
            <p:nvPr/>
          </p:nvSpPr>
          <p:spPr>
            <a:xfrm>
              <a:off x="0" y="0"/>
              <a:ext cx="11842987" cy="2810261"/>
            </a:xfrm>
            <a:custGeom>
              <a:avLst/>
              <a:gdLst/>
              <a:ahLst/>
              <a:cxnLst/>
              <a:rect l="l" t="t" r="r" b="b"/>
              <a:pathLst>
                <a:path w="11842987" h="2810261">
                  <a:moveTo>
                    <a:pt x="0" y="468377"/>
                  </a:moveTo>
                  <a:cubicBezTo>
                    <a:pt x="0" y="209677"/>
                    <a:pt x="298794" y="0"/>
                    <a:pt x="667445" y="0"/>
                  </a:cubicBezTo>
                  <a:lnTo>
                    <a:pt x="11175543" y="0"/>
                  </a:lnTo>
                  <a:cubicBezTo>
                    <a:pt x="11544194" y="0"/>
                    <a:pt x="11842987" y="209677"/>
                    <a:pt x="11842987" y="468377"/>
                  </a:cubicBezTo>
                  <a:lnTo>
                    <a:pt x="11842987" y="2341884"/>
                  </a:lnTo>
                  <a:cubicBezTo>
                    <a:pt x="11842987" y="2600584"/>
                    <a:pt x="11544194" y="2810261"/>
                    <a:pt x="11175543" y="2810261"/>
                  </a:cubicBezTo>
                  <a:lnTo>
                    <a:pt x="667445" y="2810261"/>
                  </a:lnTo>
                  <a:cubicBezTo>
                    <a:pt x="298794" y="2810261"/>
                    <a:pt x="0" y="2600584"/>
                    <a:pt x="0" y="2341884"/>
                  </a:cubicBezTo>
                  <a:lnTo>
                    <a:pt x="0" y="468377"/>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11843042" cy="2838824"/>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Mobbing liegt vor, wenn eine Person wiederholt negatives Verhalten erleidet, das über längere Zeit anhält und bei dem ein Ungleichgewicht der Macht zwischen dem Opfer und der angreifenden Person besteht.</a:t>
              </a:r>
            </a:p>
          </p:txBody>
        </p:sp>
      </p:grpSp>
      <p:sp>
        <p:nvSpPr>
          <p:cNvPr id="5" name="TextBox 5"/>
          <p:cNvSpPr txBox="1"/>
          <p:nvPr/>
        </p:nvSpPr>
        <p:spPr>
          <a:xfrm>
            <a:off x="7315199" y="728296"/>
            <a:ext cx="3657602" cy="410369"/>
          </a:xfrm>
          <a:prstGeom prst="rect">
            <a:avLst/>
          </a:prstGeom>
        </p:spPr>
        <p:txBody>
          <a:bodyPr wrap="square" lIns="0" tIns="0" rIns="0" bIns="0" rtlCol="0" anchor="t">
            <a:spAutoFit/>
          </a:bodyPr>
          <a:lstStyle/>
          <a:p>
            <a:pPr algn="ctr">
              <a:lnSpc>
                <a:spcPts val="3239"/>
              </a:lnSpc>
            </a:pPr>
            <a:r>
              <a:rPr lang="en-US" sz="2699" b="1" dirty="0">
                <a:solidFill>
                  <a:srgbClr val="000000"/>
                </a:solidFill>
                <a:latin typeface="Poppins Bold"/>
                <a:ea typeface="Poppins Bold"/>
                <a:cs typeface="Poppins Bold"/>
                <a:sym typeface="Poppins Bold"/>
              </a:rPr>
              <a:t>Was </a:t>
            </a:r>
            <a:r>
              <a:rPr lang="en-US" sz="2699" b="1" dirty="0" err="1">
                <a:solidFill>
                  <a:srgbClr val="000000"/>
                </a:solidFill>
                <a:latin typeface="Poppins Bold"/>
                <a:ea typeface="Poppins Bold"/>
                <a:cs typeface="Poppins Bold"/>
                <a:sym typeface="Poppins Bold"/>
              </a:rPr>
              <a:t>ist</a:t>
            </a:r>
            <a:r>
              <a:rPr lang="en-US" sz="2699" b="1" dirty="0">
                <a:solidFill>
                  <a:srgbClr val="000000"/>
                </a:solidFill>
                <a:latin typeface="Poppins Bold"/>
                <a:ea typeface="Poppins Bold"/>
                <a:cs typeface="Poppins Bold"/>
                <a:sym typeface="Poppins Bold"/>
              </a:rPr>
              <a:t> Mobbing?</a:t>
            </a:r>
          </a:p>
        </p:txBody>
      </p:sp>
      <p:sp>
        <p:nvSpPr>
          <p:cNvPr id="6" name="TextBox 6"/>
          <p:cNvSpPr txBox="1"/>
          <p:nvPr/>
        </p:nvSpPr>
        <p:spPr>
          <a:xfrm>
            <a:off x="5029324" y="5268426"/>
            <a:ext cx="2001576" cy="333375"/>
          </a:xfrm>
          <a:prstGeom prst="rect">
            <a:avLst/>
          </a:prstGeom>
        </p:spPr>
        <p:txBody>
          <a:bodyPr lIns="0" tIns="0" rIns="0" bIns="0" rtlCol="0" anchor="t">
            <a:spAutoFit/>
          </a:bodyPr>
          <a:lstStyle/>
          <a:p>
            <a:pPr algn="ctr">
              <a:lnSpc>
                <a:spcPts val="2400"/>
              </a:lnSpc>
            </a:pPr>
            <a:r>
              <a:rPr lang="en-US" sz="2000" b="1">
                <a:solidFill>
                  <a:srgbClr val="E3829C"/>
                </a:solidFill>
                <a:latin typeface="Poppins Bold"/>
                <a:ea typeface="Poppins Bold"/>
                <a:cs typeface="Poppins Bold"/>
                <a:sym typeface="Poppins Bold"/>
              </a:rPr>
              <a:t>Wiederholung</a:t>
            </a:r>
          </a:p>
        </p:txBody>
      </p:sp>
      <p:sp>
        <p:nvSpPr>
          <p:cNvPr id="7" name="TextBox 7"/>
          <p:cNvSpPr txBox="1"/>
          <p:nvPr/>
        </p:nvSpPr>
        <p:spPr>
          <a:xfrm>
            <a:off x="5029200" y="5950610"/>
            <a:ext cx="2001700" cy="333375"/>
          </a:xfrm>
          <a:prstGeom prst="rect">
            <a:avLst/>
          </a:prstGeom>
        </p:spPr>
        <p:txBody>
          <a:bodyPr lIns="0" tIns="0" rIns="0" bIns="0" rtlCol="0" anchor="t">
            <a:spAutoFit/>
          </a:bodyPr>
          <a:lstStyle/>
          <a:p>
            <a:pPr algn="ctr">
              <a:lnSpc>
                <a:spcPts val="2400"/>
              </a:lnSpc>
            </a:pPr>
            <a:r>
              <a:rPr lang="en-US" sz="2000" b="1">
                <a:solidFill>
                  <a:srgbClr val="50B264"/>
                </a:solidFill>
                <a:latin typeface="Poppins Bold"/>
                <a:ea typeface="Poppins Bold"/>
                <a:cs typeface="Poppins Bold"/>
                <a:sym typeface="Poppins Bold"/>
              </a:rPr>
              <a:t>Wiederholung</a:t>
            </a:r>
          </a:p>
        </p:txBody>
      </p:sp>
      <p:sp>
        <p:nvSpPr>
          <p:cNvPr id="8" name="TextBox 8"/>
          <p:cNvSpPr txBox="1"/>
          <p:nvPr/>
        </p:nvSpPr>
        <p:spPr>
          <a:xfrm>
            <a:off x="5029200" y="6653421"/>
            <a:ext cx="2001700" cy="333375"/>
          </a:xfrm>
          <a:prstGeom prst="rect">
            <a:avLst/>
          </a:prstGeom>
        </p:spPr>
        <p:txBody>
          <a:bodyPr lIns="0" tIns="0" rIns="0" bIns="0" rtlCol="0" anchor="t">
            <a:spAutoFit/>
          </a:bodyPr>
          <a:lstStyle/>
          <a:p>
            <a:pPr algn="ctr">
              <a:lnSpc>
                <a:spcPts val="2400"/>
              </a:lnSpc>
            </a:pPr>
            <a:r>
              <a:rPr lang="en-US" sz="2000" b="1">
                <a:solidFill>
                  <a:srgbClr val="70C7D6"/>
                </a:solidFill>
                <a:latin typeface="Poppins Bold"/>
                <a:ea typeface="Poppins Bold"/>
                <a:cs typeface="Poppins Bold"/>
                <a:sym typeface="Poppins Bold"/>
              </a:rPr>
              <a:t>Wiederholung</a:t>
            </a:r>
          </a:p>
        </p:txBody>
      </p:sp>
      <p:sp>
        <p:nvSpPr>
          <p:cNvPr id="9" name="TextBox 9"/>
          <p:cNvSpPr txBox="1"/>
          <p:nvPr/>
        </p:nvSpPr>
        <p:spPr>
          <a:xfrm>
            <a:off x="5029200" y="7356232"/>
            <a:ext cx="2001700" cy="333375"/>
          </a:xfrm>
          <a:prstGeom prst="rect">
            <a:avLst/>
          </a:prstGeom>
        </p:spPr>
        <p:txBody>
          <a:bodyPr lIns="0" tIns="0" rIns="0" bIns="0" rtlCol="0" anchor="t">
            <a:spAutoFit/>
          </a:bodyPr>
          <a:lstStyle/>
          <a:p>
            <a:pPr algn="ctr">
              <a:lnSpc>
                <a:spcPts val="2400"/>
              </a:lnSpc>
            </a:pPr>
            <a:r>
              <a:rPr lang="en-US" sz="2000" b="1" dirty="0" err="1">
                <a:solidFill>
                  <a:srgbClr val="FFED4C"/>
                </a:solidFill>
                <a:latin typeface="Poppins Bold"/>
                <a:ea typeface="Poppins Bold"/>
                <a:cs typeface="Poppins Bold"/>
                <a:sym typeface="Poppins Bold"/>
              </a:rPr>
              <a:t>Wiederholung</a:t>
            </a:r>
            <a:endParaRPr lang="en-US" sz="2000" b="1" dirty="0">
              <a:solidFill>
                <a:srgbClr val="FFED4C"/>
              </a:solidFill>
              <a:latin typeface="Poppins Bold"/>
              <a:ea typeface="Poppins Bold"/>
              <a:cs typeface="Poppins Bold"/>
              <a:sym typeface="Poppins Bold"/>
            </a:endParaRPr>
          </a:p>
        </p:txBody>
      </p:sp>
      <p:sp>
        <p:nvSpPr>
          <p:cNvPr id="10" name="TextBox 10"/>
          <p:cNvSpPr txBox="1"/>
          <p:nvPr/>
        </p:nvSpPr>
        <p:spPr>
          <a:xfrm>
            <a:off x="9272588" y="5309722"/>
            <a:ext cx="3852468" cy="638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Es kann </a:t>
            </a:r>
            <a:r>
              <a:rPr lang="en-US" sz="2000" b="1">
                <a:solidFill>
                  <a:srgbClr val="000000"/>
                </a:solidFill>
                <a:latin typeface="Poppins Bold"/>
                <a:ea typeface="Poppins Bold"/>
                <a:cs typeface="Poppins Bold"/>
                <a:sym typeface="Poppins Bold"/>
              </a:rPr>
              <a:t>körperlich, verbal, sozial oder digital sein.</a:t>
            </a:r>
          </a:p>
        </p:txBody>
      </p:sp>
      <p:grpSp>
        <p:nvGrpSpPr>
          <p:cNvPr id="11" name="Group 11"/>
          <p:cNvGrpSpPr/>
          <p:nvPr/>
        </p:nvGrpSpPr>
        <p:grpSpPr>
          <a:xfrm>
            <a:off x="9113353" y="6433557"/>
            <a:ext cx="6605630" cy="2497272"/>
            <a:chOff x="0" y="0"/>
            <a:chExt cx="6263116" cy="2367784"/>
          </a:xfrm>
        </p:grpSpPr>
        <p:sp>
          <p:nvSpPr>
            <p:cNvPr id="12" name="Freeform 12"/>
            <p:cNvSpPr/>
            <p:nvPr/>
          </p:nvSpPr>
          <p:spPr>
            <a:xfrm>
              <a:off x="0" y="0"/>
              <a:ext cx="6262982" cy="2367797"/>
            </a:xfrm>
            <a:custGeom>
              <a:avLst/>
              <a:gdLst/>
              <a:ahLst/>
              <a:cxnLst/>
              <a:rect l="l" t="t" r="r" b="b"/>
              <a:pathLst>
                <a:path w="6262982" h="2367797">
                  <a:moveTo>
                    <a:pt x="0" y="394615"/>
                  </a:moveTo>
                  <a:cubicBezTo>
                    <a:pt x="0" y="176661"/>
                    <a:pt x="326749" y="0"/>
                    <a:pt x="729874" y="0"/>
                  </a:cubicBezTo>
                  <a:lnTo>
                    <a:pt x="5533108" y="0"/>
                  </a:lnTo>
                  <a:cubicBezTo>
                    <a:pt x="5936232" y="0"/>
                    <a:pt x="6262982" y="176661"/>
                    <a:pt x="6262982" y="394615"/>
                  </a:cubicBezTo>
                  <a:lnTo>
                    <a:pt x="6262982" y="1973179"/>
                  </a:lnTo>
                  <a:cubicBezTo>
                    <a:pt x="6262982" y="2191133"/>
                    <a:pt x="5936232" y="2367797"/>
                    <a:pt x="5533108" y="2367797"/>
                  </a:cubicBezTo>
                  <a:lnTo>
                    <a:pt x="729874" y="2367797"/>
                  </a:lnTo>
                  <a:cubicBezTo>
                    <a:pt x="326749" y="2367796"/>
                    <a:pt x="0" y="2191133"/>
                    <a:pt x="0" y="1973179"/>
                  </a:cubicBezTo>
                  <a:lnTo>
                    <a:pt x="0" y="394615"/>
                  </a:lnTo>
                  <a:close/>
                </a:path>
              </a:pathLst>
            </a:custGeom>
            <a:solidFill>
              <a:srgbClr val="70C7D6"/>
            </a:solidFill>
            <a:ln w="19050" cap="rnd">
              <a:solidFill>
                <a:srgbClr val="000000"/>
              </a:solidFill>
              <a:prstDash val="solid"/>
              <a:round/>
            </a:ln>
          </p:spPr>
          <p:txBody>
            <a:bodyPr/>
            <a:lstStyle/>
            <a:p>
              <a:endParaRPr lang="es-ES"/>
            </a:p>
          </p:txBody>
        </p:sp>
        <p:sp>
          <p:nvSpPr>
            <p:cNvPr id="13" name="TextBox 13"/>
            <p:cNvSpPr txBox="1"/>
            <p:nvPr/>
          </p:nvSpPr>
          <p:spPr>
            <a:xfrm>
              <a:off x="0" y="-28575"/>
              <a:ext cx="6263116" cy="2396359"/>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Ein Schüler oder eine Schülerin wird gemobbt, wenn jemand sie wiederholt und über einen längeren Zeitraum belästigt oder verletzt.</a:t>
              </a:r>
            </a:p>
          </p:txBody>
        </p:sp>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27912" y="1308288"/>
            <a:ext cx="5546657" cy="8141882"/>
          </a:xfrm>
          <a:custGeom>
            <a:avLst/>
            <a:gdLst/>
            <a:ahLst/>
            <a:cxnLst/>
            <a:rect l="l" t="t" r="r" b="b"/>
            <a:pathLst>
              <a:path w="5546657" h="8141882">
                <a:moveTo>
                  <a:pt x="0" y="0"/>
                </a:moveTo>
                <a:lnTo>
                  <a:pt x="5546657" y="0"/>
                </a:lnTo>
                <a:lnTo>
                  <a:pt x="5546657" y="8141881"/>
                </a:lnTo>
                <a:lnTo>
                  <a:pt x="0" y="8141881"/>
                </a:lnTo>
                <a:lnTo>
                  <a:pt x="0" y="0"/>
                </a:lnTo>
                <a:close/>
              </a:path>
            </a:pathLst>
          </a:custGeom>
          <a:blipFill>
            <a:blip r:embed="rId2"/>
            <a:stretch>
              <a:fillRect/>
            </a:stretch>
          </a:blipFill>
        </p:spPr>
        <p:txBody>
          <a:bodyPr/>
          <a:lstStyle/>
          <a:p>
            <a:endParaRPr lang="es-ES"/>
          </a:p>
        </p:txBody>
      </p:sp>
      <p:sp>
        <p:nvSpPr>
          <p:cNvPr id="3" name="Freeform 3"/>
          <p:cNvSpPr/>
          <p:nvPr/>
        </p:nvSpPr>
        <p:spPr>
          <a:xfrm rot="5400000">
            <a:off x="8661629" y="1291496"/>
            <a:ext cx="7571693" cy="7815942"/>
          </a:xfrm>
          <a:custGeom>
            <a:avLst/>
            <a:gdLst/>
            <a:ahLst/>
            <a:cxnLst/>
            <a:rect l="l" t="t" r="r" b="b"/>
            <a:pathLst>
              <a:path w="7571693" h="7815942">
                <a:moveTo>
                  <a:pt x="0" y="0"/>
                </a:moveTo>
                <a:lnTo>
                  <a:pt x="7571694" y="0"/>
                </a:lnTo>
                <a:lnTo>
                  <a:pt x="7571694" y="7815942"/>
                </a:lnTo>
                <a:lnTo>
                  <a:pt x="0" y="7815942"/>
                </a:lnTo>
                <a:lnTo>
                  <a:pt x="0" y="0"/>
                </a:lnTo>
                <a:close/>
              </a:path>
            </a:pathLst>
          </a:custGeom>
          <a:blipFill>
            <a:blip r:embed="rId3"/>
            <a:stretch>
              <a:fillRect/>
            </a:stretch>
          </a:blipFill>
        </p:spPr>
        <p:txBody>
          <a:bodyPr/>
          <a:lstStyle/>
          <a:p>
            <a:endParaRPr lang="es-ES"/>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77900" y="1028700"/>
            <a:ext cx="6202591" cy="8260503"/>
            <a:chOff x="0" y="0"/>
            <a:chExt cx="8270121" cy="11014004"/>
          </a:xfrm>
        </p:grpSpPr>
        <p:grpSp>
          <p:nvGrpSpPr>
            <p:cNvPr id="3" name="Group 3"/>
            <p:cNvGrpSpPr/>
            <p:nvPr/>
          </p:nvGrpSpPr>
          <p:grpSpPr>
            <a:xfrm rot="-5400000">
              <a:off x="-1901318" y="1901318"/>
              <a:ext cx="11014004" cy="7211369"/>
              <a:chOff x="0" y="0"/>
              <a:chExt cx="8271535" cy="5415750"/>
            </a:xfrm>
          </p:grpSpPr>
          <p:sp>
            <p:nvSpPr>
              <p:cNvPr id="4" name="Freeform 4" descr="Cartoon of a child and a child pointing at each other  AI-generated content may be incorrect."/>
              <p:cNvSpPr/>
              <p:nvPr/>
            </p:nvSpPr>
            <p:spPr>
              <a:xfrm>
                <a:off x="0" y="0"/>
                <a:ext cx="8271510" cy="5415788"/>
              </a:xfrm>
              <a:custGeom>
                <a:avLst/>
                <a:gdLst/>
                <a:ahLst/>
                <a:cxnLst/>
                <a:rect l="l" t="t" r="r" b="b"/>
                <a:pathLst>
                  <a:path w="8271510" h="5415788">
                    <a:moveTo>
                      <a:pt x="0" y="0"/>
                    </a:moveTo>
                    <a:lnTo>
                      <a:pt x="8271510" y="0"/>
                    </a:lnTo>
                    <a:lnTo>
                      <a:pt x="8271510" y="5415788"/>
                    </a:lnTo>
                    <a:lnTo>
                      <a:pt x="0" y="5415788"/>
                    </a:lnTo>
                    <a:lnTo>
                      <a:pt x="0" y="0"/>
                    </a:lnTo>
                    <a:close/>
                  </a:path>
                </a:pathLst>
              </a:custGeom>
              <a:blipFill>
                <a:blip r:embed="rId2"/>
                <a:stretch>
                  <a:fillRect b="-97650"/>
                </a:stretch>
              </a:blipFill>
            </p:spPr>
            <p:txBody>
              <a:bodyPr/>
              <a:lstStyle/>
              <a:p>
                <a:endParaRPr lang="es-ES"/>
              </a:p>
            </p:txBody>
          </p:sp>
        </p:grpSp>
        <p:sp>
          <p:nvSpPr>
            <p:cNvPr id="5" name="Freeform 5"/>
            <p:cNvSpPr/>
            <p:nvPr/>
          </p:nvSpPr>
          <p:spPr>
            <a:xfrm>
              <a:off x="0" y="7871626"/>
              <a:ext cx="8270121" cy="2739478"/>
            </a:xfrm>
            <a:custGeom>
              <a:avLst/>
              <a:gdLst/>
              <a:ahLst/>
              <a:cxnLst/>
              <a:rect l="l" t="t" r="r" b="b"/>
              <a:pathLst>
                <a:path w="8270121" h="2739478">
                  <a:moveTo>
                    <a:pt x="0" y="0"/>
                  </a:moveTo>
                  <a:lnTo>
                    <a:pt x="8270121" y="0"/>
                  </a:lnTo>
                  <a:lnTo>
                    <a:pt x="8270121" y="2739477"/>
                  </a:lnTo>
                  <a:lnTo>
                    <a:pt x="0" y="2739477"/>
                  </a:lnTo>
                  <a:lnTo>
                    <a:pt x="0" y="0"/>
                  </a:lnTo>
                  <a:close/>
                </a:path>
              </a:pathLst>
            </a:custGeom>
            <a:blipFill>
              <a:blip r:embed="rId3"/>
              <a:stretch>
                <a:fillRect/>
              </a:stretch>
            </a:blipFill>
          </p:spPr>
          <p:txBody>
            <a:bodyPr/>
            <a:lstStyle/>
            <a:p>
              <a:endParaRPr lang="es-ES"/>
            </a:p>
          </p:txBody>
        </p:sp>
      </p:grpSp>
      <p:grpSp>
        <p:nvGrpSpPr>
          <p:cNvPr id="6" name="Group 6"/>
          <p:cNvGrpSpPr/>
          <p:nvPr/>
        </p:nvGrpSpPr>
        <p:grpSpPr>
          <a:xfrm>
            <a:off x="9695961" y="1653553"/>
            <a:ext cx="7500695" cy="7744237"/>
            <a:chOff x="0" y="0"/>
            <a:chExt cx="10000927" cy="10325649"/>
          </a:xfrm>
        </p:grpSpPr>
        <p:grpSp>
          <p:nvGrpSpPr>
            <p:cNvPr id="7" name="Group 7"/>
            <p:cNvGrpSpPr/>
            <p:nvPr/>
          </p:nvGrpSpPr>
          <p:grpSpPr>
            <a:xfrm>
              <a:off x="0" y="0"/>
              <a:ext cx="10000927" cy="9340369"/>
              <a:chOff x="0" y="0"/>
              <a:chExt cx="6352581" cy="5932996"/>
            </a:xfrm>
          </p:grpSpPr>
          <p:sp>
            <p:nvSpPr>
              <p:cNvPr id="8" name="Freeform 8" descr="A screenshot of a cartoon  AI-generated content may be incorrect."/>
              <p:cNvSpPr/>
              <p:nvPr/>
            </p:nvSpPr>
            <p:spPr>
              <a:xfrm>
                <a:off x="0" y="0"/>
                <a:ext cx="6352549" cy="5933059"/>
              </a:xfrm>
              <a:custGeom>
                <a:avLst/>
                <a:gdLst/>
                <a:ahLst/>
                <a:cxnLst/>
                <a:rect l="l" t="t" r="r" b="b"/>
                <a:pathLst>
                  <a:path w="6352549" h="5933059">
                    <a:moveTo>
                      <a:pt x="0" y="0"/>
                    </a:moveTo>
                    <a:lnTo>
                      <a:pt x="6352549" y="0"/>
                    </a:lnTo>
                    <a:lnTo>
                      <a:pt x="6352549" y="5933059"/>
                    </a:lnTo>
                    <a:lnTo>
                      <a:pt x="0" y="5933059"/>
                    </a:lnTo>
                    <a:lnTo>
                      <a:pt x="0" y="0"/>
                    </a:lnTo>
                    <a:close/>
                  </a:path>
                </a:pathLst>
              </a:custGeom>
              <a:blipFill>
                <a:blip r:embed="rId4"/>
                <a:stretch>
                  <a:fillRect l="-29228" r="-29228" b="-119560"/>
                </a:stretch>
              </a:blipFill>
            </p:spPr>
            <p:txBody>
              <a:bodyPr/>
              <a:lstStyle/>
              <a:p>
                <a:endParaRPr lang="es-ES"/>
              </a:p>
            </p:txBody>
          </p:sp>
        </p:grpSp>
        <p:sp>
          <p:nvSpPr>
            <p:cNvPr id="9" name="Freeform 9"/>
            <p:cNvSpPr/>
            <p:nvPr/>
          </p:nvSpPr>
          <p:spPr>
            <a:xfrm>
              <a:off x="1159229" y="7339090"/>
              <a:ext cx="7682468" cy="2986559"/>
            </a:xfrm>
            <a:custGeom>
              <a:avLst/>
              <a:gdLst/>
              <a:ahLst/>
              <a:cxnLst/>
              <a:rect l="l" t="t" r="r" b="b"/>
              <a:pathLst>
                <a:path w="7682468" h="2986559">
                  <a:moveTo>
                    <a:pt x="0" y="0"/>
                  </a:moveTo>
                  <a:lnTo>
                    <a:pt x="7682469" y="0"/>
                  </a:lnTo>
                  <a:lnTo>
                    <a:pt x="7682469" y="2986559"/>
                  </a:lnTo>
                  <a:lnTo>
                    <a:pt x="0" y="2986559"/>
                  </a:lnTo>
                  <a:lnTo>
                    <a:pt x="0" y="0"/>
                  </a:lnTo>
                  <a:close/>
                </a:path>
              </a:pathLst>
            </a:custGeom>
            <a:blipFill>
              <a:blip r:embed="rId5"/>
              <a:stretch>
                <a:fillRect/>
              </a:stretch>
            </a:blipFill>
          </p:spPr>
          <p:txBody>
            <a:bodyPr/>
            <a:lstStyle/>
            <a:p>
              <a:endParaRPr lang="es-ES"/>
            </a:p>
          </p:txBody>
        </p:sp>
      </p:gr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43027" y="1464359"/>
            <a:ext cx="6037337" cy="7793941"/>
            <a:chOff x="0" y="0"/>
            <a:chExt cx="8049782" cy="10391921"/>
          </a:xfrm>
        </p:grpSpPr>
        <p:grpSp>
          <p:nvGrpSpPr>
            <p:cNvPr id="3" name="Group 3"/>
            <p:cNvGrpSpPr/>
            <p:nvPr/>
          </p:nvGrpSpPr>
          <p:grpSpPr>
            <a:xfrm rot="5400000">
              <a:off x="-508482" y="1733857"/>
              <a:ext cx="9575187" cy="6107472"/>
              <a:chOff x="0" y="0"/>
              <a:chExt cx="6480061" cy="4133266"/>
            </a:xfrm>
          </p:grpSpPr>
          <p:sp>
            <p:nvSpPr>
              <p:cNvPr id="4" name="Freeform 4" descr="Cartoon characters of a child and child  AI-generated content may be incorrect."/>
              <p:cNvSpPr/>
              <p:nvPr/>
            </p:nvSpPr>
            <p:spPr>
              <a:xfrm flipH="1">
                <a:off x="0" y="0"/>
                <a:ext cx="6480048" cy="4133215"/>
              </a:xfrm>
              <a:custGeom>
                <a:avLst/>
                <a:gdLst/>
                <a:ahLst/>
                <a:cxnLst/>
                <a:rect l="l" t="t" r="r" b="b"/>
                <a:pathLst>
                  <a:path w="6480048" h="4133215">
                    <a:moveTo>
                      <a:pt x="6480048" y="0"/>
                    </a:moveTo>
                    <a:lnTo>
                      <a:pt x="0" y="0"/>
                    </a:lnTo>
                    <a:lnTo>
                      <a:pt x="0" y="4133215"/>
                    </a:lnTo>
                    <a:lnTo>
                      <a:pt x="6480048" y="4133215"/>
                    </a:lnTo>
                    <a:lnTo>
                      <a:pt x="6480048" y="0"/>
                    </a:lnTo>
                    <a:close/>
                  </a:path>
                </a:pathLst>
              </a:custGeom>
              <a:blipFill>
                <a:blip r:embed="rId2"/>
                <a:stretch>
                  <a:fillRect t="-102890" b="-1"/>
                </a:stretch>
              </a:blipFill>
            </p:spPr>
            <p:txBody>
              <a:bodyPr/>
              <a:lstStyle/>
              <a:p>
                <a:endParaRPr lang="es-ES"/>
              </a:p>
            </p:txBody>
          </p:sp>
        </p:grpSp>
        <p:sp>
          <p:nvSpPr>
            <p:cNvPr id="5" name="Freeform 5"/>
            <p:cNvSpPr/>
            <p:nvPr/>
          </p:nvSpPr>
          <p:spPr>
            <a:xfrm>
              <a:off x="0" y="7725431"/>
              <a:ext cx="8049782" cy="2666490"/>
            </a:xfrm>
            <a:custGeom>
              <a:avLst/>
              <a:gdLst/>
              <a:ahLst/>
              <a:cxnLst/>
              <a:rect l="l" t="t" r="r" b="b"/>
              <a:pathLst>
                <a:path w="8049782" h="2666490">
                  <a:moveTo>
                    <a:pt x="0" y="0"/>
                  </a:moveTo>
                  <a:lnTo>
                    <a:pt x="8049782" y="0"/>
                  </a:lnTo>
                  <a:lnTo>
                    <a:pt x="8049782" y="2666490"/>
                  </a:lnTo>
                  <a:lnTo>
                    <a:pt x="0" y="2666490"/>
                  </a:lnTo>
                  <a:lnTo>
                    <a:pt x="0" y="0"/>
                  </a:lnTo>
                  <a:close/>
                </a:path>
              </a:pathLst>
            </a:custGeom>
            <a:blipFill>
              <a:blip r:embed="rId3"/>
              <a:stretch>
                <a:fillRect/>
              </a:stretch>
            </a:blipFill>
          </p:spPr>
          <p:txBody>
            <a:bodyPr/>
            <a:lstStyle/>
            <a:p>
              <a:endParaRPr lang="es-ES"/>
            </a:p>
          </p:txBody>
        </p:sp>
      </p:grpSp>
      <p:grpSp>
        <p:nvGrpSpPr>
          <p:cNvPr id="6" name="Group 6"/>
          <p:cNvGrpSpPr/>
          <p:nvPr/>
        </p:nvGrpSpPr>
        <p:grpSpPr>
          <a:xfrm>
            <a:off x="9696450" y="624924"/>
            <a:ext cx="6635051" cy="8967487"/>
            <a:chOff x="0" y="0"/>
            <a:chExt cx="8846735" cy="11956650"/>
          </a:xfrm>
        </p:grpSpPr>
        <p:grpSp>
          <p:nvGrpSpPr>
            <p:cNvPr id="7" name="Group 7"/>
            <p:cNvGrpSpPr/>
            <p:nvPr/>
          </p:nvGrpSpPr>
          <p:grpSpPr>
            <a:xfrm rot="-5400000">
              <a:off x="-716601" y="2393313"/>
              <a:ext cx="11956650" cy="7170023"/>
              <a:chOff x="0" y="0"/>
              <a:chExt cx="8091729" cy="4852352"/>
            </a:xfrm>
          </p:grpSpPr>
          <p:sp>
            <p:nvSpPr>
              <p:cNvPr id="8" name="Freeform 8" descr="A cartoon of a child and child  AI-generated content may be incorrect."/>
              <p:cNvSpPr/>
              <p:nvPr/>
            </p:nvSpPr>
            <p:spPr>
              <a:xfrm>
                <a:off x="0" y="0"/>
                <a:ext cx="8091678" cy="4852416"/>
              </a:xfrm>
              <a:custGeom>
                <a:avLst/>
                <a:gdLst/>
                <a:ahLst/>
                <a:cxnLst/>
                <a:rect l="l" t="t" r="r" b="b"/>
                <a:pathLst>
                  <a:path w="8091678" h="4852416">
                    <a:moveTo>
                      <a:pt x="0" y="0"/>
                    </a:moveTo>
                    <a:lnTo>
                      <a:pt x="8091678" y="0"/>
                    </a:lnTo>
                    <a:lnTo>
                      <a:pt x="8091678" y="4852416"/>
                    </a:lnTo>
                    <a:lnTo>
                      <a:pt x="0" y="4852416"/>
                    </a:lnTo>
                    <a:lnTo>
                      <a:pt x="0" y="0"/>
                    </a:lnTo>
                    <a:close/>
                  </a:path>
                </a:pathLst>
              </a:custGeom>
              <a:blipFill>
                <a:blip r:embed="rId4"/>
                <a:stretch>
                  <a:fillRect t="-115804" b="1"/>
                </a:stretch>
              </a:blipFill>
            </p:spPr>
            <p:txBody>
              <a:bodyPr/>
              <a:lstStyle/>
              <a:p>
                <a:endParaRPr lang="es-ES"/>
              </a:p>
            </p:txBody>
          </p:sp>
        </p:grpSp>
        <p:sp>
          <p:nvSpPr>
            <p:cNvPr id="9" name="Freeform 9"/>
            <p:cNvSpPr/>
            <p:nvPr/>
          </p:nvSpPr>
          <p:spPr>
            <a:xfrm>
              <a:off x="0" y="8848031"/>
              <a:ext cx="6850515" cy="2663138"/>
            </a:xfrm>
            <a:custGeom>
              <a:avLst/>
              <a:gdLst/>
              <a:ahLst/>
              <a:cxnLst/>
              <a:rect l="l" t="t" r="r" b="b"/>
              <a:pathLst>
                <a:path w="6850515" h="2663138">
                  <a:moveTo>
                    <a:pt x="0" y="0"/>
                  </a:moveTo>
                  <a:lnTo>
                    <a:pt x="6850515" y="0"/>
                  </a:lnTo>
                  <a:lnTo>
                    <a:pt x="6850515" y="2663137"/>
                  </a:lnTo>
                  <a:lnTo>
                    <a:pt x="0" y="2663137"/>
                  </a:lnTo>
                  <a:lnTo>
                    <a:pt x="0" y="0"/>
                  </a:lnTo>
                  <a:close/>
                </a:path>
              </a:pathLst>
            </a:custGeom>
            <a:blipFill>
              <a:blip r:embed="rId5"/>
              <a:stretch>
                <a:fillRect/>
              </a:stretch>
            </a:blipFill>
          </p:spPr>
          <p:txBody>
            <a:bodyPr/>
            <a:lstStyle/>
            <a:p>
              <a:endParaRPr lang="es-ES"/>
            </a:p>
          </p:txBody>
        </p:sp>
      </p:gr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39170" y="2871466"/>
            <a:ext cx="4197297" cy="2062555"/>
            <a:chOff x="0" y="0"/>
            <a:chExt cx="3979659" cy="1955608"/>
          </a:xfrm>
        </p:grpSpPr>
        <p:sp>
          <p:nvSpPr>
            <p:cNvPr id="3" name="Freeform 3"/>
            <p:cNvSpPr/>
            <p:nvPr/>
          </p:nvSpPr>
          <p:spPr>
            <a:xfrm>
              <a:off x="0" y="0"/>
              <a:ext cx="3979545" cy="1955545"/>
            </a:xfrm>
            <a:custGeom>
              <a:avLst/>
              <a:gdLst/>
              <a:ahLst/>
              <a:cxnLst/>
              <a:rect l="l" t="t" r="r" b="b"/>
              <a:pathLst>
                <a:path w="3979545" h="1955545">
                  <a:moveTo>
                    <a:pt x="0" y="325882"/>
                  </a:moveTo>
                  <a:cubicBezTo>
                    <a:pt x="0" y="145923"/>
                    <a:pt x="145923" y="0"/>
                    <a:pt x="325882" y="0"/>
                  </a:cubicBezTo>
                  <a:lnTo>
                    <a:pt x="3653663" y="0"/>
                  </a:lnTo>
                  <a:cubicBezTo>
                    <a:pt x="3833622" y="0"/>
                    <a:pt x="3979545" y="145923"/>
                    <a:pt x="3979545" y="325882"/>
                  </a:cubicBezTo>
                  <a:lnTo>
                    <a:pt x="3979545" y="1629663"/>
                  </a:lnTo>
                  <a:cubicBezTo>
                    <a:pt x="3979545" y="1809622"/>
                    <a:pt x="3833622" y="1955545"/>
                    <a:pt x="3653663" y="1955545"/>
                  </a:cubicBezTo>
                  <a:lnTo>
                    <a:pt x="325882" y="1955545"/>
                  </a:lnTo>
                  <a:cubicBezTo>
                    <a:pt x="145923" y="1955545"/>
                    <a:pt x="0" y="1809622"/>
                    <a:pt x="0" y="1629663"/>
                  </a:cubicBezTo>
                  <a:lnTo>
                    <a:pt x="0" y="325882"/>
                  </a:lnTo>
                  <a:close/>
                </a:path>
              </a:pathLst>
            </a:custGeom>
            <a:solidFill>
              <a:srgbClr val="E3829C"/>
            </a:solidFill>
            <a:ln w="19050" cap="rnd">
              <a:solidFill>
                <a:srgbClr val="000000"/>
              </a:solidFill>
              <a:prstDash val="solid"/>
              <a:round/>
            </a:ln>
          </p:spPr>
          <p:txBody>
            <a:bodyPr/>
            <a:lstStyle/>
            <a:p>
              <a:endParaRPr lang="es-ES"/>
            </a:p>
          </p:txBody>
        </p:sp>
        <p:sp>
          <p:nvSpPr>
            <p:cNvPr id="4" name="TextBox 4"/>
            <p:cNvSpPr txBox="1"/>
            <p:nvPr/>
          </p:nvSpPr>
          <p:spPr>
            <a:xfrm>
              <a:off x="0" y="-28575"/>
              <a:ext cx="3979659" cy="1984183"/>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Welche Auswirkungen hat ein Mobbingfall auf die Klasse?</a:t>
              </a:r>
            </a:p>
          </p:txBody>
        </p:sp>
      </p:grpSp>
      <p:grpSp>
        <p:nvGrpSpPr>
          <p:cNvPr id="5" name="Group 5"/>
          <p:cNvGrpSpPr/>
          <p:nvPr/>
        </p:nvGrpSpPr>
        <p:grpSpPr>
          <a:xfrm>
            <a:off x="10051520" y="2871466"/>
            <a:ext cx="4197297" cy="2062555"/>
            <a:chOff x="0" y="0"/>
            <a:chExt cx="3979659" cy="1955608"/>
          </a:xfrm>
        </p:grpSpPr>
        <p:sp>
          <p:nvSpPr>
            <p:cNvPr id="6" name="Freeform 6"/>
            <p:cNvSpPr/>
            <p:nvPr/>
          </p:nvSpPr>
          <p:spPr>
            <a:xfrm>
              <a:off x="0" y="0"/>
              <a:ext cx="3979545" cy="1955545"/>
            </a:xfrm>
            <a:custGeom>
              <a:avLst/>
              <a:gdLst/>
              <a:ahLst/>
              <a:cxnLst/>
              <a:rect l="l" t="t" r="r" b="b"/>
              <a:pathLst>
                <a:path w="3979545" h="1955545">
                  <a:moveTo>
                    <a:pt x="0" y="325882"/>
                  </a:moveTo>
                  <a:cubicBezTo>
                    <a:pt x="0" y="145923"/>
                    <a:pt x="145923" y="0"/>
                    <a:pt x="325882" y="0"/>
                  </a:cubicBezTo>
                  <a:lnTo>
                    <a:pt x="3653663" y="0"/>
                  </a:lnTo>
                  <a:cubicBezTo>
                    <a:pt x="3833622" y="0"/>
                    <a:pt x="3979545" y="145923"/>
                    <a:pt x="3979545" y="325882"/>
                  </a:cubicBezTo>
                  <a:lnTo>
                    <a:pt x="3979545" y="1629663"/>
                  </a:lnTo>
                  <a:cubicBezTo>
                    <a:pt x="3979545" y="1809622"/>
                    <a:pt x="3833622" y="1955545"/>
                    <a:pt x="3653663" y="1955545"/>
                  </a:cubicBezTo>
                  <a:lnTo>
                    <a:pt x="325882" y="1955545"/>
                  </a:lnTo>
                  <a:cubicBezTo>
                    <a:pt x="145923" y="1955545"/>
                    <a:pt x="0" y="1809622"/>
                    <a:pt x="0" y="1629663"/>
                  </a:cubicBezTo>
                  <a:lnTo>
                    <a:pt x="0" y="325882"/>
                  </a:lnTo>
                  <a:close/>
                </a:path>
              </a:pathLst>
            </a:custGeom>
            <a:solidFill>
              <a:srgbClr val="FFED4C"/>
            </a:solidFill>
            <a:ln w="19050" cap="rnd">
              <a:solidFill>
                <a:srgbClr val="000000"/>
              </a:solidFill>
              <a:prstDash val="solid"/>
              <a:round/>
            </a:ln>
          </p:spPr>
          <p:txBody>
            <a:bodyPr/>
            <a:lstStyle/>
            <a:p>
              <a:endParaRPr lang="es-ES"/>
            </a:p>
          </p:txBody>
        </p:sp>
        <p:sp>
          <p:nvSpPr>
            <p:cNvPr id="7" name="TextBox 7"/>
            <p:cNvSpPr txBox="1"/>
            <p:nvPr/>
          </p:nvSpPr>
          <p:spPr>
            <a:xfrm>
              <a:off x="0" y="-28575"/>
              <a:ext cx="3979659" cy="1984183"/>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Warum mobbt jemand?</a:t>
              </a:r>
            </a:p>
          </p:txBody>
        </p:sp>
      </p:grpSp>
      <p:sp>
        <p:nvSpPr>
          <p:cNvPr id="8" name="TextBox 8"/>
          <p:cNvSpPr txBox="1"/>
          <p:nvPr/>
        </p:nvSpPr>
        <p:spPr>
          <a:xfrm>
            <a:off x="3611161" y="1472443"/>
            <a:ext cx="11065691" cy="942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IIn Wirklichkeit gibt es keine passiven Zuschauer: </a:t>
            </a:r>
            <a:r>
              <a:rPr lang="en-US" sz="2000" b="1">
                <a:solidFill>
                  <a:srgbClr val="000000"/>
                </a:solidFill>
                <a:latin typeface="Poppins Bold"/>
                <a:ea typeface="Poppins Bold"/>
                <a:cs typeface="Poppins Bold"/>
                <a:sym typeface="Poppins Bold"/>
              </a:rPr>
              <a:t>In Wirklichkeit gibt es keine passiven Zuschauer: Jede Person, die beobachtet, beeinflusst die Situation – sei es durch Unterstützung, Lachen oder Schweigen.</a:t>
            </a:r>
          </a:p>
        </p:txBody>
      </p:sp>
      <p:sp>
        <p:nvSpPr>
          <p:cNvPr id="9" name="TextBox 9"/>
          <p:cNvSpPr txBox="1"/>
          <p:nvPr/>
        </p:nvSpPr>
        <p:spPr>
          <a:xfrm>
            <a:off x="4167758" y="5612586"/>
            <a:ext cx="2008584" cy="3333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Erzeugt Stress</a:t>
            </a:r>
          </a:p>
        </p:txBody>
      </p:sp>
      <p:sp>
        <p:nvSpPr>
          <p:cNvPr id="10" name="TextBox 10"/>
          <p:cNvSpPr txBox="1"/>
          <p:nvPr/>
        </p:nvSpPr>
        <p:spPr>
          <a:xfrm>
            <a:off x="4167758" y="6475076"/>
            <a:ext cx="3842154" cy="9429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Verschlechtert das Klassenklima und das Vertrauen</a:t>
            </a:r>
          </a:p>
        </p:txBody>
      </p:sp>
      <p:sp>
        <p:nvSpPr>
          <p:cNvPr id="11" name="TextBox 11"/>
          <p:cNvSpPr txBox="1"/>
          <p:nvPr/>
        </p:nvSpPr>
        <p:spPr>
          <a:xfrm>
            <a:off x="4167758" y="7642366"/>
            <a:ext cx="3842154" cy="6381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Betrifft alle, nicht nur das Opfer</a:t>
            </a:r>
          </a:p>
        </p:txBody>
      </p:sp>
      <p:sp>
        <p:nvSpPr>
          <p:cNvPr id="12" name="TextBox 12"/>
          <p:cNvSpPr txBox="1"/>
          <p:nvPr/>
        </p:nvSpPr>
        <p:spPr>
          <a:xfrm>
            <a:off x="10180107" y="5522990"/>
            <a:ext cx="1678484" cy="3333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Langeweile</a:t>
            </a:r>
          </a:p>
        </p:txBody>
      </p:sp>
      <p:sp>
        <p:nvSpPr>
          <p:cNvPr id="13" name="TextBox 13"/>
          <p:cNvSpPr txBox="1"/>
          <p:nvPr/>
        </p:nvSpPr>
        <p:spPr>
          <a:xfrm>
            <a:off x="10180107" y="6340630"/>
            <a:ext cx="4992035" cy="6381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Der Versuch, andere zu demütigen, um sich stärker zu fühlen</a:t>
            </a:r>
          </a:p>
        </p:txBody>
      </p:sp>
      <p:sp>
        <p:nvSpPr>
          <p:cNvPr id="14" name="TextBox 14"/>
          <p:cNvSpPr txBox="1"/>
          <p:nvPr/>
        </p:nvSpPr>
        <p:spPr>
          <a:xfrm>
            <a:off x="10180107" y="7463069"/>
            <a:ext cx="5528298" cy="6381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Eigene Probleme, die an anderen ausgelassen werden</a:t>
            </a:r>
          </a:p>
        </p:txBody>
      </p:sp>
      <p:sp>
        <p:nvSpPr>
          <p:cNvPr id="15" name="TextBox 15"/>
          <p:cNvSpPr txBox="1"/>
          <p:nvPr/>
        </p:nvSpPr>
        <p:spPr>
          <a:xfrm>
            <a:off x="10180107" y="8280709"/>
            <a:ext cx="4992035" cy="638175"/>
          </a:xfrm>
          <a:prstGeom prst="rect">
            <a:avLst/>
          </a:prstGeom>
        </p:spPr>
        <p:txBody>
          <a:bodyPr lIns="0" tIns="0" rIns="0" bIns="0" rtlCol="0" anchor="t">
            <a:spAutoFit/>
          </a:bodyPr>
          <a:lstStyle/>
          <a:p>
            <a:pPr marL="257387" lvl="1" indent="-128693" algn="l">
              <a:lnSpc>
                <a:spcPts val="2400"/>
              </a:lnSpc>
              <a:buFont typeface="Arial"/>
              <a:buChar char="•"/>
            </a:pPr>
            <a:r>
              <a:rPr lang="en-US" sz="2000">
                <a:solidFill>
                  <a:srgbClr val="000000"/>
                </a:solidFill>
                <a:latin typeface="Poppins"/>
                <a:ea typeface="Poppins"/>
                <a:cs typeface="Poppins"/>
                <a:sym typeface="Poppins"/>
              </a:rPr>
              <a:t>Ein falsches Gefühl von kurzfristiger Erleichterung</a:t>
            </a: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34713" y="1502538"/>
            <a:ext cx="5060209" cy="2486591"/>
            <a:chOff x="0" y="0"/>
            <a:chExt cx="3979659" cy="1955608"/>
          </a:xfrm>
        </p:grpSpPr>
        <p:sp>
          <p:nvSpPr>
            <p:cNvPr id="3" name="Freeform 3"/>
            <p:cNvSpPr/>
            <p:nvPr/>
          </p:nvSpPr>
          <p:spPr>
            <a:xfrm>
              <a:off x="0" y="0"/>
              <a:ext cx="3979545" cy="1955545"/>
            </a:xfrm>
            <a:custGeom>
              <a:avLst/>
              <a:gdLst/>
              <a:ahLst/>
              <a:cxnLst/>
              <a:rect l="l" t="t" r="r" b="b"/>
              <a:pathLst>
                <a:path w="3979545" h="1955545">
                  <a:moveTo>
                    <a:pt x="0" y="325882"/>
                  </a:moveTo>
                  <a:cubicBezTo>
                    <a:pt x="0" y="145923"/>
                    <a:pt x="145923" y="0"/>
                    <a:pt x="325882" y="0"/>
                  </a:cubicBezTo>
                  <a:lnTo>
                    <a:pt x="3653663" y="0"/>
                  </a:lnTo>
                  <a:cubicBezTo>
                    <a:pt x="3833622" y="0"/>
                    <a:pt x="3979545" y="145923"/>
                    <a:pt x="3979545" y="325882"/>
                  </a:cubicBezTo>
                  <a:lnTo>
                    <a:pt x="3979545" y="1629663"/>
                  </a:lnTo>
                  <a:cubicBezTo>
                    <a:pt x="3979545" y="1809622"/>
                    <a:pt x="3833622" y="1955545"/>
                    <a:pt x="3653663" y="1955545"/>
                  </a:cubicBezTo>
                  <a:lnTo>
                    <a:pt x="325882" y="1955545"/>
                  </a:lnTo>
                  <a:cubicBezTo>
                    <a:pt x="145923" y="1955545"/>
                    <a:pt x="0" y="1809622"/>
                    <a:pt x="0" y="1629663"/>
                  </a:cubicBezTo>
                  <a:lnTo>
                    <a:pt x="0" y="325882"/>
                  </a:lnTo>
                  <a:close/>
                </a:path>
              </a:pathLst>
            </a:custGeom>
            <a:solidFill>
              <a:srgbClr val="E3829C"/>
            </a:solidFill>
            <a:ln w="19050" cap="rnd">
              <a:solidFill>
                <a:srgbClr val="000000"/>
              </a:solidFill>
              <a:prstDash val="solid"/>
              <a:round/>
            </a:ln>
          </p:spPr>
          <p:txBody>
            <a:bodyPr/>
            <a:lstStyle/>
            <a:p>
              <a:endParaRPr lang="es-ES"/>
            </a:p>
          </p:txBody>
        </p:sp>
        <p:sp>
          <p:nvSpPr>
            <p:cNvPr id="4" name="TextBox 4"/>
            <p:cNvSpPr txBox="1"/>
            <p:nvPr/>
          </p:nvSpPr>
          <p:spPr>
            <a:xfrm>
              <a:off x="0" y="-28575"/>
              <a:ext cx="3979659" cy="1984183"/>
            </a:xfrm>
            <a:prstGeom prst="rect">
              <a:avLst/>
            </a:prstGeom>
          </p:spPr>
          <p:txBody>
            <a:bodyPr lIns="86124" tIns="86124" rIns="86124" bIns="86124" rtlCol="0" anchor="ctr"/>
            <a:lstStyle/>
            <a:p>
              <a:pPr algn="ctr">
                <a:lnSpc>
                  <a:spcPts val="3600"/>
                </a:lnSpc>
              </a:pPr>
              <a:r>
                <a:rPr lang="en-US" sz="3000">
                  <a:solidFill>
                    <a:srgbClr val="000000"/>
                  </a:solidFill>
                  <a:latin typeface="Poppins"/>
                  <a:ea typeface="Poppins"/>
                  <a:cs typeface="Poppins"/>
                  <a:sym typeface="Poppins"/>
                </a:rPr>
                <a:t>Wie fühlt sich das Opfer?</a:t>
              </a:r>
            </a:p>
          </p:txBody>
        </p:sp>
      </p:grpSp>
      <p:grpSp>
        <p:nvGrpSpPr>
          <p:cNvPr id="5" name="Group 5"/>
          <p:cNvGrpSpPr/>
          <p:nvPr/>
        </p:nvGrpSpPr>
        <p:grpSpPr>
          <a:xfrm>
            <a:off x="9393078" y="1502538"/>
            <a:ext cx="5060209" cy="2486591"/>
            <a:chOff x="0" y="0"/>
            <a:chExt cx="3979659" cy="1955608"/>
          </a:xfrm>
        </p:grpSpPr>
        <p:sp>
          <p:nvSpPr>
            <p:cNvPr id="6" name="Freeform 6"/>
            <p:cNvSpPr/>
            <p:nvPr/>
          </p:nvSpPr>
          <p:spPr>
            <a:xfrm>
              <a:off x="0" y="0"/>
              <a:ext cx="3979545" cy="1955545"/>
            </a:xfrm>
            <a:custGeom>
              <a:avLst/>
              <a:gdLst/>
              <a:ahLst/>
              <a:cxnLst/>
              <a:rect l="l" t="t" r="r" b="b"/>
              <a:pathLst>
                <a:path w="3979545" h="1955545">
                  <a:moveTo>
                    <a:pt x="0" y="325882"/>
                  </a:moveTo>
                  <a:cubicBezTo>
                    <a:pt x="0" y="145923"/>
                    <a:pt x="145923" y="0"/>
                    <a:pt x="325882" y="0"/>
                  </a:cubicBezTo>
                  <a:lnTo>
                    <a:pt x="3653663" y="0"/>
                  </a:lnTo>
                  <a:cubicBezTo>
                    <a:pt x="3833622" y="0"/>
                    <a:pt x="3979545" y="145923"/>
                    <a:pt x="3979545" y="325882"/>
                  </a:cubicBezTo>
                  <a:lnTo>
                    <a:pt x="3979545" y="1629663"/>
                  </a:lnTo>
                  <a:cubicBezTo>
                    <a:pt x="3979545" y="1809622"/>
                    <a:pt x="3833622" y="1955545"/>
                    <a:pt x="3653663" y="1955545"/>
                  </a:cubicBezTo>
                  <a:lnTo>
                    <a:pt x="325882" y="1955545"/>
                  </a:lnTo>
                  <a:cubicBezTo>
                    <a:pt x="145923" y="1955545"/>
                    <a:pt x="0" y="1809622"/>
                    <a:pt x="0" y="1629663"/>
                  </a:cubicBezTo>
                  <a:lnTo>
                    <a:pt x="0" y="325882"/>
                  </a:lnTo>
                  <a:close/>
                </a:path>
              </a:pathLst>
            </a:custGeom>
            <a:solidFill>
              <a:srgbClr val="FFED4C"/>
            </a:solidFill>
            <a:ln w="19050" cap="rnd">
              <a:solidFill>
                <a:srgbClr val="000000"/>
              </a:solidFill>
              <a:prstDash val="solid"/>
              <a:round/>
            </a:ln>
          </p:spPr>
          <p:txBody>
            <a:bodyPr/>
            <a:lstStyle/>
            <a:p>
              <a:endParaRPr lang="es-ES"/>
            </a:p>
          </p:txBody>
        </p:sp>
        <p:sp>
          <p:nvSpPr>
            <p:cNvPr id="7" name="TextBox 7"/>
            <p:cNvSpPr txBox="1"/>
            <p:nvPr/>
          </p:nvSpPr>
          <p:spPr>
            <a:xfrm>
              <a:off x="0" y="-28575"/>
              <a:ext cx="3979659" cy="1984183"/>
            </a:xfrm>
            <a:prstGeom prst="rect">
              <a:avLst/>
            </a:prstGeom>
          </p:spPr>
          <p:txBody>
            <a:bodyPr lIns="86124" tIns="86124" rIns="86124" bIns="86124" rtlCol="0" anchor="ctr"/>
            <a:lstStyle/>
            <a:p>
              <a:pPr algn="ctr">
                <a:lnSpc>
                  <a:spcPts val="3600"/>
                </a:lnSpc>
              </a:pPr>
              <a:r>
                <a:rPr lang="en-US" sz="3000">
                  <a:solidFill>
                    <a:srgbClr val="000000"/>
                  </a:solidFill>
                  <a:latin typeface="Poppins"/>
                  <a:ea typeface="Poppins"/>
                  <a:cs typeface="Poppins"/>
                  <a:sym typeface="Poppins"/>
                </a:rPr>
                <a:t>Wie fühlt sich der Täter wirklich?</a:t>
              </a:r>
            </a:p>
          </p:txBody>
        </p:sp>
      </p:grpSp>
      <p:grpSp>
        <p:nvGrpSpPr>
          <p:cNvPr id="8" name="Group 8"/>
          <p:cNvGrpSpPr/>
          <p:nvPr/>
        </p:nvGrpSpPr>
        <p:grpSpPr>
          <a:xfrm>
            <a:off x="6613895" y="4579915"/>
            <a:ext cx="5060209" cy="2486591"/>
            <a:chOff x="0" y="0"/>
            <a:chExt cx="3979659" cy="1955608"/>
          </a:xfrm>
        </p:grpSpPr>
        <p:sp>
          <p:nvSpPr>
            <p:cNvPr id="9" name="Freeform 9"/>
            <p:cNvSpPr/>
            <p:nvPr/>
          </p:nvSpPr>
          <p:spPr>
            <a:xfrm>
              <a:off x="0" y="0"/>
              <a:ext cx="3979545" cy="1955545"/>
            </a:xfrm>
            <a:custGeom>
              <a:avLst/>
              <a:gdLst/>
              <a:ahLst/>
              <a:cxnLst/>
              <a:rect l="l" t="t" r="r" b="b"/>
              <a:pathLst>
                <a:path w="3979545" h="1955545">
                  <a:moveTo>
                    <a:pt x="0" y="325882"/>
                  </a:moveTo>
                  <a:cubicBezTo>
                    <a:pt x="0" y="145923"/>
                    <a:pt x="145923" y="0"/>
                    <a:pt x="325882" y="0"/>
                  </a:cubicBezTo>
                  <a:lnTo>
                    <a:pt x="3653663" y="0"/>
                  </a:lnTo>
                  <a:cubicBezTo>
                    <a:pt x="3833622" y="0"/>
                    <a:pt x="3979545" y="145923"/>
                    <a:pt x="3979545" y="325882"/>
                  </a:cubicBezTo>
                  <a:lnTo>
                    <a:pt x="3979545" y="1629663"/>
                  </a:lnTo>
                  <a:cubicBezTo>
                    <a:pt x="3979545" y="1809622"/>
                    <a:pt x="3833622" y="1955545"/>
                    <a:pt x="3653663" y="1955545"/>
                  </a:cubicBezTo>
                  <a:lnTo>
                    <a:pt x="325882" y="1955545"/>
                  </a:lnTo>
                  <a:cubicBezTo>
                    <a:pt x="145923" y="1955545"/>
                    <a:pt x="0" y="1809622"/>
                    <a:pt x="0" y="1629663"/>
                  </a:cubicBezTo>
                  <a:lnTo>
                    <a:pt x="0" y="325882"/>
                  </a:lnTo>
                  <a:close/>
                </a:path>
              </a:pathLst>
            </a:custGeom>
            <a:solidFill>
              <a:srgbClr val="70C7D6"/>
            </a:solidFill>
            <a:ln w="19050" cap="rnd">
              <a:solidFill>
                <a:srgbClr val="000000"/>
              </a:solidFill>
              <a:prstDash val="solid"/>
              <a:round/>
            </a:ln>
          </p:spPr>
          <p:txBody>
            <a:bodyPr/>
            <a:lstStyle/>
            <a:p>
              <a:endParaRPr lang="es-ES"/>
            </a:p>
          </p:txBody>
        </p:sp>
        <p:sp>
          <p:nvSpPr>
            <p:cNvPr id="10" name="TextBox 10"/>
            <p:cNvSpPr txBox="1"/>
            <p:nvPr/>
          </p:nvSpPr>
          <p:spPr>
            <a:xfrm>
              <a:off x="0" y="-28575"/>
              <a:ext cx="3979659" cy="1984183"/>
            </a:xfrm>
            <a:prstGeom prst="rect">
              <a:avLst/>
            </a:prstGeom>
          </p:spPr>
          <p:txBody>
            <a:bodyPr lIns="86124" tIns="86124" rIns="86124" bIns="86124" rtlCol="0" anchor="ctr"/>
            <a:lstStyle/>
            <a:p>
              <a:pPr algn="ctr">
                <a:lnSpc>
                  <a:spcPts val="3600"/>
                </a:lnSpc>
              </a:pPr>
              <a:r>
                <a:rPr lang="en-US" sz="3000">
                  <a:solidFill>
                    <a:srgbClr val="000000"/>
                  </a:solidFill>
                  <a:latin typeface="Poppins"/>
                  <a:ea typeface="Poppins"/>
                  <a:cs typeface="Poppins"/>
                  <a:sym typeface="Poppins"/>
                </a:rPr>
                <a:t>Und was ist mit den anderen, die zuschauen?</a:t>
              </a:r>
            </a:p>
          </p:txBody>
        </p:sp>
      </p:grpSp>
      <p:sp>
        <p:nvSpPr>
          <p:cNvPr id="11" name="TextBox 11"/>
          <p:cNvSpPr txBox="1"/>
          <p:nvPr/>
        </p:nvSpPr>
        <p:spPr>
          <a:xfrm>
            <a:off x="2473670" y="8257285"/>
            <a:ext cx="13340661" cy="6381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Jetzt, da wir wissen, was Mobbing ist und wie sich die beteiligten Personen fühlen, </a:t>
            </a:r>
            <a:r>
              <a:rPr lang="en-US" sz="2000" b="1">
                <a:solidFill>
                  <a:srgbClr val="000000"/>
                </a:solidFill>
                <a:latin typeface="Poppins Bold"/>
                <a:ea typeface="Poppins Bold"/>
                <a:cs typeface="Poppins Bold"/>
                <a:sym typeface="Poppins Bold"/>
              </a:rPr>
              <a:t>hören wir uns eine Geschichte dazu an.</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FFED4C"/>
            </a:solidFill>
          </p:spPr>
          <p:txBody>
            <a:bodyPr/>
            <a:lstStyle/>
            <a:p>
              <a:endParaRPr lang="es-ES"/>
            </a:p>
          </p:txBody>
        </p:sp>
      </p:grpSp>
      <p:sp>
        <p:nvSpPr>
          <p:cNvPr id="4" name="TextBox 4"/>
          <p:cNvSpPr txBox="1"/>
          <p:nvPr/>
        </p:nvSpPr>
        <p:spPr>
          <a:xfrm>
            <a:off x="8189610" y="4371831"/>
            <a:ext cx="1908780" cy="454351"/>
          </a:xfrm>
          <a:prstGeom prst="rect">
            <a:avLst/>
          </a:prstGeom>
        </p:spPr>
        <p:txBody>
          <a:bodyPr lIns="0" tIns="0" rIns="0" bIns="0" rtlCol="0" anchor="t">
            <a:spAutoFit/>
          </a:bodyPr>
          <a:lstStyle/>
          <a:p>
            <a:pPr algn="ctr">
              <a:lnSpc>
                <a:spcPts val="3314"/>
              </a:lnSpc>
            </a:pPr>
            <a:r>
              <a:rPr lang="en-US" sz="2762">
                <a:solidFill>
                  <a:srgbClr val="000000"/>
                </a:solidFill>
                <a:latin typeface="Poppins"/>
                <a:ea typeface="Poppins"/>
                <a:cs typeface="Poppins"/>
                <a:sym typeface="Poppins"/>
              </a:rPr>
              <a:t>Aktivität 1.6</a:t>
            </a:r>
          </a:p>
        </p:txBody>
      </p:sp>
      <p:sp>
        <p:nvSpPr>
          <p:cNvPr id="5" name="TextBox 5"/>
          <p:cNvSpPr txBox="1"/>
          <p:nvPr/>
        </p:nvSpPr>
        <p:spPr>
          <a:xfrm>
            <a:off x="5345324" y="6415799"/>
            <a:ext cx="7597351"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Ich möchte nicht auf die Klassenfahrt gehen</a:t>
            </a: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5193" y="1284143"/>
            <a:ext cx="4887758"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Kopien der Geschichte</a:t>
            </a:r>
          </a:p>
          <a:p>
            <a:pPr marL="257387" lvl="1" indent="-128693" algn="l">
              <a:lnSpc>
                <a:spcPts val="2400"/>
              </a:lnSpc>
              <a:buFont typeface="Arial"/>
              <a:buChar char="•"/>
            </a:pPr>
            <a:r>
              <a:rPr lang="en-US" sz="2000">
                <a:solidFill>
                  <a:srgbClr val="000000"/>
                </a:solidFill>
                <a:latin typeface="Poppins"/>
                <a:ea typeface="Poppins"/>
                <a:cs typeface="Poppins"/>
                <a:sym typeface="Poppins"/>
              </a:rPr>
              <a:t>Arbeitsblätter und Stifte</a:t>
            </a:r>
          </a:p>
        </p:txBody>
      </p:sp>
      <p:sp>
        <p:nvSpPr>
          <p:cNvPr id="3" name="TextBox 3"/>
          <p:cNvSpPr txBox="1"/>
          <p:nvPr/>
        </p:nvSpPr>
        <p:spPr>
          <a:xfrm>
            <a:off x="9995048" y="1284143"/>
            <a:ext cx="4785196"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lesen die Geschichte von Kim, Malik und Samu, identifizieren die Rollen und überlegen, wie man handeln kann.</a:t>
            </a:r>
          </a:p>
        </p:txBody>
      </p:sp>
      <p:sp>
        <p:nvSpPr>
          <p:cNvPr id="4" name="TextBox 4"/>
          <p:cNvSpPr txBox="1"/>
          <p:nvPr/>
        </p:nvSpPr>
        <p:spPr>
          <a:xfrm>
            <a:off x="5405868" y="8773896"/>
            <a:ext cx="7724345" cy="942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Wir alle haben eine Rolle dabei, Mobbing zu stoppen.</a:t>
            </a:r>
          </a:p>
          <a:p>
            <a:pPr algn="l">
              <a:lnSpc>
                <a:spcPts val="2400"/>
              </a:lnSpc>
            </a:pPr>
            <a:endParaRPr lang="en-US" sz="2000">
              <a:solidFill>
                <a:srgbClr val="000000"/>
              </a:solidFill>
              <a:latin typeface="Poppins"/>
              <a:ea typeface="Poppins"/>
              <a:cs typeface="Poppins"/>
              <a:sym typeface="Poppins"/>
            </a:endParaRPr>
          </a:p>
        </p:txBody>
      </p:sp>
      <p:grpSp>
        <p:nvGrpSpPr>
          <p:cNvPr id="5" name="Group 5"/>
          <p:cNvGrpSpPr/>
          <p:nvPr/>
        </p:nvGrpSpPr>
        <p:grpSpPr>
          <a:xfrm>
            <a:off x="4307302" y="3233587"/>
            <a:ext cx="9477448" cy="5331064"/>
            <a:chOff x="0" y="0"/>
            <a:chExt cx="8986025" cy="5054638"/>
          </a:xfrm>
        </p:grpSpPr>
        <p:sp>
          <p:nvSpPr>
            <p:cNvPr id="6" name="Freeform 6" descr="A group of children standing in a line  AI-generated content may be incorrect."/>
            <p:cNvSpPr/>
            <p:nvPr/>
          </p:nvSpPr>
          <p:spPr>
            <a:xfrm>
              <a:off x="0" y="0"/>
              <a:ext cx="8986012" cy="5054600"/>
            </a:xfrm>
            <a:custGeom>
              <a:avLst/>
              <a:gdLst/>
              <a:ahLst/>
              <a:cxnLst/>
              <a:rect l="l" t="t" r="r" b="b"/>
              <a:pathLst>
                <a:path w="8986012" h="5054600">
                  <a:moveTo>
                    <a:pt x="0" y="0"/>
                  </a:moveTo>
                  <a:lnTo>
                    <a:pt x="8986012" y="0"/>
                  </a:lnTo>
                  <a:lnTo>
                    <a:pt x="8986012" y="5054600"/>
                  </a:lnTo>
                  <a:lnTo>
                    <a:pt x="0" y="5054600"/>
                  </a:lnTo>
                  <a:lnTo>
                    <a:pt x="0"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659393" y="411627"/>
            <a:ext cx="6352678" cy="11208946"/>
            <a:chOff x="0" y="0"/>
            <a:chExt cx="6023280" cy="10627741"/>
          </a:xfrm>
        </p:grpSpPr>
        <p:sp>
          <p:nvSpPr>
            <p:cNvPr id="3" name="Freeform 3" descr="A cartoon of two girls  AI-generated content may be incorrect."/>
            <p:cNvSpPr/>
            <p:nvPr/>
          </p:nvSpPr>
          <p:spPr>
            <a:xfrm>
              <a:off x="0" y="0"/>
              <a:ext cx="6023229" cy="10627741"/>
            </a:xfrm>
            <a:custGeom>
              <a:avLst/>
              <a:gdLst/>
              <a:ahLst/>
              <a:cxnLst/>
              <a:rect l="l" t="t" r="r" b="b"/>
              <a:pathLst>
                <a:path w="6023229" h="10627741">
                  <a:moveTo>
                    <a:pt x="0" y="0"/>
                  </a:moveTo>
                  <a:lnTo>
                    <a:pt x="6023229" y="0"/>
                  </a:lnTo>
                  <a:lnTo>
                    <a:pt x="6023229" y="10627741"/>
                  </a:lnTo>
                  <a:lnTo>
                    <a:pt x="0" y="10627741"/>
                  </a:lnTo>
                  <a:lnTo>
                    <a:pt x="0" y="0"/>
                  </a:lnTo>
                  <a:close/>
                </a:path>
              </a:pathLst>
            </a:custGeom>
            <a:blipFill>
              <a:blip r:embed="rId2"/>
              <a:stretch>
                <a:fillRect l="-213679" r="-1"/>
              </a:stretch>
            </a:blipFill>
          </p:spPr>
          <p:txBody>
            <a:bodyPr/>
            <a:lstStyle/>
            <a:p>
              <a:endParaRPr lang="es-ES"/>
            </a:p>
          </p:txBody>
        </p:sp>
      </p:grpSp>
      <p:grpSp>
        <p:nvGrpSpPr>
          <p:cNvPr id="4" name="Group 4"/>
          <p:cNvGrpSpPr/>
          <p:nvPr/>
        </p:nvGrpSpPr>
        <p:grpSpPr>
          <a:xfrm>
            <a:off x="-1625523" y="-799412"/>
            <a:ext cx="6495330" cy="11885825"/>
            <a:chOff x="0" y="0"/>
            <a:chExt cx="6158535" cy="11269523"/>
          </a:xfrm>
        </p:grpSpPr>
        <p:sp>
          <p:nvSpPr>
            <p:cNvPr id="5" name="Freeform 5" descr="A cartoon of two girls  AI-generated content may be incorrect."/>
            <p:cNvSpPr/>
            <p:nvPr/>
          </p:nvSpPr>
          <p:spPr>
            <a:xfrm>
              <a:off x="0" y="0"/>
              <a:ext cx="6158484" cy="11269472"/>
            </a:xfrm>
            <a:custGeom>
              <a:avLst/>
              <a:gdLst/>
              <a:ahLst/>
              <a:cxnLst/>
              <a:rect l="l" t="t" r="r" b="b"/>
              <a:pathLst>
                <a:path w="6158484" h="11269472">
                  <a:moveTo>
                    <a:pt x="0" y="0"/>
                  </a:moveTo>
                  <a:lnTo>
                    <a:pt x="6158484" y="0"/>
                  </a:lnTo>
                  <a:lnTo>
                    <a:pt x="6158484" y="11269472"/>
                  </a:lnTo>
                  <a:lnTo>
                    <a:pt x="0" y="11269472"/>
                  </a:lnTo>
                  <a:lnTo>
                    <a:pt x="0" y="0"/>
                  </a:lnTo>
                  <a:close/>
                </a:path>
              </a:pathLst>
            </a:custGeom>
            <a:blipFill>
              <a:blip r:embed="rId2"/>
              <a:stretch>
                <a:fillRect r="-225322" b="-1"/>
              </a:stretch>
            </a:blipFill>
          </p:spPr>
          <p:txBody>
            <a:bodyPr/>
            <a:lstStyle/>
            <a:p>
              <a:endParaRPr lang="es-ES"/>
            </a:p>
          </p:txBody>
        </p:sp>
      </p:grpSp>
      <p:sp>
        <p:nvSpPr>
          <p:cNvPr id="6" name="TextBox 6"/>
          <p:cNvSpPr txBox="1"/>
          <p:nvPr/>
        </p:nvSpPr>
        <p:spPr>
          <a:xfrm>
            <a:off x="6430636" y="1120953"/>
            <a:ext cx="6834318" cy="3273921"/>
          </a:xfrm>
          <a:prstGeom prst="rect">
            <a:avLst/>
          </a:prstGeom>
        </p:spPr>
        <p:txBody>
          <a:bodyPr lIns="0" tIns="0" rIns="0" bIns="0" rtlCol="0" anchor="t">
            <a:spAutoFit/>
          </a:bodyPr>
          <a:lstStyle/>
          <a:p>
            <a:pPr algn="l">
              <a:lnSpc>
                <a:spcPts val="2879"/>
              </a:lnSpc>
            </a:pPr>
            <a:r>
              <a:rPr lang="en-US" sz="2399">
                <a:solidFill>
                  <a:srgbClr val="000000"/>
                </a:solidFill>
                <a:latin typeface="Poppins"/>
                <a:ea typeface="Poppins"/>
                <a:cs typeface="Poppins"/>
                <a:sym typeface="Poppins"/>
              </a:rPr>
              <a:t>— „Du bist endlich da!“ ruft Kims Tante Amina glücklich. Kim verbringt das Wochenende bei seiner Lieblingstante Amina, und normalerweise ist er immer sehr froh, wenn er sie besucht. Diesmal jedoch umarmt er Tante Amina nicht so begeistert wie sonst. Kim wirkt sehr traurig, als er sich seiner Tante nähert.</a:t>
            </a:r>
          </a:p>
          <a:p>
            <a:pPr algn="l">
              <a:lnSpc>
                <a:spcPts val="2879"/>
              </a:lnSpc>
            </a:pPr>
            <a:endParaRPr lang="en-US" sz="2399">
              <a:solidFill>
                <a:srgbClr val="000000"/>
              </a:solidFill>
              <a:latin typeface="Poppins"/>
              <a:ea typeface="Poppins"/>
              <a:cs typeface="Poppins"/>
              <a:sym typeface="Poppins"/>
            </a:endParaRPr>
          </a:p>
        </p:txBody>
      </p:sp>
      <p:sp>
        <p:nvSpPr>
          <p:cNvPr id="7" name="TextBox 7"/>
          <p:cNvSpPr txBox="1"/>
          <p:nvPr/>
        </p:nvSpPr>
        <p:spPr>
          <a:xfrm>
            <a:off x="6430636" y="5522329"/>
            <a:ext cx="6834318" cy="1827312"/>
          </a:xfrm>
          <a:prstGeom prst="rect">
            <a:avLst/>
          </a:prstGeom>
        </p:spPr>
        <p:txBody>
          <a:bodyPr lIns="0" tIns="0" rIns="0" bIns="0" rtlCol="0" anchor="t">
            <a:spAutoFit/>
          </a:bodyPr>
          <a:lstStyle/>
          <a:p>
            <a:pPr algn="l">
              <a:lnSpc>
                <a:spcPts val="2880"/>
              </a:lnSpc>
            </a:pPr>
            <a:r>
              <a:rPr lang="en-US" sz="2400">
                <a:solidFill>
                  <a:srgbClr val="000000"/>
                </a:solidFill>
                <a:latin typeface="Poppins"/>
                <a:ea typeface="Poppins"/>
                <a:cs typeface="Poppins"/>
                <a:sym typeface="Poppins"/>
              </a:rPr>
              <a:t>— „Nun, was ist los?“ fragt Tante Amina.</a:t>
            </a:r>
          </a:p>
          <a:p>
            <a:pPr algn="l">
              <a:lnSpc>
                <a:spcPts val="2879"/>
              </a:lnSpc>
            </a:pPr>
            <a:endParaRPr lang="en-US" sz="2400">
              <a:solidFill>
                <a:srgbClr val="000000"/>
              </a:solidFill>
              <a:latin typeface="Poppins"/>
              <a:ea typeface="Poppins"/>
              <a:cs typeface="Poppins"/>
              <a:sym typeface="Poppins"/>
            </a:endParaRPr>
          </a:p>
          <a:p>
            <a:pPr algn="l">
              <a:lnSpc>
                <a:spcPts val="2879"/>
              </a:lnSpc>
            </a:pPr>
            <a:r>
              <a:rPr lang="en-US" sz="2399">
                <a:solidFill>
                  <a:srgbClr val="000000"/>
                </a:solidFill>
                <a:latin typeface="Poppins"/>
                <a:ea typeface="Poppins"/>
                <a:cs typeface="Poppins"/>
                <a:sym typeface="Poppins"/>
              </a:rPr>
              <a:t>— „Ach, nichts,“ sagt Kim, aber seine Lieblingstante merkt, dass etwas nicht stimmt.</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29376" y="568224"/>
            <a:ext cx="7642411" cy="2175570"/>
          </a:xfrm>
          <a:prstGeom prst="rect">
            <a:avLst/>
          </a:prstGeom>
        </p:spPr>
        <p:txBody>
          <a:bodyPr lIns="0" tIns="0" rIns="0" bIns="0" rtlCol="0" anchor="t">
            <a:spAutoFit/>
          </a:bodyPr>
          <a:lstStyle/>
          <a:p>
            <a:pPr algn="l">
              <a:lnSpc>
                <a:spcPts val="2519"/>
              </a:lnSpc>
            </a:pPr>
            <a:r>
              <a:rPr lang="en-US" sz="2099">
                <a:solidFill>
                  <a:srgbClr val="000000"/>
                </a:solidFill>
                <a:latin typeface="Poppins"/>
                <a:ea typeface="Poppins"/>
                <a:cs typeface="Poppins"/>
                <a:sym typeface="Poppins"/>
              </a:rPr>
              <a:t>— „Niemand kann mir sowieso helfen. In der Schule habe ich nur noch Probleme. Früher habe ich mich mit allen gut verstanden. Besonders mit Samu und Malik habe ich viel gespielt, aber seit ein paar Wochen sind sie nicht mehr meine Freunde. Malik schubst mich immer und nennt mich ‚Stinky Kim‘. Ich gehe nicht einmal mehr gern zur Schule.“ – Tante Amina nimmt Kim in den Arm.</a:t>
            </a:r>
          </a:p>
        </p:txBody>
      </p:sp>
      <p:sp>
        <p:nvSpPr>
          <p:cNvPr id="3" name="TextBox 3"/>
          <p:cNvSpPr txBox="1"/>
          <p:nvPr/>
        </p:nvSpPr>
        <p:spPr>
          <a:xfrm>
            <a:off x="5829376" y="3137108"/>
            <a:ext cx="7642411" cy="2697956"/>
          </a:xfrm>
          <a:prstGeom prst="rect">
            <a:avLst/>
          </a:prstGeom>
        </p:spPr>
        <p:txBody>
          <a:bodyPr lIns="0" tIns="0" rIns="0" bIns="0" rtlCol="0" anchor="t">
            <a:spAutoFit/>
          </a:bodyPr>
          <a:lstStyle/>
          <a:p>
            <a:pPr algn="l">
              <a:lnSpc>
                <a:spcPts val="2699"/>
              </a:lnSpc>
            </a:pPr>
            <a:r>
              <a:rPr lang="en-US" sz="2249">
                <a:solidFill>
                  <a:srgbClr val="000000"/>
                </a:solidFill>
                <a:latin typeface="Poppins"/>
                <a:ea typeface="Poppins"/>
                <a:cs typeface="Poppins"/>
                <a:sym typeface="Poppins"/>
              </a:rPr>
              <a:t>— „Das ist wirklich gemein! Hast du versucht, mit Samu darüber zu sprechen, wie Malik dich behandelt?“</a:t>
            </a:r>
          </a:p>
          <a:p>
            <a:pPr algn="l">
              <a:lnSpc>
                <a:spcPts val="2700"/>
              </a:lnSpc>
            </a:pPr>
            <a:r>
              <a:rPr lang="en-US" sz="2250">
                <a:solidFill>
                  <a:srgbClr val="000000"/>
                </a:solidFill>
                <a:latin typeface="Poppins"/>
                <a:ea typeface="Poppins"/>
                <a:cs typeface="Poppins"/>
                <a:sym typeface="Poppins"/>
              </a:rPr>
              <a:t>— „Nein,“ sagt Kim, noch trauriger. „Es hat keinen Sinn. Samu steht auf Maliks Seite. Vielleicht gefällt es ihm inzwischen sogar, weil er Malik auf seiner Seite hat.“ – Jetzt beginnt Kim sogar zu weinen. Tante Amina nimmt ihn in ihre Arme und tröstet ihn.</a:t>
            </a:r>
          </a:p>
        </p:txBody>
      </p:sp>
      <p:sp>
        <p:nvSpPr>
          <p:cNvPr id="4" name="TextBox 4"/>
          <p:cNvSpPr txBox="1"/>
          <p:nvPr/>
        </p:nvSpPr>
        <p:spPr>
          <a:xfrm>
            <a:off x="5829376" y="6216064"/>
            <a:ext cx="7642411" cy="3042345"/>
          </a:xfrm>
          <a:prstGeom prst="rect">
            <a:avLst/>
          </a:prstGeom>
        </p:spPr>
        <p:txBody>
          <a:bodyPr lIns="0" tIns="0" rIns="0" bIns="0" rtlCol="0" anchor="t">
            <a:spAutoFit/>
          </a:bodyPr>
          <a:lstStyle/>
          <a:p>
            <a:pPr algn="l">
              <a:lnSpc>
                <a:spcPts val="2700"/>
              </a:lnSpc>
            </a:pPr>
            <a:r>
              <a:rPr lang="en-US" sz="2250">
                <a:solidFill>
                  <a:srgbClr val="000000"/>
                </a:solidFill>
                <a:latin typeface="Poppins"/>
                <a:ea typeface="Poppins"/>
                <a:cs typeface="Poppins"/>
                <a:sym typeface="Poppins"/>
              </a:rPr>
              <a:t>Kim schluchzt: „Und alle anderen in der Klasse haben schon ihre Freunde. Ich werde versuchen, mich so unsichtbar wie möglich zu machen und hoffen, dass Malik mich vergisst und sich nicht wieder über mich lustig macht. Aber weißt du, was das Schlimmste ist? Nächste Woche fahren wir auf Klassenfahrt. Ich habe mich wirklich darauf gefreut, aber jetzt will ich gar nicht mehr hin. Vielleicht habe ich Glück und werde krank.“</a:t>
            </a:r>
          </a:p>
        </p:txBody>
      </p:sp>
      <p:grpSp>
        <p:nvGrpSpPr>
          <p:cNvPr id="5" name="Group 5"/>
          <p:cNvGrpSpPr/>
          <p:nvPr/>
        </p:nvGrpSpPr>
        <p:grpSpPr>
          <a:xfrm>
            <a:off x="13564143" y="411627"/>
            <a:ext cx="6352678" cy="11208946"/>
            <a:chOff x="0" y="0"/>
            <a:chExt cx="6023280" cy="10627741"/>
          </a:xfrm>
        </p:grpSpPr>
        <p:sp>
          <p:nvSpPr>
            <p:cNvPr id="6" name="Freeform 6" descr="A cartoon of two girls  AI-generated content may be incorrect."/>
            <p:cNvSpPr/>
            <p:nvPr/>
          </p:nvSpPr>
          <p:spPr>
            <a:xfrm>
              <a:off x="0" y="0"/>
              <a:ext cx="6023229" cy="10627741"/>
            </a:xfrm>
            <a:custGeom>
              <a:avLst/>
              <a:gdLst/>
              <a:ahLst/>
              <a:cxnLst/>
              <a:rect l="l" t="t" r="r" b="b"/>
              <a:pathLst>
                <a:path w="6023229" h="10627741">
                  <a:moveTo>
                    <a:pt x="0" y="0"/>
                  </a:moveTo>
                  <a:lnTo>
                    <a:pt x="6023229" y="0"/>
                  </a:lnTo>
                  <a:lnTo>
                    <a:pt x="6023229" y="10627741"/>
                  </a:lnTo>
                  <a:lnTo>
                    <a:pt x="0" y="10627741"/>
                  </a:lnTo>
                  <a:lnTo>
                    <a:pt x="0" y="0"/>
                  </a:lnTo>
                  <a:close/>
                </a:path>
              </a:pathLst>
            </a:custGeom>
            <a:blipFill>
              <a:blip r:embed="rId2"/>
              <a:stretch>
                <a:fillRect l="-213679" r="-1"/>
              </a:stretch>
            </a:blipFill>
          </p:spPr>
          <p:txBody>
            <a:bodyPr/>
            <a:lstStyle/>
            <a:p>
              <a:endParaRPr lang="es-ES"/>
            </a:p>
          </p:txBody>
        </p:sp>
      </p:grpSp>
      <p:grpSp>
        <p:nvGrpSpPr>
          <p:cNvPr id="7" name="Group 7"/>
          <p:cNvGrpSpPr/>
          <p:nvPr/>
        </p:nvGrpSpPr>
        <p:grpSpPr>
          <a:xfrm>
            <a:off x="-1530273" y="-799412"/>
            <a:ext cx="6495330" cy="11885825"/>
            <a:chOff x="0" y="0"/>
            <a:chExt cx="6158535" cy="11269523"/>
          </a:xfrm>
        </p:grpSpPr>
        <p:sp>
          <p:nvSpPr>
            <p:cNvPr id="8" name="Freeform 8" descr="A cartoon of two girls  AI-generated content may be incorrect."/>
            <p:cNvSpPr/>
            <p:nvPr/>
          </p:nvSpPr>
          <p:spPr>
            <a:xfrm>
              <a:off x="0" y="0"/>
              <a:ext cx="6158484" cy="11269472"/>
            </a:xfrm>
            <a:custGeom>
              <a:avLst/>
              <a:gdLst/>
              <a:ahLst/>
              <a:cxnLst/>
              <a:rect l="l" t="t" r="r" b="b"/>
              <a:pathLst>
                <a:path w="6158484" h="11269472">
                  <a:moveTo>
                    <a:pt x="0" y="0"/>
                  </a:moveTo>
                  <a:lnTo>
                    <a:pt x="6158484" y="0"/>
                  </a:lnTo>
                  <a:lnTo>
                    <a:pt x="6158484" y="11269472"/>
                  </a:lnTo>
                  <a:lnTo>
                    <a:pt x="0" y="11269472"/>
                  </a:lnTo>
                  <a:lnTo>
                    <a:pt x="0" y="0"/>
                  </a:lnTo>
                  <a:close/>
                </a:path>
              </a:pathLst>
            </a:custGeom>
            <a:blipFill>
              <a:blip r:embed="rId2"/>
              <a:stretch>
                <a:fillRect r="-225322" b="-1"/>
              </a:stretch>
            </a:blipFill>
          </p:spPr>
          <p:txBody>
            <a:bodyPr/>
            <a:lstStyle/>
            <a:p>
              <a:endParaRPr lang="es-ES"/>
            </a:p>
          </p:txBody>
        </p:sp>
      </p:gr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36468" y="4964906"/>
            <a:ext cx="6880422" cy="3042345"/>
          </a:xfrm>
          <a:prstGeom prst="rect">
            <a:avLst/>
          </a:prstGeom>
        </p:spPr>
        <p:txBody>
          <a:bodyPr lIns="0" tIns="0" rIns="0" bIns="0" rtlCol="0" anchor="t">
            <a:spAutoFit/>
          </a:bodyPr>
          <a:lstStyle/>
          <a:p>
            <a:pPr algn="l">
              <a:lnSpc>
                <a:spcPts val="2700"/>
              </a:lnSpc>
            </a:pPr>
            <a:r>
              <a:rPr lang="en-US" sz="2250">
                <a:solidFill>
                  <a:srgbClr val="000000"/>
                </a:solidFill>
                <a:latin typeface="Poppins"/>
                <a:ea typeface="Poppins"/>
                <a:cs typeface="Poppins"/>
                <a:sym typeface="Poppins"/>
              </a:rPr>
              <a:t>— „Eine Klassenfahrt wie diese ist etwas Schönes! Wir sollten deinen Eltern und deiner Lehrerin oder deinem Lehrer davon erzählen. Wenn du möchtest, kann ich dich auch zur Schule begleiten. Wenn sie sich immer über jemanden lustig machen und ihn ausschließen, ist das Mobbing. Es ist nicht deine Schuld. Und du solltest es unter keinen Umständen hinnehmen.“</a:t>
            </a:r>
          </a:p>
        </p:txBody>
      </p:sp>
      <p:sp>
        <p:nvSpPr>
          <p:cNvPr id="3" name="TextBox 3"/>
          <p:cNvSpPr txBox="1"/>
          <p:nvPr/>
        </p:nvSpPr>
        <p:spPr>
          <a:xfrm>
            <a:off x="6236468" y="3560570"/>
            <a:ext cx="6690501" cy="1033165"/>
          </a:xfrm>
          <a:prstGeom prst="rect">
            <a:avLst/>
          </a:prstGeom>
        </p:spPr>
        <p:txBody>
          <a:bodyPr lIns="0" tIns="0" rIns="0" bIns="0" rtlCol="0" anchor="t">
            <a:spAutoFit/>
          </a:bodyPr>
          <a:lstStyle/>
          <a:p>
            <a:pPr algn="l">
              <a:lnSpc>
                <a:spcPts val="2700"/>
              </a:lnSpc>
            </a:pPr>
            <a:r>
              <a:rPr lang="en-US" sz="2250">
                <a:solidFill>
                  <a:srgbClr val="000000"/>
                </a:solidFill>
                <a:latin typeface="Poppins"/>
                <a:ea typeface="Poppins"/>
                <a:cs typeface="Poppins"/>
                <a:sym typeface="Poppins"/>
              </a:rPr>
              <a:t>— „Es kann nicht wegen Malik und Samu sein, dass du nicht auf die Klassenfahrt gehst,“ antwortet Tante Amina.</a:t>
            </a:r>
          </a:p>
        </p:txBody>
      </p:sp>
      <p:grpSp>
        <p:nvGrpSpPr>
          <p:cNvPr id="4" name="Group 4"/>
          <p:cNvGrpSpPr/>
          <p:nvPr/>
        </p:nvGrpSpPr>
        <p:grpSpPr>
          <a:xfrm>
            <a:off x="13683206" y="411627"/>
            <a:ext cx="6352678" cy="11208946"/>
            <a:chOff x="0" y="0"/>
            <a:chExt cx="6023280" cy="10627741"/>
          </a:xfrm>
        </p:grpSpPr>
        <p:sp>
          <p:nvSpPr>
            <p:cNvPr id="5" name="Freeform 5" descr="A cartoon of two girls  AI-generated content may be incorrect."/>
            <p:cNvSpPr/>
            <p:nvPr/>
          </p:nvSpPr>
          <p:spPr>
            <a:xfrm>
              <a:off x="0" y="0"/>
              <a:ext cx="6023229" cy="10627741"/>
            </a:xfrm>
            <a:custGeom>
              <a:avLst/>
              <a:gdLst/>
              <a:ahLst/>
              <a:cxnLst/>
              <a:rect l="l" t="t" r="r" b="b"/>
              <a:pathLst>
                <a:path w="6023229" h="10627741">
                  <a:moveTo>
                    <a:pt x="0" y="0"/>
                  </a:moveTo>
                  <a:lnTo>
                    <a:pt x="6023229" y="0"/>
                  </a:lnTo>
                  <a:lnTo>
                    <a:pt x="6023229" y="10627741"/>
                  </a:lnTo>
                  <a:lnTo>
                    <a:pt x="0" y="10627741"/>
                  </a:lnTo>
                  <a:lnTo>
                    <a:pt x="0" y="0"/>
                  </a:lnTo>
                  <a:close/>
                </a:path>
              </a:pathLst>
            </a:custGeom>
            <a:blipFill>
              <a:blip r:embed="rId2"/>
              <a:stretch>
                <a:fillRect l="-213679" r="-1"/>
              </a:stretch>
            </a:blipFill>
          </p:spPr>
          <p:txBody>
            <a:bodyPr/>
            <a:lstStyle/>
            <a:p>
              <a:endParaRPr lang="es-ES"/>
            </a:p>
          </p:txBody>
        </p:sp>
      </p:grpSp>
      <p:grpSp>
        <p:nvGrpSpPr>
          <p:cNvPr id="6" name="Group 6"/>
          <p:cNvGrpSpPr/>
          <p:nvPr/>
        </p:nvGrpSpPr>
        <p:grpSpPr>
          <a:xfrm>
            <a:off x="-1649336" y="-799412"/>
            <a:ext cx="6495330" cy="11885825"/>
            <a:chOff x="0" y="0"/>
            <a:chExt cx="6158535" cy="11269523"/>
          </a:xfrm>
        </p:grpSpPr>
        <p:sp>
          <p:nvSpPr>
            <p:cNvPr id="7" name="Freeform 7" descr="A cartoon of two girls  AI-generated content may be incorrect."/>
            <p:cNvSpPr/>
            <p:nvPr/>
          </p:nvSpPr>
          <p:spPr>
            <a:xfrm>
              <a:off x="0" y="0"/>
              <a:ext cx="6158484" cy="11269472"/>
            </a:xfrm>
            <a:custGeom>
              <a:avLst/>
              <a:gdLst/>
              <a:ahLst/>
              <a:cxnLst/>
              <a:rect l="l" t="t" r="r" b="b"/>
              <a:pathLst>
                <a:path w="6158484" h="11269472">
                  <a:moveTo>
                    <a:pt x="0" y="0"/>
                  </a:moveTo>
                  <a:lnTo>
                    <a:pt x="6158484" y="0"/>
                  </a:lnTo>
                  <a:lnTo>
                    <a:pt x="6158484" y="11269472"/>
                  </a:lnTo>
                  <a:lnTo>
                    <a:pt x="0" y="11269472"/>
                  </a:lnTo>
                  <a:lnTo>
                    <a:pt x="0" y="0"/>
                  </a:lnTo>
                  <a:close/>
                </a:path>
              </a:pathLst>
            </a:custGeom>
            <a:blipFill>
              <a:blip r:embed="rId2"/>
              <a:stretch>
                <a:fillRect r="-225322" b="-1"/>
              </a:stretch>
            </a:blipFill>
          </p:spPr>
          <p:txBody>
            <a:bodyPr/>
            <a:lstStyle/>
            <a:p>
              <a:endParaRPr lang="es-ES"/>
            </a:p>
          </p:txBody>
        </p:sp>
      </p:gr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02514" y="1675613"/>
            <a:ext cx="4960749" cy="2908432"/>
            <a:chOff x="0" y="0"/>
            <a:chExt cx="4136111" cy="2424956"/>
          </a:xfrm>
        </p:grpSpPr>
        <p:sp>
          <p:nvSpPr>
            <p:cNvPr id="3" name="Freeform 3"/>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70C7D6"/>
            </a:solidFill>
            <a:ln w="19050" cap="rnd">
              <a:solidFill>
                <a:srgbClr val="000000"/>
              </a:solidFill>
              <a:prstDash val="solid"/>
              <a:round/>
            </a:ln>
          </p:spPr>
          <p:txBody>
            <a:bodyPr/>
            <a:lstStyle/>
            <a:p>
              <a:endParaRPr lang="es-ES"/>
            </a:p>
          </p:txBody>
        </p:sp>
        <p:sp>
          <p:nvSpPr>
            <p:cNvPr id="4" name="TextBox 4"/>
            <p:cNvSpPr txBox="1"/>
            <p:nvPr/>
          </p:nvSpPr>
          <p:spPr>
            <a:xfrm>
              <a:off x="0" y="-28575"/>
              <a:ext cx="4136111" cy="2453531"/>
            </a:xfrm>
            <a:prstGeom prst="rect">
              <a:avLst/>
            </a:prstGeom>
          </p:spPr>
          <p:txBody>
            <a:bodyPr lIns="81238" tIns="81238" rIns="81238" bIns="81238" rtlCol="0" anchor="ctr"/>
            <a:lstStyle/>
            <a:p>
              <a:pPr algn="ctr">
                <a:lnSpc>
                  <a:spcPts val="3600"/>
                </a:lnSpc>
              </a:pPr>
              <a:r>
                <a:rPr lang="en-US" sz="3000">
                  <a:solidFill>
                    <a:srgbClr val="000000"/>
                  </a:solidFill>
                  <a:latin typeface="Poppins"/>
                  <a:ea typeface="Poppins"/>
                  <a:cs typeface="Poppins"/>
                  <a:sym typeface="Poppins"/>
                </a:rPr>
                <a:t>Was ist in dieser Geschichte passiert?</a:t>
              </a:r>
            </a:p>
          </p:txBody>
        </p:sp>
      </p:grpSp>
      <p:grpSp>
        <p:nvGrpSpPr>
          <p:cNvPr id="5" name="Group 5"/>
          <p:cNvGrpSpPr/>
          <p:nvPr/>
        </p:nvGrpSpPr>
        <p:grpSpPr>
          <a:xfrm>
            <a:off x="9924737" y="1675613"/>
            <a:ext cx="4960749" cy="2908432"/>
            <a:chOff x="0" y="0"/>
            <a:chExt cx="4136111" cy="2424956"/>
          </a:xfrm>
        </p:grpSpPr>
        <p:sp>
          <p:nvSpPr>
            <p:cNvPr id="6" name="Freeform 6"/>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FFED4C"/>
            </a:solidFill>
            <a:ln w="19050" cap="rnd">
              <a:solidFill>
                <a:srgbClr val="000000"/>
              </a:solidFill>
              <a:prstDash val="solid"/>
              <a:round/>
            </a:ln>
          </p:spPr>
          <p:txBody>
            <a:bodyPr/>
            <a:lstStyle/>
            <a:p>
              <a:endParaRPr lang="es-ES"/>
            </a:p>
          </p:txBody>
        </p:sp>
        <p:sp>
          <p:nvSpPr>
            <p:cNvPr id="7" name="TextBox 7"/>
            <p:cNvSpPr txBox="1"/>
            <p:nvPr/>
          </p:nvSpPr>
          <p:spPr>
            <a:xfrm>
              <a:off x="0" y="-28575"/>
              <a:ext cx="4136111" cy="2453531"/>
            </a:xfrm>
            <a:prstGeom prst="rect">
              <a:avLst/>
            </a:prstGeom>
          </p:spPr>
          <p:txBody>
            <a:bodyPr lIns="81238" tIns="81238" rIns="81238" bIns="81238" rtlCol="0" anchor="ctr"/>
            <a:lstStyle/>
            <a:p>
              <a:pPr algn="ctr">
                <a:lnSpc>
                  <a:spcPts val="3600"/>
                </a:lnSpc>
              </a:pPr>
              <a:r>
                <a:rPr lang="en-US" sz="3000">
                  <a:solidFill>
                    <a:srgbClr val="000000"/>
                  </a:solidFill>
                  <a:latin typeface="Poppins"/>
                  <a:ea typeface="Poppins"/>
                  <a:cs typeface="Poppins"/>
                  <a:sym typeface="Poppins"/>
                </a:rPr>
                <a:t>Welche Figuren kommen vor und was haben sie getan?</a:t>
              </a:r>
            </a:p>
          </p:txBody>
        </p:sp>
      </p:grpSp>
      <p:grpSp>
        <p:nvGrpSpPr>
          <p:cNvPr id="8" name="Group 8"/>
          <p:cNvGrpSpPr/>
          <p:nvPr/>
        </p:nvGrpSpPr>
        <p:grpSpPr>
          <a:xfrm>
            <a:off x="3402514" y="5702961"/>
            <a:ext cx="4960749" cy="2908432"/>
            <a:chOff x="0" y="0"/>
            <a:chExt cx="4136111" cy="2424956"/>
          </a:xfrm>
        </p:grpSpPr>
        <p:sp>
          <p:nvSpPr>
            <p:cNvPr id="9" name="Freeform 9"/>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E3829C"/>
            </a:solidFill>
            <a:ln w="19050" cap="rnd">
              <a:solidFill>
                <a:srgbClr val="000000"/>
              </a:solidFill>
              <a:prstDash val="solid"/>
              <a:round/>
            </a:ln>
          </p:spPr>
          <p:txBody>
            <a:bodyPr/>
            <a:lstStyle/>
            <a:p>
              <a:endParaRPr lang="es-ES"/>
            </a:p>
          </p:txBody>
        </p:sp>
        <p:sp>
          <p:nvSpPr>
            <p:cNvPr id="10" name="TextBox 10"/>
            <p:cNvSpPr txBox="1"/>
            <p:nvPr/>
          </p:nvSpPr>
          <p:spPr>
            <a:xfrm>
              <a:off x="0" y="-28575"/>
              <a:ext cx="4136111" cy="2453531"/>
            </a:xfrm>
            <a:prstGeom prst="rect">
              <a:avLst/>
            </a:prstGeom>
          </p:spPr>
          <p:txBody>
            <a:bodyPr lIns="81238" tIns="81238" rIns="81238" bIns="81238" rtlCol="0" anchor="ctr"/>
            <a:lstStyle/>
            <a:p>
              <a:pPr algn="ctr">
                <a:lnSpc>
                  <a:spcPts val="3600"/>
                </a:lnSpc>
              </a:pPr>
              <a:r>
                <a:rPr lang="en-US" sz="3000">
                  <a:solidFill>
                    <a:srgbClr val="000000"/>
                  </a:solidFill>
                  <a:latin typeface="Poppins"/>
                  <a:ea typeface="Poppins"/>
                  <a:cs typeface="Poppins"/>
                  <a:sym typeface="Poppins"/>
                </a:rPr>
                <a:t>Sind Kim, Malik und Samu die Einzigen, die beteiligt sind?</a:t>
              </a:r>
            </a:p>
          </p:txBody>
        </p:sp>
      </p:grpSp>
      <p:grpSp>
        <p:nvGrpSpPr>
          <p:cNvPr id="11" name="Group 11"/>
          <p:cNvGrpSpPr/>
          <p:nvPr/>
        </p:nvGrpSpPr>
        <p:grpSpPr>
          <a:xfrm>
            <a:off x="9924722" y="5702961"/>
            <a:ext cx="4960749" cy="2908432"/>
            <a:chOff x="0" y="0"/>
            <a:chExt cx="4136111" cy="2424956"/>
          </a:xfrm>
        </p:grpSpPr>
        <p:sp>
          <p:nvSpPr>
            <p:cNvPr id="12" name="Freeform 12"/>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50B264"/>
            </a:solidFill>
            <a:ln w="19050" cap="rnd">
              <a:solidFill>
                <a:srgbClr val="000000"/>
              </a:solidFill>
              <a:prstDash val="solid"/>
              <a:round/>
            </a:ln>
          </p:spPr>
          <p:txBody>
            <a:bodyPr/>
            <a:lstStyle/>
            <a:p>
              <a:endParaRPr lang="es-ES"/>
            </a:p>
          </p:txBody>
        </p:sp>
        <p:sp>
          <p:nvSpPr>
            <p:cNvPr id="13" name="TextBox 13"/>
            <p:cNvSpPr txBox="1"/>
            <p:nvPr/>
          </p:nvSpPr>
          <p:spPr>
            <a:xfrm>
              <a:off x="0" y="-28575"/>
              <a:ext cx="4136111" cy="2453531"/>
            </a:xfrm>
            <a:prstGeom prst="rect">
              <a:avLst/>
            </a:prstGeom>
          </p:spPr>
          <p:txBody>
            <a:bodyPr lIns="81238" tIns="81238" rIns="81238" bIns="81238" rtlCol="0" anchor="ctr"/>
            <a:lstStyle/>
            <a:p>
              <a:pPr algn="ctr">
                <a:lnSpc>
                  <a:spcPts val="3600"/>
                </a:lnSpc>
              </a:pPr>
              <a:r>
                <a:rPr lang="en-US" sz="3000">
                  <a:solidFill>
                    <a:srgbClr val="000000"/>
                  </a:solidFill>
                  <a:latin typeface="Poppins"/>
                  <a:ea typeface="Poppins"/>
                  <a:cs typeface="Poppins"/>
                  <a:sym typeface="Poppins"/>
                </a:rPr>
                <a:t>Stell dir vor, diese Geschichte wäre in deiner Klasse passiert … hätte sie nichts mit dir zu tun?</a:t>
              </a:r>
            </a:p>
          </p:txBody>
        </p:sp>
      </p:grpSp>
      <p:grpSp>
        <p:nvGrpSpPr>
          <p:cNvPr id="14" name="Group 14"/>
          <p:cNvGrpSpPr/>
          <p:nvPr/>
        </p:nvGrpSpPr>
        <p:grpSpPr>
          <a:xfrm>
            <a:off x="13683206" y="411627"/>
            <a:ext cx="6352678" cy="11208946"/>
            <a:chOff x="0" y="0"/>
            <a:chExt cx="6023280" cy="10627741"/>
          </a:xfrm>
        </p:grpSpPr>
        <p:sp>
          <p:nvSpPr>
            <p:cNvPr id="15" name="Freeform 15" descr="A cartoon of two girls  AI-generated content may be incorrect."/>
            <p:cNvSpPr/>
            <p:nvPr/>
          </p:nvSpPr>
          <p:spPr>
            <a:xfrm>
              <a:off x="0" y="0"/>
              <a:ext cx="6023229" cy="10627741"/>
            </a:xfrm>
            <a:custGeom>
              <a:avLst/>
              <a:gdLst/>
              <a:ahLst/>
              <a:cxnLst/>
              <a:rect l="l" t="t" r="r" b="b"/>
              <a:pathLst>
                <a:path w="6023229" h="10627741">
                  <a:moveTo>
                    <a:pt x="0" y="0"/>
                  </a:moveTo>
                  <a:lnTo>
                    <a:pt x="6023229" y="0"/>
                  </a:lnTo>
                  <a:lnTo>
                    <a:pt x="6023229" y="10627741"/>
                  </a:lnTo>
                  <a:lnTo>
                    <a:pt x="0" y="10627741"/>
                  </a:lnTo>
                  <a:lnTo>
                    <a:pt x="0" y="0"/>
                  </a:lnTo>
                  <a:close/>
                </a:path>
              </a:pathLst>
            </a:custGeom>
            <a:blipFill>
              <a:blip r:embed="rId2"/>
              <a:stretch>
                <a:fillRect l="-213679" r="-1"/>
              </a:stretch>
            </a:blipFill>
          </p:spPr>
          <p:txBody>
            <a:bodyPr/>
            <a:lstStyle/>
            <a:p>
              <a:endParaRPr lang="es-ES"/>
            </a:p>
          </p:txBody>
        </p:sp>
      </p:grpSp>
      <p:grpSp>
        <p:nvGrpSpPr>
          <p:cNvPr id="16" name="Group 16"/>
          <p:cNvGrpSpPr/>
          <p:nvPr/>
        </p:nvGrpSpPr>
        <p:grpSpPr>
          <a:xfrm>
            <a:off x="-1649336" y="-799412"/>
            <a:ext cx="6495330" cy="11885825"/>
            <a:chOff x="0" y="0"/>
            <a:chExt cx="6158535" cy="11269523"/>
          </a:xfrm>
        </p:grpSpPr>
        <p:sp>
          <p:nvSpPr>
            <p:cNvPr id="17" name="Freeform 17" descr="A cartoon of two girls  AI-generated content may be incorrect."/>
            <p:cNvSpPr/>
            <p:nvPr/>
          </p:nvSpPr>
          <p:spPr>
            <a:xfrm>
              <a:off x="0" y="0"/>
              <a:ext cx="6158484" cy="11269472"/>
            </a:xfrm>
            <a:custGeom>
              <a:avLst/>
              <a:gdLst/>
              <a:ahLst/>
              <a:cxnLst/>
              <a:rect l="l" t="t" r="r" b="b"/>
              <a:pathLst>
                <a:path w="6158484" h="11269472">
                  <a:moveTo>
                    <a:pt x="0" y="0"/>
                  </a:moveTo>
                  <a:lnTo>
                    <a:pt x="6158484" y="0"/>
                  </a:lnTo>
                  <a:lnTo>
                    <a:pt x="6158484" y="11269472"/>
                  </a:lnTo>
                  <a:lnTo>
                    <a:pt x="0" y="11269472"/>
                  </a:lnTo>
                  <a:lnTo>
                    <a:pt x="0" y="0"/>
                  </a:lnTo>
                  <a:close/>
                </a:path>
              </a:pathLst>
            </a:custGeom>
            <a:blipFill>
              <a:blip r:embed="rId2"/>
              <a:stretch>
                <a:fillRect r="-225322" b="-1"/>
              </a:stretch>
            </a:blipFill>
          </p:spPr>
          <p:txBody>
            <a:bodyPr/>
            <a:lstStyle/>
            <a:p>
              <a:endParaRPr lang="es-ES"/>
            </a:p>
          </p:txBody>
        </p:sp>
      </p:gr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683206" y="411627"/>
            <a:ext cx="6352678" cy="11208946"/>
            <a:chOff x="0" y="0"/>
            <a:chExt cx="6023280" cy="10627741"/>
          </a:xfrm>
        </p:grpSpPr>
        <p:sp>
          <p:nvSpPr>
            <p:cNvPr id="3" name="Freeform 3" descr="A cartoon of two girls  AI-generated content may be incorrect."/>
            <p:cNvSpPr/>
            <p:nvPr/>
          </p:nvSpPr>
          <p:spPr>
            <a:xfrm>
              <a:off x="0" y="0"/>
              <a:ext cx="6023229" cy="10627741"/>
            </a:xfrm>
            <a:custGeom>
              <a:avLst/>
              <a:gdLst/>
              <a:ahLst/>
              <a:cxnLst/>
              <a:rect l="l" t="t" r="r" b="b"/>
              <a:pathLst>
                <a:path w="6023229" h="10627741">
                  <a:moveTo>
                    <a:pt x="0" y="0"/>
                  </a:moveTo>
                  <a:lnTo>
                    <a:pt x="6023229" y="0"/>
                  </a:lnTo>
                  <a:lnTo>
                    <a:pt x="6023229" y="10627741"/>
                  </a:lnTo>
                  <a:lnTo>
                    <a:pt x="0" y="10627741"/>
                  </a:lnTo>
                  <a:lnTo>
                    <a:pt x="0" y="0"/>
                  </a:lnTo>
                  <a:close/>
                </a:path>
              </a:pathLst>
            </a:custGeom>
            <a:blipFill>
              <a:blip r:embed="rId2"/>
              <a:stretch>
                <a:fillRect l="-213679" r="-1"/>
              </a:stretch>
            </a:blipFill>
          </p:spPr>
          <p:txBody>
            <a:bodyPr/>
            <a:lstStyle/>
            <a:p>
              <a:endParaRPr lang="es-ES"/>
            </a:p>
          </p:txBody>
        </p:sp>
      </p:grpSp>
      <p:grpSp>
        <p:nvGrpSpPr>
          <p:cNvPr id="4" name="Group 4"/>
          <p:cNvGrpSpPr/>
          <p:nvPr/>
        </p:nvGrpSpPr>
        <p:grpSpPr>
          <a:xfrm>
            <a:off x="-1649336" y="-799412"/>
            <a:ext cx="6495330" cy="11885825"/>
            <a:chOff x="0" y="0"/>
            <a:chExt cx="6158535" cy="11269523"/>
          </a:xfrm>
        </p:grpSpPr>
        <p:sp>
          <p:nvSpPr>
            <p:cNvPr id="5" name="Freeform 5" descr="A cartoon of two girls  AI-generated content may be incorrect."/>
            <p:cNvSpPr/>
            <p:nvPr/>
          </p:nvSpPr>
          <p:spPr>
            <a:xfrm>
              <a:off x="0" y="0"/>
              <a:ext cx="6158484" cy="11269472"/>
            </a:xfrm>
            <a:custGeom>
              <a:avLst/>
              <a:gdLst/>
              <a:ahLst/>
              <a:cxnLst/>
              <a:rect l="l" t="t" r="r" b="b"/>
              <a:pathLst>
                <a:path w="6158484" h="11269472">
                  <a:moveTo>
                    <a:pt x="0" y="0"/>
                  </a:moveTo>
                  <a:lnTo>
                    <a:pt x="6158484" y="0"/>
                  </a:lnTo>
                  <a:lnTo>
                    <a:pt x="6158484" y="11269472"/>
                  </a:lnTo>
                  <a:lnTo>
                    <a:pt x="0" y="11269472"/>
                  </a:lnTo>
                  <a:lnTo>
                    <a:pt x="0" y="0"/>
                  </a:lnTo>
                  <a:close/>
                </a:path>
              </a:pathLst>
            </a:custGeom>
            <a:blipFill>
              <a:blip r:embed="rId2"/>
              <a:stretch>
                <a:fillRect r="-225322" b="-1"/>
              </a:stretch>
            </a:blipFill>
          </p:spPr>
          <p:txBody>
            <a:bodyPr/>
            <a:lstStyle/>
            <a:p>
              <a:endParaRPr lang="es-ES"/>
            </a:p>
          </p:txBody>
        </p:sp>
      </p:grpSp>
      <p:grpSp>
        <p:nvGrpSpPr>
          <p:cNvPr id="6" name="Group 6"/>
          <p:cNvGrpSpPr/>
          <p:nvPr/>
        </p:nvGrpSpPr>
        <p:grpSpPr>
          <a:xfrm>
            <a:off x="3407212" y="1675613"/>
            <a:ext cx="4956051" cy="2905678"/>
            <a:chOff x="0" y="0"/>
            <a:chExt cx="4136111" cy="2424956"/>
          </a:xfrm>
        </p:grpSpPr>
        <p:sp>
          <p:nvSpPr>
            <p:cNvPr id="7" name="Freeform 7"/>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E3829C"/>
            </a:solidFill>
            <a:ln w="19050" cap="rnd">
              <a:solidFill>
                <a:srgbClr val="000000"/>
              </a:solidFill>
              <a:prstDash val="solid"/>
              <a:round/>
            </a:ln>
          </p:spPr>
          <p:txBody>
            <a:bodyPr/>
            <a:lstStyle/>
            <a:p>
              <a:endParaRPr lang="es-ES"/>
            </a:p>
          </p:txBody>
        </p:sp>
        <p:sp>
          <p:nvSpPr>
            <p:cNvPr id="8" name="TextBox 8"/>
            <p:cNvSpPr txBox="1"/>
            <p:nvPr/>
          </p:nvSpPr>
          <p:spPr>
            <a:xfrm>
              <a:off x="0" y="-28575"/>
              <a:ext cx="4136111" cy="2453531"/>
            </a:xfrm>
            <a:prstGeom prst="rect">
              <a:avLst/>
            </a:prstGeom>
          </p:spPr>
          <p:txBody>
            <a:bodyPr lIns="81161" tIns="81161" rIns="81161" bIns="81161" rtlCol="0" anchor="ctr"/>
            <a:lstStyle/>
            <a:p>
              <a:pPr algn="ctr">
                <a:lnSpc>
                  <a:spcPts val="3680"/>
                </a:lnSpc>
              </a:pPr>
              <a:r>
                <a:rPr lang="en-US" sz="3067">
                  <a:solidFill>
                    <a:srgbClr val="000000"/>
                  </a:solidFill>
                  <a:latin typeface="Poppins"/>
                  <a:ea typeface="Poppins"/>
                  <a:cs typeface="Poppins"/>
                  <a:sym typeface="Poppins"/>
                </a:rPr>
                <a:t>Wie fühlt sich Kim?</a:t>
              </a:r>
            </a:p>
          </p:txBody>
        </p:sp>
      </p:grpSp>
      <p:grpSp>
        <p:nvGrpSpPr>
          <p:cNvPr id="9" name="Group 9"/>
          <p:cNvGrpSpPr/>
          <p:nvPr/>
        </p:nvGrpSpPr>
        <p:grpSpPr>
          <a:xfrm>
            <a:off x="9924722" y="1675613"/>
            <a:ext cx="4956051" cy="2905678"/>
            <a:chOff x="0" y="0"/>
            <a:chExt cx="4136111" cy="2424956"/>
          </a:xfrm>
        </p:grpSpPr>
        <p:sp>
          <p:nvSpPr>
            <p:cNvPr id="10" name="Freeform 10"/>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50B264"/>
            </a:solidFill>
            <a:ln w="19050" cap="rnd">
              <a:solidFill>
                <a:srgbClr val="000000"/>
              </a:solidFill>
              <a:prstDash val="solid"/>
              <a:round/>
            </a:ln>
          </p:spPr>
          <p:txBody>
            <a:bodyPr/>
            <a:lstStyle/>
            <a:p>
              <a:endParaRPr lang="es-ES"/>
            </a:p>
          </p:txBody>
        </p:sp>
        <p:sp>
          <p:nvSpPr>
            <p:cNvPr id="11" name="TextBox 11"/>
            <p:cNvSpPr txBox="1"/>
            <p:nvPr/>
          </p:nvSpPr>
          <p:spPr>
            <a:xfrm>
              <a:off x="0" y="-28575"/>
              <a:ext cx="4136111" cy="2453531"/>
            </a:xfrm>
            <a:prstGeom prst="rect">
              <a:avLst/>
            </a:prstGeom>
          </p:spPr>
          <p:txBody>
            <a:bodyPr lIns="81161" tIns="81161" rIns="81161" bIns="81161" rtlCol="0" anchor="ctr"/>
            <a:lstStyle/>
            <a:p>
              <a:pPr algn="ctr">
                <a:lnSpc>
                  <a:spcPts val="3680"/>
                </a:lnSpc>
              </a:pPr>
              <a:r>
                <a:rPr lang="en-US" sz="3067">
                  <a:solidFill>
                    <a:srgbClr val="000000"/>
                  </a:solidFill>
                  <a:latin typeface="Poppins"/>
                  <a:ea typeface="Poppins"/>
                  <a:cs typeface="Poppins"/>
                  <a:sym typeface="Poppins"/>
                </a:rPr>
                <a:t>Was will Malik mit seinem Verhalten erreichen?</a:t>
              </a:r>
            </a:p>
          </p:txBody>
        </p:sp>
      </p:grpSp>
      <p:grpSp>
        <p:nvGrpSpPr>
          <p:cNvPr id="12" name="Group 12"/>
          <p:cNvGrpSpPr/>
          <p:nvPr/>
        </p:nvGrpSpPr>
        <p:grpSpPr>
          <a:xfrm>
            <a:off x="3407212" y="5702961"/>
            <a:ext cx="4956051" cy="2905678"/>
            <a:chOff x="0" y="0"/>
            <a:chExt cx="4136111" cy="2424956"/>
          </a:xfrm>
        </p:grpSpPr>
        <p:sp>
          <p:nvSpPr>
            <p:cNvPr id="13" name="Freeform 13"/>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FFED4C"/>
            </a:solidFill>
            <a:ln w="19050" cap="rnd">
              <a:solidFill>
                <a:srgbClr val="000000"/>
              </a:solidFill>
              <a:prstDash val="solid"/>
              <a:round/>
            </a:ln>
          </p:spPr>
          <p:txBody>
            <a:bodyPr/>
            <a:lstStyle/>
            <a:p>
              <a:endParaRPr lang="es-ES"/>
            </a:p>
          </p:txBody>
        </p:sp>
        <p:sp>
          <p:nvSpPr>
            <p:cNvPr id="14" name="TextBox 14"/>
            <p:cNvSpPr txBox="1"/>
            <p:nvPr/>
          </p:nvSpPr>
          <p:spPr>
            <a:xfrm>
              <a:off x="0" y="-28575"/>
              <a:ext cx="4136111" cy="2453531"/>
            </a:xfrm>
            <a:prstGeom prst="rect">
              <a:avLst/>
            </a:prstGeom>
          </p:spPr>
          <p:txBody>
            <a:bodyPr lIns="81161" tIns="81161" rIns="81161" bIns="81161" rtlCol="0" anchor="ctr"/>
            <a:lstStyle/>
            <a:p>
              <a:pPr algn="ctr">
                <a:lnSpc>
                  <a:spcPts val="3680"/>
                </a:lnSpc>
              </a:pPr>
              <a:r>
                <a:rPr lang="en-US" sz="3067">
                  <a:solidFill>
                    <a:srgbClr val="000000"/>
                  </a:solidFill>
                  <a:latin typeface="Poppins"/>
                  <a:ea typeface="Poppins"/>
                  <a:cs typeface="Poppins"/>
                  <a:sym typeface="Poppins"/>
                </a:rPr>
                <a:t>Was macht Samu und warum folgt er Malik?</a:t>
              </a:r>
            </a:p>
          </p:txBody>
        </p:sp>
      </p:grpSp>
      <p:grpSp>
        <p:nvGrpSpPr>
          <p:cNvPr id="15" name="Group 15"/>
          <p:cNvGrpSpPr/>
          <p:nvPr/>
        </p:nvGrpSpPr>
        <p:grpSpPr>
          <a:xfrm>
            <a:off x="9924722" y="5702961"/>
            <a:ext cx="4956051" cy="2905678"/>
            <a:chOff x="0" y="0"/>
            <a:chExt cx="4136111" cy="2424956"/>
          </a:xfrm>
        </p:grpSpPr>
        <p:sp>
          <p:nvSpPr>
            <p:cNvPr id="16" name="Freeform 16"/>
            <p:cNvSpPr/>
            <p:nvPr/>
          </p:nvSpPr>
          <p:spPr>
            <a:xfrm>
              <a:off x="0" y="0"/>
              <a:ext cx="4136009" cy="2424943"/>
            </a:xfrm>
            <a:custGeom>
              <a:avLst/>
              <a:gdLst/>
              <a:ahLst/>
              <a:cxnLst/>
              <a:rect l="l" t="t" r="r" b="b"/>
              <a:pathLst>
                <a:path w="4136009" h="2424943">
                  <a:moveTo>
                    <a:pt x="0" y="404115"/>
                  </a:moveTo>
                  <a:cubicBezTo>
                    <a:pt x="0" y="180975"/>
                    <a:pt x="180975" y="0"/>
                    <a:pt x="404114" y="0"/>
                  </a:cubicBezTo>
                  <a:lnTo>
                    <a:pt x="3731895" y="0"/>
                  </a:lnTo>
                  <a:cubicBezTo>
                    <a:pt x="3955161" y="0"/>
                    <a:pt x="4136009" y="180975"/>
                    <a:pt x="4136009" y="404115"/>
                  </a:cubicBezTo>
                  <a:lnTo>
                    <a:pt x="4136009" y="2020828"/>
                  </a:lnTo>
                  <a:cubicBezTo>
                    <a:pt x="4136009" y="2244095"/>
                    <a:pt x="3955034" y="2424943"/>
                    <a:pt x="3731895" y="2424943"/>
                  </a:cubicBezTo>
                  <a:lnTo>
                    <a:pt x="404114" y="2424943"/>
                  </a:lnTo>
                  <a:cubicBezTo>
                    <a:pt x="180975" y="2424943"/>
                    <a:pt x="0" y="2243968"/>
                    <a:pt x="0" y="2020828"/>
                  </a:cubicBezTo>
                  <a:lnTo>
                    <a:pt x="0" y="404115"/>
                  </a:lnTo>
                  <a:close/>
                </a:path>
              </a:pathLst>
            </a:custGeom>
            <a:solidFill>
              <a:srgbClr val="70C7D6"/>
            </a:solidFill>
            <a:ln w="19050" cap="rnd">
              <a:solidFill>
                <a:srgbClr val="000000"/>
              </a:solidFill>
              <a:prstDash val="solid"/>
              <a:round/>
            </a:ln>
          </p:spPr>
          <p:txBody>
            <a:bodyPr/>
            <a:lstStyle/>
            <a:p>
              <a:endParaRPr lang="es-ES"/>
            </a:p>
          </p:txBody>
        </p:sp>
        <p:sp>
          <p:nvSpPr>
            <p:cNvPr id="17" name="TextBox 17"/>
            <p:cNvSpPr txBox="1"/>
            <p:nvPr/>
          </p:nvSpPr>
          <p:spPr>
            <a:xfrm>
              <a:off x="0" y="-28575"/>
              <a:ext cx="4136111" cy="2453531"/>
            </a:xfrm>
            <a:prstGeom prst="rect">
              <a:avLst/>
            </a:prstGeom>
          </p:spPr>
          <p:txBody>
            <a:bodyPr lIns="81161" tIns="81161" rIns="81161" bIns="81161" rtlCol="0" anchor="ctr"/>
            <a:lstStyle/>
            <a:p>
              <a:pPr algn="ctr">
                <a:lnSpc>
                  <a:spcPts val="3680"/>
                </a:lnSpc>
              </a:pPr>
              <a:r>
                <a:rPr lang="en-US" sz="3067">
                  <a:solidFill>
                    <a:srgbClr val="000000"/>
                  </a:solidFill>
                  <a:latin typeface="Poppins"/>
                  <a:ea typeface="Poppins"/>
                  <a:cs typeface="Poppins"/>
                  <a:sym typeface="Poppins"/>
                </a:rPr>
                <a:t>Was könnte der Rest der Klasse tun, um die Situation zu verändern?</a:t>
              </a:r>
            </a:p>
          </p:txBody>
        </p:sp>
      </p:gr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30331" y="2943676"/>
            <a:ext cx="8627338" cy="4399649"/>
            <a:chOff x="0" y="0"/>
            <a:chExt cx="7113524" cy="3627655"/>
          </a:xfrm>
        </p:grpSpPr>
        <p:sp>
          <p:nvSpPr>
            <p:cNvPr id="3" name="Freeform 3"/>
            <p:cNvSpPr/>
            <p:nvPr/>
          </p:nvSpPr>
          <p:spPr>
            <a:xfrm>
              <a:off x="0" y="0"/>
              <a:ext cx="7113524" cy="3627630"/>
            </a:xfrm>
            <a:custGeom>
              <a:avLst/>
              <a:gdLst/>
              <a:ahLst/>
              <a:cxnLst/>
              <a:rect l="l" t="t" r="r" b="b"/>
              <a:pathLst>
                <a:path w="7113524" h="3627630">
                  <a:moveTo>
                    <a:pt x="0" y="604647"/>
                  </a:moveTo>
                  <a:cubicBezTo>
                    <a:pt x="0" y="270637"/>
                    <a:pt x="270637" y="0"/>
                    <a:pt x="604647" y="0"/>
                  </a:cubicBezTo>
                  <a:lnTo>
                    <a:pt x="6508877" y="0"/>
                  </a:lnTo>
                  <a:cubicBezTo>
                    <a:pt x="6842760" y="0"/>
                    <a:pt x="7113524" y="270637"/>
                    <a:pt x="7113524" y="604647"/>
                  </a:cubicBezTo>
                  <a:lnTo>
                    <a:pt x="7113524" y="3022982"/>
                  </a:lnTo>
                  <a:cubicBezTo>
                    <a:pt x="7113524" y="3356866"/>
                    <a:pt x="6842887" y="3627630"/>
                    <a:pt x="6508877" y="3627630"/>
                  </a:cubicBezTo>
                  <a:lnTo>
                    <a:pt x="604647" y="3627630"/>
                  </a:lnTo>
                  <a:cubicBezTo>
                    <a:pt x="270637" y="3627630"/>
                    <a:pt x="0" y="3356992"/>
                    <a:pt x="0" y="3022982"/>
                  </a:cubicBezTo>
                  <a:lnTo>
                    <a:pt x="0" y="604647"/>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7113524" cy="3656230"/>
            </a:xfrm>
            <a:prstGeom prst="rect">
              <a:avLst/>
            </a:prstGeom>
          </p:spPr>
          <p:txBody>
            <a:bodyPr lIns="82148" tIns="82148" rIns="82148" bIns="82148" rtlCol="0" anchor="ctr"/>
            <a:lstStyle/>
            <a:p>
              <a:pPr algn="ctr">
                <a:lnSpc>
                  <a:spcPts val="3600"/>
                </a:lnSpc>
              </a:pPr>
              <a:r>
                <a:rPr lang="en-US" sz="3000">
                  <a:solidFill>
                    <a:srgbClr val="000000"/>
                  </a:solidFill>
                  <a:latin typeface="Poppins"/>
                  <a:ea typeface="Poppins"/>
                  <a:cs typeface="Poppins"/>
                  <a:sym typeface="Poppins"/>
                </a:rPr>
                <a:t>„Beim Mobbing gibt es nicht nur ein Opfer und einen Täter. Es gibt auch Mitläufer, Zuschauer und die ganze Klasse. Jeder hat eine Rolle, und jeder kann etwas tun, um die Situation zu verändern.“</a:t>
              </a:r>
            </a:p>
          </p:txBody>
        </p:sp>
      </p:grpSp>
      <p:sp>
        <p:nvSpPr>
          <p:cNvPr id="5" name="Freeform 5"/>
          <p:cNvSpPr/>
          <p:nvPr/>
        </p:nvSpPr>
        <p:spPr>
          <a:xfrm>
            <a:off x="0" y="-123303"/>
            <a:ext cx="3265418" cy="10533606"/>
          </a:xfrm>
          <a:custGeom>
            <a:avLst/>
            <a:gdLst/>
            <a:ahLst/>
            <a:cxnLst/>
            <a:rect l="l" t="t" r="r" b="b"/>
            <a:pathLst>
              <a:path w="3265418" h="10533606">
                <a:moveTo>
                  <a:pt x="0" y="0"/>
                </a:moveTo>
                <a:lnTo>
                  <a:pt x="3265418" y="0"/>
                </a:lnTo>
                <a:lnTo>
                  <a:pt x="3265418" y="10533606"/>
                </a:lnTo>
                <a:lnTo>
                  <a:pt x="0" y="1053360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FFED4C"/>
            </a:solidFill>
          </p:spPr>
          <p:txBody>
            <a:bodyPr/>
            <a:lstStyle/>
            <a:p>
              <a:endParaRPr lang="es-ES"/>
            </a:p>
          </p:txBody>
        </p:sp>
      </p:grpSp>
      <p:sp>
        <p:nvSpPr>
          <p:cNvPr id="4" name="TextBox 4"/>
          <p:cNvSpPr txBox="1"/>
          <p:nvPr/>
        </p:nvSpPr>
        <p:spPr>
          <a:xfrm>
            <a:off x="7924800" y="3920644"/>
            <a:ext cx="2438400" cy="423193"/>
          </a:xfrm>
          <a:prstGeom prst="rect">
            <a:avLst/>
          </a:prstGeom>
        </p:spPr>
        <p:txBody>
          <a:bodyPr wrap="square" lIns="0" tIns="0" rIns="0" bIns="0" rtlCol="0" anchor="t">
            <a:spAutoFit/>
          </a:bodyPr>
          <a:lstStyle/>
          <a:p>
            <a:pPr algn="ctr">
              <a:lnSpc>
                <a:spcPts val="3324"/>
              </a:lnSpc>
            </a:pPr>
            <a:r>
              <a:rPr lang="en-US" sz="2770" dirty="0" err="1">
                <a:solidFill>
                  <a:srgbClr val="000000"/>
                </a:solidFill>
                <a:latin typeface="Poppins"/>
                <a:ea typeface="Poppins"/>
                <a:cs typeface="Poppins"/>
                <a:sym typeface="Poppins"/>
              </a:rPr>
              <a:t>Aktivität</a:t>
            </a:r>
            <a:r>
              <a:rPr lang="en-US" sz="2770" dirty="0">
                <a:solidFill>
                  <a:srgbClr val="000000"/>
                </a:solidFill>
                <a:latin typeface="Poppins"/>
                <a:ea typeface="Poppins"/>
                <a:cs typeface="Poppins"/>
                <a:sym typeface="Poppins"/>
              </a:rPr>
              <a:t> 1.7</a:t>
            </a:r>
          </a:p>
        </p:txBody>
      </p:sp>
      <p:sp>
        <p:nvSpPr>
          <p:cNvPr id="5" name="TextBox 5"/>
          <p:cNvSpPr txBox="1"/>
          <p:nvPr/>
        </p:nvSpPr>
        <p:spPr>
          <a:xfrm>
            <a:off x="4146484" y="5301263"/>
            <a:ext cx="9995032" cy="3095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Körpersilhouetten</a:t>
            </a:r>
          </a:p>
          <a:p>
            <a:pPr algn="ctr">
              <a:lnSpc>
                <a:spcPts val="6000"/>
              </a:lnSpc>
            </a:pPr>
            <a:r>
              <a:rPr lang="en-US" sz="5000">
                <a:solidFill>
                  <a:srgbClr val="000000"/>
                </a:solidFill>
                <a:latin typeface="Poppins"/>
                <a:ea typeface="Poppins"/>
                <a:cs typeface="Poppins"/>
                <a:sym typeface="Poppins"/>
              </a:rPr>
              <a:t> </a:t>
            </a:r>
          </a:p>
          <a:p>
            <a:pPr algn="ctr">
              <a:lnSpc>
                <a:spcPts val="6000"/>
              </a:lnSpc>
            </a:pPr>
            <a:r>
              <a:rPr lang="en-US" sz="5000" b="1">
                <a:solidFill>
                  <a:srgbClr val="000000"/>
                </a:solidFill>
                <a:latin typeface="Poppins Bold"/>
                <a:ea typeface="Poppins Bold"/>
                <a:cs typeface="Poppins Bold"/>
                <a:sym typeface="Poppins Bold"/>
              </a:rPr>
              <a:t>Emotionen und Folgen von Mobbing</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14938" y="2153138"/>
            <a:ext cx="4887758"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 </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Große Papierrollen oder Plakatkartons</a:t>
            </a:r>
          </a:p>
          <a:p>
            <a:pPr marL="257302" lvl="1" indent="-128651" algn="l">
              <a:lnSpc>
                <a:spcPts val="2400"/>
              </a:lnSpc>
              <a:buFont typeface="Arial"/>
              <a:buChar char="•"/>
            </a:pPr>
            <a:r>
              <a:rPr lang="en-US" sz="2000">
                <a:solidFill>
                  <a:srgbClr val="000000"/>
                </a:solidFill>
                <a:latin typeface="Poppins"/>
                <a:ea typeface="Poppins"/>
                <a:cs typeface="Poppins"/>
                <a:sym typeface="Poppins"/>
              </a:rPr>
              <a:t>Farbige Marker</a:t>
            </a:r>
          </a:p>
          <a:p>
            <a:pPr marL="257387" lvl="1" indent="-128693" algn="l">
              <a:lnSpc>
                <a:spcPts val="2400"/>
              </a:lnSpc>
              <a:buFont typeface="Arial"/>
              <a:buChar char="•"/>
            </a:pPr>
            <a:r>
              <a:rPr lang="en-US" sz="2000">
                <a:solidFill>
                  <a:srgbClr val="000000"/>
                </a:solidFill>
                <a:latin typeface="Poppins"/>
                <a:ea typeface="Poppins"/>
                <a:cs typeface="Poppins"/>
                <a:sym typeface="Poppins"/>
              </a:rPr>
              <a:t>Klebeband, um die Silhouetten an der Wand zu befestigen</a:t>
            </a:r>
          </a:p>
        </p:txBody>
      </p:sp>
      <p:sp>
        <p:nvSpPr>
          <p:cNvPr id="3" name="TextBox 3"/>
          <p:cNvSpPr txBox="1"/>
          <p:nvPr/>
        </p:nvSpPr>
        <p:spPr>
          <a:xfrm>
            <a:off x="2814938" y="5248763"/>
            <a:ext cx="478519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zeichnen eine Silhouette und schreiben die Emotionen und Konsequenzen einer Rolle darauf.</a:t>
            </a:r>
          </a:p>
        </p:txBody>
      </p:sp>
      <p:sp>
        <p:nvSpPr>
          <p:cNvPr id="4" name="TextBox 4"/>
          <p:cNvSpPr txBox="1"/>
          <p:nvPr/>
        </p:nvSpPr>
        <p:spPr>
          <a:xfrm>
            <a:off x="2814938" y="8345271"/>
            <a:ext cx="11509706" cy="638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Sich in die Lage einer anderen Person zu versetzen hilft uns zu verstehen, wie sie sich fühlt.</a:t>
            </a:r>
          </a:p>
        </p:txBody>
      </p:sp>
      <p:grpSp>
        <p:nvGrpSpPr>
          <p:cNvPr id="5" name="Group 5"/>
          <p:cNvGrpSpPr/>
          <p:nvPr/>
        </p:nvGrpSpPr>
        <p:grpSpPr>
          <a:xfrm>
            <a:off x="8897981" y="-343476"/>
            <a:ext cx="7949038" cy="10287000"/>
            <a:chOff x="0" y="0"/>
            <a:chExt cx="7536866" cy="9753600"/>
          </a:xfrm>
        </p:grpSpPr>
        <p:sp>
          <p:nvSpPr>
            <p:cNvPr id="6" name="Freeform 6" descr="A black background with a black square  AI-generated content may be incorrect."/>
            <p:cNvSpPr/>
            <p:nvPr/>
          </p:nvSpPr>
          <p:spPr>
            <a:xfrm>
              <a:off x="0" y="0"/>
              <a:ext cx="7536815" cy="9753600"/>
            </a:xfrm>
            <a:custGeom>
              <a:avLst/>
              <a:gdLst/>
              <a:ahLst/>
              <a:cxnLst/>
              <a:rect l="l" t="t" r="r" b="b"/>
              <a:pathLst>
                <a:path w="7536815" h="9753600">
                  <a:moveTo>
                    <a:pt x="0" y="0"/>
                  </a:moveTo>
                  <a:lnTo>
                    <a:pt x="7536815" y="0"/>
                  </a:lnTo>
                  <a:lnTo>
                    <a:pt x="7536815" y="9753600"/>
                  </a:lnTo>
                  <a:lnTo>
                    <a:pt x="0" y="9753600"/>
                  </a:lnTo>
                  <a:lnTo>
                    <a:pt x="0"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35225" y="2431240"/>
            <a:ext cx="5174841" cy="2557571"/>
            <a:chOff x="0" y="0"/>
            <a:chExt cx="4906516" cy="2424956"/>
          </a:xfrm>
        </p:grpSpPr>
        <p:sp>
          <p:nvSpPr>
            <p:cNvPr id="3" name="Freeform 3"/>
            <p:cNvSpPr/>
            <p:nvPr/>
          </p:nvSpPr>
          <p:spPr>
            <a:xfrm>
              <a:off x="0" y="0"/>
              <a:ext cx="4906396" cy="2424943"/>
            </a:xfrm>
            <a:custGeom>
              <a:avLst/>
              <a:gdLst/>
              <a:ahLst/>
              <a:cxnLst/>
              <a:rect l="l" t="t" r="r" b="b"/>
              <a:pathLst>
                <a:path w="4906396" h="2424943">
                  <a:moveTo>
                    <a:pt x="0" y="404115"/>
                  </a:moveTo>
                  <a:cubicBezTo>
                    <a:pt x="0" y="180975"/>
                    <a:pt x="214684" y="0"/>
                    <a:pt x="479386" y="0"/>
                  </a:cubicBezTo>
                  <a:lnTo>
                    <a:pt x="4427010" y="0"/>
                  </a:lnTo>
                  <a:cubicBezTo>
                    <a:pt x="4691862" y="0"/>
                    <a:pt x="4906396" y="180975"/>
                    <a:pt x="4906396" y="404115"/>
                  </a:cubicBezTo>
                  <a:lnTo>
                    <a:pt x="4906396" y="2020828"/>
                  </a:lnTo>
                  <a:cubicBezTo>
                    <a:pt x="4906396" y="2244095"/>
                    <a:pt x="4691712" y="2424943"/>
                    <a:pt x="4427010" y="2424943"/>
                  </a:cubicBezTo>
                  <a:lnTo>
                    <a:pt x="479386" y="2424943"/>
                  </a:lnTo>
                  <a:cubicBezTo>
                    <a:pt x="214684" y="2424943"/>
                    <a:pt x="0" y="2243968"/>
                    <a:pt x="0" y="2020828"/>
                  </a:cubicBezTo>
                  <a:lnTo>
                    <a:pt x="0" y="404115"/>
                  </a:lnTo>
                  <a:close/>
                </a:path>
              </a:pathLst>
            </a:custGeom>
            <a:solidFill>
              <a:srgbClr val="70C7D6"/>
            </a:solidFill>
            <a:ln w="19050" cap="rnd">
              <a:solidFill>
                <a:srgbClr val="000000"/>
              </a:solidFill>
              <a:prstDash val="solid"/>
              <a:round/>
            </a:ln>
          </p:spPr>
          <p:txBody>
            <a:bodyPr/>
            <a:lstStyle/>
            <a:p>
              <a:endParaRPr lang="es-ES"/>
            </a:p>
          </p:txBody>
        </p:sp>
        <p:sp>
          <p:nvSpPr>
            <p:cNvPr id="4" name="TextBox 4"/>
            <p:cNvSpPr txBox="1"/>
            <p:nvPr/>
          </p:nvSpPr>
          <p:spPr>
            <a:xfrm>
              <a:off x="0" y="-28575"/>
              <a:ext cx="4906516" cy="2453531"/>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Was hast du entdeckt, als du dich in die Rolle dieser Person versetzt hast?</a:t>
              </a:r>
            </a:p>
          </p:txBody>
        </p:sp>
      </p:grpSp>
      <p:grpSp>
        <p:nvGrpSpPr>
          <p:cNvPr id="5" name="Group 5"/>
          <p:cNvGrpSpPr/>
          <p:nvPr/>
        </p:nvGrpSpPr>
        <p:grpSpPr>
          <a:xfrm>
            <a:off x="10193264" y="2431240"/>
            <a:ext cx="5159511" cy="2557571"/>
            <a:chOff x="0" y="0"/>
            <a:chExt cx="4891980" cy="2424956"/>
          </a:xfrm>
        </p:grpSpPr>
        <p:sp>
          <p:nvSpPr>
            <p:cNvPr id="6" name="Freeform 6"/>
            <p:cNvSpPr/>
            <p:nvPr/>
          </p:nvSpPr>
          <p:spPr>
            <a:xfrm>
              <a:off x="0" y="0"/>
              <a:ext cx="4891860" cy="2424943"/>
            </a:xfrm>
            <a:custGeom>
              <a:avLst/>
              <a:gdLst/>
              <a:ahLst/>
              <a:cxnLst/>
              <a:rect l="l" t="t" r="r" b="b"/>
              <a:pathLst>
                <a:path w="4891860" h="2424943">
                  <a:moveTo>
                    <a:pt x="0" y="404115"/>
                  </a:moveTo>
                  <a:cubicBezTo>
                    <a:pt x="0" y="180975"/>
                    <a:pt x="214048" y="0"/>
                    <a:pt x="477965" y="0"/>
                  </a:cubicBezTo>
                  <a:lnTo>
                    <a:pt x="4413895" y="0"/>
                  </a:lnTo>
                  <a:cubicBezTo>
                    <a:pt x="4677963" y="0"/>
                    <a:pt x="4891860" y="180975"/>
                    <a:pt x="4891860" y="404115"/>
                  </a:cubicBezTo>
                  <a:lnTo>
                    <a:pt x="4891860" y="2020828"/>
                  </a:lnTo>
                  <a:cubicBezTo>
                    <a:pt x="4891860" y="2244095"/>
                    <a:pt x="4677813" y="2424943"/>
                    <a:pt x="4413895" y="2424943"/>
                  </a:cubicBezTo>
                  <a:lnTo>
                    <a:pt x="477965" y="2424943"/>
                  </a:lnTo>
                  <a:cubicBezTo>
                    <a:pt x="214048" y="2424943"/>
                    <a:pt x="0" y="2243968"/>
                    <a:pt x="0" y="2020828"/>
                  </a:cubicBezTo>
                  <a:lnTo>
                    <a:pt x="0" y="404115"/>
                  </a:lnTo>
                  <a:close/>
                </a:path>
              </a:pathLst>
            </a:custGeom>
            <a:solidFill>
              <a:srgbClr val="FFED4C"/>
            </a:solidFill>
            <a:ln w="19050" cap="rnd">
              <a:solidFill>
                <a:srgbClr val="000000"/>
              </a:solidFill>
              <a:prstDash val="solid"/>
              <a:round/>
            </a:ln>
          </p:spPr>
          <p:txBody>
            <a:bodyPr/>
            <a:lstStyle/>
            <a:p>
              <a:endParaRPr lang="es-ES"/>
            </a:p>
          </p:txBody>
        </p:sp>
        <p:sp>
          <p:nvSpPr>
            <p:cNvPr id="7" name="TextBox 7"/>
            <p:cNvSpPr txBox="1"/>
            <p:nvPr/>
          </p:nvSpPr>
          <p:spPr>
            <a:xfrm>
              <a:off x="0" y="-28575"/>
              <a:ext cx="4891980" cy="2453531"/>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Welche Emotionen wiederholen sich bei allen Figuren?</a:t>
              </a:r>
            </a:p>
          </p:txBody>
        </p:sp>
      </p:grpSp>
      <p:grpSp>
        <p:nvGrpSpPr>
          <p:cNvPr id="8" name="Group 8"/>
          <p:cNvGrpSpPr/>
          <p:nvPr/>
        </p:nvGrpSpPr>
        <p:grpSpPr>
          <a:xfrm>
            <a:off x="10193264" y="5298189"/>
            <a:ext cx="5159511" cy="2557570"/>
            <a:chOff x="0" y="0"/>
            <a:chExt cx="4891980" cy="2424956"/>
          </a:xfrm>
        </p:grpSpPr>
        <p:sp>
          <p:nvSpPr>
            <p:cNvPr id="9" name="Freeform 9"/>
            <p:cNvSpPr/>
            <p:nvPr/>
          </p:nvSpPr>
          <p:spPr>
            <a:xfrm>
              <a:off x="0" y="0"/>
              <a:ext cx="4891970" cy="2424943"/>
            </a:xfrm>
            <a:custGeom>
              <a:avLst/>
              <a:gdLst/>
              <a:ahLst/>
              <a:cxnLst/>
              <a:rect l="l" t="t" r="r" b="b"/>
              <a:pathLst>
                <a:path w="4891970" h="2424943">
                  <a:moveTo>
                    <a:pt x="0" y="404115"/>
                  </a:moveTo>
                  <a:cubicBezTo>
                    <a:pt x="0" y="180975"/>
                    <a:pt x="155973" y="0"/>
                    <a:pt x="348285" y="0"/>
                  </a:cubicBezTo>
                  <a:lnTo>
                    <a:pt x="4543685" y="0"/>
                  </a:lnTo>
                  <a:cubicBezTo>
                    <a:pt x="4736106" y="0"/>
                    <a:pt x="4891970" y="180975"/>
                    <a:pt x="4891970" y="404115"/>
                  </a:cubicBezTo>
                  <a:lnTo>
                    <a:pt x="4891970" y="2020828"/>
                  </a:lnTo>
                  <a:cubicBezTo>
                    <a:pt x="4891970" y="2244095"/>
                    <a:pt x="4735997" y="2424943"/>
                    <a:pt x="4543685" y="2424943"/>
                  </a:cubicBezTo>
                  <a:lnTo>
                    <a:pt x="348285" y="2424943"/>
                  </a:lnTo>
                  <a:cubicBezTo>
                    <a:pt x="155973" y="2424943"/>
                    <a:pt x="0" y="2243968"/>
                    <a:pt x="0" y="2020828"/>
                  </a:cubicBezTo>
                  <a:lnTo>
                    <a:pt x="0" y="404115"/>
                  </a:lnTo>
                  <a:close/>
                </a:path>
              </a:pathLst>
            </a:custGeom>
            <a:solidFill>
              <a:srgbClr val="E3829C"/>
            </a:solidFill>
            <a:ln w="19050" cap="rnd">
              <a:solidFill>
                <a:srgbClr val="000000"/>
              </a:solidFill>
              <a:prstDash val="solid"/>
              <a:round/>
            </a:ln>
          </p:spPr>
          <p:txBody>
            <a:bodyPr/>
            <a:lstStyle/>
            <a:p>
              <a:endParaRPr lang="es-ES"/>
            </a:p>
          </p:txBody>
        </p:sp>
        <p:sp>
          <p:nvSpPr>
            <p:cNvPr id="10" name="TextBox 10"/>
            <p:cNvSpPr txBox="1"/>
            <p:nvPr/>
          </p:nvSpPr>
          <p:spPr>
            <a:xfrm>
              <a:off x="0" y="-28575"/>
              <a:ext cx="4891980" cy="2453531"/>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Welche Folgen kann es haben, wenn wir nicht gegen Mobbing handeln?</a:t>
              </a:r>
            </a:p>
          </p:txBody>
        </p:sp>
      </p:grpSp>
      <p:grpSp>
        <p:nvGrpSpPr>
          <p:cNvPr id="11" name="Group 11"/>
          <p:cNvGrpSpPr/>
          <p:nvPr/>
        </p:nvGrpSpPr>
        <p:grpSpPr>
          <a:xfrm>
            <a:off x="2935225" y="5298189"/>
            <a:ext cx="5174841" cy="2557570"/>
            <a:chOff x="0" y="0"/>
            <a:chExt cx="4906516" cy="2424956"/>
          </a:xfrm>
        </p:grpSpPr>
        <p:sp>
          <p:nvSpPr>
            <p:cNvPr id="12" name="Freeform 12"/>
            <p:cNvSpPr/>
            <p:nvPr/>
          </p:nvSpPr>
          <p:spPr>
            <a:xfrm>
              <a:off x="0" y="0"/>
              <a:ext cx="4906396" cy="2424943"/>
            </a:xfrm>
            <a:custGeom>
              <a:avLst/>
              <a:gdLst/>
              <a:ahLst/>
              <a:cxnLst/>
              <a:rect l="l" t="t" r="r" b="b"/>
              <a:pathLst>
                <a:path w="4906396" h="2424943">
                  <a:moveTo>
                    <a:pt x="0" y="404115"/>
                  </a:moveTo>
                  <a:cubicBezTo>
                    <a:pt x="0" y="180975"/>
                    <a:pt x="214684" y="0"/>
                    <a:pt x="479386" y="0"/>
                  </a:cubicBezTo>
                  <a:lnTo>
                    <a:pt x="4427010" y="0"/>
                  </a:lnTo>
                  <a:cubicBezTo>
                    <a:pt x="4691862" y="0"/>
                    <a:pt x="4906396" y="180975"/>
                    <a:pt x="4906396" y="404115"/>
                  </a:cubicBezTo>
                  <a:lnTo>
                    <a:pt x="4906396" y="2020828"/>
                  </a:lnTo>
                  <a:cubicBezTo>
                    <a:pt x="4906396" y="2244095"/>
                    <a:pt x="4691712" y="2424943"/>
                    <a:pt x="4427010" y="2424943"/>
                  </a:cubicBezTo>
                  <a:lnTo>
                    <a:pt x="479386" y="2424943"/>
                  </a:lnTo>
                  <a:cubicBezTo>
                    <a:pt x="214684" y="2424943"/>
                    <a:pt x="0" y="2243968"/>
                    <a:pt x="0" y="2020828"/>
                  </a:cubicBezTo>
                  <a:lnTo>
                    <a:pt x="0" y="404115"/>
                  </a:lnTo>
                  <a:close/>
                </a:path>
              </a:pathLst>
            </a:custGeom>
            <a:solidFill>
              <a:srgbClr val="50B264"/>
            </a:solidFill>
            <a:ln w="19050" cap="rnd">
              <a:solidFill>
                <a:srgbClr val="000000"/>
              </a:solidFill>
              <a:prstDash val="solid"/>
              <a:round/>
            </a:ln>
          </p:spPr>
          <p:txBody>
            <a:bodyPr/>
            <a:lstStyle/>
            <a:p>
              <a:endParaRPr lang="es-ES"/>
            </a:p>
          </p:txBody>
        </p:sp>
        <p:sp>
          <p:nvSpPr>
            <p:cNvPr id="13" name="TextBox 13"/>
            <p:cNvSpPr txBox="1"/>
            <p:nvPr/>
          </p:nvSpPr>
          <p:spPr>
            <a:xfrm>
              <a:off x="0" y="-28575"/>
              <a:ext cx="4906516" cy="2453531"/>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Was kannst du tun?</a:t>
              </a:r>
            </a:p>
          </p:txBody>
        </p:sp>
      </p:gr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70C7D6"/>
            </a:solidFill>
          </p:spPr>
          <p:txBody>
            <a:bodyPr/>
            <a:lstStyle/>
            <a:p>
              <a:endParaRPr lang="es-ES"/>
            </a:p>
          </p:txBody>
        </p:sp>
      </p:grpSp>
      <p:sp>
        <p:nvSpPr>
          <p:cNvPr id="4" name="TextBox 4"/>
          <p:cNvSpPr txBox="1"/>
          <p:nvPr/>
        </p:nvSpPr>
        <p:spPr>
          <a:xfrm>
            <a:off x="7772399" y="3978636"/>
            <a:ext cx="2743202" cy="423193"/>
          </a:xfrm>
          <a:prstGeom prst="rect">
            <a:avLst/>
          </a:prstGeom>
        </p:spPr>
        <p:txBody>
          <a:bodyPr wrap="square" lIns="0" tIns="0" rIns="0" bIns="0" rtlCol="0" anchor="t">
            <a:spAutoFit/>
          </a:bodyPr>
          <a:lstStyle/>
          <a:p>
            <a:pPr algn="ctr">
              <a:lnSpc>
                <a:spcPts val="3337"/>
              </a:lnSpc>
            </a:pPr>
            <a:r>
              <a:rPr lang="en-US" sz="2781" dirty="0" err="1">
                <a:solidFill>
                  <a:srgbClr val="000000"/>
                </a:solidFill>
                <a:latin typeface="Poppins"/>
                <a:ea typeface="Poppins"/>
                <a:cs typeface="Poppins"/>
                <a:sym typeface="Poppins"/>
              </a:rPr>
              <a:t>Aktivität</a:t>
            </a:r>
            <a:r>
              <a:rPr lang="en-US" sz="2781" dirty="0">
                <a:solidFill>
                  <a:srgbClr val="000000"/>
                </a:solidFill>
                <a:latin typeface="Poppins"/>
                <a:ea typeface="Poppins"/>
                <a:cs typeface="Poppins"/>
                <a:sym typeface="Poppins"/>
              </a:rPr>
              <a:t> 1.8</a:t>
            </a:r>
          </a:p>
        </p:txBody>
      </p:sp>
      <p:sp>
        <p:nvSpPr>
          <p:cNvPr id="5" name="TextBox 5"/>
          <p:cNvSpPr txBox="1"/>
          <p:nvPr/>
        </p:nvSpPr>
        <p:spPr>
          <a:xfrm>
            <a:off x="4483298" y="5892001"/>
            <a:ext cx="9321403" cy="3095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Brief an die Eltern</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Teilen, was wir gelernt haben</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00671" y="1284143"/>
            <a:ext cx="4887758"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 </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Blätter Papier oder Briefvorlagen</a:t>
            </a:r>
          </a:p>
          <a:p>
            <a:pPr marL="257302" lvl="1" indent="-128651" algn="l">
              <a:lnSpc>
                <a:spcPts val="2400"/>
              </a:lnSpc>
              <a:buFont typeface="Arial"/>
              <a:buChar char="•"/>
            </a:pPr>
            <a:r>
              <a:rPr lang="en-US" sz="2000">
                <a:solidFill>
                  <a:srgbClr val="000000"/>
                </a:solidFill>
                <a:latin typeface="Poppins"/>
                <a:ea typeface="Poppins"/>
                <a:cs typeface="Poppins"/>
                <a:sym typeface="Poppins"/>
              </a:rPr>
              <a:t>Bleistifte oder Stifte</a:t>
            </a:r>
          </a:p>
          <a:p>
            <a:pPr marL="257387" lvl="1" indent="-128693" algn="l">
              <a:lnSpc>
                <a:spcPts val="2400"/>
              </a:lnSpc>
              <a:buFont typeface="Arial"/>
              <a:buChar char="•"/>
            </a:pPr>
            <a:r>
              <a:rPr lang="en-US" sz="2000">
                <a:solidFill>
                  <a:srgbClr val="000000"/>
                </a:solidFill>
                <a:latin typeface="Poppins"/>
                <a:ea typeface="Poppins"/>
                <a:cs typeface="Poppins"/>
                <a:sym typeface="Poppins"/>
              </a:rPr>
              <a:t>(Optional) Umschläge, um den Brief mit nach Hause zu nehmen</a:t>
            </a:r>
          </a:p>
        </p:txBody>
      </p:sp>
      <p:sp>
        <p:nvSpPr>
          <p:cNvPr id="3" name="TextBox 3"/>
          <p:cNvSpPr txBox="1"/>
          <p:nvPr/>
        </p:nvSpPr>
        <p:spPr>
          <a:xfrm>
            <a:off x="2500671" y="5677388"/>
            <a:ext cx="478519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Ihr schreibt einen Brief an eure Familie und erzählt, was ihr heute gelernt habt.</a:t>
            </a:r>
          </a:p>
        </p:txBody>
      </p:sp>
      <p:sp>
        <p:nvSpPr>
          <p:cNvPr id="4" name="TextBox 4"/>
          <p:cNvSpPr txBox="1"/>
          <p:nvPr/>
        </p:nvSpPr>
        <p:spPr>
          <a:xfrm>
            <a:off x="2500671" y="8773896"/>
            <a:ext cx="11509706" cy="638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Das, was wir zu Hause teilen, hilft uns auch außerhalb der Schule, gut aufeinander zu achten.</a:t>
            </a:r>
          </a:p>
        </p:txBody>
      </p:sp>
      <p:grpSp>
        <p:nvGrpSpPr>
          <p:cNvPr id="5" name="Group 5"/>
          <p:cNvGrpSpPr/>
          <p:nvPr/>
        </p:nvGrpSpPr>
        <p:grpSpPr>
          <a:xfrm rot="-900000">
            <a:off x="8721175" y="142009"/>
            <a:ext cx="7404577" cy="7715250"/>
            <a:chOff x="0" y="0"/>
            <a:chExt cx="7020636" cy="7315200"/>
          </a:xfrm>
        </p:grpSpPr>
        <p:sp>
          <p:nvSpPr>
            <p:cNvPr id="6" name="Freeform 6" descr="A cartoon of a person thinking next to a envelope with question marks  AI-generated content may be incorrect."/>
            <p:cNvSpPr/>
            <p:nvPr/>
          </p:nvSpPr>
          <p:spPr>
            <a:xfrm>
              <a:off x="0" y="0"/>
              <a:ext cx="7020687" cy="7315200"/>
            </a:xfrm>
            <a:custGeom>
              <a:avLst/>
              <a:gdLst/>
              <a:ahLst/>
              <a:cxnLst/>
              <a:rect l="l" t="t" r="r" b="b"/>
              <a:pathLst>
                <a:path w="7020687" h="7315200">
                  <a:moveTo>
                    <a:pt x="0" y="0"/>
                  </a:moveTo>
                  <a:lnTo>
                    <a:pt x="7020687" y="0"/>
                  </a:lnTo>
                  <a:lnTo>
                    <a:pt x="7020687" y="7315200"/>
                  </a:lnTo>
                  <a:lnTo>
                    <a:pt x="0" y="7315200"/>
                  </a:lnTo>
                  <a:lnTo>
                    <a:pt x="0" y="0"/>
                  </a:lnTo>
                  <a:close/>
                </a:path>
              </a:pathLst>
            </a:custGeom>
            <a:blipFill>
              <a:blip r:embed="rId2"/>
              <a:stretch>
                <a:fillRect l="-85236"/>
              </a:stretch>
            </a:blipFill>
          </p:spPr>
          <p:txBody>
            <a:bodyPr/>
            <a:lstStyle/>
            <a:p>
              <a:endParaRPr lang="es-ES"/>
            </a:p>
          </p:txBody>
        </p:sp>
      </p:gr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42990" y="1028700"/>
            <a:ext cx="7087743" cy="8229600"/>
          </a:xfrm>
          <a:custGeom>
            <a:avLst/>
            <a:gdLst/>
            <a:ahLst/>
            <a:cxnLst/>
            <a:rect l="l" t="t" r="r" b="b"/>
            <a:pathLst>
              <a:path w="7087743" h="8229600">
                <a:moveTo>
                  <a:pt x="0" y="0"/>
                </a:moveTo>
                <a:lnTo>
                  <a:pt x="7087743" y="0"/>
                </a:lnTo>
                <a:lnTo>
                  <a:pt x="7087743" y="8229600"/>
                </a:lnTo>
                <a:lnTo>
                  <a:pt x="0" y="8229600"/>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819218" y="2373511"/>
            <a:ext cx="6041950" cy="5539978"/>
          </a:xfrm>
          <a:prstGeom prst="rect">
            <a:avLst/>
          </a:prstGeom>
        </p:spPr>
        <p:txBody>
          <a:bodyPr lIns="0" tIns="0" rIns="0" bIns="0" rtlCol="0" anchor="t">
            <a:spAutoFit/>
          </a:bodyPr>
          <a:lstStyle/>
          <a:p>
            <a:pPr algn="ctr">
              <a:lnSpc>
                <a:spcPts val="2400"/>
              </a:lnSpc>
              <a:spcBef>
                <a:spcPct val="0"/>
              </a:spcBef>
            </a:pPr>
            <a:r>
              <a:rPr lang="en-US" sz="2000" b="1" dirty="0">
                <a:solidFill>
                  <a:srgbClr val="000000"/>
                </a:solidFill>
                <a:latin typeface="Poppins Bold"/>
                <a:ea typeface="Poppins Bold"/>
                <a:cs typeface="Poppins Bold"/>
                <a:sym typeface="Poppins Bold"/>
              </a:rPr>
              <a:t>Liebe Mama und </a:t>
            </a:r>
            <a:r>
              <a:rPr lang="en-US" sz="2000" b="1" dirty="0" err="1">
                <a:solidFill>
                  <a:srgbClr val="000000"/>
                </a:solidFill>
                <a:latin typeface="Poppins Bold"/>
                <a:ea typeface="Poppins Bold"/>
                <a:cs typeface="Poppins Bold"/>
                <a:sym typeface="Poppins Bold"/>
              </a:rPr>
              <a:t>lieber</a:t>
            </a:r>
            <a:r>
              <a:rPr lang="en-US" sz="2000" b="1" dirty="0">
                <a:solidFill>
                  <a:srgbClr val="000000"/>
                </a:solidFill>
                <a:latin typeface="Poppins Bold"/>
                <a:ea typeface="Poppins Bold"/>
                <a:cs typeface="Poppins Bold"/>
                <a:sym typeface="Poppins Bold"/>
              </a:rPr>
              <a:t> Papa,</a:t>
            </a:r>
          </a:p>
          <a:p>
            <a:pPr algn="ctr">
              <a:lnSpc>
                <a:spcPts val="2400"/>
              </a:lnSpc>
              <a:spcBef>
                <a:spcPct val="0"/>
              </a:spcBef>
            </a:pPr>
            <a:endParaRPr lang="en-US" sz="2000" b="1" dirty="0">
              <a:solidFill>
                <a:srgbClr val="000000"/>
              </a:solidFill>
              <a:latin typeface="Poppins Bold"/>
              <a:ea typeface="Poppins Bold"/>
              <a:cs typeface="Poppins Bold"/>
              <a:sym typeface="Poppins Bold"/>
            </a:endParaRPr>
          </a:p>
          <a:p>
            <a:pPr algn="ctr">
              <a:lnSpc>
                <a:spcPts val="2400"/>
              </a:lnSpc>
              <a:spcBef>
                <a:spcPct val="0"/>
              </a:spcBef>
            </a:pPr>
            <a:r>
              <a:rPr lang="en-US" sz="2000" dirty="0" err="1">
                <a:solidFill>
                  <a:srgbClr val="000000"/>
                </a:solidFill>
                <a:latin typeface="Poppins"/>
                <a:ea typeface="Poppins"/>
                <a:cs typeface="Poppins"/>
                <a:sym typeface="Poppins"/>
              </a:rPr>
              <a:t>heute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haben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wir</a:t>
            </a:r>
            <a:r>
              <a:rPr lang="en-US" sz="2000" dirty="0">
                <a:solidFill>
                  <a:srgbClr val="000000"/>
                </a:solidFill>
                <a:latin typeface="Poppins"/>
                <a:ea typeface="Poppins"/>
                <a:cs typeface="Poppins"/>
                <a:sym typeface="Poppins"/>
              </a:rPr>
              <a:t> in der Schule </a:t>
            </a:r>
            <a:r>
              <a:rPr lang="en-US" sz="2000" dirty="0" err="1">
                <a:solidFill>
                  <a:srgbClr val="000000"/>
                </a:solidFill>
                <a:latin typeface="Poppins"/>
                <a:ea typeface="Poppins"/>
                <a:cs typeface="Poppins"/>
                <a:sym typeface="Poppins"/>
              </a:rPr>
              <a:t>gelernt</a:t>
            </a:r>
            <a:r>
              <a:rPr lang="en-US" sz="2000" dirty="0">
                <a:solidFill>
                  <a:srgbClr val="000000"/>
                </a:solidFill>
                <a:latin typeface="Poppins"/>
                <a:ea typeface="Poppins"/>
                <a:cs typeface="Poppins"/>
                <a:sym typeface="Poppins"/>
              </a:rPr>
              <a:t>, was Mobbing </a:t>
            </a:r>
            <a:r>
              <a:rPr lang="en-US" sz="2000" dirty="0" err="1">
                <a:solidFill>
                  <a:srgbClr val="000000"/>
                </a:solidFill>
                <a:latin typeface="Poppins"/>
                <a:ea typeface="Poppins"/>
                <a:cs typeface="Poppins"/>
                <a:sym typeface="Poppins"/>
              </a:rPr>
              <a:t>ist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wenn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eine</a:t>
            </a:r>
            <a:r>
              <a:rPr lang="en-US" sz="2000" dirty="0">
                <a:solidFill>
                  <a:srgbClr val="000000"/>
                </a:solidFill>
                <a:latin typeface="Poppins"/>
                <a:ea typeface="Poppins"/>
                <a:cs typeface="Poppins"/>
                <a:sym typeface="Poppins"/>
              </a:rPr>
              <a:t> Person </a:t>
            </a:r>
            <a:r>
              <a:rPr lang="en-US" sz="2000" dirty="0" err="1">
                <a:solidFill>
                  <a:srgbClr val="000000"/>
                </a:solidFill>
                <a:latin typeface="Poppins"/>
                <a:ea typeface="Poppins"/>
                <a:cs typeface="Poppins"/>
                <a:sym typeface="Poppins"/>
              </a:rPr>
              <a:t>eine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andere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wiederholt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belästigt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oder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ausschließt</a:t>
            </a:r>
            <a:r>
              <a:rPr lang="en-US" sz="2000" dirty="0">
                <a:solidFill>
                  <a:srgbClr val="000000"/>
                </a:solidFill>
                <a:latin typeface="Poppins"/>
                <a:ea typeface="Poppins"/>
                <a:cs typeface="Poppins"/>
                <a:sym typeface="Poppins"/>
              </a:rPr>
              <a:t> und </a:t>
            </a:r>
            <a:r>
              <a:rPr lang="en-US" sz="2000" dirty="0" err="1">
                <a:solidFill>
                  <a:srgbClr val="000000"/>
                </a:solidFill>
                <a:latin typeface="Poppins"/>
                <a:ea typeface="Poppins"/>
                <a:cs typeface="Poppins"/>
                <a:sym typeface="Poppins"/>
              </a:rPr>
              <a:t>ein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Ungleichgewicht</a:t>
            </a:r>
            <a:r>
              <a:rPr lang="en-US" sz="2000" dirty="0">
                <a:solidFill>
                  <a:srgbClr val="000000"/>
                </a:solidFill>
                <a:latin typeface="Poppins"/>
                <a:ea typeface="Poppins"/>
                <a:cs typeface="Poppins"/>
                <a:sym typeface="Poppins"/>
              </a:rPr>
              <a:t> der Macht </a:t>
            </a:r>
            <a:r>
              <a:rPr lang="en-US" sz="2000" dirty="0" err="1">
                <a:solidFill>
                  <a:srgbClr val="000000"/>
                </a:solidFill>
                <a:latin typeface="Poppins"/>
                <a:ea typeface="Poppins"/>
                <a:cs typeface="Poppins"/>
                <a:sym typeface="Poppins"/>
              </a:rPr>
              <a:t>besteht</a:t>
            </a:r>
            <a:r>
              <a:rPr lang="en-US" sz="2000" dirty="0">
                <a:solidFill>
                  <a:srgbClr val="000000"/>
                </a:solidFill>
                <a:latin typeface="Poppins"/>
                <a:ea typeface="Poppins"/>
                <a:cs typeface="Poppins"/>
                <a:sym typeface="Poppins"/>
              </a:rPr>
              <a:t>.</a:t>
            </a:r>
          </a:p>
          <a:p>
            <a:pPr algn="ctr">
              <a:lnSpc>
                <a:spcPts val="2400"/>
              </a:lnSpc>
              <a:spcBef>
                <a:spcPct val="0"/>
              </a:spcBef>
            </a:pPr>
            <a:endParaRPr lang="en-US" sz="2000" dirty="0">
              <a:solidFill>
                <a:srgbClr val="000000"/>
              </a:solidFill>
              <a:latin typeface="Poppins"/>
              <a:ea typeface="Poppins"/>
              <a:cs typeface="Poppins"/>
              <a:sym typeface="Poppins"/>
            </a:endParaRPr>
          </a:p>
          <a:p>
            <a:pPr algn="ctr">
              <a:lnSpc>
                <a:spcPts val="2400"/>
              </a:lnSpc>
              <a:spcBef>
                <a:spcPct val="0"/>
              </a:spcBef>
            </a:pPr>
            <a:r>
              <a:rPr lang="en-US" sz="2000" dirty="0">
                <a:solidFill>
                  <a:srgbClr val="000000"/>
                </a:solidFill>
                <a:latin typeface="Poppins"/>
                <a:ea typeface="Poppins"/>
                <a:cs typeface="Poppins"/>
                <a:sym typeface="Poppins"/>
              </a:rPr>
              <a:t>Wir </a:t>
            </a:r>
            <a:r>
              <a:rPr lang="en-US" sz="2000" dirty="0" err="1">
                <a:solidFill>
                  <a:srgbClr val="000000"/>
                </a:solidFill>
                <a:latin typeface="Poppins"/>
                <a:ea typeface="Poppins"/>
                <a:cs typeface="Poppins"/>
                <a:sym typeface="Poppins"/>
              </a:rPr>
              <a:t>haben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eine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Geschichte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gelesen</a:t>
            </a:r>
            <a:r>
              <a:rPr lang="en-US" sz="2000" dirty="0">
                <a:solidFill>
                  <a:srgbClr val="000000"/>
                </a:solidFill>
                <a:latin typeface="Poppins"/>
                <a:ea typeface="Poppins"/>
                <a:cs typeface="Poppins"/>
                <a:sym typeface="Poppins"/>
              </a:rPr>
              <a:t> und </a:t>
            </a:r>
            <a:r>
              <a:rPr lang="en-US" sz="2000" dirty="0" err="1">
                <a:solidFill>
                  <a:srgbClr val="000000"/>
                </a:solidFill>
                <a:latin typeface="Poppins"/>
                <a:ea typeface="Poppins"/>
                <a:cs typeface="Poppins"/>
                <a:sym typeface="Poppins"/>
              </a:rPr>
              <a:t>darüber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gesprochen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sich</a:t>
            </a:r>
            <a:r>
              <a:rPr lang="en-US" sz="2000" dirty="0">
                <a:solidFill>
                  <a:srgbClr val="000000"/>
                </a:solidFill>
                <a:latin typeface="Poppins"/>
                <a:ea typeface="Poppins"/>
                <a:cs typeface="Poppins"/>
                <a:sym typeface="Poppins"/>
              </a:rPr>
              <a:t> das Opfer </a:t>
            </a:r>
            <a:r>
              <a:rPr lang="en-US" sz="2000" dirty="0" err="1">
                <a:solidFill>
                  <a:srgbClr val="000000"/>
                </a:solidFill>
                <a:latin typeface="Poppins"/>
                <a:ea typeface="Poppins"/>
                <a:cs typeface="Poppins"/>
                <a:sym typeface="Poppins"/>
              </a:rPr>
              <a:t>fühlt</a:t>
            </a:r>
            <a:r>
              <a:rPr lang="en-US" sz="2000" dirty="0">
                <a:solidFill>
                  <a:srgbClr val="000000"/>
                </a:solidFill>
                <a:latin typeface="Poppins"/>
                <a:ea typeface="Poppins"/>
                <a:cs typeface="Poppins"/>
                <a:sym typeface="Poppins"/>
              </a:rPr>
              <a:t> und </a:t>
            </a:r>
            <a:r>
              <a:rPr lang="en-US" sz="2000" dirty="0" err="1">
                <a:solidFill>
                  <a:srgbClr val="000000"/>
                </a:solidFill>
                <a:latin typeface="Poppins"/>
                <a:ea typeface="Poppins"/>
                <a:cs typeface="Poppins"/>
                <a:sym typeface="Poppins"/>
              </a:rPr>
              <a:t>auch</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sich</a:t>
            </a:r>
            <a:r>
              <a:rPr lang="en-US" sz="2000" dirty="0">
                <a:solidFill>
                  <a:srgbClr val="000000"/>
                </a:solidFill>
                <a:latin typeface="Poppins"/>
                <a:ea typeface="Poppins"/>
                <a:cs typeface="Poppins"/>
                <a:sym typeface="Poppins"/>
              </a:rPr>
              <a:t> die </a:t>
            </a:r>
            <a:r>
              <a:rPr lang="en-US" sz="2000" dirty="0" err="1">
                <a:solidFill>
                  <a:srgbClr val="000000"/>
                </a:solidFill>
                <a:latin typeface="Poppins"/>
                <a:ea typeface="Poppins"/>
                <a:cs typeface="Poppins"/>
                <a:sym typeface="Poppins"/>
              </a:rPr>
              <a:t>anderen</a:t>
            </a:r>
            <a:r>
              <a:rPr lang="en-US" sz="2000" dirty="0">
                <a:solidFill>
                  <a:srgbClr val="000000"/>
                </a:solidFill>
                <a:latin typeface="Poppins"/>
                <a:ea typeface="Poppins"/>
                <a:cs typeface="Poppins"/>
                <a:sym typeface="Poppins"/>
              </a:rPr>
              <a:t> Menschen </a:t>
            </a:r>
            <a:r>
              <a:rPr lang="en-US" sz="2000" dirty="0" err="1">
                <a:solidFill>
                  <a:srgbClr val="000000"/>
                </a:solidFill>
                <a:latin typeface="Poppins"/>
                <a:ea typeface="Poppins"/>
                <a:cs typeface="Poppins"/>
                <a:sym typeface="Poppins"/>
              </a:rPr>
              <a:t>fühlen</a:t>
            </a:r>
            <a:r>
              <a:rPr lang="en-US" sz="2000" dirty="0">
                <a:solidFill>
                  <a:srgbClr val="000000"/>
                </a:solidFill>
                <a:latin typeface="Poppins"/>
                <a:ea typeface="Poppins"/>
                <a:cs typeface="Poppins"/>
                <a:sym typeface="Poppins"/>
              </a:rPr>
              <a:t>.</a:t>
            </a:r>
          </a:p>
          <a:p>
            <a:pPr algn="ctr">
              <a:lnSpc>
                <a:spcPts val="2400"/>
              </a:lnSpc>
              <a:spcBef>
                <a:spcPct val="0"/>
              </a:spcBef>
            </a:pPr>
            <a:endParaRPr lang="en-US" sz="2000" dirty="0">
              <a:solidFill>
                <a:srgbClr val="000000"/>
              </a:solidFill>
              <a:latin typeface="Poppins"/>
              <a:ea typeface="Poppins"/>
              <a:cs typeface="Poppins"/>
              <a:sym typeface="Poppins"/>
            </a:endParaRPr>
          </a:p>
          <a:p>
            <a:pPr algn="ctr">
              <a:lnSpc>
                <a:spcPts val="2400"/>
              </a:lnSpc>
              <a:spcBef>
                <a:spcPct val="0"/>
              </a:spcBef>
            </a:pPr>
            <a:r>
              <a:rPr lang="en-US" sz="2000" dirty="0">
                <a:solidFill>
                  <a:srgbClr val="000000"/>
                </a:solidFill>
                <a:latin typeface="Poppins"/>
                <a:ea typeface="Poppins"/>
                <a:cs typeface="Poppins"/>
                <a:sym typeface="Poppins"/>
              </a:rPr>
              <a:t>Ich </a:t>
            </a:r>
            <a:r>
              <a:rPr lang="en-US" sz="2000" dirty="0" err="1">
                <a:solidFill>
                  <a:srgbClr val="000000"/>
                </a:solidFill>
                <a:latin typeface="Poppins"/>
                <a:ea typeface="Poppins"/>
                <a:cs typeface="Poppins"/>
                <a:sym typeface="Poppins"/>
              </a:rPr>
              <a:t>finde</a:t>
            </a:r>
            <a:r>
              <a:rPr lang="en-US" sz="2000" dirty="0">
                <a:solidFill>
                  <a:srgbClr val="000000"/>
                </a:solidFill>
                <a:latin typeface="Poppins"/>
                <a:ea typeface="Poppins"/>
                <a:cs typeface="Poppins"/>
                <a:sym typeface="Poppins"/>
              </a:rPr>
              <a:t>, es </a:t>
            </a:r>
            <a:r>
              <a:rPr lang="en-US" sz="2000" dirty="0" err="1">
                <a:solidFill>
                  <a:srgbClr val="000000"/>
                </a:solidFill>
                <a:latin typeface="Poppins"/>
                <a:ea typeface="Poppins"/>
                <a:cs typeface="Poppins"/>
                <a:sym typeface="Poppins"/>
              </a:rPr>
              <a:t>ist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wichtig</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auch</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zu</a:t>
            </a:r>
            <a:r>
              <a:rPr lang="en-US" sz="2000" dirty="0">
                <a:solidFill>
                  <a:srgbClr val="000000"/>
                </a:solidFill>
                <a:latin typeface="Poppins"/>
                <a:ea typeface="Poppins"/>
                <a:cs typeface="Poppins"/>
                <a:sym typeface="Poppins"/>
              </a:rPr>
              <a:t> Hause </a:t>
            </a:r>
            <a:r>
              <a:rPr lang="en-US" sz="2000" dirty="0" err="1">
                <a:solidFill>
                  <a:srgbClr val="000000"/>
                </a:solidFill>
                <a:latin typeface="Poppins"/>
                <a:ea typeface="Poppins"/>
                <a:cs typeface="Poppins"/>
                <a:sym typeface="Poppins"/>
              </a:rPr>
              <a:t>darüber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sprechen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damit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wir</a:t>
            </a:r>
            <a:r>
              <a:rPr lang="en-US" sz="2000" dirty="0">
                <a:solidFill>
                  <a:srgbClr val="000000"/>
                </a:solidFill>
                <a:latin typeface="Poppins"/>
                <a:ea typeface="Poppins"/>
                <a:cs typeface="Poppins"/>
                <a:sym typeface="Poppins"/>
              </a:rPr>
              <a:t> alle </a:t>
            </a:r>
            <a:r>
              <a:rPr lang="en-US" sz="2000" dirty="0" err="1">
                <a:solidFill>
                  <a:srgbClr val="000000"/>
                </a:solidFill>
                <a:latin typeface="Poppins"/>
                <a:ea typeface="Poppins"/>
                <a:cs typeface="Poppins"/>
                <a:sym typeface="Poppins"/>
              </a:rPr>
              <a:t>dazu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beitragen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können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dass</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sich</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niemand</a:t>
            </a:r>
            <a:r>
              <a:rPr lang="en-US" sz="2000" dirty="0">
                <a:solidFill>
                  <a:srgbClr val="000000"/>
                </a:solidFill>
                <a:latin typeface="Poppins"/>
                <a:ea typeface="Poppins"/>
                <a:cs typeface="Poppins"/>
                <a:sym typeface="Poppins"/>
              </a:rPr>
              <a:t> in der Schule </a:t>
            </a:r>
            <a:r>
              <a:rPr lang="en-US" sz="2000" dirty="0" err="1">
                <a:solidFill>
                  <a:srgbClr val="000000"/>
                </a:solidFill>
                <a:latin typeface="Poppins"/>
                <a:ea typeface="Poppins"/>
                <a:cs typeface="Poppins"/>
                <a:sym typeface="Poppins"/>
              </a:rPr>
              <a:t>schlecht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fühlt</a:t>
            </a:r>
            <a:r>
              <a:rPr lang="en-US" sz="2000" dirty="0">
                <a:solidFill>
                  <a:srgbClr val="000000"/>
                </a:solidFill>
                <a:latin typeface="Poppins"/>
                <a:ea typeface="Poppins"/>
                <a:cs typeface="Poppins"/>
                <a:sym typeface="Poppins"/>
              </a:rPr>
              <a:t>.</a:t>
            </a:r>
            <a:br>
              <a:rPr lang="en-US" sz="2000" dirty="0">
                <a:solidFill>
                  <a:srgbClr val="000000"/>
                </a:solidFill>
                <a:latin typeface="Poppins"/>
                <a:ea typeface="Poppins"/>
                <a:cs typeface="Poppins"/>
                <a:sym typeface="Poppins"/>
              </a:rPr>
            </a:br>
            <a:endParaRPr lang="en-US" sz="2000" dirty="0">
              <a:solidFill>
                <a:srgbClr val="000000"/>
              </a:solidFill>
              <a:latin typeface="Poppins"/>
              <a:ea typeface="Poppins"/>
              <a:cs typeface="Poppins"/>
              <a:sym typeface="Poppins"/>
            </a:endParaRPr>
          </a:p>
          <a:p>
            <a:pPr algn="ctr">
              <a:lnSpc>
                <a:spcPts val="2400"/>
              </a:lnSpc>
              <a:spcBef>
                <a:spcPct val="0"/>
              </a:spcBef>
            </a:pPr>
            <a:r>
              <a:rPr lang="en-US" sz="2000" b="1" dirty="0">
                <a:solidFill>
                  <a:srgbClr val="000000"/>
                </a:solidFill>
                <a:latin typeface="Poppins Bold"/>
                <a:ea typeface="Poppins Bold"/>
                <a:cs typeface="Poppins Bold"/>
                <a:sym typeface="Poppins Bold"/>
              </a:rPr>
              <a:t>Mit Liebe, (name)</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E3829C"/>
            </a:solidFill>
          </p:spPr>
          <p:txBody>
            <a:bodyPr/>
            <a:lstStyle/>
            <a:p>
              <a:endParaRPr lang="es-ES"/>
            </a:p>
          </p:txBody>
        </p:sp>
      </p:grpSp>
      <p:grpSp>
        <p:nvGrpSpPr>
          <p:cNvPr id="4" name="Group 4"/>
          <p:cNvGrpSpPr/>
          <p:nvPr/>
        </p:nvGrpSpPr>
        <p:grpSpPr>
          <a:xfrm>
            <a:off x="-1" y="969898"/>
            <a:ext cx="18288000" cy="2066675"/>
            <a:chOff x="-1553814" y="-47625"/>
            <a:chExt cx="14811947" cy="1673857"/>
          </a:xfrm>
        </p:grpSpPr>
        <p:sp>
          <p:nvSpPr>
            <p:cNvPr id="5" name="Freeform 5"/>
            <p:cNvSpPr/>
            <p:nvPr/>
          </p:nvSpPr>
          <p:spPr>
            <a:xfrm>
              <a:off x="0" y="0"/>
              <a:ext cx="11704320" cy="1626232"/>
            </a:xfrm>
            <a:custGeom>
              <a:avLst/>
              <a:gdLst/>
              <a:ahLst/>
              <a:cxnLst/>
              <a:rect l="l" t="t" r="r" b="b"/>
              <a:pathLst>
                <a:path w="11704320" h="1626232">
                  <a:moveTo>
                    <a:pt x="0" y="0"/>
                  </a:moveTo>
                  <a:lnTo>
                    <a:pt x="11704320" y="0"/>
                  </a:lnTo>
                  <a:lnTo>
                    <a:pt x="11704320" y="1626232"/>
                  </a:lnTo>
                  <a:lnTo>
                    <a:pt x="0" y="1626232"/>
                  </a:lnTo>
                  <a:close/>
                </a:path>
              </a:pathLst>
            </a:custGeom>
            <a:blipFill>
              <a:blip r:embed="rId2">
                <a:alphaModFix amt="0"/>
              </a:blip>
              <a:stretch>
                <a:fillRect t="-106042" b="-74432"/>
              </a:stretch>
            </a:blipFill>
          </p:spPr>
          <p:txBody>
            <a:bodyPr/>
            <a:lstStyle/>
            <a:p>
              <a:endParaRPr lang="es-ES"/>
            </a:p>
          </p:txBody>
        </p:sp>
        <p:sp>
          <p:nvSpPr>
            <p:cNvPr id="6" name="TextBox 6"/>
            <p:cNvSpPr txBox="1"/>
            <p:nvPr/>
          </p:nvSpPr>
          <p:spPr>
            <a:xfrm>
              <a:off x="-1553814" y="-47625"/>
              <a:ext cx="14811947" cy="1673854"/>
            </a:xfrm>
            <a:prstGeom prst="rect">
              <a:avLst/>
            </a:prstGeom>
          </p:spPr>
          <p:txBody>
            <a:bodyPr lIns="0" tIns="0" rIns="0" bIns="0" rtlCol="0" anchor="ctr"/>
            <a:lstStyle/>
            <a:p>
              <a:pPr algn="ctr">
                <a:lnSpc>
                  <a:spcPts val="6000"/>
                </a:lnSpc>
              </a:pPr>
              <a:r>
                <a:rPr lang="en-US" sz="5000" b="1" dirty="0">
                  <a:solidFill>
                    <a:srgbClr val="000000"/>
                  </a:solidFill>
                  <a:latin typeface="Poppins Bold"/>
                  <a:ea typeface="Poppins Bold"/>
                  <a:cs typeface="Poppins Bold"/>
                  <a:sym typeface="Poppins Bold"/>
                </a:rPr>
                <a:t>Tag 2. </a:t>
              </a:r>
              <a:r>
                <a:rPr lang="en-US" sz="5000" b="1" dirty="0" err="1">
                  <a:solidFill>
                    <a:srgbClr val="000000"/>
                  </a:solidFill>
                  <a:latin typeface="Poppins Bold"/>
                  <a:ea typeface="Poppins Bold"/>
                  <a:cs typeface="Poppins Bold"/>
                  <a:sym typeface="Poppins Bold"/>
                </a:rPr>
                <a:t>Cybermobbing</a:t>
              </a:r>
              <a:r>
                <a:rPr lang="en-US" sz="5000" b="1" dirty="0">
                  <a:solidFill>
                    <a:srgbClr val="000000"/>
                  </a:solidFill>
                  <a:latin typeface="Poppins Bold"/>
                  <a:ea typeface="Poppins Bold"/>
                  <a:cs typeface="Poppins Bold"/>
                  <a:sym typeface="Poppins Bold"/>
                </a:rPr>
                <a:t> und </a:t>
              </a:r>
              <a:r>
                <a:rPr lang="en-US" sz="5000" b="1" dirty="0" err="1">
                  <a:solidFill>
                    <a:srgbClr val="000000"/>
                  </a:solidFill>
                  <a:latin typeface="Poppins Bold"/>
                  <a:ea typeface="Poppins Bold"/>
                  <a:cs typeface="Poppins Bold"/>
                  <a:sym typeface="Poppins Bold"/>
                </a:rPr>
                <a:t>Unterstützungssystem</a:t>
              </a:r>
              <a:endParaRPr lang="en-US" sz="5000" b="1" dirty="0">
                <a:solidFill>
                  <a:srgbClr val="000000"/>
                </a:solidFill>
                <a:latin typeface="Poppins Bold"/>
                <a:ea typeface="Poppins Bold"/>
                <a:cs typeface="Poppins Bold"/>
                <a:sym typeface="Poppins Bold"/>
              </a:endParaRPr>
            </a:p>
          </p:txBody>
        </p:sp>
      </p:grpSp>
      <p:sp>
        <p:nvSpPr>
          <p:cNvPr id="7" name="TextBox 7"/>
          <p:cNvSpPr txBox="1"/>
          <p:nvPr/>
        </p:nvSpPr>
        <p:spPr>
          <a:xfrm>
            <a:off x="8183942" y="4536645"/>
            <a:ext cx="1920117" cy="451946"/>
          </a:xfrm>
          <a:prstGeom prst="rect">
            <a:avLst/>
          </a:prstGeom>
        </p:spPr>
        <p:txBody>
          <a:bodyPr lIns="0" tIns="0" rIns="0" bIns="0" rtlCol="0" anchor="t">
            <a:spAutoFit/>
          </a:bodyPr>
          <a:lstStyle/>
          <a:p>
            <a:pPr algn="ctr">
              <a:lnSpc>
                <a:spcPts val="3371"/>
              </a:lnSpc>
            </a:pPr>
            <a:r>
              <a:rPr lang="en-US" sz="2809">
                <a:solidFill>
                  <a:srgbClr val="000000"/>
                </a:solidFill>
                <a:latin typeface="Poppins"/>
                <a:ea typeface="Poppins"/>
                <a:cs typeface="Poppins"/>
                <a:sym typeface="Poppins"/>
              </a:rPr>
              <a:t>Aktivität 2.1</a:t>
            </a:r>
          </a:p>
        </p:txBody>
      </p:sp>
      <p:sp>
        <p:nvSpPr>
          <p:cNvPr id="8" name="TextBox 8"/>
          <p:cNvSpPr txBox="1"/>
          <p:nvPr/>
        </p:nvSpPr>
        <p:spPr>
          <a:xfrm>
            <a:off x="5409374" y="5271038"/>
            <a:ext cx="7727312" cy="3095625"/>
          </a:xfrm>
          <a:prstGeom prst="rect">
            <a:avLst/>
          </a:prstGeom>
        </p:spPr>
        <p:txBody>
          <a:bodyPr lIns="0" tIns="0" rIns="0" bIns="0" rtlCol="0" anchor="t">
            <a:spAutoFit/>
          </a:bodyPr>
          <a:lstStyle/>
          <a:p>
            <a:pPr algn="ctr">
              <a:lnSpc>
                <a:spcPts val="6000"/>
              </a:lnSpc>
            </a:pPr>
            <a:r>
              <a:rPr lang="en-US" sz="5000" dirty="0" err="1">
                <a:solidFill>
                  <a:srgbClr val="000000"/>
                </a:solidFill>
                <a:latin typeface="Poppins"/>
                <a:ea typeface="Poppins"/>
                <a:cs typeface="Poppins"/>
                <a:sym typeface="Poppins"/>
              </a:rPr>
              <a:t>Reflexionskreis</a:t>
            </a:r>
            <a:endParaRPr lang="en-US" sz="5000" dirty="0">
              <a:solidFill>
                <a:srgbClr val="000000"/>
              </a:solidFill>
              <a:latin typeface="Poppins"/>
              <a:ea typeface="Poppins"/>
              <a:cs typeface="Poppins"/>
              <a:sym typeface="Poppins"/>
            </a:endParaRPr>
          </a:p>
          <a:p>
            <a:pPr algn="ctr">
              <a:lnSpc>
                <a:spcPts val="6000"/>
              </a:lnSpc>
            </a:pPr>
            <a:endParaRPr lang="en-US" sz="5000" dirty="0">
              <a:solidFill>
                <a:srgbClr val="000000"/>
              </a:solidFill>
              <a:latin typeface="Poppins"/>
              <a:ea typeface="Poppins"/>
              <a:cs typeface="Poppins"/>
              <a:sym typeface="Poppins"/>
            </a:endParaRPr>
          </a:p>
          <a:p>
            <a:pPr algn="ctr">
              <a:lnSpc>
                <a:spcPts val="6000"/>
              </a:lnSpc>
            </a:pPr>
            <a:r>
              <a:rPr lang="en-US" sz="5000" b="1" dirty="0">
                <a:solidFill>
                  <a:srgbClr val="000000"/>
                </a:solidFill>
                <a:latin typeface="Poppins Bold"/>
                <a:ea typeface="Poppins Bold"/>
                <a:cs typeface="Poppins Bold"/>
                <a:sym typeface="Poppins Bold"/>
              </a:rPr>
              <a:t>Den </a:t>
            </a:r>
            <a:r>
              <a:rPr lang="en-US" sz="5000" b="1" dirty="0" err="1">
                <a:solidFill>
                  <a:srgbClr val="000000"/>
                </a:solidFill>
                <a:latin typeface="Poppins Bold"/>
                <a:ea typeface="Poppins Bold"/>
                <a:cs typeface="Poppins Bold"/>
                <a:sym typeface="Poppins Bold"/>
              </a:rPr>
              <a:t>vorherigen</a:t>
            </a:r>
            <a:r>
              <a:rPr lang="en-US" sz="5000" b="1" dirty="0">
                <a:solidFill>
                  <a:srgbClr val="000000"/>
                </a:solidFill>
                <a:latin typeface="Poppins Bold"/>
                <a:ea typeface="Poppins Bold"/>
                <a:cs typeface="Poppins Bold"/>
                <a:sym typeface="Poppins Bold"/>
              </a:rPr>
              <a:t> Tag in </a:t>
            </a:r>
            <a:r>
              <a:rPr lang="en-US" sz="5000" b="1" dirty="0" err="1">
                <a:solidFill>
                  <a:srgbClr val="000000"/>
                </a:solidFill>
                <a:latin typeface="Poppins Bold"/>
                <a:ea typeface="Poppins Bold"/>
                <a:cs typeface="Poppins Bold"/>
                <a:sym typeface="Poppins Bold"/>
              </a:rPr>
              <a:t>Erinnerung</a:t>
            </a:r>
            <a:r>
              <a:rPr lang="en-US" sz="5000" b="1" dirty="0">
                <a:solidFill>
                  <a:srgbClr val="000000"/>
                </a:solidFill>
                <a:latin typeface="Poppins Bold"/>
                <a:ea typeface="Poppins Bold"/>
                <a:cs typeface="Poppins Bold"/>
                <a:sym typeface="Poppins Bold"/>
              </a:rPr>
              <a:t> </a:t>
            </a:r>
            <a:r>
              <a:rPr lang="en-US" sz="5000" b="1" dirty="0" err="1">
                <a:solidFill>
                  <a:srgbClr val="000000"/>
                </a:solidFill>
                <a:latin typeface="Poppins Bold"/>
                <a:ea typeface="Poppins Bold"/>
                <a:cs typeface="Poppins Bold"/>
                <a:sym typeface="Poppins Bold"/>
              </a:rPr>
              <a:t>rufen</a:t>
            </a:r>
            <a:endParaRPr lang="en-US" sz="5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05193" y="1284143"/>
            <a:ext cx="4887758"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 </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Stühle im Kreis angeordnet</a:t>
            </a:r>
          </a:p>
          <a:p>
            <a:pPr marL="257387" lvl="1" indent="-128693" algn="l">
              <a:lnSpc>
                <a:spcPts val="2400"/>
              </a:lnSpc>
              <a:buFont typeface="Arial"/>
              <a:buChar char="•"/>
            </a:pPr>
            <a:r>
              <a:rPr lang="en-US" sz="2000">
                <a:solidFill>
                  <a:srgbClr val="000000"/>
                </a:solidFill>
                <a:latin typeface="Poppins"/>
                <a:ea typeface="Poppins"/>
                <a:cs typeface="Poppins"/>
                <a:sym typeface="Poppins"/>
              </a:rPr>
              <a:t>Tafel oder Flipchart (optional), um Schlüsselwörter zu notieren</a:t>
            </a:r>
          </a:p>
        </p:txBody>
      </p:sp>
      <p:sp>
        <p:nvSpPr>
          <p:cNvPr id="3" name="TextBox 3"/>
          <p:cNvSpPr txBox="1"/>
          <p:nvPr/>
        </p:nvSpPr>
        <p:spPr>
          <a:xfrm>
            <a:off x="9995062" y="1284143"/>
            <a:ext cx="4785196"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erinnern uns gemeinsam daran, was wir gestern gelernt haben.</a:t>
            </a:r>
          </a:p>
        </p:txBody>
      </p:sp>
      <p:sp>
        <p:nvSpPr>
          <p:cNvPr id="4" name="TextBox 4"/>
          <p:cNvSpPr txBox="1"/>
          <p:nvPr/>
        </p:nvSpPr>
        <p:spPr>
          <a:xfrm>
            <a:off x="3507742" y="8773896"/>
            <a:ext cx="6613029" cy="333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Wiederholen hilft uns, weiter zu lernen.</a:t>
            </a:r>
          </a:p>
        </p:txBody>
      </p:sp>
      <p:grpSp>
        <p:nvGrpSpPr>
          <p:cNvPr id="5" name="Group 5"/>
          <p:cNvGrpSpPr/>
          <p:nvPr/>
        </p:nvGrpSpPr>
        <p:grpSpPr>
          <a:xfrm>
            <a:off x="3963598" y="2722867"/>
            <a:ext cx="10945247" cy="6156703"/>
            <a:chOff x="0" y="0"/>
            <a:chExt cx="10377716" cy="5837466"/>
          </a:xfrm>
        </p:grpSpPr>
        <p:sp>
          <p:nvSpPr>
            <p:cNvPr id="6" name="Freeform 6" descr="A group of girls holding hands  AI-generated content may be incorrect."/>
            <p:cNvSpPr/>
            <p:nvPr/>
          </p:nvSpPr>
          <p:spPr>
            <a:xfrm>
              <a:off x="0" y="0"/>
              <a:ext cx="10377678" cy="5837428"/>
            </a:xfrm>
            <a:custGeom>
              <a:avLst/>
              <a:gdLst/>
              <a:ahLst/>
              <a:cxnLst/>
              <a:rect l="l" t="t" r="r" b="b"/>
              <a:pathLst>
                <a:path w="10377678" h="5837428">
                  <a:moveTo>
                    <a:pt x="0" y="0"/>
                  </a:moveTo>
                  <a:lnTo>
                    <a:pt x="10377678" y="0"/>
                  </a:lnTo>
                  <a:lnTo>
                    <a:pt x="10377678" y="5837428"/>
                  </a:lnTo>
                  <a:lnTo>
                    <a:pt x="0" y="5837428"/>
                  </a:lnTo>
                  <a:lnTo>
                    <a:pt x="0"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84343" y="3345079"/>
            <a:ext cx="5919314" cy="3596842"/>
            <a:chOff x="0" y="0"/>
            <a:chExt cx="4859693" cy="2952969"/>
          </a:xfrm>
        </p:grpSpPr>
        <p:sp>
          <p:nvSpPr>
            <p:cNvPr id="3" name="Freeform 3"/>
            <p:cNvSpPr/>
            <p:nvPr/>
          </p:nvSpPr>
          <p:spPr>
            <a:xfrm>
              <a:off x="0" y="0"/>
              <a:ext cx="4859655" cy="2952880"/>
            </a:xfrm>
            <a:custGeom>
              <a:avLst/>
              <a:gdLst/>
              <a:ahLst/>
              <a:cxnLst/>
              <a:rect l="l" t="t" r="r" b="b"/>
              <a:pathLst>
                <a:path w="4859655" h="2952880">
                  <a:moveTo>
                    <a:pt x="0" y="492125"/>
                  </a:moveTo>
                  <a:cubicBezTo>
                    <a:pt x="0" y="220345"/>
                    <a:pt x="220345" y="0"/>
                    <a:pt x="492125" y="0"/>
                  </a:cubicBezTo>
                  <a:lnTo>
                    <a:pt x="4367530" y="0"/>
                  </a:lnTo>
                  <a:cubicBezTo>
                    <a:pt x="4639310" y="0"/>
                    <a:pt x="4859655" y="220345"/>
                    <a:pt x="4859655" y="492125"/>
                  </a:cubicBezTo>
                  <a:lnTo>
                    <a:pt x="4859655" y="2460754"/>
                  </a:lnTo>
                  <a:cubicBezTo>
                    <a:pt x="4859655" y="2732534"/>
                    <a:pt x="4639310" y="2952880"/>
                    <a:pt x="4367530" y="2952880"/>
                  </a:cubicBezTo>
                  <a:lnTo>
                    <a:pt x="492125" y="2952880"/>
                  </a:lnTo>
                  <a:cubicBezTo>
                    <a:pt x="220345" y="2953007"/>
                    <a:pt x="0" y="2732661"/>
                    <a:pt x="0" y="2460754"/>
                  </a:cubicBezTo>
                  <a:lnTo>
                    <a:pt x="0" y="492125"/>
                  </a:lnTo>
                  <a:close/>
                </a:path>
              </a:pathLst>
            </a:custGeom>
            <a:solidFill>
              <a:srgbClr val="70C7D6"/>
            </a:solidFill>
            <a:ln w="19050" cap="rnd">
              <a:solidFill>
                <a:srgbClr val="000000"/>
              </a:solidFill>
              <a:prstDash val="solid"/>
              <a:round/>
            </a:ln>
          </p:spPr>
          <p:txBody>
            <a:bodyPr/>
            <a:lstStyle/>
            <a:p>
              <a:endParaRPr lang="es-ES"/>
            </a:p>
          </p:txBody>
        </p:sp>
        <p:sp>
          <p:nvSpPr>
            <p:cNvPr id="4" name="TextBox 4"/>
            <p:cNvSpPr txBox="1"/>
            <p:nvPr/>
          </p:nvSpPr>
          <p:spPr>
            <a:xfrm>
              <a:off x="0" y="-38100"/>
              <a:ext cx="4859693" cy="2991069"/>
            </a:xfrm>
            <a:prstGeom prst="rect">
              <a:avLst/>
            </a:prstGeom>
          </p:spPr>
          <p:txBody>
            <a:bodyPr lIns="82502" tIns="82502" rIns="82502" bIns="82502" rtlCol="0" anchor="ctr"/>
            <a:lstStyle/>
            <a:p>
              <a:pPr algn="ctr">
                <a:lnSpc>
                  <a:spcPts val="3621"/>
                </a:lnSpc>
              </a:pPr>
              <a:r>
                <a:rPr lang="en-US" sz="3018">
                  <a:solidFill>
                    <a:srgbClr val="000000"/>
                  </a:solidFill>
                  <a:latin typeface="Poppins"/>
                  <a:ea typeface="Poppins"/>
                  <a:cs typeface="Poppins"/>
                  <a:sym typeface="Poppins"/>
                </a:rPr>
                <a:t>Lasst uns gemeinsam daran erinnern, was wir gestern gemacht haben. Was erinnert ihr aus den Geschichten, Spielen oder Reflexionen?</a:t>
              </a:r>
            </a:p>
          </p:txBody>
        </p:sp>
      </p:grpSp>
      <p:grpSp>
        <p:nvGrpSpPr>
          <p:cNvPr id="5" name="Group 5"/>
          <p:cNvGrpSpPr/>
          <p:nvPr/>
        </p:nvGrpSpPr>
        <p:grpSpPr>
          <a:xfrm>
            <a:off x="1907106" y="1192608"/>
            <a:ext cx="5207841" cy="1930755"/>
            <a:chOff x="0" y="0"/>
            <a:chExt cx="4275582" cy="1585129"/>
          </a:xfrm>
        </p:grpSpPr>
        <p:sp>
          <p:nvSpPr>
            <p:cNvPr id="6" name="Freeform 6"/>
            <p:cNvSpPr/>
            <p:nvPr/>
          </p:nvSpPr>
          <p:spPr>
            <a:xfrm>
              <a:off x="0" y="0"/>
              <a:ext cx="4275582" cy="1585091"/>
            </a:xfrm>
            <a:custGeom>
              <a:avLst/>
              <a:gdLst/>
              <a:ahLst/>
              <a:cxnLst/>
              <a:rect l="l" t="t" r="r" b="b"/>
              <a:pathLst>
                <a:path w="4275582" h="1585091">
                  <a:moveTo>
                    <a:pt x="0" y="264161"/>
                  </a:moveTo>
                  <a:cubicBezTo>
                    <a:pt x="0" y="118237"/>
                    <a:pt x="118237" y="0"/>
                    <a:pt x="264160" y="0"/>
                  </a:cubicBezTo>
                  <a:lnTo>
                    <a:pt x="4011422" y="0"/>
                  </a:lnTo>
                  <a:cubicBezTo>
                    <a:pt x="4157345" y="0"/>
                    <a:pt x="4275582" y="118237"/>
                    <a:pt x="4275582" y="264161"/>
                  </a:cubicBezTo>
                  <a:lnTo>
                    <a:pt x="4275582" y="1320931"/>
                  </a:lnTo>
                  <a:cubicBezTo>
                    <a:pt x="4275582" y="1466854"/>
                    <a:pt x="4157345" y="1585091"/>
                    <a:pt x="4011422" y="1585091"/>
                  </a:cubicBezTo>
                  <a:lnTo>
                    <a:pt x="264160" y="1585091"/>
                  </a:lnTo>
                  <a:cubicBezTo>
                    <a:pt x="118237" y="1585091"/>
                    <a:pt x="0" y="1466854"/>
                    <a:pt x="0" y="1320931"/>
                  </a:cubicBezTo>
                  <a:lnTo>
                    <a:pt x="0" y="264161"/>
                  </a:lnTo>
                  <a:close/>
                </a:path>
              </a:pathLst>
            </a:custGeom>
            <a:solidFill>
              <a:srgbClr val="FFED4C"/>
            </a:solidFill>
            <a:ln w="19050" cap="rnd">
              <a:solidFill>
                <a:srgbClr val="000000"/>
              </a:solidFill>
              <a:prstDash val="solid"/>
              <a:round/>
            </a:ln>
          </p:spPr>
          <p:txBody>
            <a:bodyPr/>
            <a:lstStyle/>
            <a:p>
              <a:endParaRPr lang="es-ES"/>
            </a:p>
          </p:txBody>
        </p:sp>
        <p:sp>
          <p:nvSpPr>
            <p:cNvPr id="7" name="TextBox 7"/>
            <p:cNvSpPr txBox="1"/>
            <p:nvPr/>
          </p:nvSpPr>
          <p:spPr>
            <a:xfrm>
              <a:off x="0" y="-28575"/>
              <a:ext cx="4275582" cy="1613704"/>
            </a:xfrm>
            <a:prstGeom prst="rect">
              <a:avLst/>
            </a:prstGeom>
          </p:spPr>
          <p:txBody>
            <a:bodyPr lIns="82502" tIns="82502" rIns="82502" bIns="82502" rtlCol="0" anchor="ctr"/>
            <a:lstStyle/>
            <a:p>
              <a:pPr algn="ctr">
                <a:lnSpc>
                  <a:spcPts val="2910"/>
                </a:lnSpc>
              </a:pPr>
              <a:r>
                <a:rPr lang="en-US" sz="2425">
                  <a:solidFill>
                    <a:srgbClr val="000000"/>
                  </a:solidFill>
                  <a:latin typeface="Poppins"/>
                  <a:ea typeface="Poppins"/>
                  <a:cs typeface="Poppins"/>
                  <a:sym typeface="Poppins"/>
                </a:rPr>
                <a:t>Was ist Mobbing?</a:t>
              </a:r>
            </a:p>
          </p:txBody>
        </p:sp>
      </p:grpSp>
      <p:grpSp>
        <p:nvGrpSpPr>
          <p:cNvPr id="8" name="Group 8"/>
          <p:cNvGrpSpPr/>
          <p:nvPr/>
        </p:nvGrpSpPr>
        <p:grpSpPr>
          <a:xfrm>
            <a:off x="11060839" y="1144983"/>
            <a:ext cx="5207841" cy="1930755"/>
            <a:chOff x="0" y="0"/>
            <a:chExt cx="4275582" cy="1585129"/>
          </a:xfrm>
        </p:grpSpPr>
        <p:sp>
          <p:nvSpPr>
            <p:cNvPr id="9" name="Freeform 9"/>
            <p:cNvSpPr/>
            <p:nvPr/>
          </p:nvSpPr>
          <p:spPr>
            <a:xfrm>
              <a:off x="0" y="0"/>
              <a:ext cx="4275582" cy="1585091"/>
            </a:xfrm>
            <a:custGeom>
              <a:avLst/>
              <a:gdLst/>
              <a:ahLst/>
              <a:cxnLst/>
              <a:rect l="l" t="t" r="r" b="b"/>
              <a:pathLst>
                <a:path w="4275582" h="1585091">
                  <a:moveTo>
                    <a:pt x="0" y="264161"/>
                  </a:moveTo>
                  <a:cubicBezTo>
                    <a:pt x="0" y="118237"/>
                    <a:pt x="118237" y="0"/>
                    <a:pt x="264160" y="0"/>
                  </a:cubicBezTo>
                  <a:lnTo>
                    <a:pt x="4011422" y="0"/>
                  </a:lnTo>
                  <a:cubicBezTo>
                    <a:pt x="4157345" y="0"/>
                    <a:pt x="4275582" y="118237"/>
                    <a:pt x="4275582" y="264161"/>
                  </a:cubicBezTo>
                  <a:lnTo>
                    <a:pt x="4275582" y="1320931"/>
                  </a:lnTo>
                  <a:cubicBezTo>
                    <a:pt x="4275582" y="1466854"/>
                    <a:pt x="4157345" y="1585091"/>
                    <a:pt x="4011422" y="1585091"/>
                  </a:cubicBezTo>
                  <a:lnTo>
                    <a:pt x="264160" y="1585091"/>
                  </a:lnTo>
                  <a:cubicBezTo>
                    <a:pt x="118237" y="1585091"/>
                    <a:pt x="0" y="1466854"/>
                    <a:pt x="0" y="1320931"/>
                  </a:cubicBezTo>
                  <a:lnTo>
                    <a:pt x="0" y="264161"/>
                  </a:lnTo>
                  <a:close/>
                </a:path>
              </a:pathLst>
            </a:custGeom>
            <a:solidFill>
              <a:srgbClr val="E3829C"/>
            </a:solidFill>
            <a:ln w="19050" cap="rnd">
              <a:solidFill>
                <a:srgbClr val="000000"/>
              </a:solidFill>
              <a:prstDash val="solid"/>
              <a:round/>
            </a:ln>
          </p:spPr>
          <p:txBody>
            <a:bodyPr/>
            <a:lstStyle/>
            <a:p>
              <a:endParaRPr lang="es-ES"/>
            </a:p>
          </p:txBody>
        </p:sp>
        <p:sp>
          <p:nvSpPr>
            <p:cNvPr id="10" name="TextBox 10"/>
            <p:cNvSpPr txBox="1"/>
            <p:nvPr/>
          </p:nvSpPr>
          <p:spPr>
            <a:xfrm>
              <a:off x="0" y="-28575"/>
              <a:ext cx="4275582" cy="1613704"/>
            </a:xfrm>
            <a:prstGeom prst="rect">
              <a:avLst/>
            </a:prstGeom>
          </p:spPr>
          <p:txBody>
            <a:bodyPr lIns="82502" tIns="82502" rIns="82502" bIns="82502" rtlCol="0" anchor="ctr"/>
            <a:lstStyle/>
            <a:p>
              <a:pPr algn="ctr">
                <a:lnSpc>
                  <a:spcPts val="2910"/>
                </a:lnSpc>
              </a:pPr>
              <a:r>
                <a:rPr lang="en-US" sz="2425">
                  <a:solidFill>
                    <a:srgbClr val="000000"/>
                  </a:solidFill>
                  <a:latin typeface="Poppins"/>
                  <a:ea typeface="Poppins"/>
                  <a:cs typeface="Poppins"/>
                  <a:sym typeface="Poppins"/>
                </a:rPr>
                <a:t>Welche Rollen gibt es in einer Mobbing-Situation?</a:t>
              </a:r>
            </a:p>
          </p:txBody>
        </p:sp>
      </p:grpSp>
      <p:grpSp>
        <p:nvGrpSpPr>
          <p:cNvPr id="11" name="Group 11"/>
          <p:cNvGrpSpPr/>
          <p:nvPr/>
        </p:nvGrpSpPr>
        <p:grpSpPr>
          <a:xfrm>
            <a:off x="1907106" y="7495129"/>
            <a:ext cx="5207841" cy="1930755"/>
            <a:chOff x="0" y="0"/>
            <a:chExt cx="4275582" cy="1585129"/>
          </a:xfrm>
        </p:grpSpPr>
        <p:sp>
          <p:nvSpPr>
            <p:cNvPr id="12" name="Freeform 12"/>
            <p:cNvSpPr/>
            <p:nvPr/>
          </p:nvSpPr>
          <p:spPr>
            <a:xfrm>
              <a:off x="0" y="0"/>
              <a:ext cx="4275582" cy="1585091"/>
            </a:xfrm>
            <a:custGeom>
              <a:avLst/>
              <a:gdLst/>
              <a:ahLst/>
              <a:cxnLst/>
              <a:rect l="l" t="t" r="r" b="b"/>
              <a:pathLst>
                <a:path w="4275582" h="1585091">
                  <a:moveTo>
                    <a:pt x="0" y="264161"/>
                  </a:moveTo>
                  <a:cubicBezTo>
                    <a:pt x="0" y="118237"/>
                    <a:pt x="118237" y="0"/>
                    <a:pt x="264160" y="0"/>
                  </a:cubicBezTo>
                  <a:lnTo>
                    <a:pt x="4011422" y="0"/>
                  </a:lnTo>
                  <a:cubicBezTo>
                    <a:pt x="4157345" y="0"/>
                    <a:pt x="4275582" y="118237"/>
                    <a:pt x="4275582" y="264161"/>
                  </a:cubicBezTo>
                  <a:lnTo>
                    <a:pt x="4275582" y="1320931"/>
                  </a:lnTo>
                  <a:cubicBezTo>
                    <a:pt x="4275582" y="1466854"/>
                    <a:pt x="4157345" y="1585091"/>
                    <a:pt x="4011422" y="1585091"/>
                  </a:cubicBezTo>
                  <a:lnTo>
                    <a:pt x="264160" y="1585091"/>
                  </a:lnTo>
                  <a:cubicBezTo>
                    <a:pt x="118237" y="1585091"/>
                    <a:pt x="0" y="1466854"/>
                    <a:pt x="0" y="1320931"/>
                  </a:cubicBezTo>
                  <a:lnTo>
                    <a:pt x="0" y="264161"/>
                  </a:lnTo>
                  <a:close/>
                </a:path>
              </a:pathLst>
            </a:custGeom>
            <a:solidFill>
              <a:srgbClr val="50B264"/>
            </a:solidFill>
            <a:ln w="19050" cap="rnd">
              <a:solidFill>
                <a:srgbClr val="000000"/>
              </a:solidFill>
              <a:prstDash val="solid"/>
              <a:round/>
            </a:ln>
          </p:spPr>
          <p:txBody>
            <a:bodyPr/>
            <a:lstStyle/>
            <a:p>
              <a:endParaRPr lang="es-ES"/>
            </a:p>
          </p:txBody>
        </p:sp>
        <p:sp>
          <p:nvSpPr>
            <p:cNvPr id="13" name="TextBox 13"/>
            <p:cNvSpPr txBox="1"/>
            <p:nvPr/>
          </p:nvSpPr>
          <p:spPr>
            <a:xfrm>
              <a:off x="0" y="-28575"/>
              <a:ext cx="4275582" cy="1613704"/>
            </a:xfrm>
            <a:prstGeom prst="rect">
              <a:avLst/>
            </a:prstGeom>
          </p:spPr>
          <p:txBody>
            <a:bodyPr lIns="82502" tIns="82502" rIns="82502" bIns="82502" rtlCol="0" anchor="ctr"/>
            <a:lstStyle/>
            <a:p>
              <a:pPr algn="ctr">
                <a:lnSpc>
                  <a:spcPts val="2910"/>
                </a:lnSpc>
              </a:pPr>
              <a:r>
                <a:rPr lang="en-US" sz="2425">
                  <a:solidFill>
                    <a:srgbClr val="000000"/>
                  </a:solidFill>
                  <a:latin typeface="Poppins"/>
                  <a:ea typeface="Poppins"/>
                  <a:cs typeface="Poppins"/>
                  <a:sym typeface="Poppins"/>
                </a:rPr>
                <a:t>Wie hat sich Kim in der Geschichte über die Klassenfahrt gefühlt?</a:t>
              </a:r>
            </a:p>
          </p:txBody>
        </p:sp>
      </p:grpSp>
      <p:grpSp>
        <p:nvGrpSpPr>
          <p:cNvPr id="14" name="Group 14"/>
          <p:cNvGrpSpPr/>
          <p:nvPr/>
        </p:nvGrpSpPr>
        <p:grpSpPr>
          <a:xfrm>
            <a:off x="11060839" y="7495129"/>
            <a:ext cx="5207841" cy="1930755"/>
            <a:chOff x="0" y="0"/>
            <a:chExt cx="4275582" cy="1585129"/>
          </a:xfrm>
        </p:grpSpPr>
        <p:sp>
          <p:nvSpPr>
            <p:cNvPr id="15" name="Freeform 15"/>
            <p:cNvSpPr/>
            <p:nvPr/>
          </p:nvSpPr>
          <p:spPr>
            <a:xfrm>
              <a:off x="0" y="0"/>
              <a:ext cx="4275582" cy="1585091"/>
            </a:xfrm>
            <a:custGeom>
              <a:avLst/>
              <a:gdLst/>
              <a:ahLst/>
              <a:cxnLst/>
              <a:rect l="l" t="t" r="r" b="b"/>
              <a:pathLst>
                <a:path w="4275582" h="1585091">
                  <a:moveTo>
                    <a:pt x="0" y="264161"/>
                  </a:moveTo>
                  <a:cubicBezTo>
                    <a:pt x="0" y="118237"/>
                    <a:pt x="118237" y="0"/>
                    <a:pt x="264160" y="0"/>
                  </a:cubicBezTo>
                  <a:lnTo>
                    <a:pt x="4011422" y="0"/>
                  </a:lnTo>
                  <a:cubicBezTo>
                    <a:pt x="4157345" y="0"/>
                    <a:pt x="4275582" y="118237"/>
                    <a:pt x="4275582" y="264161"/>
                  </a:cubicBezTo>
                  <a:lnTo>
                    <a:pt x="4275582" y="1320931"/>
                  </a:lnTo>
                  <a:cubicBezTo>
                    <a:pt x="4275582" y="1466854"/>
                    <a:pt x="4157345" y="1585091"/>
                    <a:pt x="4011422" y="1585091"/>
                  </a:cubicBezTo>
                  <a:lnTo>
                    <a:pt x="264160" y="1585091"/>
                  </a:lnTo>
                  <a:cubicBezTo>
                    <a:pt x="118237" y="1585091"/>
                    <a:pt x="0" y="1466854"/>
                    <a:pt x="0" y="1320931"/>
                  </a:cubicBezTo>
                  <a:lnTo>
                    <a:pt x="0" y="264161"/>
                  </a:lnTo>
                  <a:close/>
                </a:path>
              </a:pathLst>
            </a:custGeom>
            <a:solidFill>
              <a:srgbClr val="FFED4C"/>
            </a:solidFill>
            <a:ln w="19050" cap="rnd">
              <a:solidFill>
                <a:srgbClr val="000000"/>
              </a:solidFill>
              <a:prstDash val="solid"/>
              <a:round/>
            </a:ln>
          </p:spPr>
          <p:txBody>
            <a:bodyPr/>
            <a:lstStyle/>
            <a:p>
              <a:endParaRPr lang="es-ES"/>
            </a:p>
          </p:txBody>
        </p:sp>
        <p:sp>
          <p:nvSpPr>
            <p:cNvPr id="16" name="TextBox 16"/>
            <p:cNvSpPr txBox="1"/>
            <p:nvPr/>
          </p:nvSpPr>
          <p:spPr>
            <a:xfrm>
              <a:off x="0" y="-28575"/>
              <a:ext cx="4275582" cy="1613704"/>
            </a:xfrm>
            <a:prstGeom prst="rect">
              <a:avLst/>
            </a:prstGeom>
          </p:spPr>
          <p:txBody>
            <a:bodyPr lIns="82502" tIns="82502" rIns="82502" bIns="82502" rtlCol="0" anchor="ctr"/>
            <a:lstStyle/>
            <a:p>
              <a:pPr algn="ctr">
                <a:lnSpc>
                  <a:spcPts val="2910"/>
                </a:lnSpc>
              </a:pPr>
              <a:r>
                <a:rPr lang="en-US" sz="2425">
                  <a:solidFill>
                    <a:srgbClr val="000000"/>
                  </a:solidFill>
                  <a:latin typeface="Poppins"/>
                  <a:ea typeface="Poppins"/>
                  <a:cs typeface="Poppins"/>
                  <a:sym typeface="Poppins"/>
                </a:rPr>
                <a:t>Was haben wir über die Rolle der Klasse gelernt?</a:t>
              </a:r>
            </a:p>
          </p:txBody>
        </p:sp>
      </p:gr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50B264"/>
            </a:solidFill>
          </p:spPr>
          <p:txBody>
            <a:bodyPr/>
            <a:lstStyle/>
            <a:p>
              <a:endParaRPr lang="es-ES"/>
            </a:p>
          </p:txBody>
        </p:sp>
      </p:grpSp>
      <p:sp>
        <p:nvSpPr>
          <p:cNvPr id="4" name="TextBox 4"/>
          <p:cNvSpPr txBox="1"/>
          <p:nvPr/>
        </p:nvSpPr>
        <p:spPr>
          <a:xfrm>
            <a:off x="7772399" y="4021695"/>
            <a:ext cx="2743202" cy="410369"/>
          </a:xfrm>
          <a:prstGeom prst="rect">
            <a:avLst/>
          </a:prstGeom>
        </p:spPr>
        <p:txBody>
          <a:bodyPr wrap="square" lIns="0" tIns="0" rIns="0" bIns="0" rtlCol="0" anchor="t">
            <a:spAutoFit/>
          </a:bodyPr>
          <a:lstStyle/>
          <a:p>
            <a:pPr algn="ctr">
              <a:lnSpc>
                <a:spcPts val="3240"/>
              </a:lnSpc>
            </a:pPr>
            <a:r>
              <a:rPr lang="en-US" sz="2700" dirty="0" err="1">
                <a:solidFill>
                  <a:srgbClr val="000000"/>
                </a:solidFill>
                <a:latin typeface="Poppins"/>
                <a:ea typeface="Poppins"/>
                <a:cs typeface="Poppins"/>
                <a:sym typeface="Poppins"/>
              </a:rPr>
              <a:t>Aktivität</a:t>
            </a:r>
            <a:r>
              <a:rPr lang="en-US" sz="2700" dirty="0">
                <a:solidFill>
                  <a:srgbClr val="000000"/>
                </a:solidFill>
                <a:latin typeface="Poppins"/>
                <a:ea typeface="Poppins"/>
                <a:cs typeface="Poppins"/>
                <a:sym typeface="Poppins"/>
              </a:rPr>
              <a:t> 2.2</a:t>
            </a:r>
          </a:p>
        </p:txBody>
      </p:sp>
      <p:sp>
        <p:nvSpPr>
          <p:cNvPr id="5" name="TextBox 5"/>
          <p:cNvSpPr txBox="1"/>
          <p:nvPr/>
        </p:nvSpPr>
        <p:spPr>
          <a:xfrm>
            <a:off x="5430764" y="5501074"/>
            <a:ext cx="7426471" cy="3095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Reflexionskreis</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Den vorherigen Tag in Erinnerung rufen</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25714" y="2404437"/>
            <a:ext cx="9236572" cy="6240650"/>
            <a:chOff x="0" y="0"/>
            <a:chExt cx="7206424" cy="4868990"/>
          </a:xfrm>
        </p:grpSpPr>
        <p:sp>
          <p:nvSpPr>
            <p:cNvPr id="3" name="Freeform 3" descr="A cartoon of a person and a child  AI-generated content may be incorrect."/>
            <p:cNvSpPr/>
            <p:nvPr/>
          </p:nvSpPr>
          <p:spPr>
            <a:xfrm>
              <a:off x="0" y="0"/>
              <a:ext cx="7206361" cy="4869053"/>
            </a:xfrm>
            <a:custGeom>
              <a:avLst/>
              <a:gdLst/>
              <a:ahLst/>
              <a:cxnLst/>
              <a:rect l="l" t="t" r="r" b="b"/>
              <a:pathLst>
                <a:path w="7206361" h="4869053">
                  <a:moveTo>
                    <a:pt x="0" y="0"/>
                  </a:moveTo>
                  <a:lnTo>
                    <a:pt x="7206361" y="0"/>
                  </a:lnTo>
                  <a:lnTo>
                    <a:pt x="7206361" y="4869053"/>
                  </a:lnTo>
                  <a:lnTo>
                    <a:pt x="0" y="4869053"/>
                  </a:lnTo>
                  <a:lnTo>
                    <a:pt x="0" y="0"/>
                  </a:lnTo>
                  <a:close/>
                </a:path>
              </a:pathLst>
            </a:custGeom>
            <a:blipFill>
              <a:blip r:embed="rId2"/>
              <a:stretch>
                <a:fillRect l="-80464" t="-22925" r="-1" b="-27315"/>
              </a:stretch>
            </a:blipFill>
          </p:spPr>
          <p:txBody>
            <a:bodyPr/>
            <a:lstStyle/>
            <a:p>
              <a:endParaRPr lang="es-ES"/>
            </a:p>
          </p:txBody>
        </p:sp>
      </p:grpSp>
      <p:sp>
        <p:nvSpPr>
          <p:cNvPr id="4" name="TextBox 4"/>
          <p:cNvSpPr txBox="1"/>
          <p:nvPr/>
        </p:nvSpPr>
        <p:spPr>
          <a:xfrm>
            <a:off x="3405193" y="1000125"/>
            <a:ext cx="4887758"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Freier Platz im Kreis zum Spielen</a:t>
            </a:r>
          </a:p>
          <a:p>
            <a:pPr marL="257387" lvl="1" indent="-128693" algn="l">
              <a:lnSpc>
                <a:spcPts val="2400"/>
              </a:lnSpc>
              <a:buFont typeface="Arial"/>
              <a:buChar char="•"/>
            </a:pPr>
            <a:r>
              <a:rPr lang="en-US" sz="2000">
                <a:solidFill>
                  <a:srgbClr val="000000"/>
                </a:solidFill>
                <a:latin typeface="Poppins"/>
                <a:ea typeface="Poppins"/>
                <a:cs typeface="Poppins"/>
                <a:sym typeface="Poppins"/>
              </a:rPr>
              <a:t>Kein physisches Material erforderlich (der Ball ist symbolisch / imaginär)</a:t>
            </a:r>
          </a:p>
        </p:txBody>
      </p:sp>
      <p:sp>
        <p:nvSpPr>
          <p:cNvPr id="5" name="TextBox 5"/>
          <p:cNvSpPr txBox="1"/>
          <p:nvPr/>
        </p:nvSpPr>
        <p:spPr>
          <a:xfrm>
            <a:off x="9995062" y="1000125"/>
            <a:ext cx="478519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werfen einen imaginären Ball und sagen dabei den Namen eines Mitschülers oder einer Mitschülerin.</a:t>
            </a:r>
          </a:p>
        </p:txBody>
      </p:sp>
      <p:sp>
        <p:nvSpPr>
          <p:cNvPr id="6" name="TextBox 6"/>
          <p:cNvSpPr txBox="1"/>
          <p:nvPr/>
        </p:nvSpPr>
        <p:spPr>
          <a:xfrm>
            <a:off x="3389147" y="8924925"/>
            <a:ext cx="11509706" cy="3333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Zusammenarbeit und Aufmerksamkeit machen alles besser.</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87923" y="1028700"/>
            <a:ext cx="6712155" cy="4114800"/>
            <a:chOff x="0" y="0"/>
            <a:chExt cx="5555396" cy="3405664"/>
          </a:xfrm>
        </p:grpSpPr>
        <p:sp>
          <p:nvSpPr>
            <p:cNvPr id="3" name="Freeform 3"/>
            <p:cNvSpPr/>
            <p:nvPr/>
          </p:nvSpPr>
          <p:spPr>
            <a:xfrm>
              <a:off x="0" y="0"/>
              <a:ext cx="5555422" cy="3405677"/>
            </a:xfrm>
            <a:custGeom>
              <a:avLst/>
              <a:gdLst/>
              <a:ahLst/>
              <a:cxnLst/>
              <a:rect l="l" t="t" r="r" b="b"/>
              <a:pathLst>
                <a:path w="5555422" h="3405677">
                  <a:moveTo>
                    <a:pt x="0" y="567667"/>
                  </a:moveTo>
                  <a:cubicBezTo>
                    <a:pt x="0" y="254127"/>
                    <a:pt x="395167" y="0"/>
                    <a:pt x="882719" y="0"/>
                  </a:cubicBezTo>
                  <a:lnTo>
                    <a:pt x="4672711" y="0"/>
                  </a:lnTo>
                  <a:cubicBezTo>
                    <a:pt x="5160263" y="0"/>
                    <a:pt x="5555422" y="254127"/>
                    <a:pt x="5555422" y="567667"/>
                  </a:cubicBezTo>
                  <a:lnTo>
                    <a:pt x="5555422" y="2838008"/>
                  </a:lnTo>
                  <a:cubicBezTo>
                    <a:pt x="5555422" y="3151548"/>
                    <a:pt x="5160263" y="3405677"/>
                    <a:pt x="4672711" y="3405677"/>
                  </a:cubicBezTo>
                  <a:lnTo>
                    <a:pt x="882719" y="3405677"/>
                  </a:lnTo>
                  <a:cubicBezTo>
                    <a:pt x="395167" y="3405677"/>
                    <a:pt x="0" y="3151548"/>
                    <a:pt x="0" y="2838008"/>
                  </a:cubicBezTo>
                  <a:lnTo>
                    <a:pt x="0" y="567667"/>
                  </a:lnTo>
                  <a:close/>
                </a:path>
              </a:pathLst>
            </a:custGeom>
            <a:solidFill>
              <a:srgbClr val="E3829C"/>
            </a:solidFill>
            <a:ln w="19050" cap="rnd">
              <a:solidFill>
                <a:srgbClr val="000000"/>
              </a:solidFill>
              <a:prstDash val="solid"/>
              <a:round/>
            </a:ln>
          </p:spPr>
          <p:txBody>
            <a:bodyPr/>
            <a:lstStyle/>
            <a:p>
              <a:endParaRPr lang="es-ES"/>
            </a:p>
          </p:txBody>
        </p:sp>
        <p:sp>
          <p:nvSpPr>
            <p:cNvPr id="4" name="TextBox 4"/>
            <p:cNvSpPr txBox="1"/>
            <p:nvPr/>
          </p:nvSpPr>
          <p:spPr>
            <a:xfrm>
              <a:off x="0" y="-38100"/>
              <a:ext cx="5555396" cy="3443764"/>
            </a:xfrm>
            <a:prstGeom prst="rect">
              <a:avLst/>
            </a:prstGeom>
          </p:spPr>
          <p:txBody>
            <a:bodyPr lIns="81837" tIns="81837" rIns="81837" bIns="81837" rtlCol="0" anchor="ctr"/>
            <a:lstStyle/>
            <a:p>
              <a:pPr algn="ctr">
                <a:lnSpc>
                  <a:spcPts val="3711"/>
                </a:lnSpc>
              </a:pPr>
              <a:r>
                <a:rPr lang="en-US" sz="3093">
                  <a:solidFill>
                    <a:srgbClr val="000000"/>
                  </a:solidFill>
                  <a:latin typeface="Poppins"/>
                  <a:ea typeface="Poppins"/>
                  <a:cs typeface="Poppins"/>
                  <a:sym typeface="Poppins"/>
                </a:rPr>
                <a:t>Dieses Spiel erinnert uns daran, dass alles besser funktioniert, wenn wir auf andere achten und zusammenarbeiten. Genau wie im Alltag und im Klassenzimmer.</a:t>
              </a:r>
            </a:p>
          </p:txBody>
        </p:sp>
      </p:grpSp>
      <p:grpSp>
        <p:nvGrpSpPr>
          <p:cNvPr id="5" name="Group 5"/>
          <p:cNvGrpSpPr/>
          <p:nvPr/>
        </p:nvGrpSpPr>
        <p:grpSpPr>
          <a:xfrm rot="-2700000">
            <a:off x="1528016" y="1109655"/>
            <a:ext cx="2268305" cy="1909568"/>
            <a:chOff x="0" y="0"/>
            <a:chExt cx="1877390" cy="1580477"/>
          </a:xfrm>
        </p:grpSpPr>
        <p:sp>
          <p:nvSpPr>
            <p:cNvPr id="6" name="Freeform 6" descr="A cartoon of a person and a child  AI-generated content may be incorrect."/>
            <p:cNvSpPr/>
            <p:nvPr/>
          </p:nvSpPr>
          <p:spPr>
            <a:xfrm>
              <a:off x="0" y="0"/>
              <a:ext cx="1877441" cy="1580515"/>
            </a:xfrm>
            <a:custGeom>
              <a:avLst/>
              <a:gdLst/>
              <a:ahLst/>
              <a:cxnLst/>
              <a:rect l="l" t="t" r="r" b="b"/>
              <a:pathLst>
                <a:path w="1877441" h="1580515">
                  <a:moveTo>
                    <a:pt x="0" y="0"/>
                  </a:moveTo>
                  <a:lnTo>
                    <a:pt x="1877441" y="0"/>
                  </a:lnTo>
                  <a:lnTo>
                    <a:pt x="1877441" y="1580515"/>
                  </a:lnTo>
                  <a:lnTo>
                    <a:pt x="0" y="1580515"/>
                  </a:lnTo>
                  <a:lnTo>
                    <a:pt x="0" y="0"/>
                  </a:lnTo>
                  <a:close/>
                </a:path>
              </a:pathLst>
            </a:custGeom>
            <a:blipFill>
              <a:blip r:embed="rId2"/>
              <a:stretch>
                <a:fillRect l="-446092" t="-70625" r="-146608" b="-292220"/>
              </a:stretch>
            </a:blipFill>
          </p:spPr>
          <p:txBody>
            <a:bodyPr/>
            <a:lstStyle/>
            <a:p>
              <a:endParaRPr lang="es-ES"/>
            </a:p>
          </p:txBody>
        </p:sp>
      </p:grpSp>
      <p:grpSp>
        <p:nvGrpSpPr>
          <p:cNvPr id="7" name="Group 7"/>
          <p:cNvGrpSpPr/>
          <p:nvPr/>
        </p:nvGrpSpPr>
        <p:grpSpPr>
          <a:xfrm rot="900000">
            <a:off x="1612319" y="5748455"/>
            <a:ext cx="3414626" cy="2874609"/>
            <a:chOff x="0" y="0"/>
            <a:chExt cx="2826156" cy="2379205"/>
          </a:xfrm>
        </p:grpSpPr>
        <p:sp>
          <p:nvSpPr>
            <p:cNvPr id="8" name="Freeform 8" descr="A cartoon of a person and a child  AI-generated content may be incorrect."/>
            <p:cNvSpPr/>
            <p:nvPr/>
          </p:nvSpPr>
          <p:spPr>
            <a:xfrm>
              <a:off x="0" y="0"/>
              <a:ext cx="2826131" cy="2379218"/>
            </a:xfrm>
            <a:custGeom>
              <a:avLst/>
              <a:gdLst/>
              <a:ahLst/>
              <a:cxnLst/>
              <a:rect l="l" t="t" r="r" b="b"/>
              <a:pathLst>
                <a:path w="2826131" h="2379218">
                  <a:moveTo>
                    <a:pt x="0" y="0"/>
                  </a:moveTo>
                  <a:lnTo>
                    <a:pt x="2826131" y="0"/>
                  </a:lnTo>
                  <a:lnTo>
                    <a:pt x="2826131" y="2379218"/>
                  </a:lnTo>
                  <a:lnTo>
                    <a:pt x="0" y="2379218"/>
                  </a:lnTo>
                  <a:lnTo>
                    <a:pt x="0" y="0"/>
                  </a:lnTo>
                  <a:close/>
                </a:path>
              </a:pathLst>
            </a:custGeom>
            <a:blipFill>
              <a:blip r:embed="rId2"/>
              <a:stretch>
                <a:fillRect l="-446109" t="-70626" r="-146617" b="-292226"/>
              </a:stretch>
            </a:blipFill>
          </p:spPr>
          <p:txBody>
            <a:bodyPr/>
            <a:lstStyle/>
            <a:p>
              <a:endParaRPr lang="es-ES"/>
            </a:p>
          </p:txBody>
        </p:sp>
      </p:grpSp>
      <p:grpSp>
        <p:nvGrpSpPr>
          <p:cNvPr id="9" name="Group 9"/>
          <p:cNvGrpSpPr/>
          <p:nvPr/>
        </p:nvGrpSpPr>
        <p:grpSpPr>
          <a:xfrm rot="-3600000">
            <a:off x="13092447" y="608045"/>
            <a:ext cx="3414626" cy="2874609"/>
            <a:chOff x="0" y="0"/>
            <a:chExt cx="2826156" cy="2379205"/>
          </a:xfrm>
        </p:grpSpPr>
        <p:sp>
          <p:nvSpPr>
            <p:cNvPr id="10" name="Freeform 10" descr="A cartoon of a person and a child  AI-generated content may be incorrect."/>
            <p:cNvSpPr/>
            <p:nvPr/>
          </p:nvSpPr>
          <p:spPr>
            <a:xfrm>
              <a:off x="0" y="0"/>
              <a:ext cx="2826131" cy="2379218"/>
            </a:xfrm>
            <a:custGeom>
              <a:avLst/>
              <a:gdLst/>
              <a:ahLst/>
              <a:cxnLst/>
              <a:rect l="l" t="t" r="r" b="b"/>
              <a:pathLst>
                <a:path w="2826131" h="2379218">
                  <a:moveTo>
                    <a:pt x="0" y="0"/>
                  </a:moveTo>
                  <a:lnTo>
                    <a:pt x="2826131" y="0"/>
                  </a:lnTo>
                  <a:lnTo>
                    <a:pt x="2826131" y="2379218"/>
                  </a:lnTo>
                  <a:lnTo>
                    <a:pt x="0" y="2379218"/>
                  </a:lnTo>
                  <a:lnTo>
                    <a:pt x="0" y="0"/>
                  </a:lnTo>
                  <a:close/>
                </a:path>
              </a:pathLst>
            </a:custGeom>
            <a:blipFill>
              <a:blip r:embed="rId2"/>
              <a:stretch>
                <a:fillRect l="-446109" t="-70626" r="-146617" b="-292226"/>
              </a:stretch>
            </a:blipFill>
          </p:spPr>
          <p:txBody>
            <a:bodyPr/>
            <a:lstStyle/>
            <a:p>
              <a:endParaRPr lang="es-ES"/>
            </a:p>
          </p:txBody>
        </p:sp>
      </p:grpSp>
      <p:grpSp>
        <p:nvGrpSpPr>
          <p:cNvPr id="11" name="Group 11"/>
          <p:cNvGrpSpPr/>
          <p:nvPr/>
        </p:nvGrpSpPr>
        <p:grpSpPr>
          <a:xfrm rot="-10800000">
            <a:off x="14239825" y="7350596"/>
            <a:ext cx="2268305" cy="1909568"/>
            <a:chOff x="0" y="0"/>
            <a:chExt cx="1877390" cy="1580477"/>
          </a:xfrm>
        </p:grpSpPr>
        <p:sp>
          <p:nvSpPr>
            <p:cNvPr id="12" name="Freeform 12" descr="A cartoon of a person and a child  AI-generated content may be incorrect."/>
            <p:cNvSpPr/>
            <p:nvPr/>
          </p:nvSpPr>
          <p:spPr>
            <a:xfrm>
              <a:off x="0" y="0"/>
              <a:ext cx="1877441" cy="1580515"/>
            </a:xfrm>
            <a:custGeom>
              <a:avLst/>
              <a:gdLst/>
              <a:ahLst/>
              <a:cxnLst/>
              <a:rect l="l" t="t" r="r" b="b"/>
              <a:pathLst>
                <a:path w="1877441" h="1580515">
                  <a:moveTo>
                    <a:pt x="0" y="0"/>
                  </a:moveTo>
                  <a:lnTo>
                    <a:pt x="1877441" y="0"/>
                  </a:lnTo>
                  <a:lnTo>
                    <a:pt x="1877441" y="1580515"/>
                  </a:lnTo>
                  <a:lnTo>
                    <a:pt x="0" y="1580515"/>
                  </a:lnTo>
                  <a:lnTo>
                    <a:pt x="0" y="0"/>
                  </a:lnTo>
                  <a:close/>
                </a:path>
              </a:pathLst>
            </a:custGeom>
            <a:blipFill>
              <a:blip r:embed="rId2"/>
              <a:stretch>
                <a:fillRect l="-446092" t="-70625" r="-146608" b="-292220"/>
              </a:stretch>
            </a:blipFill>
          </p:spPr>
          <p:txBody>
            <a:bodyPr/>
            <a:lstStyle/>
            <a:p>
              <a:endParaRPr lang="es-ES"/>
            </a:p>
          </p:txBody>
        </p:sp>
      </p:grpSp>
      <p:sp>
        <p:nvSpPr>
          <p:cNvPr id="13" name="Freeform 13"/>
          <p:cNvSpPr/>
          <p:nvPr/>
        </p:nvSpPr>
        <p:spPr>
          <a:xfrm>
            <a:off x="5655040" y="6272784"/>
            <a:ext cx="7315200" cy="4014216"/>
          </a:xfrm>
          <a:custGeom>
            <a:avLst/>
            <a:gdLst/>
            <a:ahLst/>
            <a:cxnLst/>
            <a:rect l="l" t="t" r="r" b="b"/>
            <a:pathLst>
              <a:path w="7315200" h="4014216">
                <a:moveTo>
                  <a:pt x="0" y="0"/>
                </a:moveTo>
                <a:lnTo>
                  <a:pt x="7315200" y="0"/>
                </a:lnTo>
                <a:lnTo>
                  <a:pt x="7315200" y="4014216"/>
                </a:lnTo>
                <a:lnTo>
                  <a:pt x="0" y="40142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70C7D6"/>
            </a:solidFill>
          </p:spPr>
          <p:txBody>
            <a:bodyPr/>
            <a:lstStyle/>
            <a:p>
              <a:endParaRPr lang="es-ES"/>
            </a:p>
          </p:txBody>
        </p:sp>
      </p:grpSp>
      <p:sp>
        <p:nvSpPr>
          <p:cNvPr id="4" name="TextBox 4"/>
          <p:cNvSpPr txBox="1"/>
          <p:nvPr/>
        </p:nvSpPr>
        <p:spPr>
          <a:xfrm>
            <a:off x="8154812" y="4002431"/>
            <a:ext cx="1978376" cy="453588"/>
          </a:xfrm>
          <a:prstGeom prst="rect">
            <a:avLst/>
          </a:prstGeom>
        </p:spPr>
        <p:txBody>
          <a:bodyPr lIns="0" tIns="0" rIns="0" bIns="0" rtlCol="0" anchor="t">
            <a:spAutoFit/>
          </a:bodyPr>
          <a:lstStyle/>
          <a:p>
            <a:pPr algn="ctr">
              <a:lnSpc>
                <a:spcPts val="3308"/>
              </a:lnSpc>
            </a:pPr>
            <a:r>
              <a:rPr lang="en-US" sz="2757">
                <a:solidFill>
                  <a:srgbClr val="000000"/>
                </a:solidFill>
                <a:latin typeface="Poppins"/>
                <a:ea typeface="Poppins"/>
                <a:cs typeface="Poppins"/>
                <a:sym typeface="Poppins"/>
              </a:rPr>
              <a:t>Aktivität 2.3</a:t>
            </a:r>
          </a:p>
        </p:txBody>
      </p:sp>
      <p:sp>
        <p:nvSpPr>
          <p:cNvPr id="5" name="TextBox 5"/>
          <p:cNvSpPr txBox="1"/>
          <p:nvPr/>
        </p:nvSpPr>
        <p:spPr>
          <a:xfrm>
            <a:off x="5305796" y="5277525"/>
            <a:ext cx="7583421" cy="3095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Reflexionskreis</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Den vorherigen Tag in Erinnerung rufen</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77760" y="1125271"/>
            <a:ext cx="10081683" cy="9161729"/>
          </a:xfrm>
          <a:custGeom>
            <a:avLst/>
            <a:gdLst/>
            <a:ahLst/>
            <a:cxnLst/>
            <a:rect l="l" t="t" r="r" b="b"/>
            <a:pathLst>
              <a:path w="10081683" h="9161729">
                <a:moveTo>
                  <a:pt x="0" y="0"/>
                </a:moveTo>
                <a:lnTo>
                  <a:pt x="10081683" y="0"/>
                </a:lnTo>
                <a:lnTo>
                  <a:pt x="10081683" y="9161729"/>
                </a:lnTo>
                <a:lnTo>
                  <a:pt x="0" y="916172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2658635" y="2268418"/>
            <a:ext cx="5527722" cy="2466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Ergebnisse oder Beispiele von Antworten aus den Fragebögen, die zuvor von den Familien ausgefüllt wurden (falls verfügbar)</a:t>
            </a:r>
          </a:p>
          <a:p>
            <a:pPr marL="257387" lvl="1" indent="-128693" algn="l">
              <a:lnSpc>
                <a:spcPts val="2400"/>
              </a:lnSpc>
              <a:buFont typeface="Arial"/>
              <a:buChar char="•"/>
            </a:pPr>
            <a:r>
              <a:rPr lang="en-US" sz="2000">
                <a:solidFill>
                  <a:srgbClr val="000000"/>
                </a:solidFill>
                <a:latin typeface="Poppins"/>
                <a:ea typeface="Poppins"/>
                <a:cs typeface="Poppins"/>
                <a:sym typeface="Poppins"/>
              </a:rPr>
              <a:t>Tafel oder Flipchart, um Schlüsselideen festzuhalten</a:t>
            </a:r>
          </a:p>
        </p:txBody>
      </p:sp>
      <p:sp>
        <p:nvSpPr>
          <p:cNvPr id="4" name="TextBox 4"/>
          <p:cNvSpPr txBox="1"/>
          <p:nvPr/>
        </p:nvSpPr>
        <p:spPr>
          <a:xfrm>
            <a:off x="2761183" y="6742232"/>
            <a:ext cx="4785196"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vergleichen, was die Familien denken, mit dem, was wir denken.</a:t>
            </a: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77760" y="1125271"/>
            <a:ext cx="10081683" cy="9161729"/>
          </a:xfrm>
          <a:custGeom>
            <a:avLst/>
            <a:gdLst/>
            <a:ahLst/>
            <a:cxnLst/>
            <a:rect l="l" t="t" r="r" b="b"/>
            <a:pathLst>
              <a:path w="10081683" h="9161729">
                <a:moveTo>
                  <a:pt x="0" y="0"/>
                </a:moveTo>
                <a:lnTo>
                  <a:pt x="10081683" y="0"/>
                </a:lnTo>
                <a:lnTo>
                  <a:pt x="10081683" y="9161729"/>
                </a:lnTo>
                <a:lnTo>
                  <a:pt x="0" y="916172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3" name="Group 3"/>
          <p:cNvGrpSpPr/>
          <p:nvPr/>
        </p:nvGrpSpPr>
        <p:grpSpPr>
          <a:xfrm>
            <a:off x="1844056" y="2490539"/>
            <a:ext cx="6935655" cy="3191441"/>
            <a:chOff x="0" y="0"/>
            <a:chExt cx="5732104" cy="2637628"/>
          </a:xfrm>
        </p:grpSpPr>
        <p:sp>
          <p:nvSpPr>
            <p:cNvPr id="4" name="Freeform 4"/>
            <p:cNvSpPr/>
            <p:nvPr/>
          </p:nvSpPr>
          <p:spPr>
            <a:xfrm>
              <a:off x="0" y="0"/>
              <a:ext cx="5732130" cy="2637666"/>
            </a:xfrm>
            <a:custGeom>
              <a:avLst/>
              <a:gdLst/>
              <a:ahLst/>
              <a:cxnLst/>
              <a:rect l="l" t="t" r="r" b="b"/>
              <a:pathLst>
                <a:path w="5732130" h="2637666">
                  <a:moveTo>
                    <a:pt x="0" y="439674"/>
                  </a:moveTo>
                  <a:cubicBezTo>
                    <a:pt x="0" y="196850"/>
                    <a:pt x="168218" y="0"/>
                    <a:pt x="375724" y="0"/>
                  </a:cubicBezTo>
                  <a:lnTo>
                    <a:pt x="5356402" y="0"/>
                  </a:lnTo>
                  <a:cubicBezTo>
                    <a:pt x="5563907" y="0"/>
                    <a:pt x="5732130" y="196850"/>
                    <a:pt x="5732130" y="439674"/>
                  </a:cubicBezTo>
                  <a:lnTo>
                    <a:pt x="5732130" y="2197991"/>
                  </a:lnTo>
                  <a:cubicBezTo>
                    <a:pt x="5732130" y="2440816"/>
                    <a:pt x="5563907" y="2637666"/>
                    <a:pt x="5356402" y="2637666"/>
                  </a:cubicBezTo>
                  <a:lnTo>
                    <a:pt x="375724" y="2637666"/>
                  </a:lnTo>
                  <a:cubicBezTo>
                    <a:pt x="168218" y="2637666"/>
                    <a:pt x="0" y="2440816"/>
                    <a:pt x="0" y="2197991"/>
                  </a:cubicBezTo>
                  <a:lnTo>
                    <a:pt x="0" y="439674"/>
                  </a:ln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28575"/>
              <a:ext cx="5732104" cy="2666203"/>
            </a:xfrm>
            <a:prstGeom prst="rect">
              <a:avLst/>
            </a:prstGeom>
          </p:spPr>
          <p:txBody>
            <a:bodyPr lIns="81955" tIns="81955" rIns="81955" bIns="81955" rtlCol="0" anchor="ctr"/>
            <a:lstStyle/>
            <a:p>
              <a:pPr algn="ctr">
                <a:lnSpc>
                  <a:spcPts val="3600"/>
                </a:lnSpc>
              </a:pPr>
              <a:r>
                <a:rPr lang="en-US" sz="3000">
                  <a:solidFill>
                    <a:srgbClr val="000000"/>
                  </a:solidFill>
                  <a:latin typeface="Poppins"/>
                  <a:ea typeface="Poppins"/>
                  <a:cs typeface="Poppins"/>
                  <a:sym typeface="Poppins"/>
                </a:rPr>
                <a:t>Um Mobbing zu verhindern und zu stoppen, ist es wichtig, dass sowohl Familien als auch Schülerinnen und Schüler darüber sprechen und ihre Sichtweisen teilen.</a:t>
              </a:r>
            </a:p>
          </p:txBody>
        </p:sp>
      </p:grpSp>
      <p:sp>
        <p:nvSpPr>
          <p:cNvPr id="6" name="TextBox 6"/>
          <p:cNvSpPr txBox="1"/>
          <p:nvPr/>
        </p:nvSpPr>
        <p:spPr>
          <a:xfrm>
            <a:off x="2722764" y="6735156"/>
            <a:ext cx="5178240" cy="9429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Das Teilen von Perspektiven hilft, die Kommunikation zu verbessern.</a:t>
            </a: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50B264"/>
            </a:solidFill>
          </p:spPr>
          <p:txBody>
            <a:bodyPr/>
            <a:lstStyle/>
            <a:p>
              <a:endParaRPr lang="es-ES"/>
            </a:p>
          </p:txBody>
        </p:sp>
      </p:grpSp>
      <p:sp>
        <p:nvSpPr>
          <p:cNvPr id="4" name="TextBox 4"/>
          <p:cNvSpPr txBox="1"/>
          <p:nvPr/>
        </p:nvSpPr>
        <p:spPr>
          <a:xfrm>
            <a:off x="7943948" y="4046108"/>
            <a:ext cx="2190652" cy="410369"/>
          </a:xfrm>
          <a:prstGeom prst="rect">
            <a:avLst/>
          </a:prstGeom>
        </p:spPr>
        <p:txBody>
          <a:bodyPr wrap="square" lIns="0" tIns="0" rIns="0" bIns="0" rtlCol="0" anchor="t">
            <a:spAutoFit/>
          </a:bodyPr>
          <a:lstStyle/>
          <a:p>
            <a:pPr algn="ctr">
              <a:lnSpc>
                <a:spcPts val="3223"/>
              </a:lnSpc>
            </a:pPr>
            <a:r>
              <a:rPr lang="en-US" sz="2686" dirty="0" err="1">
                <a:solidFill>
                  <a:srgbClr val="000000"/>
                </a:solidFill>
                <a:latin typeface="Poppins"/>
                <a:ea typeface="Poppins"/>
                <a:cs typeface="Poppins"/>
                <a:sym typeface="Poppins"/>
              </a:rPr>
              <a:t>Aktivität</a:t>
            </a:r>
            <a:r>
              <a:rPr lang="en-US" sz="2686" dirty="0">
                <a:solidFill>
                  <a:srgbClr val="000000"/>
                </a:solidFill>
                <a:latin typeface="Poppins"/>
                <a:ea typeface="Poppins"/>
                <a:cs typeface="Poppins"/>
                <a:sym typeface="Poppins"/>
              </a:rPr>
              <a:t> 2.4</a:t>
            </a:r>
          </a:p>
        </p:txBody>
      </p:sp>
      <p:sp>
        <p:nvSpPr>
          <p:cNvPr id="5" name="TextBox 5"/>
          <p:cNvSpPr txBox="1"/>
          <p:nvPr/>
        </p:nvSpPr>
        <p:spPr>
          <a:xfrm>
            <a:off x="5344838" y="5567445"/>
            <a:ext cx="7388871"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Was ist Cybermobbing?</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63085" y="2268418"/>
            <a:ext cx="6408160"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 </a:t>
            </a:r>
          </a:p>
          <a:p>
            <a:pPr algn="l">
              <a:lnSpc>
                <a:spcPts val="2400"/>
              </a:lnSpc>
            </a:pPr>
            <a:endParaRPr lang="en-US" sz="2000" b="1">
              <a:solidFill>
                <a:srgbClr val="000000"/>
              </a:solidFill>
              <a:latin typeface="Poppins Bold"/>
              <a:ea typeface="Poppins Bold"/>
              <a:cs typeface="Poppins Bold"/>
              <a:sym typeface="Poppins Bold"/>
            </a:endParaRPr>
          </a:p>
          <a:p>
            <a:pPr marL="257387" lvl="1" indent="-128693" algn="l">
              <a:lnSpc>
                <a:spcPts val="2400"/>
              </a:lnSpc>
              <a:buFont typeface="Arial"/>
              <a:buChar char="•"/>
            </a:pPr>
            <a:r>
              <a:rPr lang="en-US" sz="2000">
                <a:solidFill>
                  <a:srgbClr val="000000"/>
                </a:solidFill>
                <a:latin typeface="Poppins"/>
                <a:ea typeface="Poppins"/>
                <a:cs typeface="Poppins"/>
                <a:sym typeface="Poppins"/>
              </a:rPr>
              <a:t>Tafel oder Flipchart, um eine Schlussfolgerung festzuhalten.</a:t>
            </a:r>
          </a:p>
        </p:txBody>
      </p:sp>
      <p:sp>
        <p:nvSpPr>
          <p:cNvPr id="3" name="TextBox 3"/>
          <p:cNvSpPr txBox="1"/>
          <p:nvPr/>
        </p:nvSpPr>
        <p:spPr>
          <a:xfrm>
            <a:off x="1963085" y="6742232"/>
            <a:ext cx="5547367"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werden sehen, was Cybermobbing ist und was man tun kann, wenn es passiert.</a:t>
            </a:r>
          </a:p>
        </p:txBody>
      </p:sp>
      <p:grpSp>
        <p:nvGrpSpPr>
          <p:cNvPr id="4" name="Group 4"/>
          <p:cNvGrpSpPr/>
          <p:nvPr/>
        </p:nvGrpSpPr>
        <p:grpSpPr>
          <a:xfrm>
            <a:off x="8601658" y="6880401"/>
            <a:ext cx="3087597" cy="2219211"/>
            <a:chOff x="0" y="0"/>
            <a:chExt cx="2525281" cy="1815046"/>
          </a:xfrm>
        </p:grpSpPr>
        <p:sp>
          <p:nvSpPr>
            <p:cNvPr id="5" name="Freeform 5" descr="A group of white speech bubbles with different symbols  AI-generated content may be incorrect."/>
            <p:cNvSpPr/>
            <p:nvPr/>
          </p:nvSpPr>
          <p:spPr>
            <a:xfrm>
              <a:off x="0" y="0"/>
              <a:ext cx="2525268" cy="1815084"/>
            </a:xfrm>
            <a:custGeom>
              <a:avLst/>
              <a:gdLst/>
              <a:ahLst/>
              <a:cxnLst/>
              <a:rect l="l" t="t" r="r" b="b"/>
              <a:pathLst>
                <a:path w="2525268" h="1815084">
                  <a:moveTo>
                    <a:pt x="0" y="0"/>
                  </a:moveTo>
                  <a:lnTo>
                    <a:pt x="2525268" y="0"/>
                  </a:lnTo>
                  <a:lnTo>
                    <a:pt x="2525268" y="1815084"/>
                  </a:lnTo>
                  <a:lnTo>
                    <a:pt x="0" y="1815084"/>
                  </a:lnTo>
                  <a:lnTo>
                    <a:pt x="0" y="0"/>
                  </a:lnTo>
                  <a:close/>
                </a:path>
              </a:pathLst>
            </a:custGeom>
            <a:blipFill>
              <a:blip r:embed="rId2"/>
              <a:stretch>
                <a:fillRect b="2"/>
              </a:stretch>
            </a:blipFill>
          </p:spPr>
          <p:txBody>
            <a:bodyPr/>
            <a:lstStyle/>
            <a:p>
              <a:endParaRPr lang="es-ES"/>
            </a:p>
          </p:txBody>
        </p:sp>
      </p:grpSp>
      <p:grpSp>
        <p:nvGrpSpPr>
          <p:cNvPr id="6" name="Group 6"/>
          <p:cNvGrpSpPr/>
          <p:nvPr/>
        </p:nvGrpSpPr>
        <p:grpSpPr>
          <a:xfrm>
            <a:off x="13512326" y="7100265"/>
            <a:ext cx="3892350" cy="2766044"/>
            <a:chOff x="0" y="0"/>
            <a:chExt cx="3183471" cy="2262289"/>
          </a:xfrm>
        </p:grpSpPr>
        <p:sp>
          <p:nvSpPr>
            <p:cNvPr id="7" name="Freeform 7" descr="A group of white speech bubbles with different symbols  AI-generated content may be incorrect."/>
            <p:cNvSpPr/>
            <p:nvPr/>
          </p:nvSpPr>
          <p:spPr>
            <a:xfrm>
              <a:off x="0" y="0"/>
              <a:ext cx="3183509" cy="2262251"/>
            </a:xfrm>
            <a:custGeom>
              <a:avLst/>
              <a:gdLst/>
              <a:ahLst/>
              <a:cxnLst/>
              <a:rect l="l" t="t" r="r" b="b"/>
              <a:pathLst>
                <a:path w="3183509" h="2262251">
                  <a:moveTo>
                    <a:pt x="0" y="0"/>
                  </a:moveTo>
                  <a:lnTo>
                    <a:pt x="3183509" y="0"/>
                  </a:lnTo>
                  <a:lnTo>
                    <a:pt x="3183509" y="2262251"/>
                  </a:lnTo>
                  <a:lnTo>
                    <a:pt x="0" y="2262251"/>
                  </a:lnTo>
                  <a:lnTo>
                    <a:pt x="0" y="0"/>
                  </a:lnTo>
                  <a:close/>
                </a:path>
              </a:pathLst>
            </a:custGeom>
            <a:blipFill>
              <a:blip r:embed="rId3"/>
              <a:stretch>
                <a:fillRect r="1" b="-1"/>
              </a:stretch>
            </a:blipFill>
          </p:spPr>
          <p:txBody>
            <a:bodyPr/>
            <a:lstStyle/>
            <a:p>
              <a:endParaRPr lang="es-ES"/>
            </a:p>
          </p:txBody>
        </p:sp>
      </p:grpSp>
      <p:grpSp>
        <p:nvGrpSpPr>
          <p:cNvPr id="8" name="Group 8"/>
          <p:cNvGrpSpPr/>
          <p:nvPr/>
        </p:nvGrpSpPr>
        <p:grpSpPr>
          <a:xfrm>
            <a:off x="12666837" y="3795214"/>
            <a:ext cx="3686486" cy="2405467"/>
            <a:chOff x="0" y="0"/>
            <a:chExt cx="2315629" cy="1510970"/>
          </a:xfrm>
        </p:grpSpPr>
        <p:sp>
          <p:nvSpPr>
            <p:cNvPr id="9" name="Freeform 9" descr="A group of white speech bubbles with different symbols  AI-generated content may be incorrect."/>
            <p:cNvSpPr/>
            <p:nvPr/>
          </p:nvSpPr>
          <p:spPr>
            <a:xfrm>
              <a:off x="0" y="0"/>
              <a:ext cx="2315591" cy="1510919"/>
            </a:xfrm>
            <a:custGeom>
              <a:avLst/>
              <a:gdLst/>
              <a:ahLst/>
              <a:cxnLst/>
              <a:rect l="l" t="t" r="r" b="b"/>
              <a:pathLst>
                <a:path w="2315591" h="1510919">
                  <a:moveTo>
                    <a:pt x="0" y="0"/>
                  </a:moveTo>
                  <a:lnTo>
                    <a:pt x="2315591" y="0"/>
                  </a:lnTo>
                  <a:lnTo>
                    <a:pt x="2315591" y="1510919"/>
                  </a:lnTo>
                  <a:lnTo>
                    <a:pt x="0" y="1510919"/>
                  </a:lnTo>
                  <a:lnTo>
                    <a:pt x="0" y="0"/>
                  </a:lnTo>
                  <a:close/>
                </a:path>
              </a:pathLst>
            </a:custGeom>
            <a:blipFill>
              <a:blip r:embed="rId4"/>
              <a:stretch>
                <a:fillRect r="-1" b="-3"/>
              </a:stretch>
            </a:blipFill>
          </p:spPr>
          <p:txBody>
            <a:bodyPr/>
            <a:lstStyle/>
            <a:p>
              <a:endParaRPr lang="es-ES"/>
            </a:p>
          </p:txBody>
        </p:sp>
      </p:grpSp>
      <p:grpSp>
        <p:nvGrpSpPr>
          <p:cNvPr id="10" name="Group 10"/>
          <p:cNvGrpSpPr/>
          <p:nvPr/>
        </p:nvGrpSpPr>
        <p:grpSpPr>
          <a:xfrm>
            <a:off x="6638858" y="4105457"/>
            <a:ext cx="3506598" cy="2095224"/>
            <a:chOff x="0" y="0"/>
            <a:chExt cx="2426716" cy="1449984"/>
          </a:xfrm>
        </p:grpSpPr>
        <p:sp>
          <p:nvSpPr>
            <p:cNvPr id="11" name="Freeform 11" descr="A group of white speech bubbles with different symbols  AI-generated content may be incorrect."/>
            <p:cNvSpPr/>
            <p:nvPr/>
          </p:nvSpPr>
          <p:spPr>
            <a:xfrm>
              <a:off x="0" y="0"/>
              <a:ext cx="2426716" cy="1449959"/>
            </a:xfrm>
            <a:custGeom>
              <a:avLst/>
              <a:gdLst/>
              <a:ahLst/>
              <a:cxnLst/>
              <a:rect l="l" t="t" r="r" b="b"/>
              <a:pathLst>
                <a:path w="2426716" h="1449959">
                  <a:moveTo>
                    <a:pt x="0" y="0"/>
                  </a:moveTo>
                  <a:lnTo>
                    <a:pt x="2426716" y="0"/>
                  </a:lnTo>
                  <a:lnTo>
                    <a:pt x="2426716" y="1449959"/>
                  </a:lnTo>
                  <a:lnTo>
                    <a:pt x="0" y="1449959"/>
                  </a:lnTo>
                  <a:lnTo>
                    <a:pt x="0" y="0"/>
                  </a:lnTo>
                  <a:close/>
                </a:path>
              </a:pathLst>
            </a:custGeom>
            <a:blipFill>
              <a:blip r:embed="rId5"/>
              <a:stretch>
                <a:fillRect b="-1"/>
              </a:stretch>
            </a:blipFill>
          </p:spPr>
          <p:txBody>
            <a:bodyPr/>
            <a:lstStyle/>
            <a:p>
              <a:endParaRPr lang="es-ES"/>
            </a:p>
          </p:txBody>
        </p:sp>
      </p:grpSp>
      <p:grpSp>
        <p:nvGrpSpPr>
          <p:cNvPr id="12" name="Group 12"/>
          <p:cNvGrpSpPr/>
          <p:nvPr/>
        </p:nvGrpSpPr>
        <p:grpSpPr>
          <a:xfrm>
            <a:off x="8993994" y="1028700"/>
            <a:ext cx="3942039" cy="2666665"/>
            <a:chOff x="0" y="0"/>
            <a:chExt cx="3224111" cy="2181009"/>
          </a:xfrm>
        </p:grpSpPr>
        <p:sp>
          <p:nvSpPr>
            <p:cNvPr id="13" name="Freeform 13" descr="A group of white speech bubbles with different symbols  AI-generated content may be incorrect."/>
            <p:cNvSpPr/>
            <p:nvPr/>
          </p:nvSpPr>
          <p:spPr>
            <a:xfrm>
              <a:off x="0" y="0"/>
              <a:ext cx="3224149" cy="2180971"/>
            </a:xfrm>
            <a:custGeom>
              <a:avLst/>
              <a:gdLst/>
              <a:ahLst/>
              <a:cxnLst/>
              <a:rect l="l" t="t" r="r" b="b"/>
              <a:pathLst>
                <a:path w="3224149" h="2180971">
                  <a:moveTo>
                    <a:pt x="0" y="0"/>
                  </a:moveTo>
                  <a:lnTo>
                    <a:pt x="3224149" y="0"/>
                  </a:lnTo>
                  <a:lnTo>
                    <a:pt x="3224149" y="2180971"/>
                  </a:lnTo>
                  <a:lnTo>
                    <a:pt x="0" y="2180971"/>
                  </a:lnTo>
                  <a:lnTo>
                    <a:pt x="0" y="0"/>
                  </a:lnTo>
                  <a:close/>
                </a:path>
              </a:pathLst>
            </a:custGeom>
            <a:blipFill>
              <a:blip r:embed="rId6"/>
              <a:stretch>
                <a:fillRect r="1" b="-1"/>
              </a:stretch>
            </a:blipFill>
          </p:spPr>
          <p:txBody>
            <a:bodyPr/>
            <a:lstStyle/>
            <a:p>
              <a:endParaRPr lang="es-ES"/>
            </a:p>
          </p:txBody>
        </p:sp>
      </p:gr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7594" y="1138207"/>
            <a:ext cx="14123009" cy="2074261"/>
            <a:chOff x="0" y="0"/>
            <a:chExt cx="3719640" cy="546307"/>
          </a:xfrm>
        </p:grpSpPr>
        <p:sp>
          <p:nvSpPr>
            <p:cNvPr id="3" name="Freeform 3"/>
            <p:cNvSpPr/>
            <p:nvPr/>
          </p:nvSpPr>
          <p:spPr>
            <a:xfrm>
              <a:off x="0" y="0"/>
              <a:ext cx="3719640" cy="546307"/>
            </a:xfrm>
            <a:custGeom>
              <a:avLst/>
              <a:gdLst/>
              <a:ahLst/>
              <a:cxnLst/>
              <a:rect l="l" t="t" r="r" b="b"/>
              <a:pathLst>
                <a:path w="3719640" h="546307">
                  <a:moveTo>
                    <a:pt x="16445" y="0"/>
                  </a:moveTo>
                  <a:lnTo>
                    <a:pt x="3703195" y="0"/>
                  </a:lnTo>
                  <a:cubicBezTo>
                    <a:pt x="3712277" y="0"/>
                    <a:pt x="3719640" y="7363"/>
                    <a:pt x="3719640" y="16445"/>
                  </a:cubicBezTo>
                  <a:lnTo>
                    <a:pt x="3719640" y="529862"/>
                  </a:lnTo>
                  <a:cubicBezTo>
                    <a:pt x="3719640" y="534224"/>
                    <a:pt x="3717908" y="538407"/>
                    <a:pt x="3714823" y="541491"/>
                  </a:cubicBezTo>
                  <a:cubicBezTo>
                    <a:pt x="3711739" y="544575"/>
                    <a:pt x="3707556" y="546307"/>
                    <a:pt x="3703195" y="546307"/>
                  </a:cubicBezTo>
                  <a:lnTo>
                    <a:pt x="16445" y="546307"/>
                  </a:lnTo>
                  <a:cubicBezTo>
                    <a:pt x="12084" y="546307"/>
                    <a:pt x="7901" y="544575"/>
                    <a:pt x="4817" y="541491"/>
                  </a:cubicBezTo>
                  <a:cubicBezTo>
                    <a:pt x="1733" y="538407"/>
                    <a:pt x="0" y="534224"/>
                    <a:pt x="0" y="529862"/>
                  </a:cubicBezTo>
                  <a:lnTo>
                    <a:pt x="0" y="16445"/>
                  </a:lnTo>
                  <a:cubicBezTo>
                    <a:pt x="0" y="12084"/>
                    <a:pt x="1733" y="7901"/>
                    <a:pt x="4817" y="4817"/>
                  </a:cubicBezTo>
                  <a:cubicBezTo>
                    <a:pt x="7901" y="1733"/>
                    <a:pt x="12084" y="0"/>
                    <a:pt x="16445" y="0"/>
                  </a:cubicBezTo>
                  <a:close/>
                </a:path>
              </a:pathLst>
            </a:custGeom>
            <a:solidFill>
              <a:srgbClr val="E4829D"/>
            </a:solidFill>
            <a:ln w="19050" cap="rnd">
              <a:solidFill>
                <a:srgbClr val="000000"/>
              </a:solidFill>
              <a:prstDash val="solid"/>
              <a:round/>
            </a:ln>
          </p:spPr>
          <p:txBody>
            <a:bodyPr/>
            <a:lstStyle/>
            <a:p>
              <a:endParaRPr lang="es-ES"/>
            </a:p>
          </p:txBody>
        </p:sp>
        <p:sp>
          <p:nvSpPr>
            <p:cNvPr id="4" name="TextBox 4"/>
            <p:cNvSpPr txBox="1"/>
            <p:nvPr/>
          </p:nvSpPr>
          <p:spPr>
            <a:xfrm>
              <a:off x="0" y="-28575"/>
              <a:ext cx="3719640" cy="574882"/>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Weiß jemand, was das Wort Cybermobbing bedeutet?</a:t>
              </a:r>
            </a:p>
          </p:txBody>
        </p:sp>
      </p:grpSp>
      <p:sp>
        <p:nvSpPr>
          <p:cNvPr id="5" name="Freeform 5"/>
          <p:cNvSpPr/>
          <p:nvPr/>
        </p:nvSpPr>
        <p:spPr>
          <a:xfrm>
            <a:off x="2817709" y="6135050"/>
            <a:ext cx="5016678" cy="5191905"/>
          </a:xfrm>
          <a:custGeom>
            <a:avLst/>
            <a:gdLst/>
            <a:ahLst/>
            <a:cxnLst/>
            <a:rect l="l" t="t" r="r" b="b"/>
            <a:pathLst>
              <a:path w="5016678" h="5191905">
                <a:moveTo>
                  <a:pt x="0" y="0"/>
                </a:moveTo>
                <a:lnTo>
                  <a:pt x="5016678" y="0"/>
                </a:lnTo>
                <a:lnTo>
                  <a:pt x="5016678" y="5191905"/>
                </a:lnTo>
                <a:lnTo>
                  <a:pt x="0" y="519190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6" name="Group 6"/>
          <p:cNvGrpSpPr/>
          <p:nvPr/>
        </p:nvGrpSpPr>
        <p:grpSpPr>
          <a:xfrm>
            <a:off x="9821476" y="4265024"/>
            <a:ext cx="6339126" cy="4328221"/>
            <a:chOff x="0" y="-28575"/>
            <a:chExt cx="8452168" cy="5770962"/>
          </a:xfrm>
        </p:grpSpPr>
        <p:sp>
          <p:nvSpPr>
            <p:cNvPr id="7" name="TextBox 7"/>
            <p:cNvSpPr txBox="1"/>
            <p:nvPr/>
          </p:nvSpPr>
          <p:spPr>
            <a:xfrm>
              <a:off x="1571916" y="-28575"/>
              <a:ext cx="5308336" cy="841375"/>
            </a:xfrm>
            <a:prstGeom prst="rect">
              <a:avLst/>
            </a:prstGeom>
          </p:spPr>
          <p:txBody>
            <a:bodyPr lIns="0" tIns="0" rIns="0" bIns="0" rtlCol="0" anchor="t">
              <a:spAutoFit/>
            </a:bodyPr>
            <a:lstStyle/>
            <a:p>
              <a:pPr algn="ctr">
                <a:lnSpc>
                  <a:spcPts val="2400"/>
                </a:lnSpc>
              </a:pPr>
              <a:r>
                <a:rPr lang="en-US" sz="2000" dirty="0" err="1">
                  <a:solidFill>
                    <a:srgbClr val="000000"/>
                  </a:solidFill>
                  <a:latin typeface="Poppins"/>
                  <a:ea typeface="Poppins"/>
                  <a:cs typeface="Poppins"/>
                  <a:sym typeface="Poppins"/>
                </a:rPr>
                <a:t>Genau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beim</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traditionellen</a:t>
              </a:r>
              <a:r>
                <a:rPr lang="en-US" sz="2000" dirty="0">
                  <a:solidFill>
                    <a:srgbClr val="000000"/>
                  </a:solidFill>
                  <a:latin typeface="Poppins"/>
                  <a:ea typeface="Poppins"/>
                  <a:cs typeface="Poppins"/>
                  <a:sym typeface="Poppins"/>
                </a:rPr>
                <a:t> Mobbing </a:t>
              </a:r>
              <a:r>
                <a:rPr lang="en-US" sz="2000" dirty="0" err="1">
                  <a:solidFill>
                    <a:srgbClr val="000000"/>
                  </a:solidFill>
                  <a:latin typeface="Poppins"/>
                  <a:ea typeface="Poppins"/>
                  <a:cs typeface="Poppins"/>
                  <a:sym typeface="Poppins"/>
                </a:rPr>
                <a:t>ist</a:t>
              </a:r>
              <a:r>
                <a:rPr lang="en-US" sz="2000" dirty="0">
                  <a:solidFill>
                    <a:srgbClr val="000000"/>
                  </a:solidFill>
                  <a:latin typeface="Poppins"/>
                  <a:ea typeface="Poppins"/>
                  <a:cs typeface="Poppins"/>
                  <a:sym typeface="Poppins"/>
                </a:rPr>
                <a:t> es:</a:t>
              </a:r>
            </a:p>
          </p:txBody>
        </p:sp>
        <p:sp>
          <p:nvSpPr>
            <p:cNvPr id="8" name="TextBox 8"/>
            <p:cNvSpPr txBox="1"/>
            <p:nvPr/>
          </p:nvSpPr>
          <p:spPr>
            <a:xfrm>
              <a:off x="0" y="4901012"/>
              <a:ext cx="8452168" cy="841375"/>
            </a:xfrm>
            <a:prstGeom prst="rect">
              <a:avLst/>
            </a:prstGeom>
          </p:spPr>
          <p:txBody>
            <a:bodyPr lIns="0" tIns="0" rIns="0" bIns="0" rtlCol="0" anchor="t">
              <a:spAutoFit/>
            </a:bodyPr>
            <a:lstStyle/>
            <a:p>
              <a:pPr algn="ctr">
                <a:lnSpc>
                  <a:spcPts val="2400"/>
                </a:lnSpc>
              </a:pPr>
              <a:r>
                <a:rPr lang="en-US" sz="2000" dirty="0">
                  <a:solidFill>
                    <a:srgbClr val="000000"/>
                  </a:solidFill>
                  <a:latin typeface="Poppins"/>
                  <a:ea typeface="Poppins"/>
                  <a:cs typeface="Poppins"/>
                  <a:sym typeface="Poppins"/>
                </a:rPr>
                <a:t>Es </a:t>
              </a:r>
              <a:r>
                <a:rPr lang="en-US" sz="2000" dirty="0" err="1">
                  <a:solidFill>
                    <a:srgbClr val="000000"/>
                  </a:solidFill>
                  <a:latin typeface="Poppins"/>
                  <a:ea typeface="Poppins"/>
                  <a:cs typeface="Poppins"/>
                  <a:sym typeface="Poppins"/>
                </a:rPr>
                <a:t>dauert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über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einen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längeren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Zeitraum</a:t>
              </a:r>
              <a:r>
                <a:rPr lang="en-US" sz="2000" dirty="0">
                  <a:solidFill>
                    <a:srgbClr val="000000"/>
                  </a:solidFill>
                  <a:latin typeface="Poppins"/>
                  <a:ea typeface="Poppins"/>
                  <a:cs typeface="Poppins"/>
                  <a:sym typeface="Poppins"/>
                </a:rPr>
                <a:t> an und es </a:t>
              </a:r>
              <a:r>
                <a:rPr lang="en-US" sz="2000" dirty="0" err="1">
                  <a:solidFill>
                    <a:srgbClr val="000000"/>
                  </a:solidFill>
                  <a:latin typeface="Poppins"/>
                  <a:ea typeface="Poppins"/>
                  <a:cs typeface="Poppins"/>
                  <a:sym typeface="Poppins"/>
                </a:rPr>
                <a:t>besteht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ein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Machtungleichgewicht</a:t>
              </a:r>
              <a:r>
                <a:rPr lang="en-US" sz="2000" dirty="0">
                  <a:solidFill>
                    <a:srgbClr val="000000"/>
                  </a:solidFill>
                  <a:latin typeface="Poppins"/>
                  <a:ea typeface="Poppins"/>
                  <a:cs typeface="Poppins"/>
                  <a:sym typeface="Poppins"/>
                </a:rPr>
                <a:t>.</a:t>
              </a:r>
            </a:p>
          </p:txBody>
        </p:sp>
        <p:sp>
          <p:nvSpPr>
            <p:cNvPr id="9" name="TextBox 9"/>
            <p:cNvSpPr txBox="1"/>
            <p:nvPr/>
          </p:nvSpPr>
          <p:spPr>
            <a:xfrm>
              <a:off x="3045917" y="1430751"/>
              <a:ext cx="2360335" cy="434975"/>
            </a:xfrm>
            <a:prstGeom prst="rect">
              <a:avLst/>
            </a:prstGeom>
          </p:spPr>
          <p:txBody>
            <a:bodyPr lIns="0" tIns="0" rIns="0" bIns="0" rtlCol="0" anchor="t">
              <a:spAutoFit/>
            </a:bodyPr>
            <a:lstStyle/>
            <a:p>
              <a:pPr algn="ctr">
                <a:lnSpc>
                  <a:spcPts val="2400"/>
                </a:lnSpc>
              </a:pPr>
              <a:r>
                <a:rPr lang="en-US" sz="2000" b="1">
                  <a:solidFill>
                    <a:srgbClr val="E3829C"/>
                  </a:solidFill>
                  <a:latin typeface="Poppins Bold"/>
                  <a:ea typeface="Poppins Bold"/>
                  <a:cs typeface="Poppins Bold"/>
                  <a:sym typeface="Poppins Bold"/>
                </a:rPr>
                <a:t>Wiederholt</a:t>
              </a:r>
            </a:p>
          </p:txBody>
        </p:sp>
        <p:sp>
          <p:nvSpPr>
            <p:cNvPr id="10" name="TextBox 10"/>
            <p:cNvSpPr txBox="1"/>
            <p:nvPr/>
          </p:nvSpPr>
          <p:spPr>
            <a:xfrm>
              <a:off x="3045917" y="2265475"/>
              <a:ext cx="2360335" cy="434975"/>
            </a:xfrm>
            <a:prstGeom prst="rect">
              <a:avLst/>
            </a:prstGeom>
          </p:spPr>
          <p:txBody>
            <a:bodyPr lIns="0" tIns="0" rIns="0" bIns="0" rtlCol="0" anchor="t">
              <a:spAutoFit/>
            </a:bodyPr>
            <a:lstStyle/>
            <a:p>
              <a:pPr algn="ctr">
                <a:lnSpc>
                  <a:spcPts val="2400"/>
                </a:lnSpc>
              </a:pPr>
              <a:r>
                <a:rPr lang="en-US" sz="2000" b="1">
                  <a:solidFill>
                    <a:srgbClr val="50B264"/>
                  </a:solidFill>
                  <a:latin typeface="Poppins Bold"/>
                  <a:ea typeface="Poppins Bold"/>
                  <a:cs typeface="Poppins Bold"/>
                  <a:sym typeface="Poppins Bold"/>
                </a:rPr>
                <a:t>Wiederholt</a:t>
              </a:r>
            </a:p>
          </p:txBody>
        </p:sp>
        <p:sp>
          <p:nvSpPr>
            <p:cNvPr id="11" name="TextBox 11"/>
            <p:cNvSpPr txBox="1"/>
            <p:nvPr/>
          </p:nvSpPr>
          <p:spPr>
            <a:xfrm>
              <a:off x="3045917" y="3118108"/>
              <a:ext cx="2360335" cy="434975"/>
            </a:xfrm>
            <a:prstGeom prst="rect">
              <a:avLst/>
            </a:prstGeom>
          </p:spPr>
          <p:txBody>
            <a:bodyPr lIns="0" tIns="0" rIns="0" bIns="0" rtlCol="0" anchor="t">
              <a:spAutoFit/>
            </a:bodyPr>
            <a:lstStyle/>
            <a:p>
              <a:pPr algn="ctr">
                <a:lnSpc>
                  <a:spcPts val="2400"/>
                </a:lnSpc>
              </a:pPr>
              <a:r>
                <a:rPr lang="en-US" sz="2000" b="1">
                  <a:solidFill>
                    <a:srgbClr val="70C7D6"/>
                  </a:solidFill>
                  <a:latin typeface="Poppins Bold"/>
                  <a:ea typeface="Poppins Bold"/>
                  <a:cs typeface="Poppins Bold"/>
                  <a:sym typeface="Poppins Bold"/>
                </a:rPr>
                <a:t>Wiederholt</a:t>
              </a:r>
            </a:p>
          </p:txBody>
        </p:sp>
        <p:sp>
          <p:nvSpPr>
            <p:cNvPr id="12" name="TextBox 12"/>
            <p:cNvSpPr txBox="1"/>
            <p:nvPr/>
          </p:nvSpPr>
          <p:spPr>
            <a:xfrm>
              <a:off x="3045917" y="3961787"/>
              <a:ext cx="2360335" cy="434975"/>
            </a:xfrm>
            <a:prstGeom prst="rect">
              <a:avLst/>
            </a:prstGeom>
          </p:spPr>
          <p:txBody>
            <a:bodyPr lIns="0" tIns="0" rIns="0" bIns="0" rtlCol="0" anchor="t">
              <a:spAutoFit/>
            </a:bodyPr>
            <a:lstStyle/>
            <a:p>
              <a:pPr algn="ctr">
                <a:lnSpc>
                  <a:spcPts val="2400"/>
                </a:lnSpc>
              </a:pPr>
              <a:r>
                <a:rPr lang="en-US" sz="2000" b="1">
                  <a:solidFill>
                    <a:srgbClr val="FFED4C"/>
                  </a:solidFill>
                  <a:latin typeface="Poppins Bold"/>
                  <a:ea typeface="Poppins Bold"/>
                  <a:cs typeface="Poppins Bold"/>
                  <a:sym typeface="Poppins Bold"/>
                </a:rPr>
                <a:t>Wiederholt</a:t>
              </a:r>
            </a:p>
          </p:txBody>
        </p:sp>
      </p:grpSp>
      <p:sp>
        <p:nvSpPr>
          <p:cNvPr id="13" name="TextBox 13"/>
          <p:cNvSpPr txBox="1"/>
          <p:nvPr/>
        </p:nvSpPr>
        <p:spPr>
          <a:xfrm>
            <a:off x="2328240" y="4267405"/>
            <a:ext cx="5506147" cy="1276350"/>
          </a:xfrm>
          <a:prstGeom prst="rect">
            <a:avLst/>
          </a:prstGeom>
        </p:spPr>
        <p:txBody>
          <a:bodyPr lIns="0" tIns="0" rIns="0" bIns="0" rtlCol="0" anchor="t">
            <a:spAutoFit/>
          </a:bodyPr>
          <a:lstStyle/>
          <a:p>
            <a:pPr algn="ctr">
              <a:lnSpc>
                <a:spcPts val="2520"/>
              </a:lnSpc>
              <a:spcBef>
                <a:spcPct val="0"/>
              </a:spcBef>
            </a:pPr>
            <a:r>
              <a:rPr lang="en-US" sz="2100">
                <a:solidFill>
                  <a:srgbClr val="000000"/>
                </a:solidFill>
                <a:latin typeface="Poppins"/>
                <a:ea typeface="Poppins"/>
                <a:cs typeface="Poppins"/>
                <a:sym typeface="Poppins"/>
              </a:rPr>
              <a:t>Cybermobbing ist eine Form von </a:t>
            </a:r>
            <a:r>
              <a:rPr lang="en-US" sz="2100" b="1">
                <a:solidFill>
                  <a:srgbClr val="000000"/>
                </a:solidFill>
                <a:latin typeface="Poppins Bold"/>
                <a:ea typeface="Poppins Bold"/>
                <a:cs typeface="Poppins Bold"/>
                <a:sym typeface="Poppins Bold"/>
              </a:rPr>
              <a:t>Mobbing, die über Handys, das Internet, Online-Spiele oder soziale Netzwerke stattfindet.</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2841" y="4892835"/>
            <a:ext cx="10922919" cy="6144152"/>
            <a:chOff x="0" y="0"/>
            <a:chExt cx="10356545" cy="5825566"/>
          </a:xfrm>
        </p:grpSpPr>
        <p:sp>
          <p:nvSpPr>
            <p:cNvPr id="3" name="Freeform 3" descr="A cartoon of a child  AI-generated content may be incorrect."/>
            <p:cNvSpPr/>
            <p:nvPr/>
          </p:nvSpPr>
          <p:spPr>
            <a:xfrm>
              <a:off x="0" y="0"/>
              <a:ext cx="10356596" cy="5825617"/>
            </a:xfrm>
            <a:custGeom>
              <a:avLst/>
              <a:gdLst/>
              <a:ahLst/>
              <a:cxnLst/>
              <a:rect l="l" t="t" r="r" b="b"/>
              <a:pathLst>
                <a:path w="10356596" h="5825617">
                  <a:moveTo>
                    <a:pt x="0" y="0"/>
                  </a:moveTo>
                  <a:lnTo>
                    <a:pt x="10356596" y="0"/>
                  </a:lnTo>
                  <a:lnTo>
                    <a:pt x="10356596" y="5825617"/>
                  </a:lnTo>
                  <a:lnTo>
                    <a:pt x="0" y="5825617"/>
                  </a:lnTo>
                  <a:lnTo>
                    <a:pt x="0" y="0"/>
                  </a:lnTo>
                  <a:close/>
                </a:path>
              </a:pathLst>
            </a:custGeom>
            <a:blipFill>
              <a:blip r:embed="rId2"/>
              <a:stretch>
                <a:fillRect/>
              </a:stretch>
            </a:blipFill>
          </p:spPr>
          <p:txBody>
            <a:bodyPr/>
            <a:lstStyle/>
            <a:p>
              <a:endParaRPr lang="es-ES"/>
            </a:p>
          </p:txBody>
        </p:sp>
      </p:grpSp>
      <p:grpSp>
        <p:nvGrpSpPr>
          <p:cNvPr id="4" name="Group 4"/>
          <p:cNvGrpSpPr/>
          <p:nvPr/>
        </p:nvGrpSpPr>
        <p:grpSpPr>
          <a:xfrm>
            <a:off x="2546108" y="1166798"/>
            <a:ext cx="6469304" cy="3086100"/>
            <a:chOff x="0" y="0"/>
            <a:chExt cx="1703850" cy="812800"/>
          </a:xfrm>
        </p:grpSpPr>
        <p:sp>
          <p:nvSpPr>
            <p:cNvPr id="5" name="Freeform 5"/>
            <p:cNvSpPr/>
            <p:nvPr/>
          </p:nvSpPr>
          <p:spPr>
            <a:xfrm>
              <a:off x="0" y="0"/>
              <a:ext cx="1703850" cy="812800"/>
            </a:xfrm>
            <a:custGeom>
              <a:avLst/>
              <a:gdLst/>
              <a:ahLst/>
              <a:cxnLst/>
              <a:rect l="l" t="t" r="r" b="b"/>
              <a:pathLst>
                <a:path w="1703850" h="812800">
                  <a:moveTo>
                    <a:pt x="35901" y="0"/>
                  </a:moveTo>
                  <a:lnTo>
                    <a:pt x="1667948" y="0"/>
                  </a:lnTo>
                  <a:cubicBezTo>
                    <a:pt x="1687776" y="0"/>
                    <a:pt x="1703850" y="16074"/>
                    <a:pt x="1703850" y="35901"/>
                  </a:cubicBezTo>
                  <a:lnTo>
                    <a:pt x="1703850" y="776899"/>
                  </a:lnTo>
                  <a:cubicBezTo>
                    <a:pt x="1703850" y="786420"/>
                    <a:pt x="1700067" y="795552"/>
                    <a:pt x="1693334" y="802285"/>
                  </a:cubicBezTo>
                  <a:cubicBezTo>
                    <a:pt x="1686602" y="809018"/>
                    <a:pt x="1677470" y="812800"/>
                    <a:pt x="1667948" y="812800"/>
                  </a:cubicBezTo>
                  <a:lnTo>
                    <a:pt x="35901" y="812800"/>
                  </a:lnTo>
                  <a:cubicBezTo>
                    <a:pt x="26380" y="812800"/>
                    <a:pt x="17248" y="809018"/>
                    <a:pt x="10515" y="802285"/>
                  </a:cubicBezTo>
                  <a:cubicBezTo>
                    <a:pt x="3782" y="795552"/>
                    <a:pt x="0" y="786420"/>
                    <a:pt x="0" y="776899"/>
                  </a:cubicBezTo>
                  <a:lnTo>
                    <a:pt x="0" y="35901"/>
                  </a:lnTo>
                  <a:cubicBezTo>
                    <a:pt x="0" y="26380"/>
                    <a:pt x="3782" y="17248"/>
                    <a:pt x="10515" y="10515"/>
                  </a:cubicBezTo>
                  <a:cubicBezTo>
                    <a:pt x="17248" y="3782"/>
                    <a:pt x="26380" y="0"/>
                    <a:pt x="35901" y="0"/>
                  </a:cubicBezTo>
                  <a:close/>
                </a:path>
              </a:pathLst>
            </a:custGeom>
            <a:solidFill>
              <a:srgbClr val="FFED4C"/>
            </a:solidFill>
            <a:ln w="19050" cap="rnd">
              <a:solidFill>
                <a:srgbClr val="000000"/>
              </a:solidFill>
              <a:prstDash val="solid"/>
              <a:round/>
            </a:ln>
          </p:spPr>
          <p:txBody>
            <a:bodyPr/>
            <a:lstStyle/>
            <a:p>
              <a:endParaRPr lang="es-ES"/>
            </a:p>
          </p:txBody>
        </p:sp>
        <p:sp>
          <p:nvSpPr>
            <p:cNvPr id="6" name="TextBox 6"/>
            <p:cNvSpPr txBox="1"/>
            <p:nvPr/>
          </p:nvSpPr>
          <p:spPr>
            <a:xfrm>
              <a:off x="0" y="-19050"/>
              <a:ext cx="1703850" cy="831850"/>
            </a:xfrm>
            <a:prstGeom prst="rect">
              <a:avLst/>
            </a:prstGeom>
          </p:spPr>
          <p:txBody>
            <a:bodyPr lIns="50800" tIns="50800" rIns="50800" bIns="50800" rtlCol="0" anchor="ctr"/>
            <a:lstStyle/>
            <a:p>
              <a:pPr algn="ctr">
                <a:lnSpc>
                  <a:spcPts val="2520"/>
                </a:lnSpc>
              </a:pPr>
              <a:r>
                <a:rPr lang="en-US" sz="2100" b="1">
                  <a:solidFill>
                    <a:srgbClr val="000000"/>
                  </a:solidFill>
                  <a:latin typeface="Poppins Bold"/>
                  <a:ea typeface="Poppins Bold"/>
                  <a:cs typeface="Poppins Bold"/>
                  <a:sym typeface="Poppins Bold"/>
                </a:rPr>
                <a:t>Rechtliche Bedeutung:</a:t>
              </a:r>
            </a:p>
            <a:p>
              <a:pPr algn="ctr">
                <a:lnSpc>
                  <a:spcPts val="2520"/>
                </a:lnSpc>
              </a:pPr>
              <a:endParaRPr lang="en-US" sz="2100" b="1">
                <a:solidFill>
                  <a:srgbClr val="000000"/>
                </a:solidFill>
                <a:latin typeface="Poppins Bold"/>
                <a:ea typeface="Poppins Bold"/>
                <a:cs typeface="Poppins Bold"/>
                <a:sym typeface="Poppins Bold"/>
              </a:endParaRPr>
            </a:p>
            <a:p>
              <a:pPr algn="ctr">
                <a:lnSpc>
                  <a:spcPts val="2520"/>
                </a:lnSpc>
              </a:pPr>
              <a:r>
                <a:rPr lang="en-US" sz="2100" b="1">
                  <a:solidFill>
                    <a:srgbClr val="000000"/>
                  </a:solidFill>
                  <a:latin typeface="Poppins Bold"/>
                  <a:ea typeface="Poppins Bold"/>
                  <a:cs typeface="Poppins Bold"/>
                  <a:sym typeface="Poppins Bold"/>
                </a:rPr>
                <a:t>Cybermobbing ist keine harmlose Handlung; es kann schwere Folgen haben.</a:t>
              </a:r>
            </a:p>
            <a:p>
              <a:pPr algn="ctr">
                <a:lnSpc>
                  <a:spcPts val="2520"/>
                </a:lnSpc>
              </a:pPr>
              <a:endParaRPr lang="en-US" sz="2100" b="1">
                <a:solidFill>
                  <a:srgbClr val="000000"/>
                </a:solidFill>
                <a:latin typeface="Poppins Bold"/>
                <a:ea typeface="Poppins Bold"/>
                <a:cs typeface="Poppins Bold"/>
                <a:sym typeface="Poppins Bold"/>
              </a:endParaRPr>
            </a:p>
            <a:p>
              <a:pPr algn="ctr">
                <a:lnSpc>
                  <a:spcPts val="2520"/>
                </a:lnSpc>
              </a:pPr>
              <a:r>
                <a:rPr lang="en-US" sz="2100" b="1">
                  <a:solidFill>
                    <a:srgbClr val="000000"/>
                  </a:solidFill>
                  <a:latin typeface="Poppins Bold"/>
                  <a:ea typeface="Poppins Bold"/>
                  <a:cs typeface="Poppins Bold"/>
                  <a:sym typeface="Poppins Bold"/>
                </a:rPr>
                <a:t>Es kann auch eine Straftat sein.</a:t>
              </a:r>
            </a:p>
          </p:txBody>
        </p:sp>
      </p:grpSp>
      <p:sp>
        <p:nvSpPr>
          <p:cNvPr id="7" name="TextBox 7"/>
          <p:cNvSpPr txBox="1"/>
          <p:nvPr/>
        </p:nvSpPr>
        <p:spPr>
          <a:xfrm>
            <a:off x="9839752" y="2893352"/>
            <a:ext cx="5280794" cy="1251347"/>
          </a:xfrm>
          <a:prstGeom prst="rect">
            <a:avLst/>
          </a:prstGeom>
        </p:spPr>
        <p:txBody>
          <a:bodyPr lIns="0" tIns="0" rIns="0" bIns="0" rtlCol="0" anchor="t">
            <a:spAutoFit/>
          </a:bodyPr>
          <a:lstStyle/>
          <a:p>
            <a:pPr algn="l">
              <a:lnSpc>
                <a:spcPts val="2519"/>
              </a:lnSpc>
            </a:pPr>
            <a:r>
              <a:rPr lang="en-US" sz="2099">
                <a:solidFill>
                  <a:srgbClr val="000000"/>
                </a:solidFill>
                <a:latin typeface="Poppins"/>
                <a:ea typeface="Poppins"/>
                <a:cs typeface="Poppins"/>
                <a:sym typeface="Poppins"/>
              </a:rPr>
              <a:t>Es ist auch hilfreich, Screenshots zu machen oder Dateien zu speichern</a:t>
            </a:r>
          </a:p>
          <a:p>
            <a:pPr algn="l">
              <a:lnSpc>
                <a:spcPts val="2519"/>
              </a:lnSpc>
            </a:pPr>
            <a:r>
              <a:rPr lang="en-US" sz="2099">
                <a:solidFill>
                  <a:srgbClr val="000000"/>
                </a:solidFill>
                <a:latin typeface="Poppins"/>
                <a:ea typeface="Poppins"/>
                <a:cs typeface="Poppins"/>
                <a:sym typeface="Poppins"/>
              </a:rPr>
              <a:t>(Nachrichten, Fotos, Videos), um sie im Falle einer Meldung zu verwenden.</a:t>
            </a:r>
          </a:p>
        </p:txBody>
      </p:sp>
      <p:sp>
        <p:nvSpPr>
          <p:cNvPr id="8" name="TextBox 8"/>
          <p:cNvSpPr txBox="1"/>
          <p:nvPr/>
        </p:nvSpPr>
        <p:spPr>
          <a:xfrm>
            <a:off x="9850106" y="1585186"/>
            <a:ext cx="4770302" cy="943273"/>
          </a:xfrm>
          <a:prstGeom prst="rect">
            <a:avLst/>
          </a:prstGeom>
        </p:spPr>
        <p:txBody>
          <a:bodyPr lIns="0" tIns="0" rIns="0" bIns="0" rtlCol="0" anchor="t">
            <a:spAutoFit/>
          </a:bodyPr>
          <a:lstStyle/>
          <a:p>
            <a:pPr algn="l">
              <a:lnSpc>
                <a:spcPts val="2519"/>
              </a:lnSpc>
            </a:pPr>
            <a:r>
              <a:rPr lang="en-US" sz="2099">
                <a:solidFill>
                  <a:srgbClr val="000000"/>
                </a:solidFill>
                <a:latin typeface="Poppins"/>
                <a:ea typeface="Poppins"/>
                <a:cs typeface="Poppins"/>
                <a:sym typeface="Poppins"/>
              </a:rPr>
              <a:t>Deshalb ist es immer wichtig, mit jemandem zu sprechen, dem du vertraust.</a:t>
            </a:r>
          </a:p>
        </p:txBody>
      </p:sp>
      <p:grpSp>
        <p:nvGrpSpPr>
          <p:cNvPr id="9" name="Group 9"/>
          <p:cNvGrpSpPr/>
          <p:nvPr/>
        </p:nvGrpSpPr>
        <p:grpSpPr>
          <a:xfrm>
            <a:off x="2910279" y="5143500"/>
            <a:ext cx="6646661" cy="3780472"/>
            <a:chOff x="0" y="0"/>
            <a:chExt cx="8862215" cy="5040630"/>
          </a:xfrm>
        </p:grpSpPr>
        <p:sp>
          <p:nvSpPr>
            <p:cNvPr id="10" name="TextBox 10"/>
            <p:cNvSpPr txBox="1"/>
            <p:nvPr/>
          </p:nvSpPr>
          <p:spPr>
            <a:xfrm>
              <a:off x="0" y="-19050"/>
              <a:ext cx="4926938" cy="501253"/>
            </a:xfrm>
            <a:prstGeom prst="rect">
              <a:avLst/>
            </a:prstGeom>
          </p:spPr>
          <p:txBody>
            <a:bodyPr lIns="0" tIns="0" rIns="0" bIns="0" rtlCol="0" anchor="t">
              <a:spAutoFit/>
            </a:bodyPr>
            <a:lstStyle/>
            <a:p>
              <a:pPr algn="l">
                <a:lnSpc>
                  <a:spcPts val="2879"/>
                </a:lnSpc>
              </a:pPr>
              <a:r>
                <a:rPr lang="en-US" sz="2399" b="1">
                  <a:solidFill>
                    <a:srgbClr val="000000"/>
                  </a:solidFill>
                  <a:latin typeface="Poppins Bold"/>
                  <a:ea typeface="Poppins Bold"/>
                  <a:cs typeface="Poppins Bold"/>
                  <a:sym typeface="Poppins Bold"/>
                </a:rPr>
                <a:t>Wichtige Merkmale:</a:t>
              </a:r>
            </a:p>
          </p:txBody>
        </p:sp>
        <p:sp>
          <p:nvSpPr>
            <p:cNvPr id="11" name="TextBox 11"/>
            <p:cNvSpPr txBox="1"/>
            <p:nvPr/>
          </p:nvSpPr>
          <p:spPr>
            <a:xfrm>
              <a:off x="19860" y="1687610"/>
              <a:ext cx="6360402" cy="429816"/>
            </a:xfrm>
            <a:prstGeom prst="rect">
              <a:avLst/>
            </a:prstGeom>
          </p:spPr>
          <p:txBody>
            <a:bodyPr lIns="0" tIns="0" rIns="0" bIns="0" rtlCol="0" anchor="t">
              <a:spAutoFit/>
            </a:bodyPr>
            <a:lstStyle/>
            <a:p>
              <a:pPr marL="270256" lvl="1" indent="-135128" algn="l">
                <a:lnSpc>
                  <a:spcPts val="2519"/>
                </a:lnSpc>
                <a:buFont typeface="Arial"/>
                <a:buChar char="•"/>
              </a:pPr>
              <a:r>
                <a:rPr lang="en-US" sz="2099">
                  <a:solidFill>
                    <a:srgbClr val="000000"/>
                  </a:solidFill>
                  <a:latin typeface="Poppins"/>
                  <a:ea typeface="Poppins"/>
                  <a:cs typeface="Poppins"/>
                  <a:sym typeface="Poppins"/>
                </a:rPr>
                <a:t>Kann jederzeit passieren</a:t>
              </a:r>
            </a:p>
          </p:txBody>
        </p:sp>
        <p:sp>
          <p:nvSpPr>
            <p:cNvPr id="12" name="TextBox 12"/>
            <p:cNvSpPr txBox="1"/>
            <p:nvPr/>
          </p:nvSpPr>
          <p:spPr>
            <a:xfrm>
              <a:off x="19860" y="2311920"/>
              <a:ext cx="8842355" cy="429816"/>
            </a:xfrm>
            <a:prstGeom prst="rect">
              <a:avLst/>
            </a:prstGeom>
          </p:spPr>
          <p:txBody>
            <a:bodyPr lIns="0" tIns="0" rIns="0" bIns="0" rtlCol="0" anchor="t">
              <a:spAutoFit/>
            </a:bodyPr>
            <a:lstStyle/>
            <a:p>
              <a:pPr marL="270256" lvl="1" indent="-135128" algn="l">
                <a:lnSpc>
                  <a:spcPts val="2519"/>
                </a:lnSpc>
                <a:buFont typeface="Arial"/>
                <a:buChar char="•"/>
              </a:pPr>
              <a:r>
                <a:rPr lang="en-US" sz="2099">
                  <a:solidFill>
                    <a:srgbClr val="000000"/>
                  </a:solidFill>
                  <a:latin typeface="Poppins"/>
                  <a:ea typeface="Poppins"/>
                  <a:cs typeface="Poppins"/>
                  <a:sym typeface="Poppins"/>
                </a:rPr>
                <a:t>Verbreitet sich schnell an viele Menschen</a:t>
              </a:r>
            </a:p>
          </p:txBody>
        </p:sp>
        <p:sp>
          <p:nvSpPr>
            <p:cNvPr id="13" name="TextBox 13"/>
            <p:cNvSpPr txBox="1"/>
            <p:nvPr/>
          </p:nvSpPr>
          <p:spPr>
            <a:xfrm>
              <a:off x="0" y="2948535"/>
              <a:ext cx="8842355" cy="429816"/>
            </a:xfrm>
            <a:prstGeom prst="rect">
              <a:avLst/>
            </a:prstGeom>
          </p:spPr>
          <p:txBody>
            <a:bodyPr lIns="0" tIns="0" rIns="0" bIns="0" rtlCol="0" anchor="t">
              <a:spAutoFit/>
            </a:bodyPr>
            <a:lstStyle/>
            <a:p>
              <a:pPr marL="270256" lvl="1" indent="-135128" algn="l">
                <a:lnSpc>
                  <a:spcPts val="2519"/>
                </a:lnSpc>
                <a:buFont typeface="Arial"/>
                <a:buChar char="•"/>
              </a:pPr>
              <a:r>
                <a:rPr lang="en-US" sz="2099">
                  <a:solidFill>
                    <a:srgbClr val="000000"/>
                  </a:solidFill>
                  <a:latin typeface="Poppins"/>
                  <a:ea typeface="Poppins"/>
                  <a:cs typeface="Poppins"/>
                  <a:sym typeface="Poppins"/>
                </a:rPr>
                <a:t>Kann anonym sein</a:t>
              </a:r>
            </a:p>
          </p:txBody>
        </p:sp>
        <p:sp>
          <p:nvSpPr>
            <p:cNvPr id="14" name="TextBox 14"/>
            <p:cNvSpPr txBox="1"/>
            <p:nvPr/>
          </p:nvSpPr>
          <p:spPr>
            <a:xfrm>
              <a:off x="0" y="3576578"/>
              <a:ext cx="7701070" cy="840581"/>
            </a:xfrm>
            <a:prstGeom prst="rect">
              <a:avLst/>
            </a:prstGeom>
          </p:spPr>
          <p:txBody>
            <a:bodyPr lIns="0" tIns="0" rIns="0" bIns="0" rtlCol="0" anchor="t">
              <a:spAutoFit/>
            </a:bodyPr>
            <a:lstStyle/>
            <a:p>
              <a:pPr marL="270256" lvl="1" indent="-135128" algn="l">
                <a:lnSpc>
                  <a:spcPts val="2519"/>
                </a:lnSpc>
                <a:buFont typeface="Arial"/>
                <a:buChar char="•"/>
              </a:pPr>
              <a:r>
                <a:rPr lang="en-US" sz="2099">
                  <a:solidFill>
                    <a:srgbClr val="000000"/>
                  </a:solidFill>
                  <a:latin typeface="Poppins"/>
                  <a:ea typeface="Poppins"/>
                  <a:cs typeface="Poppins"/>
                  <a:sym typeface="Poppins"/>
                </a:rPr>
                <a:t>Hinterlässt Spuren (Nachrichten, Fotos, Videos)</a:t>
              </a:r>
            </a:p>
          </p:txBody>
        </p:sp>
        <p:sp>
          <p:nvSpPr>
            <p:cNvPr id="15" name="TextBox 15"/>
            <p:cNvSpPr txBox="1"/>
            <p:nvPr/>
          </p:nvSpPr>
          <p:spPr>
            <a:xfrm>
              <a:off x="19860" y="4610814"/>
              <a:ext cx="8842355" cy="429816"/>
            </a:xfrm>
            <a:prstGeom prst="rect">
              <a:avLst/>
            </a:prstGeom>
          </p:spPr>
          <p:txBody>
            <a:bodyPr lIns="0" tIns="0" rIns="0" bIns="0" rtlCol="0" anchor="t">
              <a:spAutoFit/>
            </a:bodyPr>
            <a:lstStyle/>
            <a:p>
              <a:pPr marL="270256" lvl="1" indent="-135128" algn="l">
                <a:lnSpc>
                  <a:spcPts val="2519"/>
                </a:lnSpc>
                <a:buFont typeface="Arial"/>
                <a:buChar char="•"/>
              </a:pPr>
              <a:r>
                <a:rPr lang="en-US" sz="2099">
                  <a:solidFill>
                    <a:srgbClr val="000000"/>
                  </a:solidFill>
                  <a:latin typeface="Poppins"/>
                  <a:ea typeface="Poppins"/>
                  <a:cs typeface="Poppins"/>
                  <a:sym typeface="Poppins"/>
                </a:rPr>
                <a:t>Dringt sogar bis nach Hause vor</a:t>
              </a:r>
            </a:p>
          </p:txBody>
        </p:sp>
      </p:gr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98122" y="4629945"/>
            <a:ext cx="8536204" cy="3605022"/>
            <a:chOff x="0" y="0"/>
            <a:chExt cx="2248256" cy="949473"/>
          </a:xfrm>
        </p:grpSpPr>
        <p:sp>
          <p:nvSpPr>
            <p:cNvPr id="3" name="Freeform 3"/>
            <p:cNvSpPr/>
            <p:nvPr/>
          </p:nvSpPr>
          <p:spPr>
            <a:xfrm>
              <a:off x="0" y="0"/>
              <a:ext cx="2248256" cy="949473"/>
            </a:xfrm>
            <a:custGeom>
              <a:avLst/>
              <a:gdLst/>
              <a:ahLst/>
              <a:cxnLst/>
              <a:rect l="l" t="t" r="r" b="b"/>
              <a:pathLst>
                <a:path w="2248256" h="949473">
                  <a:moveTo>
                    <a:pt x="2248256" y="27209"/>
                  </a:moveTo>
                  <a:lnTo>
                    <a:pt x="2248256" y="922264"/>
                  </a:lnTo>
                  <a:cubicBezTo>
                    <a:pt x="2248256" y="937291"/>
                    <a:pt x="2236074" y="949473"/>
                    <a:pt x="2221047" y="949473"/>
                  </a:cubicBezTo>
                  <a:lnTo>
                    <a:pt x="27209" y="949473"/>
                  </a:lnTo>
                  <a:cubicBezTo>
                    <a:pt x="12182" y="949473"/>
                    <a:pt x="0" y="937291"/>
                    <a:pt x="0" y="922264"/>
                  </a:cubicBezTo>
                  <a:lnTo>
                    <a:pt x="0" y="27209"/>
                  </a:lnTo>
                  <a:cubicBezTo>
                    <a:pt x="0" y="12182"/>
                    <a:pt x="12182" y="0"/>
                    <a:pt x="27209" y="0"/>
                  </a:cubicBezTo>
                  <a:lnTo>
                    <a:pt x="2221047" y="0"/>
                  </a:lnTo>
                  <a:cubicBezTo>
                    <a:pt x="2228264" y="0"/>
                    <a:pt x="2235184" y="2867"/>
                    <a:pt x="2240287" y="7969"/>
                  </a:cubicBezTo>
                  <a:cubicBezTo>
                    <a:pt x="2245389" y="13072"/>
                    <a:pt x="2248256" y="19992"/>
                    <a:pt x="2248256" y="27209"/>
                  </a:cubicBezTo>
                  <a:close/>
                </a:path>
              </a:pathLst>
            </a:custGeom>
            <a:solidFill>
              <a:srgbClr val="E4829D"/>
            </a:solidFill>
            <a:ln w="19050" cap="rnd">
              <a:solidFill>
                <a:srgbClr val="000000"/>
              </a:solidFill>
              <a:prstDash val="solid"/>
              <a:round/>
            </a:ln>
          </p:spPr>
          <p:txBody>
            <a:bodyPr/>
            <a:lstStyle/>
            <a:p>
              <a:endParaRPr lang="es-ES"/>
            </a:p>
          </p:txBody>
        </p:sp>
        <p:sp>
          <p:nvSpPr>
            <p:cNvPr id="4" name="TextBox 4"/>
            <p:cNvSpPr txBox="1"/>
            <p:nvPr/>
          </p:nvSpPr>
          <p:spPr>
            <a:xfrm>
              <a:off x="0" y="-28575"/>
              <a:ext cx="2248256" cy="978048"/>
            </a:xfrm>
            <a:prstGeom prst="rect">
              <a:avLst/>
            </a:prstGeom>
          </p:spPr>
          <p:txBody>
            <a:bodyPr lIns="50800" tIns="50800" rIns="50800" bIns="50800" rtlCol="0" anchor="ctr"/>
            <a:lstStyle/>
            <a:p>
              <a:pPr algn="ctr">
                <a:lnSpc>
                  <a:spcPts val="3600"/>
                </a:lnSpc>
              </a:pPr>
              <a:r>
                <a:rPr lang="en-US" sz="3000" b="1">
                  <a:solidFill>
                    <a:srgbClr val="000000"/>
                  </a:solidFill>
                  <a:latin typeface="Poppins Bold"/>
                  <a:ea typeface="Poppins Bold"/>
                  <a:cs typeface="Poppins Bold"/>
                  <a:sym typeface="Poppins Bold"/>
                </a:rPr>
                <a:t>Cybermobbing ist genauso schädlich wie Mobbing im echten Leben und manchmal sogar noch gefährlicher.</a:t>
              </a:r>
            </a:p>
            <a:p>
              <a:pPr algn="ctr">
                <a:lnSpc>
                  <a:spcPts val="3600"/>
                </a:lnSpc>
              </a:pPr>
              <a:endParaRPr lang="en-US" sz="3000" b="1">
                <a:solidFill>
                  <a:srgbClr val="000000"/>
                </a:solidFill>
                <a:latin typeface="Poppins Bold"/>
                <a:ea typeface="Poppins Bold"/>
                <a:cs typeface="Poppins Bold"/>
                <a:sym typeface="Poppins Bold"/>
              </a:endParaRPr>
            </a:p>
            <a:p>
              <a:pPr algn="ctr">
                <a:lnSpc>
                  <a:spcPts val="3600"/>
                </a:lnSpc>
              </a:pPr>
              <a:r>
                <a:rPr lang="en-US" sz="3000">
                  <a:solidFill>
                    <a:srgbClr val="000000"/>
                  </a:solidFill>
                  <a:latin typeface="Poppins"/>
                  <a:ea typeface="Poppins"/>
                  <a:cs typeface="Poppins"/>
                  <a:sym typeface="Poppins"/>
                </a:rPr>
                <a:t>Deshalb müssen wir es erkennen, darüber sprechen, Beweise sichern und um Hilfe bitten, um es zu stoppen.</a:t>
              </a:r>
            </a:p>
          </p:txBody>
        </p:sp>
      </p:grpSp>
      <p:grpSp>
        <p:nvGrpSpPr>
          <p:cNvPr id="5" name="Group 5"/>
          <p:cNvGrpSpPr/>
          <p:nvPr/>
        </p:nvGrpSpPr>
        <p:grpSpPr>
          <a:xfrm>
            <a:off x="1953673" y="4629945"/>
            <a:ext cx="5401306" cy="3605022"/>
            <a:chOff x="0" y="0"/>
            <a:chExt cx="1422566" cy="949471"/>
          </a:xfrm>
        </p:grpSpPr>
        <p:sp>
          <p:nvSpPr>
            <p:cNvPr id="6" name="Freeform 6"/>
            <p:cNvSpPr/>
            <p:nvPr/>
          </p:nvSpPr>
          <p:spPr>
            <a:xfrm>
              <a:off x="0" y="0"/>
              <a:ext cx="1422566" cy="949471"/>
            </a:xfrm>
            <a:custGeom>
              <a:avLst/>
              <a:gdLst/>
              <a:ahLst/>
              <a:cxnLst/>
              <a:rect l="l" t="t" r="r" b="b"/>
              <a:pathLst>
                <a:path w="1422566" h="949471">
                  <a:moveTo>
                    <a:pt x="43000" y="0"/>
                  </a:moveTo>
                  <a:lnTo>
                    <a:pt x="1379566" y="0"/>
                  </a:lnTo>
                  <a:cubicBezTo>
                    <a:pt x="1403314" y="0"/>
                    <a:pt x="1422566" y="19252"/>
                    <a:pt x="1422566" y="43000"/>
                  </a:cubicBezTo>
                  <a:lnTo>
                    <a:pt x="1422566" y="906471"/>
                  </a:lnTo>
                  <a:cubicBezTo>
                    <a:pt x="1422566" y="917875"/>
                    <a:pt x="1418036" y="928812"/>
                    <a:pt x="1409972" y="936876"/>
                  </a:cubicBezTo>
                  <a:cubicBezTo>
                    <a:pt x="1401907" y="944940"/>
                    <a:pt x="1390970" y="949471"/>
                    <a:pt x="1379566" y="949471"/>
                  </a:cubicBezTo>
                  <a:lnTo>
                    <a:pt x="43000" y="949471"/>
                  </a:lnTo>
                  <a:cubicBezTo>
                    <a:pt x="19252" y="949471"/>
                    <a:pt x="0" y="930219"/>
                    <a:pt x="0" y="906471"/>
                  </a:cubicBezTo>
                  <a:lnTo>
                    <a:pt x="0" y="43000"/>
                  </a:lnTo>
                  <a:cubicBezTo>
                    <a:pt x="0" y="19252"/>
                    <a:pt x="19252" y="0"/>
                    <a:pt x="43000" y="0"/>
                  </a:cubicBezTo>
                  <a:close/>
                </a:path>
              </a:pathLst>
            </a:custGeom>
            <a:solidFill>
              <a:srgbClr val="FFED4C"/>
            </a:solidFill>
            <a:ln w="19050" cap="rnd">
              <a:solidFill>
                <a:srgbClr val="000000"/>
              </a:solidFill>
              <a:prstDash val="solid"/>
              <a:round/>
            </a:ln>
          </p:spPr>
          <p:txBody>
            <a:bodyPr/>
            <a:lstStyle/>
            <a:p>
              <a:endParaRPr lang="es-ES"/>
            </a:p>
          </p:txBody>
        </p:sp>
        <p:sp>
          <p:nvSpPr>
            <p:cNvPr id="7" name="TextBox 7"/>
            <p:cNvSpPr txBox="1"/>
            <p:nvPr/>
          </p:nvSpPr>
          <p:spPr>
            <a:xfrm>
              <a:off x="0" y="-28575"/>
              <a:ext cx="1422566" cy="978046"/>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Warum glaubst du, dass es wichtig ist, über Cybermobbing zu sprechen?</a:t>
              </a:r>
            </a:p>
          </p:txBody>
        </p:sp>
      </p:grpSp>
      <p:sp>
        <p:nvSpPr>
          <p:cNvPr id="8" name="TextBox 8"/>
          <p:cNvSpPr txBox="1"/>
          <p:nvPr/>
        </p:nvSpPr>
        <p:spPr>
          <a:xfrm>
            <a:off x="6998618" y="1124388"/>
            <a:ext cx="3868299" cy="380702"/>
          </a:xfrm>
          <a:prstGeom prst="rect">
            <a:avLst/>
          </a:prstGeom>
        </p:spPr>
        <p:txBody>
          <a:bodyPr lIns="0" tIns="0" rIns="0" bIns="0" rtlCol="0" anchor="t">
            <a:spAutoFit/>
          </a:bodyPr>
          <a:lstStyle/>
          <a:p>
            <a:pPr algn="l">
              <a:lnSpc>
                <a:spcPts val="2880"/>
              </a:lnSpc>
            </a:pPr>
            <a:r>
              <a:rPr lang="en-US" sz="2400" b="1">
                <a:solidFill>
                  <a:srgbClr val="000000"/>
                </a:solidFill>
                <a:latin typeface="Poppins Bold"/>
                <a:ea typeface="Poppins Bold"/>
                <a:cs typeface="Poppins Bold"/>
                <a:sym typeface="Poppins Bold"/>
              </a:rPr>
              <a:t>Der gefährlichste Aspekt</a:t>
            </a:r>
          </a:p>
        </p:txBody>
      </p:sp>
      <p:sp>
        <p:nvSpPr>
          <p:cNvPr id="9" name="TextBox 9"/>
          <p:cNvSpPr txBox="1"/>
          <p:nvPr/>
        </p:nvSpPr>
        <p:spPr>
          <a:xfrm>
            <a:off x="3520822" y="2400054"/>
            <a:ext cx="1680067" cy="333375"/>
          </a:xfrm>
          <a:prstGeom prst="rect">
            <a:avLst/>
          </a:prstGeom>
        </p:spPr>
        <p:txBody>
          <a:bodyPr lIns="0" tIns="0" rIns="0" bIns="0" rtlCol="0" anchor="t">
            <a:spAutoFit/>
          </a:bodyPr>
          <a:lstStyle/>
          <a:p>
            <a:pPr algn="l">
              <a:lnSpc>
                <a:spcPts val="2400"/>
              </a:lnSpc>
            </a:pPr>
            <a:r>
              <a:rPr lang="en-US" sz="2000" b="1">
                <a:solidFill>
                  <a:srgbClr val="E4829D"/>
                </a:solidFill>
                <a:latin typeface="Poppins Bold"/>
                <a:ea typeface="Poppins Bold"/>
                <a:cs typeface="Poppins Bold"/>
                <a:sym typeface="Poppins Bold"/>
              </a:rPr>
              <a:t>Anonymität</a:t>
            </a:r>
          </a:p>
        </p:txBody>
      </p:sp>
      <p:sp>
        <p:nvSpPr>
          <p:cNvPr id="10" name="TextBox 10"/>
          <p:cNvSpPr txBox="1"/>
          <p:nvPr/>
        </p:nvSpPr>
        <p:spPr>
          <a:xfrm>
            <a:off x="3133313" y="3004309"/>
            <a:ext cx="2455084"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Du weißt nicht immer, wer dahintersteckt.</a:t>
            </a:r>
          </a:p>
        </p:txBody>
      </p:sp>
      <p:sp>
        <p:nvSpPr>
          <p:cNvPr id="11" name="TextBox 11"/>
          <p:cNvSpPr txBox="1"/>
          <p:nvPr/>
        </p:nvSpPr>
        <p:spPr>
          <a:xfrm>
            <a:off x="6538270" y="2400054"/>
            <a:ext cx="1887951" cy="333375"/>
          </a:xfrm>
          <a:prstGeom prst="rect">
            <a:avLst/>
          </a:prstGeom>
        </p:spPr>
        <p:txBody>
          <a:bodyPr lIns="0" tIns="0" rIns="0" bIns="0" rtlCol="0" anchor="t">
            <a:spAutoFit/>
          </a:bodyPr>
          <a:lstStyle/>
          <a:p>
            <a:pPr algn="l">
              <a:lnSpc>
                <a:spcPts val="2400"/>
              </a:lnSpc>
            </a:pPr>
            <a:r>
              <a:rPr lang="en-US" sz="2000" b="1">
                <a:solidFill>
                  <a:srgbClr val="71C7D6"/>
                </a:solidFill>
                <a:latin typeface="Poppins Bold"/>
                <a:ea typeface="Poppins Bold"/>
                <a:cs typeface="Poppins Bold"/>
                <a:sym typeface="Poppins Bold"/>
              </a:rPr>
              <a:t>Verfügbarkeit</a:t>
            </a:r>
          </a:p>
        </p:txBody>
      </p:sp>
      <p:sp>
        <p:nvSpPr>
          <p:cNvPr id="12" name="TextBox 12"/>
          <p:cNvSpPr txBox="1"/>
          <p:nvPr/>
        </p:nvSpPr>
        <p:spPr>
          <a:xfrm>
            <a:off x="6172200" y="3004309"/>
            <a:ext cx="2620091" cy="638175"/>
          </a:xfrm>
          <a:prstGeom prst="rect">
            <a:avLst/>
          </a:prstGeom>
        </p:spPr>
        <p:txBody>
          <a:bodyPr lIns="0" tIns="0" rIns="0" bIns="0" rtlCol="0" anchor="t">
            <a:spAutoFit/>
          </a:bodyPr>
          <a:lstStyle/>
          <a:p>
            <a:pPr algn="ctr">
              <a:lnSpc>
                <a:spcPts val="2400"/>
              </a:lnSpc>
            </a:pPr>
            <a:r>
              <a:rPr lang="en-US" sz="2000" dirty="0">
                <a:solidFill>
                  <a:srgbClr val="000000"/>
                </a:solidFill>
                <a:latin typeface="Poppins"/>
                <a:ea typeface="Poppins"/>
                <a:cs typeface="Poppins"/>
                <a:sym typeface="Poppins"/>
              </a:rPr>
              <a:t>Es </a:t>
            </a:r>
            <a:r>
              <a:rPr lang="en-US" sz="2000" dirty="0" err="1">
                <a:solidFill>
                  <a:srgbClr val="000000"/>
                </a:solidFill>
                <a:latin typeface="Poppins"/>
                <a:ea typeface="Poppins"/>
                <a:cs typeface="Poppins"/>
                <a:sym typeface="Poppins"/>
              </a:rPr>
              <a:t>kann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zu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jeder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Tageszeit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passieren</a:t>
            </a:r>
            <a:r>
              <a:rPr lang="en-US" sz="2000" dirty="0">
                <a:solidFill>
                  <a:srgbClr val="000000"/>
                </a:solidFill>
                <a:latin typeface="Poppins"/>
                <a:ea typeface="Poppins"/>
                <a:cs typeface="Poppins"/>
                <a:sym typeface="Poppins"/>
              </a:rPr>
              <a:t>.</a:t>
            </a:r>
          </a:p>
        </p:txBody>
      </p:sp>
      <p:grpSp>
        <p:nvGrpSpPr>
          <p:cNvPr id="13" name="Group 13"/>
          <p:cNvGrpSpPr/>
          <p:nvPr/>
        </p:nvGrpSpPr>
        <p:grpSpPr>
          <a:xfrm>
            <a:off x="9309225" y="2389365"/>
            <a:ext cx="2372573" cy="1507155"/>
            <a:chOff x="0" y="-28575"/>
            <a:chExt cx="3163431" cy="2009541"/>
          </a:xfrm>
        </p:grpSpPr>
        <p:sp>
          <p:nvSpPr>
            <p:cNvPr id="14" name="TextBox 14"/>
            <p:cNvSpPr txBox="1"/>
            <p:nvPr/>
          </p:nvSpPr>
          <p:spPr>
            <a:xfrm>
              <a:off x="390633" y="-28575"/>
              <a:ext cx="2382163" cy="410370"/>
            </a:xfrm>
            <a:prstGeom prst="rect">
              <a:avLst/>
            </a:prstGeom>
          </p:spPr>
          <p:txBody>
            <a:bodyPr lIns="0" tIns="0" rIns="0" bIns="0" rtlCol="0" anchor="t">
              <a:spAutoFit/>
            </a:bodyPr>
            <a:lstStyle/>
            <a:p>
              <a:pPr algn="ctr">
                <a:lnSpc>
                  <a:spcPts val="2400"/>
                </a:lnSpc>
              </a:pPr>
              <a:r>
                <a:rPr lang="en-US" sz="2000" b="1" dirty="0" err="1">
                  <a:solidFill>
                    <a:srgbClr val="51B264"/>
                  </a:solidFill>
                  <a:latin typeface="Poppins Bold"/>
                  <a:ea typeface="Poppins Bold"/>
                  <a:cs typeface="Poppins Bold"/>
                  <a:sym typeface="Poppins Bold"/>
                </a:rPr>
                <a:t>Reichweite</a:t>
              </a:r>
              <a:endParaRPr lang="en-US" sz="2000" b="1" dirty="0">
                <a:solidFill>
                  <a:srgbClr val="51B264"/>
                </a:solidFill>
                <a:latin typeface="Poppins Bold"/>
                <a:ea typeface="Poppins Bold"/>
                <a:cs typeface="Poppins Bold"/>
                <a:sym typeface="Poppins Bold"/>
              </a:endParaRPr>
            </a:p>
          </p:txBody>
        </p:sp>
        <p:sp>
          <p:nvSpPr>
            <p:cNvPr id="15" name="TextBox 15"/>
            <p:cNvSpPr txBox="1"/>
            <p:nvPr/>
          </p:nvSpPr>
          <p:spPr>
            <a:xfrm>
              <a:off x="0" y="733191"/>
              <a:ext cx="3163431" cy="12477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Viele Menschen sehen es sehr schnell.</a:t>
              </a:r>
            </a:p>
          </p:txBody>
        </p:sp>
      </p:grpSp>
      <p:sp>
        <p:nvSpPr>
          <p:cNvPr id="16" name="TextBox 16"/>
          <p:cNvSpPr txBox="1"/>
          <p:nvPr/>
        </p:nvSpPr>
        <p:spPr>
          <a:xfrm>
            <a:off x="12848473" y="2398849"/>
            <a:ext cx="1645586" cy="333375"/>
          </a:xfrm>
          <a:prstGeom prst="rect">
            <a:avLst/>
          </a:prstGeom>
        </p:spPr>
        <p:txBody>
          <a:bodyPr lIns="0" tIns="0" rIns="0" bIns="0" rtlCol="0" anchor="t">
            <a:spAutoFit/>
          </a:bodyPr>
          <a:lstStyle/>
          <a:p>
            <a:pPr algn="l">
              <a:lnSpc>
                <a:spcPts val="2400"/>
              </a:lnSpc>
            </a:pPr>
            <a:r>
              <a:rPr lang="en-US" sz="2000" b="1">
                <a:solidFill>
                  <a:srgbClr val="E4829D"/>
                </a:solidFill>
                <a:latin typeface="Poppins Bold"/>
                <a:ea typeface="Poppins Bold"/>
                <a:cs typeface="Poppins Bold"/>
                <a:sym typeface="Poppins Bold"/>
              </a:rPr>
              <a:t>Einfachheit</a:t>
            </a:r>
          </a:p>
        </p:txBody>
      </p:sp>
      <p:sp>
        <p:nvSpPr>
          <p:cNvPr id="17" name="TextBox 17"/>
          <p:cNvSpPr txBox="1"/>
          <p:nvPr/>
        </p:nvSpPr>
        <p:spPr>
          <a:xfrm>
            <a:off x="12062798" y="2953545"/>
            <a:ext cx="3022275"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Es ist leicht, mit nur einem Klick Schaden zu verursachen.</a:t>
            </a:r>
          </a:p>
        </p:txBody>
      </p:sp>
      <p:sp>
        <p:nvSpPr>
          <p:cNvPr id="18" name="TextBox 18"/>
          <p:cNvSpPr txBox="1"/>
          <p:nvPr/>
        </p:nvSpPr>
        <p:spPr>
          <a:xfrm>
            <a:off x="2965146" y="8924925"/>
            <a:ext cx="13369181" cy="638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Cybermobbing sollte immer einer vertrauenswürdigen erwachsenen Person gemeldet werden.</a:t>
            </a: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FFED4C"/>
            </a:solidFill>
          </p:spPr>
          <p:txBody>
            <a:bodyPr/>
            <a:lstStyle/>
            <a:p>
              <a:endParaRPr lang="es-ES"/>
            </a:p>
          </p:txBody>
        </p:sp>
      </p:grpSp>
      <p:sp>
        <p:nvSpPr>
          <p:cNvPr id="4" name="TextBox 4"/>
          <p:cNvSpPr txBox="1"/>
          <p:nvPr/>
        </p:nvSpPr>
        <p:spPr>
          <a:xfrm>
            <a:off x="8146729" y="3825950"/>
            <a:ext cx="1994542" cy="454101"/>
          </a:xfrm>
          <a:prstGeom prst="rect">
            <a:avLst/>
          </a:prstGeom>
        </p:spPr>
        <p:txBody>
          <a:bodyPr lIns="0" tIns="0" rIns="0" bIns="0" rtlCol="0" anchor="t">
            <a:spAutoFit/>
          </a:bodyPr>
          <a:lstStyle/>
          <a:p>
            <a:pPr algn="ctr">
              <a:lnSpc>
                <a:spcPts val="3312"/>
              </a:lnSpc>
            </a:pPr>
            <a:r>
              <a:rPr lang="en-US" sz="2760">
                <a:solidFill>
                  <a:srgbClr val="000000"/>
                </a:solidFill>
                <a:latin typeface="Poppins"/>
                <a:ea typeface="Poppins"/>
                <a:cs typeface="Poppins"/>
                <a:sym typeface="Poppins"/>
              </a:rPr>
              <a:t>Aktivität 2.5</a:t>
            </a:r>
          </a:p>
        </p:txBody>
      </p:sp>
      <p:sp>
        <p:nvSpPr>
          <p:cNvPr id="5" name="TextBox 5"/>
          <p:cNvSpPr txBox="1"/>
          <p:nvPr/>
        </p:nvSpPr>
        <p:spPr>
          <a:xfrm>
            <a:off x="5201785" y="5617346"/>
            <a:ext cx="7592791" cy="2333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Spiel</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„Häufige Nachrichten“</a:t>
            </a: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88674" y="1757351"/>
            <a:ext cx="11323509"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 </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Eine Puppe oder ein Stofftier, das die Person darstellt, die die Nachrichten erhält</a:t>
            </a:r>
          </a:p>
          <a:p>
            <a:pPr marL="257302" lvl="1" indent="-128651" algn="l">
              <a:lnSpc>
                <a:spcPts val="2400"/>
              </a:lnSpc>
              <a:buFont typeface="Arial"/>
              <a:buChar char="•"/>
            </a:pPr>
            <a:r>
              <a:rPr lang="en-US" sz="2000">
                <a:solidFill>
                  <a:srgbClr val="000000"/>
                </a:solidFill>
                <a:latin typeface="Poppins"/>
                <a:ea typeface="Poppins"/>
                <a:cs typeface="Poppins"/>
                <a:sym typeface="Poppins"/>
              </a:rPr>
              <a:t>Karten in Form eines Handys mit Nachrichten (vorzugsweise laminiert)</a:t>
            </a:r>
          </a:p>
          <a:p>
            <a:pPr marL="257302" lvl="1" indent="-128651" algn="l">
              <a:lnSpc>
                <a:spcPts val="2400"/>
              </a:lnSpc>
              <a:buFont typeface="Arial"/>
              <a:buChar char="•"/>
            </a:pPr>
            <a:r>
              <a:rPr lang="en-US" sz="2000">
                <a:solidFill>
                  <a:srgbClr val="000000"/>
                </a:solidFill>
                <a:latin typeface="Poppins"/>
                <a:ea typeface="Poppins"/>
                <a:cs typeface="Poppins"/>
                <a:sym typeface="Poppins"/>
              </a:rPr>
              <a:t>Einige Nachrichten sind negativ (z. B. Beleidigungen, Spott, Ausgrenzung)</a:t>
            </a:r>
          </a:p>
          <a:p>
            <a:pPr marL="257387" lvl="1" indent="-128693" algn="l">
              <a:lnSpc>
                <a:spcPts val="2400"/>
              </a:lnSpc>
              <a:buFont typeface="Arial"/>
              <a:buChar char="•"/>
            </a:pPr>
            <a:r>
              <a:rPr lang="en-US" sz="2000">
                <a:solidFill>
                  <a:srgbClr val="000000"/>
                </a:solidFill>
                <a:latin typeface="Poppins"/>
                <a:ea typeface="Poppins"/>
                <a:cs typeface="Poppins"/>
                <a:sym typeface="Poppins"/>
              </a:rPr>
              <a:t>Andere sind positiv (z. B. Unterstützung, Ermutigung, Anerkennung)</a:t>
            </a:r>
          </a:p>
        </p:txBody>
      </p:sp>
      <p:sp>
        <p:nvSpPr>
          <p:cNvPr id="3" name="TextBox 3"/>
          <p:cNvSpPr txBox="1"/>
          <p:nvPr/>
        </p:nvSpPr>
        <p:spPr>
          <a:xfrm>
            <a:off x="1588674" y="6589763"/>
            <a:ext cx="4785196"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lesen negative Nachrichten und verwandeln sie in positive.</a:t>
            </a:r>
          </a:p>
        </p:txBody>
      </p:sp>
      <p:grpSp>
        <p:nvGrpSpPr>
          <p:cNvPr id="4" name="Group 4"/>
          <p:cNvGrpSpPr/>
          <p:nvPr/>
        </p:nvGrpSpPr>
        <p:grpSpPr>
          <a:xfrm>
            <a:off x="5070016" y="2517130"/>
            <a:ext cx="16749558" cy="9421616"/>
            <a:chOff x="0" y="0"/>
            <a:chExt cx="11647843" cy="6551905"/>
          </a:xfrm>
        </p:grpSpPr>
        <p:sp>
          <p:nvSpPr>
            <p:cNvPr id="5" name="Freeform 5" descr="A cartoon of a doll  AI-generated content may be incorrect."/>
            <p:cNvSpPr/>
            <p:nvPr/>
          </p:nvSpPr>
          <p:spPr>
            <a:xfrm>
              <a:off x="0" y="0"/>
              <a:ext cx="11647805" cy="6551930"/>
            </a:xfrm>
            <a:custGeom>
              <a:avLst/>
              <a:gdLst/>
              <a:ahLst/>
              <a:cxnLst/>
              <a:rect l="l" t="t" r="r" b="b"/>
              <a:pathLst>
                <a:path w="11647805" h="6551930">
                  <a:moveTo>
                    <a:pt x="0" y="0"/>
                  </a:moveTo>
                  <a:lnTo>
                    <a:pt x="11647805" y="0"/>
                  </a:lnTo>
                  <a:lnTo>
                    <a:pt x="11647805" y="6551930"/>
                  </a:lnTo>
                  <a:lnTo>
                    <a:pt x="0" y="6551930"/>
                  </a:lnTo>
                  <a:lnTo>
                    <a:pt x="0"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34763" y="914404"/>
            <a:ext cx="10618474" cy="2569842"/>
            <a:chOff x="0" y="0"/>
            <a:chExt cx="10067887" cy="2436591"/>
          </a:xfrm>
        </p:grpSpPr>
        <p:sp>
          <p:nvSpPr>
            <p:cNvPr id="3" name="Freeform 3"/>
            <p:cNvSpPr/>
            <p:nvPr/>
          </p:nvSpPr>
          <p:spPr>
            <a:xfrm>
              <a:off x="0" y="0"/>
              <a:ext cx="10067925" cy="2436616"/>
            </a:xfrm>
            <a:custGeom>
              <a:avLst/>
              <a:gdLst/>
              <a:ahLst/>
              <a:cxnLst/>
              <a:rect l="l" t="t" r="r" b="b"/>
              <a:pathLst>
                <a:path w="10067925" h="2436616">
                  <a:moveTo>
                    <a:pt x="0" y="406145"/>
                  </a:moveTo>
                  <a:cubicBezTo>
                    <a:pt x="0" y="181864"/>
                    <a:pt x="181864" y="0"/>
                    <a:pt x="406146" y="0"/>
                  </a:cubicBezTo>
                  <a:lnTo>
                    <a:pt x="9661779" y="0"/>
                  </a:lnTo>
                  <a:cubicBezTo>
                    <a:pt x="9886061" y="0"/>
                    <a:pt x="10067925" y="181864"/>
                    <a:pt x="10067925" y="406145"/>
                  </a:cubicBezTo>
                  <a:lnTo>
                    <a:pt x="10067925" y="2030471"/>
                  </a:lnTo>
                  <a:cubicBezTo>
                    <a:pt x="10067925" y="2254753"/>
                    <a:pt x="9886061" y="2436616"/>
                    <a:pt x="9661779" y="2436616"/>
                  </a:cubicBezTo>
                  <a:lnTo>
                    <a:pt x="406146" y="2436616"/>
                  </a:lnTo>
                  <a:cubicBezTo>
                    <a:pt x="181864" y="2436616"/>
                    <a:pt x="0" y="2254753"/>
                    <a:pt x="0" y="2030471"/>
                  </a:cubicBezTo>
                  <a:lnTo>
                    <a:pt x="0" y="406145"/>
                  </a:lnTo>
                  <a:close/>
                </a:path>
              </a:pathLst>
            </a:custGeom>
            <a:solidFill>
              <a:srgbClr val="70C7D6"/>
            </a:solidFill>
            <a:ln w="19050" cap="rnd">
              <a:solidFill>
                <a:srgbClr val="000000"/>
              </a:solidFill>
              <a:prstDash val="solid"/>
              <a:round/>
            </a:ln>
          </p:spPr>
          <p:txBody>
            <a:bodyPr/>
            <a:lstStyle/>
            <a:p>
              <a:endParaRPr lang="es-ES"/>
            </a:p>
          </p:txBody>
        </p:sp>
        <p:sp>
          <p:nvSpPr>
            <p:cNvPr id="4" name="TextBox 4"/>
            <p:cNvSpPr txBox="1"/>
            <p:nvPr/>
          </p:nvSpPr>
          <p:spPr>
            <a:xfrm>
              <a:off x="0" y="-28575"/>
              <a:ext cx="10067887" cy="2465166"/>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Stellen wir uns vor, diese Puppe hatte einen schlechten Tag, ist allein in ihrem Zimmer und nimmt ihr Handy in die Hand. Plötzlich beginnt sie, Nachrichten zu erhalten … einige unangenehm und andere, die helfen können.</a:t>
              </a:r>
            </a:p>
          </p:txBody>
        </p:sp>
      </p:grpSp>
      <p:grpSp>
        <p:nvGrpSpPr>
          <p:cNvPr id="5" name="Group 5"/>
          <p:cNvGrpSpPr/>
          <p:nvPr/>
        </p:nvGrpSpPr>
        <p:grpSpPr>
          <a:xfrm>
            <a:off x="1632062" y="2104279"/>
            <a:ext cx="15023877" cy="8450921"/>
            <a:chOff x="0" y="0"/>
            <a:chExt cx="11647843" cy="6551905"/>
          </a:xfrm>
        </p:grpSpPr>
        <p:sp>
          <p:nvSpPr>
            <p:cNvPr id="6" name="Freeform 6" descr="A cartoon of a doll  AI-generated content may be incorrect."/>
            <p:cNvSpPr/>
            <p:nvPr/>
          </p:nvSpPr>
          <p:spPr>
            <a:xfrm>
              <a:off x="0" y="0"/>
              <a:ext cx="11647805" cy="6551930"/>
            </a:xfrm>
            <a:custGeom>
              <a:avLst/>
              <a:gdLst/>
              <a:ahLst/>
              <a:cxnLst/>
              <a:rect l="l" t="t" r="r" b="b"/>
              <a:pathLst>
                <a:path w="11647805" h="6551930">
                  <a:moveTo>
                    <a:pt x="0" y="0"/>
                  </a:moveTo>
                  <a:lnTo>
                    <a:pt x="11647805" y="0"/>
                  </a:lnTo>
                  <a:lnTo>
                    <a:pt x="11647805" y="6551930"/>
                  </a:lnTo>
                  <a:lnTo>
                    <a:pt x="0" y="6551930"/>
                  </a:lnTo>
                  <a:lnTo>
                    <a:pt x="0"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905506" y="2962066"/>
            <a:ext cx="8515087" cy="8273879"/>
            <a:chOff x="0" y="0"/>
            <a:chExt cx="6268136" cy="6090577"/>
          </a:xfrm>
        </p:grpSpPr>
        <p:sp>
          <p:nvSpPr>
            <p:cNvPr id="3" name="Freeform 3" descr="A cartoon of a doll  AI-generated content may be incorrect."/>
            <p:cNvSpPr/>
            <p:nvPr/>
          </p:nvSpPr>
          <p:spPr>
            <a:xfrm>
              <a:off x="0" y="0"/>
              <a:ext cx="6268085" cy="6090539"/>
            </a:xfrm>
            <a:custGeom>
              <a:avLst/>
              <a:gdLst/>
              <a:ahLst/>
              <a:cxnLst/>
              <a:rect l="l" t="t" r="r" b="b"/>
              <a:pathLst>
                <a:path w="6268085" h="6090539">
                  <a:moveTo>
                    <a:pt x="0" y="0"/>
                  </a:moveTo>
                  <a:lnTo>
                    <a:pt x="6268085" y="0"/>
                  </a:lnTo>
                  <a:lnTo>
                    <a:pt x="6268085" y="6090539"/>
                  </a:lnTo>
                  <a:lnTo>
                    <a:pt x="0" y="6090539"/>
                  </a:lnTo>
                  <a:lnTo>
                    <a:pt x="0" y="0"/>
                  </a:lnTo>
                  <a:close/>
                </a:path>
              </a:pathLst>
            </a:custGeom>
            <a:blipFill>
              <a:blip r:embed="rId2"/>
              <a:stretch>
                <a:fillRect/>
              </a:stretch>
            </a:blipFill>
          </p:spPr>
          <p:txBody>
            <a:bodyPr/>
            <a:lstStyle/>
            <a:p>
              <a:endParaRPr lang="es-ES"/>
            </a:p>
          </p:txBody>
        </p:sp>
      </p:grpSp>
      <p:grpSp>
        <p:nvGrpSpPr>
          <p:cNvPr id="4" name="Group 4"/>
          <p:cNvGrpSpPr/>
          <p:nvPr/>
        </p:nvGrpSpPr>
        <p:grpSpPr>
          <a:xfrm>
            <a:off x="1176029" y="3764619"/>
            <a:ext cx="4386267" cy="2456370"/>
            <a:chOff x="0" y="0"/>
            <a:chExt cx="5848356" cy="3275159"/>
          </a:xfrm>
        </p:grpSpPr>
        <p:grpSp>
          <p:nvGrpSpPr>
            <p:cNvPr id="5" name="Group 5"/>
            <p:cNvGrpSpPr/>
            <p:nvPr/>
          </p:nvGrpSpPr>
          <p:grpSpPr>
            <a:xfrm>
              <a:off x="0" y="0"/>
              <a:ext cx="5848356" cy="3275159"/>
              <a:chOff x="0" y="0"/>
              <a:chExt cx="4158831" cy="2329002"/>
            </a:xfrm>
          </p:grpSpPr>
          <p:sp>
            <p:nvSpPr>
              <p:cNvPr id="6" name="Freeform 6" descr="A rectangular rectangle with a black background  AI-generated content may be incorrect."/>
              <p:cNvSpPr/>
              <p:nvPr/>
            </p:nvSpPr>
            <p:spPr>
              <a:xfrm>
                <a:off x="0" y="0"/>
                <a:ext cx="4158869" cy="2329053"/>
              </a:xfrm>
              <a:custGeom>
                <a:avLst/>
                <a:gdLst/>
                <a:ahLst/>
                <a:cxnLst/>
                <a:rect l="l" t="t" r="r" b="b"/>
                <a:pathLst>
                  <a:path w="4158869" h="2329053">
                    <a:moveTo>
                      <a:pt x="0" y="0"/>
                    </a:moveTo>
                    <a:lnTo>
                      <a:pt x="4158869" y="0"/>
                    </a:lnTo>
                    <a:lnTo>
                      <a:pt x="4158869" y="2329053"/>
                    </a:lnTo>
                    <a:lnTo>
                      <a:pt x="0" y="2329053"/>
                    </a:lnTo>
                    <a:lnTo>
                      <a:pt x="0" y="0"/>
                    </a:lnTo>
                    <a:close/>
                  </a:path>
                </a:pathLst>
              </a:custGeom>
              <a:blipFill>
                <a:blip r:embed="rId3"/>
                <a:stretch>
                  <a:fillRect t="-9216" b="-60043"/>
                </a:stretch>
              </a:blipFill>
            </p:spPr>
            <p:txBody>
              <a:bodyPr/>
              <a:lstStyle/>
              <a:p>
                <a:endParaRPr lang="es-ES"/>
              </a:p>
            </p:txBody>
          </p:sp>
        </p:grpSp>
        <p:sp>
          <p:nvSpPr>
            <p:cNvPr id="7" name="TextBox 7"/>
            <p:cNvSpPr txBox="1"/>
            <p:nvPr/>
          </p:nvSpPr>
          <p:spPr>
            <a:xfrm>
              <a:off x="1332220" y="1563499"/>
              <a:ext cx="3183916" cy="1100137"/>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Alle lachen über dich!</a:t>
              </a:r>
            </a:p>
          </p:txBody>
        </p:sp>
      </p:grpSp>
      <p:grpSp>
        <p:nvGrpSpPr>
          <p:cNvPr id="8" name="Group 8"/>
          <p:cNvGrpSpPr/>
          <p:nvPr/>
        </p:nvGrpSpPr>
        <p:grpSpPr>
          <a:xfrm>
            <a:off x="2904776" y="7231677"/>
            <a:ext cx="3436032" cy="2823688"/>
            <a:chOff x="0" y="0"/>
            <a:chExt cx="4581376" cy="3764917"/>
          </a:xfrm>
        </p:grpSpPr>
        <p:grpSp>
          <p:nvGrpSpPr>
            <p:cNvPr id="9" name="Group 9"/>
            <p:cNvGrpSpPr/>
            <p:nvPr/>
          </p:nvGrpSpPr>
          <p:grpSpPr>
            <a:xfrm>
              <a:off x="0" y="0"/>
              <a:ext cx="4581376" cy="3764917"/>
              <a:chOff x="0" y="0"/>
              <a:chExt cx="3257867" cy="2677274"/>
            </a:xfrm>
          </p:grpSpPr>
          <p:sp>
            <p:nvSpPr>
              <p:cNvPr id="10" name="Freeform 10" descr="A rectangular rectangle with a black background  AI-generated content may be incorrect."/>
              <p:cNvSpPr/>
              <p:nvPr/>
            </p:nvSpPr>
            <p:spPr>
              <a:xfrm>
                <a:off x="0" y="0"/>
                <a:ext cx="3257804" cy="2677287"/>
              </a:xfrm>
              <a:custGeom>
                <a:avLst/>
                <a:gdLst/>
                <a:ahLst/>
                <a:cxnLst/>
                <a:rect l="l" t="t" r="r" b="b"/>
                <a:pathLst>
                  <a:path w="3257804" h="2677287">
                    <a:moveTo>
                      <a:pt x="0" y="0"/>
                    </a:moveTo>
                    <a:lnTo>
                      <a:pt x="3257804" y="0"/>
                    </a:lnTo>
                    <a:lnTo>
                      <a:pt x="3257804" y="2677287"/>
                    </a:lnTo>
                    <a:lnTo>
                      <a:pt x="0" y="2677287"/>
                    </a:lnTo>
                    <a:lnTo>
                      <a:pt x="0" y="0"/>
                    </a:lnTo>
                    <a:close/>
                  </a:path>
                </a:pathLst>
              </a:custGeom>
              <a:blipFill>
                <a:blip r:embed="rId4"/>
                <a:stretch>
                  <a:fillRect t="-901" r="-1" b="-900"/>
                </a:stretch>
              </a:blipFill>
            </p:spPr>
            <p:txBody>
              <a:bodyPr/>
              <a:lstStyle/>
              <a:p>
                <a:endParaRPr lang="es-ES"/>
              </a:p>
            </p:txBody>
          </p:sp>
        </p:grpSp>
        <p:sp>
          <p:nvSpPr>
            <p:cNvPr id="11" name="TextBox 11"/>
            <p:cNvSpPr txBox="1"/>
            <p:nvPr/>
          </p:nvSpPr>
          <p:spPr>
            <a:xfrm>
              <a:off x="698748" y="950565"/>
              <a:ext cx="3183916" cy="1635919"/>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Wir wollen dich hier nicht!</a:t>
              </a:r>
            </a:p>
          </p:txBody>
        </p:sp>
      </p:grpSp>
      <p:grpSp>
        <p:nvGrpSpPr>
          <p:cNvPr id="12" name="Group 12"/>
          <p:cNvGrpSpPr/>
          <p:nvPr/>
        </p:nvGrpSpPr>
        <p:grpSpPr>
          <a:xfrm>
            <a:off x="12680906" y="3591258"/>
            <a:ext cx="2963567" cy="1853375"/>
            <a:chOff x="0" y="0"/>
            <a:chExt cx="3951422" cy="2471166"/>
          </a:xfrm>
        </p:grpSpPr>
        <p:grpSp>
          <p:nvGrpSpPr>
            <p:cNvPr id="13" name="Group 13"/>
            <p:cNvGrpSpPr/>
            <p:nvPr/>
          </p:nvGrpSpPr>
          <p:grpSpPr>
            <a:xfrm>
              <a:off x="0" y="0"/>
              <a:ext cx="3951422" cy="2471166"/>
              <a:chOff x="0" y="0"/>
              <a:chExt cx="2809900" cy="1757274"/>
            </a:xfrm>
          </p:grpSpPr>
          <p:sp>
            <p:nvSpPr>
              <p:cNvPr id="14" name="Freeform 14" descr="A rectangular rectangle with a black background  AI-generated content may be incorrect."/>
              <p:cNvSpPr/>
              <p:nvPr/>
            </p:nvSpPr>
            <p:spPr>
              <a:xfrm>
                <a:off x="0" y="0"/>
                <a:ext cx="2809875" cy="1757299"/>
              </a:xfrm>
              <a:custGeom>
                <a:avLst/>
                <a:gdLst/>
                <a:ahLst/>
                <a:cxnLst/>
                <a:rect l="l" t="t" r="r" b="b"/>
                <a:pathLst>
                  <a:path w="2809875" h="1757299">
                    <a:moveTo>
                      <a:pt x="0" y="0"/>
                    </a:moveTo>
                    <a:lnTo>
                      <a:pt x="2809875" y="0"/>
                    </a:lnTo>
                    <a:lnTo>
                      <a:pt x="2809875" y="1757299"/>
                    </a:lnTo>
                    <a:lnTo>
                      <a:pt x="0" y="1757299"/>
                    </a:lnTo>
                    <a:lnTo>
                      <a:pt x="0" y="0"/>
                    </a:lnTo>
                    <a:close/>
                  </a:path>
                </a:pathLst>
              </a:custGeom>
              <a:blipFill>
                <a:blip r:embed="rId5"/>
                <a:stretch>
                  <a:fillRect t="-1004" b="-17613"/>
                </a:stretch>
              </a:blipFill>
            </p:spPr>
            <p:txBody>
              <a:bodyPr/>
              <a:lstStyle/>
              <a:p>
                <a:endParaRPr lang="es-ES"/>
              </a:p>
            </p:txBody>
          </p:sp>
        </p:grpSp>
        <p:sp>
          <p:nvSpPr>
            <p:cNvPr id="15" name="TextBox 15"/>
            <p:cNvSpPr txBox="1"/>
            <p:nvPr/>
          </p:nvSpPr>
          <p:spPr>
            <a:xfrm>
              <a:off x="383753" y="900166"/>
              <a:ext cx="3183916" cy="1100137"/>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Du bist so dumm!</a:t>
              </a:r>
            </a:p>
          </p:txBody>
        </p:sp>
      </p:grpSp>
      <p:grpSp>
        <p:nvGrpSpPr>
          <p:cNvPr id="16" name="Group 16"/>
          <p:cNvGrpSpPr/>
          <p:nvPr/>
        </p:nvGrpSpPr>
        <p:grpSpPr>
          <a:xfrm>
            <a:off x="11649219" y="6803511"/>
            <a:ext cx="4371975" cy="3225524"/>
            <a:chOff x="0" y="0"/>
            <a:chExt cx="5829300" cy="4300698"/>
          </a:xfrm>
        </p:grpSpPr>
        <p:grpSp>
          <p:nvGrpSpPr>
            <p:cNvPr id="17" name="Group 17"/>
            <p:cNvGrpSpPr/>
            <p:nvPr/>
          </p:nvGrpSpPr>
          <p:grpSpPr>
            <a:xfrm>
              <a:off x="0" y="0"/>
              <a:ext cx="5829300" cy="4300698"/>
              <a:chOff x="0" y="0"/>
              <a:chExt cx="4145280" cy="3058274"/>
            </a:xfrm>
          </p:grpSpPr>
          <p:sp>
            <p:nvSpPr>
              <p:cNvPr id="18" name="Freeform 18" descr="A rectangular rectangle with a black background  AI-generated content may be incorrect."/>
              <p:cNvSpPr/>
              <p:nvPr/>
            </p:nvSpPr>
            <p:spPr>
              <a:xfrm>
                <a:off x="0" y="0"/>
                <a:ext cx="4145280" cy="3058287"/>
              </a:xfrm>
              <a:custGeom>
                <a:avLst/>
                <a:gdLst/>
                <a:ahLst/>
                <a:cxnLst/>
                <a:rect l="l" t="t" r="r" b="b"/>
                <a:pathLst>
                  <a:path w="4145280" h="3058287">
                    <a:moveTo>
                      <a:pt x="0" y="0"/>
                    </a:moveTo>
                    <a:lnTo>
                      <a:pt x="4145280" y="0"/>
                    </a:lnTo>
                    <a:lnTo>
                      <a:pt x="4145280" y="3058287"/>
                    </a:lnTo>
                    <a:lnTo>
                      <a:pt x="0" y="3058287"/>
                    </a:lnTo>
                    <a:lnTo>
                      <a:pt x="0" y="0"/>
                    </a:lnTo>
                    <a:close/>
                  </a:path>
                </a:pathLst>
              </a:custGeom>
              <a:blipFill>
                <a:blip r:embed="rId5"/>
                <a:stretch>
                  <a:fillRect l="-6104" r="-6104" b="-12824"/>
                </a:stretch>
              </a:blipFill>
            </p:spPr>
            <p:txBody>
              <a:bodyPr/>
              <a:lstStyle/>
              <a:p>
                <a:endParaRPr lang="es-ES"/>
              </a:p>
            </p:txBody>
          </p:sp>
        </p:grpSp>
        <p:sp>
          <p:nvSpPr>
            <p:cNvPr id="19" name="TextBox 19"/>
            <p:cNvSpPr txBox="1"/>
            <p:nvPr/>
          </p:nvSpPr>
          <p:spPr>
            <a:xfrm>
              <a:off x="1322692" y="1216250"/>
              <a:ext cx="3183916" cy="2171700"/>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Ich hoffe, du kommst nicht mit auf die Klassenfahrt!</a:t>
              </a:r>
            </a:p>
          </p:txBody>
        </p:sp>
      </p:grpSp>
      <p:grpSp>
        <p:nvGrpSpPr>
          <p:cNvPr id="20" name="Group 20"/>
          <p:cNvGrpSpPr/>
          <p:nvPr/>
        </p:nvGrpSpPr>
        <p:grpSpPr>
          <a:xfrm>
            <a:off x="4029842" y="855515"/>
            <a:ext cx="3478828" cy="3260041"/>
            <a:chOff x="0" y="0"/>
            <a:chExt cx="4638437" cy="4346722"/>
          </a:xfrm>
        </p:grpSpPr>
        <p:grpSp>
          <p:nvGrpSpPr>
            <p:cNvPr id="21" name="Group 21"/>
            <p:cNvGrpSpPr/>
            <p:nvPr/>
          </p:nvGrpSpPr>
          <p:grpSpPr>
            <a:xfrm>
              <a:off x="0" y="0"/>
              <a:ext cx="4638437" cy="4346722"/>
              <a:chOff x="0" y="0"/>
              <a:chExt cx="3298444" cy="3091002"/>
            </a:xfrm>
          </p:grpSpPr>
          <p:sp>
            <p:nvSpPr>
              <p:cNvPr id="22" name="Freeform 22" descr="A rectangular rectangle with a black background  AI-generated content may be incorrect."/>
              <p:cNvSpPr/>
              <p:nvPr/>
            </p:nvSpPr>
            <p:spPr>
              <a:xfrm>
                <a:off x="0" y="0"/>
                <a:ext cx="3298444" cy="3091053"/>
              </a:xfrm>
              <a:custGeom>
                <a:avLst/>
                <a:gdLst/>
                <a:ahLst/>
                <a:cxnLst/>
                <a:rect l="l" t="t" r="r" b="b"/>
                <a:pathLst>
                  <a:path w="3298444" h="3091053">
                    <a:moveTo>
                      <a:pt x="0" y="0"/>
                    </a:moveTo>
                    <a:lnTo>
                      <a:pt x="3298444" y="0"/>
                    </a:lnTo>
                    <a:lnTo>
                      <a:pt x="3298444" y="3091053"/>
                    </a:lnTo>
                    <a:lnTo>
                      <a:pt x="0" y="3091053"/>
                    </a:lnTo>
                    <a:lnTo>
                      <a:pt x="0" y="0"/>
                    </a:lnTo>
                    <a:close/>
                  </a:path>
                </a:pathLst>
              </a:custGeom>
              <a:blipFill>
                <a:blip r:embed="rId6"/>
                <a:stretch>
                  <a:fillRect t="-54761" r="-123431" b="-53296"/>
                </a:stretch>
              </a:blipFill>
            </p:spPr>
            <p:txBody>
              <a:bodyPr/>
              <a:lstStyle/>
              <a:p>
                <a:endParaRPr lang="es-ES"/>
              </a:p>
            </p:txBody>
          </p:sp>
        </p:grpSp>
        <p:sp>
          <p:nvSpPr>
            <p:cNvPr id="23" name="TextBox 23"/>
            <p:cNvSpPr txBox="1"/>
            <p:nvPr/>
          </p:nvSpPr>
          <p:spPr>
            <a:xfrm>
              <a:off x="1298822" y="1073223"/>
              <a:ext cx="3183916" cy="2171700"/>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Morgen werden wir dich fertig machen!</a:t>
              </a:r>
            </a:p>
          </p:txBody>
        </p:sp>
      </p:grpSp>
      <p:grpSp>
        <p:nvGrpSpPr>
          <p:cNvPr id="24" name="Group 24"/>
          <p:cNvGrpSpPr/>
          <p:nvPr/>
        </p:nvGrpSpPr>
        <p:grpSpPr>
          <a:xfrm>
            <a:off x="10037373" y="855515"/>
            <a:ext cx="3478828" cy="2312432"/>
            <a:chOff x="0" y="0"/>
            <a:chExt cx="4638437" cy="3083243"/>
          </a:xfrm>
        </p:grpSpPr>
        <p:grpSp>
          <p:nvGrpSpPr>
            <p:cNvPr id="25" name="Group 25"/>
            <p:cNvGrpSpPr/>
            <p:nvPr/>
          </p:nvGrpSpPr>
          <p:grpSpPr>
            <a:xfrm>
              <a:off x="0" y="0"/>
              <a:ext cx="4638437" cy="3083243"/>
              <a:chOff x="0" y="0"/>
              <a:chExt cx="3298444" cy="2192528"/>
            </a:xfrm>
          </p:grpSpPr>
          <p:sp>
            <p:nvSpPr>
              <p:cNvPr id="26" name="Freeform 26" descr="A rectangular rectangle with a black background  AI-generated content may be incorrect."/>
              <p:cNvSpPr/>
              <p:nvPr/>
            </p:nvSpPr>
            <p:spPr>
              <a:xfrm flipH="1">
                <a:off x="0" y="0"/>
                <a:ext cx="3298444" cy="2192528"/>
              </a:xfrm>
              <a:custGeom>
                <a:avLst/>
                <a:gdLst/>
                <a:ahLst/>
                <a:cxnLst/>
                <a:rect l="l" t="t" r="r" b="b"/>
                <a:pathLst>
                  <a:path w="3298444" h="2192528">
                    <a:moveTo>
                      <a:pt x="3298444" y="0"/>
                    </a:moveTo>
                    <a:lnTo>
                      <a:pt x="0" y="0"/>
                    </a:lnTo>
                    <a:lnTo>
                      <a:pt x="0" y="2192528"/>
                    </a:lnTo>
                    <a:lnTo>
                      <a:pt x="3298444" y="2192528"/>
                    </a:lnTo>
                    <a:lnTo>
                      <a:pt x="3298444" y="0"/>
                    </a:lnTo>
                    <a:close/>
                  </a:path>
                </a:pathLst>
              </a:custGeom>
              <a:blipFill>
                <a:blip r:embed="rId6"/>
                <a:stretch>
                  <a:fillRect t="-58319" r="-71699" b="-67089"/>
                </a:stretch>
              </a:blipFill>
            </p:spPr>
            <p:txBody>
              <a:bodyPr/>
              <a:lstStyle/>
              <a:p>
                <a:endParaRPr lang="es-ES"/>
              </a:p>
            </p:txBody>
          </p:sp>
        </p:grpSp>
        <p:sp>
          <p:nvSpPr>
            <p:cNvPr id="27" name="TextBox 27"/>
            <p:cNvSpPr txBox="1"/>
            <p:nvPr/>
          </p:nvSpPr>
          <p:spPr>
            <a:xfrm>
              <a:off x="417661" y="709374"/>
              <a:ext cx="3183916" cy="1635919"/>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Du bist überhaupt nicht gut!</a:t>
              </a:r>
            </a:p>
          </p:txBody>
        </p:sp>
      </p:gr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01583" y="2801707"/>
            <a:ext cx="12284835" cy="8896427"/>
            <a:chOff x="0" y="0"/>
            <a:chExt cx="11647843" cy="8435130"/>
          </a:xfrm>
        </p:grpSpPr>
        <p:sp>
          <p:nvSpPr>
            <p:cNvPr id="3" name="Freeform 3" descr="A cartoon of a doll  AI-generated content may be incorrect."/>
            <p:cNvSpPr/>
            <p:nvPr/>
          </p:nvSpPr>
          <p:spPr>
            <a:xfrm>
              <a:off x="0" y="0"/>
              <a:ext cx="11647805" cy="8435156"/>
            </a:xfrm>
            <a:custGeom>
              <a:avLst/>
              <a:gdLst/>
              <a:ahLst/>
              <a:cxnLst/>
              <a:rect l="l" t="t" r="r" b="b"/>
              <a:pathLst>
                <a:path w="11647805" h="8435156">
                  <a:moveTo>
                    <a:pt x="0" y="0"/>
                  </a:moveTo>
                  <a:lnTo>
                    <a:pt x="11647805" y="0"/>
                  </a:lnTo>
                  <a:lnTo>
                    <a:pt x="11647805" y="8435156"/>
                  </a:lnTo>
                  <a:lnTo>
                    <a:pt x="0" y="8435156"/>
                  </a:lnTo>
                  <a:lnTo>
                    <a:pt x="0" y="0"/>
                  </a:lnTo>
                  <a:close/>
                </a:path>
              </a:pathLst>
            </a:custGeom>
            <a:blipFill>
              <a:blip r:embed="rId2"/>
              <a:stretch>
                <a:fillRect l="-14372" r="-14372"/>
              </a:stretch>
            </a:blipFill>
          </p:spPr>
          <p:txBody>
            <a:bodyPr/>
            <a:lstStyle/>
            <a:p>
              <a:endParaRPr lang="es-ES"/>
            </a:p>
          </p:txBody>
        </p:sp>
      </p:grpSp>
      <p:grpSp>
        <p:nvGrpSpPr>
          <p:cNvPr id="4" name="Group 4"/>
          <p:cNvGrpSpPr/>
          <p:nvPr/>
        </p:nvGrpSpPr>
        <p:grpSpPr>
          <a:xfrm>
            <a:off x="1687239" y="3787706"/>
            <a:ext cx="3790545" cy="3260041"/>
            <a:chOff x="0" y="0"/>
            <a:chExt cx="5054060" cy="4346722"/>
          </a:xfrm>
        </p:grpSpPr>
        <p:grpSp>
          <p:nvGrpSpPr>
            <p:cNvPr id="5" name="Group 5"/>
            <p:cNvGrpSpPr/>
            <p:nvPr/>
          </p:nvGrpSpPr>
          <p:grpSpPr>
            <a:xfrm>
              <a:off x="0" y="0"/>
              <a:ext cx="5054060" cy="4346722"/>
              <a:chOff x="0" y="0"/>
              <a:chExt cx="3593998" cy="3091002"/>
            </a:xfrm>
          </p:grpSpPr>
          <p:sp>
            <p:nvSpPr>
              <p:cNvPr id="6" name="Freeform 6" descr="A rectangular rectangle with a black background  AI-generated content may be incorrect."/>
              <p:cNvSpPr/>
              <p:nvPr/>
            </p:nvSpPr>
            <p:spPr>
              <a:xfrm>
                <a:off x="0" y="0"/>
                <a:ext cx="3593973" cy="3091053"/>
              </a:xfrm>
              <a:custGeom>
                <a:avLst/>
                <a:gdLst/>
                <a:ahLst/>
                <a:cxnLst/>
                <a:rect l="l" t="t" r="r" b="b"/>
                <a:pathLst>
                  <a:path w="3593973" h="3091053">
                    <a:moveTo>
                      <a:pt x="0" y="0"/>
                    </a:moveTo>
                    <a:lnTo>
                      <a:pt x="3593973" y="0"/>
                    </a:lnTo>
                    <a:lnTo>
                      <a:pt x="3593973" y="3091053"/>
                    </a:lnTo>
                    <a:lnTo>
                      <a:pt x="0" y="3091053"/>
                    </a:lnTo>
                    <a:lnTo>
                      <a:pt x="0" y="0"/>
                    </a:lnTo>
                    <a:close/>
                  </a:path>
                </a:pathLst>
              </a:custGeom>
              <a:blipFill>
                <a:blip r:embed="rId3"/>
                <a:stretch>
                  <a:fillRect l="-6031" r="-6032" b="-23506"/>
                </a:stretch>
              </a:blipFill>
            </p:spPr>
            <p:txBody>
              <a:bodyPr/>
              <a:lstStyle/>
              <a:p>
                <a:endParaRPr lang="es-ES"/>
              </a:p>
            </p:txBody>
          </p:sp>
        </p:grpSp>
        <p:sp>
          <p:nvSpPr>
            <p:cNvPr id="7" name="TextBox 7"/>
            <p:cNvSpPr txBox="1"/>
            <p:nvPr/>
          </p:nvSpPr>
          <p:spPr>
            <a:xfrm>
              <a:off x="935072" y="1259156"/>
              <a:ext cx="3183916" cy="2171700"/>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Lass nicht zu, dass jemand dein Licht dimmt.</a:t>
              </a:r>
            </a:p>
          </p:txBody>
        </p:sp>
      </p:grpSp>
      <p:grpSp>
        <p:nvGrpSpPr>
          <p:cNvPr id="8" name="Group 8"/>
          <p:cNvGrpSpPr/>
          <p:nvPr/>
        </p:nvGrpSpPr>
        <p:grpSpPr>
          <a:xfrm>
            <a:off x="2118891" y="6928040"/>
            <a:ext cx="3436032" cy="2823688"/>
            <a:chOff x="0" y="0"/>
            <a:chExt cx="4581376" cy="3764917"/>
          </a:xfrm>
        </p:grpSpPr>
        <p:grpSp>
          <p:nvGrpSpPr>
            <p:cNvPr id="9" name="Group 9"/>
            <p:cNvGrpSpPr/>
            <p:nvPr/>
          </p:nvGrpSpPr>
          <p:grpSpPr>
            <a:xfrm>
              <a:off x="0" y="0"/>
              <a:ext cx="4581376" cy="3764917"/>
              <a:chOff x="0" y="0"/>
              <a:chExt cx="3257867" cy="2677274"/>
            </a:xfrm>
          </p:grpSpPr>
          <p:sp>
            <p:nvSpPr>
              <p:cNvPr id="10" name="Freeform 10" descr="A rectangular rectangle with a black background  AI-generated content may be incorrect."/>
              <p:cNvSpPr/>
              <p:nvPr/>
            </p:nvSpPr>
            <p:spPr>
              <a:xfrm>
                <a:off x="0" y="0"/>
                <a:ext cx="3257804" cy="2677287"/>
              </a:xfrm>
              <a:custGeom>
                <a:avLst/>
                <a:gdLst/>
                <a:ahLst/>
                <a:cxnLst/>
                <a:rect l="l" t="t" r="r" b="b"/>
                <a:pathLst>
                  <a:path w="3257804" h="2677287">
                    <a:moveTo>
                      <a:pt x="0" y="0"/>
                    </a:moveTo>
                    <a:lnTo>
                      <a:pt x="3257804" y="0"/>
                    </a:lnTo>
                    <a:lnTo>
                      <a:pt x="3257804" y="2677287"/>
                    </a:lnTo>
                    <a:lnTo>
                      <a:pt x="0" y="2677287"/>
                    </a:lnTo>
                    <a:lnTo>
                      <a:pt x="0" y="0"/>
                    </a:lnTo>
                    <a:close/>
                  </a:path>
                </a:pathLst>
              </a:custGeom>
              <a:blipFill>
                <a:blip r:embed="rId4"/>
                <a:stretch>
                  <a:fillRect t="-901" r="-1" b="-900"/>
                </a:stretch>
              </a:blipFill>
            </p:spPr>
            <p:txBody>
              <a:bodyPr/>
              <a:lstStyle/>
              <a:p>
                <a:endParaRPr lang="es-ES"/>
              </a:p>
            </p:txBody>
          </p:sp>
        </p:grpSp>
        <p:sp>
          <p:nvSpPr>
            <p:cNvPr id="11" name="TextBox 11"/>
            <p:cNvSpPr txBox="1"/>
            <p:nvPr/>
          </p:nvSpPr>
          <p:spPr>
            <a:xfrm>
              <a:off x="752415" y="935456"/>
              <a:ext cx="3183916" cy="1635919"/>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Du hast unglaubliche Stärke.</a:t>
              </a:r>
            </a:p>
          </p:txBody>
        </p:sp>
      </p:grpSp>
      <p:grpSp>
        <p:nvGrpSpPr>
          <p:cNvPr id="12" name="Group 12"/>
          <p:cNvGrpSpPr/>
          <p:nvPr/>
        </p:nvGrpSpPr>
        <p:grpSpPr>
          <a:xfrm>
            <a:off x="12512658" y="3195667"/>
            <a:ext cx="3478828" cy="1924258"/>
            <a:chOff x="0" y="0"/>
            <a:chExt cx="4638437" cy="2565678"/>
          </a:xfrm>
        </p:grpSpPr>
        <p:grpSp>
          <p:nvGrpSpPr>
            <p:cNvPr id="13" name="Group 13"/>
            <p:cNvGrpSpPr/>
            <p:nvPr/>
          </p:nvGrpSpPr>
          <p:grpSpPr>
            <a:xfrm>
              <a:off x="0" y="0"/>
              <a:ext cx="4638437" cy="2565678"/>
              <a:chOff x="0" y="0"/>
              <a:chExt cx="3298444" cy="1824482"/>
            </a:xfrm>
          </p:grpSpPr>
          <p:sp>
            <p:nvSpPr>
              <p:cNvPr id="14" name="Freeform 14" descr="A rectangular rectangle with a black background  AI-generated content may be incorrect."/>
              <p:cNvSpPr/>
              <p:nvPr/>
            </p:nvSpPr>
            <p:spPr>
              <a:xfrm flipH="1">
                <a:off x="0" y="0"/>
                <a:ext cx="3298444" cy="1824482"/>
              </a:xfrm>
              <a:custGeom>
                <a:avLst/>
                <a:gdLst/>
                <a:ahLst/>
                <a:cxnLst/>
                <a:rect l="l" t="t" r="r" b="b"/>
                <a:pathLst>
                  <a:path w="3298444" h="1824482">
                    <a:moveTo>
                      <a:pt x="3298444" y="0"/>
                    </a:moveTo>
                    <a:lnTo>
                      <a:pt x="0" y="0"/>
                    </a:lnTo>
                    <a:lnTo>
                      <a:pt x="0" y="1824482"/>
                    </a:lnTo>
                    <a:lnTo>
                      <a:pt x="3298444" y="1824482"/>
                    </a:lnTo>
                    <a:lnTo>
                      <a:pt x="3298444" y="0"/>
                    </a:lnTo>
                    <a:close/>
                  </a:path>
                </a:pathLst>
              </a:custGeom>
              <a:blipFill>
                <a:blip r:embed="rId5"/>
                <a:stretch>
                  <a:fillRect t="-80169" r="-71699" b="-90709"/>
                </a:stretch>
              </a:blipFill>
            </p:spPr>
            <p:txBody>
              <a:bodyPr/>
              <a:lstStyle/>
              <a:p>
                <a:endParaRPr lang="es-ES"/>
              </a:p>
            </p:txBody>
          </p:sp>
        </p:grpSp>
        <p:sp>
          <p:nvSpPr>
            <p:cNvPr id="15" name="TextBox 15"/>
            <p:cNvSpPr txBox="1"/>
            <p:nvPr/>
          </p:nvSpPr>
          <p:spPr>
            <a:xfrm>
              <a:off x="437555" y="986373"/>
              <a:ext cx="3183916" cy="564356"/>
            </a:xfrm>
            <a:prstGeom prst="rect">
              <a:avLst/>
            </a:prstGeom>
          </p:spPr>
          <p:txBody>
            <a:bodyPr lIns="0" tIns="0" rIns="0" bIns="0" rtlCol="0" anchor="t">
              <a:spAutoFit/>
            </a:bodyPr>
            <a:lstStyle/>
            <a:p>
              <a:pPr algn="ctr">
                <a:lnSpc>
                  <a:spcPts val="3240"/>
                </a:lnSpc>
              </a:pPr>
              <a:r>
                <a:rPr lang="en-US" sz="2700">
                  <a:solidFill>
                    <a:srgbClr val="000000"/>
                  </a:solidFill>
                  <a:latin typeface="Poppins"/>
                  <a:ea typeface="Poppins"/>
                  <a:cs typeface="Poppins"/>
                  <a:sym typeface="Poppins"/>
                </a:rPr>
                <a:t>Ich bin bei dir.</a:t>
              </a:r>
            </a:p>
          </p:txBody>
        </p:sp>
      </p:grpSp>
      <p:grpSp>
        <p:nvGrpSpPr>
          <p:cNvPr id="16" name="Group 16"/>
          <p:cNvGrpSpPr/>
          <p:nvPr/>
        </p:nvGrpSpPr>
        <p:grpSpPr>
          <a:xfrm>
            <a:off x="11970768" y="6608406"/>
            <a:ext cx="3594436" cy="2326121"/>
            <a:chOff x="0" y="0"/>
            <a:chExt cx="4792581" cy="3101495"/>
          </a:xfrm>
        </p:grpSpPr>
        <p:grpSp>
          <p:nvGrpSpPr>
            <p:cNvPr id="17" name="Group 17"/>
            <p:cNvGrpSpPr/>
            <p:nvPr/>
          </p:nvGrpSpPr>
          <p:grpSpPr>
            <a:xfrm>
              <a:off x="0" y="0"/>
              <a:ext cx="4792581" cy="3101495"/>
              <a:chOff x="0" y="0"/>
              <a:chExt cx="3408058" cy="2205507"/>
            </a:xfrm>
          </p:grpSpPr>
          <p:sp>
            <p:nvSpPr>
              <p:cNvPr id="18" name="Freeform 18" descr="A rectangular rectangle with a black background  AI-generated content may be incorrect."/>
              <p:cNvSpPr/>
              <p:nvPr/>
            </p:nvSpPr>
            <p:spPr>
              <a:xfrm>
                <a:off x="0" y="0"/>
                <a:ext cx="3408045" cy="2205482"/>
              </a:xfrm>
              <a:custGeom>
                <a:avLst/>
                <a:gdLst/>
                <a:ahLst/>
                <a:cxnLst/>
                <a:rect l="l" t="t" r="r" b="b"/>
                <a:pathLst>
                  <a:path w="3408045" h="2205482">
                    <a:moveTo>
                      <a:pt x="0" y="0"/>
                    </a:moveTo>
                    <a:lnTo>
                      <a:pt x="3408045" y="0"/>
                    </a:lnTo>
                    <a:lnTo>
                      <a:pt x="3408045" y="2205482"/>
                    </a:lnTo>
                    <a:lnTo>
                      <a:pt x="0" y="2205482"/>
                    </a:lnTo>
                    <a:lnTo>
                      <a:pt x="0" y="0"/>
                    </a:lnTo>
                    <a:close/>
                  </a:path>
                </a:pathLst>
              </a:custGeom>
              <a:blipFill>
                <a:blip r:embed="rId6"/>
                <a:stretch>
                  <a:fillRect t="-800" b="-13832"/>
                </a:stretch>
              </a:blipFill>
            </p:spPr>
            <p:txBody>
              <a:bodyPr/>
              <a:lstStyle/>
              <a:p>
                <a:endParaRPr lang="es-ES"/>
              </a:p>
            </p:txBody>
          </p:sp>
        </p:grpSp>
        <p:sp>
          <p:nvSpPr>
            <p:cNvPr id="19" name="TextBox 19"/>
            <p:cNvSpPr txBox="1"/>
            <p:nvPr/>
          </p:nvSpPr>
          <p:spPr>
            <a:xfrm>
              <a:off x="722519" y="1361634"/>
              <a:ext cx="3183916" cy="1100137"/>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Deine Stimme zählt.</a:t>
              </a:r>
            </a:p>
          </p:txBody>
        </p:sp>
      </p:grpSp>
      <p:grpSp>
        <p:nvGrpSpPr>
          <p:cNvPr id="20" name="Group 20"/>
          <p:cNvGrpSpPr/>
          <p:nvPr/>
        </p:nvGrpSpPr>
        <p:grpSpPr>
          <a:xfrm>
            <a:off x="3877171" y="491338"/>
            <a:ext cx="3478828" cy="2255666"/>
            <a:chOff x="0" y="0"/>
            <a:chExt cx="4638437" cy="3007554"/>
          </a:xfrm>
        </p:grpSpPr>
        <p:grpSp>
          <p:nvGrpSpPr>
            <p:cNvPr id="21" name="Group 21"/>
            <p:cNvGrpSpPr/>
            <p:nvPr/>
          </p:nvGrpSpPr>
          <p:grpSpPr>
            <a:xfrm>
              <a:off x="0" y="0"/>
              <a:ext cx="4638437" cy="3007554"/>
              <a:chOff x="0" y="0"/>
              <a:chExt cx="3298444" cy="2138705"/>
            </a:xfrm>
          </p:grpSpPr>
          <p:sp>
            <p:nvSpPr>
              <p:cNvPr id="22" name="Freeform 22" descr="A rectangular rectangle with a black background  AI-generated content may be incorrect."/>
              <p:cNvSpPr/>
              <p:nvPr/>
            </p:nvSpPr>
            <p:spPr>
              <a:xfrm>
                <a:off x="0" y="0"/>
                <a:ext cx="3298444" cy="2138731"/>
              </a:xfrm>
              <a:custGeom>
                <a:avLst/>
                <a:gdLst/>
                <a:ahLst/>
                <a:cxnLst/>
                <a:rect l="l" t="t" r="r" b="b"/>
                <a:pathLst>
                  <a:path w="3298444" h="2138731">
                    <a:moveTo>
                      <a:pt x="0" y="0"/>
                    </a:moveTo>
                    <a:lnTo>
                      <a:pt x="3298444" y="0"/>
                    </a:lnTo>
                    <a:lnTo>
                      <a:pt x="3298444" y="2138731"/>
                    </a:lnTo>
                    <a:lnTo>
                      <a:pt x="0" y="2138731"/>
                    </a:lnTo>
                    <a:lnTo>
                      <a:pt x="0" y="0"/>
                    </a:lnTo>
                    <a:close/>
                  </a:path>
                </a:pathLst>
              </a:custGeom>
              <a:blipFill>
                <a:blip r:embed="rId5"/>
                <a:stretch>
                  <a:fillRect t="-141437" r="-182503" b="-138764"/>
                </a:stretch>
              </a:blipFill>
            </p:spPr>
            <p:txBody>
              <a:bodyPr/>
              <a:lstStyle/>
              <a:p>
                <a:endParaRPr lang="es-ES"/>
              </a:p>
            </p:txBody>
          </p:sp>
        </p:grpSp>
        <p:sp>
          <p:nvSpPr>
            <p:cNvPr id="23" name="TextBox 23"/>
            <p:cNvSpPr txBox="1"/>
            <p:nvPr/>
          </p:nvSpPr>
          <p:spPr>
            <a:xfrm>
              <a:off x="1454521" y="1105978"/>
              <a:ext cx="3183916" cy="1100137"/>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Mit dir ist nichts falsch.</a:t>
              </a:r>
            </a:p>
          </p:txBody>
        </p:sp>
      </p:grpSp>
      <p:grpSp>
        <p:nvGrpSpPr>
          <p:cNvPr id="24" name="Group 24"/>
          <p:cNvGrpSpPr/>
          <p:nvPr/>
        </p:nvGrpSpPr>
        <p:grpSpPr>
          <a:xfrm>
            <a:off x="9361996" y="837654"/>
            <a:ext cx="3478828" cy="2055123"/>
            <a:chOff x="0" y="0"/>
            <a:chExt cx="4638437" cy="2740164"/>
          </a:xfrm>
        </p:grpSpPr>
        <p:grpSp>
          <p:nvGrpSpPr>
            <p:cNvPr id="25" name="Group 25"/>
            <p:cNvGrpSpPr/>
            <p:nvPr/>
          </p:nvGrpSpPr>
          <p:grpSpPr>
            <a:xfrm>
              <a:off x="0" y="0"/>
              <a:ext cx="4638437" cy="2740164"/>
              <a:chOff x="0" y="0"/>
              <a:chExt cx="3298444" cy="1948561"/>
            </a:xfrm>
          </p:grpSpPr>
          <p:sp>
            <p:nvSpPr>
              <p:cNvPr id="26" name="Freeform 26" descr="A rectangular rectangle with a black background  AI-generated content may be incorrect."/>
              <p:cNvSpPr/>
              <p:nvPr/>
            </p:nvSpPr>
            <p:spPr>
              <a:xfrm flipH="1">
                <a:off x="0" y="0"/>
                <a:ext cx="3298444" cy="1948540"/>
              </a:xfrm>
              <a:custGeom>
                <a:avLst/>
                <a:gdLst/>
                <a:ahLst/>
                <a:cxnLst/>
                <a:rect l="l" t="t" r="r" b="b"/>
                <a:pathLst>
                  <a:path w="3298444" h="1948540">
                    <a:moveTo>
                      <a:pt x="3298444" y="0"/>
                    </a:moveTo>
                    <a:lnTo>
                      <a:pt x="0" y="0"/>
                    </a:lnTo>
                    <a:lnTo>
                      <a:pt x="0" y="1948540"/>
                    </a:lnTo>
                    <a:lnTo>
                      <a:pt x="3298444" y="1948540"/>
                    </a:lnTo>
                    <a:lnTo>
                      <a:pt x="3298444" y="0"/>
                    </a:lnTo>
                    <a:close/>
                  </a:path>
                </a:pathLst>
              </a:custGeom>
              <a:blipFill>
                <a:blip r:embed="rId5"/>
                <a:stretch>
                  <a:fillRect t="-106138" r="-119958" b="-118782"/>
                </a:stretch>
              </a:blipFill>
            </p:spPr>
            <p:txBody>
              <a:bodyPr/>
              <a:lstStyle/>
              <a:p>
                <a:endParaRPr lang="es-ES"/>
              </a:p>
            </p:txBody>
          </p:sp>
        </p:grpSp>
        <p:sp>
          <p:nvSpPr>
            <p:cNvPr id="27" name="TextBox 27"/>
            <p:cNvSpPr txBox="1"/>
            <p:nvPr/>
          </p:nvSpPr>
          <p:spPr>
            <a:xfrm>
              <a:off x="294448" y="921204"/>
              <a:ext cx="3183916" cy="1635919"/>
            </a:xfrm>
            <a:prstGeom prst="rect">
              <a:avLst/>
            </a:prstGeom>
          </p:spPr>
          <p:txBody>
            <a:bodyPr lIns="0" tIns="0" rIns="0" bIns="0" rtlCol="0" anchor="t">
              <a:spAutoFit/>
            </a:bodyPr>
            <a:lstStyle/>
            <a:p>
              <a:pPr algn="ctr">
                <a:lnSpc>
                  <a:spcPts val="3239"/>
                </a:lnSpc>
              </a:pPr>
              <a:r>
                <a:rPr lang="en-US" sz="2699">
                  <a:solidFill>
                    <a:srgbClr val="000000"/>
                  </a:solidFill>
                  <a:latin typeface="Poppins"/>
                  <a:ea typeface="Poppins"/>
                  <a:cs typeface="Poppins"/>
                  <a:sym typeface="Poppins"/>
                </a:rPr>
                <a:t>Du bist genug, so wie du bist.</a:t>
              </a:r>
            </a:p>
          </p:txBody>
        </p:sp>
      </p:gr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01583" y="2801707"/>
            <a:ext cx="12284835" cy="8896427"/>
            <a:chOff x="0" y="0"/>
            <a:chExt cx="11647843" cy="8435130"/>
          </a:xfrm>
        </p:grpSpPr>
        <p:sp>
          <p:nvSpPr>
            <p:cNvPr id="3" name="Freeform 3" descr="A cartoon of a doll  AI-generated content may be incorrect."/>
            <p:cNvSpPr/>
            <p:nvPr/>
          </p:nvSpPr>
          <p:spPr>
            <a:xfrm>
              <a:off x="0" y="0"/>
              <a:ext cx="11647805" cy="8435156"/>
            </a:xfrm>
            <a:custGeom>
              <a:avLst/>
              <a:gdLst/>
              <a:ahLst/>
              <a:cxnLst/>
              <a:rect l="l" t="t" r="r" b="b"/>
              <a:pathLst>
                <a:path w="11647805" h="8435156">
                  <a:moveTo>
                    <a:pt x="0" y="0"/>
                  </a:moveTo>
                  <a:lnTo>
                    <a:pt x="11647805" y="0"/>
                  </a:lnTo>
                  <a:lnTo>
                    <a:pt x="11647805" y="8435156"/>
                  </a:lnTo>
                  <a:lnTo>
                    <a:pt x="0" y="8435156"/>
                  </a:lnTo>
                  <a:lnTo>
                    <a:pt x="0" y="0"/>
                  </a:lnTo>
                  <a:close/>
                </a:path>
              </a:pathLst>
            </a:custGeom>
            <a:blipFill>
              <a:blip r:embed="rId2"/>
              <a:stretch>
                <a:fillRect l="-14372" r="-14372"/>
              </a:stretch>
            </a:blipFill>
          </p:spPr>
          <p:txBody>
            <a:bodyPr/>
            <a:lstStyle/>
            <a:p>
              <a:endParaRPr lang="es-ES"/>
            </a:p>
          </p:txBody>
        </p:sp>
      </p:grpSp>
      <p:grpSp>
        <p:nvGrpSpPr>
          <p:cNvPr id="4" name="Group 4"/>
          <p:cNvGrpSpPr/>
          <p:nvPr/>
        </p:nvGrpSpPr>
        <p:grpSpPr>
          <a:xfrm>
            <a:off x="2522230" y="1187847"/>
            <a:ext cx="5433041" cy="3302060"/>
            <a:chOff x="0" y="0"/>
            <a:chExt cx="4600448" cy="2796032"/>
          </a:xfrm>
        </p:grpSpPr>
        <p:sp>
          <p:nvSpPr>
            <p:cNvPr id="5" name="Freeform 5"/>
            <p:cNvSpPr/>
            <p:nvPr/>
          </p:nvSpPr>
          <p:spPr>
            <a:xfrm>
              <a:off x="0" y="0"/>
              <a:ext cx="4600448" cy="2796032"/>
            </a:xfrm>
            <a:custGeom>
              <a:avLst/>
              <a:gdLst/>
              <a:ahLst/>
              <a:cxnLst/>
              <a:rect l="l" t="t" r="r" b="b"/>
              <a:pathLst>
                <a:path w="4600448" h="2796032">
                  <a:moveTo>
                    <a:pt x="0" y="466005"/>
                  </a:moveTo>
                  <a:cubicBezTo>
                    <a:pt x="0" y="208676"/>
                    <a:pt x="160147" y="0"/>
                    <a:pt x="357632" y="0"/>
                  </a:cubicBezTo>
                  <a:lnTo>
                    <a:pt x="4242816" y="0"/>
                  </a:lnTo>
                  <a:cubicBezTo>
                    <a:pt x="4440301" y="0"/>
                    <a:pt x="4600448" y="208676"/>
                    <a:pt x="4600448" y="466005"/>
                  </a:cubicBezTo>
                  <a:lnTo>
                    <a:pt x="4600448" y="2330027"/>
                  </a:lnTo>
                  <a:cubicBezTo>
                    <a:pt x="4600448" y="2587356"/>
                    <a:pt x="4440301" y="2796032"/>
                    <a:pt x="4242816" y="2796032"/>
                  </a:cubicBezTo>
                  <a:lnTo>
                    <a:pt x="357632" y="2796032"/>
                  </a:lnTo>
                  <a:cubicBezTo>
                    <a:pt x="160147" y="2796032"/>
                    <a:pt x="0" y="2587356"/>
                    <a:pt x="0" y="2330027"/>
                  </a:cubicBezTo>
                  <a:lnTo>
                    <a:pt x="0" y="466005"/>
                  </a:lnTo>
                  <a:close/>
                </a:path>
              </a:pathLst>
            </a:custGeom>
            <a:solidFill>
              <a:srgbClr val="FFED4C"/>
            </a:solidFill>
            <a:ln w="19050" cap="rnd">
              <a:solidFill>
                <a:srgbClr val="000000"/>
              </a:solidFill>
              <a:prstDash val="solid"/>
              <a:round/>
            </a:ln>
          </p:spPr>
          <p:txBody>
            <a:bodyPr/>
            <a:lstStyle/>
            <a:p>
              <a:endParaRPr lang="es-ES"/>
            </a:p>
          </p:txBody>
        </p:sp>
        <p:sp>
          <p:nvSpPr>
            <p:cNvPr id="6" name="TextBox 6"/>
            <p:cNvSpPr txBox="1"/>
            <p:nvPr/>
          </p:nvSpPr>
          <p:spPr>
            <a:xfrm>
              <a:off x="0" y="-38100"/>
              <a:ext cx="4600448" cy="2834132"/>
            </a:xfrm>
            <a:prstGeom prst="rect">
              <a:avLst/>
            </a:prstGeom>
          </p:spPr>
          <p:txBody>
            <a:bodyPr lIns="79992" tIns="79992" rIns="79992" bIns="79992" rtlCol="0" anchor="ctr"/>
            <a:lstStyle/>
            <a:p>
              <a:pPr algn="ctr">
                <a:lnSpc>
                  <a:spcPts val="3627"/>
                </a:lnSpc>
              </a:pPr>
              <a:r>
                <a:rPr lang="en-US" sz="3023">
                  <a:solidFill>
                    <a:srgbClr val="000000"/>
                  </a:solidFill>
                  <a:latin typeface="Poppins"/>
                  <a:ea typeface="Poppins"/>
                  <a:cs typeface="Poppins"/>
                  <a:sym typeface="Poppins"/>
                </a:rPr>
                <a:t>Wie denkst du, fühlt sich die Puppe jetzt?</a:t>
              </a:r>
            </a:p>
          </p:txBody>
        </p:sp>
      </p:grpSp>
      <p:grpSp>
        <p:nvGrpSpPr>
          <p:cNvPr id="7" name="Group 7"/>
          <p:cNvGrpSpPr/>
          <p:nvPr/>
        </p:nvGrpSpPr>
        <p:grpSpPr>
          <a:xfrm>
            <a:off x="10332730" y="1187847"/>
            <a:ext cx="5433041" cy="3302060"/>
            <a:chOff x="0" y="0"/>
            <a:chExt cx="4600448" cy="2796032"/>
          </a:xfrm>
        </p:grpSpPr>
        <p:sp>
          <p:nvSpPr>
            <p:cNvPr id="8" name="Freeform 8"/>
            <p:cNvSpPr/>
            <p:nvPr/>
          </p:nvSpPr>
          <p:spPr>
            <a:xfrm>
              <a:off x="0" y="0"/>
              <a:ext cx="4600448" cy="2796032"/>
            </a:xfrm>
            <a:custGeom>
              <a:avLst/>
              <a:gdLst/>
              <a:ahLst/>
              <a:cxnLst/>
              <a:rect l="l" t="t" r="r" b="b"/>
              <a:pathLst>
                <a:path w="4600448" h="2796032">
                  <a:moveTo>
                    <a:pt x="0" y="465963"/>
                  </a:moveTo>
                  <a:cubicBezTo>
                    <a:pt x="0" y="208661"/>
                    <a:pt x="208661" y="0"/>
                    <a:pt x="465963" y="0"/>
                  </a:cubicBezTo>
                  <a:lnTo>
                    <a:pt x="4134485" y="0"/>
                  </a:lnTo>
                  <a:cubicBezTo>
                    <a:pt x="4391914" y="0"/>
                    <a:pt x="4600448" y="208661"/>
                    <a:pt x="4600448" y="465963"/>
                  </a:cubicBezTo>
                  <a:lnTo>
                    <a:pt x="4600448" y="2330069"/>
                  </a:lnTo>
                  <a:cubicBezTo>
                    <a:pt x="4600448" y="2587498"/>
                    <a:pt x="4391787" y="2796032"/>
                    <a:pt x="4134485" y="2796032"/>
                  </a:cubicBezTo>
                  <a:lnTo>
                    <a:pt x="465963" y="2796032"/>
                  </a:lnTo>
                  <a:cubicBezTo>
                    <a:pt x="208661" y="2796032"/>
                    <a:pt x="0" y="2587371"/>
                    <a:pt x="0" y="2330069"/>
                  </a:cubicBezTo>
                  <a:lnTo>
                    <a:pt x="0" y="465963"/>
                  </a:lnTo>
                  <a:close/>
                </a:path>
              </a:pathLst>
            </a:custGeom>
            <a:solidFill>
              <a:srgbClr val="E3829C"/>
            </a:solidFill>
            <a:ln w="19050" cap="rnd">
              <a:solidFill>
                <a:srgbClr val="000000"/>
              </a:solidFill>
              <a:prstDash val="solid"/>
              <a:round/>
            </a:ln>
          </p:spPr>
          <p:txBody>
            <a:bodyPr/>
            <a:lstStyle/>
            <a:p>
              <a:endParaRPr lang="es-ES"/>
            </a:p>
          </p:txBody>
        </p:sp>
        <p:sp>
          <p:nvSpPr>
            <p:cNvPr id="9" name="TextBox 9"/>
            <p:cNvSpPr txBox="1"/>
            <p:nvPr/>
          </p:nvSpPr>
          <p:spPr>
            <a:xfrm>
              <a:off x="0" y="-38100"/>
              <a:ext cx="4600448" cy="2834132"/>
            </a:xfrm>
            <a:prstGeom prst="rect">
              <a:avLst/>
            </a:prstGeom>
          </p:spPr>
          <p:txBody>
            <a:bodyPr lIns="79992" tIns="79992" rIns="79992" bIns="79992" rtlCol="0" anchor="ctr"/>
            <a:lstStyle/>
            <a:p>
              <a:pPr algn="ctr">
                <a:lnSpc>
                  <a:spcPts val="3627"/>
                </a:lnSpc>
              </a:pPr>
              <a:r>
                <a:rPr lang="en-US" sz="3023">
                  <a:solidFill>
                    <a:srgbClr val="000000"/>
                  </a:solidFill>
                  <a:latin typeface="Poppins"/>
                  <a:ea typeface="Poppins"/>
                  <a:cs typeface="Poppins"/>
                  <a:sym typeface="Poppins"/>
                </a:rPr>
                <a:t>Ist es anders, wenn die Nachrichten anonym erscheinen oder wenn sie von jemandem kommen, den man kennt?</a:t>
              </a:r>
            </a:p>
          </p:txBody>
        </p:sp>
      </p:grpSp>
      <p:sp>
        <p:nvSpPr>
          <p:cNvPr id="10" name="TextBox 10"/>
          <p:cNvSpPr txBox="1"/>
          <p:nvPr/>
        </p:nvSpPr>
        <p:spPr>
          <a:xfrm>
            <a:off x="2522230" y="6426866"/>
            <a:ext cx="4069463" cy="30765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Im Internet lassen sich negative Nachrichten nicht leicht löschen: Sie werden gespeichert, können weitergeleitet werden und viele Menschen erreichen.</a:t>
            </a:r>
          </a:p>
          <a:p>
            <a:pPr algn="ctr">
              <a:lnSpc>
                <a:spcPts val="2400"/>
              </a:lnSpc>
            </a:pPr>
            <a:endParaRPr lang="en-US" sz="2000">
              <a:solidFill>
                <a:srgbClr val="000000"/>
              </a:solidFill>
              <a:latin typeface="Poppins"/>
              <a:ea typeface="Poppins"/>
              <a:cs typeface="Poppins"/>
              <a:sym typeface="Poppins"/>
            </a:endParaRPr>
          </a:p>
          <a:p>
            <a:pPr algn="ctr">
              <a:lnSpc>
                <a:spcPts val="2400"/>
              </a:lnSpc>
            </a:pPr>
            <a:r>
              <a:rPr lang="en-US" sz="2000" b="1">
                <a:solidFill>
                  <a:srgbClr val="000000"/>
                </a:solidFill>
                <a:latin typeface="Poppins Bold"/>
                <a:ea typeface="Poppins Bold"/>
                <a:cs typeface="Poppins Bold"/>
                <a:sym typeface="Poppins Bold"/>
              </a:rPr>
              <a:t>Auch wenn es wie ein Spiel wirkt, hat es reale Konsequenzen.</a:t>
            </a: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12553" y="1779617"/>
            <a:ext cx="5319722" cy="1817507"/>
            <a:chOff x="0" y="0"/>
            <a:chExt cx="4600448" cy="1571764"/>
          </a:xfrm>
        </p:grpSpPr>
        <p:sp>
          <p:nvSpPr>
            <p:cNvPr id="3" name="Freeform 3"/>
            <p:cNvSpPr/>
            <p:nvPr/>
          </p:nvSpPr>
          <p:spPr>
            <a:xfrm>
              <a:off x="0" y="0"/>
              <a:ext cx="4600448" cy="1571724"/>
            </a:xfrm>
            <a:custGeom>
              <a:avLst/>
              <a:gdLst/>
              <a:ahLst/>
              <a:cxnLst/>
              <a:rect l="l" t="t" r="r" b="b"/>
              <a:pathLst>
                <a:path w="4600448" h="1571724">
                  <a:moveTo>
                    <a:pt x="0" y="261976"/>
                  </a:moveTo>
                  <a:cubicBezTo>
                    <a:pt x="0" y="117273"/>
                    <a:pt x="112395" y="0"/>
                    <a:pt x="251079" y="0"/>
                  </a:cubicBezTo>
                  <a:lnTo>
                    <a:pt x="4349369" y="0"/>
                  </a:lnTo>
                  <a:cubicBezTo>
                    <a:pt x="4488053" y="0"/>
                    <a:pt x="4600448" y="117273"/>
                    <a:pt x="4600448" y="261976"/>
                  </a:cubicBezTo>
                  <a:lnTo>
                    <a:pt x="4600448" y="1309748"/>
                  </a:lnTo>
                  <a:cubicBezTo>
                    <a:pt x="4600448" y="1454451"/>
                    <a:pt x="4488053" y="1571724"/>
                    <a:pt x="4349369" y="1571724"/>
                  </a:cubicBezTo>
                  <a:lnTo>
                    <a:pt x="251079" y="1571724"/>
                  </a:lnTo>
                  <a:cubicBezTo>
                    <a:pt x="112395" y="1571724"/>
                    <a:pt x="0" y="1454451"/>
                    <a:pt x="0" y="1309748"/>
                  </a:cubicBezTo>
                  <a:lnTo>
                    <a:pt x="0" y="261976"/>
                  </a:lnTo>
                  <a:close/>
                </a:path>
              </a:pathLst>
            </a:custGeom>
            <a:solidFill>
              <a:srgbClr val="70C7D6"/>
            </a:solidFill>
            <a:ln w="19050" cap="rnd">
              <a:solidFill>
                <a:srgbClr val="000000"/>
              </a:solidFill>
              <a:prstDash val="solid"/>
              <a:round/>
            </a:ln>
          </p:spPr>
          <p:txBody>
            <a:bodyPr/>
            <a:lstStyle/>
            <a:p>
              <a:endParaRPr lang="es-ES"/>
            </a:p>
          </p:txBody>
        </p:sp>
        <p:sp>
          <p:nvSpPr>
            <p:cNvPr id="4" name="TextBox 4"/>
            <p:cNvSpPr txBox="1"/>
            <p:nvPr/>
          </p:nvSpPr>
          <p:spPr>
            <a:xfrm>
              <a:off x="0" y="-28575"/>
              <a:ext cx="4600448" cy="1600339"/>
            </a:xfrm>
            <a:prstGeom prst="rect">
              <a:avLst/>
            </a:prstGeom>
          </p:spPr>
          <p:txBody>
            <a:bodyPr lIns="78323" tIns="78323" rIns="78323" bIns="78323" rtlCol="0" anchor="ctr"/>
            <a:lstStyle/>
            <a:p>
              <a:pPr algn="ctr">
                <a:lnSpc>
                  <a:spcPts val="3600"/>
                </a:lnSpc>
              </a:pPr>
              <a:r>
                <a:rPr lang="en-US" sz="3000">
                  <a:solidFill>
                    <a:srgbClr val="000000"/>
                  </a:solidFill>
                  <a:latin typeface="Poppins"/>
                  <a:ea typeface="Poppins"/>
                  <a:cs typeface="Poppins"/>
                  <a:sym typeface="Poppins"/>
                </a:rPr>
                <a:t>Was hast du bei dir selbst bemerkt, als du negative Nachrichten gesagt hast?</a:t>
              </a:r>
            </a:p>
          </p:txBody>
        </p:sp>
      </p:grpSp>
      <p:grpSp>
        <p:nvGrpSpPr>
          <p:cNvPr id="5" name="Group 5"/>
          <p:cNvGrpSpPr/>
          <p:nvPr/>
        </p:nvGrpSpPr>
        <p:grpSpPr>
          <a:xfrm>
            <a:off x="9455725" y="1817113"/>
            <a:ext cx="5319722" cy="1741911"/>
            <a:chOff x="0" y="0"/>
            <a:chExt cx="4600448" cy="1506389"/>
          </a:xfrm>
        </p:grpSpPr>
        <p:sp>
          <p:nvSpPr>
            <p:cNvPr id="6" name="Freeform 6"/>
            <p:cNvSpPr/>
            <p:nvPr/>
          </p:nvSpPr>
          <p:spPr>
            <a:xfrm>
              <a:off x="0" y="0"/>
              <a:ext cx="4600448" cy="1506351"/>
            </a:xfrm>
            <a:custGeom>
              <a:avLst/>
              <a:gdLst/>
              <a:ahLst/>
              <a:cxnLst/>
              <a:rect l="l" t="t" r="r" b="b"/>
              <a:pathLst>
                <a:path w="4600448" h="1506351">
                  <a:moveTo>
                    <a:pt x="0" y="251080"/>
                  </a:moveTo>
                  <a:cubicBezTo>
                    <a:pt x="0" y="112395"/>
                    <a:pt x="112395" y="0"/>
                    <a:pt x="251079" y="0"/>
                  </a:cubicBezTo>
                  <a:lnTo>
                    <a:pt x="4349369" y="0"/>
                  </a:lnTo>
                  <a:cubicBezTo>
                    <a:pt x="4488053" y="0"/>
                    <a:pt x="4600448" y="112395"/>
                    <a:pt x="4600448" y="251080"/>
                  </a:cubicBezTo>
                  <a:lnTo>
                    <a:pt x="4600448" y="1255271"/>
                  </a:lnTo>
                  <a:cubicBezTo>
                    <a:pt x="4600448" y="1393956"/>
                    <a:pt x="4488053" y="1506351"/>
                    <a:pt x="4349369" y="1506351"/>
                  </a:cubicBezTo>
                  <a:lnTo>
                    <a:pt x="251079" y="1506351"/>
                  </a:lnTo>
                  <a:cubicBezTo>
                    <a:pt x="112395" y="1506351"/>
                    <a:pt x="0" y="1393956"/>
                    <a:pt x="0" y="1255271"/>
                  </a:cubicBezTo>
                  <a:lnTo>
                    <a:pt x="0" y="251080"/>
                  </a:lnTo>
                  <a:close/>
                </a:path>
              </a:pathLst>
            </a:custGeom>
            <a:solidFill>
              <a:srgbClr val="50B264"/>
            </a:solidFill>
            <a:ln w="19050" cap="rnd">
              <a:solidFill>
                <a:srgbClr val="000000"/>
              </a:solidFill>
              <a:prstDash val="solid"/>
              <a:round/>
            </a:ln>
          </p:spPr>
          <p:txBody>
            <a:bodyPr/>
            <a:lstStyle/>
            <a:p>
              <a:endParaRPr lang="es-ES"/>
            </a:p>
          </p:txBody>
        </p:sp>
        <p:sp>
          <p:nvSpPr>
            <p:cNvPr id="7" name="TextBox 7"/>
            <p:cNvSpPr txBox="1"/>
            <p:nvPr/>
          </p:nvSpPr>
          <p:spPr>
            <a:xfrm>
              <a:off x="0" y="-28575"/>
              <a:ext cx="4600448" cy="1534964"/>
            </a:xfrm>
            <a:prstGeom prst="rect">
              <a:avLst/>
            </a:prstGeom>
          </p:spPr>
          <p:txBody>
            <a:bodyPr lIns="78323" tIns="78323" rIns="78323" bIns="78323" rtlCol="0" anchor="ctr"/>
            <a:lstStyle/>
            <a:p>
              <a:pPr algn="ctr">
                <a:lnSpc>
                  <a:spcPts val="3600"/>
                </a:lnSpc>
              </a:pPr>
              <a:r>
                <a:rPr lang="en-US" sz="3000">
                  <a:solidFill>
                    <a:srgbClr val="000000"/>
                  </a:solidFill>
                  <a:latin typeface="Poppins"/>
                  <a:ea typeface="Poppins"/>
                  <a:cs typeface="Poppins"/>
                  <a:sym typeface="Poppins"/>
                </a:rPr>
                <a:t>Und als du positive gesagt hast?</a:t>
              </a:r>
            </a:p>
          </p:txBody>
        </p:sp>
      </p:grpSp>
      <p:grpSp>
        <p:nvGrpSpPr>
          <p:cNvPr id="8" name="Group 8"/>
          <p:cNvGrpSpPr/>
          <p:nvPr/>
        </p:nvGrpSpPr>
        <p:grpSpPr>
          <a:xfrm>
            <a:off x="6172414" y="3987580"/>
            <a:ext cx="5943171" cy="2274707"/>
            <a:chOff x="0" y="0"/>
            <a:chExt cx="5139601" cy="1967146"/>
          </a:xfrm>
        </p:grpSpPr>
        <p:sp>
          <p:nvSpPr>
            <p:cNvPr id="9" name="Freeform 9"/>
            <p:cNvSpPr/>
            <p:nvPr/>
          </p:nvSpPr>
          <p:spPr>
            <a:xfrm>
              <a:off x="0" y="0"/>
              <a:ext cx="5139563" cy="1967096"/>
            </a:xfrm>
            <a:custGeom>
              <a:avLst/>
              <a:gdLst/>
              <a:ahLst/>
              <a:cxnLst/>
              <a:rect l="l" t="t" r="r" b="b"/>
              <a:pathLst>
                <a:path w="5139563" h="1967096">
                  <a:moveTo>
                    <a:pt x="0" y="327877"/>
                  </a:moveTo>
                  <a:cubicBezTo>
                    <a:pt x="0" y="146773"/>
                    <a:pt x="112395" y="0"/>
                    <a:pt x="251079" y="0"/>
                  </a:cubicBezTo>
                  <a:lnTo>
                    <a:pt x="4888484" y="0"/>
                  </a:lnTo>
                  <a:cubicBezTo>
                    <a:pt x="5027168" y="0"/>
                    <a:pt x="5139563" y="146773"/>
                    <a:pt x="5139563" y="327877"/>
                  </a:cubicBezTo>
                  <a:lnTo>
                    <a:pt x="5139563" y="1639219"/>
                  </a:lnTo>
                  <a:cubicBezTo>
                    <a:pt x="5139563" y="1820323"/>
                    <a:pt x="5027168" y="1967096"/>
                    <a:pt x="4888484" y="1967096"/>
                  </a:cubicBezTo>
                  <a:lnTo>
                    <a:pt x="251079" y="1967096"/>
                  </a:lnTo>
                  <a:cubicBezTo>
                    <a:pt x="112395" y="1967096"/>
                    <a:pt x="0" y="1820323"/>
                    <a:pt x="0" y="1639219"/>
                  </a:cubicBezTo>
                  <a:lnTo>
                    <a:pt x="0" y="327877"/>
                  </a:lnTo>
                  <a:close/>
                </a:path>
              </a:pathLst>
            </a:custGeom>
            <a:solidFill>
              <a:srgbClr val="E3829C"/>
            </a:solidFill>
            <a:ln w="19050" cap="rnd">
              <a:solidFill>
                <a:srgbClr val="000000"/>
              </a:solidFill>
              <a:prstDash val="solid"/>
              <a:round/>
            </a:ln>
          </p:spPr>
          <p:txBody>
            <a:bodyPr/>
            <a:lstStyle/>
            <a:p>
              <a:endParaRPr lang="es-ES"/>
            </a:p>
          </p:txBody>
        </p:sp>
        <p:sp>
          <p:nvSpPr>
            <p:cNvPr id="10" name="TextBox 10"/>
            <p:cNvSpPr txBox="1"/>
            <p:nvPr/>
          </p:nvSpPr>
          <p:spPr>
            <a:xfrm>
              <a:off x="0" y="-28575"/>
              <a:ext cx="5139601" cy="1995721"/>
            </a:xfrm>
            <a:prstGeom prst="rect">
              <a:avLst/>
            </a:prstGeom>
          </p:spPr>
          <p:txBody>
            <a:bodyPr lIns="78323" tIns="78323" rIns="78323" bIns="78323" rtlCol="0" anchor="ctr"/>
            <a:lstStyle/>
            <a:p>
              <a:pPr algn="ctr">
                <a:lnSpc>
                  <a:spcPts val="3600"/>
                </a:lnSpc>
              </a:pPr>
              <a:r>
                <a:rPr lang="en-US" sz="3000">
                  <a:solidFill>
                    <a:srgbClr val="000000"/>
                  </a:solidFill>
                  <a:latin typeface="Poppins"/>
                  <a:ea typeface="Poppins"/>
                  <a:cs typeface="Poppins"/>
                  <a:sym typeface="Poppins"/>
                </a:rPr>
                <a:t>Was lernen wir daraus darüber, wie wir unsere Handys oder sozialen Netzwerke nutzen?</a:t>
              </a:r>
            </a:p>
          </p:txBody>
        </p:sp>
      </p:grpSp>
      <p:grpSp>
        <p:nvGrpSpPr>
          <p:cNvPr id="11" name="Group 11"/>
          <p:cNvGrpSpPr/>
          <p:nvPr/>
        </p:nvGrpSpPr>
        <p:grpSpPr>
          <a:xfrm rot="-900000">
            <a:off x="14027299" y="3660431"/>
            <a:ext cx="3071764" cy="1936902"/>
            <a:chOff x="0" y="0"/>
            <a:chExt cx="2656434" cy="1675016"/>
          </a:xfrm>
        </p:grpSpPr>
        <p:sp>
          <p:nvSpPr>
            <p:cNvPr id="12" name="Freeform 12" descr="A group of white speech bubbles with different symbols  AI-generated content may be incorrect."/>
            <p:cNvSpPr/>
            <p:nvPr/>
          </p:nvSpPr>
          <p:spPr>
            <a:xfrm>
              <a:off x="0" y="0"/>
              <a:ext cx="2656459" cy="1675003"/>
            </a:xfrm>
            <a:custGeom>
              <a:avLst/>
              <a:gdLst/>
              <a:ahLst/>
              <a:cxnLst/>
              <a:rect l="l" t="t" r="r" b="b"/>
              <a:pathLst>
                <a:path w="2656459" h="1675003">
                  <a:moveTo>
                    <a:pt x="0" y="0"/>
                  </a:moveTo>
                  <a:lnTo>
                    <a:pt x="2656459" y="0"/>
                  </a:lnTo>
                  <a:lnTo>
                    <a:pt x="2656459" y="1675003"/>
                  </a:lnTo>
                  <a:lnTo>
                    <a:pt x="0" y="1675003"/>
                  </a:lnTo>
                  <a:lnTo>
                    <a:pt x="0" y="0"/>
                  </a:lnTo>
                  <a:close/>
                </a:path>
              </a:pathLst>
            </a:custGeom>
            <a:blipFill>
              <a:blip r:embed="rId2"/>
              <a:stretch>
                <a:fillRect l="-217267" t="-190731" r="-11741" b="-43545"/>
              </a:stretch>
            </a:blipFill>
          </p:spPr>
          <p:txBody>
            <a:bodyPr/>
            <a:lstStyle/>
            <a:p>
              <a:endParaRPr lang="es-ES"/>
            </a:p>
          </p:txBody>
        </p:sp>
      </p:grpSp>
      <p:grpSp>
        <p:nvGrpSpPr>
          <p:cNvPr id="13" name="Group 13"/>
          <p:cNvGrpSpPr/>
          <p:nvPr/>
        </p:nvGrpSpPr>
        <p:grpSpPr>
          <a:xfrm rot="1800000">
            <a:off x="821266" y="3628659"/>
            <a:ext cx="3075729" cy="2017615"/>
            <a:chOff x="0" y="0"/>
            <a:chExt cx="2659863" cy="1744815"/>
          </a:xfrm>
        </p:grpSpPr>
        <p:sp>
          <p:nvSpPr>
            <p:cNvPr id="14" name="Freeform 14" descr="A group of white speech bubbles with different symbols  AI-generated content may be incorrect."/>
            <p:cNvSpPr/>
            <p:nvPr/>
          </p:nvSpPr>
          <p:spPr>
            <a:xfrm>
              <a:off x="0" y="0"/>
              <a:ext cx="2659888" cy="1744853"/>
            </a:xfrm>
            <a:custGeom>
              <a:avLst/>
              <a:gdLst/>
              <a:ahLst/>
              <a:cxnLst/>
              <a:rect l="l" t="t" r="r" b="b"/>
              <a:pathLst>
                <a:path w="2659888" h="1744853">
                  <a:moveTo>
                    <a:pt x="0" y="0"/>
                  </a:moveTo>
                  <a:lnTo>
                    <a:pt x="2659888" y="0"/>
                  </a:lnTo>
                  <a:lnTo>
                    <a:pt x="2659888" y="1744853"/>
                  </a:lnTo>
                  <a:lnTo>
                    <a:pt x="0" y="1744853"/>
                  </a:lnTo>
                  <a:lnTo>
                    <a:pt x="0" y="0"/>
                  </a:lnTo>
                  <a:close/>
                </a:path>
              </a:pathLst>
            </a:custGeom>
            <a:blipFill>
              <a:blip r:embed="rId2"/>
              <a:stretch>
                <a:fillRect l="-26905" t="-17556" r="-185797" b="-187828"/>
              </a:stretch>
            </a:blipFill>
          </p:spPr>
          <p:txBody>
            <a:bodyPr/>
            <a:lstStyle/>
            <a:p>
              <a:endParaRPr lang="es-ES"/>
            </a:p>
          </p:txBody>
        </p:sp>
      </p:grpSp>
      <p:grpSp>
        <p:nvGrpSpPr>
          <p:cNvPr id="15" name="Group 15"/>
          <p:cNvGrpSpPr/>
          <p:nvPr/>
        </p:nvGrpSpPr>
        <p:grpSpPr>
          <a:xfrm>
            <a:off x="13006856" y="8061585"/>
            <a:ext cx="2897445" cy="1741907"/>
            <a:chOff x="0" y="0"/>
            <a:chExt cx="2505685" cy="1506385"/>
          </a:xfrm>
        </p:grpSpPr>
        <p:sp>
          <p:nvSpPr>
            <p:cNvPr id="16" name="Freeform 16" descr="A group of white speech bubbles with different symbols  AI-generated content may be incorrect."/>
            <p:cNvSpPr/>
            <p:nvPr/>
          </p:nvSpPr>
          <p:spPr>
            <a:xfrm>
              <a:off x="0" y="0"/>
              <a:ext cx="2505710" cy="1506347"/>
            </a:xfrm>
            <a:custGeom>
              <a:avLst/>
              <a:gdLst/>
              <a:ahLst/>
              <a:cxnLst/>
              <a:rect l="l" t="t" r="r" b="b"/>
              <a:pathLst>
                <a:path w="2505710" h="1506347">
                  <a:moveTo>
                    <a:pt x="0" y="0"/>
                  </a:moveTo>
                  <a:lnTo>
                    <a:pt x="2505710" y="0"/>
                  </a:lnTo>
                  <a:lnTo>
                    <a:pt x="2505710" y="1506347"/>
                  </a:lnTo>
                  <a:lnTo>
                    <a:pt x="0" y="1506347"/>
                  </a:lnTo>
                  <a:lnTo>
                    <a:pt x="0" y="0"/>
                  </a:lnTo>
                  <a:close/>
                </a:path>
              </a:pathLst>
            </a:custGeom>
            <a:blipFill>
              <a:blip r:embed="rId2"/>
              <a:stretch>
                <a:fillRect l="-120616" t="-115160" r="-98593" b="-125008"/>
              </a:stretch>
            </a:blipFill>
          </p:spPr>
          <p:txBody>
            <a:bodyPr/>
            <a:lstStyle/>
            <a:p>
              <a:endParaRPr lang="es-ES"/>
            </a:p>
          </p:txBody>
        </p:sp>
      </p:grpSp>
      <p:grpSp>
        <p:nvGrpSpPr>
          <p:cNvPr id="17" name="Group 17"/>
          <p:cNvGrpSpPr/>
          <p:nvPr/>
        </p:nvGrpSpPr>
        <p:grpSpPr>
          <a:xfrm rot="801120">
            <a:off x="1393287" y="6753838"/>
            <a:ext cx="3022405" cy="2111603"/>
            <a:chOff x="0" y="0"/>
            <a:chExt cx="2613749" cy="1826095"/>
          </a:xfrm>
        </p:grpSpPr>
        <p:sp>
          <p:nvSpPr>
            <p:cNvPr id="18" name="Freeform 18" descr="A group of white speech bubbles with different symbols  AI-generated content may be incorrect."/>
            <p:cNvSpPr/>
            <p:nvPr/>
          </p:nvSpPr>
          <p:spPr>
            <a:xfrm>
              <a:off x="0" y="0"/>
              <a:ext cx="2613787" cy="1826133"/>
            </a:xfrm>
            <a:custGeom>
              <a:avLst/>
              <a:gdLst/>
              <a:ahLst/>
              <a:cxnLst/>
              <a:rect l="l" t="t" r="r" b="b"/>
              <a:pathLst>
                <a:path w="2613787" h="1826133">
                  <a:moveTo>
                    <a:pt x="0" y="0"/>
                  </a:moveTo>
                  <a:lnTo>
                    <a:pt x="2613787" y="0"/>
                  </a:lnTo>
                  <a:lnTo>
                    <a:pt x="2613787" y="1826133"/>
                  </a:lnTo>
                  <a:lnTo>
                    <a:pt x="0" y="1826133"/>
                  </a:lnTo>
                  <a:lnTo>
                    <a:pt x="0" y="0"/>
                  </a:lnTo>
                  <a:close/>
                </a:path>
              </a:pathLst>
            </a:custGeom>
            <a:blipFill>
              <a:blip r:embed="rId2"/>
              <a:stretch>
                <a:fillRect l="-19241" t="-173624" r="-202358" b="-21269"/>
              </a:stretch>
            </a:blipFill>
          </p:spPr>
          <p:txBody>
            <a:bodyPr/>
            <a:lstStyle/>
            <a:p>
              <a:endParaRPr lang="es-ES"/>
            </a:p>
          </p:txBody>
        </p:sp>
      </p:grpSp>
      <p:grpSp>
        <p:nvGrpSpPr>
          <p:cNvPr id="19" name="Group 19"/>
          <p:cNvGrpSpPr/>
          <p:nvPr/>
        </p:nvGrpSpPr>
        <p:grpSpPr>
          <a:xfrm>
            <a:off x="5111840" y="6493896"/>
            <a:ext cx="8064321" cy="2688204"/>
            <a:chOff x="0" y="0"/>
            <a:chExt cx="10752428" cy="3584272"/>
          </a:xfrm>
        </p:grpSpPr>
        <p:grpSp>
          <p:nvGrpSpPr>
            <p:cNvPr id="20" name="Group 20"/>
            <p:cNvGrpSpPr/>
            <p:nvPr/>
          </p:nvGrpSpPr>
          <p:grpSpPr>
            <a:xfrm>
              <a:off x="0" y="0"/>
              <a:ext cx="10752428" cy="2530172"/>
              <a:chOff x="0" y="0"/>
              <a:chExt cx="6973952" cy="1641052"/>
            </a:xfrm>
          </p:grpSpPr>
          <p:sp>
            <p:nvSpPr>
              <p:cNvPr id="21" name="Freeform 21"/>
              <p:cNvSpPr/>
              <p:nvPr/>
            </p:nvSpPr>
            <p:spPr>
              <a:xfrm>
                <a:off x="0" y="0"/>
                <a:ext cx="6973955" cy="1641049"/>
              </a:xfrm>
              <a:custGeom>
                <a:avLst/>
                <a:gdLst/>
                <a:ahLst/>
                <a:cxnLst/>
                <a:rect l="l" t="t" r="r" b="b"/>
                <a:pathLst>
                  <a:path w="6973955" h="1641049">
                    <a:moveTo>
                      <a:pt x="0" y="0"/>
                    </a:moveTo>
                    <a:lnTo>
                      <a:pt x="6973955" y="0"/>
                    </a:lnTo>
                    <a:lnTo>
                      <a:pt x="6973955" y="1641049"/>
                    </a:lnTo>
                    <a:lnTo>
                      <a:pt x="0" y="1641049"/>
                    </a:lnTo>
                    <a:close/>
                  </a:path>
                </a:pathLst>
              </a:custGeom>
              <a:blipFill>
                <a:blip r:embed="rId3">
                  <a:alphaModFix amt="0"/>
                </a:blip>
                <a:stretch>
                  <a:fillRect t="-77004" r="-53377" b="-77004"/>
                </a:stretch>
              </a:blipFill>
            </p:spPr>
            <p:txBody>
              <a:bodyPr/>
              <a:lstStyle/>
              <a:p>
                <a:endParaRPr lang="es-ES"/>
              </a:p>
            </p:txBody>
          </p:sp>
          <p:sp>
            <p:nvSpPr>
              <p:cNvPr id="22" name="TextBox 22"/>
              <p:cNvSpPr txBox="1"/>
              <p:nvPr/>
            </p:nvSpPr>
            <p:spPr>
              <a:xfrm>
                <a:off x="0" y="-28575"/>
                <a:ext cx="6973952" cy="1669627"/>
              </a:xfrm>
              <a:prstGeom prst="rect">
                <a:avLst/>
              </a:prstGeom>
            </p:spPr>
            <p:txBody>
              <a:bodyPr lIns="0" tIns="0" rIns="0" bIns="0" rtlCol="0" anchor="ctr"/>
              <a:lstStyle/>
              <a:p>
                <a:pPr algn="ctr">
                  <a:lnSpc>
                    <a:spcPts val="2400"/>
                  </a:lnSpc>
                </a:pPr>
                <a:r>
                  <a:rPr lang="en-US" sz="2000" dirty="0" err="1">
                    <a:solidFill>
                      <a:srgbClr val="000000"/>
                    </a:solidFill>
                    <a:latin typeface="Poppins"/>
                    <a:ea typeface="Poppins"/>
                    <a:cs typeface="Poppins"/>
                    <a:sym typeface="Poppins"/>
                  </a:rPr>
                  <a:t>Genau</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wie</a:t>
                </a:r>
                <a:r>
                  <a:rPr lang="en-US" sz="2000" dirty="0">
                    <a:solidFill>
                      <a:srgbClr val="000000"/>
                    </a:solidFill>
                    <a:latin typeface="Poppins"/>
                    <a:ea typeface="Poppins"/>
                    <a:cs typeface="Poppins"/>
                    <a:sym typeface="Poppins"/>
                  </a:rPr>
                  <a:t> in </a:t>
                </a:r>
                <a:r>
                  <a:rPr lang="en-US" sz="2000" dirty="0" err="1">
                    <a:solidFill>
                      <a:srgbClr val="000000"/>
                    </a:solidFill>
                    <a:latin typeface="Poppins"/>
                    <a:ea typeface="Poppins"/>
                    <a:cs typeface="Poppins"/>
                    <a:sym typeface="Poppins"/>
                  </a:rPr>
                  <a:t>diesem</a:t>
                </a:r>
                <a:r>
                  <a:rPr lang="en-US" sz="2000" dirty="0">
                    <a:solidFill>
                      <a:srgbClr val="000000"/>
                    </a:solidFill>
                    <a:latin typeface="Poppins"/>
                    <a:ea typeface="Poppins"/>
                    <a:cs typeface="Poppins"/>
                    <a:sym typeface="Poppins"/>
                  </a:rPr>
                  <a:t> Spiel </a:t>
                </a:r>
                <a:r>
                  <a:rPr lang="en-US" sz="2000" dirty="0" err="1">
                    <a:solidFill>
                      <a:srgbClr val="000000"/>
                    </a:solidFill>
                    <a:latin typeface="Poppins"/>
                    <a:ea typeface="Poppins"/>
                    <a:cs typeface="Poppins"/>
                    <a:sym typeface="Poppins"/>
                  </a:rPr>
                  <a:t>werden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im</a:t>
                </a:r>
                <a:r>
                  <a:rPr lang="en-US" sz="2000" dirty="0">
                    <a:solidFill>
                      <a:srgbClr val="000000"/>
                    </a:solidFill>
                    <a:latin typeface="Poppins"/>
                    <a:ea typeface="Poppins"/>
                    <a:cs typeface="Poppins"/>
                    <a:sym typeface="Poppins"/>
                  </a:rPr>
                  <a:t> Internet </a:t>
                </a:r>
                <a:r>
                  <a:rPr lang="en-US" sz="2000" dirty="0" err="1">
                    <a:solidFill>
                      <a:srgbClr val="000000"/>
                    </a:solidFill>
                    <a:latin typeface="Poppins"/>
                    <a:ea typeface="Poppins"/>
                    <a:cs typeface="Poppins"/>
                    <a:sym typeface="Poppins"/>
                  </a:rPr>
                  <a:t>Nachrichten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wiederholt</a:t>
                </a:r>
                <a:r>
                  <a:rPr lang="en-US" sz="2000" dirty="0">
                    <a:solidFill>
                      <a:srgbClr val="000000"/>
                    </a:solidFill>
                    <a:latin typeface="Poppins"/>
                    <a:ea typeface="Poppins"/>
                    <a:cs typeface="Poppins"/>
                    <a:sym typeface="Poppins"/>
                  </a:rPr>
                  <a:t> und </a:t>
                </a:r>
                <a:r>
                  <a:rPr lang="en-US" sz="2000" dirty="0" err="1">
                    <a:solidFill>
                      <a:srgbClr val="000000"/>
                    </a:solidFill>
                    <a:latin typeface="Poppins"/>
                    <a:ea typeface="Poppins"/>
                    <a:cs typeface="Poppins"/>
                    <a:sym typeface="Poppins"/>
                  </a:rPr>
                  <a:t>verbreiten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sich</a:t>
                </a:r>
                <a:r>
                  <a:rPr lang="en-US" sz="2000" dirty="0">
                    <a:solidFill>
                      <a:srgbClr val="000000"/>
                    </a:solidFill>
                    <a:latin typeface="Poppins"/>
                    <a:ea typeface="Poppins"/>
                    <a:cs typeface="Poppins"/>
                    <a:sym typeface="Poppins"/>
                  </a:rPr>
                  <a:t> schnell.</a:t>
                </a:r>
              </a:p>
              <a:p>
                <a:pPr algn="ctr">
                  <a:lnSpc>
                    <a:spcPts val="2400"/>
                  </a:lnSpc>
                </a:pPr>
                <a:r>
                  <a:rPr lang="en-US" sz="2000" dirty="0">
                    <a:solidFill>
                      <a:srgbClr val="000000"/>
                    </a:solidFill>
                    <a:latin typeface="Poppins"/>
                    <a:ea typeface="Poppins"/>
                    <a:cs typeface="Poppins"/>
                    <a:sym typeface="Poppins"/>
                  </a:rPr>
                  <a:t>Sie </a:t>
                </a:r>
                <a:r>
                  <a:rPr lang="en-US" sz="2000" dirty="0" err="1">
                    <a:solidFill>
                      <a:srgbClr val="000000"/>
                    </a:solidFill>
                    <a:latin typeface="Poppins"/>
                    <a:ea typeface="Poppins"/>
                    <a:cs typeface="Poppins"/>
                    <a:sym typeface="Poppins"/>
                  </a:rPr>
                  <a:t>können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verletzen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oder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helfen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Jeder</a:t>
                </a:r>
                <a:r>
                  <a:rPr lang="en-US" sz="2000" dirty="0">
                    <a:solidFill>
                      <a:srgbClr val="000000"/>
                    </a:solidFill>
                    <a:latin typeface="Poppins"/>
                    <a:ea typeface="Poppins"/>
                    <a:cs typeface="Poppins"/>
                    <a:sym typeface="Poppins"/>
                  </a:rPr>
                  <a:t> von </a:t>
                </a:r>
                <a:r>
                  <a:rPr lang="en-US" sz="2000" dirty="0" err="1">
                    <a:solidFill>
                      <a:srgbClr val="000000"/>
                    </a:solidFill>
                    <a:latin typeface="Poppins"/>
                    <a:ea typeface="Poppins"/>
                    <a:cs typeface="Poppins"/>
                    <a:sym typeface="Poppins"/>
                  </a:rPr>
                  <a:t>uns</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entscheidet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welche</a:t>
                </a:r>
                <a:r>
                  <a:rPr lang="en-US" sz="2000" dirty="0">
                    <a:solidFill>
                      <a:srgbClr val="000000"/>
                    </a:solidFill>
                    <a:latin typeface="Poppins"/>
                    <a:ea typeface="Poppins"/>
                    <a:cs typeface="Poppins"/>
                    <a:sym typeface="Poppins"/>
                  </a:rPr>
                  <a:t> Art von </a:t>
                </a:r>
                <a:r>
                  <a:rPr lang="en-US" sz="2000" dirty="0" err="1">
                    <a:solidFill>
                      <a:srgbClr val="000000"/>
                    </a:solidFill>
                    <a:latin typeface="Poppins"/>
                    <a:ea typeface="Poppins"/>
                    <a:cs typeface="Poppins"/>
                    <a:sym typeface="Poppins"/>
                  </a:rPr>
                  <a:t>Nachricht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wir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teilen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möchten</a:t>
                </a:r>
                <a:r>
                  <a:rPr lang="en-US" sz="2000" dirty="0">
                    <a:solidFill>
                      <a:srgbClr val="000000"/>
                    </a:solidFill>
                    <a:latin typeface="Poppins"/>
                    <a:ea typeface="Poppins"/>
                    <a:cs typeface="Poppins"/>
                    <a:sym typeface="Poppins"/>
                  </a:rPr>
                  <a:t>.</a:t>
                </a:r>
              </a:p>
            </p:txBody>
          </p:sp>
        </p:grpSp>
        <p:sp>
          <p:nvSpPr>
            <p:cNvPr id="23" name="TextBox 23"/>
            <p:cNvSpPr txBox="1"/>
            <p:nvPr/>
          </p:nvSpPr>
          <p:spPr>
            <a:xfrm>
              <a:off x="1450693" y="2742897"/>
              <a:ext cx="7548276" cy="841375"/>
            </a:xfrm>
            <a:prstGeom prst="rect">
              <a:avLst/>
            </a:prstGeom>
          </p:spPr>
          <p:txBody>
            <a:bodyPr lIns="0" tIns="0" rIns="0" bIns="0" rtlCol="0" anchor="t">
              <a:spAutoFit/>
            </a:bodyPr>
            <a:lstStyle/>
            <a:p>
              <a:pPr algn="l">
                <a:lnSpc>
                  <a:spcPts val="2400"/>
                </a:lnSpc>
              </a:pPr>
              <a:r>
                <a:rPr lang="en-US" sz="2000" b="1" dirty="0">
                  <a:solidFill>
                    <a:srgbClr val="000000"/>
                  </a:solidFill>
                  <a:latin typeface="Poppins Bold"/>
                  <a:ea typeface="Poppins Bold"/>
                  <a:cs typeface="Poppins Bold"/>
                  <a:sym typeface="Poppins Bold"/>
                </a:rPr>
                <a:t>Denke </a:t>
              </a:r>
              <a:r>
                <a:rPr lang="en-US" sz="2000" b="1" dirty="0" err="1">
                  <a:solidFill>
                    <a:srgbClr val="000000"/>
                  </a:solidFill>
                  <a:latin typeface="Poppins Bold"/>
                  <a:ea typeface="Poppins Bold"/>
                  <a:cs typeface="Poppins Bold"/>
                  <a:sym typeface="Poppins Bold"/>
                </a:rPr>
                <a:t>daran</a:t>
              </a:r>
              <a:r>
                <a:rPr lang="en-US" sz="2000" b="1" dirty="0">
                  <a:solidFill>
                    <a:srgbClr val="000000"/>
                  </a:solidFill>
                  <a:latin typeface="Poppins Bold"/>
                  <a:ea typeface="Poppins Bold"/>
                  <a:cs typeface="Poppins Bold"/>
                  <a:sym typeface="Poppins Bold"/>
                </a:rPr>
                <a:t>: </a:t>
              </a:r>
              <a:r>
                <a:rPr lang="en-US" sz="2000" dirty="0" err="1">
                  <a:solidFill>
                    <a:srgbClr val="000000"/>
                  </a:solidFill>
                  <a:latin typeface="Poppins"/>
                  <a:ea typeface="Poppins"/>
                  <a:cs typeface="Poppins"/>
                  <a:sym typeface="Poppins"/>
                </a:rPr>
                <a:t>Worte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haben</a:t>
              </a:r>
              <a:r>
                <a:rPr lang="en-US" sz="2000" dirty="0">
                  <a:solidFill>
                    <a:srgbClr val="000000"/>
                  </a:solidFill>
                  <a:latin typeface="Poppins"/>
                  <a:ea typeface="Poppins"/>
                  <a:cs typeface="Poppins"/>
                  <a:sym typeface="Poppins"/>
                </a:rPr>
                <a:t> Macht; </a:t>
              </a:r>
              <a:r>
                <a:rPr lang="en-US" sz="2000" dirty="0" err="1">
                  <a:solidFill>
                    <a:srgbClr val="000000"/>
                  </a:solidFill>
                  <a:latin typeface="Poppins"/>
                  <a:ea typeface="Poppins"/>
                  <a:cs typeface="Poppins"/>
                  <a:sym typeface="Poppins"/>
                </a:rPr>
                <a:t>sie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können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verletzen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oder</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sie</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können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helfen</a:t>
              </a:r>
              <a:r>
                <a:rPr lang="en-US" sz="2000" dirty="0">
                  <a:solidFill>
                    <a:srgbClr val="000000"/>
                  </a:solidFill>
                  <a:latin typeface="Poppins"/>
                  <a:ea typeface="Poppins"/>
                  <a:cs typeface="Poppins"/>
                  <a:sym typeface="Poppins"/>
                </a:rPr>
                <a:t>.</a:t>
              </a:r>
            </a:p>
          </p:txBody>
        </p:sp>
      </p:gr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FFED4C"/>
            </a:solidFill>
          </p:spPr>
          <p:txBody>
            <a:bodyPr/>
            <a:lstStyle/>
            <a:p>
              <a:endParaRPr lang="es-ES"/>
            </a:p>
          </p:txBody>
        </p:sp>
      </p:grpSp>
      <p:sp>
        <p:nvSpPr>
          <p:cNvPr id="4" name="TextBox 4"/>
          <p:cNvSpPr txBox="1"/>
          <p:nvPr/>
        </p:nvSpPr>
        <p:spPr>
          <a:xfrm>
            <a:off x="8165693" y="3762539"/>
            <a:ext cx="1956613" cy="436173"/>
          </a:xfrm>
          <a:prstGeom prst="rect">
            <a:avLst/>
          </a:prstGeom>
        </p:spPr>
        <p:txBody>
          <a:bodyPr lIns="0" tIns="0" rIns="0" bIns="0" rtlCol="0" anchor="t">
            <a:spAutoFit/>
          </a:bodyPr>
          <a:lstStyle/>
          <a:p>
            <a:pPr algn="ctr">
              <a:lnSpc>
                <a:spcPts val="3245"/>
              </a:lnSpc>
            </a:pPr>
            <a:r>
              <a:rPr lang="en-US" sz="2704">
                <a:solidFill>
                  <a:srgbClr val="000000"/>
                </a:solidFill>
                <a:latin typeface="Poppins"/>
                <a:ea typeface="Poppins"/>
                <a:cs typeface="Poppins"/>
                <a:sym typeface="Poppins"/>
              </a:rPr>
              <a:t>Aktivität 2.6</a:t>
            </a:r>
          </a:p>
        </p:txBody>
      </p:sp>
      <p:sp>
        <p:nvSpPr>
          <p:cNvPr id="5" name="TextBox 5"/>
          <p:cNvSpPr txBox="1"/>
          <p:nvPr/>
        </p:nvSpPr>
        <p:spPr>
          <a:xfrm>
            <a:off x="4474101" y="5195377"/>
            <a:ext cx="9339798" cy="3857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Debatte</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Goldene Regeln im Internet</a:t>
            </a:r>
          </a:p>
          <a:p>
            <a:pPr algn="ctr">
              <a:lnSpc>
                <a:spcPts val="6000"/>
              </a:lnSpc>
            </a:pPr>
            <a:r>
              <a:rPr lang="en-US" sz="5000" b="1">
                <a:solidFill>
                  <a:srgbClr val="000000"/>
                </a:solidFill>
                <a:latin typeface="Poppins Bold"/>
                <a:ea typeface="Poppins Bold"/>
                <a:cs typeface="Poppins Bold"/>
                <a:sym typeface="Poppins Bold"/>
              </a:rPr>
              <a:t>(STOP – BLOCKIEREN – ERZÄHLEN)</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25538" y="1518367"/>
            <a:ext cx="7115294"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Tafel oder Flipchart, um die Regeln aufzuschreiben</a:t>
            </a:r>
          </a:p>
          <a:p>
            <a:pPr marL="257302" lvl="1" indent="-128651" algn="l">
              <a:lnSpc>
                <a:spcPts val="2400"/>
              </a:lnSpc>
              <a:buFont typeface="Arial"/>
              <a:buChar char="•"/>
            </a:pPr>
            <a:r>
              <a:rPr lang="en-US" sz="2000">
                <a:solidFill>
                  <a:srgbClr val="000000"/>
                </a:solidFill>
                <a:latin typeface="Poppins"/>
                <a:ea typeface="Poppins"/>
                <a:cs typeface="Poppins"/>
                <a:sym typeface="Poppins"/>
              </a:rPr>
              <a:t>Karten oder Folien mit den drei Schlüsselwörtern: STOP – BLOCKIEREN – ERZÄHLEN</a:t>
            </a:r>
          </a:p>
          <a:p>
            <a:pPr marL="257387" lvl="1" indent="-128693" algn="l">
              <a:lnSpc>
                <a:spcPts val="2400"/>
              </a:lnSpc>
              <a:buFont typeface="Arial"/>
              <a:buChar char="•"/>
            </a:pPr>
            <a:r>
              <a:rPr lang="en-US" sz="2000">
                <a:solidFill>
                  <a:srgbClr val="000000"/>
                </a:solidFill>
                <a:latin typeface="Poppins"/>
                <a:ea typeface="Poppins"/>
                <a:cs typeface="Poppins"/>
                <a:sym typeface="Poppins"/>
              </a:rPr>
              <a:t>(Optional) Beispiele für fiktive Screenshots aus Chats oder sozialen Netzwerken</a:t>
            </a:r>
          </a:p>
        </p:txBody>
      </p:sp>
      <p:sp>
        <p:nvSpPr>
          <p:cNvPr id="3" name="TextBox 3"/>
          <p:cNvSpPr txBox="1"/>
          <p:nvPr/>
        </p:nvSpPr>
        <p:spPr>
          <a:xfrm>
            <a:off x="10157227" y="1518367"/>
            <a:ext cx="5833038"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sprechen darüber, was man tun kann, wenn dich jemand online belästigt.</a:t>
            </a:r>
          </a:p>
        </p:txBody>
      </p:sp>
      <p:sp>
        <p:nvSpPr>
          <p:cNvPr id="4" name="TextBox 4"/>
          <p:cNvSpPr txBox="1"/>
          <p:nvPr/>
        </p:nvSpPr>
        <p:spPr>
          <a:xfrm>
            <a:off x="1825538" y="6002103"/>
            <a:ext cx="6262829" cy="638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Wir haben bereits gesehen, wie Nachrichten im Internet Schaden anrichten können.</a:t>
            </a:r>
          </a:p>
        </p:txBody>
      </p:sp>
      <p:grpSp>
        <p:nvGrpSpPr>
          <p:cNvPr id="5" name="Group 5"/>
          <p:cNvGrpSpPr/>
          <p:nvPr/>
        </p:nvGrpSpPr>
        <p:grpSpPr>
          <a:xfrm>
            <a:off x="8940832" y="5494977"/>
            <a:ext cx="7766461" cy="2925907"/>
            <a:chOff x="0" y="0"/>
            <a:chExt cx="6040937" cy="2275840"/>
          </a:xfrm>
        </p:grpSpPr>
        <p:sp>
          <p:nvSpPr>
            <p:cNvPr id="6" name="Freeform 6"/>
            <p:cNvSpPr/>
            <p:nvPr/>
          </p:nvSpPr>
          <p:spPr>
            <a:xfrm>
              <a:off x="0" y="0"/>
              <a:ext cx="6040975" cy="2275840"/>
            </a:xfrm>
            <a:custGeom>
              <a:avLst/>
              <a:gdLst/>
              <a:ahLst/>
              <a:cxnLst/>
              <a:rect l="l" t="t" r="r" b="b"/>
              <a:pathLst>
                <a:path w="6040975" h="2275840">
                  <a:moveTo>
                    <a:pt x="0" y="379349"/>
                  </a:moveTo>
                  <a:cubicBezTo>
                    <a:pt x="0" y="169799"/>
                    <a:pt x="178583" y="0"/>
                    <a:pt x="398974" y="0"/>
                  </a:cubicBezTo>
                  <a:lnTo>
                    <a:pt x="5642003" y="0"/>
                  </a:lnTo>
                  <a:cubicBezTo>
                    <a:pt x="5862394" y="0"/>
                    <a:pt x="6040975" y="169799"/>
                    <a:pt x="6040975" y="379349"/>
                  </a:cubicBezTo>
                  <a:lnTo>
                    <a:pt x="6040975" y="1896491"/>
                  </a:lnTo>
                  <a:cubicBezTo>
                    <a:pt x="6040975" y="2106041"/>
                    <a:pt x="5862394" y="2275840"/>
                    <a:pt x="5642003" y="2275840"/>
                  </a:cubicBezTo>
                  <a:lnTo>
                    <a:pt x="398974" y="2275840"/>
                  </a:lnTo>
                  <a:cubicBezTo>
                    <a:pt x="178583" y="2275840"/>
                    <a:pt x="0" y="2106041"/>
                    <a:pt x="0" y="1896491"/>
                  </a:cubicBezTo>
                  <a:lnTo>
                    <a:pt x="0" y="379349"/>
                  </a:lnTo>
                  <a:close/>
                </a:path>
              </a:pathLst>
            </a:custGeom>
            <a:solidFill>
              <a:srgbClr val="70C7D6"/>
            </a:solidFill>
            <a:ln w="19050" cap="rnd">
              <a:solidFill>
                <a:srgbClr val="000000"/>
              </a:solidFill>
              <a:prstDash val="solid"/>
              <a:round/>
            </a:ln>
          </p:spPr>
          <p:txBody>
            <a:bodyPr/>
            <a:lstStyle/>
            <a:p>
              <a:endParaRPr lang="es-ES"/>
            </a:p>
          </p:txBody>
        </p:sp>
        <p:sp>
          <p:nvSpPr>
            <p:cNvPr id="7" name="TextBox 7"/>
            <p:cNvSpPr txBox="1"/>
            <p:nvPr/>
          </p:nvSpPr>
          <p:spPr>
            <a:xfrm>
              <a:off x="0" y="-28575"/>
              <a:ext cx="6040937" cy="2304415"/>
            </a:xfrm>
            <a:prstGeom prst="rect">
              <a:avLst/>
            </a:prstGeom>
          </p:spPr>
          <p:txBody>
            <a:bodyPr lIns="87081" tIns="87081" rIns="87081" bIns="87081" rtlCol="0" anchor="ctr"/>
            <a:lstStyle/>
            <a:p>
              <a:pPr algn="ctr">
                <a:lnSpc>
                  <a:spcPts val="3949"/>
                </a:lnSpc>
              </a:pPr>
              <a:r>
                <a:rPr lang="en-US" sz="3291">
                  <a:solidFill>
                    <a:srgbClr val="000000"/>
                  </a:solidFill>
                  <a:latin typeface="Poppins"/>
                  <a:ea typeface="Poppins"/>
                  <a:cs typeface="Poppins"/>
                  <a:sym typeface="Poppins"/>
                </a:rPr>
                <a:t>Was können wir tun, wenn wir unangenehme Nachrichten erhalten oder sehen, dass jemand anderes sie erhält?</a:t>
              </a:r>
            </a:p>
          </p:txBody>
        </p:sp>
      </p:gr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2457" y="4583568"/>
            <a:ext cx="20735377" cy="5695931"/>
            <a:chOff x="0" y="0"/>
            <a:chExt cx="19660209" cy="5400586"/>
          </a:xfrm>
        </p:grpSpPr>
        <p:sp>
          <p:nvSpPr>
            <p:cNvPr id="3" name="Freeform 3"/>
            <p:cNvSpPr/>
            <p:nvPr/>
          </p:nvSpPr>
          <p:spPr>
            <a:xfrm>
              <a:off x="0" y="0"/>
              <a:ext cx="19660209" cy="5400548"/>
            </a:xfrm>
            <a:custGeom>
              <a:avLst/>
              <a:gdLst/>
              <a:ahLst/>
              <a:cxnLst/>
              <a:rect l="l" t="t" r="r" b="b"/>
              <a:pathLst>
                <a:path w="19660209" h="5400548">
                  <a:moveTo>
                    <a:pt x="0" y="0"/>
                  </a:moveTo>
                  <a:lnTo>
                    <a:pt x="19660209" y="0"/>
                  </a:lnTo>
                  <a:lnTo>
                    <a:pt x="19660209" y="5400548"/>
                  </a:lnTo>
                  <a:lnTo>
                    <a:pt x="0" y="5400548"/>
                  </a:lnTo>
                  <a:close/>
                </a:path>
              </a:pathLst>
            </a:custGeom>
            <a:solidFill>
              <a:srgbClr val="E3829C"/>
            </a:solidFill>
          </p:spPr>
          <p:txBody>
            <a:bodyPr/>
            <a:lstStyle/>
            <a:p>
              <a:endParaRPr lang="es-ES"/>
            </a:p>
          </p:txBody>
        </p:sp>
      </p:grpSp>
      <p:sp>
        <p:nvSpPr>
          <p:cNvPr id="4" name="TextBox 4"/>
          <p:cNvSpPr txBox="1"/>
          <p:nvPr/>
        </p:nvSpPr>
        <p:spPr>
          <a:xfrm>
            <a:off x="4286815" y="612938"/>
            <a:ext cx="9714384" cy="4019252"/>
          </a:xfrm>
          <a:prstGeom prst="rect">
            <a:avLst/>
          </a:prstGeom>
        </p:spPr>
        <p:txBody>
          <a:bodyPr lIns="0" tIns="0" rIns="0" bIns="0" rtlCol="0" anchor="t">
            <a:spAutoFit/>
          </a:bodyPr>
          <a:lstStyle/>
          <a:p>
            <a:pPr algn="ctr">
              <a:lnSpc>
                <a:spcPts val="29879"/>
              </a:lnSpc>
            </a:pPr>
            <a:r>
              <a:rPr lang="en-US" sz="24899">
                <a:solidFill>
                  <a:srgbClr val="E3829C"/>
                </a:solidFill>
                <a:latin typeface="Poppins"/>
                <a:ea typeface="Poppins"/>
                <a:cs typeface="Poppins"/>
                <a:sym typeface="Poppins"/>
              </a:rPr>
              <a:t>STOPP</a:t>
            </a:r>
          </a:p>
        </p:txBody>
      </p:sp>
      <p:sp>
        <p:nvSpPr>
          <p:cNvPr id="5" name="TextBox 5"/>
          <p:cNvSpPr txBox="1"/>
          <p:nvPr/>
        </p:nvSpPr>
        <p:spPr>
          <a:xfrm>
            <a:off x="4461886" y="5188744"/>
            <a:ext cx="9364242"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Mach nicht mit und lache nicht über verletzende Nachrichten.</a:t>
            </a:r>
          </a:p>
        </p:txBody>
      </p:sp>
      <p:sp>
        <p:nvSpPr>
          <p:cNvPr id="6" name="TextBox 6"/>
          <p:cNvSpPr txBox="1"/>
          <p:nvPr/>
        </p:nvSpPr>
        <p:spPr>
          <a:xfrm>
            <a:off x="3456668" y="6163022"/>
            <a:ext cx="11374678"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Verletzendes Verhalten zu ignorieren ist der erste Schritt, um es zu stoppen.</a:t>
            </a:r>
          </a:p>
        </p:txBody>
      </p:sp>
      <p:sp>
        <p:nvSpPr>
          <p:cNvPr id="7" name="TextBox 7"/>
          <p:cNvSpPr txBox="1"/>
          <p:nvPr/>
        </p:nvSpPr>
        <p:spPr>
          <a:xfrm>
            <a:off x="6617986" y="7144787"/>
            <a:ext cx="5052040"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Geh weg oder schließe den Chat.</a:t>
            </a:r>
          </a:p>
        </p:txBody>
      </p:sp>
      <p:sp>
        <p:nvSpPr>
          <p:cNvPr id="8" name="TextBox 8"/>
          <p:cNvSpPr txBox="1"/>
          <p:nvPr/>
        </p:nvSpPr>
        <p:spPr>
          <a:xfrm>
            <a:off x="5580747" y="8119065"/>
            <a:ext cx="7126518"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Antworte nicht – Schweigen kann kraftvoll sein.</a:t>
            </a:r>
          </a:p>
        </p:txBody>
      </p:sp>
      <p:sp>
        <p:nvSpPr>
          <p:cNvPr id="9" name="TextBox 9"/>
          <p:cNvSpPr txBox="1"/>
          <p:nvPr/>
        </p:nvSpPr>
        <p:spPr>
          <a:xfrm>
            <a:off x="4070514" y="9093343"/>
            <a:ext cx="10146985"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Du musst auf gemeine Worte nicht mit weiteren Worten antworten.</a:t>
            </a:r>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1707" y="4583568"/>
            <a:ext cx="19056442" cy="5695931"/>
            <a:chOff x="0" y="0"/>
            <a:chExt cx="18068330" cy="5400586"/>
          </a:xfrm>
        </p:grpSpPr>
        <p:sp>
          <p:nvSpPr>
            <p:cNvPr id="3" name="Freeform 3"/>
            <p:cNvSpPr/>
            <p:nvPr/>
          </p:nvSpPr>
          <p:spPr>
            <a:xfrm>
              <a:off x="0" y="0"/>
              <a:ext cx="18068330" cy="5400548"/>
            </a:xfrm>
            <a:custGeom>
              <a:avLst/>
              <a:gdLst/>
              <a:ahLst/>
              <a:cxnLst/>
              <a:rect l="l" t="t" r="r" b="b"/>
              <a:pathLst>
                <a:path w="18068330" h="5400548">
                  <a:moveTo>
                    <a:pt x="0" y="0"/>
                  </a:moveTo>
                  <a:lnTo>
                    <a:pt x="18068330" y="0"/>
                  </a:lnTo>
                  <a:lnTo>
                    <a:pt x="18068330" y="5400548"/>
                  </a:lnTo>
                  <a:lnTo>
                    <a:pt x="0" y="5400548"/>
                  </a:lnTo>
                  <a:close/>
                </a:path>
              </a:pathLst>
            </a:custGeom>
            <a:solidFill>
              <a:srgbClr val="50B264"/>
            </a:solidFill>
          </p:spPr>
          <p:txBody>
            <a:bodyPr/>
            <a:lstStyle/>
            <a:p>
              <a:endParaRPr lang="es-ES"/>
            </a:p>
          </p:txBody>
        </p:sp>
      </p:grpSp>
      <p:sp>
        <p:nvSpPr>
          <p:cNvPr id="4" name="TextBox 4"/>
          <p:cNvSpPr txBox="1"/>
          <p:nvPr/>
        </p:nvSpPr>
        <p:spPr>
          <a:xfrm>
            <a:off x="768467" y="611024"/>
            <a:ext cx="16751052" cy="3686175"/>
          </a:xfrm>
          <a:prstGeom prst="rect">
            <a:avLst/>
          </a:prstGeom>
        </p:spPr>
        <p:txBody>
          <a:bodyPr lIns="0" tIns="0" rIns="0" bIns="0" rtlCol="0" anchor="t">
            <a:spAutoFit/>
          </a:bodyPr>
          <a:lstStyle/>
          <a:p>
            <a:pPr algn="ctr">
              <a:lnSpc>
                <a:spcPts val="27360"/>
              </a:lnSpc>
            </a:pPr>
            <a:r>
              <a:rPr lang="en-US" sz="22800" dirty="0">
                <a:solidFill>
                  <a:srgbClr val="50B264"/>
                </a:solidFill>
                <a:latin typeface="Poppins"/>
                <a:ea typeface="Poppins"/>
                <a:cs typeface="Poppins"/>
                <a:sym typeface="Poppins"/>
              </a:rPr>
              <a:t>BLOCKIEREN</a:t>
            </a:r>
          </a:p>
        </p:txBody>
      </p:sp>
      <p:sp>
        <p:nvSpPr>
          <p:cNvPr id="5" name="TextBox 5"/>
          <p:cNvSpPr txBox="1"/>
          <p:nvPr/>
        </p:nvSpPr>
        <p:spPr>
          <a:xfrm>
            <a:off x="5709866" y="5134456"/>
            <a:ext cx="6868255"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Blockiere die Person, die dich online belästigt.</a:t>
            </a:r>
          </a:p>
        </p:txBody>
      </p:sp>
      <p:sp>
        <p:nvSpPr>
          <p:cNvPr id="6" name="TextBox 6"/>
          <p:cNvSpPr txBox="1"/>
          <p:nvPr/>
        </p:nvSpPr>
        <p:spPr>
          <a:xfrm>
            <a:off x="4857534" y="6085454"/>
            <a:ext cx="8572919"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Entferne sie oder entfolge ihr in den sozialen Netzwerken.</a:t>
            </a:r>
          </a:p>
        </p:txBody>
      </p:sp>
      <p:sp>
        <p:nvSpPr>
          <p:cNvPr id="7" name="TextBox 7"/>
          <p:cNvSpPr txBox="1"/>
          <p:nvPr/>
        </p:nvSpPr>
        <p:spPr>
          <a:xfrm>
            <a:off x="3097618" y="7036452"/>
            <a:ext cx="12092750"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Gib ihr keine weiteren Chancen, dich zu verletzen – blockiere sie und geh weiter.</a:t>
            </a:r>
          </a:p>
        </p:txBody>
      </p:sp>
      <p:sp>
        <p:nvSpPr>
          <p:cNvPr id="8" name="TextBox 8"/>
          <p:cNvSpPr txBox="1"/>
          <p:nvPr/>
        </p:nvSpPr>
        <p:spPr>
          <a:xfrm>
            <a:off x="6230683" y="7987451"/>
            <a:ext cx="5826621"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Schütze deinen Raum und deine Ruhe.</a:t>
            </a:r>
          </a:p>
        </p:txBody>
      </p:sp>
      <p:sp>
        <p:nvSpPr>
          <p:cNvPr id="9" name="TextBox 9"/>
          <p:cNvSpPr txBox="1"/>
          <p:nvPr/>
        </p:nvSpPr>
        <p:spPr>
          <a:xfrm>
            <a:off x="5825394" y="8938449"/>
            <a:ext cx="6637200"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Du entscheidest, wer dich kontaktieren darf.</a:t>
            </a:r>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8874" y="4583568"/>
            <a:ext cx="19395801" cy="5695931"/>
            <a:chOff x="0" y="0"/>
            <a:chExt cx="18390093" cy="5400586"/>
          </a:xfrm>
        </p:grpSpPr>
        <p:sp>
          <p:nvSpPr>
            <p:cNvPr id="3" name="Freeform 3"/>
            <p:cNvSpPr/>
            <p:nvPr/>
          </p:nvSpPr>
          <p:spPr>
            <a:xfrm>
              <a:off x="0" y="0"/>
              <a:ext cx="18390093" cy="5400548"/>
            </a:xfrm>
            <a:custGeom>
              <a:avLst/>
              <a:gdLst/>
              <a:ahLst/>
              <a:cxnLst/>
              <a:rect l="l" t="t" r="r" b="b"/>
              <a:pathLst>
                <a:path w="18390093" h="5400548">
                  <a:moveTo>
                    <a:pt x="0" y="0"/>
                  </a:moveTo>
                  <a:lnTo>
                    <a:pt x="18390093" y="0"/>
                  </a:lnTo>
                  <a:lnTo>
                    <a:pt x="18390093" y="5400548"/>
                  </a:lnTo>
                  <a:lnTo>
                    <a:pt x="0" y="5400548"/>
                  </a:lnTo>
                  <a:close/>
                </a:path>
              </a:pathLst>
            </a:custGeom>
            <a:solidFill>
              <a:srgbClr val="70C7D6"/>
            </a:solidFill>
          </p:spPr>
          <p:txBody>
            <a:bodyPr/>
            <a:lstStyle/>
            <a:p>
              <a:endParaRPr lang="es-ES"/>
            </a:p>
          </p:txBody>
        </p:sp>
      </p:grpSp>
      <p:sp>
        <p:nvSpPr>
          <p:cNvPr id="4" name="TextBox 4"/>
          <p:cNvSpPr txBox="1"/>
          <p:nvPr/>
        </p:nvSpPr>
        <p:spPr>
          <a:xfrm>
            <a:off x="685800" y="601499"/>
            <a:ext cx="16916400" cy="3769815"/>
          </a:xfrm>
          <a:prstGeom prst="rect">
            <a:avLst/>
          </a:prstGeom>
        </p:spPr>
        <p:txBody>
          <a:bodyPr wrap="square" lIns="0" tIns="0" rIns="0" bIns="0" rtlCol="0" anchor="t">
            <a:spAutoFit/>
          </a:bodyPr>
          <a:lstStyle/>
          <a:p>
            <a:pPr algn="ctr">
              <a:lnSpc>
                <a:spcPts val="29879"/>
              </a:lnSpc>
            </a:pPr>
            <a:r>
              <a:rPr lang="en-US" sz="24899" dirty="0">
                <a:solidFill>
                  <a:srgbClr val="70C7D6"/>
                </a:solidFill>
                <a:latin typeface="Poppins"/>
                <a:ea typeface="Poppins"/>
                <a:cs typeface="Poppins"/>
                <a:sym typeface="Poppins"/>
              </a:rPr>
              <a:t>SPRECHEN</a:t>
            </a:r>
          </a:p>
        </p:txBody>
      </p:sp>
      <p:sp>
        <p:nvSpPr>
          <p:cNvPr id="5" name="TextBox 5"/>
          <p:cNvSpPr txBox="1"/>
          <p:nvPr/>
        </p:nvSpPr>
        <p:spPr>
          <a:xfrm>
            <a:off x="5624482" y="5282063"/>
            <a:ext cx="7039035"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Du bist nicht allein; um Hilfe zu bitten ist mutig.</a:t>
            </a:r>
          </a:p>
        </p:txBody>
      </p:sp>
      <p:sp>
        <p:nvSpPr>
          <p:cNvPr id="6" name="TextBox 6"/>
          <p:cNvSpPr txBox="1"/>
          <p:nvPr/>
        </p:nvSpPr>
        <p:spPr>
          <a:xfrm>
            <a:off x="5067667" y="6189677"/>
            <a:ext cx="8152665"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Zu erzählen, was passiert ist, hilft dir, sicher zu bleiben.</a:t>
            </a:r>
          </a:p>
        </p:txBody>
      </p:sp>
      <p:sp>
        <p:nvSpPr>
          <p:cNvPr id="7" name="TextBox 7"/>
          <p:cNvSpPr txBox="1"/>
          <p:nvPr/>
        </p:nvSpPr>
        <p:spPr>
          <a:xfrm>
            <a:off x="3766305" y="7097290"/>
            <a:ext cx="10755390" cy="742355"/>
          </a:xfrm>
          <a:prstGeom prst="rect">
            <a:avLst/>
          </a:prstGeom>
        </p:spPr>
        <p:txBody>
          <a:bodyPr lIns="0" tIns="0" rIns="0" bIns="0" rtlCol="0" anchor="t">
            <a:spAutoFit/>
          </a:bodyPr>
          <a:lstStyle/>
          <a:p>
            <a:pPr algn="ctr">
              <a:lnSpc>
                <a:spcPts val="2880"/>
              </a:lnSpc>
            </a:pPr>
            <a:r>
              <a:rPr lang="en-US" sz="2400">
                <a:solidFill>
                  <a:srgbClr val="000000"/>
                </a:solidFill>
                <a:latin typeface="Poppins"/>
                <a:ea typeface="Poppins"/>
                <a:cs typeface="Poppins"/>
                <a:sym typeface="Poppins"/>
              </a:rPr>
              <a:t>Sprich mit einem Erwachsenen, dem du vertraust – einer Lehrerin oder </a:t>
            </a:r>
          </a:p>
          <a:p>
            <a:pPr algn="ctr">
              <a:lnSpc>
                <a:spcPts val="2879"/>
              </a:lnSpc>
            </a:pPr>
            <a:r>
              <a:rPr lang="en-US" sz="2399">
                <a:solidFill>
                  <a:srgbClr val="000000"/>
                </a:solidFill>
                <a:latin typeface="Poppins"/>
                <a:ea typeface="Poppins"/>
                <a:cs typeface="Poppins"/>
                <a:sym typeface="Poppins"/>
              </a:rPr>
              <a:t>einem Lehrer, deinen Eltern oder der Schulberatung.</a:t>
            </a:r>
          </a:p>
        </p:txBody>
      </p:sp>
      <p:sp>
        <p:nvSpPr>
          <p:cNvPr id="8" name="TextBox 8"/>
          <p:cNvSpPr txBox="1"/>
          <p:nvPr/>
        </p:nvSpPr>
        <p:spPr>
          <a:xfrm>
            <a:off x="2648803" y="8109679"/>
            <a:ext cx="12990393"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Erzähle es jemandem, auch wenn du denkst, es sei nur eine Kleinigkeit – es ist wichtig.</a:t>
            </a:r>
          </a:p>
        </p:txBody>
      </p:sp>
      <p:sp>
        <p:nvSpPr>
          <p:cNvPr id="9" name="TextBox 9"/>
          <p:cNvSpPr txBox="1"/>
          <p:nvPr/>
        </p:nvSpPr>
        <p:spPr>
          <a:xfrm>
            <a:off x="3823127" y="8887123"/>
            <a:ext cx="10641746" cy="380702"/>
          </a:xfrm>
          <a:prstGeom prst="rect">
            <a:avLst/>
          </a:prstGeom>
        </p:spPr>
        <p:txBody>
          <a:bodyPr lIns="0" tIns="0" rIns="0" bIns="0" rtlCol="0" anchor="t">
            <a:spAutoFit/>
          </a:bodyPr>
          <a:lstStyle/>
          <a:p>
            <a:pPr algn="ctr">
              <a:lnSpc>
                <a:spcPts val="2879"/>
              </a:lnSpc>
            </a:pPr>
            <a:r>
              <a:rPr lang="en-US" sz="2399">
                <a:solidFill>
                  <a:srgbClr val="000000"/>
                </a:solidFill>
                <a:latin typeface="Poppins"/>
                <a:ea typeface="Poppins"/>
                <a:cs typeface="Poppins"/>
                <a:sym typeface="Poppins"/>
              </a:rPr>
              <a:t>Sprich darüber, damit andere dir helfen können, das Problem zu lösen.</a:t>
            </a:r>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8609" y="1167777"/>
            <a:ext cx="4438009" cy="3545324"/>
            <a:chOff x="0" y="0"/>
            <a:chExt cx="3670973" cy="2932574"/>
          </a:xfrm>
        </p:grpSpPr>
        <p:sp>
          <p:nvSpPr>
            <p:cNvPr id="3" name="Freeform 3"/>
            <p:cNvSpPr/>
            <p:nvPr/>
          </p:nvSpPr>
          <p:spPr>
            <a:xfrm>
              <a:off x="0" y="0"/>
              <a:ext cx="3671062" cy="2932688"/>
            </a:xfrm>
            <a:custGeom>
              <a:avLst/>
              <a:gdLst/>
              <a:ahLst/>
              <a:cxnLst/>
              <a:rect l="l" t="t" r="r" b="b"/>
              <a:pathLst>
                <a:path w="3671062" h="2932688">
                  <a:moveTo>
                    <a:pt x="0" y="488824"/>
                  </a:moveTo>
                  <a:cubicBezTo>
                    <a:pt x="0" y="218821"/>
                    <a:pt x="218821" y="0"/>
                    <a:pt x="488823" y="0"/>
                  </a:cubicBezTo>
                  <a:lnTo>
                    <a:pt x="3182239" y="0"/>
                  </a:lnTo>
                  <a:cubicBezTo>
                    <a:pt x="3452241" y="0"/>
                    <a:pt x="3671062" y="218821"/>
                    <a:pt x="3671062" y="488824"/>
                  </a:cubicBezTo>
                  <a:lnTo>
                    <a:pt x="3671062" y="2443864"/>
                  </a:lnTo>
                  <a:cubicBezTo>
                    <a:pt x="3671062" y="2713867"/>
                    <a:pt x="3452241" y="2932688"/>
                    <a:pt x="3182239" y="2932688"/>
                  </a:cubicBezTo>
                  <a:lnTo>
                    <a:pt x="488823" y="2932688"/>
                  </a:lnTo>
                  <a:cubicBezTo>
                    <a:pt x="218821" y="2932561"/>
                    <a:pt x="0" y="2713740"/>
                    <a:pt x="0" y="2443864"/>
                  </a:cubicBezTo>
                  <a:lnTo>
                    <a:pt x="0" y="488824"/>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3670973" cy="2961149"/>
            </a:xfrm>
            <a:prstGeom prst="rect">
              <a:avLst/>
            </a:prstGeom>
          </p:spPr>
          <p:txBody>
            <a:bodyPr lIns="81886" tIns="81886" rIns="81886" bIns="81886" rtlCol="0" anchor="ctr"/>
            <a:lstStyle/>
            <a:p>
              <a:pPr algn="ctr">
                <a:lnSpc>
                  <a:spcPts val="3600"/>
                </a:lnSpc>
              </a:pPr>
              <a:r>
                <a:rPr lang="en-US" sz="3000">
                  <a:solidFill>
                    <a:srgbClr val="000000"/>
                  </a:solidFill>
                  <a:latin typeface="Poppins"/>
                  <a:ea typeface="Poppins"/>
                  <a:cs typeface="Poppins"/>
                  <a:sym typeface="Poppins"/>
                </a:rPr>
                <a:t>Eine Gruppe beginnt, Witze über dich zu teilen.</a:t>
              </a:r>
            </a:p>
          </p:txBody>
        </p:sp>
      </p:grpSp>
      <p:grpSp>
        <p:nvGrpSpPr>
          <p:cNvPr id="5" name="Group 5"/>
          <p:cNvGrpSpPr/>
          <p:nvPr/>
        </p:nvGrpSpPr>
        <p:grpSpPr>
          <a:xfrm>
            <a:off x="6924996" y="1167777"/>
            <a:ext cx="4438009" cy="3545324"/>
            <a:chOff x="0" y="0"/>
            <a:chExt cx="3670973" cy="2932574"/>
          </a:xfrm>
        </p:grpSpPr>
        <p:sp>
          <p:nvSpPr>
            <p:cNvPr id="6" name="Freeform 6"/>
            <p:cNvSpPr/>
            <p:nvPr/>
          </p:nvSpPr>
          <p:spPr>
            <a:xfrm>
              <a:off x="0" y="0"/>
              <a:ext cx="3671062" cy="2932688"/>
            </a:xfrm>
            <a:custGeom>
              <a:avLst/>
              <a:gdLst/>
              <a:ahLst/>
              <a:cxnLst/>
              <a:rect l="l" t="t" r="r" b="b"/>
              <a:pathLst>
                <a:path w="3671062" h="2932688">
                  <a:moveTo>
                    <a:pt x="0" y="488824"/>
                  </a:moveTo>
                  <a:cubicBezTo>
                    <a:pt x="0" y="218821"/>
                    <a:pt x="218821" y="0"/>
                    <a:pt x="488823" y="0"/>
                  </a:cubicBezTo>
                  <a:lnTo>
                    <a:pt x="3182239" y="0"/>
                  </a:lnTo>
                  <a:cubicBezTo>
                    <a:pt x="3452241" y="0"/>
                    <a:pt x="3671062" y="218821"/>
                    <a:pt x="3671062" y="488824"/>
                  </a:cubicBezTo>
                  <a:lnTo>
                    <a:pt x="3671062" y="2443864"/>
                  </a:lnTo>
                  <a:cubicBezTo>
                    <a:pt x="3671062" y="2713867"/>
                    <a:pt x="3452241" y="2932688"/>
                    <a:pt x="3182239" y="2932688"/>
                  </a:cubicBezTo>
                  <a:lnTo>
                    <a:pt x="488823" y="2932688"/>
                  </a:lnTo>
                  <a:cubicBezTo>
                    <a:pt x="218821" y="2932561"/>
                    <a:pt x="0" y="2713740"/>
                    <a:pt x="0" y="2443864"/>
                  </a:cubicBezTo>
                  <a:lnTo>
                    <a:pt x="0" y="488824"/>
                  </a:lnTo>
                  <a:close/>
                </a:path>
              </a:pathLst>
            </a:custGeom>
            <a:solidFill>
              <a:srgbClr val="50B264"/>
            </a:solidFill>
            <a:ln w="19050" cap="rnd">
              <a:solidFill>
                <a:srgbClr val="000000"/>
              </a:solidFill>
              <a:prstDash val="solid"/>
              <a:round/>
            </a:ln>
          </p:spPr>
          <p:txBody>
            <a:bodyPr/>
            <a:lstStyle/>
            <a:p>
              <a:endParaRPr lang="es-ES"/>
            </a:p>
          </p:txBody>
        </p:sp>
        <p:sp>
          <p:nvSpPr>
            <p:cNvPr id="7" name="TextBox 7"/>
            <p:cNvSpPr txBox="1"/>
            <p:nvPr/>
          </p:nvSpPr>
          <p:spPr>
            <a:xfrm>
              <a:off x="0" y="-28575"/>
              <a:ext cx="3670973" cy="2961149"/>
            </a:xfrm>
            <a:prstGeom prst="rect">
              <a:avLst/>
            </a:prstGeom>
          </p:spPr>
          <p:txBody>
            <a:bodyPr lIns="81886" tIns="81886" rIns="81886" bIns="81886" rtlCol="0" anchor="ctr"/>
            <a:lstStyle/>
            <a:p>
              <a:pPr algn="ctr">
                <a:lnSpc>
                  <a:spcPts val="3600"/>
                </a:lnSpc>
              </a:pPr>
              <a:r>
                <a:rPr lang="en-US" sz="3000">
                  <a:solidFill>
                    <a:srgbClr val="000000"/>
                  </a:solidFill>
                  <a:latin typeface="Poppins"/>
                  <a:ea typeface="Poppins"/>
                  <a:cs typeface="Poppins"/>
                  <a:sym typeface="Poppins"/>
                </a:rPr>
                <a:t>Sie schicken dir nervige Nachrichten, auch wenn du sie bittest, damit aufzuhören.</a:t>
              </a:r>
            </a:p>
          </p:txBody>
        </p:sp>
      </p:grpSp>
      <p:grpSp>
        <p:nvGrpSpPr>
          <p:cNvPr id="8" name="Group 8"/>
          <p:cNvGrpSpPr/>
          <p:nvPr/>
        </p:nvGrpSpPr>
        <p:grpSpPr>
          <a:xfrm>
            <a:off x="12551382" y="1167777"/>
            <a:ext cx="4438009" cy="3545324"/>
            <a:chOff x="0" y="0"/>
            <a:chExt cx="3670973" cy="2932574"/>
          </a:xfrm>
        </p:grpSpPr>
        <p:sp>
          <p:nvSpPr>
            <p:cNvPr id="9" name="Freeform 9"/>
            <p:cNvSpPr/>
            <p:nvPr/>
          </p:nvSpPr>
          <p:spPr>
            <a:xfrm>
              <a:off x="0" y="0"/>
              <a:ext cx="3671062" cy="2932688"/>
            </a:xfrm>
            <a:custGeom>
              <a:avLst/>
              <a:gdLst/>
              <a:ahLst/>
              <a:cxnLst/>
              <a:rect l="l" t="t" r="r" b="b"/>
              <a:pathLst>
                <a:path w="3671062" h="2932688">
                  <a:moveTo>
                    <a:pt x="0" y="488824"/>
                  </a:moveTo>
                  <a:cubicBezTo>
                    <a:pt x="0" y="218821"/>
                    <a:pt x="218821" y="0"/>
                    <a:pt x="488823" y="0"/>
                  </a:cubicBezTo>
                  <a:lnTo>
                    <a:pt x="3182239" y="0"/>
                  </a:lnTo>
                  <a:cubicBezTo>
                    <a:pt x="3452241" y="0"/>
                    <a:pt x="3671062" y="218821"/>
                    <a:pt x="3671062" y="488824"/>
                  </a:cubicBezTo>
                  <a:lnTo>
                    <a:pt x="3671062" y="2443864"/>
                  </a:lnTo>
                  <a:cubicBezTo>
                    <a:pt x="3671062" y="2713867"/>
                    <a:pt x="3452241" y="2932688"/>
                    <a:pt x="3182239" y="2932688"/>
                  </a:cubicBezTo>
                  <a:lnTo>
                    <a:pt x="488823" y="2932688"/>
                  </a:lnTo>
                  <a:cubicBezTo>
                    <a:pt x="218821" y="2932561"/>
                    <a:pt x="0" y="2713740"/>
                    <a:pt x="0" y="2443864"/>
                  </a:cubicBezTo>
                  <a:lnTo>
                    <a:pt x="0" y="488824"/>
                  </a:lnTo>
                  <a:close/>
                </a:path>
              </a:pathLst>
            </a:custGeom>
            <a:solidFill>
              <a:srgbClr val="70C7D6"/>
            </a:solidFill>
            <a:ln w="19050" cap="rnd">
              <a:solidFill>
                <a:srgbClr val="000000"/>
              </a:solidFill>
              <a:prstDash val="solid"/>
              <a:round/>
            </a:ln>
          </p:spPr>
          <p:txBody>
            <a:bodyPr/>
            <a:lstStyle/>
            <a:p>
              <a:endParaRPr lang="es-ES"/>
            </a:p>
          </p:txBody>
        </p:sp>
        <p:sp>
          <p:nvSpPr>
            <p:cNvPr id="10" name="TextBox 10"/>
            <p:cNvSpPr txBox="1"/>
            <p:nvPr/>
          </p:nvSpPr>
          <p:spPr>
            <a:xfrm>
              <a:off x="0" y="-28575"/>
              <a:ext cx="3670973" cy="2961149"/>
            </a:xfrm>
            <a:prstGeom prst="rect">
              <a:avLst/>
            </a:prstGeom>
          </p:spPr>
          <p:txBody>
            <a:bodyPr lIns="81886" tIns="81886" rIns="81886" bIns="81886" rtlCol="0" anchor="ctr"/>
            <a:lstStyle/>
            <a:p>
              <a:pPr algn="ctr">
                <a:lnSpc>
                  <a:spcPts val="3600"/>
                </a:lnSpc>
              </a:pPr>
              <a:r>
                <a:rPr lang="en-US" sz="3000">
                  <a:solidFill>
                    <a:srgbClr val="000000"/>
                  </a:solidFill>
                  <a:latin typeface="Poppins"/>
                  <a:ea typeface="Poppins"/>
                  <a:cs typeface="Poppins"/>
                  <a:sym typeface="Poppins"/>
                </a:rPr>
                <a:t>Jemand gibt deine Nummer ohne deine Erlaubnis weiter.</a:t>
              </a:r>
            </a:p>
          </p:txBody>
        </p:sp>
      </p:grpSp>
      <p:grpSp>
        <p:nvGrpSpPr>
          <p:cNvPr id="11" name="Group 11"/>
          <p:cNvGrpSpPr/>
          <p:nvPr/>
        </p:nvGrpSpPr>
        <p:grpSpPr>
          <a:xfrm>
            <a:off x="12551382" y="5573899"/>
            <a:ext cx="4438009" cy="3545324"/>
            <a:chOff x="0" y="0"/>
            <a:chExt cx="3670973" cy="2932574"/>
          </a:xfrm>
        </p:grpSpPr>
        <p:sp>
          <p:nvSpPr>
            <p:cNvPr id="12" name="Freeform 12"/>
            <p:cNvSpPr/>
            <p:nvPr/>
          </p:nvSpPr>
          <p:spPr>
            <a:xfrm>
              <a:off x="0" y="0"/>
              <a:ext cx="3671062" cy="2932688"/>
            </a:xfrm>
            <a:custGeom>
              <a:avLst/>
              <a:gdLst/>
              <a:ahLst/>
              <a:cxnLst/>
              <a:rect l="l" t="t" r="r" b="b"/>
              <a:pathLst>
                <a:path w="3671062" h="2932688">
                  <a:moveTo>
                    <a:pt x="0" y="488824"/>
                  </a:moveTo>
                  <a:cubicBezTo>
                    <a:pt x="0" y="218821"/>
                    <a:pt x="218821" y="0"/>
                    <a:pt x="488823" y="0"/>
                  </a:cubicBezTo>
                  <a:lnTo>
                    <a:pt x="3182239" y="0"/>
                  </a:lnTo>
                  <a:cubicBezTo>
                    <a:pt x="3452241" y="0"/>
                    <a:pt x="3671062" y="218821"/>
                    <a:pt x="3671062" y="488824"/>
                  </a:cubicBezTo>
                  <a:lnTo>
                    <a:pt x="3671062" y="2443864"/>
                  </a:lnTo>
                  <a:cubicBezTo>
                    <a:pt x="3671062" y="2713867"/>
                    <a:pt x="3452241" y="2932688"/>
                    <a:pt x="3182239" y="2932688"/>
                  </a:cubicBezTo>
                  <a:lnTo>
                    <a:pt x="488823" y="2932688"/>
                  </a:lnTo>
                  <a:cubicBezTo>
                    <a:pt x="218821" y="2932561"/>
                    <a:pt x="0" y="2713740"/>
                    <a:pt x="0" y="2443864"/>
                  </a:cubicBezTo>
                  <a:lnTo>
                    <a:pt x="0" y="488824"/>
                  </a:lnTo>
                  <a:close/>
                </a:path>
              </a:pathLst>
            </a:custGeom>
            <a:solidFill>
              <a:srgbClr val="E3829C"/>
            </a:solidFill>
            <a:ln w="19050" cap="rnd">
              <a:solidFill>
                <a:srgbClr val="000000"/>
              </a:solidFill>
              <a:prstDash val="solid"/>
              <a:round/>
            </a:ln>
          </p:spPr>
          <p:txBody>
            <a:bodyPr/>
            <a:lstStyle/>
            <a:p>
              <a:endParaRPr lang="es-ES"/>
            </a:p>
          </p:txBody>
        </p:sp>
        <p:sp>
          <p:nvSpPr>
            <p:cNvPr id="13" name="TextBox 13"/>
            <p:cNvSpPr txBox="1"/>
            <p:nvPr/>
          </p:nvSpPr>
          <p:spPr>
            <a:xfrm>
              <a:off x="0" y="-28575"/>
              <a:ext cx="3670973" cy="2961149"/>
            </a:xfrm>
            <a:prstGeom prst="rect">
              <a:avLst/>
            </a:prstGeom>
          </p:spPr>
          <p:txBody>
            <a:bodyPr lIns="81886" tIns="81886" rIns="81886" bIns="81886" rtlCol="0" anchor="ctr"/>
            <a:lstStyle/>
            <a:p>
              <a:pPr algn="ctr">
                <a:lnSpc>
                  <a:spcPts val="3600"/>
                </a:lnSpc>
              </a:pPr>
              <a:r>
                <a:rPr lang="en-US" sz="3000">
                  <a:solidFill>
                    <a:srgbClr val="000000"/>
                  </a:solidFill>
                  <a:latin typeface="Poppins"/>
                  <a:ea typeface="Poppins"/>
                  <a:cs typeface="Poppins"/>
                  <a:sym typeface="Poppins"/>
                </a:rPr>
                <a:t>Sie machen sich über die Art lustig, wie du dich kleidest oder sprichst.</a:t>
              </a:r>
            </a:p>
          </p:txBody>
        </p:sp>
      </p:grpSp>
      <p:grpSp>
        <p:nvGrpSpPr>
          <p:cNvPr id="14" name="Group 14"/>
          <p:cNvGrpSpPr/>
          <p:nvPr/>
        </p:nvGrpSpPr>
        <p:grpSpPr>
          <a:xfrm>
            <a:off x="1298609" y="5573899"/>
            <a:ext cx="4438009" cy="3545324"/>
            <a:chOff x="0" y="0"/>
            <a:chExt cx="3670973" cy="2932574"/>
          </a:xfrm>
        </p:grpSpPr>
        <p:sp>
          <p:nvSpPr>
            <p:cNvPr id="15" name="Freeform 15"/>
            <p:cNvSpPr/>
            <p:nvPr/>
          </p:nvSpPr>
          <p:spPr>
            <a:xfrm>
              <a:off x="0" y="0"/>
              <a:ext cx="3671062" cy="2932688"/>
            </a:xfrm>
            <a:custGeom>
              <a:avLst/>
              <a:gdLst/>
              <a:ahLst/>
              <a:cxnLst/>
              <a:rect l="l" t="t" r="r" b="b"/>
              <a:pathLst>
                <a:path w="3671062" h="2932688">
                  <a:moveTo>
                    <a:pt x="0" y="488824"/>
                  </a:moveTo>
                  <a:cubicBezTo>
                    <a:pt x="0" y="218821"/>
                    <a:pt x="218821" y="0"/>
                    <a:pt x="488823" y="0"/>
                  </a:cubicBezTo>
                  <a:lnTo>
                    <a:pt x="3182239" y="0"/>
                  </a:lnTo>
                  <a:cubicBezTo>
                    <a:pt x="3452241" y="0"/>
                    <a:pt x="3671062" y="218821"/>
                    <a:pt x="3671062" y="488824"/>
                  </a:cubicBezTo>
                  <a:lnTo>
                    <a:pt x="3671062" y="2443864"/>
                  </a:lnTo>
                  <a:cubicBezTo>
                    <a:pt x="3671062" y="2713867"/>
                    <a:pt x="3452241" y="2932688"/>
                    <a:pt x="3182239" y="2932688"/>
                  </a:cubicBezTo>
                  <a:lnTo>
                    <a:pt x="488823" y="2932688"/>
                  </a:lnTo>
                  <a:cubicBezTo>
                    <a:pt x="218821" y="2932561"/>
                    <a:pt x="0" y="2713740"/>
                    <a:pt x="0" y="2443864"/>
                  </a:cubicBezTo>
                  <a:lnTo>
                    <a:pt x="0" y="488824"/>
                  </a:lnTo>
                  <a:close/>
                </a:path>
              </a:pathLst>
            </a:custGeom>
            <a:solidFill>
              <a:srgbClr val="E3829C"/>
            </a:solidFill>
            <a:ln w="19050" cap="rnd">
              <a:solidFill>
                <a:srgbClr val="000000"/>
              </a:solidFill>
              <a:prstDash val="solid"/>
              <a:round/>
            </a:ln>
          </p:spPr>
          <p:txBody>
            <a:bodyPr/>
            <a:lstStyle/>
            <a:p>
              <a:endParaRPr lang="es-ES"/>
            </a:p>
          </p:txBody>
        </p:sp>
        <p:sp>
          <p:nvSpPr>
            <p:cNvPr id="16" name="TextBox 16"/>
            <p:cNvSpPr txBox="1"/>
            <p:nvPr/>
          </p:nvSpPr>
          <p:spPr>
            <a:xfrm>
              <a:off x="0" y="-28575"/>
              <a:ext cx="3670973" cy="2961149"/>
            </a:xfrm>
            <a:prstGeom prst="rect">
              <a:avLst/>
            </a:prstGeom>
          </p:spPr>
          <p:txBody>
            <a:bodyPr lIns="81886" tIns="81886" rIns="81886" bIns="81886" rtlCol="0" anchor="ctr"/>
            <a:lstStyle/>
            <a:p>
              <a:pPr algn="ctr">
                <a:lnSpc>
                  <a:spcPts val="3600"/>
                </a:lnSpc>
              </a:pPr>
              <a:r>
                <a:rPr lang="en-US" sz="3000">
                  <a:solidFill>
                    <a:srgbClr val="000000"/>
                  </a:solidFill>
                  <a:latin typeface="Poppins"/>
                  <a:ea typeface="Poppins"/>
                  <a:cs typeface="Poppins"/>
                  <a:sym typeface="Poppins"/>
                </a:rPr>
                <a:t>Jemand nimmt ein Video von dir ohne Erlaubnis auf und lädt es in sozialen Netzwerken hoch.</a:t>
              </a:r>
            </a:p>
          </p:txBody>
        </p:sp>
      </p:grpSp>
      <p:grpSp>
        <p:nvGrpSpPr>
          <p:cNvPr id="17" name="Group 17"/>
          <p:cNvGrpSpPr/>
          <p:nvPr/>
        </p:nvGrpSpPr>
        <p:grpSpPr>
          <a:xfrm>
            <a:off x="6924996" y="5573899"/>
            <a:ext cx="4438009" cy="3545324"/>
            <a:chOff x="0" y="0"/>
            <a:chExt cx="3670973" cy="2932574"/>
          </a:xfrm>
        </p:grpSpPr>
        <p:sp>
          <p:nvSpPr>
            <p:cNvPr id="18" name="Freeform 18"/>
            <p:cNvSpPr/>
            <p:nvPr/>
          </p:nvSpPr>
          <p:spPr>
            <a:xfrm>
              <a:off x="0" y="0"/>
              <a:ext cx="3671062" cy="2932688"/>
            </a:xfrm>
            <a:custGeom>
              <a:avLst/>
              <a:gdLst/>
              <a:ahLst/>
              <a:cxnLst/>
              <a:rect l="l" t="t" r="r" b="b"/>
              <a:pathLst>
                <a:path w="3671062" h="2932688">
                  <a:moveTo>
                    <a:pt x="0" y="488824"/>
                  </a:moveTo>
                  <a:cubicBezTo>
                    <a:pt x="0" y="218821"/>
                    <a:pt x="218821" y="0"/>
                    <a:pt x="488823" y="0"/>
                  </a:cubicBezTo>
                  <a:lnTo>
                    <a:pt x="3182239" y="0"/>
                  </a:lnTo>
                  <a:cubicBezTo>
                    <a:pt x="3452241" y="0"/>
                    <a:pt x="3671062" y="218821"/>
                    <a:pt x="3671062" y="488824"/>
                  </a:cubicBezTo>
                  <a:lnTo>
                    <a:pt x="3671062" y="2443864"/>
                  </a:lnTo>
                  <a:cubicBezTo>
                    <a:pt x="3671062" y="2713867"/>
                    <a:pt x="3452241" y="2932688"/>
                    <a:pt x="3182239" y="2932688"/>
                  </a:cubicBezTo>
                  <a:lnTo>
                    <a:pt x="488823" y="2932688"/>
                  </a:lnTo>
                  <a:cubicBezTo>
                    <a:pt x="218821" y="2932561"/>
                    <a:pt x="0" y="2713740"/>
                    <a:pt x="0" y="2443864"/>
                  </a:cubicBezTo>
                  <a:lnTo>
                    <a:pt x="0" y="488824"/>
                  </a:lnTo>
                  <a:close/>
                </a:path>
              </a:pathLst>
            </a:custGeom>
            <a:solidFill>
              <a:srgbClr val="FFED4C"/>
            </a:solidFill>
            <a:ln w="19050" cap="rnd">
              <a:solidFill>
                <a:srgbClr val="000000"/>
              </a:solidFill>
              <a:prstDash val="solid"/>
              <a:round/>
            </a:ln>
          </p:spPr>
          <p:txBody>
            <a:bodyPr/>
            <a:lstStyle/>
            <a:p>
              <a:endParaRPr lang="es-ES"/>
            </a:p>
          </p:txBody>
        </p:sp>
        <p:sp>
          <p:nvSpPr>
            <p:cNvPr id="19" name="TextBox 19"/>
            <p:cNvSpPr txBox="1"/>
            <p:nvPr/>
          </p:nvSpPr>
          <p:spPr>
            <a:xfrm>
              <a:off x="0" y="-28575"/>
              <a:ext cx="3670973" cy="2961149"/>
            </a:xfrm>
            <a:prstGeom prst="rect">
              <a:avLst/>
            </a:prstGeom>
          </p:spPr>
          <p:txBody>
            <a:bodyPr lIns="81886" tIns="81886" rIns="81886" bIns="81886" rtlCol="0" anchor="ctr"/>
            <a:lstStyle/>
            <a:p>
              <a:pPr algn="ctr">
                <a:lnSpc>
                  <a:spcPts val="3600"/>
                </a:lnSpc>
              </a:pPr>
              <a:r>
                <a:rPr lang="en-US" sz="3000">
                  <a:solidFill>
                    <a:srgbClr val="000000"/>
                  </a:solidFill>
                  <a:latin typeface="Poppins"/>
                  <a:ea typeface="Poppins"/>
                  <a:cs typeface="Poppins"/>
                  <a:sym typeface="Poppins"/>
                </a:rPr>
                <a:t>Eine Gruppe beginnt zu lachen, wenn du den Raum betrittst.</a:t>
              </a:r>
            </a:p>
          </p:txBody>
        </p:sp>
      </p:gr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5123" y="1371600"/>
            <a:ext cx="6599335" cy="5615343"/>
            <a:chOff x="0" y="0"/>
            <a:chExt cx="5892703" cy="5014073"/>
          </a:xfrm>
        </p:grpSpPr>
        <p:sp>
          <p:nvSpPr>
            <p:cNvPr id="3" name="Freeform 3"/>
            <p:cNvSpPr/>
            <p:nvPr/>
          </p:nvSpPr>
          <p:spPr>
            <a:xfrm>
              <a:off x="0" y="0"/>
              <a:ext cx="5892641" cy="5013959"/>
            </a:xfrm>
            <a:custGeom>
              <a:avLst/>
              <a:gdLst/>
              <a:ahLst/>
              <a:cxnLst/>
              <a:rect l="l" t="t" r="r" b="b"/>
              <a:pathLst>
                <a:path w="5892641" h="5013959">
                  <a:moveTo>
                    <a:pt x="0" y="835660"/>
                  </a:moveTo>
                  <a:cubicBezTo>
                    <a:pt x="0" y="374142"/>
                    <a:pt x="302835" y="0"/>
                    <a:pt x="676394" y="0"/>
                  </a:cubicBezTo>
                  <a:lnTo>
                    <a:pt x="5216248" y="0"/>
                  </a:lnTo>
                  <a:cubicBezTo>
                    <a:pt x="5589806" y="0"/>
                    <a:pt x="5892641" y="374142"/>
                    <a:pt x="5892641" y="835660"/>
                  </a:cubicBezTo>
                  <a:lnTo>
                    <a:pt x="5892641" y="4178299"/>
                  </a:lnTo>
                  <a:cubicBezTo>
                    <a:pt x="5892641" y="4639817"/>
                    <a:pt x="5589806" y="5013959"/>
                    <a:pt x="5216248" y="5013959"/>
                  </a:cubicBezTo>
                  <a:lnTo>
                    <a:pt x="676394" y="5013959"/>
                  </a:lnTo>
                  <a:cubicBezTo>
                    <a:pt x="302835" y="5013959"/>
                    <a:pt x="0" y="4639817"/>
                    <a:pt x="0" y="4178299"/>
                  </a:cubicBezTo>
                  <a:lnTo>
                    <a:pt x="0" y="835660"/>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5892703" cy="5042648"/>
            </a:xfrm>
            <a:prstGeom prst="rect">
              <a:avLst/>
            </a:prstGeom>
          </p:spPr>
          <p:txBody>
            <a:bodyPr lIns="75856" tIns="75856" rIns="75856" bIns="75856" rtlCol="0" anchor="ctr"/>
            <a:lstStyle/>
            <a:p>
              <a:pPr algn="ctr">
                <a:lnSpc>
                  <a:spcPts val="3822"/>
                </a:lnSpc>
              </a:pPr>
              <a:r>
                <a:rPr lang="en-US" sz="3185">
                  <a:solidFill>
                    <a:srgbClr val="000000"/>
                  </a:solidFill>
                  <a:latin typeface="Poppins"/>
                  <a:ea typeface="Poppins"/>
                  <a:cs typeface="Poppins"/>
                  <a:sym typeface="Poppins"/>
                </a:rPr>
                <a:t>Keiner von uns muss Cybermobbing ertragen.</a:t>
              </a:r>
            </a:p>
            <a:p>
              <a:pPr algn="ctr">
                <a:lnSpc>
                  <a:spcPts val="3822"/>
                </a:lnSpc>
              </a:pPr>
              <a:r>
                <a:rPr lang="en-US" sz="3185">
                  <a:solidFill>
                    <a:srgbClr val="000000"/>
                  </a:solidFill>
                  <a:latin typeface="Poppins"/>
                  <a:ea typeface="Poppins"/>
                  <a:cs typeface="Poppins"/>
                  <a:sym typeface="Poppins"/>
                </a:rPr>
                <a:t>Es gibt immer etwas, das wir tun können: </a:t>
              </a:r>
              <a:r>
                <a:rPr lang="en-US" sz="3185" b="1">
                  <a:solidFill>
                    <a:srgbClr val="000000"/>
                  </a:solidFill>
                  <a:latin typeface="Poppins Bold"/>
                  <a:ea typeface="Poppins Bold"/>
                  <a:cs typeface="Poppins Bold"/>
                  <a:sym typeface="Poppins Bold"/>
                </a:rPr>
                <a:t>STOPPEN, BLOCKIEREN und ERZÄHLEN</a:t>
              </a:r>
              <a:r>
                <a:rPr lang="en-US" sz="3185">
                  <a:solidFill>
                    <a:srgbClr val="000000"/>
                  </a:solidFill>
                  <a:latin typeface="Poppins"/>
                  <a:ea typeface="Poppins"/>
                  <a:cs typeface="Poppins"/>
                  <a:sym typeface="Poppins"/>
                </a:rPr>
                <a:t>.</a:t>
              </a:r>
            </a:p>
            <a:p>
              <a:pPr algn="ctr">
                <a:lnSpc>
                  <a:spcPts val="3822"/>
                </a:lnSpc>
              </a:pPr>
              <a:r>
                <a:rPr lang="en-US" sz="3185">
                  <a:solidFill>
                    <a:srgbClr val="000000"/>
                  </a:solidFill>
                  <a:latin typeface="Poppins"/>
                  <a:ea typeface="Poppins"/>
                  <a:cs typeface="Poppins"/>
                  <a:sym typeface="Poppins"/>
                </a:rPr>
                <a:t>Je schneller wir handeln, desto weniger Schaden kann entstehen.</a:t>
              </a:r>
            </a:p>
          </p:txBody>
        </p:sp>
      </p:grpSp>
      <p:sp>
        <p:nvSpPr>
          <p:cNvPr id="5" name="Freeform 5"/>
          <p:cNvSpPr/>
          <p:nvPr/>
        </p:nvSpPr>
        <p:spPr>
          <a:xfrm>
            <a:off x="8488154" y="1028700"/>
            <a:ext cx="9527757" cy="8229600"/>
          </a:xfrm>
          <a:custGeom>
            <a:avLst/>
            <a:gdLst/>
            <a:ahLst/>
            <a:cxnLst/>
            <a:rect l="l" t="t" r="r" b="b"/>
            <a:pathLst>
              <a:path w="9527757" h="8229600">
                <a:moveTo>
                  <a:pt x="0" y="0"/>
                </a:moveTo>
                <a:lnTo>
                  <a:pt x="9527757" y="0"/>
                </a:lnTo>
                <a:lnTo>
                  <a:pt x="9527757" y="8229600"/>
                </a:lnTo>
                <a:lnTo>
                  <a:pt x="0" y="8229600"/>
                </a:lnTo>
                <a:lnTo>
                  <a:pt x="0" y="0"/>
                </a:lnTo>
                <a:close/>
              </a:path>
            </a:pathLst>
          </a:custGeom>
          <a:blipFill>
            <a:blip r:embed="rId2"/>
            <a:stretch>
              <a:fillRect/>
            </a:stretch>
          </a:blipFill>
        </p:spPr>
        <p:txBody>
          <a:bodyPr/>
          <a:lstStyle/>
          <a:p>
            <a:endParaRPr lang="es-ES"/>
          </a:p>
        </p:txBody>
      </p:sp>
      <p:sp>
        <p:nvSpPr>
          <p:cNvPr id="6" name="TextBox 6"/>
          <p:cNvSpPr txBox="1"/>
          <p:nvPr/>
        </p:nvSpPr>
        <p:spPr>
          <a:xfrm>
            <a:off x="2022613" y="7998834"/>
            <a:ext cx="5044353" cy="9429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Um Hilfe zu bitten ist kein Petzen, sondern</a:t>
            </a:r>
            <a:r>
              <a:rPr lang="en-US" sz="2000" b="1">
                <a:solidFill>
                  <a:srgbClr val="000000"/>
                </a:solidFill>
                <a:latin typeface="Poppins Bold"/>
                <a:ea typeface="Poppins Bold"/>
                <a:cs typeface="Poppins Bold"/>
                <a:sym typeface="Poppins Bold"/>
              </a:rPr>
              <a:t> sich selbst zu schützen.</a:t>
            </a:r>
          </a:p>
        </p:txBody>
      </p:sp>
      <p:sp>
        <p:nvSpPr>
          <p:cNvPr id="7" name="TextBox 7"/>
          <p:cNvSpPr txBox="1"/>
          <p:nvPr/>
        </p:nvSpPr>
        <p:spPr>
          <a:xfrm rot="-528701">
            <a:off x="9378337" y="1572422"/>
            <a:ext cx="1824078" cy="485775"/>
          </a:xfrm>
          <a:prstGeom prst="rect">
            <a:avLst/>
          </a:prstGeom>
        </p:spPr>
        <p:txBody>
          <a:bodyPr lIns="0" tIns="0" rIns="0" bIns="0" rtlCol="0" anchor="t">
            <a:spAutoFit/>
          </a:bodyPr>
          <a:lstStyle/>
          <a:p>
            <a:pPr algn="ctr">
              <a:lnSpc>
                <a:spcPts val="3600"/>
              </a:lnSpc>
              <a:spcBef>
                <a:spcPct val="0"/>
              </a:spcBef>
            </a:pPr>
            <a:r>
              <a:rPr lang="en-US" sz="3000" b="1">
                <a:solidFill>
                  <a:srgbClr val="000000"/>
                </a:solidFill>
                <a:latin typeface="Poppins Bold"/>
                <a:ea typeface="Poppins Bold"/>
                <a:cs typeface="Poppins Bold"/>
                <a:sym typeface="Poppins Bold"/>
              </a:rPr>
              <a:t>STOPPEN</a:t>
            </a:r>
          </a:p>
        </p:txBody>
      </p:sp>
      <p:sp>
        <p:nvSpPr>
          <p:cNvPr id="8" name="TextBox 8"/>
          <p:cNvSpPr txBox="1"/>
          <p:nvPr/>
        </p:nvSpPr>
        <p:spPr>
          <a:xfrm rot="211985">
            <a:off x="13088443" y="2335138"/>
            <a:ext cx="1594141" cy="304800"/>
          </a:xfrm>
          <a:prstGeom prst="rect">
            <a:avLst/>
          </a:prstGeom>
        </p:spPr>
        <p:txBody>
          <a:bodyPr lIns="0" tIns="0" rIns="0" bIns="0" rtlCol="0" anchor="t">
            <a:spAutoFit/>
          </a:bodyPr>
          <a:lstStyle/>
          <a:p>
            <a:pPr algn="ctr">
              <a:lnSpc>
                <a:spcPts val="2280"/>
              </a:lnSpc>
              <a:spcBef>
                <a:spcPct val="0"/>
              </a:spcBef>
            </a:pPr>
            <a:r>
              <a:rPr lang="en-US" sz="1900" b="1">
                <a:solidFill>
                  <a:srgbClr val="000000"/>
                </a:solidFill>
                <a:latin typeface="Poppins Bold"/>
                <a:ea typeface="Poppins Bold"/>
                <a:cs typeface="Poppins Bold"/>
                <a:sym typeface="Poppins Bold"/>
              </a:rPr>
              <a:t>BLOCKIEREN</a:t>
            </a:r>
          </a:p>
        </p:txBody>
      </p:sp>
      <p:sp>
        <p:nvSpPr>
          <p:cNvPr id="9" name="TextBox 9"/>
          <p:cNvSpPr txBox="1"/>
          <p:nvPr/>
        </p:nvSpPr>
        <p:spPr>
          <a:xfrm rot="258873">
            <a:off x="15897097" y="4738525"/>
            <a:ext cx="2029367" cy="461665"/>
          </a:xfrm>
          <a:prstGeom prst="rect">
            <a:avLst/>
          </a:prstGeom>
        </p:spPr>
        <p:txBody>
          <a:bodyPr lIns="0" tIns="0" rIns="0" bIns="0" rtlCol="0" anchor="t">
            <a:spAutoFit/>
          </a:bodyPr>
          <a:lstStyle/>
          <a:p>
            <a:pPr algn="ctr">
              <a:lnSpc>
                <a:spcPts val="3600"/>
              </a:lnSpc>
              <a:spcBef>
                <a:spcPct val="0"/>
              </a:spcBef>
            </a:pPr>
            <a:r>
              <a:rPr lang="en-US" sz="3000" b="1" dirty="0">
                <a:solidFill>
                  <a:srgbClr val="000000"/>
                </a:solidFill>
                <a:latin typeface="Poppins Bold"/>
                <a:ea typeface="Poppins Bold"/>
                <a:cs typeface="Poppins Bold"/>
                <a:sym typeface="Poppins Bold"/>
              </a:rPr>
              <a:t>SPRECHEN</a:t>
            </a: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67178" y="760785"/>
            <a:ext cx="10020822" cy="8229600"/>
          </a:xfrm>
          <a:custGeom>
            <a:avLst/>
            <a:gdLst/>
            <a:ahLst/>
            <a:cxnLst/>
            <a:rect l="l" t="t" r="r" b="b"/>
            <a:pathLst>
              <a:path w="10020822" h="8229600">
                <a:moveTo>
                  <a:pt x="0" y="0"/>
                </a:moveTo>
                <a:lnTo>
                  <a:pt x="10020822" y="0"/>
                </a:lnTo>
                <a:lnTo>
                  <a:pt x="10020822" y="8229600"/>
                </a:lnTo>
                <a:lnTo>
                  <a:pt x="0" y="8229600"/>
                </a:lnTo>
                <a:lnTo>
                  <a:pt x="0" y="0"/>
                </a:lnTo>
                <a:close/>
              </a:path>
            </a:pathLst>
          </a:custGeom>
          <a:blipFill>
            <a:blip r:embed="rId2"/>
            <a:stretch>
              <a:fillRect/>
            </a:stretch>
          </a:blipFill>
        </p:spPr>
        <p:txBody>
          <a:bodyPr/>
          <a:lstStyle/>
          <a:p>
            <a:endParaRPr lang="es-ES"/>
          </a:p>
        </p:txBody>
      </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70C7D6"/>
            </a:solidFill>
          </p:spPr>
          <p:txBody>
            <a:bodyPr/>
            <a:lstStyle/>
            <a:p>
              <a:endParaRPr lang="es-ES"/>
            </a:p>
          </p:txBody>
        </p:sp>
      </p:grpSp>
      <p:sp>
        <p:nvSpPr>
          <p:cNvPr id="4" name="TextBox 4"/>
          <p:cNvSpPr txBox="1"/>
          <p:nvPr/>
        </p:nvSpPr>
        <p:spPr>
          <a:xfrm>
            <a:off x="8218904" y="4160457"/>
            <a:ext cx="1957357" cy="442770"/>
          </a:xfrm>
          <a:prstGeom prst="rect">
            <a:avLst/>
          </a:prstGeom>
        </p:spPr>
        <p:txBody>
          <a:bodyPr lIns="0" tIns="0" rIns="0" bIns="0" rtlCol="0" anchor="t">
            <a:spAutoFit/>
          </a:bodyPr>
          <a:lstStyle/>
          <a:p>
            <a:pPr algn="ctr">
              <a:lnSpc>
                <a:spcPts val="3298"/>
              </a:lnSpc>
            </a:pPr>
            <a:r>
              <a:rPr lang="en-US" sz="2748">
                <a:solidFill>
                  <a:srgbClr val="000000"/>
                </a:solidFill>
                <a:latin typeface="Poppins"/>
                <a:ea typeface="Poppins"/>
                <a:cs typeface="Poppins"/>
                <a:sym typeface="Poppins"/>
              </a:rPr>
              <a:t>Aktivität 2.7</a:t>
            </a:r>
          </a:p>
        </p:txBody>
      </p:sp>
      <p:sp>
        <p:nvSpPr>
          <p:cNvPr id="5" name="TextBox 5"/>
          <p:cNvSpPr txBox="1"/>
          <p:nvPr/>
        </p:nvSpPr>
        <p:spPr>
          <a:xfrm>
            <a:off x="5518365" y="5811240"/>
            <a:ext cx="7559820" cy="3095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Anti-Mobbing-Strategien</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Klassenvereinbarung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78303" y="1150077"/>
            <a:ext cx="5837109" cy="24669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Tafel oder Flipchart</a:t>
            </a:r>
          </a:p>
          <a:p>
            <a:pPr marL="257302" lvl="1" indent="-128651" algn="l">
              <a:lnSpc>
                <a:spcPts val="2400"/>
              </a:lnSpc>
              <a:buFont typeface="Arial"/>
              <a:buChar char="•"/>
            </a:pPr>
            <a:r>
              <a:rPr lang="en-US" sz="2000">
                <a:solidFill>
                  <a:srgbClr val="000000"/>
                </a:solidFill>
                <a:latin typeface="Poppins"/>
                <a:ea typeface="Poppins"/>
                <a:cs typeface="Poppins"/>
                <a:sym typeface="Poppins"/>
              </a:rPr>
              <a:t>Großes Poster oder Wandbild</a:t>
            </a:r>
          </a:p>
          <a:p>
            <a:pPr marL="257302" lvl="1" indent="-128651" algn="l">
              <a:lnSpc>
                <a:spcPts val="2400"/>
              </a:lnSpc>
              <a:buFont typeface="Arial"/>
              <a:buChar char="•"/>
            </a:pPr>
            <a:r>
              <a:rPr lang="en-US" sz="2000">
                <a:solidFill>
                  <a:srgbClr val="000000"/>
                </a:solidFill>
                <a:latin typeface="Poppins"/>
                <a:ea typeface="Poppins"/>
                <a:cs typeface="Poppins"/>
                <a:sym typeface="Poppins"/>
              </a:rPr>
              <a:t>Farbige Marker</a:t>
            </a:r>
          </a:p>
          <a:p>
            <a:pPr marL="257387" lvl="1" indent="-128693" algn="l">
              <a:lnSpc>
                <a:spcPts val="2400"/>
              </a:lnSpc>
              <a:buFont typeface="Arial"/>
              <a:buChar char="•"/>
            </a:pPr>
            <a:r>
              <a:rPr lang="en-US" sz="2000">
                <a:solidFill>
                  <a:srgbClr val="000000"/>
                </a:solidFill>
                <a:latin typeface="Poppins"/>
                <a:ea typeface="Poppins"/>
                <a:cs typeface="Poppins"/>
                <a:sym typeface="Poppins"/>
              </a:rPr>
              <a:t>(Optional) Kleine Karten, damit jede Schülerin und jeder Schüler einen Vorschlag schreiben kann</a:t>
            </a:r>
          </a:p>
        </p:txBody>
      </p:sp>
      <p:sp>
        <p:nvSpPr>
          <p:cNvPr id="3" name="TextBox 3"/>
          <p:cNvSpPr txBox="1"/>
          <p:nvPr/>
        </p:nvSpPr>
        <p:spPr>
          <a:xfrm>
            <a:off x="10242043" y="1150077"/>
            <a:ext cx="478519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schreiben eine Klassenvereinbarung gegen Mobbing und Cybermobbing.</a:t>
            </a:r>
          </a:p>
        </p:txBody>
      </p:sp>
      <p:grpSp>
        <p:nvGrpSpPr>
          <p:cNvPr id="4" name="Group 4"/>
          <p:cNvGrpSpPr/>
          <p:nvPr/>
        </p:nvGrpSpPr>
        <p:grpSpPr>
          <a:xfrm>
            <a:off x="3067906" y="4463661"/>
            <a:ext cx="6057904" cy="2044846"/>
            <a:chOff x="0" y="0"/>
            <a:chExt cx="5743791" cy="1938817"/>
          </a:xfrm>
        </p:grpSpPr>
        <p:sp>
          <p:nvSpPr>
            <p:cNvPr id="5" name="Freeform 5"/>
            <p:cNvSpPr/>
            <p:nvPr/>
          </p:nvSpPr>
          <p:spPr>
            <a:xfrm>
              <a:off x="0" y="0"/>
              <a:ext cx="5743829" cy="1938726"/>
            </a:xfrm>
            <a:custGeom>
              <a:avLst/>
              <a:gdLst/>
              <a:ahLst/>
              <a:cxnLst/>
              <a:rect l="l" t="t" r="r" b="b"/>
              <a:pathLst>
                <a:path w="5743829" h="1938726">
                  <a:moveTo>
                    <a:pt x="0" y="323121"/>
                  </a:moveTo>
                  <a:cubicBezTo>
                    <a:pt x="0" y="144685"/>
                    <a:pt x="140462" y="0"/>
                    <a:pt x="313690" y="0"/>
                  </a:cubicBezTo>
                  <a:lnTo>
                    <a:pt x="5430139" y="0"/>
                  </a:lnTo>
                  <a:cubicBezTo>
                    <a:pt x="5603367" y="0"/>
                    <a:pt x="5743829" y="144685"/>
                    <a:pt x="5743829" y="323121"/>
                  </a:cubicBezTo>
                  <a:lnTo>
                    <a:pt x="5743829" y="1615605"/>
                  </a:lnTo>
                  <a:cubicBezTo>
                    <a:pt x="5743829" y="1794040"/>
                    <a:pt x="5603367" y="1938726"/>
                    <a:pt x="5430139" y="1938726"/>
                  </a:cubicBezTo>
                  <a:lnTo>
                    <a:pt x="313690" y="1938726"/>
                  </a:lnTo>
                  <a:cubicBezTo>
                    <a:pt x="140462" y="1938726"/>
                    <a:pt x="0" y="1794040"/>
                    <a:pt x="0" y="1615605"/>
                  </a:cubicBezTo>
                  <a:lnTo>
                    <a:pt x="0" y="323121"/>
                  </a:lnTo>
                  <a:close/>
                </a:path>
              </a:pathLst>
            </a:custGeom>
            <a:solidFill>
              <a:srgbClr val="70C7D6"/>
            </a:solidFill>
            <a:ln w="19050" cap="rnd">
              <a:solidFill>
                <a:srgbClr val="000000"/>
              </a:solidFill>
              <a:prstDash val="solid"/>
              <a:round/>
            </a:ln>
          </p:spPr>
          <p:txBody>
            <a:bodyPr/>
            <a:lstStyle/>
            <a:p>
              <a:endParaRPr lang="es-ES"/>
            </a:p>
          </p:txBody>
        </p:sp>
        <p:sp>
          <p:nvSpPr>
            <p:cNvPr id="6" name="TextBox 6"/>
            <p:cNvSpPr txBox="1"/>
            <p:nvPr/>
          </p:nvSpPr>
          <p:spPr>
            <a:xfrm>
              <a:off x="0" y="-28575"/>
              <a:ext cx="5743791" cy="1967392"/>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Wir haben bereits gesehen, was Mobbing und Cybermobbing sind und wie sie Menschen beeinflussen.</a:t>
              </a:r>
            </a:p>
          </p:txBody>
        </p:sp>
      </p:grpSp>
      <p:sp>
        <p:nvSpPr>
          <p:cNvPr id="7" name="TextBox 7"/>
          <p:cNvSpPr txBox="1"/>
          <p:nvPr/>
        </p:nvSpPr>
        <p:spPr>
          <a:xfrm>
            <a:off x="3889216" y="7322790"/>
            <a:ext cx="4415284" cy="3333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Jetzt denken wir gemeinsam nach:</a:t>
            </a:r>
          </a:p>
        </p:txBody>
      </p:sp>
      <p:sp>
        <p:nvSpPr>
          <p:cNvPr id="8" name="TextBox 8"/>
          <p:cNvSpPr txBox="1"/>
          <p:nvPr/>
        </p:nvSpPr>
        <p:spPr>
          <a:xfrm>
            <a:off x="2796445" y="8061445"/>
            <a:ext cx="6600825"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Was können wir als Klasse tun, damit das nicht passiert oder um es zu stoppen, wenn es doch passiert?</a:t>
            </a:r>
          </a:p>
        </p:txBody>
      </p:sp>
      <p:grpSp>
        <p:nvGrpSpPr>
          <p:cNvPr id="9" name="Group 9"/>
          <p:cNvGrpSpPr/>
          <p:nvPr/>
        </p:nvGrpSpPr>
        <p:grpSpPr>
          <a:xfrm rot="-5400000">
            <a:off x="8829093" y="3514432"/>
            <a:ext cx="10530875" cy="6329539"/>
            <a:chOff x="0" y="0"/>
            <a:chExt cx="8757260" cy="5263515"/>
          </a:xfrm>
        </p:grpSpPr>
        <p:sp>
          <p:nvSpPr>
            <p:cNvPr id="10" name="Freeform 10" descr="A cartoon of a child and child  AI-generated content may be incorrect."/>
            <p:cNvSpPr/>
            <p:nvPr/>
          </p:nvSpPr>
          <p:spPr>
            <a:xfrm>
              <a:off x="0" y="0"/>
              <a:ext cx="8757285" cy="5263515"/>
            </a:xfrm>
            <a:custGeom>
              <a:avLst/>
              <a:gdLst/>
              <a:ahLst/>
              <a:cxnLst/>
              <a:rect l="l" t="t" r="r" b="b"/>
              <a:pathLst>
                <a:path w="8757285" h="5263515">
                  <a:moveTo>
                    <a:pt x="0" y="0"/>
                  </a:moveTo>
                  <a:lnTo>
                    <a:pt x="8757285" y="0"/>
                  </a:lnTo>
                  <a:lnTo>
                    <a:pt x="8757285" y="5263515"/>
                  </a:lnTo>
                  <a:lnTo>
                    <a:pt x="0" y="5263515"/>
                  </a:lnTo>
                  <a:lnTo>
                    <a:pt x="0" y="0"/>
                  </a:lnTo>
                  <a:close/>
                </a:path>
              </a:pathLst>
            </a:custGeom>
            <a:blipFill>
              <a:blip r:embed="rId2"/>
              <a:stretch>
                <a:fillRect b="-115312"/>
              </a:stretch>
            </a:blipFill>
          </p:spPr>
          <p:txBody>
            <a:bodyPr/>
            <a:lstStyle/>
            <a:p>
              <a:endParaRPr lang="es-ES"/>
            </a:p>
          </p:txBody>
        </p:sp>
      </p:gr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79104" y="6825170"/>
            <a:ext cx="3413529" cy="2025057"/>
            <a:chOff x="0" y="0"/>
            <a:chExt cx="3236532" cy="1920054"/>
          </a:xfrm>
        </p:grpSpPr>
        <p:sp>
          <p:nvSpPr>
            <p:cNvPr id="3" name="Freeform 3"/>
            <p:cNvSpPr/>
            <p:nvPr/>
          </p:nvSpPr>
          <p:spPr>
            <a:xfrm>
              <a:off x="0" y="0"/>
              <a:ext cx="3236595" cy="1920117"/>
            </a:xfrm>
            <a:custGeom>
              <a:avLst/>
              <a:gdLst/>
              <a:ahLst/>
              <a:cxnLst/>
              <a:rect l="l" t="t" r="r" b="b"/>
              <a:pathLst>
                <a:path w="3236595" h="1920117">
                  <a:moveTo>
                    <a:pt x="0" y="320041"/>
                  </a:moveTo>
                  <a:cubicBezTo>
                    <a:pt x="0" y="143256"/>
                    <a:pt x="143256" y="0"/>
                    <a:pt x="320040" y="0"/>
                  </a:cubicBezTo>
                  <a:lnTo>
                    <a:pt x="2916555" y="0"/>
                  </a:lnTo>
                  <a:cubicBezTo>
                    <a:pt x="3093339" y="0"/>
                    <a:pt x="3236595" y="143256"/>
                    <a:pt x="3236595" y="320041"/>
                  </a:cubicBezTo>
                  <a:lnTo>
                    <a:pt x="3236595" y="1600077"/>
                  </a:lnTo>
                  <a:cubicBezTo>
                    <a:pt x="3236595" y="1776861"/>
                    <a:pt x="3093339" y="1920117"/>
                    <a:pt x="2916555" y="1920117"/>
                  </a:cubicBezTo>
                  <a:lnTo>
                    <a:pt x="320040" y="1920117"/>
                  </a:lnTo>
                  <a:cubicBezTo>
                    <a:pt x="143256" y="1920117"/>
                    <a:pt x="0" y="1776734"/>
                    <a:pt x="0" y="1600077"/>
                  </a:cubicBezTo>
                  <a:lnTo>
                    <a:pt x="0" y="320041"/>
                  </a:lnTo>
                  <a:close/>
                </a:path>
              </a:pathLst>
            </a:custGeom>
            <a:solidFill>
              <a:srgbClr val="FFED4C"/>
            </a:solidFill>
            <a:ln w="19050" cap="rnd">
              <a:solidFill>
                <a:srgbClr val="000000"/>
              </a:solidFill>
              <a:prstDash val="solid"/>
              <a:round/>
            </a:ln>
          </p:spPr>
          <p:txBody>
            <a:bodyPr/>
            <a:lstStyle/>
            <a:p>
              <a:endParaRPr lang="es-ES"/>
            </a:p>
          </p:txBody>
        </p:sp>
        <p:sp>
          <p:nvSpPr>
            <p:cNvPr id="4" name="TextBox 4"/>
            <p:cNvSpPr txBox="1"/>
            <p:nvPr/>
          </p:nvSpPr>
          <p:spPr>
            <a:xfrm>
              <a:off x="0" y="-28575"/>
              <a:ext cx="3236532" cy="1948629"/>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Was jede einzelne Person tun kann</a:t>
              </a:r>
            </a:p>
          </p:txBody>
        </p:sp>
      </p:grpSp>
      <p:grpSp>
        <p:nvGrpSpPr>
          <p:cNvPr id="5" name="Group 5"/>
          <p:cNvGrpSpPr/>
          <p:nvPr/>
        </p:nvGrpSpPr>
        <p:grpSpPr>
          <a:xfrm>
            <a:off x="7288904" y="6825170"/>
            <a:ext cx="3582488" cy="2025057"/>
            <a:chOff x="0" y="0"/>
            <a:chExt cx="3396729" cy="1920054"/>
          </a:xfrm>
        </p:grpSpPr>
        <p:sp>
          <p:nvSpPr>
            <p:cNvPr id="6" name="Freeform 6"/>
            <p:cNvSpPr/>
            <p:nvPr/>
          </p:nvSpPr>
          <p:spPr>
            <a:xfrm>
              <a:off x="0" y="0"/>
              <a:ext cx="3396742" cy="1920117"/>
            </a:xfrm>
            <a:custGeom>
              <a:avLst/>
              <a:gdLst/>
              <a:ahLst/>
              <a:cxnLst/>
              <a:rect l="l" t="t" r="r" b="b"/>
              <a:pathLst>
                <a:path w="3396742" h="1920117">
                  <a:moveTo>
                    <a:pt x="0" y="320041"/>
                  </a:moveTo>
                  <a:cubicBezTo>
                    <a:pt x="0" y="143256"/>
                    <a:pt x="143256" y="0"/>
                    <a:pt x="320040" y="0"/>
                  </a:cubicBezTo>
                  <a:lnTo>
                    <a:pt x="3076702" y="0"/>
                  </a:lnTo>
                  <a:cubicBezTo>
                    <a:pt x="3253486" y="0"/>
                    <a:pt x="3396742" y="143256"/>
                    <a:pt x="3396742" y="320041"/>
                  </a:cubicBezTo>
                  <a:lnTo>
                    <a:pt x="3396742" y="1600077"/>
                  </a:lnTo>
                  <a:cubicBezTo>
                    <a:pt x="3396742" y="1776861"/>
                    <a:pt x="3253486" y="1920117"/>
                    <a:pt x="3076702" y="1920117"/>
                  </a:cubicBezTo>
                  <a:lnTo>
                    <a:pt x="320040" y="1920117"/>
                  </a:lnTo>
                  <a:cubicBezTo>
                    <a:pt x="143256" y="1920117"/>
                    <a:pt x="0" y="1776734"/>
                    <a:pt x="0" y="1600077"/>
                  </a:cubicBezTo>
                  <a:lnTo>
                    <a:pt x="0" y="320041"/>
                  </a:lnTo>
                  <a:close/>
                </a:path>
              </a:pathLst>
            </a:custGeom>
            <a:solidFill>
              <a:srgbClr val="50B264"/>
            </a:solidFill>
            <a:ln w="19050" cap="rnd">
              <a:solidFill>
                <a:srgbClr val="000000"/>
              </a:solidFill>
              <a:prstDash val="solid"/>
              <a:round/>
            </a:ln>
          </p:spPr>
          <p:txBody>
            <a:bodyPr/>
            <a:lstStyle/>
            <a:p>
              <a:endParaRPr lang="es-ES"/>
            </a:p>
          </p:txBody>
        </p:sp>
        <p:sp>
          <p:nvSpPr>
            <p:cNvPr id="7" name="TextBox 7"/>
            <p:cNvSpPr txBox="1"/>
            <p:nvPr/>
          </p:nvSpPr>
          <p:spPr>
            <a:xfrm>
              <a:off x="0" y="-28575"/>
              <a:ext cx="3396729" cy="1948629"/>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Was die Klasse tun kann</a:t>
              </a:r>
            </a:p>
          </p:txBody>
        </p:sp>
      </p:grpSp>
      <p:grpSp>
        <p:nvGrpSpPr>
          <p:cNvPr id="8" name="Group 8"/>
          <p:cNvGrpSpPr/>
          <p:nvPr/>
        </p:nvGrpSpPr>
        <p:grpSpPr>
          <a:xfrm>
            <a:off x="11267663" y="6825170"/>
            <a:ext cx="3582488" cy="2025057"/>
            <a:chOff x="0" y="0"/>
            <a:chExt cx="3396729" cy="1920054"/>
          </a:xfrm>
        </p:grpSpPr>
        <p:sp>
          <p:nvSpPr>
            <p:cNvPr id="9" name="Freeform 9"/>
            <p:cNvSpPr/>
            <p:nvPr/>
          </p:nvSpPr>
          <p:spPr>
            <a:xfrm>
              <a:off x="0" y="0"/>
              <a:ext cx="3396742" cy="1920117"/>
            </a:xfrm>
            <a:custGeom>
              <a:avLst/>
              <a:gdLst/>
              <a:ahLst/>
              <a:cxnLst/>
              <a:rect l="l" t="t" r="r" b="b"/>
              <a:pathLst>
                <a:path w="3396742" h="1920117">
                  <a:moveTo>
                    <a:pt x="0" y="320041"/>
                  </a:moveTo>
                  <a:cubicBezTo>
                    <a:pt x="0" y="143256"/>
                    <a:pt x="143256" y="0"/>
                    <a:pt x="320040" y="0"/>
                  </a:cubicBezTo>
                  <a:lnTo>
                    <a:pt x="3076702" y="0"/>
                  </a:lnTo>
                  <a:cubicBezTo>
                    <a:pt x="3253486" y="0"/>
                    <a:pt x="3396742" y="143256"/>
                    <a:pt x="3396742" y="320041"/>
                  </a:cubicBezTo>
                  <a:lnTo>
                    <a:pt x="3396742" y="1600077"/>
                  </a:lnTo>
                  <a:cubicBezTo>
                    <a:pt x="3396742" y="1776861"/>
                    <a:pt x="3253486" y="1920117"/>
                    <a:pt x="3076702" y="1920117"/>
                  </a:cubicBezTo>
                  <a:lnTo>
                    <a:pt x="320040" y="1920117"/>
                  </a:lnTo>
                  <a:cubicBezTo>
                    <a:pt x="143256" y="1920117"/>
                    <a:pt x="0" y="1776734"/>
                    <a:pt x="0" y="1600077"/>
                  </a:cubicBezTo>
                  <a:lnTo>
                    <a:pt x="0" y="320041"/>
                  </a:lnTo>
                  <a:close/>
                </a:path>
              </a:pathLst>
            </a:custGeom>
            <a:solidFill>
              <a:srgbClr val="E3829C"/>
            </a:solidFill>
            <a:ln w="19050" cap="rnd">
              <a:solidFill>
                <a:srgbClr val="000000"/>
              </a:solidFill>
              <a:prstDash val="solid"/>
              <a:round/>
            </a:ln>
          </p:spPr>
          <p:txBody>
            <a:bodyPr/>
            <a:lstStyle/>
            <a:p>
              <a:endParaRPr lang="es-ES"/>
            </a:p>
          </p:txBody>
        </p:sp>
        <p:sp>
          <p:nvSpPr>
            <p:cNvPr id="10" name="TextBox 10"/>
            <p:cNvSpPr txBox="1"/>
            <p:nvPr/>
          </p:nvSpPr>
          <p:spPr>
            <a:xfrm>
              <a:off x="0" y="-28575"/>
              <a:ext cx="3396729" cy="1948629"/>
            </a:xfrm>
            <a:prstGeom prst="rect">
              <a:avLst/>
            </a:prstGeom>
          </p:spPr>
          <p:txBody>
            <a:bodyPr lIns="71438" tIns="71438" rIns="71438" bIns="71438" rtlCol="0" anchor="ctr"/>
            <a:lstStyle/>
            <a:p>
              <a:pPr algn="ctr">
                <a:lnSpc>
                  <a:spcPts val="3600"/>
                </a:lnSpc>
              </a:pPr>
              <a:r>
                <a:rPr lang="en-US" sz="3000">
                  <a:solidFill>
                    <a:srgbClr val="000000"/>
                  </a:solidFill>
                  <a:latin typeface="Poppins"/>
                  <a:ea typeface="Poppins"/>
                  <a:cs typeface="Poppins"/>
                  <a:sym typeface="Poppins"/>
                </a:rPr>
                <a:t>Was man im Internet tun kann</a:t>
              </a:r>
            </a:p>
          </p:txBody>
        </p:sp>
      </p:grpSp>
      <p:sp>
        <p:nvSpPr>
          <p:cNvPr id="11" name="Freeform 11"/>
          <p:cNvSpPr/>
          <p:nvPr/>
        </p:nvSpPr>
        <p:spPr>
          <a:xfrm>
            <a:off x="4449995" y="381331"/>
            <a:ext cx="9260307" cy="5741390"/>
          </a:xfrm>
          <a:custGeom>
            <a:avLst/>
            <a:gdLst/>
            <a:ahLst/>
            <a:cxnLst/>
            <a:rect l="l" t="t" r="r" b="b"/>
            <a:pathLst>
              <a:path w="9260307" h="5741390">
                <a:moveTo>
                  <a:pt x="0" y="0"/>
                </a:moveTo>
                <a:lnTo>
                  <a:pt x="9260307" y="0"/>
                </a:lnTo>
                <a:lnTo>
                  <a:pt x="9260307" y="5741390"/>
                </a:lnTo>
                <a:lnTo>
                  <a:pt x="0" y="5741390"/>
                </a:lnTo>
                <a:lnTo>
                  <a:pt x="0" y="0"/>
                </a:lnTo>
                <a:close/>
              </a:path>
            </a:pathLst>
          </a:custGeom>
          <a:blipFill>
            <a:blip r:embed="rId2"/>
            <a:stretch>
              <a:fillRect/>
            </a:stretch>
          </a:blipFill>
        </p:spPr>
        <p:txBody>
          <a:bodyPr/>
          <a:lstStyle/>
          <a:p>
            <a:endParaRPr lang="es-ES"/>
          </a:p>
        </p:txBody>
      </p:sp>
      <p:sp>
        <p:nvSpPr>
          <p:cNvPr id="12" name="TextBox 12"/>
          <p:cNvSpPr txBox="1"/>
          <p:nvPr/>
        </p:nvSpPr>
        <p:spPr>
          <a:xfrm>
            <a:off x="5064224" y="9270940"/>
            <a:ext cx="10031611" cy="333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a:t>
            </a:r>
            <a:r>
              <a:rPr lang="en-US" sz="2000">
                <a:solidFill>
                  <a:srgbClr val="000000"/>
                </a:solidFill>
                <a:latin typeface="Poppins"/>
                <a:ea typeface="Poppins"/>
                <a:cs typeface="Poppins"/>
                <a:sym typeface="Poppins"/>
              </a:rPr>
              <a:t> Um Hilfe zu bitten ist kein Petzen, sondern sich selbst zu schützen</a:t>
            </a:r>
            <a:r>
              <a:rPr lang="en-US" sz="2000" b="1">
                <a:solidFill>
                  <a:srgbClr val="000000"/>
                </a:solidFill>
                <a:latin typeface="Poppins Bold"/>
                <a:ea typeface="Poppins Bold"/>
                <a:cs typeface="Poppins Bold"/>
                <a:sym typeface="Poppins Bold"/>
              </a:rPr>
              <a:t>.</a:t>
            </a:r>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60320" y="4211951"/>
            <a:ext cx="13716000" cy="7715250"/>
            <a:chOff x="0" y="0"/>
            <a:chExt cx="13004800" cy="7315200"/>
          </a:xfrm>
        </p:grpSpPr>
        <p:sp>
          <p:nvSpPr>
            <p:cNvPr id="3" name="Freeform 3" descr="A group of kids sitting on the floor  AI-generated content may be incorrect."/>
            <p:cNvSpPr/>
            <p:nvPr/>
          </p:nvSpPr>
          <p:spPr>
            <a:xfrm>
              <a:off x="0" y="0"/>
              <a:ext cx="13004800" cy="7315200"/>
            </a:xfrm>
            <a:custGeom>
              <a:avLst/>
              <a:gdLst/>
              <a:ahLst/>
              <a:cxnLst/>
              <a:rect l="l" t="t" r="r" b="b"/>
              <a:pathLst>
                <a:path w="13004800" h="7315200">
                  <a:moveTo>
                    <a:pt x="0" y="0"/>
                  </a:moveTo>
                  <a:lnTo>
                    <a:pt x="13004800" y="0"/>
                  </a:lnTo>
                  <a:lnTo>
                    <a:pt x="13004800" y="7315200"/>
                  </a:lnTo>
                  <a:lnTo>
                    <a:pt x="0" y="7315200"/>
                  </a:lnTo>
                  <a:lnTo>
                    <a:pt x="0" y="0"/>
                  </a:lnTo>
                  <a:close/>
                </a:path>
              </a:pathLst>
            </a:custGeom>
            <a:blipFill>
              <a:blip r:embed="rId2"/>
              <a:stretch>
                <a:fillRect/>
              </a:stretch>
            </a:blipFill>
          </p:spPr>
          <p:txBody>
            <a:bodyPr/>
            <a:lstStyle/>
            <a:p>
              <a:endParaRPr lang="es-ES"/>
            </a:p>
          </p:txBody>
        </p:sp>
      </p:grpSp>
      <p:grpSp>
        <p:nvGrpSpPr>
          <p:cNvPr id="4" name="Group 4"/>
          <p:cNvGrpSpPr/>
          <p:nvPr/>
        </p:nvGrpSpPr>
        <p:grpSpPr>
          <a:xfrm>
            <a:off x="4832493" y="1028700"/>
            <a:ext cx="8194349" cy="3147822"/>
            <a:chOff x="0" y="0"/>
            <a:chExt cx="2158182" cy="829056"/>
          </a:xfrm>
        </p:grpSpPr>
        <p:sp>
          <p:nvSpPr>
            <p:cNvPr id="5" name="Freeform 5"/>
            <p:cNvSpPr/>
            <p:nvPr/>
          </p:nvSpPr>
          <p:spPr>
            <a:xfrm>
              <a:off x="0" y="0"/>
              <a:ext cx="2158182" cy="829056"/>
            </a:xfrm>
            <a:custGeom>
              <a:avLst/>
              <a:gdLst/>
              <a:ahLst/>
              <a:cxnLst/>
              <a:rect l="l" t="t" r="r" b="b"/>
              <a:pathLst>
                <a:path w="2158182" h="829056">
                  <a:moveTo>
                    <a:pt x="28344" y="0"/>
                  </a:moveTo>
                  <a:lnTo>
                    <a:pt x="2129839" y="0"/>
                  </a:lnTo>
                  <a:cubicBezTo>
                    <a:pt x="2145492" y="0"/>
                    <a:pt x="2158182" y="12690"/>
                    <a:pt x="2158182" y="28344"/>
                  </a:cubicBezTo>
                  <a:lnTo>
                    <a:pt x="2158182" y="800712"/>
                  </a:lnTo>
                  <a:cubicBezTo>
                    <a:pt x="2158182" y="816366"/>
                    <a:pt x="2145492" y="829056"/>
                    <a:pt x="2129839" y="829056"/>
                  </a:cubicBezTo>
                  <a:lnTo>
                    <a:pt x="28344" y="829056"/>
                  </a:lnTo>
                  <a:cubicBezTo>
                    <a:pt x="12690" y="829056"/>
                    <a:pt x="0" y="816366"/>
                    <a:pt x="0" y="800712"/>
                  </a:cubicBezTo>
                  <a:lnTo>
                    <a:pt x="0" y="28344"/>
                  </a:lnTo>
                  <a:cubicBezTo>
                    <a:pt x="0" y="12690"/>
                    <a:pt x="12690" y="0"/>
                    <a:pt x="28344" y="0"/>
                  </a:cubicBezTo>
                  <a:close/>
                </a:path>
              </a:pathLst>
            </a:custGeom>
            <a:solidFill>
              <a:srgbClr val="FFED4C"/>
            </a:solidFill>
            <a:ln w="19050" cap="rnd">
              <a:solidFill>
                <a:srgbClr val="000000"/>
              </a:solidFill>
              <a:prstDash val="solid"/>
              <a:round/>
            </a:ln>
          </p:spPr>
          <p:txBody>
            <a:bodyPr/>
            <a:lstStyle/>
            <a:p>
              <a:endParaRPr lang="es-ES"/>
            </a:p>
          </p:txBody>
        </p:sp>
        <p:sp>
          <p:nvSpPr>
            <p:cNvPr id="6" name="TextBox 6"/>
            <p:cNvSpPr txBox="1"/>
            <p:nvPr/>
          </p:nvSpPr>
          <p:spPr>
            <a:xfrm>
              <a:off x="0" y="-28575"/>
              <a:ext cx="2158182" cy="857631"/>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„Mobbing ist nicht nur das Problem einer einzelnen Person; es ist eine Herausforderung für uns alle. Als Klasse verpflichten wir uns, aufeinander zu achten und uns gegenseitig zu unterstützen.“</a:t>
              </a:r>
            </a:p>
          </p:txBody>
        </p:sp>
      </p:grpSp>
      <p:sp>
        <p:nvSpPr>
          <p:cNvPr id="7" name="TextBox 7"/>
          <p:cNvSpPr txBox="1"/>
          <p:nvPr/>
        </p:nvSpPr>
        <p:spPr>
          <a:xfrm>
            <a:off x="4072316" y="4414310"/>
            <a:ext cx="10143368" cy="638175"/>
          </a:xfrm>
          <a:prstGeom prst="rect">
            <a:avLst/>
          </a:prstGeom>
        </p:spPr>
        <p:txBody>
          <a:bodyPr lIns="0" tIns="0" rIns="0" bIns="0" rtlCol="0" anchor="t">
            <a:spAutoFit/>
          </a:bodyPr>
          <a:lstStyle/>
          <a:p>
            <a:pPr algn="ctr">
              <a:lnSpc>
                <a:spcPts val="2400"/>
              </a:lnSpc>
            </a:pPr>
            <a:r>
              <a:rPr lang="en-US" sz="2000" b="1">
                <a:solidFill>
                  <a:srgbClr val="000000"/>
                </a:solidFill>
                <a:latin typeface="Poppins Bold"/>
                <a:ea typeface="Poppins Bold"/>
                <a:cs typeface="Poppins Bold"/>
                <a:sym typeface="Poppins Bold"/>
              </a:rPr>
              <a:t>Denke daran: </a:t>
            </a:r>
            <a:r>
              <a:rPr lang="en-US" sz="2000">
                <a:solidFill>
                  <a:srgbClr val="000000"/>
                </a:solidFill>
                <a:latin typeface="Poppins"/>
                <a:ea typeface="Poppins"/>
                <a:cs typeface="Poppins"/>
                <a:sym typeface="Poppins"/>
              </a:rPr>
              <a:t>Als Gruppe sind wir alle dafür verantwortlich, aufeinander zu achten.</a:t>
            </a:r>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7118" y="2781098"/>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E3829C"/>
            </a:solidFill>
          </p:spPr>
          <p:txBody>
            <a:bodyPr/>
            <a:lstStyle/>
            <a:p>
              <a:endParaRPr lang="es-ES"/>
            </a:p>
          </p:txBody>
        </p:sp>
      </p:grpSp>
      <p:sp>
        <p:nvSpPr>
          <p:cNvPr id="4" name="TextBox 4"/>
          <p:cNvSpPr txBox="1"/>
          <p:nvPr/>
        </p:nvSpPr>
        <p:spPr>
          <a:xfrm>
            <a:off x="8120468" y="4170416"/>
            <a:ext cx="2047063" cy="455273"/>
          </a:xfrm>
          <a:prstGeom prst="rect">
            <a:avLst/>
          </a:prstGeom>
        </p:spPr>
        <p:txBody>
          <a:bodyPr lIns="0" tIns="0" rIns="0" bIns="0" rtlCol="0" anchor="t">
            <a:spAutoFit/>
          </a:bodyPr>
          <a:lstStyle/>
          <a:p>
            <a:pPr algn="ctr">
              <a:lnSpc>
                <a:spcPts val="3397"/>
              </a:lnSpc>
            </a:pPr>
            <a:r>
              <a:rPr lang="en-US" sz="2831">
                <a:solidFill>
                  <a:srgbClr val="000000"/>
                </a:solidFill>
                <a:latin typeface="Poppins"/>
                <a:ea typeface="Poppins"/>
                <a:cs typeface="Poppins"/>
                <a:sym typeface="Poppins"/>
              </a:rPr>
              <a:t>Aktivität 2.8</a:t>
            </a:r>
          </a:p>
        </p:txBody>
      </p:sp>
      <p:sp>
        <p:nvSpPr>
          <p:cNvPr id="5" name="TextBox 5"/>
          <p:cNvSpPr txBox="1"/>
          <p:nvPr/>
        </p:nvSpPr>
        <p:spPr>
          <a:xfrm>
            <a:off x="5304976" y="5825176"/>
            <a:ext cx="7788027" cy="2333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Abschlusskreis</a:t>
            </a:r>
          </a:p>
          <a:p>
            <a:pPr algn="ctr">
              <a:lnSpc>
                <a:spcPts val="6000"/>
              </a:lnSpc>
            </a:pPr>
            <a:endParaRPr lang="en-US" sz="5000">
              <a:solidFill>
                <a:srgbClr val="000000"/>
              </a:solidFill>
              <a:latin typeface="Poppins"/>
              <a:ea typeface="Poppins"/>
              <a:cs typeface="Poppins"/>
              <a:sym typeface="Poppins"/>
            </a:endParaRPr>
          </a:p>
          <a:p>
            <a:pPr algn="ctr">
              <a:lnSpc>
                <a:spcPts val="6000"/>
              </a:lnSpc>
            </a:pPr>
            <a:r>
              <a:rPr lang="en-US" sz="5000" b="1">
                <a:solidFill>
                  <a:srgbClr val="000000"/>
                </a:solidFill>
                <a:latin typeface="Poppins Bold"/>
                <a:ea typeface="Poppins Bold"/>
                <a:cs typeface="Poppins Bold"/>
                <a:sym typeface="Poppins Bold"/>
              </a:rPr>
              <a:t>Selbstwert-Karten</a:t>
            </a:r>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84294" y="2336190"/>
            <a:ext cx="5535575"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Eine runde Karte oder eine Selbstwert-Karte pro Schüler oder Schülerin</a:t>
            </a:r>
          </a:p>
          <a:p>
            <a:pPr marL="257302" lvl="1" indent="-128651" algn="l">
              <a:lnSpc>
                <a:spcPts val="2400"/>
              </a:lnSpc>
              <a:buFont typeface="Arial"/>
              <a:buChar char="•"/>
            </a:pPr>
            <a:r>
              <a:rPr lang="en-US" sz="2000">
                <a:solidFill>
                  <a:srgbClr val="000000"/>
                </a:solidFill>
                <a:latin typeface="Poppins"/>
                <a:ea typeface="Poppins"/>
                <a:cs typeface="Poppins"/>
                <a:sym typeface="Poppins"/>
              </a:rPr>
              <a:t>Farbige Marker</a:t>
            </a:r>
          </a:p>
          <a:p>
            <a:pPr marL="257387" lvl="1" indent="-128693" algn="l">
              <a:lnSpc>
                <a:spcPts val="2400"/>
              </a:lnSpc>
              <a:buFont typeface="Arial"/>
              <a:buChar char="•"/>
            </a:pPr>
            <a:r>
              <a:rPr lang="en-US" sz="2000">
                <a:solidFill>
                  <a:srgbClr val="000000"/>
                </a:solidFill>
                <a:latin typeface="Poppins"/>
                <a:ea typeface="Poppins"/>
                <a:cs typeface="Poppins"/>
                <a:sym typeface="Poppins"/>
              </a:rPr>
              <a:t>(Optional) Klebeband, um die Karten an der Klassenwand aufzuhängen</a:t>
            </a:r>
          </a:p>
        </p:txBody>
      </p:sp>
      <p:sp>
        <p:nvSpPr>
          <p:cNvPr id="3" name="TextBox 3"/>
          <p:cNvSpPr txBox="1"/>
          <p:nvPr/>
        </p:nvSpPr>
        <p:spPr>
          <a:xfrm>
            <a:off x="2684294" y="6674460"/>
            <a:ext cx="577727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Jede Schülerin und jeder Schüler schreibt eine positive Botschaft für sich selbst und teilt sie, wenn sie oder er möchte.</a:t>
            </a:r>
          </a:p>
        </p:txBody>
      </p:sp>
      <p:grpSp>
        <p:nvGrpSpPr>
          <p:cNvPr id="4" name="Group 4"/>
          <p:cNvGrpSpPr/>
          <p:nvPr/>
        </p:nvGrpSpPr>
        <p:grpSpPr>
          <a:xfrm>
            <a:off x="6622888" y="624082"/>
            <a:ext cx="13196345" cy="9038837"/>
            <a:chOff x="0" y="0"/>
            <a:chExt cx="11490185" cy="7870203"/>
          </a:xfrm>
        </p:grpSpPr>
        <p:sp>
          <p:nvSpPr>
            <p:cNvPr id="5" name="Freeform 5" descr="A cartoon of a child  AI-generated content may be incorrect."/>
            <p:cNvSpPr/>
            <p:nvPr/>
          </p:nvSpPr>
          <p:spPr>
            <a:xfrm>
              <a:off x="0" y="0"/>
              <a:ext cx="11490198" cy="7870190"/>
            </a:xfrm>
            <a:custGeom>
              <a:avLst/>
              <a:gdLst/>
              <a:ahLst/>
              <a:cxnLst/>
              <a:rect l="l" t="t" r="r" b="b"/>
              <a:pathLst>
                <a:path w="11490198" h="7870190">
                  <a:moveTo>
                    <a:pt x="0" y="0"/>
                  </a:moveTo>
                  <a:lnTo>
                    <a:pt x="11490198" y="0"/>
                  </a:lnTo>
                  <a:lnTo>
                    <a:pt x="11490198" y="7870190"/>
                  </a:lnTo>
                  <a:lnTo>
                    <a:pt x="0" y="7870190"/>
                  </a:lnTo>
                  <a:lnTo>
                    <a:pt x="0" y="0"/>
                  </a:lnTo>
                  <a:close/>
                </a:path>
              </a:pathLst>
            </a:custGeom>
            <a:blipFill>
              <a:blip r:embed="rId2"/>
              <a:stretch>
                <a:fillRect/>
              </a:stretch>
            </a:blipFill>
          </p:spPr>
          <p:txBody>
            <a:bodyPr/>
            <a:lstStyle/>
            <a:p>
              <a:endParaRPr lang="es-ES"/>
            </a:p>
          </p:txBody>
        </p:sp>
      </p:gr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55541" y="-459129"/>
            <a:ext cx="19370475" cy="13267801"/>
            <a:chOff x="0" y="0"/>
            <a:chExt cx="13774560" cy="9434881"/>
          </a:xfrm>
        </p:grpSpPr>
        <p:sp>
          <p:nvSpPr>
            <p:cNvPr id="3" name="Freeform 3" descr="A cartoon of a child  AI-generated content may be incorrect."/>
            <p:cNvSpPr/>
            <p:nvPr/>
          </p:nvSpPr>
          <p:spPr>
            <a:xfrm>
              <a:off x="0" y="0"/>
              <a:ext cx="13774547" cy="9434830"/>
            </a:xfrm>
            <a:custGeom>
              <a:avLst/>
              <a:gdLst/>
              <a:ahLst/>
              <a:cxnLst/>
              <a:rect l="l" t="t" r="r" b="b"/>
              <a:pathLst>
                <a:path w="13774547" h="9434830">
                  <a:moveTo>
                    <a:pt x="0" y="0"/>
                  </a:moveTo>
                  <a:lnTo>
                    <a:pt x="13774547" y="0"/>
                  </a:lnTo>
                  <a:lnTo>
                    <a:pt x="13774547" y="9434830"/>
                  </a:lnTo>
                  <a:lnTo>
                    <a:pt x="0" y="9434830"/>
                  </a:lnTo>
                  <a:lnTo>
                    <a:pt x="0" y="0"/>
                  </a:lnTo>
                  <a:close/>
                </a:path>
              </a:pathLst>
            </a:custGeom>
            <a:blipFill>
              <a:blip r:embed="rId2"/>
              <a:stretch>
                <a:fillRect/>
              </a:stretch>
            </a:blipFill>
          </p:spPr>
          <p:txBody>
            <a:bodyPr/>
            <a:lstStyle/>
            <a:p>
              <a:endParaRPr lang="es-ES"/>
            </a:p>
          </p:txBody>
        </p:sp>
      </p:grpSp>
      <p:sp>
        <p:nvSpPr>
          <p:cNvPr id="4" name="AutoShape 4"/>
          <p:cNvSpPr/>
          <p:nvPr/>
        </p:nvSpPr>
        <p:spPr>
          <a:xfrm flipH="1">
            <a:off x="5624840" y="5247155"/>
            <a:ext cx="6001530" cy="864096"/>
          </a:xfrm>
          <a:prstGeom prst="line">
            <a:avLst/>
          </a:prstGeom>
          <a:ln w="28575" cap="rnd">
            <a:solidFill>
              <a:srgbClr val="000000"/>
            </a:solidFill>
            <a:prstDash val="solid"/>
            <a:headEnd type="none" w="sm" len="sm"/>
            <a:tailEnd type="triangle" w="lg" len="med"/>
          </a:ln>
        </p:spPr>
        <p:txBody>
          <a:bodyPr/>
          <a:lstStyle/>
          <a:p>
            <a:endParaRPr lang="es-ES"/>
          </a:p>
        </p:txBody>
      </p:sp>
      <p:sp>
        <p:nvSpPr>
          <p:cNvPr id="5" name="TextBox 5"/>
          <p:cNvSpPr txBox="1"/>
          <p:nvPr/>
        </p:nvSpPr>
        <p:spPr>
          <a:xfrm>
            <a:off x="10695284" y="2564914"/>
            <a:ext cx="2098253" cy="1405080"/>
          </a:xfrm>
          <a:prstGeom prst="rect">
            <a:avLst/>
          </a:prstGeom>
        </p:spPr>
        <p:txBody>
          <a:bodyPr lIns="0" tIns="0" rIns="0" bIns="0" rtlCol="0" anchor="t">
            <a:spAutoFit/>
          </a:bodyPr>
          <a:lstStyle/>
          <a:p>
            <a:pPr algn="ctr">
              <a:lnSpc>
                <a:spcPts val="3776"/>
              </a:lnSpc>
            </a:pPr>
            <a:r>
              <a:rPr lang="en-US" sz="3146">
                <a:solidFill>
                  <a:srgbClr val="000000"/>
                </a:solidFill>
                <a:latin typeface="Dreaming Outloud Script"/>
                <a:ea typeface="Dreaming Outloud Script"/>
                <a:cs typeface="Dreaming Outloud Script"/>
                <a:sym typeface="Dreaming Outloud Script"/>
              </a:rPr>
              <a:t>Du bist sehr mutig.</a:t>
            </a:r>
          </a:p>
        </p:txBody>
      </p:sp>
      <p:sp>
        <p:nvSpPr>
          <p:cNvPr id="6" name="TextBox 6"/>
          <p:cNvSpPr txBox="1"/>
          <p:nvPr/>
        </p:nvSpPr>
        <p:spPr>
          <a:xfrm>
            <a:off x="10030184" y="6588749"/>
            <a:ext cx="2098253" cy="1405080"/>
          </a:xfrm>
          <a:prstGeom prst="rect">
            <a:avLst/>
          </a:prstGeom>
        </p:spPr>
        <p:txBody>
          <a:bodyPr lIns="0" tIns="0" rIns="0" bIns="0" rtlCol="0" anchor="t">
            <a:spAutoFit/>
          </a:bodyPr>
          <a:lstStyle/>
          <a:p>
            <a:pPr algn="ctr">
              <a:lnSpc>
                <a:spcPts val="3776"/>
              </a:lnSpc>
            </a:pPr>
            <a:r>
              <a:rPr lang="en-US" sz="3146">
                <a:solidFill>
                  <a:srgbClr val="000000"/>
                </a:solidFill>
                <a:latin typeface="Dreaming Outloud Script"/>
                <a:ea typeface="Dreaming Outloud Script"/>
                <a:cs typeface="Dreaming Outloud Script"/>
                <a:sym typeface="Dreaming Outloud Script"/>
              </a:rPr>
              <a:t>Du bist sehr lustig.</a:t>
            </a:r>
          </a:p>
        </p:txBody>
      </p:sp>
      <p:sp>
        <p:nvSpPr>
          <p:cNvPr id="7" name="TextBox 7"/>
          <p:cNvSpPr txBox="1"/>
          <p:nvPr/>
        </p:nvSpPr>
        <p:spPr>
          <a:xfrm>
            <a:off x="9376506" y="4058415"/>
            <a:ext cx="1823169" cy="1405080"/>
          </a:xfrm>
          <a:prstGeom prst="rect">
            <a:avLst/>
          </a:prstGeom>
        </p:spPr>
        <p:txBody>
          <a:bodyPr lIns="0" tIns="0" rIns="0" bIns="0" rtlCol="0" anchor="t">
            <a:spAutoFit/>
          </a:bodyPr>
          <a:lstStyle/>
          <a:p>
            <a:pPr algn="ctr">
              <a:lnSpc>
                <a:spcPts val="3776"/>
              </a:lnSpc>
            </a:pPr>
            <a:r>
              <a:rPr lang="en-US" sz="3146">
                <a:solidFill>
                  <a:srgbClr val="000000"/>
                </a:solidFill>
                <a:latin typeface="Dreaming Outloud Script"/>
                <a:ea typeface="Dreaming Outloud Script"/>
                <a:cs typeface="Dreaming Outloud Script"/>
                <a:sym typeface="Dreaming Outloud Script"/>
              </a:rPr>
              <a:t>Ich liebe deine Haare.</a:t>
            </a:r>
          </a:p>
        </p:txBody>
      </p:sp>
      <p:sp>
        <p:nvSpPr>
          <p:cNvPr id="8" name="TextBox 8"/>
          <p:cNvSpPr txBox="1"/>
          <p:nvPr/>
        </p:nvSpPr>
        <p:spPr>
          <a:xfrm>
            <a:off x="2538740" y="3572640"/>
            <a:ext cx="4716978"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Alle schreiben eine positive Nachricht auf die Karten der anderen.</a:t>
            </a:r>
          </a:p>
        </p:txBody>
      </p:sp>
      <p:sp>
        <p:nvSpPr>
          <p:cNvPr id="9" name="AutoShape 9"/>
          <p:cNvSpPr/>
          <p:nvPr/>
        </p:nvSpPr>
        <p:spPr>
          <a:xfrm flipH="1">
            <a:off x="7255718" y="3267454"/>
            <a:ext cx="3439566" cy="790961"/>
          </a:xfrm>
          <a:prstGeom prst="line">
            <a:avLst/>
          </a:prstGeom>
          <a:ln w="28575" cap="rnd">
            <a:solidFill>
              <a:srgbClr val="000000"/>
            </a:solidFill>
            <a:prstDash val="solid"/>
            <a:headEnd type="none" w="sm" len="sm"/>
            <a:tailEnd type="none" w="sm" len="sm"/>
          </a:ln>
        </p:spPr>
        <p:txBody>
          <a:bodyPr/>
          <a:lstStyle/>
          <a:p>
            <a:endParaRPr lang="es-ES"/>
          </a:p>
        </p:txBody>
      </p:sp>
      <p:sp>
        <p:nvSpPr>
          <p:cNvPr id="10" name="AutoShape 10"/>
          <p:cNvSpPr/>
          <p:nvPr/>
        </p:nvSpPr>
        <p:spPr>
          <a:xfrm flipH="1" flipV="1">
            <a:off x="7255718" y="4058415"/>
            <a:ext cx="2120788" cy="702540"/>
          </a:xfrm>
          <a:prstGeom prst="line">
            <a:avLst/>
          </a:prstGeom>
          <a:ln w="28575" cap="rnd">
            <a:solidFill>
              <a:srgbClr val="000000"/>
            </a:solidFill>
            <a:prstDash val="solid"/>
            <a:headEnd type="none" w="sm" len="sm"/>
            <a:tailEnd type="none" w="sm" len="sm"/>
          </a:ln>
        </p:spPr>
        <p:txBody>
          <a:bodyPr/>
          <a:lstStyle/>
          <a:p>
            <a:endParaRPr lang="es-ES"/>
          </a:p>
        </p:txBody>
      </p:sp>
      <p:sp>
        <p:nvSpPr>
          <p:cNvPr id="11" name="AutoShape 11"/>
          <p:cNvSpPr/>
          <p:nvPr/>
        </p:nvSpPr>
        <p:spPr>
          <a:xfrm flipH="1" flipV="1">
            <a:off x="7255718" y="4058415"/>
            <a:ext cx="2774466" cy="3232874"/>
          </a:xfrm>
          <a:prstGeom prst="line">
            <a:avLst/>
          </a:prstGeom>
          <a:ln w="28575" cap="rnd">
            <a:solidFill>
              <a:srgbClr val="000000"/>
            </a:solidFill>
            <a:prstDash val="solid"/>
            <a:headEnd type="none" w="sm" len="sm"/>
            <a:tailEnd type="none" w="sm" len="sm"/>
          </a:ln>
        </p:spPr>
        <p:txBody>
          <a:bodyPr/>
          <a:lstStyle/>
          <a:p>
            <a:endParaRPr lang="es-ES"/>
          </a:p>
        </p:txBody>
      </p:sp>
      <p:grpSp>
        <p:nvGrpSpPr>
          <p:cNvPr id="12" name="Group 12"/>
          <p:cNvGrpSpPr/>
          <p:nvPr/>
        </p:nvGrpSpPr>
        <p:grpSpPr>
          <a:xfrm>
            <a:off x="2538740" y="5247155"/>
            <a:ext cx="3086100" cy="1728193"/>
            <a:chOff x="0" y="0"/>
            <a:chExt cx="812800" cy="455162"/>
          </a:xfrm>
        </p:grpSpPr>
        <p:sp>
          <p:nvSpPr>
            <p:cNvPr id="13" name="Freeform 13"/>
            <p:cNvSpPr/>
            <p:nvPr/>
          </p:nvSpPr>
          <p:spPr>
            <a:xfrm>
              <a:off x="0" y="0"/>
              <a:ext cx="812800" cy="455162"/>
            </a:xfrm>
            <a:custGeom>
              <a:avLst/>
              <a:gdLst/>
              <a:ahLst/>
              <a:cxnLst/>
              <a:rect l="l" t="t" r="r" b="b"/>
              <a:pathLst>
                <a:path w="812800" h="455162">
                  <a:moveTo>
                    <a:pt x="75259" y="0"/>
                  </a:moveTo>
                  <a:lnTo>
                    <a:pt x="737541" y="0"/>
                  </a:lnTo>
                  <a:cubicBezTo>
                    <a:pt x="779105" y="0"/>
                    <a:pt x="812800" y="33695"/>
                    <a:pt x="812800" y="75259"/>
                  </a:cubicBezTo>
                  <a:lnTo>
                    <a:pt x="812800" y="379903"/>
                  </a:lnTo>
                  <a:cubicBezTo>
                    <a:pt x="812800" y="399863"/>
                    <a:pt x="804871" y="419005"/>
                    <a:pt x="790757" y="433119"/>
                  </a:cubicBezTo>
                  <a:cubicBezTo>
                    <a:pt x="776643" y="447233"/>
                    <a:pt x="757501" y="455162"/>
                    <a:pt x="737541" y="455162"/>
                  </a:cubicBezTo>
                  <a:lnTo>
                    <a:pt x="75259" y="455162"/>
                  </a:lnTo>
                  <a:cubicBezTo>
                    <a:pt x="33695" y="455162"/>
                    <a:pt x="0" y="421467"/>
                    <a:pt x="0" y="379903"/>
                  </a:cubicBezTo>
                  <a:lnTo>
                    <a:pt x="0" y="75259"/>
                  </a:lnTo>
                  <a:cubicBezTo>
                    <a:pt x="0" y="33695"/>
                    <a:pt x="33695" y="0"/>
                    <a:pt x="75259" y="0"/>
                  </a:cubicBezTo>
                  <a:close/>
                </a:path>
              </a:pathLst>
            </a:custGeom>
            <a:solidFill>
              <a:srgbClr val="FFFFFF"/>
            </a:solidFill>
            <a:ln w="19050" cap="rnd">
              <a:solidFill>
                <a:srgbClr val="71C7D6"/>
              </a:solidFill>
              <a:prstDash val="solid"/>
              <a:round/>
            </a:ln>
          </p:spPr>
          <p:txBody>
            <a:bodyPr/>
            <a:lstStyle/>
            <a:p>
              <a:endParaRPr lang="es-ES"/>
            </a:p>
          </p:txBody>
        </p:sp>
        <p:sp>
          <p:nvSpPr>
            <p:cNvPr id="14" name="TextBox 14"/>
            <p:cNvSpPr txBox="1"/>
            <p:nvPr/>
          </p:nvSpPr>
          <p:spPr>
            <a:xfrm>
              <a:off x="0" y="-28575"/>
              <a:ext cx="812800" cy="483737"/>
            </a:xfrm>
            <a:prstGeom prst="rect">
              <a:avLst/>
            </a:prstGeom>
          </p:spPr>
          <p:txBody>
            <a:bodyPr lIns="50800" tIns="50800" rIns="50800" bIns="50800" rtlCol="0" anchor="ctr"/>
            <a:lstStyle/>
            <a:p>
              <a:pPr algn="ctr">
                <a:lnSpc>
                  <a:spcPts val="2400"/>
                </a:lnSpc>
              </a:pPr>
              <a:r>
                <a:rPr lang="en-US" sz="2000">
                  <a:solidFill>
                    <a:srgbClr val="000000"/>
                  </a:solidFill>
                  <a:latin typeface="Poppins"/>
                  <a:ea typeface="Poppins"/>
                  <a:cs typeface="Poppins"/>
                  <a:sym typeface="Poppins"/>
                </a:rPr>
                <a:t>Schreibe zuerst deinen Namen und eine deiner Eigenschaften.</a:t>
              </a:r>
            </a:p>
          </p:txBody>
        </p:sp>
      </p:grpSp>
      <p:sp>
        <p:nvSpPr>
          <p:cNvPr id="15" name="TextBox 15"/>
          <p:cNvSpPr txBox="1"/>
          <p:nvPr/>
        </p:nvSpPr>
        <p:spPr>
          <a:xfrm>
            <a:off x="11828967" y="7875443"/>
            <a:ext cx="2098253" cy="936720"/>
          </a:xfrm>
          <a:prstGeom prst="rect">
            <a:avLst/>
          </a:prstGeom>
        </p:spPr>
        <p:txBody>
          <a:bodyPr lIns="0" tIns="0" rIns="0" bIns="0" rtlCol="0" anchor="t">
            <a:spAutoFit/>
          </a:bodyPr>
          <a:lstStyle/>
          <a:p>
            <a:pPr algn="ctr">
              <a:lnSpc>
                <a:spcPts val="3776"/>
              </a:lnSpc>
            </a:pPr>
            <a:r>
              <a:rPr lang="en-US" sz="3146">
                <a:solidFill>
                  <a:srgbClr val="000000"/>
                </a:solidFill>
                <a:latin typeface="Dreaming Outloud Script"/>
                <a:ea typeface="Dreaming Outloud Script"/>
                <a:cs typeface="Dreaming Outloud Script"/>
                <a:sym typeface="Dreaming Outloud Script"/>
              </a:rPr>
              <a:t>Du bist freundlich.</a:t>
            </a:r>
          </a:p>
        </p:txBody>
      </p:sp>
      <p:sp>
        <p:nvSpPr>
          <p:cNvPr id="16" name="TextBox 16"/>
          <p:cNvSpPr txBox="1"/>
          <p:nvPr/>
        </p:nvSpPr>
        <p:spPr>
          <a:xfrm>
            <a:off x="2538740" y="1609244"/>
            <a:ext cx="4716978" cy="942975"/>
          </a:xfrm>
          <a:prstGeom prst="rect">
            <a:avLst/>
          </a:prstGeom>
        </p:spPr>
        <p:txBody>
          <a:bodyPr lIns="0" tIns="0" rIns="0" bIns="0" rtlCol="0" anchor="t">
            <a:spAutoFit/>
          </a:bodyPr>
          <a:lstStyle/>
          <a:p>
            <a:pPr algn="ctr">
              <a:lnSpc>
                <a:spcPts val="2400"/>
              </a:lnSpc>
            </a:pPr>
            <a:r>
              <a:rPr lang="en-US" sz="2000">
                <a:solidFill>
                  <a:srgbClr val="000000"/>
                </a:solidFill>
                <a:latin typeface="Poppins"/>
                <a:ea typeface="Poppins"/>
                <a:cs typeface="Poppins"/>
                <a:sym typeface="Poppins"/>
              </a:rPr>
              <a:t>Geht im Klassenzimmer herum und gebt die Karten von Hand zu Hand weiter.</a:t>
            </a:r>
          </a:p>
        </p:txBody>
      </p:sp>
      <p:sp>
        <p:nvSpPr>
          <p:cNvPr id="17" name="TextBox 17"/>
          <p:cNvSpPr txBox="1"/>
          <p:nvPr/>
        </p:nvSpPr>
        <p:spPr>
          <a:xfrm>
            <a:off x="11626370" y="4515615"/>
            <a:ext cx="2760544" cy="1405080"/>
          </a:xfrm>
          <a:prstGeom prst="rect">
            <a:avLst/>
          </a:prstGeom>
        </p:spPr>
        <p:txBody>
          <a:bodyPr lIns="0" tIns="0" rIns="0" bIns="0" rtlCol="0" anchor="t">
            <a:spAutoFit/>
          </a:bodyPr>
          <a:lstStyle/>
          <a:p>
            <a:pPr algn="ctr">
              <a:lnSpc>
                <a:spcPts val="3776"/>
              </a:lnSpc>
            </a:pPr>
            <a:r>
              <a:rPr lang="en-US" sz="3146">
                <a:solidFill>
                  <a:srgbClr val="000000"/>
                </a:solidFill>
                <a:latin typeface="Dreaming Outloud Script"/>
                <a:ea typeface="Dreaming Outloud Script"/>
                <a:cs typeface="Dreaming Outloud Script"/>
                <a:sym typeface="Dreaming Outloud Script"/>
              </a:rPr>
              <a:t>Ich bin Lisa, ich bin eine gute Freundin.</a:t>
            </a:r>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63608" y="1065976"/>
            <a:ext cx="8215461" cy="8155048"/>
            <a:chOff x="0" y="0"/>
            <a:chExt cx="7369391" cy="7315200"/>
          </a:xfrm>
        </p:grpSpPr>
        <p:sp>
          <p:nvSpPr>
            <p:cNvPr id="3" name="Freeform 3" descr="A group of girls holding hands  AI-generated content may be incorrect."/>
            <p:cNvSpPr/>
            <p:nvPr/>
          </p:nvSpPr>
          <p:spPr>
            <a:xfrm>
              <a:off x="0" y="0"/>
              <a:ext cx="7369429" cy="7315200"/>
            </a:xfrm>
            <a:custGeom>
              <a:avLst/>
              <a:gdLst/>
              <a:ahLst/>
              <a:cxnLst/>
              <a:rect l="l" t="t" r="r" b="b"/>
              <a:pathLst>
                <a:path w="7369429" h="7315200">
                  <a:moveTo>
                    <a:pt x="0" y="0"/>
                  </a:moveTo>
                  <a:lnTo>
                    <a:pt x="7369429" y="0"/>
                  </a:lnTo>
                  <a:lnTo>
                    <a:pt x="7369429" y="7315200"/>
                  </a:lnTo>
                  <a:lnTo>
                    <a:pt x="0" y="7315200"/>
                  </a:lnTo>
                  <a:lnTo>
                    <a:pt x="0" y="0"/>
                  </a:lnTo>
                  <a:close/>
                </a:path>
              </a:pathLst>
            </a:custGeom>
            <a:blipFill>
              <a:blip r:embed="rId2"/>
              <a:stretch>
                <a:fillRect l="-37729" r="-38740"/>
              </a:stretch>
            </a:blipFill>
          </p:spPr>
          <p:txBody>
            <a:bodyPr/>
            <a:lstStyle/>
            <a:p>
              <a:endParaRPr lang="es-ES"/>
            </a:p>
          </p:txBody>
        </p:sp>
      </p:grpSp>
      <p:grpSp>
        <p:nvGrpSpPr>
          <p:cNvPr id="4" name="Group 4"/>
          <p:cNvGrpSpPr/>
          <p:nvPr/>
        </p:nvGrpSpPr>
        <p:grpSpPr>
          <a:xfrm>
            <a:off x="1974732" y="3140925"/>
            <a:ext cx="6812048" cy="4005150"/>
            <a:chOff x="0" y="0"/>
            <a:chExt cx="1794120" cy="1054854"/>
          </a:xfrm>
        </p:grpSpPr>
        <p:sp>
          <p:nvSpPr>
            <p:cNvPr id="5" name="Freeform 5"/>
            <p:cNvSpPr/>
            <p:nvPr/>
          </p:nvSpPr>
          <p:spPr>
            <a:xfrm>
              <a:off x="0" y="0"/>
              <a:ext cx="1794120" cy="1054854"/>
            </a:xfrm>
            <a:custGeom>
              <a:avLst/>
              <a:gdLst/>
              <a:ahLst/>
              <a:cxnLst/>
              <a:rect l="l" t="t" r="r" b="b"/>
              <a:pathLst>
                <a:path w="1794120" h="1054854">
                  <a:moveTo>
                    <a:pt x="34095" y="0"/>
                  </a:moveTo>
                  <a:lnTo>
                    <a:pt x="1760024" y="0"/>
                  </a:lnTo>
                  <a:cubicBezTo>
                    <a:pt x="1778855" y="0"/>
                    <a:pt x="1794120" y="15265"/>
                    <a:pt x="1794120" y="34095"/>
                  </a:cubicBezTo>
                  <a:lnTo>
                    <a:pt x="1794120" y="1020759"/>
                  </a:lnTo>
                  <a:cubicBezTo>
                    <a:pt x="1794120" y="1029802"/>
                    <a:pt x="1790527" y="1038474"/>
                    <a:pt x="1784133" y="1044868"/>
                  </a:cubicBezTo>
                  <a:cubicBezTo>
                    <a:pt x="1777739" y="1051262"/>
                    <a:pt x="1769067" y="1054854"/>
                    <a:pt x="1760024" y="1054854"/>
                  </a:cubicBezTo>
                  <a:lnTo>
                    <a:pt x="34095" y="1054854"/>
                  </a:lnTo>
                  <a:cubicBezTo>
                    <a:pt x="25053" y="1054854"/>
                    <a:pt x="16380" y="1051262"/>
                    <a:pt x="9986" y="1044868"/>
                  </a:cubicBezTo>
                  <a:cubicBezTo>
                    <a:pt x="3592" y="1038474"/>
                    <a:pt x="0" y="1029802"/>
                    <a:pt x="0" y="1020759"/>
                  </a:cubicBezTo>
                  <a:lnTo>
                    <a:pt x="0" y="34095"/>
                  </a:lnTo>
                  <a:cubicBezTo>
                    <a:pt x="0" y="25053"/>
                    <a:pt x="3592" y="16380"/>
                    <a:pt x="9986" y="9986"/>
                  </a:cubicBezTo>
                  <a:cubicBezTo>
                    <a:pt x="16380" y="3592"/>
                    <a:pt x="25053" y="0"/>
                    <a:pt x="34095" y="0"/>
                  </a:cubicBezTo>
                  <a:close/>
                </a:path>
              </a:pathLst>
            </a:custGeom>
            <a:solidFill>
              <a:srgbClr val="E4829D"/>
            </a:solidFill>
            <a:ln w="19050" cap="rnd">
              <a:solidFill>
                <a:srgbClr val="000000"/>
              </a:solidFill>
              <a:prstDash val="solid"/>
              <a:round/>
            </a:ln>
          </p:spPr>
          <p:txBody>
            <a:bodyPr/>
            <a:lstStyle/>
            <a:p>
              <a:endParaRPr lang="es-ES"/>
            </a:p>
          </p:txBody>
        </p:sp>
        <p:sp>
          <p:nvSpPr>
            <p:cNvPr id="6" name="TextBox 6"/>
            <p:cNvSpPr txBox="1"/>
            <p:nvPr/>
          </p:nvSpPr>
          <p:spPr>
            <a:xfrm>
              <a:off x="0" y="-28575"/>
              <a:ext cx="1794120" cy="1083429"/>
            </a:xfrm>
            <a:prstGeom prst="rect">
              <a:avLst/>
            </a:prstGeom>
          </p:spPr>
          <p:txBody>
            <a:bodyPr lIns="50800" tIns="50800" rIns="50800" bIns="50800" rtlCol="0" anchor="ctr"/>
            <a:lstStyle/>
            <a:p>
              <a:pPr algn="ctr">
                <a:lnSpc>
                  <a:spcPts val="3600"/>
                </a:lnSpc>
              </a:pPr>
              <a:r>
                <a:rPr lang="en-US" sz="3000">
                  <a:solidFill>
                    <a:srgbClr val="000000"/>
                  </a:solidFill>
                  <a:latin typeface="Poppins"/>
                  <a:ea typeface="Poppins"/>
                  <a:cs typeface="Poppins"/>
                  <a:sym typeface="Poppins"/>
                </a:rPr>
                <a:t>So wie Worte verletzen können, </a:t>
              </a:r>
              <a:r>
                <a:rPr lang="en-US" sz="3000" b="1">
                  <a:solidFill>
                    <a:srgbClr val="000000"/>
                  </a:solidFill>
                  <a:latin typeface="Poppins Bold"/>
                  <a:ea typeface="Poppins Bold"/>
                  <a:cs typeface="Poppins Bold"/>
                  <a:sym typeface="Poppins Bold"/>
                </a:rPr>
                <a:t>haben sie auch die Kraft, uns gut fühlen zu lassen und uns als Gruppe zu verbinden.</a:t>
              </a:r>
              <a:r>
                <a:rPr lang="en-US" sz="3000">
                  <a:solidFill>
                    <a:srgbClr val="000000"/>
                  </a:solidFill>
                  <a:latin typeface="Poppins"/>
                  <a:ea typeface="Poppins"/>
                  <a:cs typeface="Poppins"/>
                  <a:sym typeface="Poppins"/>
                </a:rPr>
                <a:t> Erinnern wir uns daran, unsere Worte zu nutzen, um aufzubauen und zu unterstützen.</a:t>
              </a:r>
            </a:p>
          </p:txBody>
        </p:sp>
      </p:gr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3608" y="3280535"/>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50B264"/>
            </a:solidFill>
          </p:spPr>
          <p:txBody>
            <a:bodyPr/>
            <a:lstStyle/>
            <a:p>
              <a:endParaRPr lang="es-ES"/>
            </a:p>
          </p:txBody>
        </p:sp>
      </p:grpSp>
      <p:sp>
        <p:nvSpPr>
          <p:cNvPr id="4" name="TextBox 4"/>
          <p:cNvSpPr txBox="1"/>
          <p:nvPr/>
        </p:nvSpPr>
        <p:spPr>
          <a:xfrm>
            <a:off x="6011233" y="5786979"/>
            <a:ext cx="6600825" cy="1571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Die anonyme Nachrichtenbox</a:t>
            </a:r>
          </a:p>
        </p:txBody>
      </p:sp>
      <p:grpSp>
        <p:nvGrpSpPr>
          <p:cNvPr id="5" name="Group 5"/>
          <p:cNvGrpSpPr/>
          <p:nvPr/>
        </p:nvGrpSpPr>
        <p:grpSpPr>
          <a:xfrm>
            <a:off x="2971800" y="1518409"/>
            <a:ext cx="12344400" cy="1245870"/>
            <a:chOff x="0" y="0"/>
            <a:chExt cx="11704320" cy="1181270"/>
          </a:xfrm>
        </p:grpSpPr>
        <p:sp>
          <p:nvSpPr>
            <p:cNvPr id="6" name="Freeform 6"/>
            <p:cNvSpPr/>
            <p:nvPr/>
          </p:nvSpPr>
          <p:spPr>
            <a:xfrm>
              <a:off x="0" y="0"/>
              <a:ext cx="11704320" cy="1181273"/>
            </a:xfrm>
            <a:custGeom>
              <a:avLst/>
              <a:gdLst/>
              <a:ahLst/>
              <a:cxnLst/>
              <a:rect l="l" t="t" r="r" b="b"/>
              <a:pathLst>
                <a:path w="11704320" h="1181273">
                  <a:moveTo>
                    <a:pt x="0" y="0"/>
                  </a:moveTo>
                  <a:lnTo>
                    <a:pt x="11704320" y="0"/>
                  </a:lnTo>
                  <a:lnTo>
                    <a:pt x="11704320" y="1181273"/>
                  </a:lnTo>
                  <a:lnTo>
                    <a:pt x="0" y="1181273"/>
                  </a:lnTo>
                  <a:close/>
                </a:path>
              </a:pathLst>
            </a:custGeom>
            <a:blipFill>
              <a:blip r:embed="rId2">
                <a:alphaModFix amt="0"/>
              </a:blip>
              <a:stretch>
                <a:fillRect t="-145986" b="-140137"/>
              </a:stretch>
            </a:blipFill>
          </p:spPr>
          <p:txBody>
            <a:bodyPr/>
            <a:lstStyle/>
            <a:p>
              <a:endParaRPr lang="es-ES"/>
            </a:p>
          </p:txBody>
        </p:sp>
        <p:sp>
          <p:nvSpPr>
            <p:cNvPr id="7" name="TextBox 7"/>
            <p:cNvSpPr txBox="1"/>
            <p:nvPr/>
          </p:nvSpPr>
          <p:spPr>
            <a:xfrm>
              <a:off x="0" y="-47625"/>
              <a:ext cx="11704320" cy="1228895"/>
            </a:xfrm>
            <a:prstGeom prst="rect">
              <a:avLst/>
            </a:prstGeom>
          </p:spPr>
          <p:txBody>
            <a:bodyPr lIns="0" tIns="0" rIns="0" bIns="0" rtlCol="0" anchor="ctr"/>
            <a:lstStyle/>
            <a:p>
              <a:pPr algn="ctr">
                <a:lnSpc>
                  <a:spcPts val="6000"/>
                </a:lnSpc>
              </a:pPr>
              <a:r>
                <a:rPr lang="en-US" sz="5000">
                  <a:solidFill>
                    <a:srgbClr val="000000"/>
                  </a:solidFill>
                  <a:latin typeface="Poppins"/>
                  <a:ea typeface="Poppins"/>
                  <a:cs typeface="Poppins"/>
                  <a:sym typeface="Poppins"/>
                </a:rPr>
                <a:t>Zusätzliche Aktivitäten</a:t>
              </a:r>
            </a:p>
          </p:txBody>
        </p:sp>
      </p:gr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160064" y="2045887"/>
            <a:ext cx="6960928" cy="6195226"/>
          </a:xfrm>
          <a:custGeom>
            <a:avLst/>
            <a:gdLst/>
            <a:ahLst/>
            <a:cxnLst/>
            <a:rect l="l" t="t" r="r" b="b"/>
            <a:pathLst>
              <a:path w="6960928" h="6195226">
                <a:moveTo>
                  <a:pt x="0" y="0"/>
                </a:moveTo>
                <a:lnTo>
                  <a:pt x="6960928" y="0"/>
                </a:lnTo>
                <a:lnTo>
                  <a:pt x="6960928" y="6195226"/>
                </a:lnTo>
                <a:lnTo>
                  <a:pt x="0" y="6195226"/>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049717" y="1923211"/>
            <a:ext cx="5811644"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Eine dekorierte Box oder ein Briefkasten (physisch oder virtuell)</a:t>
            </a:r>
          </a:p>
          <a:p>
            <a:pPr marL="257302" lvl="1" indent="-128651" algn="l">
              <a:lnSpc>
                <a:spcPts val="2400"/>
              </a:lnSpc>
              <a:buFont typeface="Arial"/>
              <a:buChar char="•"/>
            </a:pPr>
            <a:r>
              <a:rPr lang="en-US" sz="2000">
                <a:solidFill>
                  <a:srgbClr val="000000"/>
                </a:solidFill>
                <a:latin typeface="Poppins"/>
                <a:ea typeface="Poppins"/>
                <a:cs typeface="Poppins"/>
                <a:sym typeface="Poppins"/>
              </a:rPr>
              <a:t>Kleine Zettel</a:t>
            </a:r>
          </a:p>
          <a:p>
            <a:pPr marL="257387" lvl="1" indent="-128693" algn="l">
              <a:lnSpc>
                <a:spcPts val="2400"/>
              </a:lnSpc>
              <a:buFont typeface="Arial"/>
              <a:buChar char="•"/>
            </a:pPr>
            <a:r>
              <a:rPr lang="en-US" sz="2000">
                <a:solidFill>
                  <a:srgbClr val="000000"/>
                </a:solidFill>
                <a:latin typeface="Poppins"/>
                <a:ea typeface="Poppins"/>
                <a:cs typeface="Poppins"/>
                <a:sym typeface="Poppins"/>
              </a:rPr>
              <a:t>Stifte oder Bleistifte</a:t>
            </a:r>
          </a:p>
        </p:txBody>
      </p:sp>
      <p:sp>
        <p:nvSpPr>
          <p:cNvPr id="4" name="TextBox 4"/>
          <p:cNvSpPr txBox="1"/>
          <p:nvPr/>
        </p:nvSpPr>
        <p:spPr>
          <a:xfrm>
            <a:off x="2049717" y="6477839"/>
            <a:ext cx="6065400"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Jede Person kann sie anonym nutzen, um Nachrichten darüber zu hinterlassen, wie sie sich fühlt, etwas Unfaires, das sie gesehen hat, oder um einen Rat oder eine positive Botschaft zu teilen.</a:t>
            </a:r>
          </a:p>
        </p:txBody>
      </p:sp>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3608" y="3280535"/>
            <a:ext cx="20462236" cy="13870180"/>
            <a:chOff x="0" y="0"/>
            <a:chExt cx="14550923" cy="9863239"/>
          </a:xfrm>
        </p:grpSpPr>
        <p:sp>
          <p:nvSpPr>
            <p:cNvPr id="3" name="Freeform 3"/>
            <p:cNvSpPr/>
            <p:nvPr/>
          </p:nvSpPr>
          <p:spPr>
            <a:xfrm>
              <a:off x="0" y="0"/>
              <a:ext cx="14550898" cy="9863201"/>
            </a:xfrm>
            <a:custGeom>
              <a:avLst/>
              <a:gdLst/>
              <a:ahLst/>
              <a:cxnLst/>
              <a:rect l="l" t="t" r="r" b="b"/>
              <a:pathLst>
                <a:path w="14550898" h="9863201">
                  <a:moveTo>
                    <a:pt x="0" y="4931664"/>
                  </a:moveTo>
                  <a:cubicBezTo>
                    <a:pt x="0" y="2208022"/>
                    <a:pt x="3257296" y="0"/>
                    <a:pt x="7275449" y="0"/>
                  </a:cubicBezTo>
                  <a:cubicBezTo>
                    <a:pt x="11293602" y="0"/>
                    <a:pt x="14550898" y="2208022"/>
                    <a:pt x="14550898" y="4931664"/>
                  </a:cubicBezTo>
                  <a:cubicBezTo>
                    <a:pt x="14550898" y="7655306"/>
                    <a:pt x="11293602" y="9863201"/>
                    <a:pt x="7275449" y="9863201"/>
                  </a:cubicBezTo>
                  <a:cubicBezTo>
                    <a:pt x="3257296" y="9863201"/>
                    <a:pt x="0" y="7655306"/>
                    <a:pt x="0" y="4931664"/>
                  </a:cubicBezTo>
                  <a:close/>
                </a:path>
              </a:pathLst>
            </a:custGeom>
            <a:solidFill>
              <a:srgbClr val="FFED4C"/>
            </a:solidFill>
          </p:spPr>
          <p:txBody>
            <a:bodyPr/>
            <a:lstStyle/>
            <a:p>
              <a:endParaRPr lang="es-ES"/>
            </a:p>
          </p:txBody>
        </p:sp>
      </p:grpSp>
      <p:sp>
        <p:nvSpPr>
          <p:cNvPr id="4" name="TextBox 4"/>
          <p:cNvSpPr txBox="1"/>
          <p:nvPr/>
        </p:nvSpPr>
        <p:spPr>
          <a:xfrm>
            <a:off x="6080736" y="6822918"/>
            <a:ext cx="6461820" cy="809625"/>
          </a:xfrm>
          <a:prstGeom prst="rect">
            <a:avLst/>
          </a:prstGeom>
        </p:spPr>
        <p:txBody>
          <a:bodyPr lIns="0" tIns="0" rIns="0" bIns="0" rtlCol="0" anchor="t">
            <a:spAutoFit/>
          </a:bodyPr>
          <a:lstStyle/>
          <a:p>
            <a:pPr algn="ctr">
              <a:lnSpc>
                <a:spcPts val="6000"/>
              </a:lnSpc>
            </a:pPr>
            <a:r>
              <a:rPr lang="en-US" sz="5000" b="1">
                <a:solidFill>
                  <a:srgbClr val="000000"/>
                </a:solidFill>
                <a:latin typeface="Poppins Bold"/>
                <a:ea typeface="Poppins Bold"/>
                <a:cs typeface="Poppins Bold"/>
                <a:sym typeface="Poppins Bold"/>
              </a:rPr>
              <a:t>Das Vertrauensnetz</a:t>
            </a:r>
          </a:p>
        </p:txBody>
      </p:sp>
      <p:grpSp>
        <p:nvGrpSpPr>
          <p:cNvPr id="5" name="Group 5"/>
          <p:cNvGrpSpPr/>
          <p:nvPr/>
        </p:nvGrpSpPr>
        <p:grpSpPr>
          <a:xfrm>
            <a:off x="2971800" y="1857768"/>
            <a:ext cx="12344400" cy="1245870"/>
            <a:chOff x="0" y="0"/>
            <a:chExt cx="11704320" cy="1181270"/>
          </a:xfrm>
        </p:grpSpPr>
        <p:sp>
          <p:nvSpPr>
            <p:cNvPr id="6" name="Freeform 6"/>
            <p:cNvSpPr/>
            <p:nvPr/>
          </p:nvSpPr>
          <p:spPr>
            <a:xfrm>
              <a:off x="0" y="0"/>
              <a:ext cx="11704320" cy="1181273"/>
            </a:xfrm>
            <a:custGeom>
              <a:avLst/>
              <a:gdLst/>
              <a:ahLst/>
              <a:cxnLst/>
              <a:rect l="l" t="t" r="r" b="b"/>
              <a:pathLst>
                <a:path w="11704320" h="1181273">
                  <a:moveTo>
                    <a:pt x="0" y="0"/>
                  </a:moveTo>
                  <a:lnTo>
                    <a:pt x="11704320" y="0"/>
                  </a:lnTo>
                  <a:lnTo>
                    <a:pt x="11704320" y="1181273"/>
                  </a:lnTo>
                  <a:lnTo>
                    <a:pt x="0" y="1181273"/>
                  </a:lnTo>
                  <a:close/>
                </a:path>
              </a:pathLst>
            </a:custGeom>
            <a:blipFill>
              <a:blip r:embed="rId2">
                <a:alphaModFix amt="0"/>
              </a:blip>
              <a:stretch>
                <a:fillRect t="-145986" b="-140137"/>
              </a:stretch>
            </a:blipFill>
          </p:spPr>
          <p:txBody>
            <a:bodyPr/>
            <a:lstStyle/>
            <a:p>
              <a:endParaRPr lang="es-ES"/>
            </a:p>
          </p:txBody>
        </p:sp>
        <p:sp>
          <p:nvSpPr>
            <p:cNvPr id="7" name="TextBox 7"/>
            <p:cNvSpPr txBox="1"/>
            <p:nvPr/>
          </p:nvSpPr>
          <p:spPr>
            <a:xfrm>
              <a:off x="0" y="-47625"/>
              <a:ext cx="11704320" cy="1228895"/>
            </a:xfrm>
            <a:prstGeom prst="rect">
              <a:avLst/>
            </a:prstGeom>
          </p:spPr>
          <p:txBody>
            <a:bodyPr lIns="0" tIns="0" rIns="0" bIns="0" rtlCol="0" anchor="ctr"/>
            <a:lstStyle/>
            <a:p>
              <a:pPr algn="ctr">
                <a:lnSpc>
                  <a:spcPts val="6000"/>
                </a:lnSpc>
              </a:pPr>
              <a:r>
                <a:rPr lang="en-US" sz="5000">
                  <a:solidFill>
                    <a:srgbClr val="000000"/>
                  </a:solidFill>
                  <a:latin typeface="Poppins"/>
                  <a:ea typeface="Poppins"/>
                  <a:cs typeface="Poppins"/>
                  <a:sym typeface="Poppins"/>
                </a:rPr>
                <a:t>Zusätzliche Aktivitäten</a:t>
              </a:r>
            </a:p>
          </p:txBody>
        </p:sp>
      </p:gr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artoon of a toy  AI-generated content may be incorrec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611" r="611"/>
          <a:stretch>
            <a:fillRect/>
          </a:stretch>
        </p:blipFill>
        <p:spPr>
          <a:xfrm>
            <a:off x="2369823" y="-764439"/>
            <a:ext cx="13548354" cy="7715250"/>
          </a:xfrm>
          <a:prstGeom prst="rect">
            <a:avLst/>
          </a:prstGeom>
        </p:spPr>
      </p:pic>
      <p:sp>
        <p:nvSpPr>
          <p:cNvPr id="3" name="TextBox 3"/>
          <p:cNvSpPr txBox="1"/>
          <p:nvPr/>
        </p:nvSpPr>
        <p:spPr>
          <a:xfrm>
            <a:off x="2696189" y="1825335"/>
            <a:ext cx="5083466" cy="15525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Materialien:</a:t>
            </a:r>
          </a:p>
          <a:p>
            <a:pPr algn="l">
              <a:lnSpc>
                <a:spcPts val="2400"/>
              </a:lnSpc>
            </a:pPr>
            <a:endParaRPr lang="en-US" sz="2000" b="1">
              <a:solidFill>
                <a:srgbClr val="000000"/>
              </a:solidFill>
              <a:latin typeface="Poppins Bold"/>
              <a:ea typeface="Poppins Bold"/>
              <a:cs typeface="Poppins Bold"/>
              <a:sym typeface="Poppins Bold"/>
            </a:endParaRPr>
          </a:p>
          <a:p>
            <a:pPr marL="257302" lvl="1" indent="-128651" algn="l">
              <a:lnSpc>
                <a:spcPts val="2400"/>
              </a:lnSpc>
              <a:buFont typeface="Arial"/>
              <a:buChar char="•"/>
            </a:pPr>
            <a:r>
              <a:rPr lang="en-US" sz="2000">
                <a:solidFill>
                  <a:srgbClr val="000000"/>
                </a:solidFill>
                <a:latin typeface="Poppins"/>
                <a:ea typeface="Poppins"/>
                <a:cs typeface="Poppins"/>
                <a:sym typeface="Poppins"/>
              </a:rPr>
              <a:t>Ein Knäuel Wolle oder Schnur</a:t>
            </a:r>
          </a:p>
          <a:p>
            <a:pPr marL="257387" lvl="1" indent="-128693" algn="l">
              <a:lnSpc>
                <a:spcPts val="2400"/>
              </a:lnSpc>
              <a:buFont typeface="Arial"/>
              <a:buChar char="•"/>
            </a:pPr>
            <a:r>
              <a:rPr lang="en-US" sz="2000">
                <a:solidFill>
                  <a:srgbClr val="000000"/>
                </a:solidFill>
                <a:latin typeface="Poppins"/>
                <a:ea typeface="Poppins"/>
                <a:cs typeface="Poppins"/>
                <a:sym typeface="Poppins"/>
              </a:rPr>
              <a:t>Genug Platz, damit die Gruppe einen Kreis bilden kann</a:t>
            </a:r>
          </a:p>
        </p:txBody>
      </p:sp>
      <p:sp>
        <p:nvSpPr>
          <p:cNvPr id="4" name="TextBox 4"/>
          <p:cNvSpPr txBox="1"/>
          <p:nvPr/>
        </p:nvSpPr>
        <p:spPr>
          <a:xfrm>
            <a:off x="2696189" y="4458312"/>
            <a:ext cx="5305426" cy="21621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Was wir tun werden:</a:t>
            </a:r>
          </a:p>
          <a:p>
            <a:pPr algn="l">
              <a:lnSpc>
                <a:spcPts val="2400"/>
              </a:lnSpc>
            </a:pPr>
            <a:endParaRPr lang="en-US" sz="2000" b="1">
              <a:solidFill>
                <a:srgbClr val="000000"/>
              </a:solidFill>
              <a:latin typeface="Poppins Bold"/>
              <a:ea typeface="Poppins Bold"/>
              <a:cs typeface="Poppins Bold"/>
              <a:sym typeface="Poppins Bold"/>
            </a:endParaRPr>
          </a:p>
          <a:p>
            <a:pPr algn="l">
              <a:lnSpc>
                <a:spcPts val="2400"/>
              </a:lnSpc>
            </a:pPr>
            <a:r>
              <a:rPr lang="en-US" sz="2000">
                <a:solidFill>
                  <a:srgbClr val="000000"/>
                </a:solidFill>
                <a:latin typeface="Poppins"/>
                <a:ea typeface="Poppins"/>
                <a:cs typeface="Poppins"/>
                <a:sym typeface="Poppins"/>
              </a:rPr>
              <a:t>Wir bilden einen Kreis, werfen das Wollknäuel weiter und sagen dabei eine positive Eigenschaft oder eine unterstützende Botschaft zu einer Mitschülerin oder einem Mitschüler.</a:t>
            </a:r>
          </a:p>
        </p:txBody>
      </p:sp>
      <p:grpSp>
        <p:nvGrpSpPr>
          <p:cNvPr id="5" name="Group 5"/>
          <p:cNvGrpSpPr/>
          <p:nvPr/>
        </p:nvGrpSpPr>
        <p:grpSpPr>
          <a:xfrm>
            <a:off x="4792065" y="7598637"/>
            <a:ext cx="8703870" cy="1769078"/>
            <a:chOff x="0" y="0"/>
            <a:chExt cx="8252559" cy="1677348"/>
          </a:xfrm>
        </p:grpSpPr>
        <p:sp>
          <p:nvSpPr>
            <p:cNvPr id="6" name="Freeform 6"/>
            <p:cNvSpPr/>
            <p:nvPr/>
          </p:nvSpPr>
          <p:spPr>
            <a:xfrm>
              <a:off x="0" y="0"/>
              <a:ext cx="8252698" cy="1677450"/>
            </a:xfrm>
            <a:custGeom>
              <a:avLst/>
              <a:gdLst/>
              <a:ahLst/>
              <a:cxnLst/>
              <a:rect l="l" t="t" r="r" b="b"/>
              <a:pathLst>
                <a:path w="8252698" h="1677450">
                  <a:moveTo>
                    <a:pt x="0" y="279620"/>
                  </a:moveTo>
                  <a:cubicBezTo>
                    <a:pt x="0" y="125177"/>
                    <a:pt x="88063" y="0"/>
                    <a:pt x="196715" y="0"/>
                  </a:cubicBezTo>
                  <a:lnTo>
                    <a:pt x="8055947" y="0"/>
                  </a:lnTo>
                  <a:cubicBezTo>
                    <a:pt x="8164599" y="0"/>
                    <a:pt x="8252698" y="125177"/>
                    <a:pt x="8252698" y="279620"/>
                  </a:cubicBezTo>
                  <a:lnTo>
                    <a:pt x="8252698" y="1397835"/>
                  </a:lnTo>
                  <a:cubicBezTo>
                    <a:pt x="8252698" y="1552277"/>
                    <a:pt x="8164599" y="1677450"/>
                    <a:pt x="8055947" y="1677450"/>
                  </a:cubicBezTo>
                  <a:lnTo>
                    <a:pt x="196715" y="1677450"/>
                  </a:lnTo>
                  <a:cubicBezTo>
                    <a:pt x="88063" y="1677322"/>
                    <a:pt x="0" y="1552144"/>
                    <a:pt x="0" y="1397835"/>
                  </a:cubicBezTo>
                  <a:close/>
                </a:path>
              </a:pathLst>
            </a:custGeom>
            <a:solidFill>
              <a:srgbClr val="FFED4C"/>
            </a:solidFill>
          </p:spPr>
          <p:txBody>
            <a:bodyPr/>
            <a:lstStyle/>
            <a:p>
              <a:endParaRPr lang="es-ES"/>
            </a:p>
          </p:txBody>
        </p:sp>
        <p:sp>
          <p:nvSpPr>
            <p:cNvPr id="7" name="TextBox 7"/>
            <p:cNvSpPr txBox="1"/>
            <p:nvPr/>
          </p:nvSpPr>
          <p:spPr>
            <a:xfrm>
              <a:off x="0" y="-28575"/>
              <a:ext cx="8252559" cy="1705923"/>
            </a:xfrm>
            <a:prstGeom prst="rect">
              <a:avLst/>
            </a:prstGeom>
          </p:spPr>
          <p:txBody>
            <a:bodyPr lIns="71438" tIns="71438" rIns="71438" bIns="71438" rtlCol="0" anchor="ctr"/>
            <a:lstStyle/>
            <a:p>
              <a:pPr algn="ctr">
                <a:lnSpc>
                  <a:spcPts val="3600"/>
                </a:lnSpc>
              </a:pPr>
              <a:r>
                <a:rPr lang="en-US" sz="3000" b="1">
                  <a:solidFill>
                    <a:srgbClr val="000000"/>
                  </a:solidFill>
                  <a:latin typeface="Poppins Bold"/>
                  <a:ea typeface="Poppins Bold"/>
                  <a:cs typeface="Poppins Bold"/>
                  <a:sym typeface="Poppins Bold"/>
                </a:rPr>
                <a:t>Denke daran: </a:t>
              </a:r>
              <a:r>
                <a:rPr lang="en-US" sz="3000">
                  <a:solidFill>
                    <a:srgbClr val="000000"/>
                  </a:solidFill>
                  <a:latin typeface="Poppins"/>
                  <a:ea typeface="Poppins"/>
                  <a:cs typeface="Poppins"/>
                  <a:sym typeface="Poppins"/>
                </a:rPr>
                <a:t>Wenn wir verbunden sind und uns gegenseitig unterstützen, ist die Klasse stärker.</a:t>
              </a:r>
            </a:p>
          </p:txBody>
        </p:sp>
      </p:grpSp>
    </p:spTree>
  </p:cSld>
  <p:clrMapOvr>
    <a:masterClrMapping/>
  </p:clrMapOvr>
  <p:transition>
    <p:fade/>
  </p:transition>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71800" y="411962"/>
            <a:ext cx="12344400" cy="1714500"/>
            <a:chOff x="0" y="0"/>
            <a:chExt cx="11704320" cy="1625600"/>
          </a:xfrm>
        </p:grpSpPr>
        <p:sp>
          <p:nvSpPr>
            <p:cNvPr id="3" name="Freeform 3"/>
            <p:cNvSpPr/>
            <p:nvPr/>
          </p:nvSpPr>
          <p:spPr>
            <a:xfrm>
              <a:off x="0" y="0"/>
              <a:ext cx="11704320" cy="1625600"/>
            </a:xfrm>
            <a:custGeom>
              <a:avLst/>
              <a:gdLst/>
              <a:ahLst/>
              <a:cxnLst/>
              <a:rect l="l" t="t" r="r" b="b"/>
              <a:pathLst>
                <a:path w="11704320" h="1625600">
                  <a:moveTo>
                    <a:pt x="0" y="0"/>
                  </a:moveTo>
                  <a:lnTo>
                    <a:pt x="11704320" y="0"/>
                  </a:lnTo>
                  <a:lnTo>
                    <a:pt x="11704320" y="1625600"/>
                  </a:lnTo>
                  <a:lnTo>
                    <a:pt x="0" y="1625600"/>
                  </a:lnTo>
                  <a:close/>
                </a:path>
              </a:pathLst>
            </a:custGeom>
            <a:blipFill>
              <a:blip r:embed="rId2">
                <a:alphaModFix amt="0"/>
              </a:blip>
              <a:stretch>
                <a:fillRect t="-90292" b="-90292"/>
              </a:stretch>
            </a:blipFill>
          </p:spPr>
          <p:txBody>
            <a:bodyPr/>
            <a:lstStyle/>
            <a:p>
              <a:endParaRPr lang="es-ES"/>
            </a:p>
          </p:txBody>
        </p:sp>
        <p:sp>
          <p:nvSpPr>
            <p:cNvPr id="4" name="TextBox 4"/>
            <p:cNvSpPr txBox="1"/>
            <p:nvPr/>
          </p:nvSpPr>
          <p:spPr>
            <a:xfrm>
              <a:off x="0" y="-66675"/>
              <a:ext cx="11704320" cy="1692275"/>
            </a:xfrm>
            <a:prstGeom prst="rect">
              <a:avLst/>
            </a:prstGeom>
          </p:spPr>
          <p:txBody>
            <a:bodyPr lIns="0" tIns="0" rIns="0" bIns="0" rtlCol="0" anchor="ctr"/>
            <a:lstStyle/>
            <a:p>
              <a:pPr algn="ctr">
                <a:lnSpc>
                  <a:spcPts val="7200"/>
                </a:lnSpc>
              </a:pPr>
              <a:r>
                <a:rPr lang="en-US" sz="6000" b="1">
                  <a:solidFill>
                    <a:srgbClr val="000000"/>
                  </a:solidFill>
                  <a:latin typeface="Poppins Bold"/>
                  <a:ea typeface="Poppins Bold"/>
                  <a:cs typeface="Poppins Bold"/>
                  <a:sym typeface="Poppins Bold"/>
                </a:rPr>
                <a:t>Modulabschluss</a:t>
              </a:r>
            </a:p>
          </p:txBody>
        </p:sp>
      </p:grpSp>
      <p:grpSp>
        <p:nvGrpSpPr>
          <p:cNvPr id="5" name="Group 5"/>
          <p:cNvGrpSpPr/>
          <p:nvPr/>
        </p:nvGrpSpPr>
        <p:grpSpPr>
          <a:xfrm>
            <a:off x="4206240" y="2398309"/>
            <a:ext cx="9875520" cy="1714500"/>
            <a:chOff x="0" y="0"/>
            <a:chExt cx="9363456" cy="1625600"/>
          </a:xfrm>
        </p:grpSpPr>
        <p:sp>
          <p:nvSpPr>
            <p:cNvPr id="6" name="Freeform 6"/>
            <p:cNvSpPr/>
            <p:nvPr/>
          </p:nvSpPr>
          <p:spPr>
            <a:xfrm>
              <a:off x="0" y="0"/>
              <a:ext cx="9363456" cy="1625473"/>
            </a:xfrm>
            <a:custGeom>
              <a:avLst/>
              <a:gdLst/>
              <a:ahLst/>
              <a:cxnLst/>
              <a:rect l="l" t="t" r="r" b="b"/>
              <a:pathLst>
                <a:path w="9363456" h="1625473">
                  <a:moveTo>
                    <a:pt x="0" y="270891"/>
                  </a:moveTo>
                  <a:cubicBezTo>
                    <a:pt x="0" y="121285"/>
                    <a:pt x="121285" y="0"/>
                    <a:pt x="270891" y="0"/>
                  </a:cubicBezTo>
                  <a:lnTo>
                    <a:pt x="9092565" y="0"/>
                  </a:lnTo>
                  <a:cubicBezTo>
                    <a:pt x="9242172" y="0"/>
                    <a:pt x="9363456" y="121285"/>
                    <a:pt x="9363456" y="270891"/>
                  </a:cubicBezTo>
                  <a:lnTo>
                    <a:pt x="9363456" y="1354582"/>
                  </a:lnTo>
                  <a:cubicBezTo>
                    <a:pt x="9363456" y="1504188"/>
                    <a:pt x="9242172" y="1625473"/>
                    <a:pt x="9092565" y="1625473"/>
                  </a:cubicBezTo>
                  <a:lnTo>
                    <a:pt x="270891" y="1625473"/>
                  </a:lnTo>
                  <a:cubicBezTo>
                    <a:pt x="121285" y="1625600"/>
                    <a:pt x="0" y="1504315"/>
                    <a:pt x="0" y="1354709"/>
                  </a:cubicBezTo>
                  <a:lnTo>
                    <a:pt x="0" y="270891"/>
                  </a:lnTo>
                  <a:close/>
                </a:path>
              </a:pathLst>
            </a:custGeom>
            <a:solidFill>
              <a:srgbClr val="70C7D6"/>
            </a:solidFill>
            <a:ln w="19050" cap="rnd">
              <a:solidFill>
                <a:srgbClr val="000000"/>
              </a:solidFill>
              <a:prstDash val="solid"/>
              <a:round/>
            </a:ln>
          </p:spPr>
          <p:txBody>
            <a:bodyPr/>
            <a:lstStyle/>
            <a:p>
              <a:endParaRPr lang="es-ES"/>
            </a:p>
          </p:txBody>
        </p:sp>
        <p:sp>
          <p:nvSpPr>
            <p:cNvPr id="7" name="TextBox 7"/>
            <p:cNvSpPr txBox="1"/>
            <p:nvPr/>
          </p:nvSpPr>
          <p:spPr>
            <a:xfrm>
              <a:off x="0" y="-28575"/>
              <a:ext cx="9363456" cy="1654175"/>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Das Wichtigste: einander unterstützen, einander respektieren und eine sichere Klasse aufbauen.</a:t>
              </a:r>
            </a:p>
          </p:txBody>
        </p:sp>
      </p:grpSp>
      <p:grpSp>
        <p:nvGrpSpPr>
          <p:cNvPr id="8" name="Group 8"/>
          <p:cNvGrpSpPr/>
          <p:nvPr/>
        </p:nvGrpSpPr>
        <p:grpSpPr>
          <a:xfrm>
            <a:off x="2741637" y="6690360"/>
            <a:ext cx="12804726" cy="2567940"/>
            <a:chOff x="0" y="0"/>
            <a:chExt cx="12140777" cy="2434788"/>
          </a:xfrm>
        </p:grpSpPr>
        <p:sp>
          <p:nvSpPr>
            <p:cNvPr id="9" name="Freeform 9"/>
            <p:cNvSpPr/>
            <p:nvPr/>
          </p:nvSpPr>
          <p:spPr>
            <a:xfrm>
              <a:off x="0" y="0"/>
              <a:ext cx="12140778" cy="2434711"/>
            </a:xfrm>
            <a:custGeom>
              <a:avLst/>
              <a:gdLst/>
              <a:ahLst/>
              <a:cxnLst/>
              <a:rect l="l" t="t" r="r" b="b"/>
              <a:pathLst>
                <a:path w="12140778" h="2434711">
                  <a:moveTo>
                    <a:pt x="0" y="405764"/>
                  </a:moveTo>
                  <a:cubicBezTo>
                    <a:pt x="0" y="181737"/>
                    <a:pt x="235643" y="0"/>
                    <a:pt x="526120" y="0"/>
                  </a:cubicBezTo>
                  <a:lnTo>
                    <a:pt x="11614657" y="0"/>
                  </a:lnTo>
                  <a:cubicBezTo>
                    <a:pt x="11905300" y="0"/>
                    <a:pt x="12140778" y="181737"/>
                    <a:pt x="12140778" y="405764"/>
                  </a:cubicBezTo>
                  <a:lnTo>
                    <a:pt x="12140778" y="2028947"/>
                  </a:lnTo>
                  <a:cubicBezTo>
                    <a:pt x="12140778" y="2253102"/>
                    <a:pt x="11905135" y="2434711"/>
                    <a:pt x="11614657" y="2434711"/>
                  </a:cubicBezTo>
                  <a:lnTo>
                    <a:pt x="526120" y="2434711"/>
                  </a:lnTo>
                  <a:cubicBezTo>
                    <a:pt x="235643" y="2434838"/>
                    <a:pt x="0" y="2253102"/>
                    <a:pt x="0" y="2028947"/>
                  </a:cubicBezTo>
                  <a:lnTo>
                    <a:pt x="0" y="405764"/>
                  </a:lnTo>
                  <a:close/>
                </a:path>
              </a:pathLst>
            </a:custGeom>
            <a:solidFill>
              <a:srgbClr val="FFED4C"/>
            </a:solidFill>
            <a:ln w="19050" cap="rnd">
              <a:solidFill>
                <a:srgbClr val="000000"/>
              </a:solidFill>
              <a:prstDash val="solid"/>
              <a:round/>
            </a:ln>
          </p:spPr>
          <p:txBody>
            <a:bodyPr/>
            <a:lstStyle/>
            <a:p>
              <a:endParaRPr lang="es-ES"/>
            </a:p>
          </p:txBody>
        </p:sp>
        <p:sp>
          <p:nvSpPr>
            <p:cNvPr id="10" name="TextBox 10"/>
            <p:cNvSpPr txBox="1"/>
            <p:nvPr/>
          </p:nvSpPr>
          <p:spPr>
            <a:xfrm>
              <a:off x="0" y="-28575"/>
              <a:ext cx="12140777" cy="2463363"/>
            </a:xfrm>
            <a:prstGeom prst="rect">
              <a:avLst/>
            </a:prstGeom>
          </p:spPr>
          <p:txBody>
            <a:bodyPr lIns="71438" tIns="71438" rIns="71438" bIns="71438" rtlCol="0" anchor="ctr"/>
            <a:lstStyle/>
            <a:p>
              <a:pPr algn="ctr">
                <a:lnSpc>
                  <a:spcPts val="3240"/>
                </a:lnSpc>
              </a:pPr>
              <a:r>
                <a:rPr lang="en-US" sz="2700" b="1">
                  <a:solidFill>
                    <a:srgbClr val="000000"/>
                  </a:solidFill>
                  <a:latin typeface="Poppins Bold"/>
                  <a:ea typeface="Poppins Bold"/>
                  <a:cs typeface="Poppins Bold"/>
                  <a:sym typeface="Poppins Bold"/>
                </a:rPr>
                <a:t>Mobbing und Cybermobbing sind keine Spiele. Mit unseren Worten </a:t>
              </a:r>
            </a:p>
            <a:p>
              <a:pPr algn="ctr">
                <a:lnSpc>
                  <a:spcPts val="3240"/>
                </a:lnSpc>
              </a:pPr>
              <a:r>
                <a:rPr lang="en-US" sz="2700" b="1">
                  <a:solidFill>
                    <a:srgbClr val="000000"/>
                  </a:solidFill>
                  <a:latin typeface="Poppins Bold"/>
                  <a:ea typeface="Poppins Bold"/>
                  <a:cs typeface="Poppins Bold"/>
                  <a:sym typeface="Poppins Bold"/>
                </a:rPr>
                <a:t>und Handlungen können wir Schaden anrichten … </a:t>
              </a:r>
            </a:p>
            <a:p>
              <a:pPr algn="ctr">
                <a:lnSpc>
                  <a:spcPts val="3240"/>
                </a:lnSpc>
              </a:pPr>
              <a:r>
                <a:rPr lang="en-US" sz="2700" b="1">
                  <a:solidFill>
                    <a:srgbClr val="000000"/>
                  </a:solidFill>
                  <a:latin typeface="Poppins Bold"/>
                  <a:ea typeface="Poppins Bold"/>
                  <a:cs typeface="Poppins Bold"/>
                  <a:sym typeface="Poppins Bold"/>
                </a:rPr>
                <a:t>oder füreinander sorgen.</a:t>
              </a:r>
            </a:p>
          </p:txBody>
        </p:sp>
      </p:grpSp>
      <p:grpSp>
        <p:nvGrpSpPr>
          <p:cNvPr id="11" name="Group 11"/>
          <p:cNvGrpSpPr/>
          <p:nvPr/>
        </p:nvGrpSpPr>
        <p:grpSpPr>
          <a:xfrm>
            <a:off x="4206240" y="4526473"/>
            <a:ext cx="9875520" cy="1750222"/>
            <a:chOff x="0" y="0"/>
            <a:chExt cx="9363456" cy="1659470"/>
          </a:xfrm>
        </p:grpSpPr>
        <p:sp>
          <p:nvSpPr>
            <p:cNvPr id="12" name="Freeform 12"/>
            <p:cNvSpPr/>
            <p:nvPr/>
          </p:nvSpPr>
          <p:spPr>
            <a:xfrm>
              <a:off x="0" y="0"/>
              <a:ext cx="9363456" cy="1659340"/>
            </a:xfrm>
            <a:custGeom>
              <a:avLst/>
              <a:gdLst/>
              <a:ahLst/>
              <a:cxnLst/>
              <a:rect l="l" t="t" r="r" b="b"/>
              <a:pathLst>
                <a:path w="9363456" h="1659340">
                  <a:moveTo>
                    <a:pt x="0" y="276535"/>
                  </a:moveTo>
                  <a:cubicBezTo>
                    <a:pt x="0" y="123812"/>
                    <a:pt x="121285" y="0"/>
                    <a:pt x="270891" y="0"/>
                  </a:cubicBezTo>
                  <a:lnTo>
                    <a:pt x="9092565" y="0"/>
                  </a:lnTo>
                  <a:cubicBezTo>
                    <a:pt x="9242172" y="0"/>
                    <a:pt x="9363456" y="123812"/>
                    <a:pt x="9363456" y="276535"/>
                  </a:cubicBezTo>
                  <a:lnTo>
                    <a:pt x="9363456" y="1382805"/>
                  </a:lnTo>
                  <a:cubicBezTo>
                    <a:pt x="9363456" y="1535528"/>
                    <a:pt x="9242172" y="1659340"/>
                    <a:pt x="9092565" y="1659340"/>
                  </a:cubicBezTo>
                  <a:lnTo>
                    <a:pt x="270891" y="1659340"/>
                  </a:lnTo>
                  <a:cubicBezTo>
                    <a:pt x="121285" y="1659470"/>
                    <a:pt x="0" y="1535658"/>
                    <a:pt x="0" y="1382935"/>
                  </a:cubicBezTo>
                  <a:lnTo>
                    <a:pt x="0" y="276535"/>
                  </a:lnTo>
                  <a:close/>
                </a:path>
              </a:pathLst>
            </a:custGeom>
            <a:solidFill>
              <a:srgbClr val="E3829C"/>
            </a:solidFill>
            <a:ln w="19050" cap="rnd">
              <a:solidFill>
                <a:srgbClr val="000000"/>
              </a:solidFill>
              <a:prstDash val="solid"/>
              <a:round/>
            </a:ln>
          </p:spPr>
          <p:txBody>
            <a:bodyPr/>
            <a:lstStyle/>
            <a:p>
              <a:endParaRPr lang="es-ES"/>
            </a:p>
          </p:txBody>
        </p:sp>
        <p:sp>
          <p:nvSpPr>
            <p:cNvPr id="13" name="TextBox 13"/>
            <p:cNvSpPr txBox="1"/>
            <p:nvPr/>
          </p:nvSpPr>
          <p:spPr>
            <a:xfrm>
              <a:off x="0" y="-28575"/>
              <a:ext cx="9363456" cy="1688045"/>
            </a:xfrm>
            <a:prstGeom prst="rect">
              <a:avLst/>
            </a:prstGeom>
          </p:spPr>
          <p:txBody>
            <a:bodyPr lIns="71438" tIns="71438" rIns="71438" bIns="71438" rtlCol="0" anchor="ctr"/>
            <a:lstStyle/>
            <a:p>
              <a:pPr algn="ctr">
                <a:lnSpc>
                  <a:spcPts val="3240"/>
                </a:lnSpc>
              </a:pPr>
              <a:r>
                <a:rPr lang="en-US" sz="2700">
                  <a:solidFill>
                    <a:srgbClr val="000000"/>
                  </a:solidFill>
                  <a:latin typeface="Poppins"/>
                  <a:ea typeface="Poppins"/>
                  <a:cs typeface="Poppins"/>
                  <a:sym typeface="Poppins"/>
                </a:rPr>
                <a:t>Jede und jeder hat eine Rolle, damit </a:t>
              </a:r>
            </a:p>
            <a:p>
              <a:pPr algn="ctr">
                <a:lnSpc>
                  <a:spcPts val="3240"/>
                </a:lnSpc>
              </a:pPr>
              <a:r>
                <a:rPr lang="en-US" sz="2700">
                  <a:solidFill>
                    <a:srgbClr val="000000"/>
                  </a:solidFill>
                  <a:latin typeface="Poppins"/>
                  <a:ea typeface="Poppins"/>
                  <a:cs typeface="Poppins"/>
                  <a:sym typeface="Poppins"/>
                </a:rPr>
                <a:t>sich niemand allein fühlt.</a:t>
              </a:r>
            </a:p>
          </p:txBody>
        </p:sp>
      </p:gr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DA6399-2537-4D89-9921-613B8454A73B}"/>
              </a:ext>
            </a:extLst>
          </p:cNvPr>
          <p:cNvPicPr>
            <a:picLocks noChangeAspect="1"/>
          </p:cNvPicPr>
          <p:nvPr/>
        </p:nvPicPr>
        <p:blipFill>
          <a:blip r:embed="rId2"/>
          <a:stretch>
            <a:fillRect/>
          </a:stretch>
        </p:blipFill>
        <p:spPr>
          <a:xfrm>
            <a:off x="1596498" y="1028700"/>
            <a:ext cx="15095004" cy="8151058"/>
          </a:xfrm>
          <a:prstGeom prst="rect">
            <a:avLst/>
          </a:prstGeom>
        </p:spPr>
      </p:pic>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3864</Words>
  <Application>Microsoft Office PowerPoint</Application>
  <PresentationFormat>Custom</PresentationFormat>
  <Paragraphs>459</Paragraphs>
  <Slides>84</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84</vt:i4>
      </vt:variant>
    </vt:vector>
  </HeadingPairs>
  <TitlesOfParts>
    <vt:vector size="90" baseType="lpstr">
      <vt:lpstr>Dreaming Outloud Script</vt:lpstr>
      <vt:lpstr>Calibri</vt:lpstr>
      <vt:lpstr>Poppins</vt:lpstr>
      <vt:lpstr>Arial</vt:lpstr>
      <vt:lpstr>Poppins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M5_Mobbing_Grundschule.pptx</dc:title>
  <cp:lastModifiedBy>Itzel Gn</cp:lastModifiedBy>
  <cp:revision>2</cp:revision>
  <dcterms:created xsi:type="dcterms:W3CDTF">2006-08-16T00:00:00Z</dcterms:created>
  <dcterms:modified xsi:type="dcterms:W3CDTF">2026-04-06T18:01:50Z</dcterms:modified>
  <dc:identifier>DAHDlmeb-Ng</dc:identifier>
</cp:coreProperties>
</file>