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</p:sldIdLst>
  <p:sldSz cx="18288000" cy="10287000"/>
  <p:notesSz cx="6858000" cy="9144000"/>
  <p:embeddedFontLst>
    <p:embeddedFont>
      <p:font typeface="Dreaming Outloud Script" panose="020B0604020202020204" charset="0"/>
      <p:regular r:id="rId64"/>
    </p:embeddedFont>
    <p:embeddedFont>
      <p:font typeface="Poppins" panose="00000500000000000000" pitchFamily="2" charset="0"/>
      <p:regular r:id="rId65"/>
    </p:embeddedFont>
    <p:embeddedFont>
      <p:font typeface="Poppins Bold" panose="00000800000000000000" charset="0"/>
      <p:regular r:id="rId6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6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3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JI4KgRLefE" TargetMode="External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4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98686" y="705343"/>
            <a:ext cx="11711257" cy="949148"/>
            <a:chOff x="0" y="0"/>
            <a:chExt cx="11054080" cy="8958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54080" cy="895889"/>
            </a:xfrm>
            <a:custGeom>
              <a:avLst/>
              <a:gdLst/>
              <a:ahLst/>
              <a:cxnLst/>
              <a:rect l="l" t="t" r="r" b="b"/>
              <a:pathLst>
                <a:path w="11054080" h="895889">
                  <a:moveTo>
                    <a:pt x="0" y="0"/>
                  </a:moveTo>
                  <a:lnTo>
                    <a:pt x="11054080" y="0"/>
                  </a:lnTo>
                  <a:lnTo>
                    <a:pt x="11054080" y="895889"/>
                  </a:lnTo>
                  <a:lnTo>
                    <a:pt x="0" y="89588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0419" b="-19041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054080" cy="943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786"/>
                </a:lnSpc>
                <a:spcBef>
                  <a:spcPct val="0"/>
                </a:spcBef>
              </a:pPr>
              <a:r>
                <a:rPr lang="en-US" sz="4821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Mòdul 5: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8704080" y="714667"/>
            <a:ext cx="9202770" cy="8857666"/>
          </a:xfrm>
          <a:custGeom>
            <a:avLst/>
            <a:gdLst/>
            <a:ahLst/>
            <a:cxnLst/>
            <a:rect l="l" t="t" r="r" b="b"/>
            <a:pathLst>
              <a:path w="9202770" h="8857666">
                <a:moveTo>
                  <a:pt x="0" y="0"/>
                </a:moveTo>
                <a:lnTo>
                  <a:pt x="9202770" y="0"/>
                </a:lnTo>
                <a:lnTo>
                  <a:pt x="9202770" y="8857666"/>
                </a:lnTo>
                <a:lnTo>
                  <a:pt x="0" y="8857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650581" y="8149604"/>
            <a:ext cx="6497517" cy="774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86"/>
              </a:lnSpc>
              <a:spcBef>
                <a:spcPct val="0"/>
              </a:spcBef>
            </a:pPr>
            <a:r>
              <a:rPr lang="en-US" sz="4821" u="none" strike="noStrike">
                <a:solidFill>
                  <a:srgbClr val="898989"/>
                </a:solidFill>
                <a:latin typeface="Poppins"/>
                <a:ea typeface="Poppins"/>
                <a:cs typeface="Poppins"/>
                <a:sym typeface="Poppins"/>
              </a:rPr>
              <a:t>Educació Secundària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64091" y="1662178"/>
            <a:ext cx="6630638" cy="1708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09"/>
              </a:lnSpc>
              <a:spcBef>
                <a:spcPct val="0"/>
              </a:spcBef>
            </a:pPr>
            <a:r>
              <a:rPr lang="en-US" sz="5424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Assetjament i Ciberassetjament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64045" y="2238307"/>
            <a:ext cx="4805465" cy="3598118"/>
            <a:chOff x="0" y="0"/>
            <a:chExt cx="3930777" cy="2943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30777" cy="2943356"/>
            </a:xfrm>
            <a:custGeom>
              <a:avLst/>
              <a:gdLst/>
              <a:ahLst/>
              <a:cxnLst/>
              <a:rect l="l" t="t" r="r" b="b"/>
              <a:pathLst>
                <a:path w="3930777" h="2943356">
                  <a:moveTo>
                    <a:pt x="0" y="490602"/>
                  </a:moveTo>
                  <a:cubicBezTo>
                    <a:pt x="0" y="219583"/>
                    <a:pt x="219583" y="0"/>
                    <a:pt x="490601" y="0"/>
                  </a:cubicBezTo>
                  <a:lnTo>
                    <a:pt x="3440176" y="0"/>
                  </a:lnTo>
                  <a:cubicBezTo>
                    <a:pt x="3711067" y="0"/>
                    <a:pt x="3930777" y="219583"/>
                    <a:pt x="3930777" y="490602"/>
                  </a:cubicBezTo>
                  <a:lnTo>
                    <a:pt x="3930777" y="2452754"/>
                  </a:lnTo>
                  <a:cubicBezTo>
                    <a:pt x="3930777" y="2723646"/>
                    <a:pt x="3711194" y="2943356"/>
                    <a:pt x="3440176" y="2943356"/>
                  </a:cubicBezTo>
                  <a:lnTo>
                    <a:pt x="490601" y="2943356"/>
                  </a:lnTo>
                  <a:cubicBezTo>
                    <a:pt x="219583" y="2943229"/>
                    <a:pt x="0" y="2723518"/>
                    <a:pt x="0" y="2452627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930777" cy="2971766"/>
            </a:xfrm>
            <a:prstGeom prst="rect">
              <a:avLst/>
            </a:prstGeom>
          </p:spPr>
          <p:txBody>
            <a:bodyPr lIns="82806" tIns="82806" rIns="82806" bIns="82806" rtlCol="0" anchor="ctr"/>
            <a:lstStyle/>
            <a:p>
              <a:pPr marL="0" lvl="0" indent="0" algn="ctr">
                <a:lnSpc>
                  <a:spcPts val="2915"/>
                </a:lnSpc>
                <a:spcBef>
                  <a:spcPct val="0"/>
                </a:spcBef>
              </a:pPr>
              <a:r>
                <a:rPr lang="en-US" sz="242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Tots els rols són importants: no hi ha espectadors/es neutres.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5663514" y="5989113"/>
            <a:ext cx="6960973" cy="7551351"/>
          </a:xfrm>
          <a:custGeom>
            <a:avLst/>
            <a:gdLst/>
            <a:ahLst/>
            <a:cxnLst/>
            <a:rect l="l" t="t" r="r" b="b"/>
            <a:pathLst>
              <a:path w="6960973" h="7551351">
                <a:moveTo>
                  <a:pt x="0" y="0"/>
                </a:moveTo>
                <a:lnTo>
                  <a:pt x="6960972" y="0"/>
                </a:lnTo>
                <a:lnTo>
                  <a:pt x="6960972" y="7551352"/>
                </a:lnTo>
                <a:lnTo>
                  <a:pt x="0" y="75513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1990301" y="1320129"/>
            <a:ext cx="5684814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L'assetjament no és un simple conflicte puntual. 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Implica una intenció de fer mal, repetició al llarg del temps i un desequilibri de poder.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102815" y="2820446"/>
            <a:ext cx="145978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dirty="0" err="1">
                <a:solidFill>
                  <a:srgbClr val="E3829C"/>
                </a:solidFill>
                <a:latin typeface="Poppins Bold"/>
                <a:ea typeface="Poppins Bold"/>
                <a:cs typeface="Poppins Bold"/>
                <a:sym typeface="Poppins Bold"/>
              </a:rPr>
              <a:t>Repetició</a:t>
            </a:r>
            <a:endParaRPr lang="en-US" sz="2000" b="1" u="none" strike="noStrike" dirty="0">
              <a:solidFill>
                <a:srgbClr val="E3829C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102815" y="3611187"/>
            <a:ext cx="145978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Repetició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02815" y="4425839"/>
            <a:ext cx="145978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Repetició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102815" y="5240490"/>
            <a:ext cx="145978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Repetició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906388" y="1320129"/>
            <a:ext cx="559516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Pot ser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físic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, verbal, social o digital.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29229" y="345687"/>
            <a:ext cx="6745467" cy="1873741"/>
            <a:chOff x="0" y="0"/>
            <a:chExt cx="5852160" cy="1625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52160" cy="1625600"/>
            </a:xfrm>
            <a:custGeom>
              <a:avLst/>
              <a:gdLst/>
              <a:ahLst/>
              <a:cxnLst/>
              <a:rect l="l" t="t" r="r" b="b"/>
              <a:pathLst>
                <a:path w="5852160" h="1625600">
                  <a:moveTo>
                    <a:pt x="0" y="0"/>
                  </a:moveTo>
                  <a:lnTo>
                    <a:pt x="5852160" y="0"/>
                  </a:lnTo>
                  <a:lnTo>
                    <a:pt x="5852160" y="1625600"/>
                  </a:lnTo>
                  <a:lnTo>
                    <a:pt x="0" y="16256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146" b="-2014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5852160" cy="1692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7868"/>
                </a:lnSpc>
                <a:spcBef>
                  <a:spcPct val="0"/>
                </a:spcBef>
              </a:pPr>
              <a:r>
                <a:rPr lang="en-US" sz="6557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Objectius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952807" y="881861"/>
            <a:ext cx="12139864" cy="9405139"/>
            <a:chOff x="0" y="0"/>
            <a:chExt cx="10532174" cy="8159610"/>
          </a:xfrm>
        </p:grpSpPr>
        <p:sp>
          <p:nvSpPr>
            <p:cNvPr id="6" name="Freeform 6" descr="A cartoon of a person with question marks above her head  AI-generated content may be incorrect."/>
            <p:cNvSpPr/>
            <p:nvPr/>
          </p:nvSpPr>
          <p:spPr>
            <a:xfrm>
              <a:off x="0" y="0"/>
              <a:ext cx="10532110" cy="8159623"/>
            </a:xfrm>
            <a:custGeom>
              <a:avLst/>
              <a:gdLst/>
              <a:ahLst/>
              <a:cxnLst/>
              <a:rect l="l" t="t" r="r" b="b"/>
              <a:pathLst>
                <a:path w="10532110" h="8159623">
                  <a:moveTo>
                    <a:pt x="0" y="0"/>
                  </a:moveTo>
                  <a:lnTo>
                    <a:pt x="10532110" y="0"/>
                  </a:lnTo>
                  <a:lnTo>
                    <a:pt x="10532110" y="8159623"/>
                  </a:lnTo>
                  <a:lnTo>
                    <a:pt x="0" y="81596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076611" y="9464633"/>
            <a:ext cx="3497644" cy="598558"/>
            <a:chOff x="0" y="0"/>
            <a:chExt cx="3034449" cy="5192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3034449" cy="538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60"/>
                </a:lnSpc>
              </a:pPr>
              <a:r>
                <a:rPr lang="en-US" sz="1967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507432" y="2969076"/>
            <a:ext cx="9154101" cy="447676"/>
            <a:chOff x="0" y="0"/>
            <a:chExt cx="12205468" cy="596901"/>
          </a:xfrm>
        </p:grpSpPr>
        <p:sp>
          <p:nvSpPr>
            <p:cNvPr id="11" name="TextBox 11"/>
            <p:cNvSpPr txBox="1"/>
            <p:nvPr/>
          </p:nvSpPr>
          <p:spPr>
            <a:xfrm>
              <a:off x="719769" y="66675"/>
              <a:ext cx="11485699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Entendre què és l'assetjament i diferenciar-lo d'un conflicte.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408801" y="3807000"/>
            <a:ext cx="9252731" cy="638175"/>
            <a:chOff x="0" y="0"/>
            <a:chExt cx="12336975" cy="850900"/>
          </a:xfrm>
        </p:grpSpPr>
        <p:sp>
          <p:nvSpPr>
            <p:cNvPr id="14" name="TextBox 14"/>
            <p:cNvSpPr txBox="1"/>
            <p:nvPr/>
          </p:nvSpPr>
          <p:spPr>
            <a:xfrm>
              <a:off x="851276" y="9525"/>
              <a:ext cx="11485699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Identificar els diferents rols (víctima, agressor/a, seguidors/es, observadors/es, defensors/es).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65363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408801" y="4835423"/>
            <a:ext cx="8069318" cy="447676"/>
            <a:chOff x="0" y="0"/>
            <a:chExt cx="10759090" cy="596901"/>
          </a:xfrm>
        </p:grpSpPr>
        <p:sp>
          <p:nvSpPr>
            <p:cNvPr id="17" name="TextBox 17"/>
            <p:cNvSpPr txBox="1"/>
            <p:nvPr/>
          </p:nvSpPr>
          <p:spPr>
            <a:xfrm>
              <a:off x="851276" y="66675"/>
              <a:ext cx="9907814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Explorar les emocions i les conseqüències en cada rol.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76200"/>
              <a:ext cx="65363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332089" y="5673347"/>
            <a:ext cx="7965698" cy="635043"/>
            <a:chOff x="0" y="0"/>
            <a:chExt cx="10620930" cy="846725"/>
          </a:xfrm>
        </p:grpSpPr>
        <p:sp>
          <p:nvSpPr>
            <p:cNvPr id="20" name="TextBox 20"/>
            <p:cNvSpPr txBox="1"/>
            <p:nvPr/>
          </p:nvSpPr>
          <p:spPr>
            <a:xfrm>
              <a:off x="953560" y="5350"/>
              <a:ext cx="966737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Aprendre què és el ciberassetjament, les seves característiques i els seus riscos.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76200"/>
              <a:ext cx="755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332089" y="6698639"/>
            <a:ext cx="7751564" cy="627250"/>
            <a:chOff x="0" y="0"/>
            <a:chExt cx="10335419" cy="836333"/>
          </a:xfrm>
        </p:grpSpPr>
        <p:sp>
          <p:nvSpPr>
            <p:cNvPr id="23" name="TextBox 23"/>
            <p:cNvSpPr txBox="1"/>
            <p:nvPr/>
          </p:nvSpPr>
          <p:spPr>
            <a:xfrm>
              <a:off x="953560" y="-5042"/>
              <a:ext cx="9381859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Reflexionar sobre com intervenir i actuar en casos d'assetjament.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76200"/>
              <a:ext cx="755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332089" y="7716137"/>
            <a:ext cx="8315092" cy="447676"/>
            <a:chOff x="0" y="0"/>
            <a:chExt cx="11086789" cy="596901"/>
          </a:xfrm>
        </p:grpSpPr>
        <p:sp>
          <p:nvSpPr>
            <p:cNvPr id="26" name="TextBox 26"/>
            <p:cNvSpPr txBox="1"/>
            <p:nvPr/>
          </p:nvSpPr>
          <p:spPr>
            <a:xfrm>
              <a:off x="953560" y="66675"/>
              <a:ext cx="10133229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Promoure un clima de respecte i cura a l'aula.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76200"/>
              <a:ext cx="755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4779" y="3955094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362925" y="6701360"/>
            <a:ext cx="7966828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Introducció i Presentació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694499" y="1616071"/>
            <a:ext cx="14899003" cy="1415749"/>
            <a:chOff x="0" y="0"/>
            <a:chExt cx="11704320" cy="11121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Dia 1. Assetjament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184243" y="4783429"/>
            <a:ext cx="1919514" cy="455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76"/>
              </a:lnSpc>
              <a:spcBef>
                <a:spcPct val="0"/>
              </a:spcBef>
            </a:pPr>
            <a:r>
              <a:rPr lang="en-US" sz="2896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2695878" y="9421181"/>
            <a:ext cx="3862699" cy="661030"/>
            <a:chOff x="0" y="0"/>
            <a:chExt cx="3034449" cy="5192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3034449" cy="547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06"/>
                </a:lnSpc>
              </a:pPr>
              <a:r>
                <a:rPr lang="en-US" sz="2172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4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67834" y="1977530"/>
            <a:ext cx="6318724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Aula disposada amb cadires en cercle.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Pissarra/pissarra de paper i retoladors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92377" y="5954364"/>
            <a:ext cx="6194181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Reflexionem sobre què és l'assetjament, en què es diferencia d'un conflicte i quins efectes té a la classe.</a:t>
            </a:r>
          </a:p>
          <a:p>
            <a:pPr algn="l">
              <a:lnSpc>
                <a:spcPts val="24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0997623" y="1545630"/>
            <a:ext cx="5538558" cy="2770547"/>
            <a:chOff x="0" y="0"/>
            <a:chExt cx="4497896" cy="22499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97832" cy="2250003"/>
            </a:xfrm>
            <a:custGeom>
              <a:avLst/>
              <a:gdLst/>
              <a:ahLst/>
              <a:cxnLst/>
              <a:rect l="l" t="t" r="r" b="b"/>
              <a:pathLst>
                <a:path w="4497832" h="2250003">
                  <a:moveTo>
                    <a:pt x="0" y="374984"/>
                  </a:moveTo>
                  <a:cubicBezTo>
                    <a:pt x="0" y="167921"/>
                    <a:pt x="234823" y="0"/>
                    <a:pt x="524383" y="0"/>
                  </a:cubicBezTo>
                  <a:lnTo>
                    <a:pt x="3973449" y="0"/>
                  </a:lnTo>
                  <a:cubicBezTo>
                    <a:pt x="4263009" y="0"/>
                    <a:pt x="4497832" y="167921"/>
                    <a:pt x="4497832" y="374984"/>
                  </a:cubicBezTo>
                  <a:lnTo>
                    <a:pt x="4497832" y="1875012"/>
                  </a:lnTo>
                  <a:cubicBezTo>
                    <a:pt x="4497832" y="2082075"/>
                    <a:pt x="4263009" y="2250003"/>
                    <a:pt x="3973449" y="2250003"/>
                  </a:cubicBezTo>
                  <a:lnTo>
                    <a:pt x="524383" y="2250003"/>
                  </a:lnTo>
                  <a:cubicBezTo>
                    <a:pt x="234823" y="2250003"/>
                    <a:pt x="0" y="2082075"/>
                    <a:pt x="0" y="1875012"/>
                  </a:cubicBezTo>
                  <a:lnTo>
                    <a:pt x="0" y="374984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4497896" cy="2269027"/>
            </a:xfrm>
            <a:prstGeom prst="rect">
              <a:avLst/>
            </a:prstGeom>
          </p:spPr>
          <p:txBody>
            <a:bodyPr lIns="83405" tIns="83405" rIns="83405" bIns="83405" rtlCol="0" anchor="ctr"/>
            <a:lstStyle/>
            <a:p>
              <a:pPr marL="0" lvl="0" indent="0" algn="ctr">
                <a:lnSpc>
                  <a:spcPts val="3782"/>
                </a:lnSpc>
                <a:spcBef>
                  <a:spcPct val="0"/>
                </a:spcBef>
              </a:pPr>
              <a:r>
                <a:rPr lang="en-US" sz="3152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"Què és l'assetjament?"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1147751" y="5954364"/>
            <a:ext cx="5238302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hi ha respostes correctes ni incorrectes; l'objectiu és reflexionar.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553549" y="6622613"/>
            <a:ext cx="755967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Ronda d'Introducció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Qualitats Positives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86096" y="4794637"/>
            <a:ext cx="1910579" cy="442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98"/>
              </a:lnSpc>
              <a:spcBef>
                <a:spcPct val="0"/>
              </a:spcBef>
            </a:pPr>
            <a:r>
              <a:rPr lang="en-US" sz="2748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1.2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68747" y="875261"/>
            <a:ext cx="531136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Espai per mantenir el cercle de cadires.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13885" y="712653"/>
            <a:ext cx="554327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Ara ens presentarem d'una manera especial.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68747" y="3705837"/>
            <a:ext cx="5135246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persona dirà el seu nom i una qualitat positiva que creu que té.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079533" y="2996413"/>
            <a:ext cx="5403951" cy="1810591"/>
            <a:chOff x="0" y="0"/>
            <a:chExt cx="4903902" cy="16430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903851" cy="1642999"/>
            </a:xfrm>
            <a:custGeom>
              <a:avLst/>
              <a:gdLst/>
              <a:ahLst/>
              <a:cxnLst/>
              <a:rect l="l" t="t" r="r" b="b"/>
              <a:pathLst>
                <a:path w="4903851" h="1642999">
                  <a:moveTo>
                    <a:pt x="0" y="273812"/>
                  </a:moveTo>
                  <a:cubicBezTo>
                    <a:pt x="0" y="122555"/>
                    <a:pt x="122555" y="0"/>
                    <a:pt x="273812" y="0"/>
                  </a:cubicBezTo>
                  <a:lnTo>
                    <a:pt x="4630039" y="0"/>
                  </a:lnTo>
                  <a:cubicBezTo>
                    <a:pt x="4781296" y="0"/>
                    <a:pt x="4903851" y="122555"/>
                    <a:pt x="4903851" y="273812"/>
                  </a:cubicBezTo>
                  <a:lnTo>
                    <a:pt x="4903851" y="1369187"/>
                  </a:lnTo>
                  <a:cubicBezTo>
                    <a:pt x="4903851" y="1520444"/>
                    <a:pt x="4781296" y="1642999"/>
                    <a:pt x="4630039" y="1642999"/>
                  </a:cubicBezTo>
                  <a:lnTo>
                    <a:pt x="273812" y="1642999"/>
                  </a:lnTo>
                  <a:cubicBezTo>
                    <a:pt x="122555" y="1642999"/>
                    <a:pt x="0" y="1520444"/>
                    <a:pt x="0" y="1369187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389998" y="3096172"/>
            <a:ext cx="536715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09"/>
              </a:lnSpc>
              <a:spcBef>
                <a:spcPct val="0"/>
              </a:spcBef>
            </a:pPr>
            <a:r>
              <a:rPr lang="en-US" sz="2507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</a:p>
          <a:p>
            <a:pPr marL="0" lvl="0" indent="0" algn="l">
              <a:lnSpc>
                <a:spcPts val="3009"/>
              </a:lnSpc>
              <a:spcBef>
                <a:spcPct val="0"/>
              </a:spcBef>
            </a:pPr>
            <a:endParaRPr lang="en-US" sz="2507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3009"/>
              </a:lnSpc>
              <a:spcBef>
                <a:spcPct val="0"/>
              </a:spcBef>
            </a:pPr>
            <a:r>
              <a:rPr lang="en-US" sz="2507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som tan diferents com pensem.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41A0E48-3CEF-FF32-A157-BEC6F9364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5685783"/>
            <a:ext cx="11298227" cy="460121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628155" y="6531175"/>
            <a:ext cx="740798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Joc de Moviment 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"Sí / No"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05530" y="4740260"/>
            <a:ext cx="1876940" cy="434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32"/>
              </a:lnSpc>
              <a:spcBef>
                <a:spcPct val="0"/>
              </a:spcBef>
            </a:pPr>
            <a:r>
              <a:rPr lang="en-US" sz="2693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1.3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408810" y="9467550"/>
            <a:ext cx="3591744" cy="614661"/>
            <a:chOff x="0" y="0"/>
            <a:chExt cx="3034449" cy="5192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3034449" cy="538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24"/>
                </a:lnSpc>
              </a:pPr>
              <a:r>
                <a:rPr lang="en-US" sz="2020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8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67954" y="1558370"/>
            <a:ext cx="5083466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Cartells amb "SÍ" i "NO"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Espai ampli.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567954" y="6467252"/>
            <a:ext cx="530542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Ens mourem segons si estem d'acord o no amb frases relacionades amb l'assetjament. Després en parlarem.</a:t>
            </a:r>
          </a:p>
          <a:p>
            <a:pPr algn="l">
              <a:lnSpc>
                <a:spcPts val="24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9550565" y="701271"/>
            <a:ext cx="8953132" cy="11586403"/>
            <a:chOff x="0" y="0"/>
            <a:chExt cx="8488896" cy="10985627"/>
          </a:xfrm>
        </p:grpSpPr>
        <p:sp>
          <p:nvSpPr>
            <p:cNvPr id="5" name="Freeform 5" descr="A person and person standing back to back  AI-generated content may be incorrect."/>
            <p:cNvSpPr/>
            <p:nvPr/>
          </p:nvSpPr>
          <p:spPr>
            <a:xfrm>
              <a:off x="0" y="0"/>
              <a:ext cx="8488934" cy="10985627"/>
            </a:xfrm>
            <a:custGeom>
              <a:avLst/>
              <a:gdLst/>
              <a:ahLst/>
              <a:cxnLst/>
              <a:rect l="l" t="t" r="r" b="b"/>
              <a:pathLst>
                <a:path w="8488934" h="10985627">
                  <a:moveTo>
                    <a:pt x="0" y="0"/>
                  </a:moveTo>
                  <a:lnTo>
                    <a:pt x="8488934" y="0"/>
                  </a:lnTo>
                  <a:lnTo>
                    <a:pt x="8488934" y="10985627"/>
                  </a:lnTo>
                  <a:lnTo>
                    <a:pt x="0" y="10985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582948" y="9534522"/>
            <a:ext cx="3200396" cy="547689"/>
            <a:chOff x="0" y="0"/>
            <a:chExt cx="3034449" cy="5192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3034449" cy="538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59"/>
                </a:lnSpc>
              </a:pPr>
              <a:r>
                <a:rPr lang="en-US" sz="1799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9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80320" cy="10287000"/>
            <a:chOff x="0" y="0"/>
            <a:chExt cx="3394673" cy="975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94699" cy="9753600"/>
            </a:xfrm>
            <a:custGeom>
              <a:avLst/>
              <a:gdLst/>
              <a:ahLst/>
              <a:cxnLst/>
              <a:rect l="l" t="t" r="r" b="b"/>
              <a:pathLst>
                <a:path w="3394699" h="9753600">
                  <a:moveTo>
                    <a:pt x="0" y="0"/>
                  </a:moveTo>
                  <a:lnTo>
                    <a:pt x="3394699" y="0"/>
                  </a:lnTo>
                  <a:lnTo>
                    <a:pt x="3394699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394673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SÍ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710047" y="0"/>
            <a:ext cx="3577953" cy="10287000"/>
            <a:chOff x="0" y="0"/>
            <a:chExt cx="3392430" cy="9753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92455" cy="9753600"/>
            </a:xfrm>
            <a:custGeom>
              <a:avLst/>
              <a:gdLst/>
              <a:ahLst/>
              <a:cxnLst/>
              <a:rect l="l" t="t" r="r" b="b"/>
              <a:pathLst>
                <a:path w="3392455" h="9753600">
                  <a:moveTo>
                    <a:pt x="0" y="0"/>
                  </a:moveTo>
                  <a:lnTo>
                    <a:pt x="3392455" y="0"/>
                  </a:lnTo>
                  <a:lnTo>
                    <a:pt x="3392455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3392430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NO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18640" y="3400644"/>
            <a:ext cx="3650720" cy="3485721"/>
            <a:chOff x="0" y="0"/>
            <a:chExt cx="3461423" cy="3304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1385" cy="3304916"/>
            </a:xfrm>
            <a:custGeom>
              <a:avLst/>
              <a:gdLst/>
              <a:ahLst/>
              <a:cxnLst/>
              <a:rect l="l" t="t" r="r" b="b"/>
              <a:pathLst>
                <a:path w="3461385" h="3304916">
                  <a:moveTo>
                    <a:pt x="0" y="550798"/>
                  </a:moveTo>
                  <a:cubicBezTo>
                    <a:pt x="0" y="246634"/>
                    <a:pt x="246634" y="0"/>
                    <a:pt x="550799" y="0"/>
                  </a:cubicBezTo>
                  <a:lnTo>
                    <a:pt x="2910586" y="0"/>
                  </a:lnTo>
                  <a:cubicBezTo>
                    <a:pt x="3214751" y="0"/>
                    <a:pt x="3461385" y="246634"/>
                    <a:pt x="3461385" y="550798"/>
                  </a:cubicBezTo>
                  <a:lnTo>
                    <a:pt x="3461385" y="2754118"/>
                  </a:lnTo>
                  <a:cubicBezTo>
                    <a:pt x="3461385" y="3058283"/>
                    <a:pt x="3214751" y="3304916"/>
                    <a:pt x="2910586" y="3304916"/>
                  </a:cubicBezTo>
                  <a:lnTo>
                    <a:pt x="550799" y="3304916"/>
                  </a:lnTo>
                  <a:cubicBezTo>
                    <a:pt x="246634" y="3304916"/>
                    <a:pt x="0" y="3058410"/>
                    <a:pt x="0" y="2754118"/>
                  </a:cubicBezTo>
                  <a:lnTo>
                    <a:pt x="0" y="55079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461423" cy="333355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 veig algú sent assetjat/ada, prefereixo allunyar-me.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833940" y="7439224"/>
            <a:ext cx="262011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 què allunyar-se?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85420" y="8509099"/>
            <a:ext cx="571716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perquè tens por de ser assetjat/ada tu també?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285420" y="1417659"/>
            <a:ext cx="571716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 podries protegir-te 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sense posar-te en perill?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645654" cy="10287000"/>
            <a:chOff x="0" y="0"/>
            <a:chExt cx="3599952" cy="101580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99978" cy="10158044"/>
            </a:xfrm>
            <a:custGeom>
              <a:avLst/>
              <a:gdLst/>
              <a:ahLst/>
              <a:cxnLst/>
              <a:rect l="l" t="t" r="r" b="b"/>
              <a:pathLst>
                <a:path w="3599978" h="10158044">
                  <a:moveTo>
                    <a:pt x="0" y="0"/>
                  </a:moveTo>
                  <a:lnTo>
                    <a:pt x="3599978" y="0"/>
                  </a:lnTo>
                  <a:lnTo>
                    <a:pt x="3599978" y="10158044"/>
                  </a:lnTo>
                  <a:lnTo>
                    <a:pt x="0" y="10158044"/>
                  </a:ln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599952" cy="10215194"/>
            </a:xfrm>
            <a:prstGeom prst="rect">
              <a:avLst/>
            </a:prstGeom>
          </p:spPr>
          <p:txBody>
            <a:bodyPr lIns="68593" tIns="68593" rIns="68593" bIns="68593" rtlCol="0" anchor="ctr"/>
            <a:lstStyle/>
            <a:p>
              <a:pPr marL="0" lvl="0" indent="0" algn="ctr">
                <a:lnSpc>
                  <a:spcPts val="6913"/>
                </a:lnSpc>
                <a:spcBef>
                  <a:spcPct val="0"/>
                </a:spcBef>
              </a:pPr>
              <a:r>
                <a:rPr lang="en-US" sz="5761" u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SÍ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665595" y="8154"/>
            <a:ext cx="3622405" cy="10278846"/>
            <a:chOff x="0" y="0"/>
            <a:chExt cx="3576995" cy="101499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77021" cy="10149992"/>
            </a:xfrm>
            <a:custGeom>
              <a:avLst/>
              <a:gdLst/>
              <a:ahLst/>
              <a:cxnLst/>
              <a:rect l="l" t="t" r="r" b="b"/>
              <a:pathLst>
                <a:path w="3577021" h="10149992">
                  <a:moveTo>
                    <a:pt x="0" y="0"/>
                  </a:moveTo>
                  <a:lnTo>
                    <a:pt x="3577021" y="0"/>
                  </a:lnTo>
                  <a:lnTo>
                    <a:pt x="3577021" y="10149992"/>
                  </a:lnTo>
                  <a:lnTo>
                    <a:pt x="0" y="10149992"/>
                  </a:ln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3576995" cy="10207142"/>
            </a:xfrm>
            <a:prstGeom prst="rect">
              <a:avLst/>
            </a:prstGeom>
          </p:spPr>
          <p:txBody>
            <a:bodyPr lIns="68593" tIns="68593" rIns="68593" bIns="68593" rtlCol="0" anchor="ctr"/>
            <a:lstStyle/>
            <a:p>
              <a:pPr marL="0" lvl="0" indent="0" algn="ctr">
                <a:lnSpc>
                  <a:spcPts val="6913"/>
                </a:lnSpc>
                <a:spcBef>
                  <a:spcPct val="0"/>
                </a:spcBef>
              </a:pPr>
              <a:r>
                <a:rPr lang="en-US" sz="5761" u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NO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91317" y="3456180"/>
            <a:ext cx="3505366" cy="3346937"/>
            <a:chOff x="0" y="0"/>
            <a:chExt cx="3461423" cy="3304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1385" cy="3304916"/>
            </a:xfrm>
            <a:custGeom>
              <a:avLst/>
              <a:gdLst/>
              <a:ahLst/>
              <a:cxnLst/>
              <a:rect l="l" t="t" r="r" b="b"/>
              <a:pathLst>
                <a:path w="3461385" h="3304916">
                  <a:moveTo>
                    <a:pt x="0" y="550798"/>
                  </a:moveTo>
                  <a:cubicBezTo>
                    <a:pt x="0" y="246634"/>
                    <a:pt x="246634" y="0"/>
                    <a:pt x="550799" y="0"/>
                  </a:cubicBezTo>
                  <a:lnTo>
                    <a:pt x="2910586" y="0"/>
                  </a:lnTo>
                  <a:cubicBezTo>
                    <a:pt x="3214751" y="0"/>
                    <a:pt x="3461385" y="246634"/>
                    <a:pt x="3461385" y="550798"/>
                  </a:cubicBezTo>
                  <a:lnTo>
                    <a:pt x="3461385" y="2754118"/>
                  </a:lnTo>
                  <a:cubicBezTo>
                    <a:pt x="3461385" y="3058283"/>
                    <a:pt x="3214751" y="3304916"/>
                    <a:pt x="2910586" y="3304916"/>
                  </a:cubicBezTo>
                  <a:lnTo>
                    <a:pt x="550799" y="3304916"/>
                  </a:lnTo>
                  <a:cubicBezTo>
                    <a:pt x="246634" y="3304916"/>
                    <a:pt x="0" y="3058410"/>
                    <a:pt x="0" y="2754118"/>
                  </a:cubicBezTo>
                  <a:lnTo>
                    <a:pt x="0" y="550798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3461423" cy="3324030"/>
            </a:xfrm>
            <a:prstGeom prst="rect">
              <a:avLst/>
            </a:prstGeom>
          </p:spPr>
          <p:txBody>
            <a:bodyPr lIns="68593" tIns="68593" rIns="68593" bIns="68593" rtlCol="0" anchor="ctr"/>
            <a:lstStyle/>
            <a:p>
              <a:pPr marL="0" lvl="0" indent="0" algn="ctr">
                <a:lnSpc>
                  <a:spcPts val="3111"/>
                </a:lnSpc>
                <a:spcBef>
                  <a:spcPct val="0"/>
                </a:spcBef>
              </a:pPr>
              <a:r>
                <a:rPr lang="en-US" sz="2592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Tinc por que em facin assetjament a mi també si ajudo algú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919517" y="7332827"/>
            <a:ext cx="244896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una por habitual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99234" y="8360104"/>
            <a:ext cx="548953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Ajudar no significa exposar-se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4978" y="1551011"/>
            <a:ext cx="339804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Demanar ajuda funciona. 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3990889" y="9359693"/>
            <a:ext cx="3072971" cy="525883"/>
            <a:chOff x="0" y="0"/>
            <a:chExt cx="3034449" cy="51929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3034449" cy="5288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073"/>
                </a:lnSpc>
              </a:pPr>
              <a:r>
                <a:rPr lang="en-US" sz="1728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11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"/>
            <a:ext cx="3523724" cy="10287000"/>
            <a:chOff x="0" y="0"/>
            <a:chExt cx="3341012" cy="975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41038" cy="9753600"/>
            </a:xfrm>
            <a:custGeom>
              <a:avLst/>
              <a:gdLst/>
              <a:ahLst/>
              <a:cxnLst/>
              <a:rect l="l" t="t" r="r" b="b"/>
              <a:pathLst>
                <a:path w="3341038" h="9753600">
                  <a:moveTo>
                    <a:pt x="0" y="0"/>
                  </a:moveTo>
                  <a:lnTo>
                    <a:pt x="3341038" y="0"/>
                  </a:lnTo>
                  <a:lnTo>
                    <a:pt x="3341038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341012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SÍ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795772" y="0"/>
            <a:ext cx="3492228" cy="10287000"/>
            <a:chOff x="0" y="0"/>
            <a:chExt cx="3311150" cy="9753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11175" cy="9753600"/>
            </a:xfrm>
            <a:custGeom>
              <a:avLst/>
              <a:gdLst/>
              <a:ahLst/>
              <a:cxnLst/>
              <a:rect l="l" t="t" r="r" b="b"/>
              <a:pathLst>
                <a:path w="3311175" h="9753600">
                  <a:moveTo>
                    <a:pt x="0" y="0"/>
                  </a:moveTo>
                  <a:lnTo>
                    <a:pt x="3311175" y="0"/>
                  </a:lnTo>
                  <a:lnTo>
                    <a:pt x="3311175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3311150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NO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34111" y="3362570"/>
            <a:ext cx="3650720" cy="3485721"/>
            <a:chOff x="0" y="0"/>
            <a:chExt cx="3461423" cy="3304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1385" cy="3304916"/>
            </a:xfrm>
            <a:custGeom>
              <a:avLst/>
              <a:gdLst/>
              <a:ahLst/>
              <a:cxnLst/>
              <a:rect l="l" t="t" r="r" b="b"/>
              <a:pathLst>
                <a:path w="3461385" h="3304916">
                  <a:moveTo>
                    <a:pt x="0" y="550798"/>
                  </a:moveTo>
                  <a:cubicBezTo>
                    <a:pt x="0" y="246634"/>
                    <a:pt x="246634" y="0"/>
                    <a:pt x="550799" y="0"/>
                  </a:cubicBezTo>
                  <a:lnTo>
                    <a:pt x="2910586" y="0"/>
                  </a:lnTo>
                  <a:cubicBezTo>
                    <a:pt x="3214751" y="0"/>
                    <a:pt x="3461385" y="246634"/>
                    <a:pt x="3461385" y="550798"/>
                  </a:cubicBezTo>
                  <a:lnTo>
                    <a:pt x="3461385" y="2754118"/>
                  </a:lnTo>
                  <a:cubicBezTo>
                    <a:pt x="3461385" y="3058283"/>
                    <a:pt x="3214751" y="3304916"/>
                    <a:pt x="2910586" y="3304916"/>
                  </a:cubicBezTo>
                  <a:lnTo>
                    <a:pt x="550799" y="3304916"/>
                  </a:lnTo>
                  <a:cubicBezTo>
                    <a:pt x="246634" y="3304916"/>
                    <a:pt x="0" y="3058410"/>
                    <a:pt x="0" y="2754118"/>
                  </a:cubicBezTo>
                  <a:lnTo>
                    <a:pt x="0" y="550798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461423" cy="333355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 algú és assetjat/ada i va a un adult/a a demanar ajuda, aquella persona és un/a xivato/a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668610" y="7401150"/>
            <a:ext cx="498172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Xivatar-se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és quan no hi ha cap dany real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64244" y="8471025"/>
            <a:ext cx="339045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p. ex. copiar en un examen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00890" y="1379585"/>
            <a:ext cx="571716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emanar ajuda 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quan algú pateix i necessita suport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62744" cy="10287000"/>
            <a:chOff x="0" y="0"/>
            <a:chExt cx="3378009" cy="975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78035" cy="9753600"/>
            </a:xfrm>
            <a:custGeom>
              <a:avLst/>
              <a:gdLst/>
              <a:ahLst/>
              <a:cxnLst/>
              <a:rect l="l" t="t" r="r" b="b"/>
              <a:pathLst>
                <a:path w="3378035" h="9753600">
                  <a:moveTo>
                    <a:pt x="0" y="0"/>
                  </a:moveTo>
                  <a:lnTo>
                    <a:pt x="3378035" y="0"/>
                  </a:lnTo>
                  <a:lnTo>
                    <a:pt x="3378035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378009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SÍ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702336" y="0"/>
            <a:ext cx="3585664" cy="10287000"/>
            <a:chOff x="0" y="0"/>
            <a:chExt cx="3399741" cy="9753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99767" cy="9753600"/>
            </a:xfrm>
            <a:custGeom>
              <a:avLst/>
              <a:gdLst/>
              <a:ahLst/>
              <a:cxnLst/>
              <a:rect l="l" t="t" r="r" b="b"/>
              <a:pathLst>
                <a:path w="3399767" h="9753600">
                  <a:moveTo>
                    <a:pt x="0" y="0"/>
                  </a:moveTo>
                  <a:lnTo>
                    <a:pt x="3399767" y="0"/>
                  </a:lnTo>
                  <a:lnTo>
                    <a:pt x="3399767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3399741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NO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59895" y="2724140"/>
            <a:ext cx="3650720" cy="3485721"/>
            <a:chOff x="0" y="0"/>
            <a:chExt cx="3461423" cy="3304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1385" cy="3304916"/>
            </a:xfrm>
            <a:custGeom>
              <a:avLst/>
              <a:gdLst/>
              <a:ahLst/>
              <a:cxnLst/>
              <a:rect l="l" t="t" r="r" b="b"/>
              <a:pathLst>
                <a:path w="3461385" h="3304916">
                  <a:moveTo>
                    <a:pt x="0" y="550798"/>
                  </a:moveTo>
                  <a:cubicBezTo>
                    <a:pt x="0" y="246634"/>
                    <a:pt x="246634" y="0"/>
                    <a:pt x="550799" y="0"/>
                  </a:cubicBezTo>
                  <a:lnTo>
                    <a:pt x="2910586" y="0"/>
                  </a:lnTo>
                  <a:cubicBezTo>
                    <a:pt x="3214751" y="0"/>
                    <a:pt x="3461385" y="246634"/>
                    <a:pt x="3461385" y="550798"/>
                  </a:cubicBezTo>
                  <a:lnTo>
                    <a:pt x="3461385" y="2754118"/>
                  </a:lnTo>
                  <a:cubicBezTo>
                    <a:pt x="3461385" y="3058283"/>
                    <a:pt x="3214751" y="3304916"/>
                    <a:pt x="2910586" y="3304916"/>
                  </a:cubicBezTo>
                  <a:lnTo>
                    <a:pt x="550799" y="3304916"/>
                  </a:lnTo>
                  <a:cubicBezTo>
                    <a:pt x="246634" y="3304916"/>
                    <a:pt x="0" y="3058410"/>
                    <a:pt x="0" y="2754118"/>
                  </a:cubicBezTo>
                  <a:lnTo>
                    <a:pt x="0" y="550798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461423" cy="333355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Parlaria amb els meus pares/mares o amb el/la meu/meva professor/a si em sentís incòmode/a o maltractat/ada a classe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848744" y="6762720"/>
            <a:ext cx="6673022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qui més podries anar si no vols parlar amb els teus pares/mares o tutor/a?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26675" y="7894464"/>
            <a:ext cx="571716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p. ex. professors/res, orientadors/es, sistema de suport escolar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69428" y="1586805"/>
            <a:ext cx="4431655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L'assetjament pot afectar la salut.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2115804" y="9534522"/>
            <a:ext cx="3200396" cy="547689"/>
            <a:chOff x="0" y="0"/>
            <a:chExt cx="3034449" cy="51929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3034449" cy="538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59"/>
                </a:lnSpc>
              </a:pPr>
              <a:r>
                <a:rPr lang="en-US" sz="1799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13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20694" cy="10287000"/>
            <a:chOff x="0" y="0"/>
            <a:chExt cx="3338140" cy="975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38165" cy="9753600"/>
            </a:xfrm>
            <a:custGeom>
              <a:avLst/>
              <a:gdLst/>
              <a:ahLst/>
              <a:cxnLst/>
              <a:rect l="l" t="t" r="r" b="b"/>
              <a:pathLst>
                <a:path w="3338165" h="9753600">
                  <a:moveTo>
                    <a:pt x="0" y="0"/>
                  </a:moveTo>
                  <a:lnTo>
                    <a:pt x="3338165" y="0"/>
                  </a:lnTo>
                  <a:lnTo>
                    <a:pt x="3338165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338140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SÍ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675321" y="0"/>
            <a:ext cx="3612679" cy="10287000"/>
            <a:chOff x="0" y="0"/>
            <a:chExt cx="3425355" cy="9753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25381" cy="9753600"/>
            </a:xfrm>
            <a:custGeom>
              <a:avLst/>
              <a:gdLst/>
              <a:ahLst/>
              <a:cxnLst/>
              <a:rect l="l" t="t" r="r" b="b"/>
              <a:pathLst>
                <a:path w="3425381" h="9753600">
                  <a:moveTo>
                    <a:pt x="0" y="0"/>
                  </a:moveTo>
                  <a:lnTo>
                    <a:pt x="3425381" y="0"/>
                  </a:lnTo>
                  <a:lnTo>
                    <a:pt x="3425381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3425355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NO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34111" y="3232348"/>
            <a:ext cx="3650720" cy="3485721"/>
            <a:chOff x="0" y="0"/>
            <a:chExt cx="3461423" cy="3304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1385" cy="3304916"/>
            </a:xfrm>
            <a:custGeom>
              <a:avLst/>
              <a:gdLst/>
              <a:ahLst/>
              <a:cxnLst/>
              <a:rect l="l" t="t" r="r" b="b"/>
              <a:pathLst>
                <a:path w="3461385" h="3304916">
                  <a:moveTo>
                    <a:pt x="0" y="550798"/>
                  </a:moveTo>
                  <a:cubicBezTo>
                    <a:pt x="0" y="246634"/>
                    <a:pt x="246634" y="0"/>
                    <a:pt x="550799" y="0"/>
                  </a:cubicBezTo>
                  <a:lnTo>
                    <a:pt x="2910586" y="0"/>
                  </a:lnTo>
                  <a:cubicBezTo>
                    <a:pt x="3214751" y="0"/>
                    <a:pt x="3461385" y="246634"/>
                    <a:pt x="3461385" y="550798"/>
                  </a:cubicBezTo>
                  <a:lnTo>
                    <a:pt x="3461385" y="2754118"/>
                  </a:lnTo>
                  <a:cubicBezTo>
                    <a:pt x="3461385" y="3058283"/>
                    <a:pt x="3214751" y="3304916"/>
                    <a:pt x="2910586" y="3304916"/>
                  </a:cubicBezTo>
                  <a:lnTo>
                    <a:pt x="550799" y="3304916"/>
                  </a:lnTo>
                  <a:cubicBezTo>
                    <a:pt x="246634" y="3304916"/>
                    <a:pt x="0" y="3058410"/>
                    <a:pt x="0" y="2754118"/>
                  </a:cubicBezTo>
                  <a:lnTo>
                    <a:pt x="0" y="55079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461423" cy="333355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He vist personalment algú a la meva classe constantment ridiculitzat/ada o exclòs/a.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323205" y="7270929"/>
            <a:ext cx="167253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vaig fer?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03410" y="8219677"/>
            <a:ext cx="531212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hauria pogut fer de manera diferent?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36016" y="1630934"/>
            <a:ext cx="384690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T'hauria agradat fer-ne més?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4385923" y="-600581"/>
            <a:ext cx="8324333" cy="10772669"/>
            <a:chOff x="0" y="0"/>
            <a:chExt cx="6902183" cy="8932240"/>
          </a:xfrm>
        </p:grpSpPr>
        <p:sp>
          <p:nvSpPr>
            <p:cNvPr id="3" name="Freeform 3" descr="A group of people posing for a photo  AI-generated content may be incorrect."/>
            <p:cNvSpPr/>
            <p:nvPr/>
          </p:nvSpPr>
          <p:spPr>
            <a:xfrm>
              <a:off x="0" y="0"/>
              <a:ext cx="6902196" cy="8932291"/>
            </a:xfrm>
            <a:custGeom>
              <a:avLst/>
              <a:gdLst/>
              <a:ahLst/>
              <a:cxnLst/>
              <a:rect l="l" t="t" r="r" b="b"/>
              <a:pathLst>
                <a:path w="6902196" h="8932291">
                  <a:moveTo>
                    <a:pt x="0" y="0"/>
                  </a:moveTo>
                  <a:lnTo>
                    <a:pt x="6902196" y="0"/>
                  </a:lnTo>
                  <a:lnTo>
                    <a:pt x="6902196" y="8932291"/>
                  </a:lnTo>
                  <a:lnTo>
                    <a:pt x="0" y="8932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460776" y="5705585"/>
            <a:ext cx="4174626" cy="3985949"/>
            <a:chOff x="0" y="0"/>
            <a:chExt cx="3461423" cy="33049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461385" cy="3304916"/>
            </a:xfrm>
            <a:custGeom>
              <a:avLst/>
              <a:gdLst/>
              <a:ahLst/>
              <a:cxnLst/>
              <a:rect l="l" t="t" r="r" b="b"/>
              <a:pathLst>
                <a:path w="3461385" h="3304916">
                  <a:moveTo>
                    <a:pt x="0" y="550798"/>
                  </a:moveTo>
                  <a:cubicBezTo>
                    <a:pt x="0" y="246634"/>
                    <a:pt x="246634" y="0"/>
                    <a:pt x="550799" y="0"/>
                  </a:cubicBezTo>
                  <a:lnTo>
                    <a:pt x="2910586" y="0"/>
                  </a:lnTo>
                  <a:cubicBezTo>
                    <a:pt x="3214751" y="0"/>
                    <a:pt x="3461385" y="246634"/>
                    <a:pt x="3461385" y="550798"/>
                  </a:cubicBezTo>
                  <a:lnTo>
                    <a:pt x="3461385" y="2754118"/>
                  </a:lnTo>
                  <a:cubicBezTo>
                    <a:pt x="3461385" y="3058283"/>
                    <a:pt x="3214751" y="3304916"/>
                    <a:pt x="2910586" y="3304916"/>
                  </a:cubicBezTo>
                  <a:lnTo>
                    <a:pt x="550799" y="3304916"/>
                  </a:lnTo>
                  <a:cubicBezTo>
                    <a:pt x="246634" y="3304916"/>
                    <a:pt x="0" y="3058410"/>
                    <a:pt x="0" y="2754118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461423" cy="3343080"/>
            </a:xfrm>
            <a:prstGeom prst="rect">
              <a:avLst/>
            </a:prstGeom>
          </p:spPr>
          <p:txBody>
            <a:bodyPr lIns="81689" tIns="81689" rIns="81689" bIns="81689" rtlCol="0" anchor="ctr"/>
            <a:lstStyle/>
            <a:p>
              <a:pPr marL="0" lvl="0" indent="0" algn="ctr">
                <a:lnSpc>
                  <a:spcPts val="3704"/>
                </a:lnSpc>
                <a:spcBef>
                  <a:spcPct val="0"/>
                </a:spcBef>
              </a:pPr>
              <a:r>
                <a:rPr lang="en-US" sz="3087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L'assetjament no és un problema aïllat: </a:t>
              </a:r>
            </a:p>
            <a:p>
              <a:pPr marL="0" lvl="0" indent="0" algn="ctr">
                <a:lnSpc>
                  <a:spcPts val="3704"/>
                </a:lnSpc>
                <a:spcBef>
                  <a:spcPct val="0"/>
                </a:spcBef>
              </a:pPr>
              <a:r>
                <a:rPr lang="en-US" sz="3087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ens afecta com a grup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486858" y="6701569"/>
            <a:ext cx="7690653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Dinàmica de Vídeo 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"L'Impacte de les Paraules"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55508" y="4841590"/>
            <a:ext cx="1962702" cy="449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5"/>
              </a:lnSpc>
              <a:spcBef>
                <a:spcPct val="0"/>
              </a:spcBef>
            </a:pPr>
            <a:r>
              <a:rPr lang="en-US" sz="2796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1.4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613604" y="9444096"/>
            <a:ext cx="3728796" cy="638115"/>
            <a:chOff x="0" y="0"/>
            <a:chExt cx="3034449" cy="5192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3034449" cy="538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16"/>
                </a:lnSpc>
              </a:pPr>
              <a:r>
                <a:rPr lang="en-US" sz="2097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16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86400" y="5335524"/>
            <a:ext cx="7315200" cy="3922776"/>
          </a:xfrm>
          <a:custGeom>
            <a:avLst/>
            <a:gdLst/>
            <a:ahLst/>
            <a:cxnLst/>
            <a:rect l="l" t="t" r="r" b="b"/>
            <a:pathLst>
              <a:path w="7315200" h="3922776">
                <a:moveTo>
                  <a:pt x="0" y="0"/>
                </a:moveTo>
                <a:lnTo>
                  <a:pt x="7315200" y="0"/>
                </a:lnTo>
                <a:lnTo>
                  <a:pt x="7315200" y="3922776"/>
                </a:lnTo>
                <a:lnTo>
                  <a:pt x="0" y="3922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0145630" y="1416416"/>
            <a:ext cx="530542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Veurem un vídeo sobre l'impacte de l'assetjament i, a continuació, comentarem el que hem sentit i pensat.</a:t>
            </a:r>
          </a:p>
          <a:p>
            <a:pPr algn="l">
              <a:lnSpc>
                <a:spcPts val="24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39185" y="1416416"/>
            <a:ext cx="5083466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Projector o pantalla amb so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Accés a Internet per reproduir el vídeo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[</a:t>
            </a:r>
            <a:r>
              <a:rPr lang="en-US" sz="2000" u="sng">
                <a:solidFill>
                  <a:srgbClr val="0000FF"/>
                </a:solidFill>
                <a:latin typeface="Poppins"/>
                <a:ea typeface="Poppins"/>
                <a:cs typeface="Poppins"/>
                <a:sym typeface="Poppins"/>
                <a:hlinkClick r:id="rId3" tooltip="https://www.youtube.com/watch?v=3JI4KgRLefE"/>
              </a:rPr>
              <a:t>CCA Words Hurt PSA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] 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blanca o flipchart per apuntar les idees clau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714500"/>
            <a:ext cx="18288000" cy="13716000"/>
            <a:chOff x="0" y="0"/>
            <a:chExt cx="13004800" cy="975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004800" cy="9753600"/>
            </a:xfrm>
            <a:custGeom>
              <a:avLst/>
              <a:gdLst/>
              <a:ahLst/>
              <a:cxnLst/>
              <a:rect l="l" t="t" r="r" b="b"/>
              <a:pathLst>
                <a:path w="13004800" h="9753600">
                  <a:moveTo>
                    <a:pt x="0" y="0"/>
                  </a:moveTo>
                  <a:lnTo>
                    <a:pt x="13004800" y="0"/>
                  </a:lnTo>
                  <a:lnTo>
                    <a:pt x="13004800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115804" y="9534522"/>
            <a:ext cx="3200396" cy="547689"/>
            <a:chOff x="0" y="0"/>
            <a:chExt cx="3034449" cy="5192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3034449" cy="538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59"/>
                </a:lnSpc>
              </a:pPr>
              <a:r>
                <a:rPr lang="en-US" sz="1799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18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10599" y="1028700"/>
            <a:ext cx="1607553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Preguntes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399782" y="2015907"/>
            <a:ext cx="3650720" cy="2415771"/>
            <a:chOff x="0" y="0"/>
            <a:chExt cx="3461423" cy="229050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vas sentir quan vas veure com tractaven la noia?"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318647" y="2015907"/>
            <a:ext cx="3650720" cy="2415771"/>
            <a:chOff x="0" y="0"/>
            <a:chExt cx="3461423" cy="22905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paraules li van dir i quin efecte van tenir en ella?"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237498" y="2015907"/>
            <a:ext cx="3650720" cy="2415771"/>
            <a:chOff x="0" y="0"/>
            <a:chExt cx="3461423" cy="229050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creus que se sentia?"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24842" y="5418436"/>
            <a:ext cx="9238315" cy="3525873"/>
            <a:chOff x="0" y="0"/>
            <a:chExt cx="12317754" cy="4701164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28575"/>
              <a:ext cx="12317754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L'assetjament no sempre es veu en baralles o empentes.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463040" y="807995"/>
              <a:ext cx="7391692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Moltes vegades, passa a través de 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282850" y="1487375"/>
              <a:ext cx="1752071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PARAULES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121455" y="2024921"/>
              <a:ext cx="2074862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ACCIONS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925994" y="2617973"/>
              <a:ext cx="2465784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ACTITUDS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248322" y="3216937"/>
              <a:ext cx="1821127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SILENCI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331023" y="4266189"/>
              <a:ext cx="5655707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 fan mal i deixen marca.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15762" y="3190028"/>
            <a:ext cx="8456477" cy="4756773"/>
            <a:chOff x="0" y="0"/>
            <a:chExt cx="8017993" cy="4510126"/>
          </a:xfrm>
        </p:grpSpPr>
        <p:sp>
          <p:nvSpPr>
            <p:cNvPr id="3" name="Freeform 3" descr="A group of people hugging  AI-generated content may be incorrect."/>
            <p:cNvSpPr/>
            <p:nvPr/>
          </p:nvSpPr>
          <p:spPr>
            <a:xfrm>
              <a:off x="0" y="0"/>
              <a:ext cx="8018018" cy="4510151"/>
            </a:xfrm>
            <a:custGeom>
              <a:avLst/>
              <a:gdLst/>
              <a:ahLst/>
              <a:cxnLst/>
              <a:rect l="l" t="t" r="r" b="b"/>
              <a:pathLst>
                <a:path w="8018018" h="4510151">
                  <a:moveTo>
                    <a:pt x="0" y="0"/>
                  </a:moveTo>
                  <a:lnTo>
                    <a:pt x="8018018" y="0"/>
                  </a:lnTo>
                  <a:lnTo>
                    <a:pt x="8018018" y="4510151"/>
                  </a:lnTo>
                  <a:lnTo>
                    <a:pt x="0" y="45101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348213" y="6566669"/>
            <a:ext cx="3650720" cy="2415771"/>
            <a:chOff x="0" y="0"/>
            <a:chExt cx="3461423" cy="229050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 què les paraules poden fer tant de mal com un cop?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267078" y="6566669"/>
            <a:ext cx="3650720" cy="2415771"/>
            <a:chOff x="0" y="0"/>
            <a:chExt cx="3461423" cy="229050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Has vist o viscut alguna vegada alguna cosa similar?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185929" y="6566669"/>
            <a:ext cx="3650720" cy="2415771"/>
            <a:chOff x="0" y="0"/>
            <a:chExt cx="3461423" cy="229050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responsabilitat tenen els qui observen sense intervenir?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249640" y="1000125"/>
            <a:ext cx="7035105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paraula que diem pot destruir o pot donar suport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843588" y="1955986"/>
            <a:ext cx="660082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Som responsables de l'efecte que tenen en els altres.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484565" y="6766665"/>
            <a:ext cx="7680133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Targetes de Paper 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Sentiments Durant l'Assetjament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49686" y="4909257"/>
            <a:ext cx="1959774" cy="449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0"/>
              </a:lnSpc>
              <a:spcBef>
                <a:spcPct val="0"/>
              </a:spcBef>
            </a:pPr>
            <a:r>
              <a:rPr lang="en-US" sz="2792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1.5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24785" y="1386677"/>
            <a:ext cx="5997866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Targetes amb diferents rols escrits (víctima, assetjador/a, pare/mare, espectador/a, seguidor/a, professor/a, etc.).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Espai ampli a l'aula per formar un cercle i col·locar les targetes al terra.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145630" y="1386677"/>
            <a:ext cx="530542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grups, representarem els diferents rols en una situació d'assetjament i expressarem com se sent cada personatge.</a:t>
            </a:r>
          </a:p>
          <a:p>
            <a:pPr algn="l">
              <a:lnSpc>
                <a:spcPts val="24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3243093" y="5143500"/>
            <a:ext cx="11801814" cy="5367805"/>
            <a:chOff x="0" y="0"/>
            <a:chExt cx="11189868" cy="5089474"/>
          </a:xfrm>
        </p:grpSpPr>
        <p:sp>
          <p:nvSpPr>
            <p:cNvPr id="5" name="Freeform 5" descr="A group of people standing together  AI-generated content may be incorrect."/>
            <p:cNvSpPr/>
            <p:nvPr/>
          </p:nvSpPr>
          <p:spPr>
            <a:xfrm>
              <a:off x="0" y="0"/>
              <a:ext cx="11189843" cy="5089525"/>
            </a:xfrm>
            <a:custGeom>
              <a:avLst/>
              <a:gdLst/>
              <a:ahLst/>
              <a:cxnLst/>
              <a:rect l="l" t="t" r="r" b="b"/>
              <a:pathLst>
                <a:path w="11189843" h="5089525">
                  <a:moveTo>
                    <a:pt x="0" y="0"/>
                  </a:moveTo>
                  <a:lnTo>
                    <a:pt x="11189843" y="0"/>
                  </a:lnTo>
                  <a:lnTo>
                    <a:pt x="11189843" y="5089525"/>
                  </a:lnTo>
                  <a:lnTo>
                    <a:pt x="0" y="50895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C44F03D-210B-D76D-6259-F4E75DBA5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853" y="2989076"/>
            <a:ext cx="4685292" cy="61238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3C678BE-D595-6010-47A9-0D060BA83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239" y="3091812"/>
            <a:ext cx="4848470" cy="64008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5144501" y="578282"/>
            <a:ext cx="3711518" cy="4402340"/>
            <a:chOff x="2913650" y="0"/>
            <a:chExt cx="4948690" cy="5869787"/>
          </a:xfrm>
        </p:grpSpPr>
        <p:grpSp>
          <p:nvGrpSpPr>
            <p:cNvPr id="5" name="Group 5"/>
            <p:cNvGrpSpPr/>
            <p:nvPr/>
          </p:nvGrpSpPr>
          <p:grpSpPr>
            <a:xfrm>
              <a:off x="2913650" y="0"/>
              <a:ext cx="4948690" cy="5869787"/>
              <a:chOff x="0" y="0"/>
              <a:chExt cx="3519068" cy="4174071"/>
            </a:xfrm>
          </p:grpSpPr>
          <p:sp>
            <p:nvSpPr>
              <p:cNvPr id="6" name="Freeform 6" descr="A black rectangular object with a black background  AI-generated content may be incorrect."/>
              <p:cNvSpPr/>
              <p:nvPr/>
            </p:nvSpPr>
            <p:spPr>
              <a:xfrm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0" y="0"/>
                    </a:moveTo>
                    <a:lnTo>
                      <a:pt x="3519043" y="0"/>
                    </a:lnTo>
                    <a:lnTo>
                      <a:pt x="3519043" y="4174109"/>
                    </a:lnTo>
                    <a:lnTo>
                      <a:pt x="0" y="41741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3902541" y="1748734"/>
              <a:ext cx="2901470" cy="146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Ja no vull anar a l'escola.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44000" y="578282"/>
            <a:ext cx="3711518" cy="4402340"/>
            <a:chOff x="0" y="0"/>
            <a:chExt cx="4948690" cy="5869787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4948690" cy="5869787"/>
              <a:chOff x="0" y="0"/>
              <a:chExt cx="3519068" cy="4174071"/>
            </a:xfrm>
          </p:grpSpPr>
          <p:sp>
            <p:nvSpPr>
              <p:cNvPr id="12" name="Freeform 12" descr="A black rectangular object with a black background  AI-generated content may be incorrect."/>
              <p:cNvSpPr/>
              <p:nvPr/>
            </p:nvSpPr>
            <p:spPr>
              <a:xfrm flipH="1"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3519043" y="0"/>
                    </a:moveTo>
                    <a:lnTo>
                      <a:pt x="0" y="0"/>
                    </a:lnTo>
                    <a:lnTo>
                      <a:pt x="0" y="4174109"/>
                    </a:lnTo>
                    <a:lnTo>
                      <a:pt x="3519043" y="4174109"/>
                    </a:lnTo>
                    <a:lnTo>
                      <a:pt x="3519043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058329" y="1641300"/>
              <a:ext cx="2901470" cy="146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És divertit burlar-se dels altres.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15C516-A3C4-9FFC-3D78-F3ABBA22E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0" y="3189545"/>
            <a:ext cx="4651403" cy="57760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2059C37-EE05-1EBF-FA5D-B453A0A8E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048" y="2323688"/>
            <a:ext cx="5097378" cy="6922006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5144500" y="578282"/>
            <a:ext cx="3711518" cy="4402340"/>
            <a:chOff x="2509474" y="0"/>
            <a:chExt cx="4948690" cy="5869787"/>
          </a:xfrm>
        </p:grpSpPr>
        <p:grpSp>
          <p:nvGrpSpPr>
            <p:cNvPr id="3" name="Group 3"/>
            <p:cNvGrpSpPr/>
            <p:nvPr/>
          </p:nvGrpSpPr>
          <p:grpSpPr>
            <a:xfrm>
              <a:off x="2509474" y="0"/>
              <a:ext cx="4948690" cy="5869787"/>
              <a:chOff x="0" y="0"/>
              <a:chExt cx="3519068" cy="4174071"/>
            </a:xfrm>
          </p:grpSpPr>
          <p:sp>
            <p:nvSpPr>
              <p:cNvPr id="4" name="Freeform 4" descr="A black rectangular object with a black background  AI-generated content may be incorrect."/>
              <p:cNvSpPr/>
              <p:nvPr/>
            </p:nvSpPr>
            <p:spPr>
              <a:xfrm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0" y="0"/>
                    </a:moveTo>
                    <a:lnTo>
                      <a:pt x="3519043" y="0"/>
                    </a:lnTo>
                    <a:lnTo>
                      <a:pt x="3519043" y="4174109"/>
                    </a:lnTo>
                    <a:lnTo>
                      <a:pt x="0" y="41741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5" name="TextBox 5"/>
            <p:cNvSpPr txBox="1"/>
            <p:nvPr/>
          </p:nvSpPr>
          <p:spPr>
            <a:xfrm>
              <a:off x="3533084" y="1708755"/>
              <a:ext cx="2901470" cy="146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Només són nens/es, no és per tant."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56266" y="578282"/>
            <a:ext cx="3711518" cy="4402340"/>
            <a:chOff x="1426035" y="0"/>
            <a:chExt cx="4948690" cy="5869787"/>
          </a:xfrm>
        </p:grpSpPr>
        <p:grpSp>
          <p:nvGrpSpPr>
            <p:cNvPr id="9" name="Group 9"/>
            <p:cNvGrpSpPr/>
            <p:nvPr/>
          </p:nvGrpSpPr>
          <p:grpSpPr>
            <a:xfrm>
              <a:off x="1426035" y="0"/>
              <a:ext cx="4948690" cy="5869787"/>
              <a:chOff x="0" y="0"/>
              <a:chExt cx="3519068" cy="4174071"/>
            </a:xfrm>
          </p:grpSpPr>
          <p:sp>
            <p:nvSpPr>
              <p:cNvPr id="10" name="Freeform 10" descr="A black rectangular object with a black background  AI-generated content may be incorrect."/>
              <p:cNvSpPr/>
              <p:nvPr/>
            </p:nvSpPr>
            <p:spPr>
              <a:xfrm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0" y="0"/>
                    </a:moveTo>
                    <a:lnTo>
                      <a:pt x="3519043" y="0"/>
                    </a:lnTo>
                    <a:lnTo>
                      <a:pt x="3519043" y="4174109"/>
                    </a:lnTo>
                    <a:lnTo>
                      <a:pt x="0" y="41741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2449627" y="1951464"/>
              <a:ext cx="2901470" cy="9834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li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passa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 la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meva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filla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?"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8C05A38-BF0A-5359-0DCC-9B6FC2004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0" y="2130097"/>
            <a:ext cx="4499651" cy="57011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C3C993E-29D0-DC10-FBAE-C5891EFBF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350971" y="2665942"/>
            <a:ext cx="4437185" cy="6039502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5144501" y="578282"/>
            <a:ext cx="3711518" cy="4402340"/>
            <a:chOff x="4306136" y="0"/>
            <a:chExt cx="4948690" cy="5869787"/>
          </a:xfrm>
        </p:grpSpPr>
        <p:grpSp>
          <p:nvGrpSpPr>
            <p:cNvPr id="3" name="Group 3"/>
            <p:cNvGrpSpPr/>
            <p:nvPr/>
          </p:nvGrpSpPr>
          <p:grpSpPr>
            <a:xfrm>
              <a:off x="4306136" y="0"/>
              <a:ext cx="4948690" cy="5869787"/>
              <a:chOff x="0" y="0"/>
              <a:chExt cx="3519068" cy="4174071"/>
            </a:xfrm>
          </p:grpSpPr>
          <p:sp>
            <p:nvSpPr>
              <p:cNvPr id="4" name="Freeform 4" descr="A black rectangular object with a black background  AI-generated content may be incorrect."/>
              <p:cNvSpPr/>
              <p:nvPr/>
            </p:nvSpPr>
            <p:spPr>
              <a:xfrm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0" y="0"/>
                    </a:moveTo>
                    <a:lnTo>
                      <a:pt x="3519043" y="0"/>
                    </a:lnTo>
                    <a:lnTo>
                      <a:pt x="3519043" y="4174109"/>
                    </a:lnTo>
                    <a:lnTo>
                      <a:pt x="0" y="41741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5" name="TextBox 5"/>
            <p:cNvSpPr txBox="1"/>
            <p:nvPr/>
          </p:nvSpPr>
          <p:spPr>
            <a:xfrm>
              <a:off x="4872886" y="1708755"/>
              <a:ext cx="3815173" cy="146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Cal escoltar les dues parts i treballar junts/es.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495138" y="578282"/>
            <a:ext cx="3711518" cy="4402340"/>
            <a:chOff x="0" y="0"/>
            <a:chExt cx="4948690" cy="5869787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4948690" cy="5869787"/>
              <a:chOff x="0" y="0"/>
              <a:chExt cx="3519068" cy="4174071"/>
            </a:xfrm>
          </p:grpSpPr>
          <p:sp>
            <p:nvSpPr>
              <p:cNvPr id="10" name="Freeform 10" descr="A black rectangular object with a black background  AI-generated content may be incorrect."/>
              <p:cNvSpPr/>
              <p:nvPr/>
            </p:nvSpPr>
            <p:spPr>
              <a:xfrm flipH="1"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3519043" y="0"/>
                    </a:moveTo>
                    <a:lnTo>
                      <a:pt x="0" y="0"/>
                    </a:lnTo>
                    <a:lnTo>
                      <a:pt x="0" y="4174109"/>
                    </a:lnTo>
                    <a:lnTo>
                      <a:pt x="3519043" y="4174109"/>
                    </a:lnTo>
                    <a:lnTo>
                      <a:pt x="3519043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988909" y="1616557"/>
              <a:ext cx="2901470" cy="146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Espero no ser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/la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següent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..."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9BF1B08B-D008-006C-BEE5-51601C20F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4800" y="3161008"/>
            <a:ext cx="5073044" cy="67166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03AF883-4D12-13A4-4C22-FDED30064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476" y="4149768"/>
            <a:ext cx="3188117" cy="522851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F2CE4D1-80E4-CD1F-4A9A-9AB4CE9EC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3621463"/>
            <a:ext cx="4062395" cy="5791868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3776222" y="1104232"/>
            <a:ext cx="3711518" cy="4402340"/>
            <a:chOff x="1917043" y="0"/>
            <a:chExt cx="4948690" cy="5869787"/>
          </a:xfrm>
        </p:grpSpPr>
        <p:grpSp>
          <p:nvGrpSpPr>
            <p:cNvPr id="3" name="Group 3"/>
            <p:cNvGrpSpPr/>
            <p:nvPr/>
          </p:nvGrpSpPr>
          <p:grpSpPr>
            <a:xfrm>
              <a:off x="1917043" y="0"/>
              <a:ext cx="4948690" cy="5869787"/>
              <a:chOff x="0" y="0"/>
              <a:chExt cx="3519068" cy="4174071"/>
            </a:xfrm>
          </p:grpSpPr>
          <p:sp>
            <p:nvSpPr>
              <p:cNvPr id="4" name="Freeform 4" descr="A black rectangular object with a black background  AI-generated content may be incorrect."/>
              <p:cNvSpPr/>
              <p:nvPr/>
            </p:nvSpPr>
            <p:spPr>
              <a:xfrm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0" y="0"/>
                    </a:moveTo>
                    <a:lnTo>
                      <a:pt x="3519043" y="0"/>
                    </a:lnTo>
                    <a:lnTo>
                      <a:pt x="3519043" y="4174109"/>
                    </a:lnTo>
                    <a:lnTo>
                      <a:pt x="0" y="41741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5" name="TextBox 5"/>
            <p:cNvSpPr txBox="1"/>
            <p:nvPr/>
          </p:nvSpPr>
          <p:spPr>
            <a:xfrm>
              <a:off x="2483793" y="1708755"/>
              <a:ext cx="3815173" cy="146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 sentia malament, però no sabia què fer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227694" y="1186729"/>
            <a:ext cx="3711518" cy="4402340"/>
            <a:chOff x="569911" y="0"/>
            <a:chExt cx="4948690" cy="5869787"/>
          </a:xfrm>
        </p:grpSpPr>
        <p:grpSp>
          <p:nvGrpSpPr>
            <p:cNvPr id="9" name="Group 9"/>
            <p:cNvGrpSpPr/>
            <p:nvPr/>
          </p:nvGrpSpPr>
          <p:grpSpPr>
            <a:xfrm>
              <a:off x="569911" y="0"/>
              <a:ext cx="4948690" cy="5869787"/>
              <a:chOff x="0" y="0"/>
              <a:chExt cx="3519068" cy="4174071"/>
            </a:xfrm>
          </p:grpSpPr>
          <p:sp>
            <p:nvSpPr>
              <p:cNvPr id="10" name="Freeform 10" descr="A black rectangular object with a black background  AI-generated content may be incorrect."/>
              <p:cNvSpPr/>
              <p:nvPr/>
            </p:nvSpPr>
            <p:spPr>
              <a:xfrm flipH="1"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3519043" y="0"/>
                    </a:moveTo>
                    <a:lnTo>
                      <a:pt x="0" y="0"/>
                    </a:lnTo>
                    <a:lnTo>
                      <a:pt x="0" y="4174109"/>
                    </a:lnTo>
                    <a:lnTo>
                      <a:pt x="3519043" y="4174109"/>
                    </a:lnTo>
                    <a:lnTo>
                      <a:pt x="3519043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1070383" y="1414895"/>
              <a:ext cx="3878307" cy="197438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Les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paraules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poden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fer tant de mal com les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accions</a:t>
              </a:r>
              <a:endPara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219675" y="343221"/>
            <a:ext cx="3711517" cy="4402340"/>
            <a:chOff x="212473" y="0"/>
            <a:chExt cx="4948690" cy="5869787"/>
          </a:xfrm>
        </p:grpSpPr>
        <p:grpSp>
          <p:nvGrpSpPr>
            <p:cNvPr id="17" name="Group 17"/>
            <p:cNvGrpSpPr/>
            <p:nvPr/>
          </p:nvGrpSpPr>
          <p:grpSpPr>
            <a:xfrm>
              <a:off x="212473" y="0"/>
              <a:ext cx="4948690" cy="5869787"/>
              <a:chOff x="0" y="0"/>
              <a:chExt cx="3519068" cy="4174071"/>
            </a:xfrm>
          </p:grpSpPr>
          <p:sp>
            <p:nvSpPr>
              <p:cNvPr id="18" name="Freeform 18" descr="A black rectangular object with a black background  AI-generated content may be incorrect."/>
              <p:cNvSpPr/>
              <p:nvPr/>
            </p:nvSpPr>
            <p:spPr>
              <a:xfrm flipH="1"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3519043" y="0"/>
                    </a:moveTo>
                    <a:lnTo>
                      <a:pt x="0" y="0"/>
                    </a:lnTo>
                    <a:lnTo>
                      <a:pt x="0" y="4174109"/>
                    </a:lnTo>
                    <a:lnTo>
                      <a:pt x="3519043" y="4174109"/>
                    </a:lnTo>
                    <a:lnTo>
                      <a:pt x="3519043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1227136" y="1685342"/>
              <a:ext cx="2901470" cy="9834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li fèiem mal a ningú.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9498B3C-94E7-A896-2484-0D115B45A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2041" y="3526516"/>
            <a:ext cx="3862916" cy="504899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B185AB8-0E4E-45B2-7DD7-123C0069D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748" y="3653556"/>
            <a:ext cx="3997452" cy="5277312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5144501" y="578282"/>
            <a:ext cx="3711518" cy="4402340"/>
            <a:chOff x="2913650" y="0"/>
            <a:chExt cx="4948690" cy="5869787"/>
          </a:xfrm>
        </p:grpSpPr>
        <p:grpSp>
          <p:nvGrpSpPr>
            <p:cNvPr id="5" name="Group 5"/>
            <p:cNvGrpSpPr/>
            <p:nvPr/>
          </p:nvGrpSpPr>
          <p:grpSpPr>
            <a:xfrm>
              <a:off x="2913650" y="0"/>
              <a:ext cx="4948690" cy="5869787"/>
              <a:chOff x="0" y="0"/>
              <a:chExt cx="3519068" cy="4174071"/>
            </a:xfrm>
          </p:grpSpPr>
          <p:sp>
            <p:nvSpPr>
              <p:cNvPr id="6" name="Freeform 6" descr="A black rectangular object with a black background  AI-generated content may be incorrect."/>
              <p:cNvSpPr/>
              <p:nvPr/>
            </p:nvSpPr>
            <p:spPr>
              <a:xfrm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0" y="0"/>
                    </a:moveTo>
                    <a:lnTo>
                      <a:pt x="3519043" y="0"/>
                    </a:lnTo>
                    <a:lnTo>
                      <a:pt x="3519043" y="4174109"/>
                    </a:lnTo>
                    <a:lnTo>
                      <a:pt x="0" y="41741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3902541" y="1703846"/>
              <a:ext cx="2901470" cy="146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Ja no vull anar a l'escola.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144000" y="578282"/>
            <a:ext cx="3711517" cy="4402340"/>
            <a:chOff x="0" y="0"/>
            <a:chExt cx="3519068" cy="4174071"/>
          </a:xfrm>
        </p:grpSpPr>
        <p:sp>
          <p:nvSpPr>
            <p:cNvPr id="11" name="Freeform 11" descr="A black rectangular object with a black background  AI-generated content may be incorrect."/>
            <p:cNvSpPr/>
            <p:nvPr/>
          </p:nvSpPr>
          <p:spPr>
            <a:xfrm flipH="1">
              <a:off x="0" y="0"/>
              <a:ext cx="3519043" cy="4174109"/>
            </a:xfrm>
            <a:custGeom>
              <a:avLst/>
              <a:gdLst/>
              <a:ahLst/>
              <a:cxnLst/>
              <a:rect l="l" t="t" r="r" b="b"/>
              <a:pathLst>
                <a:path w="3519043" h="4174109">
                  <a:moveTo>
                    <a:pt x="3519043" y="0"/>
                  </a:moveTo>
                  <a:lnTo>
                    <a:pt x="0" y="0"/>
                  </a:lnTo>
                  <a:lnTo>
                    <a:pt x="0" y="4174109"/>
                  </a:lnTo>
                  <a:lnTo>
                    <a:pt x="3519043" y="4174109"/>
                  </a:lnTo>
                  <a:lnTo>
                    <a:pt x="3519043" y="0"/>
                  </a:lnTo>
                  <a:close/>
                </a:path>
              </a:pathLst>
            </a:custGeom>
            <a:blipFill>
              <a:blip r:embed="rId4"/>
              <a:stretch>
                <a:fillRect l="-74357" r="-7114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937747" y="1804495"/>
            <a:ext cx="2176102" cy="1104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divertit burlar-se dels altres.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377330" y="8834987"/>
            <a:ext cx="423505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retirem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la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la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víctima</a:t>
            </a:r>
            <a:endParaRPr lang="en-US" sz="2000" u="none" strike="noStrik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351531" y="9258300"/>
            <a:ext cx="228665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passarà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9216424" y="107438"/>
            <a:ext cx="3711517" cy="4402340"/>
            <a:chOff x="0" y="0"/>
            <a:chExt cx="3519068" cy="4174071"/>
          </a:xfrm>
        </p:grpSpPr>
        <p:sp>
          <p:nvSpPr>
            <p:cNvPr id="5" name="Freeform 5" descr="A black rectangular object with a black background  AI-generated content may be incorrect."/>
            <p:cNvSpPr/>
            <p:nvPr/>
          </p:nvSpPr>
          <p:spPr>
            <a:xfrm flipH="1">
              <a:off x="0" y="0"/>
              <a:ext cx="3519043" cy="4174109"/>
            </a:xfrm>
            <a:custGeom>
              <a:avLst/>
              <a:gdLst/>
              <a:ahLst/>
              <a:cxnLst/>
              <a:rect l="l" t="t" r="r" b="b"/>
              <a:pathLst>
                <a:path w="3519043" h="4174109">
                  <a:moveTo>
                    <a:pt x="3519043" y="0"/>
                  </a:moveTo>
                  <a:lnTo>
                    <a:pt x="0" y="0"/>
                  </a:lnTo>
                  <a:lnTo>
                    <a:pt x="0" y="4174109"/>
                  </a:lnTo>
                  <a:lnTo>
                    <a:pt x="3519043" y="4174109"/>
                  </a:lnTo>
                  <a:lnTo>
                    <a:pt x="3519043" y="0"/>
                  </a:lnTo>
                  <a:close/>
                </a:path>
              </a:pathLst>
            </a:custGeom>
            <a:blipFill>
              <a:blip r:embed="rId2"/>
              <a:stretch>
                <a:fillRect l="-74357" r="-7114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010171" y="1333637"/>
            <a:ext cx="2176102" cy="1104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divertit burlar-se dels altres.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2300081" y="2705494"/>
            <a:ext cx="5081964" cy="3816047"/>
            <a:chOff x="0" y="0"/>
            <a:chExt cx="4818454" cy="36181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18518" cy="3618254"/>
            </a:xfrm>
            <a:custGeom>
              <a:avLst/>
              <a:gdLst/>
              <a:ahLst/>
              <a:cxnLst/>
              <a:rect l="l" t="t" r="r" b="b"/>
              <a:pathLst>
                <a:path w="4818518" h="3618254">
                  <a:moveTo>
                    <a:pt x="0" y="603076"/>
                  </a:moveTo>
                  <a:cubicBezTo>
                    <a:pt x="0" y="270002"/>
                    <a:pt x="348351" y="0"/>
                    <a:pt x="778076" y="0"/>
                  </a:cubicBezTo>
                  <a:lnTo>
                    <a:pt x="4040448" y="0"/>
                  </a:lnTo>
                  <a:cubicBezTo>
                    <a:pt x="4470173" y="0"/>
                    <a:pt x="4818518" y="270002"/>
                    <a:pt x="4818518" y="603076"/>
                  </a:cubicBezTo>
                  <a:lnTo>
                    <a:pt x="4818518" y="3015166"/>
                  </a:lnTo>
                  <a:cubicBezTo>
                    <a:pt x="4818518" y="3348240"/>
                    <a:pt x="4470173" y="3618254"/>
                    <a:pt x="4040448" y="3618254"/>
                  </a:cubicBezTo>
                  <a:lnTo>
                    <a:pt x="778076" y="3618254"/>
                  </a:lnTo>
                  <a:cubicBezTo>
                    <a:pt x="348351" y="3618135"/>
                    <a:pt x="0" y="3348132"/>
                    <a:pt x="0" y="3015166"/>
                  </a:cubicBezTo>
                  <a:lnTo>
                    <a:pt x="0" y="603076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4818454" cy="364675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L'assetjador/a probablement buscarà una altra víctima, </a:t>
              </a: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perquè l'arrel del problema rau en el comportament de l'assetjador/a, no en la persona afectada. 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F05E9383-F510-3170-2DEB-297C553E9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2041" y="3526516"/>
            <a:ext cx="3862916" cy="5048994"/>
          </a:xfrm>
          <a:prstGeom prst="rect">
            <a:avLst/>
          </a:prstGeom>
        </p:spPr>
      </p:pic>
      <p:sp>
        <p:nvSpPr>
          <p:cNvPr id="13" name="TextBox 13">
            <a:extLst>
              <a:ext uri="{FF2B5EF4-FFF2-40B4-BE49-F238E27FC236}">
                <a16:creationId xmlns:a16="http://schemas.microsoft.com/office/drawing/2014/main" id="{BCC9B9E9-4143-C73B-9449-AA7532C833D1}"/>
              </a:ext>
            </a:extLst>
          </p:cNvPr>
          <p:cNvSpPr txBox="1"/>
          <p:nvPr/>
        </p:nvSpPr>
        <p:spPr>
          <a:xfrm>
            <a:off x="2743200" y="8115300"/>
            <a:ext cx="423505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retirem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la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la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víctima</a:t>
            </a:r>
            <a:endParaRPr lang="en-US" sz="2000" u="none" strike="noStrik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77C26608-2062-6FE0-4BF6-CA4E6A0357BB}"/>
              </a:ext>
            </a:extLst>
          </p:cNvPr>
          <p:cNvSpPr txBox="1"/>
          <p:nvPr/>
        </p:nvSpPr>
        <p:spPr>
          <a:xfrm>
            <a:off x="3717401" y="8538613"/>
            <a:ext cx="228665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passarà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44501" y="578282"/>
            <a:ext cx="3711518" cy="4402340"/>
            <a:chOff x="2913650" y="0"/>
            <a:chExt cx="4948690" cy="5869787"/>
          </a:xfrm>
        </p:grpSpPr>
        <p:grpSp>
          <p:nvGrpSpPr>
            <p:cNvPr id="5" name="Group 5"/>
            <p:cNvGrpSpPr/>
            <p:nvPr/>
          </p:nvGrpSpPr>
          <p:grpSpPr>
            <a:xfrm>
              <a:off x="2913650" y="0"/>
              <a:ext cx="4948690" cy="5869787"/>
              <a:chOff x="0" y="0"/>
              <a:chExt cx="3519068" cy="4174071"/>
            </a:xfrm>
          </p:grpSpPr>
          <p:sp>
            <p:nvSpPr>
              <p:cNvPr id="6" name="Freeform 6" descr="A black rectangular object with a black background  AI-generated content may be incorrect."/>
              <p:cNvSpPr/>
              <p:nvPr/>
            </p:nvSpPr>
            <p:spPr>
              <a:xfrm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0" y="0"/>
                    </a:moveTo>
                    <a:lnTo>
                      <a:pt x="3519043" y="0"/>
                    </a:lnTo>
                    <a:lnTo>
                      <a:pt x="3519043" y="4174109"/>
                    </a:lnTo>
                    <a:lnTo>
                      <a:pt x="0" y="41741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3902541" y="1462546"/>
              <a:ext cx="2901470" cy="146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Ja no vull anar a l'escola.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44000" y="168851"/>
            <a:ext cx="3711518" cy="4402340"/>
            <a:chOff x="0" y="0"/>
            <a:chExt cx="4948690" cy="5869787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4948690" cy="5869787"/>
              <a:chOff x="0" y="0"/>
              <a:chExt cx="3519068" cy="4174071"/>
            </a:xfrm>
          </p:grpSpPr>
          <p:sp>
            <p:nvSpPr>
              <p:cNvPr id="12" name="Freeform 12" descr="A black rectangular object with a black background  AI-generated content may be incorrect."/>
              <p:cNvSpPr/>
              <p:nvPr/>
            </p:nvSpPr>
            <p:spPr>
              <a:xfrm flipH="1"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3519043" y="0"/>
                    </a:moveTo>
                    <a:lnTo>
                      <a:pt x="0" y="0"/>
                    </a:lnTo>
                    <a:lnTo>
                      <a:pt x="0" y="4174109"/>
                    </a:lnTo>
                    <a:lnTo>
                      <a:pt x="3519043" y="4174109"/>
                    </a:lnTo>
                    <a:lnTo>
                      <a:pt x="3519043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058329" y="1641283"/>
              <a:ext cx="2901470" cy="146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80"/>
                </a:lnSpc>
                <a:spcBef>
                  <a:spcPct val="0"/>
                </a:spcBef>
              </a:pPr>
              <a:r>
                <a:rPr lang="en-US" sz="24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És divertit burlar-se dels altres.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1049000" y="8732382"/>
            <a:ext cx="473154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retirem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la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l'assetjador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/a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235476" y="9222629"/>
            <a:ext cx="235859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passarà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3904E75-7825-0ABC-51DE-BBA5ECA1D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2041" y="3526516"/>
            <a:ext cx="3862916" cy="504899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4CB5C1D-C958-E1B4-7058-D4C15F3B5D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748" y="3653556"/>
            <a:ext cx="3997452" cy="527731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1DF2D71-9ECE-C612-68D3-241226620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045" y="3559812"/>
            <a:ext cx="3997452" cy="5277312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4386656" y="443957"/>
            <a:ext cx="4177559" cy="4955126"/>
            <a:chOff x="4247150" y="0"/>
            <a:chExt cx="5570078" cy="6606834"/>
          </a:xfrm>
        </p:grpSpPr>
        <p:grpSp>
          <p:nvGrpSpPr>
            <p:cNvPr id="5" name="Group 5"/>
            <p:cNvGrpSpPr/>
            <p:nvPr/>
          </p:nvGrpSpPr>
          <p:grpSpPr>
            <a:xfrm>
              <a:off x="4247150" y="0"/>
              <a:ext cx="5570078" cy="6606834"/>
              <a:chOff x="0" y="0"/>
              <a:chExt cx="3519068" cy="4174071"/>
            </a:xfrm>
          </p:grpSpPr>
          <p:sp>
            <p:nvSpPr>
              <p:cNvPr id="6" name="Freeform 6" descr="A black rectangular object with a black background  AI-generated content may be incorrect."/>
              <p:cNvSpPr/>
              <p:nvPr/>
            </p:nvSpPr>
            <p:spPr>
              <a:xfrm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0" y="0"/>
                    </a:moveTo>
                    <a:lnTo>
                      <a:pt x="3519043" y="0"/>
                    </a:lnTo>
                    <a:lnTo>
                      <a:pt x="3519043" y="4174109"/>
                    </a:lnTo>
                    <a:lnTo>
                      <a:pt x="0" y="41741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5360213" y="1957856"/>
              <a:ext cx="3265796" cy="1656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241"/>
                </a:lnSpc>
                <a:spcBef>
                  <a:spcPct val="0"/>
                </a:spcBef>
              </a:pPr>
              <a:r>
                <a:rPr lang="en-US" sz="2701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Ja no vull anar a l'escola.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952577" y="2705100"/>
            <a:ext cx="4162390" cy="3213454"/>
            <a:chOff x="0" y="-28575"/>
            <a:chExt cx="3506291" cy="270693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06291" cy="2678356"/>
            </a:xfrm>
            <a:custGeom>
              <a:avLst/>
              <a:gdLst/>
              <a:ahLst/>
              <a:cxnLst/>
              <a:rect l="l" t="t" r="r" b="b"/>
              <a:pathLst>
                <a:path w="3506291" h="2678356">
                  <a:moveTo>
                    <a:pt x="0" y="446415"/>
                  </a:moveTo>
                  <a:cubicBezTo>
                    <a:pt x="0" y="199863"/>
                    <a:pt x="253483" y="0"/>
                    <a:pt x="566180" y="0"/>
                  </a:cubicBezTo>
                  <a:lnTo>
                    <a:pt x="2940099" y="0"/>
                  </a:lnTo>
                  <a:cubicBezTo>
                    <a:pt x="3252795" y="0"/>
                    <a:pt x="3506291" y="199863"/>
                    <a:pt x="3506291" y="446415"/>
                  </a:cubicBezTo>
                  <a:lnTo>
                    <a:pt x="3506291" y="2231914"/>
                  </a:lnTo>
                  <a:cubicBezTo>
                    <a:pt x="3506291" y="2478465"/>
                    <a:pt x="3252795" y="2678356"/>
                    <a:pt x="2940099" y="2678356"/>
                  </a:cubicBezTo>
                  <a:lnTo>
                    <a:pt x="566180" y="2678356"/>
                  </a:lnTo>
                  <a:cubicBezTo>
                    <a:pt x="253483" y="2678249"/>
                    <a:pt x="0" y="2478385"/>
                    <a:pt x="0" y="2231914"/>
                  </a:cubicBezTo>
                  <a:lnTo>
                    <a:pt x="0" y="446415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06228" cy="2706855"/>
            </a:xfrm>
            <a:prstGeom prst="rect">
              <a:avLst/>
            </a:prstGeom>
          </p:spPr>
          <p:txBody>
            <a:bodyPr lIns="80408" tIns="80408" rIns="80408" bIns="80408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Les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coses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poden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calmar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-se, tot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també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és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possible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</a:p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sorgeixi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un/a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altre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/a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estudiant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amb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comportament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d'assetjament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</p:grpSp>
      <p:sp>
        <p:nvSpPr>
          <p:cNvPr id="13" name="TextBox 14">
            <a:extLst>
              <a:ext uri="{FF2B5EF4-FFF2-40B4-BE49-F238E27FC236}">
                <a16:creationId xmlns:a16="http://schemas.microsoft.com/office/drawing/2014/main" id="{6410444B-5DC1-412D-9864-A7131923C35D}"/>
              </a:ext>
            </a:extLst>
          </p:cNvPr>
          <p:cNvSpPr txBox="1"/>
          <p:nvPr/>
        </p:nvSpPr>
        <p:spPr>
          <a:xfrm>
            <a:off x="10668000" y="8039100"/>
            <a:ext cx="473154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retirem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la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targeta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l'assetjador</a:t>
            </a:r>
            <a:r>
              <a: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/a</a:t>
            </a: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30E436B9-81A7-131F-0E87-2B8637A6E169}"/>
              </a:ext>
            </a:extLst>
          </p:cNvPr>
          <p:cNvSpPr txBox="1"/>
          <p:nvPr/>
        </p:nvSpPr>
        <p:spPr>
          <a:xfrm>
            <a:off x="11854476" y="8529347"/>
            <a:ext cx="235859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passarà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08617" y="724975"/>
            <a:ext cx="2202184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333"/>
              </a:lnSpc>
              <a:spcBef>
                <a:spcPct val="0"/>
              </a:spcBef>
            </a:pPr>
            <a:r>
              <a:rPr lang="en-US" sz="2778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Preguntes</a:t>
            </a:r>
            <a:endParaRPr lang="en-US" sz="2778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2494965" y="1853294"/>
            <a:ext cx="4225773" cy="2796298"/>
            <a:chOff x="0" y="0"/>
            <a:chExt cx="3461423" cy="229050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82690" tIns="82690" rIns="82690" bIns="8269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impedeix que les persones implicades trobin solucions?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031121" y="1853294"/>
            <a:ext cx="4225773" cy="2796298"/>
            <a:chOff x="0" y="0"/>
            <a:chExt cx="3461423" cy="22905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82690" tIns="82690" rIns="82690" bIns="8269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sentiments hi ha en cada rol?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567262" y="1853294"/>
            <a:ext cx="4225773" cy="2796298"/>
            <a:chOff x="0" y="0"/>
            <a:chExt cx="3461423" cy="229050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82690" tIns="82690" rIns="82690" bIns="8269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 podria contribuir a la solució i com?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4965" y="5637408"/>
            <a:ext cx="4225773" cy="2796298"/>
            <a:chOff x="0" y="0"/>
            <a:chExt cx="3461423" cy="229050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82690" tIns="82690" rIns="82690" bIns="8269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espereu del professorat?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031121" y="5637408"/>
            <a:ext cx="4225773" cy="2796298"/>
            <a:chOff x="0" y="0"/>
            <a:chExt cx="3461423" cy="22905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82690" tIns="82690" rIns="82690" bIns="8269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esperen de vosaltres?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567262" y="5637408"/>
            <a:ext cx="4225773" cy="2796298"/>
            <a:chOff x="0" y="0"/>
            <a:chExt cx="3461423" cy="229050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82690" tIns="82690" rIns="82690" bIns="8269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altres sistemes de suport podrien intervenir?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612575" y="6653476"/>
            <a:ext cx="7284321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Cercle de Revisió i Introducció al Ciberassetjament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258417" y="1686537"/>
            <a:ext cx="13622627" cy="1294464"/>
            <a:chOff x="0" y="0"/>
            <a:chExt cx="11704320" cy="11121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Dia 2. Ciberassetjament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004861" y="4902299"/>
            <a:ext cx="2129740" cy="418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178"/>
              </a:lnSpc>
              <a:spcBef>
                <a:spcPct val="0"/>
              </a:spcBef>
            </a:pPr>
            <a:r>
              <a:rPr lang="en-US" sz="2648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</a:t>
            </a:r>
            <a:r>
              <a:rPr lang="en-US" sz="2648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2.1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2497796" y="9477810"/>
            <a:ext cx="3531787" cy="604401"/>
            <a:chOff x="0" y="0"/>
            <a:chExt cx="3034449" cy="5192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3034449" cy="538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83"/>
                </a:lnSpc>
              </a:pPr>
              <a:r>
                <a:rPr lang="en-US" sz="1986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32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11671" y="1162764"/>
            <a:ext cx="5722732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Cadires disposades en cercle.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o pissarra de paper (opcional)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866688" y="1162764"/>
            <a:ext cx="597260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Tornem al que vam treballar el dia anterior, compartint aprenentatges i preguntes.</a:t>
            </a:r>
          </a:p>
          <a:p>
            <a:pPr algn="l">
              <a:lnSpc>
                <a:spcPts val="24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548815" y="3382538"/>
            <a:ext cx="2128586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242"/>
              </a:lnSpc>
              <a:spcBef>
                <a:spcPct val="0"/>
              </a:spcBef>
            </a:pPr>
            <a:r>
              <a:rPr lang="en-US" sz="2701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Preguntes</a:t>
            </a:r>
            <a:endParaRPr lang="en-US" sz="2701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2075392" y="4257349"/>
            <a:ext cx="4109813" cy="2719564"/>
            <a:chOff x="0" y="0"/>
            <a:chExt cx="3461423" cy="229050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close/>
                </a:path>
              </a:pathLst>
            </a:custGeom>
            <a:solidFill>
              <a:srgbClr val="E3829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461423" cy="2328609"/>
            </a:xfrm>
            <a:prstGeom prst="rect">
              <a:avLst/>
            </a:prstGeom>
          </p:spPr>
          <p:txBody>
            <a:bodyPr lIns="80421" tIns="80421" rIns="80421" bIns="80421" rtlCol="0" anchor="ctr"/>
            <a:lstStyle/>
            <a:p>
              <a:pPr marL="0" lvl="0" indent="0" algn="ctr">
                <a:lnSpc>
                  <a:spcPts val="3647"/>
                </a:lnSpc>
                <a:spcBef>
                  <a:spcPct val="0"/>
                </a:spcBef>
              </a:pPr>
              <a:r>
                <a:rPr lang="en-US" sz="303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 assetjament?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087192" y="4257349"/>
            <a:ext cx="4109813" cy="2719564"/>
            <a:chOff x="0" y="0"/>
            <a:chExt cx="3461423" cy="229050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close/>
                </a:path>
              </a:pathLst>
            </a:custGeom>
            <a:solidFill>
              <a:srgbClr val="50B264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461423" cy="2328609"/>
            </a:xfrm>
            <a:prstGeom prst="rect">
              <a:avLst/>
            </a:prstGeom>
          </p:spPr>
          <p:txBody>
            <a:bodyPr lIns="80421" tIns="80421" rIns="80421" bIns="80421" rtlCol="0" anchor="ctr"/>
            <a:lstStyle/>
            <a:p>
              <a:pPr marL="0" lvl="0" indent="0" algn="ctr">
                <a:lnSpc>
                  <a:spcPts val="3647"/>
                </a:lnSpc>
                <a:spcBef>
                  <a:spcPct val="0"/>
                </a:spcBef>
              </a:pPr>
              <a:r>
                <a:rPr lang="en-US" sz="303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vam aprendre sobre els diferents rols en l'assetjament?"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098993" y="4257349"/>
            <a:ext cx="4109813" cy="2719564"/>
            <a:chOff x="0" y="0"/>
            <a:chExt cx="3461423" cy="229050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close/>
                </a:path>
              </a:pathLst>
            </a:custGeom>
            <a:solidFill>
              <a:srgbClr val="FFED4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3461423" cy="2328609"/>
            </a:xfrm>
            <a:prstGeom prst="rect">
              <a:avLst/>
            </a:prstGeom>
          </p:spPr>
          <p:txBody>
            <a:bodyPr lIns="80421" tIns="80421" rIns="80421" bIns="80421" rtlCol="0" anchor="ctr"/>
            <a:lstStyle/>
            <a:p>
              <a:pPr marL="0" lvl="0" indent="0" algn="ctr">
                <a:lnSpc>
                  <a:spcPts val="3647"/>
                </a:lnSpc>
                <a:spcBef>
                  <a:spcPct val="0"/>
                </a:spcBef>
              </a:pPr>
              <a:r>
                <a:rPr lang="en-US" sz="303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li passa a tota la classe en una situació d'assetjament?"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075392" y="7772259"/>
            <a:ext cx="9677368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Reforçar el que s'ha après ajuda a integrar-ho.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61569" y="3178627"/>
            <a:ext cx="7364862" cy="3929746"/>
            <a:chOff x="0" y="0"/>
            <a:chExt cx="6507988" cy="34725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07988" cy="3472674"/>
            </a:xfrm>
            <a:custGeom>
              <a:avLst/>
              <a:gdLst/>
              <a:ahLst/>
              <a:cxnLst/>
              <a:rect l="l" t="t" r="r" b="b"/>
              <a:pathLst>
                <a:path w="6507988" h="3472674">
                  <a:moveTo>
                    <a:pt x="0" y="578799"/>
                  </a:moveTo>
                  <a:cubicBezTo>
                    <a:pt x="0" y="259160"/>
                    <a:pt x="395097" y="0"/>
                    <a:pt x="882396" y="0"/>
                  </a:cubicBezTo>
                  <a:lnTo>
                    <a:pt x="5625592" y="0"/>
                  </a:lnTo>
                  <a:cubicBezTo>
                    <a:pt x="6112891" y="0"/>
                    <a:pt x="6507988" y="259160"/>
                    <a:pt x="6507988" y="578799"/>
                  </a:cubicBezTo>
                  <a:lnTo>
                    <a:pt x="6507988" y="2893827"/>
                  </a:lnTo>
                  <a:cubicBezTo>
                    <a:pt x="6507988" y="3213466"/>
                    <a:pt x="6112891" y="3472674"/>
                    <a:pt x="5625592" y="3472674"/>
                  </a:cubicBezTo>
                  <a:lnTo>
                    <a:pt x="882396" y="3472674"/>
                  </a:lnTo>
                  <a:cubicBezTo>
                    <a:pt x="395097" y="3472547"/>
                    <a:pt x="0" y="3213383"/>
                    <a:pt x="0" y="289374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6507988" cy="3501110"/>
            </a:xfrm>
            <a:prstGeom prst="rect">
              <a:avLst/>
            </a:prstGeom>
          </p:spPr>
          <p:txBody>
            <a:bodyPr lIns="76651" tIns="76651" rIns="76651" bIns="76651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Avui veurem un altre tipus d'assetjament </a:t>
              </a:r>
            </a:p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endPara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que passa per internet i amb els telèfons mòbils: </a:t>
              </a:r>
            </a:p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</a:t>
              </a: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ciberassetjament.</a:t>
              </a:r>
            </a:p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Veurem en què es diferencia i què podem fer per aturar-lo.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78797" y="1028700"/>
            <a:ext cx="2611448" cy="1866611"/>
            <a:chOff x="0" y="0"/>
            <a:chExt cx="2307615" cy="1649438"/>
          </a:xfrm>
        </p:grpSpPr>
        <p:sp>
          <p:nvSpPr>
            <p:cNvPr id="6" name="Freeform 6" descr="A group of white speech bubbles with different symbols  AI-generated content may be incorrect."/>
            <p:cNvSpPr/>
            <p:nvPr/>
          </p:nvSpPr>
          <p:spPr>
            <a:xfrm>
              <a:off x="0" y="0"/>
              <a:ext cx="2307590" cy="1649476"/>
            </a:xfrm>
            <a:custGeom>
              <a:avLst/>
              <a:gdLst/>
              <a:ahLst/>
              <a:cxnLst/>
              <a:rect l="l" t="t" r="r" b="b"/>
              <a:pathLst>
                <a:path w="2307590" h="1649476">
                  <a:moveTo>
                    <a:pt x="0" y="0"/>
                  </a:moveTo>
                  <a:lnTo>
                    <a:pt x="2307590" y="0"/>
                  </a:lnTo>
                  <a:lnTo>
                    <a:pt x="2307590" y="1649476"/>
                  </a:lnTo>
                  <a:lnTo>
                    <a:pt x="0" y="16494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96754" t="-121472" r="-45904" b="-1013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07007" y="6013086"/>
            <a:ext cx="2644647" cy="1792609"/>
            <a:chOff x="0" y="0"/>
            <a:chExt cx="2336952" cy="1584046"/>
          </a:xfrm>
        </p:grpSpPr>
        <p:sp>
          <p:nvSpPr>
            <p:cNvPr id="8" name="Freeform 8" descr="A group of white speech bubbles with different symbols  AI-generated content may be incorrect."/>
            <p:cNvSpPr/>
            <p:nvPr/>
          </p:nvSpPr>
          <p:spPr>
            <a:xfrm flipH="1">
              <a:off x="0" y="0"/>
              <a:ext cx="2336927" cy="1584071"/>
            </a:xfrm>
            <a:custGeom>
              <a:avLst/>
              <a:gdLst/>
              <a:ahLst/>
              <a:cxnLst/>
              <a:rect l="l" t="t" r="r" b="b"/>
              <a:pathLst>
                <a:path w="2336927" h="1584071">
                  <a:moveTo>
                    <a:pt x="2336927" y="0"/>
                  </a:moveTo>
                  <a:lnTo>
                    <a:pt x="0" y="0"/>
                  </a:lnTo>
                  <a:lnTo>
                    <a:pt x="0" y="1584071"/>
                  </a:lnTo>
                  <a:lnTo>
                    <a:pt x="2336927" y="1584071"/>
                  </a:lnTo>
                  <a:lnTo>
                    <a:pt x="2336927" y="0"/>
                  </a:lnTo>
                  <a:close/>
                </a:path>
              </a:pathLst>
            </a:custGeom>
            <a:blipFill>
              <a:blip r:embed="rId2"/>
              <a:stretch>
                <a:fillRect l="-121409" t="-12808" r="-116949" b="-12836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96975" y="3059218"/>
            <a:ext cx="2489730" cy="1792609"/>
            <a:chOff x="0" y="0"/>
            <a:chExt cx="2200059" cy="1584046"/>
          </a:xfrm>
        </p:grpSpPr>
        <p:sp>
          <p:nvSpPr>
            <p:cNvPr id="10" name="Freeform 10" descr="A group of white speech bubbles with different symbols  AI-generated content may be incorrect."/>
            <p:cNvSpPr/>
            <p:nvPr/>
          </p:nvSpPr>
          <p:spPr>
            <a:xfrm>
              <a:off x="0" y="0"/>
              <a:ext cx="2200021" cy="1584071"/>
            </a:xfrm>
            <a:custGeom>
              <a:avLst/>
              <a:gdLst/>
              <a:ahLst/>
              <a:cxnLst/>
              <a:rect l="l" t="t" r="r" b="b"/>
              <a:pathLst>
                <a:path w="2200021" h="1584071">
                  <a:moveTo>
                    <a:pt x="0" y="0"/>
                  </a:moveTo>
                  <a:lnTo>
                    <a:pt x="2200021" y="0"/>
                  </a:lnTo>
                  <a:lnTo>
                    <a:pt x="2200021" y="1584071"/>
                  </a:lnTo>
                  <a:lnTo>
                    <a:pt x="0" y="1584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888" t="-9427" r="-250525" b="-13174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610525" y="5867652"/>
            <a:ext cx="2688913" cy="1604492"/>
            <a:chOff x="0" y="0"/>
            <a:chExt cx="2376068" cy="1417815"/>
          </a:xfrm>
        </p:grpSpPr>
        <p:sp>
          <p:nvSpPr>
            <p:cNvPr id="12" name="Freeform 12" descr="A group of white speech bubbles with different symbols  AI-generated content may be incorrect."/>
            <p:cNvSpPr/>
            <p:nvPr/>
          </p:nvSpPr>
          <p:spPr>
            <a:xfrm>
              <a:off x="0" y="0"/>
              <a:ext cx="2376043" cy="1417828"/>
            </a:xfrm>
            <a:custGeom>
              <a:avLst/>
              <a:gdLst/>
              <a:ahLst/>
              <a:cxnLst/>
              <a:rect l="l" t="t" r="r" b="b"/>
              <a:pathLst>
                <a:path w="2376043" h="1417828">
                  <a:moveTo>
                    <a:pt x="0" y="0"/>
                  </a:moveTo>
                  <a:lnTo>
                    <a:pt x="2376043" y="0"/>
                  </a:lnTo>
                  <a:lnTo>
                    <a:pt x="2376043" y="1417828"/>
                  </a:lnTo>
                  <a:lnTo>
                    <a:pt x="0" y="1417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75103" t="-157199" r="-157684" b="-1225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259154" y="1738889"/>
            <a:ext cx="2884375" cy="1878138"/>
            <a:chOff x="0" y="0"/>
            <a:chExt cx="2548788" cy="1659623"/>
          </a:xfrm>
        </p:grpSpPr>
        <p:sp>
          <p:nvSpPr>
            <p:cNvPr id="14" name="Freeform 14" descr="A group of white speech bubbles with different symbols  AI-generated content may be incorrect."/>
            <p:cNvSpPr/>
            <p:nvPr/>
          </p:nvSpPr>
          <p:spPr>
            <a:xfrm>
              <a:off x="0" y="0"/>
              <a:ext cx="2548763" cy="1659636"/>
            </a:xfrm>
            <a:custGeom>
              <a:avLst/>
              <a:gdLst/>
              <a:ahLst/>
              <a:cxnLst/>
              <a:rect l="l" t="t" r="r" b="b"/>
              <a:pathLst>
                <a:path w="2548763" h="1659636">
                  <a:moveTo>
                    <a:pt x="0" y="0"/>
                  </a:moveTo>
                  <a:lnTo>
                    <a:pt x="2548763" y="0"/>
                  </a:lnTo>
                  <a:lnTo>
                    <a:pt x="2548763" y="1659636"/>
                  </a:lnTo>
                  <a:lnTo>
                    <a:pt x="0" y="1659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10236" t="-17209" r="-2" b="-11298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377246" y="6671805"/>
            <a:ext cx="7533509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a la Incitació a l'Odi + Debat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96201" y="4850220"/>
            <a:ext cx="2895600" cy="415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286"/>
              </a:lnSpc>
              <a:spcBef>
                <a:spcPct val="0"/>
              </a:spcBef>
            </a:pPr>
            <a:r>
              <a:rPr lang="en-US" sz="2739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</a:t>
            </a:r>
            <a:r>
              <a:rPr lang="en-US" sz="2739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2.2</a:t>
            </a: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53189" y="6497380"/>
            <a:ext cx="6496605" cy="2375969"/>
            <a:chOff x="0" y="0"/>
            <a:chExt cx="5534368" cy="202405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34279" cy="2024005"/>
            </a:xfrm>
            <a:custGeom>
              <a:avLst/>
              <a:gdLst/>
              <a:ahLst/>
              <a:cxnLst/>
              <a:rect l="l" t="t" r="r" b="b"/>
              <a:pathLst>
                <a:path w="5534279" h="2024005">
                  <a:moveTo>
                    <a:pt x="0" y="337313"/>
                  </a:moveTo>
                  <a:cubicBezTo>
                    <a:pt x="0" y="151003"/>
                    <a:pt x="151003" y="0"/>
                    <a:pt x="337312" y="0"/>
                  </a:cubicBezTo>
                  <a:lnTo>
                    <a:pt x="5196967" y="0"/>
                  </a:lnTo>
                  <a:cubicBezTo>
                    <a:pt x="5383276" y="0"/>
                    <a:pt x="5534279" y="151003"/>
                    <a:pt x="5534279" y="337313"/>
                  </a:cubicBezTo>
                  <a:lnTo>
                    <a:pt x="5534279" y="1686692"/>
                  </a:lnTo>
                  <a:cubicBezTo>
                    <a:pt x="5534279" y="1873001"/>
                    <a:pt x="5383276" y="2024005"/>
                    <a:pt x="5196967" y="2024005"/>
                  </a:cubicBezTo>
                  <a:lnTo>
                    <a:pt x="337312" y="2024005"/>
                  </a:lnTo>
                  <a:cubicBezTo>
                    <a:pt x="151003" y="2024005"/>
                    <a:pt x="0" y="1873001"/>
                    <a:pt x="0" y="1686692"/>
                  </a:cubicBezTo>
                  <a:lnTo>
                    <a:pt x="0" y="337313"/>
                  </a:ln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5534368" cy="2043105"/>
            </a:xfrm>
            <a:prstGeom prst="rect">
              <a:avLst/>
            </a:prstGeom>
          </p:spPr>
          <p:txBody>
            <a:bodyPr lIns="79510" tIns="79510" rIns="79510" bIns="79510" rtlCol="0" anchor="ctr"/>
            <a:lstStyle/>
            <a:p>
              <a:pPr marL="0" lvl="0" indent="0" algn="ctr">
                <a:lnSpc>
                  <a:spcPts val="3126"/>
                </a:lnSpc>
                <a:spcBef>
                  <a:spcPct val="0"/>
                </a:spcBef>
              </a:pPr>
              <a:r>
                <a:rPr lang="en-US" sz="2605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Aquest vídeo mostra com un missatge a internet pot convertir-se en odi i causar un gran dany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9472041" y="1028700"/>
            <a:ext cx="7787259" cy="8229600"/>
          </a:xfrm>
          <a:custGeom>
            <a:avLst/>
            <a:gdLst/>
            <a:ahLst/>
            <a:cxnLst/>
            <a:rect l="l" t="t" r="r" b="b"/>
            <a:pathLst>
              <a:path w="7787259" h="8229600">
                <a:moveTo>
                  <a:pt x="0" y="0"/>
                </a:moveTo>
                <a:lnTo>
                  <a:pt x="7787259" y="0"/>
                </a:lnTo>
                <a:lnTo>
                  <a:pt x="778725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2049025" y="1377086"/>
            <a:ext cx="5657891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Projector o pantalla amb accés a internet.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o pissarra de paper.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49025" y="3846184"/>
            <a:ext cx="5904933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Veurem un vídeo sobre el ciberassetjament i analitzarem en què es diferencia de l'assetjament presencial.</a:t>
            </a:r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003018" y="-1714500"/>
            <a:ext cx="24294019" cy="13716000"/>
            <a:chOff x="0" y="0"/>
            <a:chExt cx="17275746" cy="975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275811" cy="9753600"/>
            </a:xfrm>
            <a:custGeom>
              <a:avLst/>
              <a:gdLst/>
              <a:ahLst/>
              <a:cxnLst/>
              <a:rect l="l" t="t" r="r" b="b"/>
              <a:pathLst>
                <a:path w="17275811" h="9753600">
                  <a:moveTo>
                    <a:pt x="0" y="0"/>
                  </a:moveTo>
                  <a:lnTo>
                    <a:pt x="17275811" y="0"/>
                  </a:lnTo>
                  <a:lnTo>
                    <a:pt x="17275811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115804" y="9534522"/>
            <a:ext cx="3200396" cy="547689"/>
            <a:chOff x="0" y="0"/>
            <a:chExt cx="3034449" cy="5192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3034449" cy="538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59"/>
                </a:lnSpc>
              </a:pPr>
              <a:r>
                <a:rPr lang="en-US" sz="1799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37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55568" y="2533187"/>
            <a:ext cx="5290451" cy="2911954"/>
            <a:chOff x="0" y="0"/>
            <a:chExt cx="5016132" cy="27609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5992" cy="2760850"/>
            </a:xfrm>
            <a:custGeom>
              <a:avLst/>
              <a:gdLst/>
              <a:ahLst/>
              <a:cxnLst/>
              <a:rect l="l" t="t" r="r" b="b"/>
              <a:pathLst>
                <a:path w="5015992" h="2760850">
                  <a:moveTo>
                    <a:pt x="0" y="460121"/>
                  </a:moveTo>
                  <a:cubicBezTo>
                    <a:pt x="0" y="205994"/>
                    <a:pt x="205994" y="0"/>
                    <a:pt x="460121" y="0"/>
                  </a:cubicBezTo>
                  <a:lnTo>
                    <a:pt x="4555871" y="0"/>
                  </a:lnTo>
                  <a:cubicBezTo>
                    <a:pt x="4809998" y="0"/>
                    <a:pt x="5015992" y="205994"/>
                    <a:pt x="5015992" y="460121"/>
                  </a:cubicBezTo>
                  <a:lnTo>
                    <a:pt x="5015992" y="2300730"/>
                  </a:lnTo>
                  <a:cubicBezTo>
                    <a:pt x="5015992" y="2554856"/>
                    <a:pt x="4809998" y="2760850"/>
                    <a:pt x="4555871" y="2760850"/>
                  </a:cubicBezTo>
                  <a:lnTo>
                    <a:pt x="460121" y="2760850"/>
                  </a:lnTo>
                  <a:cubicBezTo>
                    <a:pt x="205994" y="2760977"/>
                    <a:pt x="0" y="2554983"/>
                    <a:pt x="0" y="2300730"/>
                  </a:cubicBezTo>
                  <a:lnTo>
                    <a:pt x="0" y="460121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016132" cy="278953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són les diferències entre l'assetjament cara a cara i el ciberassetjament?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406975" y="2533201"/>
            <a:ext cx="5125458" cy="2911953"/>
            <a:chOff x="0" y="0"/>
            <a:chExt cx="4859693" cy="27609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59655" cy="2760849"/>
            </a:xfrm>
            <a:custGeom>
              <a:avLst/>
              <a:gdLst/>
              <a:ahLst/>
              <a:cxnLst/>
              <a:rect l="l" t="t" r="r" b="b"/>
              <a:pathLst>
                <a:path w="4859655" h="2760849">
                  <a:moveTo>
                    <a:pt x="0" y="460120"/>
                  </a:moveTo>
                  <a:cubicBezTo>
                    <a:pt x="0" y="205994"/>
                    <a:pt x="205994" y="0"/>
                    <a:pt x="460121" y="0"/>
                  </a:cubicBezTo>
                  <a:lnTo>
                    <a:pt x="4399534" y="0"/>
                  </a:lnTo>
                  <a:cubicBezTo>
                    <a:pt x="4653661" y="0"/>
                    <a:pt x="4859655" y="205994"/>
                    <a:pt x="4859655" y="460120"/>
                  </a:cubicBezTo>
                  <a:lnTo>
                    <a:pt x="4859655" y="2300728"/>
                  </a:lnTo>
                  <a:cubicBezTo>
                    <a:pt x="4859655" y="2554855"/>
                    <a:pt x="4653661" y="2760849"/>
                    <a:pt x="4399534" y="2760849"/>
                  </a:cubicBezTo>
                  <a:lnTo>
                    <a:pt x="460121" y="2760849"/>
                  </a:lnTo>
                  <a:cubicBezTo>
                    <a:pt x="205994" y="2760975"/>
                    <a:pt x="0" y="2554982"/>
                    <a:pt x="0" y="2300728"/>
                  </a:cubicBezTo>
                  <a:lnTo>
                    <a:pt x="0" y="460120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859693" cy="278953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característiques el fan més perillós?" 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310592" y="1342303"/>
            <a:ext cx="1607553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905935" y="6612286"/>
            <a:ext cx="10812454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ciberassetjament no és un joc ni un error sense importància.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un delicte que pot tenir conseqüències greus.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 això és important parlar amb algú de confiança i guardar les proves.</a:t>
            </a:r>
          </a:p>
          <a:p>
            <a:pPr algn="ctr">
              <a:lnSpc>
                <a:spcPts val="24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745491" y="6354184"/>
            <a:ext cx="713231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Joc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"</a:t>
            </a:r>
            <a:r>
              <a:rPr lang="en-US" sz="5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Missatges</a:t>
            </a:r>
            <a:r>
              <a:rPr lang="en-US" sz="5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5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Comuns</a:t>
            </a:r>
            <a:r>
              <a:rPr lang="en-US" sz="5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"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68960" y="4770004"/>
            <a:ext cx="1750079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2.3</a:t>
            </a:r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39185" y="1020940"/>
            <a:ext cx="508346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nina o peluix.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Targetes plastificades amb missatges de mòbil (tant positius com negatius).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Espai en cercle amb cadires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090444" y="1020940"/>
            <a:ext cx="530542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Llegírem missatges negatius dirigits a la nina i reflexionarem. Després canviarem a missatges positius i compararem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976600" y="3453874"/>
            <a:ext cx="8334801" cy="7277477"/>
            <a:chOff x="0" y="0"/>
            <a:chExt cx="7902626" cy="6900126"/>
          </a:xfrm>
        </p:grpSpPr>
        <p:sp>
          <p:nvSpPr>
            <p:cNvPr id="5" name="Freeform 5" descr="A cartoon of a person  AI-generated content may be incorrect."/>
            <p:cNvSpPr/>
            <p:nvPr/>
          </p:nvSpPr>
          <p:spPr>
            <a:xfrm>
              <a:off x="0" y="0"/>
              <a:ext cx="7902575" cy="6900164"/>
            </a:xfrm>
            <a:custGeom>
              <a:avLst/>
              <a:gdLst/>
              <a:ahLst/>
              <a:cxnLst/>
              <a:rect l="l" t="t" r="r" b="b"/>
              <a:pathLst>
                <a:path w="7902575" h="6900164">
                  <a:moveTo>
                    <a:pt x="0" y="0"/>
                  </a:moveTo>
                  <a:lnTo>
                    <a:pt x="7902575" y="0"/>
                  </a:lnTo>
                  <a:lnTo>
                    <a:pt x="7902575" y="6900164"/>
                  </a:lnTo>
                  <a:lnTo>
                    <a:pt x="0" y="69001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990418" y="4658805"/>
            <a:ext cx="3478828" cy="1301989"/>
            <a:chOff x="0" y="0"/>
            <a:chExt cx="3298444" cy="1234478"/>
          </a:xfrm>
        </p:grpSpPr>
        <p:sp>
          <p:nvSpPr>
            <p:cNvPr id="7" name="Freeform 7" descr="A rectangular rectangle with a black background  AI-generated content may be incorrect."/>
            <p:cNvSpPr/>
            <p:nvPr/>
          </p:nvSpPr>
          <p:spPr>
            <a:xfrm>
              <a:off x="0" y="0"/>
              <a:ext cx="3298444" cy="1234440"/>
            </a:xfrm>
            <a:custGeom>
              <a:avLst/>
              <a:gdLst/>
              <a:ahLst/>
              <a:cxnLst/>
              <a:rect l="l" t="t" r="r" b="b"/>
              <a:pathLst>
                <a:path w="3298444" h="1234440">
                  <a:moveTo>
                    <a:pt x="0" y="0"/>
                  </a:moveTo>
                  <a:lnTo>
                    <a:pt x="3298444" y="0"/>
                  </a:lnTo>
                  <a:lnTo>
                    <a:pt x="3298444" y="1234440"/>
                  </a:lnTo>
                  <a:lnTo>
                    <a:pt x="0" y="1234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7403" b="-6576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378449" y="3907252"/>
            <a:ext cx="3478828" cy="1134410"/>
            <a:chOff x="0" y="0"/>
            <a:chExt cx="3298444" cy="1075588"/>
          </a:xfrm>
        </p:grpSpPr>
        <p:sp>
          <p:nvSpPr>
            <p:cNvPr id="9" name="Freeform 9" descr="A rectangular rectangle with a black background  AI-generated content may be incorrect."/>
            <p:cNvSpPr/>
            <p:nvPr/>
          </p:nvSpPr>
          <p:spPr>
            <a:xfrm flipH="1">
              <a:off x="0" y="0"/>
              <a:ext cx="3298444" cy="1075563"/>
            </a:xfrm>
            <a:custGeom>
              <a:avLst/>
              <a:gdLst/>
              <a:ahLst/>
              <a:cxnLst/>
              <a:rect l="l" t="t" r="r" b="b"/>
              <a:pathLst>
                <a:path w="3298444" h="1075563">
                  <a:moveTo>
                    <a:pt x="3298444" y="0"/>
                  </a:moveTo>
                  <a:lnTo>
                    <a:pt x="0" y="0"/>
                  </a:lnTo>
                  <a:lnTo>
                    <a:pt x="0" y="1075563"/>
                  </a:lnTo>
                  <a:lnTo>
                    <a:pt x="3298444" y="1075563"/>
                  </a:lnTo>
                  <a:lnTo>
                    <a:pt x="3298444" y="0"/>
                  </a:lnTo>
                  <a:close/>
                </a:path>
              </a:pathLst>
            </a:custGeom>
            <a:blipFill>
              <a:blip r:embed="rId3"/>
              <a:stretch>
                <a:fillRect t="-78598" b="-8901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619162" y="8135115"/>
            <a:ext cx="3478828" cy="1301989"/>
            <a:chOff x="0" y="0"/>
            <a:chExt cx="3298444" cy="1234478"/>
          </a:xfrm>
        </p:grpSpPr>
        <p:sp>
          <p:nvSpPr>
            <p:cNvPr id="11" name="Freeform 11" descr="A rectangular rectangle with a black background  AI-generated content may be incorrect."/>
            <p:cNvSpPr/>
            <p:nvPr/>
          </p:nvSpPr>
          <p:spPr>
            <a:xfrm>
              <a:off x="0" y="0"/>
              <a:ext cx="3298444" cy="1234440"/>
            </a:xfrm>
            <a:custGeom>
              <a:avLst/>
              <a:gdLst/>
              <a:ahLst/>
              <a:cxnLst/>
              <a:rect l="l" t="t" r="r" b="b"/>
              <a:pathLst>
                <a:path w="3298444" h="1234440">
                  <a:moveTo>
                    <a:pt x="0" y="0"/>
                  </a:moveTo>
                  <a:lnTo>
                    <a:pt x="3298444" y="0"/>
                  </a:lnTo>
                  <a:lnTo>
                    <a:pt x="3298444" y="1234440"/>
                  </a:lnTo>
                  <a:lnTo>
                    <a:pt x="0" y="1234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7403" b="-6576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955968" y="7567910"/>
            <a:ext cx="3478828" cy="1134410"/>
            <a:chOff x="0" y="0"/>
            <a:chExt cx="3298444" cy="1075588"/>
          </a:xfrm>
        </p:grpSpPr>
        <p:sp>
          <p:nvSpPr>
            <p:cNvPr id="13" name="Freeform 13" descr="A rectangular rectangle with a black background  AI-generated content may be incorrect."/>
            <p:cNvSpPr/>
            <p:nvPr/>
          </p:nvSpPr>
          <p:spPr>
            <a:xfrm flipH="1">
              <a:off x="0" y="0"/>
              <a:ext cx="3298444" cy="1075563"/>
            </a:xfrm>
            <a:custGeom>
              <a:avLst/>
              <a:gdLst/>
              <a:ahLst/>
              <a:cxnLst/>
              <a:rect l="l" t="t" r="r" b="b"/>
              <a:pathLst>
                <a:path w="3298444" h="1075563">
                  <a:moveTo>
                    <a:pt x="3298444" y="0"/>
                  </a:moveTo>
                  <a:lnTo>
                    <a:pt x="0" y="0"/>
                  </a:lnTo>
                  <a:lnTo>
                    <a:pt x="0" y="1075563"/>
                  </a:lnTo>
                  <a:lnTo>
                    <a:pt x="3298444" y="1075563"/>
                  </a:lnTo>
                  <a:lnTo>
                    <a:pt x="3298444" y="0"/>
                  </a:lnTo>
                  <a:close/>
                </a:path>
              </a:pathLst>
            </a:custGeom>
            <a:blipFill>
              <a:blip r:embed="rId3"/>
              <a:stretch>
                <a:fillRect t="-78598" b="-8901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43906" y="3350975"/>
            <a:ext cx="8682031" cy="7576324"/>
            <a:chOff x="0" y="0"/>
            <a:chExt cx="7907147" cy="6900126"/>
          </a:xfrm>
        </p:grpSpPr>
        <p:sp>
          <p:nvSpPr>
            <p:cNvPr id="3" name="Freeform 3" descr="A cartoon of a person with brown hair  AI-generated content may be incorrect."/>
            <p:cNvSpPr/>
            <p:nvPr/>
          </p:nvSpPr>
          <p:spPr>
            <a:xfrm>
              <a:off x="0" y="0"/>
              <a:ext cx="7907147" cy="6900164"/>
            </a:xfrm>
            <a:custGeom>
              <a:avLst/>
              <a:gdLst/>
              <a:ahLst/>
              <a:cxnLst/>
              <a:rect l="l" t="t" r="r" b="b"/>
              <a:pathLst>
                <a:path w="7907147" h="6900164">
                  <a:moveTo>
                    <a:pt x="0" y="0"/>
                  </a:moveTo>
                  <a:lnTo>
                    <a:pt x="7907147" y="0"/>
                  </a:lnTo>
                  <a:lnTo>
                    <a:pt x="7907147" y="6900164"/>
                  </a:lnTo>
                  <a:lnTo>
                    <a:pt x="0" y="69001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84545" y="4455030"/>
            <a:ext cx="3621685" cy="2557240"/>
            <a:chOff x="0" y="0"/>
            <a:chExt cx="4828913" cy="340965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828913" cy="3409653"/>
              <a:chOff x="0" y="0"/>
              <a:chExt cx="3298444" cy="2329002"/>
            </a:xfrm>
          </p:grpSpPr>
          <p:sp>
            <p:nvSpPr>
              <p:cNvPr id="6" name="Freeform 6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3298444" cy="2329053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2329053">
                    <a:moveTo>
                      <a:pt x="0" y="0"/>
                    </a:moveTo>
                    <a:lnTo>
                      <a:pt x="3298444" y="0"/>
                    </a:lnTo>
                    <a:lnTo>
                      <a:pt x="3298444" y="2329053"/>
                    </a:lnTo>
                    <a:lnTo>
                      <a:pt x="0" y="23290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89035" r="-123431" b="-8709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1233712" y="937468"/>
              <a:ext cx="3314662" cy="11441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73"/>
                </a:lnSpc>
                <a:spcBef>
                  <a:spcPct val="0"/>
                </a:spcBef>
              </a:pPr>
              <a:r>
                <a:rPr lang="en-US" sz="281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Tothom se'n riu de tu!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18039" y="6999254"/>
            <a:ext cx="3621685" cy="2964282"/>
            <a:chOff x="0" y="0"/>
            <a:chExt cx="4828913" cy="3952376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4828913" cy="3952376"/>
              <a:chOff x="0" y="0"/>
              <a:chExt cx="3298444" cy="2699715"/>
            </a:xfrm>
          </p:grpSpPr>
          <p:sp>
            <p:nvSpPr>
              <p:cNvPr id="10" name="Freeform 10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3298444" cy="2699766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2699766">
                    <a:moveTo>
                      <a:pt x="0" y="0"/>
                    </a:moveTo>
                    <a:lnTo>
                      <a:pt x="3298444" y="0"/>
                    </a:lnTo>
                    <a:lnTo>
                      <a:pt x="3298444" y="2699766"/>
                    </a:lnTo>
                    <a:lnTo>
                      <a:pt x="0" y="269976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86064" r="-153460" b="-84163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1251765" y="1334014"/>
              <a:ext cx="3314662" cy="11441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73"/>
                </a:lnSpc>
                <a:spcBef>
                  <a:spcPct val="0"/>
                </a:spcBef>
              </a:pPr>
              <a:r>
                <a:rPr lang="en-US" sz="281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et volem aquí!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387201" y="3158717"/>
            <a:ext cx="3621685" cy="1989054"/>
            <a:chOff x="0" y="0"/>
            <a:chExt cx="4828913" cy="2652072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4828913" cy="2652072"/>
              <a:chOff x="0" y="0"/>
              <a:chExt cx="3298444" cy="1811528"/>
            </a:xfrm>
          </p:grpSpPr>
          <p:sp>
            <p:nvSpPr>
              <p:cNvPr id="14" name="Freeform 14" descr="A rectangular rectangle with a black background  AI-generated content may be incorrect."/>
              <p:cNvSpPr/>
              <p:nvPr/>
            </p:nvSpPr>
            <p:spPr>
              <a:xfrm flipH="1">
                <a:off x="0" y="0"/>
                <a:ext cx="3298444" cy="1811528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1811528">
                    <a:moveTo>
                      <a:pt x="3298444" y="0"/>
                    </a:moveTo>
                    <a:lnTo>
                      <a:pt x="0" y="0"/>
                    </a:lnTo>
                    <a:lnTo>
                      <a:pt x="0" y="1811528"/>
                    </a:lnTo>
                    <a:lnTo>
                      <a:pt x="3298444" y="1811528"/>
                    </a:lnTo>
                    <a:lnTo>
                      <a:pt x="3298444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81100" r="-71699" b="-91715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392788" y="752042"/>
              <a:ext cx="3314662" cy="11441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73"/>
                </a:lnSpc>
                <a:spcBef>
                  <a:spcPct val="0"/>
                </a:spcBef>
              </a:pPr>
              <a:r>
                <a:rPr lang="en-US" sz="281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Ets tan estúpid/a!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536219" y="6928520"/>
            <a:ext cx="3621685" cy="2632819"/>
            <a:chOff x="0" y="0"/>
            <a:chExt cx="4828913" cy="3510426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4828913" cy="3510426"/>
              <a:chOff x="0" y="0"/>
              <a:chExt cx="3298444" cy="2397836"/>
            </a:xfrm>
          </p:grpSpPr>
          <p:sp>
            <p:nvSpPr>
              <p:cNvPr id="18" name="Freeform 18" descr="A rectangular rectangle with a black background  AI-generated content may be incorrect."/>
              <p:cNvSpPr/>
              <p:nvPr/>
            </p:nvSpPr>
            <p:spPr>
              <a:xfrm flipH="1">
                <a:off x="0" y="0"/>
                <a:ext cx="3298444" cy="2397887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2397887">
                    <a:moveTo>
                      <a:pt x="3298444" y="0"/>
                    </a:moveTo>
                    <a:lnTo>
                      <a:pt x="0" y="0"/>
                    </a:lnTo>
                    <a:lnTo>
                      <a:pt x="0" y="2397887"/>
                    </a:lnTo>
                    <a:lnTo>
                      <a:pt x="3298444" y="2397887"/>
                    </a:lnTo>
                    <a:lnTo>
                      <a:pt x="3298444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81181" r="-127413" b="-91801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21867" y="889982"/>
              <a:ext cx="3314662" cy="17019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73"/>
                </a:lnSpc>
                <a:spcBef>
                  <a:spcPct val="0"/>
                </a:spcBef>
              </a:pPr>
              <a:r>
                <a:rPr lang="en-US" sz="281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Espero que no vinguis d'excursió!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886970" y="1271154"/>
            <a:ext cx="3621685" cy="2557240"/>
            <a:chOff x="0" y="0"/>
            <a:chExt cx="4828913" cy="3409653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4828913" cy="3409653"/>
              <a:chOff x="0" y="0"/>
              <a:chExt cx="3298444" cy="2329002"/>
            </a:xfrm>
          </p:grpSpPr>
          <p:sp>
            <p:nvSpPr>
              <p:cNvPr id="22" name="Freeform 22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3298444" cy="2329053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2329053">
                    <a:moveTo>
                      <a:pt x="0" y="0"/>
                    </a:moveTo>
                    <a:lnTo>
                      <a:pt x="3298444" y="0"/>
                    </a:lnTo>
                    <a:lnTo>
                      <a:pt x="3298444" y="2329053"/>
                    </a:lnTo>
                    <a:lnTo>
                      <a:pt x="0" y="23290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89035" r="-123431" b="-8709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294391" y="987780"/>
              <a:ext cx="3314662" cy="11441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73"/>
                </a:lnSpc>
                <a:spcBef>
                  <a:spcPct val="0"/>
                </a:spcBef>
              </a:pPr>
              <a:r>
                <a:rPr lang="en-US" sz="281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Demà et la farem pagar!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066884" y="652188"/>
            <a:ext cx="3621685" cy="1989054"/>
            <a:chOff x="0" y="0"/>
            <a:chExt cx="4828913" cy="2652072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4828913" cy="2652072"/>
              <a:chOff x="0" y="0"/>
              <a:chExt cx="3298444" cy="1811528"/>
            </a:xfrm>
          </p:grpSpPr>
          <p:sp>
            <p:nvSpPr>
              <p:cNvPr id="26" name="Freeform 26" descr="A rectangular rectangle with a black background  AI-generated content may be incorrect."/>
              <p:cNvSpPr/>
              <p:nvPr/>
            </p:nvSpPr>
            <p:spPr>
              <a:xfrm flipH="1">
                <a:off x="0" y="0"/>
                <a:ext cx="3298444" cy="1811528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1811528">
                    <a:moveTo>
                      <a:pt x="3298444" y="0"/>
                    </a:moveTo>
                    <a:lnTo>
                      <a:pt x="0" y="0"/>
                    </a:lnTo>
                    <a:lnTo>
                      <a:pt x="0" y="1811528"/>
                    </a:lnTo>
                    <a:lnTo>
                      <a:pt x="3298444" y="1811528"/>
                    </a:lnTo>
                    <a:lnTo>
                      <a:pt x="3298444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81100" r="-71699" b="-91715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343846" y="777440"/>
              <a:ext cx="3314662" cy="11441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73"/>
                </a:lnSpc>
                <a:spcBef>
                  <a:spcPct val="0"/>
                </a:spcBef>
              </a:pPr>
              <a:r>
                <a:rPr lang="en-US" sz="281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vals per res!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28325" y="4116596"/>
            <a:ext cx="3568023" cy="2931488"/>
            <a:chOff x="0" y="0"/>
            <a:chExt cx="4757364" cy="390865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4757364" cy="3908651"/>
              <a:chOff x="0" y="0"/>
              <a:chExt cx="3298444" cy="2710002"/>
            </a:xfrm>
          </p:grpSpPr>
          <p:sp>
            <p:nvSpPr>
              <p:cNvPr id="4" name="Freeform 4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3298444" cy="2710053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2710053">
                    <a:moveTo>
                      <a:pt x="0" y="0"/>
                    </a:moveTo>
                    <a:lnTo>
                      <a:pt x="3298444" y="0"/>
                    </a:lnTo>
                    <a:lnTo>
                      <a:pt x="3298444" y="2710053"/>
                    </a:lnTo>
                    <a:lnTo>
                      <a:pt x="0" y="27100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69489" r="-123431" b="-67819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5" name="TextBox 5"/>
            <p:cNvSpPr txBox="1"/>
            <p:nvPr/>
          </p:nvSpPr>
          <p:spPr>
            <a:xfrm>
              <a:off x="1221556" y="923154"/>
              <a:ext cx="3265550" cy="16771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23"/>
                </a:lnSpc>
                <a:spcBef>
                  <a:spcPct val="0"/>
                </a:spcBef>
              </a:pPr>
              <a:r>
                <a:rPr lang="en-US" sz="276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deixis que ningú apagui la teva llum.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28325" y="6902296"/>
            <a:ext cx="3568023" cy="3332499"/>
            <a:chOff x="0" y="0"/>
            <a:chExt cx="4757364" cy="4443333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4757364" cy="4443333"/>
              <a:chOff x="0" y="0"/>
              <a:chExt cx="3298444" cy="3080715"/>
            </a:xfrm>
          </p:grpSpPr>
          <p:sp>
            <p:nvSpPr>
              <p:cNvPr id="8" name="Freeform 8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3298444" cy="3080766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3080766">
                    <a:moveTo>
                      <a:pt x="0" y="0"/>
                    </a:moveTo>
                    <a:lnTo>
                      <a:pt x="3298444" y="0"/>
                    </a:lnTo>
                    <a:lnTo>
                      <a:pt x="3298444" y="3080766"/>
                    </a:lnTo>
                    <a:lnTo>
                      <a:pt x="0" y="308076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69237" r="-153460" b="-67571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1310165" y="1305314"/>
              <a:ext cx="3265550" cy="16771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23"/>
                </a:lnSpc>
                <a:spcBef>
                  <a:spcPct val="0"/>
                </a:spcBef>
              </a:pPr>
              <a:r>
                <a:rPr lang="en-US" sz="276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Tens una força increïble.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682005" y="3836844"/>
            <a:ext cx="3568023" cy="1973595"/>
            <a:chOff x="0" y="0"/>
            <a:chExt cx="4757364" cy="2631461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4757364" cy="2631461"/>
              <a:chOff x="0" y="0"/>
              <a:chExt cx="3298444" cy="1824482"/>
            </a:xfrm>
          </p:grpSpPr>
          <p:sp>
            <p:nvSpPr>
              <p:cNvPr id="12" name="Freeform 12" descr="A rectangular rectangle with a black background  AI-generated content may be incorrect."/>
              <p:cNvSpPr/>
              <p:nvPr/>
            </p:nvSpPr>
            <p:spPr>
              <a:xfrm flipH="1">
                <a:off x="0" y="0"/>
                <a:ext cx="3298444" cy="1824482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1824482">
                    <a:moveTo>
                      <a:pt x="3298444" y="0"/>
                    </a:moveTo>
                    <a:lnTo>
                      <a:pt x="0" y="0"/>
                    </a:lnTo>
                    <a:lnTo>
                      <a:pt x="0" y="1824482"/>
                    </a:lnTo>
                    <a:lnTo>
                      <a:pt x="3298444" y="1824482"/>
                    </a:lnTo>
                    <a:lnTo>
                      <a:pt x="3298444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80169" r="-71699" b="-90709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494434" y="1119277"/>
              <a:ext cx="3265550" cy="5780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23"/>
                </a:lnSpc>
                <a:spcBef>
                  <a:spcPct val="0"/>
                </a:spcBef>
              </a:pPr>
              <a:r>
                <a:rPr lang="en-US" sz="276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Estic amb tu.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378224" y="6755805"/>
            <a:ext cx="3568023" cy="2607822"/>
            <a:chOff x="0" y="0"/>
            <a:chExt cx="4757364" cy="3477096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4757364" cy="3477096"/>
              <a:chOff x="0" y="0"/>
              <a:chExt cx="3298444" cy="2410790"/>
            </a:xfrm>
          </p:grpSpPr>
          <p:sp>
            <p:nvSpPr>
              <p:cNvPr id="16" name="Freeform 16" descr="A rectangular rectangle with a black background  AI-generated content may be incorrect."/>
              <p:cNvSpPr/>
              <p:nvPr/>
            </p:nvSpPr>
            <p:spPr>
              <a:xfrm flipH="1">
                <a:off x="0" y="0"/>
                <a:ext cx="3298444" cy="2410841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2410841">
                    <a:moveTo>
                      <a:pt x="3298444" y="0"/>
                    </a:moveTo>
                    <a:lnTo>
                      <a:pt x="0" y="0"/>
                    </a:lnTo>
                    <a:lnTo>
                      <a:pt x="0" y="2410841"/>
                    </a:lnTo>
                    <a:lnTo>
                      <a:pt x="3298444" y="2410841"/>
                    </a:lnTo>
                    <a:lnTo>
                      <a:pt x="3298444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80476" r="-127413" b="-91039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218580" y="1160455"/>
              <a:ext cx="3265550" cy="11276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23"/>
                </a:lnSpc>
                <a:spcBef>
                  <a:spcPct val="0"/>
                </a:spcBef>
              </a:pPr>
              <a:r>
                <a:rPr lang="en-US" sz="276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 teva veu importa.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108967" y="933395"/>
            <a:ext cx="3568023" cy="2443283"/>
            <a:chOff x="0" y="0"/>
            <a:chExt cx="4757364" cy="3257710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4757364" cy="3257710"/>
              <a:chOff x="0" y="0"/>
              <a:chExt cx="3298444" cy="2258682"/>
            </a:xfrm>
          </p:grpSpPr>
          <p:sp>
            <p:nvSpPr>
              <p:cNvPr id="20" name="Freeform 20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3298444" cy="2258746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2258746">
                    <a:moveTo>
                      <a:pt x="0" y="0"/>
                    </a:moveTo>
                    <a:lnTo>
                      <a:pt x="3298444" y="0"/>
                    </a:lnTo>
                    <a:lnTo>
                      <a:pt x="3298444" y="2258746"/>
                    </a:lnTo>
                    <a:lnTo>
                      <a:pt x="0" y="225874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137503" r="-192223" b="-13488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345166" y="1253928"/>
              <a:ext cx="3265550" cy="11276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23"/>
                </a:lnSpc>
                <a:spcBef>
                  <a:spcPct val="0"/>
                </a:spcBef>
              </a:pPr>
              <a:r>
                <a:rPr lang="en-US" sz="276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et passa res de dolent.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144000" y="933395"/>
            <a:ext cx="3568023" cy="1695676"/>
            <a:chOff x="0" y="0"/>
            <a:chExt cx="4757364" cy="2260902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757364" cy="2260902"/>
              <a:chOff x="0" y="0"/>
              <a:chExt cx="3298444" cy="1567561"/>
            </a:xfrm>
          </p:grpSpPr>
          <p:sp>
            <p:nvSpPr>
              <p:cNvPr id="24" name="Freeform 24" descr="A rectangular rectangle with a black background  AI-generated content may be incorrect."/>
              <p:cNvSpPr/>
              <p:nvPr/>
            </p:nvSpPr>
            <p:spPr>
              <a:xfrm flipH="1">
                <a:off x="0" y="0"/>
                <a:ext cx="3298444" cy="1567544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1567544">
                    <a:moveTo>
                      <a:pt x="3298444" y="0"/>
                    </a:moveTo>
                    <a:lnTo>
                      <a:pt x="0" y="0"/>
                    </a:lnTo>
                    <a:lnTo>
                      <a:pt x="0" y="1567544"/>
                    </a:lnTo>
                    <a:lnTo>
                      <a:pt x="3298444" y="1567544"/>
                    </a:lnTo>
                    <a:lnTo>
                      <a:pt x="3298444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144088" r="-119958" b="-159805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229288" y="878057"/>
              <a:ext cx="3265550" cy="11276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23"/>
                </a:lnSpc>
                <a:spcBef>
                  <a:spcPct val="0"/>
                </a:spcBef>
              </a:pPr>
              <a:r>
                <a:rPr lang="en-US" sz="276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Ets suficient, tal com ets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183617" y="3267283"/>
            <a:ext cx="8548501" cy="7464067"/>
            <a:chOff x="0" y="0"/>
            <a:chExt cx="7902626" cy="6900126"/>
          </a:xfrm>
        </p:grpSpPr>
        <p:sp>
          <p:nvSpPr>
            <p:cNvPr id="27" name="Freeform 27" descr="A cartoon of a person  AI-generated content may be incorrect."/>
            <p:cNvSpPr/>
            <p:nvPr/>
          </p:nvSpPr>
          <p:spPr>
            <a:xfrm>
              <a:off x="0" y="0"/>
              <a:ext cx="7902575" cy="6900164"/>
            </a:xfrm>
            <a:custGeom>
              <a:avLst/>
              <a:gdLst/>
              <a:ahLst/>
              <a:cxnLst/>
              <a:rect l="l" t="t" r="r" b="b"/>
              <a:pathLst>
                <a:path w="7902575" h="6900164">
                  <a:moveTo>
                    <a:pt x="0" y="0"/>
                  </a:moveTo>
                  <a:lnTo>
                    <a:pt x="7902575" y="0"/>
                  </a:lnTo>
                  <a:lnTo>
                    <a:pt x="7902575" y="6900164"/>
                  </a:lnTo>
                  <a:lnTo>
                    <a:pt x="0" y="69001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90244" y="1209050"/>
            <a:ext cx="2120556" cy="377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975"/>
              </a:lnSpc>
              <a:spcBef>
                <a:spcPct val="0"/>
              </a:spcBef>
            </a:pPr>
            <a:r>
              <a:rPr lang="en-US" sz="2479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Preguntes</a:t>
            </a:r>
            <a:endParaRPr lang="en-US" sz="2479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768922" y="7357288"/>
            <a:ext cx="11171939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Els missatges digitals es guarden, es reenvien i circulen ràpidament.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Legalment, poden considerar-se insult, difamació, amenaça o vulneració dels drets d'imatge.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379289" y="2055294"/>
            <a:ext cx="5466344" cy="2092385"/>
            <a:chOff x="0" y="0"/>
            <a:chExt cx="5016132" cy="19200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016119" cy="1920117"/>
            </a:xfrm>
            <a:custGeom>
              <a:avLst/>
              <a:gdLst/>
              <a:ahLst/>
              <a:cxnLst/>
              <a:rect l="l" t="t" r="r" b="b"/>
              <a:pathLst>
                <a:path w="5016119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4696079" y="0"/>
                  </a:lnTo>
                  <a:cubicBezTo>
                    <a:pt x="4872863" y="0"/>
                    <a:pt x="5016119" y="143256"/>
                    <a:pt x="5016119" y="320041"/>
                  </a:cubicBezTo>
                  <a:lnTo>
                    <a:pt x="5016119" y="1600077"/>
                  </a:lnTo>
                  <a:cubicBezTo>
                    <a:pt x="5016119" y="1776861"/>
                    <a:pt x="4872863" y="1920117"/>
                    <a:pt x="4696079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5016132" cy="1948629"/>
            </a:xfrm>
            <a:prstGeom prst="rect">
              <a:avLst/>
            </a:prstGeom>
          </p:spPr>
          <p:txBody>
            <a:bodyPr lIns="73813" tIns="73813" rIns="73813" bIns="73813" rtlCol="0" anchor="ctr"/>
            <a:lstStyle/>
            <a:p>
              <a:pPr marL="0" lvl="0" indent="0" algn="ctr">
                <a:lnSpc>
                  <a:spcPts val="3347"/>
                </a:lnSpc>
                <a:spcBef>
                  <a:spcPct val="0"/>
                </a:spcBef>
              </a:pPr>
              <a:r>
                <a:rPr lang="en-US" sz="278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et vas sentir en dir missatges negatius?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218590" y="2055294"/>
            <a:ext cx="5690121" cy="2092385"/>
            <a:chOff x="0" y="0"/>
            <a:chExt cx="5221478" cy="192005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221478" cy="1920117"/>
            </a:xfrm>
            <a:custGeom>
              <a:avLst/>
              <a:gdLst/>
              <a:ahLst/>
              <a:cxnLst/>
              <a:rect l="l" t="t" r="r" b="b"/>
              <a:pathLst>
                <a:path w="5221478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4901438" y="0"/>
                  </a:lnTo>
                  <a:cubicBezTo>
                    <a:pt x="5078222" y="0"/>
                    <a:pt x="5221478" y="143256"/>
                    <a:pt x="5221478" y="320041"/>
                  </a:cubicBezTo>
                  <a:lnTo>
                    <a:pt x="5221478" y="1600077"/>
                  </a:lnTo>
                  <a:cubicBezTo>
                    <a:pt x="5221478" y="1776861"/>
                    <a:pt x="5078222" y="1920117"/>
                    <a:pt x="4901438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5221478" cy="1948629"/>
            </a:xfrm>
            <a:prstGeom prst="rect">
              <a:avLst/>
            </a:prstGeom>
          </p:spPr>
          <p:txBody>
            <a:bodyPr lIns="73813" tIns="73813" rIns="73813" bIns="73813" rtlCol="0" anchor="ctr"/>
            <a:lstStyle/>
            <a:p>
              <a:pPr marL="0" lvl="0" indent="0" algn="ctr">
                <a:lnSpc>
                  <a:spcPts val="3347"/>
                </a:lnSpc>
                <a:spcBef>
                  <a:spcPct val="0"/>
                </a:spcBef>
              </a:pPr>
              <a:r>
                <a:rPr lang="en-US" sz="278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 en dir missatges positius?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282947" y="4475070"/>
            <a:ext cx="5466344" cy="2092385"/>
            <a:chOff x="0" y="0"/>
            <a:chExt cx="5016132" cy="192005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16119" cy="1920117"/>
            </a:xfrm>
            <a:custGeom>
              <a:avLst/>
              <a:gdLst/>
              <a:ahLst/>
              <a:cxnLst/>
              <a:rect l="l" t="t" r="r" b="b"/>
              <a:pathLst>
                <a:path w="5016119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4696079" y="0"/>
                  </a:lnTo>
                  <a:cubicBezTo>
                    <a:pt x="4872863" y="0"/>
                    <a:pt x="5016119" y="143256"/>
                    <a:pt x="5016119" y="320041"/>
                  </a:cubicBezTo>
                  <a:lnTo>
                    <a:pt x="5016119" y="1600077"/>
                  </a:lnTo>
                  <a:cubicBezTo>
                    <a:pt x="5016119" y="1776861"/>
                    <a:pt x="4872863" y="1920117"/>
                    <a:pt x="4696079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5016132" cy="1948629"/>
            </a:xfrm>
            <a:prstGeom prst="rect">
              <a:avLst/>
            </a:prstGeom>
          </p:spPr>
          <p:txBody>
            <a:bodyPr lIns="73813" tIns="73813" rIns="73813" bIns="73813" rtlCol="0" anchor="ctr"/>
            <a:lstStyle/>
            <a:p>
              <a:pPr marL="0" lvl="0" indent="0" algn="ctr">
                <a:lnSpc>
                  <a:spcPts val="3347"/>
                </a:lnSpc>
                <a:spcBef>
                  <a:spcPct val="0"/>
                </a:spcBef>
              </a:pPr>
              <a:r>
                <a:rPr lang="en-US" sz="278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És diferent si el missatge ve d'algú conegut/da o anònim/a?"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233429" y="9090101"/>
            <a:ext cx="624292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Les paraules poden destruir o construir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610126" y="5963444"/>
            <a:ext cx="7382305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"Passos Silenciosos Endavant"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28243" y="4813159"/>
            <a:ext cx="1971083" cy="433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20"/>
              </a:lnSpc>
              <a:spcBef>
                <a:spcPct val="0"/>
              </a:spcBef>
            </a:pPr>
            <a:r>
              <a:rPr lang="en-US" sz="2684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2.4</a:t>
            </a:r>
          </a:p>
        </p:txBody>
      </p:sp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66824" y="1872960"/>
            <a:ext cx="5083466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Espai obert gran.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766824" y="5856909"/>
            <a:ext cx="530542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Davant de frases relacionades amb experiències d'assetjament, l'alumnat fa un pas endavant si s'hi identifica. L'exercici es fa en silenci.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598266" y="0"/>
            <a:ext cx="10821522" cy="9443345"/>
            <a:chOff x="0" y="0"/>
            <a:chExt cx="10260406" cy="8953690"/>
          </a:xfrm>
        </p:grpSpPr>
        <p:sp>
          <p:nvSpPr>
            <p:cNvPr id="5" name="Freeform 5" descr="A black and white image of footprints  AI-generated content may be incorrect."/>
            <p:cNvSpPr/>
            <p:nvPr/>
          </p:nvSpPr>
          <p:spPr>
            <a:xfrm flipH="1">
              <a:off x="0" y="0"/>
              <a:ext cx="10260457" cy="8953627"/>
            </a:xfrm>
            <a:custGeom>
              <a:avLst/>
              <a:gdLst/>
              <a:ahLst/>
              <a:cxnLst/>
              <a:rect l="l" t="t" r="r" b="b"/>
              <a:pathLst>
                <a:path w="10260457" h="8953627">
                  <a:moveTo>
                    <a:pt x="10260457" y="0"/>
                  </a:moveTo>
                  <a:lnTo>
                    <a:pt x="0" y="0"/>
                  </a:lnTo>
                  <a:lnTo>
                    <a:pt x="0" y="8953627"/>
                  </a:lnTo>
                  <a:lnTo>
                    <a:pt x="10260457" y="8953627"/>
                  </a:lnTo>
                  <a:lnTo>
                    <a:pt x="10260457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10592" y="496184"/>
            <a:ext cx="2266606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Primera ronda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368841" y="1071988"/>
            <a:ext cx="3609478" cy="2548436"/>
            <a:chOff x="0" y="0"/>
            <a:chExt cx="3422320" cy="2416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22269" cy="2416307"/>
            </a:xfrm>
            <a:custGeom>
              <a:avLst/>
              <a:gdLst/>
              <a:ahLst/>
              <a:cxnLst/>
              <a:rect l="l" t="t" r="r" b="b"/>
              <a:pathLst>
                <a:path w="3422269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019552" y="0"/>
                  </a:lnTo>
                  <a:cubicBezTo>
                    <a:pt x="3241929" y="0"/>
                    <a:pt x="3422269" y="180340"/>
                    <a:pt x="3422269" y="402718"/>
                  </a:cubicBezTo>
                  <a:lnTo>
                    <a:pt x="3422269" y="2013589"/>
                  </a:lnTo>
                  <a:cubicBezTo>
                    <a:pt x="3422269" y="2235967"/>
                    <a:pt x="3241929" y="2416307"/>
                    <a:pt x="3019552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422320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Has vist algú ser empès/a o colpejat/ada.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215509" y="1072002"/>
            <a:ext cx="3733230" cy="2548434"/>
            <a:chOff x="0" y="0"/>
            <a:chExt cx="3539655" cy="24162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539617" cy="2416306"/>
            </a:xfrm>
            <a:custGeom>
              <a:avLst/>
              <a:gdLst/>
              <a:ahLst/>
              <a:cxnLst/>
              <a:rect l="l" t="t" r="r" b="b"/>
              <a:pathLst>
                <a:path w="3539617" h="2416306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8"/>
                  </a:lnTo>
                  <a:cubicBezTo>
                    <a:pt x="3539617" y="2235965"/>
                    <a:pt x="3359277" y="2416306"/>
                    <a:pt x="3136900" y="2416306"/>
                  </a:cubicBezTo>
                  <a:lnTo>
                    <a:pt x="402717" y="2416306"/>
                  </a:lnTo>
                  <a:cubicBezTo>
                    <a:pt x="180340" y="2416306"/>
                    <a:pt x="0" y="2235965"/>
                    <a:pt x="0" y="2013588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539655" cy="244486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Has tingut por d'anar a l'escola pel comportament d'algú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185929" y="1072002"/>
            <a:ext cx="3733230" cy="2548434"/>
            <a:chOff x="0" y="0"/>
            <a:chExt cx="3539655" cy="24162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539617" cy="2416306"/>
            </a:xfrm>
            <a:custGeom>
              <a:avLst/>
              <a:gdLst/>
              <a:ahLst/>
              <a:cxnLst/>
              <a:rect l="l" t="t" r="r" b="b"/>
              <a:pathLst>
                <a:path w="3539617" h="2416306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8"/>
                  </a:lnTo>
                  <a:cubicBezTo>
                    <a:pt x="3539617" y="2235965"/>
                    <a:pt x="3359277" y="2416306"/>
                    <a:pt x="3136900" y="2416306"/>
                  </a:cubicBezTo>
                  <a:lnTo>
                    <a:pt x="402717" y="2416306"/>
                  </a:lnTo>
                  <a:cubicBezTo>
                    <a:pt x="180340" y="2416306"/>
                    <a:pt x="0" y="2235965"/>
                    <a:pt x="0" y="2013588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3539655" cy="244486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Has vist altres publicar comentaris o imatges ofensives en línia.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185929" y="3882121"/>
            <a:ext cx="3733230" cy="2476245"/>
            <a:chOff x="0" y="0"/>
            <a:chExt cx="3539655" cy="234784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539617" cy="2347847"/>
            </a:xfrm>
            <a:custGeom>
              <a:avLst/>
              <a:gdLst/>
              <a:ahLst/>
              <a:cxnLst/>
              <a:rect l="l" t="t" r="r" b="b"/>
              <a:pathLst>
                <a:path w="3539617" h="2347847">
                  <a:moveTo>
                    <a:pt x="0" y="391287"/>
                  </a:moveTo>
                  <a:cubicBezTo>
                    <a:pt x="0" y="175260"/>
                    <a:pt x="175260" y="0"/>
                    <a:pt x="391287" y="0"/>
                  </a:cubicBezTo>
                  <a:lnTo>
                    <a:pt x="3148330" y="0"/>
                  </a:lnTo>
                  <a:cubicBezTo>
                    <a:pt x="3364484" y="0"/>
                    <a:pt x="3539617" y="175260"/>
                    <a:pt x="3539617" y="391287"/>
                  </a:cubicBezTo>
                  <a:lnTo>
                    <a:pt x="3539617" y="1956560"/>
                  </a:lnTo>
                  <a:cubicBezTo>
                    <a:pt x="3539617" y="2172714"/>
                    <a:pt x="3364357" y="2347847"/>
                    <a:pt x="3148330" y="2347847"/>
                  </a:cubicBezTo>
                  <a:lnTo>
                    <a:pt x="391287" y="2347847"/>
                  </a:lnTo>
                  <a:cubicBezTo>
                    <a:pt x="175260" y="2347847"/>
                    <a:pt x="0" y="2172587"/>
                    <a:pt x="0" y="1956560"/>
                  </a:cubicBezTo>
                  <a:lnTo>
                    <a:pt x="0" y="391287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3539655" cy="237642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Has sentit rumors o mentides que es difonen sobre algú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215509" y="3809938"/>
            <a:ext cx="3733230" cy="2548434"/>
            <a:chOff x="0" y="0"/>
            <a:chExt cx="3539655" cy="241629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539617" cy="2416306"/>
            </a:xfrm>
            <a:custGeom>
              <a:avLst/>
              <a:gdLst/>
              <a:ahLst/>
              <a:cxnLst/>
              <a:rect l="l" t="t" r="r" b="b"/>
              <a:pathLst>
                <a:path w="3539617" h="2416306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8"/>
                  </a:lnTo>
                  <a:cubicBezTo>
                    <a:pt x="3539617" y="2235965"/>
                    <a:pt x="3359277" y="2416306"/>
                    <a:pt x="3136900" y="2416306"/>
                  </a:cubicBezTo>
                  <a:lnTo>
                    <a:pt x="402717" y="2416306"/>
                  </a:lnTo>
                  <a:cubicBezTo>
                    <a:pt x="180340" y="2416306"/>
                    <a:pt x="0" y="2235965"/>
                    <a:pt x="0" y="2013588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3539655" cy="244486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Els teus amics/gues t'han exclòs/a intencionadament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368841" y="3809938"/>
            <a:ext cx="3609478" cy="2548435"/>
            <a:chOff x="0" y="0"/>
            <a:chExt cx="3422320" cy="241629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422269" cy="2416307"/>
            </a:xfrm>
            <a:custGeom>
              <a:avLst/>
              <a:gdLst/>
              <a:ahLst/>
              <a:cxnLst/>
              <a:rect l="l" t="t" r="r" b="b"/>
              <a:pathLst>
                <a:path w="3422269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019552" y="0"/>
                  </a:lnTo>
                  <a:cubicBezTo>
                    <a:pt x="3241929" y="0"/>
                    <a:pt x="3422269" y="180340"/>
                    <a:pt x="3422269" y="402718"/>
                  </a:cubicBezTo>
                  <a:lnTo>
                    <a:pt x="3422269" y="2013589"/>
                  </a:lnTo>
                  <a:cubicBezTo>
                    <a:pt x="3422269" y="2235967"/>
                    <a:pt x="3241929" y="2416307"/>
                    <a:pt x="3019552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3422320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Has vist algú perdre la confiança a causa de les burles.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368841" y="6666576"/>
            <a:ext cx="3609478" cy="2548435"/>
            <a:chOff x="0" y="0"/>
            <a:chExt cx="3422320" cy="241629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422269" cy="2416307"/>
            </a:xfrm>
            <a:custGeom>
              <a:avLst/>
              <a:gdLst/>
              <a:ahLst/>
              <a:cxnLst/>
              <a:rect l="l" t="t" r="r" b="b"/>
              <a:pathLst>
                <a:path w="3422269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019552" y="0"/>
                  </a:lnTo>
                  <a:cubicBezTo>
                    <a:pt x="3241929" y="0"/>
                    <a:pt x="3422269" y="180340"/>
                    <a:pt x="3422269" y="402718"/>
                  </a:cubicBezTo>
                  <a:lnTo>
                    <a:pt x="3422269" y="2013589"/>
                  </a:lnTo>
                  <a:cubicBezTo>
                    <a:pt x="3422269" y="2235967"/>
                    <a:pt x="3241929" y="2416307"/>
                    <a:pt x="3019552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3422320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T'has rigut d'una broma que ha ferit els sentiments d'algú.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215509" y="6666576"/>
            <a:ext cx="3733230" cy="2548435"/>
            <a:chOff x="0" y="0"/>
            <a:chExt cx="3539655" cy="241629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539617" cy="2416307"/>
            </a:xfrm>
            <a:custGeom>
              <a:avLst/>
              <a:gdLst/>
              <a:ahLst/>
              <a:cxnLst/>
              <a:rect l="l" t="t" r="r" b="b"/>
              <a:pathLst>
                <a:path w="3539617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9"/>
                  </a:lnTo>
                  <a:cubicBezTo>
                    <a:pt x="3539617" y="2235967"/>
                    <a:pt x="3359277" y="2416307"/>
                    <a:pt x="3136900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3539655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Volies ajudar un/a amic/ga i no ho vas aconseguir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185929" y="6666576"/>
            <a:ext cx="3733230" cy="2548435"/>
            <a:chOff x="0" y="0"/>
            <a:chExt cx="3539655" cy="241629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539617" cy="2416307"/>
            </a:xfrm>
            <a:custGeom>
              <a:avLst/>
              <a:gdLst/>
              <a:ahLst/>
              <a:cxnLst/>
              <a:rect l="l" t="t" r="r" b="b"/>
              <a:pathLst>
                <a:path w="3539617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9"/>
                  </a:lnTo>
                  <a:cubicBezTo>
                    <a:pt x="3539617" y="2235967"/>
                    <a:pt x="3359277" y="2416307"/>
                    <a:pt x="3136900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3539655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T'han insultat o s'han rigut de tu els altres.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64548" y="630411"/>
            <a:ext cx="2196912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Segona ronda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368841" y="1071988"/>
            <a:ext cx="3609478" cy="2548436"/>
            <a:chOff x="0" y="0"/>
            <a:chExt cx="3422320" cy="2416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22269" cy="2416307"/>
            </a:xfrm>
            <a:custGeom>
              <a:avLst/>
              <a:gdLst/>
              <a:ahLst/>
              <a:cxnLst/>
              <a:rect l="l" t="t" r="r" b="b"/>
              <a:pathLst>
                <a:path w="3422269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019552" y="0"/>
                  </a:lnTo>
                  <a:cubicBezTo>
                    <a:pt x="3241929" y="0"/>
                    <a:pt x="3422269" y="180340"/>
                    <a:pt x="3422269" y="402718"/>
                  </a:cubicBezTo>
                  <a:lnTo>
                    <a:pt x="3422269" y="2013589"/>
                  </a:lnTo>
                  <a:cubicBezTo>
                    <a:pt x="3422269" y="2235967"/>
                    <a:pt x="3241929" y="2416307"/>
                    <a:pt x="3019552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422320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Algú et va ajudar quan et senties trist/a o sol/a.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215509" y="1072002"/>
            <a:ext cx="3733230" cy="2548434"/>
            <a:chOff x="0" y="0"/>
            <a:chExt cx="3539655" cy="24162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539617" cy="2416306"/>
            </a:xfrm>
            <a:custGeom>
              <a:avLst/>
              <a:gdLst/>
              <a:ahLst/>
              <a:cxnLst/>
              <a:rect l="l" t="t" r="r" b="b"/>
              <a:pathLst>
                <a:path w="3539617" h="2416306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8"/>
                  </a:lnTo>
                  <a:cubicBezTo>
                    <a:pt x="3539617" y="2235965"/>
                    <a:pt x="3359277" y="2416306"/>
                    <a:pt x="3136900" y="2416306"/>
                  </a:cubicBezTo>
                  <a:lnTo>
                    <a:pt x="402717" y="2416306"/>
                  </a:lnTo>
                  <a:cubicBezTo>
                    <a:pt x="180340" y="2416306"/>
                    <a:pt x="0" y="2235965"/>
                    <a:pt x="0" y="2013588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539655" cy="244486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Has ajudat un/a company/a de classe que ho passava malament.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185929" y="1072002"/>
            <a:ext cx="3733230" cy="2548434"/>
            <a:chOff x="0" y="0"/>
            <a:chExt cx="3539655" cy="24162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539617" cy="2416306"/>
            </a:xfrm>
            <a:custGeom>
              <a:avLst/>
              <a:gdLst/>
              <a:ahLst/>
              <a:cxnLst/>
              <a:rect l="l" t="t" r="r" b="b"/>
              <a:pathLst>
                <a:path w="3539617" h="2416306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8"/>
                  </a:lnTo>
                  <a:cubicBezTo>
                    <a:pt x="3539617" y="2235965"/>
                    <a:pt x="3359277" y="2416306"/>
                    <a:pt x="3136900" y="2416306"/>
                  </a:cubicBezTo>
                  <a:lnTo>
                    <a:pt x="402717" y="2416306"/>
                  </a:lnTo>
                  <a:cubicBezTo>
                    <a:pt x="180340" y="2416306"/>
                    <a:pt x="0" y="2235965"/>
                    <a:pt x="0" y="2013588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3539655" cy="244486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T'has defensat per algú que estava sent tractat/ada injustament.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185929" y="3882121"/>
            <a:ext cx="3733230" cy="2476245"/>
            <a:chOff x="0" y="0"/>
            <a:chExt cx="3539655" cy="234784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539617" cy="2347847"/>
            </a:xfrm>
            <a:custGeom>
              <a:avLst/>
              <a:gdLst/>
              <a:ahLst/>
              <a:cxnLst/>
              <a:rect l="l" t="t" r="r" b="b"/>
              <a:pathLst>
                <a:path w="3539617" h="2347847">
                  <a:moveTo>
                    <a:pt x="0" y="391287"/>
                  </a:moveTo>
                  <a:cubicBezTo>
                    <a:pt x="0" y="175260"/>
                    <a:pt x="175260" y="0"/>
                    <a:pt x="391287" y="0"/>
                  </a:cubicBezTo>
                  <a:lnTo>
                    <a:pt x="3148330" y="0"/>
                  </a:lnTo>
                  <a:cubicBezTo>
                    <a:pt x="3364484" y="0"/>
                    <a:pt x="3539617" y="175260"/>
                    <a:pt x="3539617" y="391287"/>
                  </a:cubicBezTo>
                  <a:lnTo>
                    <a:pt x="3539617" y="1956560"/>
                  </a:lnTo>
                  <a:cubicBezTo>
                    <a:pt x="3539617" y="2172714"/>
                    <a:pt x="3364357" y="2347847"/>
                    <a:pt x="3148330" y="2347847"/>
                  </a:cubicBezTo>
                  <a:lnTo>
                    <a:pt x="391287" y="2347847"/>
                  </a:lnTo>
                  <a:cubicBezTo>
                    <a:pt x="175260" y="2347847"/>
                    <a:pt x="0" y="2172587"/>
                    <a:pt x="0" y="1956560"/>
                  </a:cubicBezTo>
                  <a:lnTo>
                    <a:pt x="0" y="391287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3539655" cy="237642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Algú et va confiar alguna cosa important.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215509" y="3809938"/>
            <a:ext cx="3733230" cy="2548434"/>
            <a:chOff x="0" y="0"/>
            <a:chExt cx="3539655" cy="241629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539617" cy="2416306"/>
            </a:xfrm>
            <a:custGeom>
              <a:avLst/>
              <a:gdLst/>
              <a:ahLst/>
              <a:cxnLst/>
              <a:rect l="l" t="t" r="r" b="b"/>
              <a:pathLst>
                <a:path w="3539617" h="2416306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8"/>
                  </a:lnTo>
                  <a:cubicBezTo>
                    <a:pt x="3539617" y="2235965"/>
                    <a:pt x="3359277" y="2416306"/>
                    <a:pt x="3136900" y="2416306"/>
                  </a:cubicBezTo>
                  <a:lnTo>
                    <a:pt x="402717" y="2416306"/>
                  </a:lnTo>
                  <a:cubicBezTo>
                    <a:pt x="180340" y="2416306"/>
                    <a:pt x="0" y="2235965"/>
                    <a:pt x="0" y="2013588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3539655" cy="244486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Has fet un elogi que ha fet somriure algú.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368841" y="3809938"/>
            <a:ext cx="3609478" cy="2548435"/>
            <a:chOff x="0" y="0"/>
            <a:chExt cx="3422320" cy="241629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422269" cy="2416307"/>
            </a:xfrm>
            <a:custGeom>
              <a:avLst/>
              <a:gdLst/>
              <a:ahLst/>
              <a:cxnLst/>
              <a:rect l="l" t="t" r="r" b="b"/>
              <a:pathLst>
                <a:path w="3422269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019552" y="0"/>
                  </a:lnTo>
                  <a:cubicBezTo>
                    <a:pt x="3241929" y="0"/>
                    <a:pt x="3422269" y="180340"/>
                    <a:pt x="3422269" y="402718"/>
                  </a:cubicBezTo>
                  <a:lnTo>
                    <a:pt x="3422269" y="2013589"/>
                  </a:lnTo>
                  <a:cubicBezTo>
                    <a:pt x="3422269" y="2235967"/>
                    <a:pt x="3241929" y="2416307"/>
                    <a:pt x="3019552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3422320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Has rebut un elogi sincer.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368841" y="6666576"/>
            <a:ext cx="3609478" cy="2548435"/>
            <a:chOff x="0" y="0"/>
            <a:chExt cx="3422320" cy="241629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422269" cy="2416307"/>
            </a:xfrm>
            <a:custGeom>
              <a:avLst/>
              <a:gdLst/>
              <a:ahLst/>
              <a:cxnLst/>
              <a:rect l="l" t="t" r="r" b="b"/>
              <a:pathLst>
                <a:path w="3422269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019552" y="0"/>
                  </a:lnTo>
                  <a:cubicBezTo>
                    <a:pt x="3241929" y="0"/>
                    <a:pt x="3422269" y="180340"/>
                    <a:pt x="3422269" y="402718"/>
                  </a:cubicBezTo>
                  <a:lnTo>
                    <a:pt x="3422269" y="2013589"/>
                  </a:lnTo>
                  <a:cubicBezTo>
                    <a:pt x="3422269" y="2235967"/>
                    <a:pt x="3241929" y="2416307"/>
                    <a:pt x="3019552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3422320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Has escoltat un/a amic/ga que necessitava parlar.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215509" y="6666576"/>
            <a:ext cx="3733230" cy="2548435"/>
            <a:chOff x="0" y="0"/>
            <a:chExt cx="3539655" cy="241629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539617" cy="2416307"/>
            </a:xfrm>
            <a:custGeom>
              <a:avLst/>
              <a:gdLst/>
              <a:ahLst/>
              <a:cxnLst/>
              <a:rect l="l" t="t" r="r" b="b"/>
              <a:pathLst>
                <a:path w="3539617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9"/>
                  </a:lnTo>
                  <a:cubicBezTo>
                    <a:pt x="3539617" y="2235967"/>
                    <a:pt x="3359277" y="2416307"/>
                    <a:pt x="3136900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3539655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T'has sentit orgullós/a d'haver ajudat algú altre.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185929" y="6666576"/>
            <a:ext cx="3733230" cy="2548435"/>
            <a:chOff x="0" y="0"/>
            <a:chExt cx="3539655" cy="241629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539617" cy="2416307"/>
            </a:xfrm>
            <a:custGeom>
              <a:avLst/>
              <a:gdLst/>
              <a:ahLst/>
              <a:cxnLst/>
              <a:rect l="l" t="t" r="r" b="b"/>
              <a:pathLst>
                <a:path w="3539617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9"/>
                  </a:lnTo>
                  <a:cubicBezTo>
                    <a:pt x="3539617" y="2235967"/>
                    <a:pt x="3359277" y="2416307"/>
                    <a:pt x="3136900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3539655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T'has disculpat i has fet les paus després d'una discussió.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20906" y="1473864"/>
            <a:ext cx="1607553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Preguntes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4783" y="2578813"/>
            <a:ext cx="5290451" cy="2025057"/>
            <a:chOff x="0" y="0"/>
            <a:chExt cx="5016132" cy="19200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16119" cy="1920117"/>
            </a:xfrm>
            <a:custGeom>
              <a:avLst/>
              <a:gdLst/>
              <a:ahLst/>
              <a:cxnLst/>
              <a:rect l="l" t="t" r="r" b="b"/>
              <a:pathLst>
                <a:path w="5016119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4696079" y="0"/>
                  </a:lnTo>
                  <a:cubicBezTo>
                    <a:pt x="4872863" y="0"/>
                    <a:pt x="5016119" y="143256"/>
                    <a:pt x="5016119" y="320041"/>
                  </a:cubicBezTo>
                  <a:lnTo>
                    <a:pt x="5016119" y="1600077"/>
                  </a:lnTo>
                  <a:cubicBezTo>
                    <a:pt x="5016119" y="1776861"/>
                    <a:pt x="4872863" y="1920117"/>
                    <a:pt x="4696079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5016132" cy="194862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vas observar?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216190" y="2578813"/>
            <a:ext cx="5507028" cy="2025057"/>
            <a:chOff x="0" y="0"/>
            <a:chExt cx="5221478" cy="192005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221478" cy="1920117"/>
            </a:xfrm>
            <a:custGeom>
              <a:avLst/>
              <a:gdLst/>
              <a:ahLst/>
              <a:cxnLst/>
              <a:rect l="l" t="t" r="r" b="b"/>
              <a:pathLst>
                <a:path w="5221478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4901438" y="0"/>
                  </a:lnTo>
                  <a:cubicBezTo>
                    <a:pt x="5078222" y="0"/>
                    <a:pt x="5221478" y="143256"/>
                    <a:pt x="5221478" y="320041"/>
                  </a:cubicBezTo>
                  <a:lnTo>
                    <a:pt x="5221478" y="1600077"/>
                  </a:lnTo>
                  <a:cubicBezTo>
                    <a:pt x="5221478" y="1776861"/>
                    <a:pt x="5078222" y="1920117"/>
                    <a:pt x="4901438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5221478" cy="194862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és el clima a la nostra classe?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375009" y="4920713"/>
            <a:ext cx="5290451" cy="2025057"/>
            <a:chOff x="0" y="0"/>
            <a:chExt cx="5016132" cy="192005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016119" cy="1920117"/>
            </a:xfrm>
            <a:custGeom>
              <a:avLst/>
              <a:gdLst/>
              <a:ahLst/>
              <a:cxnLst/>
              <a:rect l="l" t="t" r="r" b="b"/>
              <a:pathLst>
                <a:path w="5016119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4696079" y="0"/>
                  </a:lnTo>
                  <a:cubicBezTo>
                    <a:pt x="4872863" y="0"/>
                    <a:pt x="5016119" y="143256"/>
                    <a:pt x="5016119" y="320041"/>
                  </a:cubicBezTo>
                  <a:lnTo>
                    <a:pt x="5016119" y="1600077"/>
                  </a:lnTo>
                  <a:cubicBezTo>
                    <a:pt x="5016119" y="1776861"/>
                    <a:pt x="4872863" y="1920117"/>
                    <a:pt x="4696079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016132" cy="194862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podem millorar per sentir-nos més segurs/es i més recolzats/des?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550892" y="8202431"/>
            <a:ext cx="5992971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silenci reforça la reflexió i l'empatia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420240" y="6032155"/>
            <a:ext cx="7447520" cy="385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Estratègies Contra l'Assetjament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endParaRPr lang="en-US" sz="5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Revisió de les Normes de Classe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45882" y="4887039"/>
            <a:ext cx="1988024" cy="436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9"/>
              </a:lnSpc>
              <a:spcBef>
                <a:spcPct val="0"/>
              </a:spcBef>
            </a:pPr>
            <a:r>
              <a:rPr lang="en-US" sz="2707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2.5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601108" y="9464269"/>
            <a:ext cx="3610914" cy="617942"/>
            <a:chOff x="0" y="0"/>
            <a:chExt cx="3034449" cy="5192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3034449" cy="538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37"/>
                </a:lnSpc>
              </a:pPr>
              <a:r>
                <a:rPr lang="en-US" sz="2030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49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07951" y="2236735"/>
            <a:ext cx="5736658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o pissarra de paper.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07951" y="6217048"/>
            <a:ext cx="5987139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grups, generarem estratègies i normes de convivència per prevenir i actuar contra l'assetjament i el ciberassetjament.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955940" y="2265310"/>
            <a:ext cx="6544475" cy="5756381"/>
            <a:chOff x="0" y="0"/>
            <a:chExt cx="5498597" cy="483644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498635" cy="4836513"/>
            </a:xfrm>
            <a:custGeom>
              <a:avLst/>
              <a:gdLst/>
              <a:ahLst/>
              <a:cxnLst/>
              <a:rect l="l" t="t" r="r" b="b"/>
              <a:pathLst>
                <a:path w="5498635" h="4836513">
                  <a:moveTo>
                    <a:pt x="0" y="705208"/>
                  </a:moveTo>
                  <a:cubicBezTo>
                    <a:pt x="0" y="315711"/>
                    <a:pt x="410305" y="0"/>
                    <a:pt x="916502" y="0"/>
                  </a:cubicBezTo>
                  <a:lnTo>
                    <a:pt x="4582133" y="0"/>
                  </a:lnTo>
                  <a:cubicBezTo>
                    <a:pt x="5088330" y="0"/>
                    <a:pt x="5498635" y="315711"/>
                    <a:pt x="5498635" y="705208"/>
                  </a:cubicBezTo>
                  <a:lnTo>
                    <a:pt x="5498635" y="4131290"/>
                  </a:lnTo>
                  <a:cubicBezTo>
                    <a:pt x="5498635" y="4520786"/>
                    <a:pt x="5088330" y="4836513"/>
                    <a:pt x="4582133" y="4836513"/>
                  </a:cubicBezTo>
                  <a:lnTo>
                    <a:pt x="916502" y="4836513"/>
                  </a:lnTo>
                  <a:cubicBezTo>
                    <a:pt x="410305" y="4836401"/>
                    <a:pt x="0" y="4520690"/>
                    <a:pt x="0" y="4131290"/>
                  </a:cubicBezTo>
                  <a:lnTo>
                    <a:pt x="0" y="705208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5498597" cy="4865024"/>
            </a:xfrm>
            <a:prstGeom prst="rect">
              <a:avLst/>
            </a:prstGeom>
          </p:spPr>
          <p:txBody>
            <a:bodyPr lIns="80617" tIns="80617" rIns="80617" bIns="80617" rtlCol="0" anchor="ctr"/>
            <a:lstStyle/>
            <a:p>
              <a:pPr marL="0" lvl="0" indent="0" algn="ctr">
                <a:lnSpc>
                  <a:spcPts val="3296"/>
                </a:lnSpc>
                <a:spcBef>
                  <a:spcPct val="0"/>
                </a:spcBef>
              </a:pPr>
              <a:r>
                <a:rPr lang="en-US" sz="2746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Ja hem parlat d'assetjament i ciberassetjament, i hem vist com afecten les persones. </a:t>
              </a:r>
            </a:p>
            <a:p>
              <a:pPr marL="0" lvl="0" indent="0" algn="ctr">
                <a:lnSpc>
                  <a:spcPts val="3296"/>
                </a:lnSpc>
                <a:spcBef>
                  <a:spcPct val="0"/>
                </a:spcBef>
              </a:pPr>
              <a:endParaRPr lang="en-US" sz="2746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ctr">
                <a:lnSpc>
                  <a:spcPts val="3296"/>
                </a:lnSpc>
                <a:spcBef>
                  <a:spcPct val="0"/>
                </a:spcBef>
              </a:pPr>
              <a:r>
                <a:rPr lang="en-US" sz="2746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Ara pensem junts/es: </a:t>
              </a:r>
            </a:p>
            <a:p>
              <a:pPr marL="0" lvl="0" indent="0" algn="ctr">
                <a:lnSpc>
                  <a:spcPts val="3296"/>
                </a:lnSpc>
                <a:spcBef>
                  <a:spcPct val="0"/>
                </a:spcBef>
              </a:pPr>
              <a:r>
                <a:rPr lang="en-US" sz="2746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podem fer com a classe per assegurar-nos que això no passi, o per aturar-ho si passa?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3479104" y="6775958"/>
            <a:ext cx="3413529" cy="2025057"/>
            <a:chOff x="0" y="0"/>
            <a:chExt cx="3236532" cy="19200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36595" cy="1920117"/>
            </a:xfrm>
            <a:custGeom>
              <a:avLst/>
              <a:gdLst/>
              <a:ahLst/>
              <a:cxnLst/>
              <a:rect l="l" t="t" r="r" b="b"/>
              <a:pathLst>
                <a:path w="3236595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2916555" y="0"/>
                  </a:lnTo>
                  <a:cubicBezTo>
                    <a:pt x="3093339" y="0"/>
                    <a:pt x="3236595" y="143256"/>
                    <a:pt x="3236595" y="320041"/>
                  </a:cubicBezTo>
                  <a:lnTo>
                    <a:pt x="3236595" y="1600077"/>
                  </a:lnTo>
                  <a:cubicBezTo>
                    <a:pt x="3236595" y="1776861"/>
                    <a:pt x="3093339" y="1920117"/>
                    <a:pt x="2916555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3236532" cy="194862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pot fer tothom?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352763" y="6775958"/>
            <a:ext cx="3582488" cy="2025057"/>
            <a:chOff x="0" y="0"/>
            <a:chExt cx="3396729" cy="192005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96742" cy="1920117"/>
            </a:xfrm>
            <a:custGeom>
              <a:avLst/>
              <a:gdLst/>
              <a:ahLst/>
              <a:cxnLst/>
              <a:rect l="l" t="t" r="r" b="b"/>
              <a:pathLst>
                <a:path w="3396742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3076702" y="0"/>
                  </a:lnTo>
                  <a:cubicBezTo>
                    <a:pt x="3253486" y="0"/>
                    <a:pt x="3396742" y="143256"/>
                    <a:pt x="3396742" y="320041"/>
                  </a:cubicBezTo>
                  <a:lnTo>
                    <a:pt x="3396742" y="1600077"/>
                  </a:lnTo>
                  <a:cubicBezTo>
                    <a:pt x="3396742" y="1776861"/>
                    <a:pt x="3253486" y="1920117"/>
                    <a:pt x="3076702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3396729" cy="194862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pot fer la classe?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736543" y="9110916"/>
            <a:ext cx="681490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Demanar ajuda no és xivatar, és protegir-se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267663" y="6775958"/>
            <a:ext cx="3582488" cy="2025057"/>
            <a:chOff x="0" y="0"/>
            <a:chExt cx="3396729" cy="192005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96742" cy="1920117"/>
            </a:xfrm>
            <a:custGeom>
              <a:avLst/>
              <a:gdLst/>
              <a:ahLst/>
              <a:cxnLst/>
              <a:rect l="l" t="t" r="r" b="b"/>
              <a:pathLst>
                <a:path w="3396742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3076702" y="0"/>
                  </a:lnTo>
                  <a:cubicBezTo>
                    <a:pt x="3253486" y="0"/>
                    <a:pt x="3396742" y="143256"/>
                    <a:pt x="3396742" y="320041"/>
                  </a:cubicBezTo>
                  <a:lnTo>
                    <a:pt x="3396742" y="1600077"/>
                  </a:lnTo>
                  <a:cubicBezTo>
                    <a:pt x="3396742" y="1776861"/>
                    <a:pt x="3253486" y="1920117"/>
                    <a:pt x="3076702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3396729" cy="194862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fer a internet?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A28C3211-A8A0-BAC9-9615-2B8575EC9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408" y="543993"/>
            <a:ext cx="8383170" cy="561100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52806" y="1028700"/>
            <a:ext cx="4860746" cy="2317369"/>
            <a:chOff x="0" y="0"/>
            <a:chExt cx="4027366" cy="19200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27357" cy="1920117"/>
            </a:xfrm>
            <a:custGeom>
              <a:avLst/>
              <a:gdLst/>
              <a:ahLst/>
              <a:cxnLst/>
              <a:rect l="l" t="t" r="r" b="b"/>
              <a:pathLst>
                <a:path w="4027357" h="1920117">
                  <a:moveTo>
                    <a:pt x="0" y="320041"/>
                  </a:moveTo>
                  <a:cubicBezTo>
                    <a:pt x="0" y="143256"/>
                    <a:pt x="115018" y="0"/>
                    <a:pt x="256955" y="0"/>
                  </a:cubicBezTo>
                  <a:lnTo>
                    <a:pt x="3770402" y="0"/>
                  </a:lnTo>
                  <a:cubicBezTo>
                    <a:pt x="3912338" y="0"/>
                    <a:pt x="4027357" y="143256"/>
                    <a:pt x="4027357" y="320041"/>
                  </a:cubicBezTo>
                  <a:lnTo>
                    <a:pt x="4027357" y="1600077"/>
                  </a:lnTo>
                  <a:cubicBezTo>
                    <a:pt x="4027357" y="1776861"/>
                    <a:pt x="3912338" y="1920117"/>
                    <a:pt x="3770402" y="1920117"/>
                  </a:cubicBezTo>
                  <a:lnTo>
                    <a:pt x="256955" y="1920117"/>
                  </a:lnTo>
                  <a:cubicBezTo>
                    <a:pt x="115018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4027366" cy="1939104"/>
            </a:xfrm>
            <a:prstGeom prst="rect">
              <a:avLst/>
            </a:prstGeom>
          </p:spPr>
          <p:txBody>
            <a:bodyPr lIns="81749" tIns="81749" rIns="81749" bIns="81749" rtlCol="0" anchor="ctr"/>
            <a:lstStyle/>
            <a:p>
              <a:pPr marL="0" lvl="0" indent="0" algn="ctr">
                <a:lnSpc>
                  <a:spcPts val="3587"/>
                </a:lnSpc>
                <a:spcBef>
                  <a:spcPct val="0"/>
                </a:spcBef>
              </a:pPr>
              <a:r>
                <a:rPr lang="en-US" sz="298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normes ja tenim a classe?"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226610" y="1028700"/>
            <a:ext cx="5108584" cy="2317369"/>
            <a:chOff x="0" y="0"/>
            <a:chExt cx="4232713" cy="192005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32713" cy="1920117"/>
            </a:xfrm>
            <a:custGeom>
              <a:avLst/>
              <a:gdLst/>
              <a:ahLst/>
              <a:cxnLst/>
              <a:rect l="l" t="t" r="r" b="b"/>
              <a:pathLst>
                <a:path w="4232713" h="1920117">
                  <a:moveTo>
                    <a:pt x="0" y="320041"/>
                  </a:moveTo>
                  <a:cubicBezTo>
                    <a:pt x="0" y="143256"/>
                    <a:pt x="116128" y="0"/>
                    <a:pt x="259436" y="0"/>
                  </a:cubicBezTo>
                  <a:lnTo>
                    <a:pt x="3973277" y="0"/>
                  </a:lnTo>
                  <a:cubicBezTo>
                    <a:pt x="4116585" y="0"/>
                    <a:pt x="4232713" y="143256"/>
                    <a:pt x="4232713" y="320041"/>
                  </a:cubicBezTo>
                  <a:lnTo>
                    <a:pt x="4232713" y="1600077"/>
                  </a:lnTo>
                  <a:cubicBezTo>
                    <a:pt x="4232713" y="1776861"/>
                    <a:pt x="4116585" y="1920117"/>
                    <a:pt x="3973277" y="1920117"/>
                  </a:cubicBezTo>
                  <a:lnTo>
                    <a:pt x="259436" y="1920117"/>
                  </a:lnTo>
                  <a:cubicBezTo>
                    <a:pt x="116128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4232713" cy="1939104"/>
            </a:xfrm>
            <a:prstGeom prst="rect">
              <a:avLst/>
            </a:prstGeom>
          </p:spPr>
          <p:txBody>
            <a:bodyPr lIns="81749" tIns="81749" rIns="81749" bIns="81749" rtlCol="0" anchor="ctr"/>
            <a:lstStyle/>
            <a:p>
              <a:pPr marL="0" lvl="0" indent="0" algn="ctr">
                <a:lnSpc>
                  <a:spcPts val="3587"/>
                </a:lnSpc>
                <a:spcBef>
                  <a:spcPct val="0"/>
                </a:spcBef>
              </a:pPr>
              <a:r>
                <a:rPr lang="en-US" sz="298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Són suficients per viure en pau?"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508997" y="3805047"/>
            <a:ext cx="9270006" cy="7964305"/>
            <a:chOff x="0" y="0"/>
            <a:chExt cx="12360008" cy="10619074"/>
          </a:xfrm>
        </p:grpSpPr>
        <p:sp>
          <p:nvSpPr>
            <p:cNvPr id="9" name="TextBox 9"/>
            <p:cNvSpPr txBox="1"/>
            <p:nvPr/>
          </p:nvSpPr>
          <p:spPr>
            <a:xfrm>
              <a:off x="183752" y="-28575"/>
              <a:ext cx="11992504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L'assetjament no és només un problema d'una persona, sinó també un repte per a tothom.</a:t>
              </a:r>
            </a:p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Com a classe, podem assumir la responsabilitat de protegir-nos i donar-nos suport mútuament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 rot="5400000">
              <a:off x="1404545" y="-336389"/>
              <a:ext cx="9550917" cy="12360008"/>
              <a:chOff x="0" y="0"/>
              <a:chExt cx="5935053" cy="7680655"/>
            </a:xfrm>
          </p:grpSpPr>
          <p:sp>
            <p:nvSpPr>
              <p:cNvPr id="11" name="Freeform 11" descr="A group of people sitting together  AI-generated content may be incorrect."/>
              <p:cNvSpPr/>
              <p:nvPr/>
            </p:nvSpPr>
            <p:spPr>
              <a:xfrm>
                <a:off x="0" y="0"/>
                <a:ext cx="5935091" cy="7680706"/>
              </a:xfrm>
              <a:custGeom>
                <a:avLst/>
                <a:gdLst/>
                <a:ahLst/>
                <a:cxnLst/>
                <a:rect l="l" t="t" r="r" b="b"/>
                <a:pathLst>
                  <a:path w="5935091" h="7680706">
                    <a:moveTo>
                      <a:pt x="0" y="0"/>
                    </a:moveTo>
                    <a:lnTo>
                      <a:pt x="5935091" y="0"/>
                    </a:lnTo>
                    <a:lnTo>
                      <a:pt x="5935091" y="7680706"/>
                    </a:lnTo>
                    <a:lnTo>
                      <a:pt x="0" y="768070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 dirty="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095827" y="6019454"/>
            <a:ext cx="8431638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Tancament</a:t>
            </a:r>
            <a:r>
              <a:rPr lang="en-US" sz="5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 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endParaRPr lang="en-US" sz="5000" u="none" strike="noStrik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Targetes</a:t>
            </a:r>
            <a:r>
              <a:rPr lang="en-US" sz="5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5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d'Autoestima</a:t>
            </a:r>
            <a:endParaRPr lang="en-US" sz="5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635712" y="4770004"/>
            <a:ext cx="3016578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2.5</a:t>
            </a:r>
          </a:p>
        </p:txBody>
      </p:sp>
    </p:spTree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83212" y="2201624"/>
            <a:ext cx="5878984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targeta circular o targeta d'autoestima per estudiant.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 de colors.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Cinta adhesiva per enganxar les targetes a la paret de l'aula.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83212" y="6809026"/>
            <a:ext cx="613568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estudiant escriurà un missatge positiu per a si mateix/a i el compartirà si ho desitja.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7885266" y="601523"/>
            <a:ext cx="9946289" cy="7455278"/>
            <a:chOff x="0" y="0"/>
            <a:chExt cx="13261719" cy="9940371"/>
          </a:xfrm>
        </p:grpSpPr>
        <p:grpSp>
          <p:nvGrpSpPr>
            <p:cNvPr id="5" name="Group 5"/>
            <p:cNvGrpSpPr/>
            <p:nvPr/>
          </p:nvGrpSpPr>
          <p:grpSpPr>
            <a:xfrm>
              <a:off x="1335739" y="151501"/>
              <a:ext cx="9906979" cy="9747963"/>
              <a:chOff x="0" y="0"/>
              <a:chExt cx="6091669" cy="599389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6731" y="6731"/>
                <a:ext cx="6078220" cy="5980430"/>
              </a:xfrm>
              <a:custGeom>
                <a:avLst/>
                <a:gdLst/>
                <a:ahLst/>
                <a:cxnLst/>
                <a:rect l="l" t="t" r="r" b="b"/>
                <a:pathLst>
                  <a:path w="6078220" h="5980430">
                    <a:moveTo>
                      <a:pt x="0" y="2990215"/>
                    </a:moveTo>
                    <a:cubicBezTo>
                      <a:pt x="0" y="1338834"/>
                      <a:pt x="1360678" y="0"/>
                      <a:pt x="3039110" y="0"/>
                    </a:cubicBezTo>
                    <a:cubicBezTo>
                      <a:pt x="4717542" y="0"/>
                      <a:pt x="6078220" y="1338707"/>
                      <a:pt x="6078220" y="2990215"/>
                    </a:cubicBezTo>
                    <a:cubicBezTo>
                      <a:pt x="6078220" y="4641723"/>
                      <a:pt x="4717542" y="5980430"/>
                      <a:pt x="3039110" y="5980430"/>
                    </a:cubicBezTo>
                    <a:cubicBezTo>
                      <a:pt x="1360678" y="5980430"/>
                      <a:pt x="0" y="4641596"/>
                      <a:pt x="0" y="2990215"/>
                    </a:cubicBez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7" name="Freeform 7"/>
              <p:cNvSpPr/>
              <p:nvPr/>
            </p:nvSpPr>
            <p:spPr>
              <a:xfrm>
                <a:off x="0" y="0"/>
                <a:ext cx="6091682" cy="5993892"/>
              </a:xfrm>
              <a:custGeom>
                <a:avLst/>
                <a:gdLst/>
                <a:ahLst/>
                <a:cxnLst/>
                <a:rect l="l" t="t" r="r" b="b"/>
                <a:pathLst>
                  <a:path w="6091682" h="5993892">
                    <a:moveTo>
                      <a:pt x="0" y="2996946"/>
                    </a:moveTo>
                    <a:cubicBezTo>
                      <a:pt x="0" y="1341628"/>
                      <a:pt x="1363726" y="0"/>
                      <a:pt x="3045841" y="0"/>
                    </a:cubicBezTo>
                    <a:lnTo>
                      <a:pt x="3045841" y="6731"/>
                    </a:lnTo>
                    <a:lnTo>
                      <a:pt x="3045841" y="0"/>
                    </a:lnTo>
                    <a:cubicBezTo>
                      <a:pt x="4727956" y="0"/>
                      <a:pt x="6091682" y="1341628"/>
                      <a:pt x="6091682" y="2996946"/>
                    </a:cubicBezTo>
                    <a:cubicBezTo>
                      <a:pt x="6091682" y="4652264"/>
                      <a:pt x="4727956" y="5993892"/>
                      <a:pt x="3045841" y="5993892"/>
                    </a:cubicBezTo>
                    <a:lnTo>
                      <a:pt x="3045841" y="5987161"/>
                    </a:lnTo>
                    <a:lnTo>
                      <a:pt x="3045841" y="5993892"/>
                    </a:lnTo>
                    <a:cubicBezTo>
                      <a:pt x="1363726" y="5993892"/>
                      <a:pt x="0" y="4652264"/>
                      <a:pt x="0" y="2996946"/>
                    </a:cubicBezTo>
                    <a:lnTo>
                      <a:pt x="6731" y="2996946"/>
                    </a:lnTo>
                    <a:lnTo>
                      <a:pt x="12446" y="3000629"/>
                    </a:lnTo>
                    <a:cubicBezTo>
                      <a:pt x="10795" y="3003169"/>
                      <a:pt x="7747" y="3004312"/>
                      <a:pt x="4826" y="3003423"/>
                    </a:cubicBezTo>
                    <a:cubicBezTo>
                      <a:pt x="1905" y="3002534"/>
                      <a:pt x="0" y="2999867"/>
                      <a:pt x="0" y="2996946"/>
                    </a:cubicBezTo>
                    <a:moveTo>
                      <a:pt x="13589" y="2996946"/>
                    </a:moveTo>
                    <a:lnTo>
                      <a:pt x="6731" y="2996946"/>
                    </a:lnTo>
                    <a:lnTo>
                      <a:pt x="1016" y="2993263"/>
                    </a:lnTo>
                    <a:cubicBezTo>
                      <a:pt x="2667" y="2990723"/>
                      <a:pt x="5715" y="2989580"/>
                      <a:pt x="8636" y="2990469"/>
                    </a:cubicBezTo>
                    <a:cubicBezTo>
                      <a:pt x="11557" y="2991358"/>
                      <a:pt x="13462" y="2994025"/>
                      <a:pt x="13462" y="2996946"/>
                    </a:cubicBezTo>
                    <a:cubicBezTo>
                      <a:pt x="13462" y="4644517"/>
                      <a:pt x="1370965" y="5980303"/>
                      <a:pt x="3045714" y="5980303"/>
                    </a:cubicBezTo>
                    <a:cubicBezTo>
                      <a:pt x="4720463" y="5980303"/>
                      <a:pt x="6078093" y="4644517"/>
                      <a:pt x="6078093" y="2996946"/>
                    </a:cubicBezTo>
                    <a:lnTo>
                      <a:pt x="6084824" y="2996946"/>
                    </a:lnTo>
                    <a:lnTo>
                      <a:pt x="6078093" y="2996946"/>
                    </a:lnTo>
                    <a:cubicBezTo>
                      <a:pt x="6078093" y="1349375"/>
                      <a:pt x="4720590" y="13589"/>
                      <a:pt x="3045841" y="13589"/>
                    </a:cubicBezTo>
                    <a:lnTo>
                      <a:pt x="3045841" y="6731"/>
                    </a:lnTo>
                    <a:lnTo>
                      <a:pt x="3045841" y="13462"/>
                    </a:lnTo>
                    <a:cubicBezTo>
                      <a:pt x="1371092" y="13589"/>
                      <a:pt x="13589" y="1349375"/>
                      <a:pt x="13589" y="2996946"/>
                    </a:cubicBez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5400000">
              <a:off x="1660674" y="-1660674"/>
              <a:ext cx="9940371" cy="13261719"/>
              <a:chOff x="0" y="0"/>
              <a:chExt cx="6112201" cy="8154454"/>
            </a:xfrm>
          </p:grpSpPr>
          <p:sp>
            <p:nvSpPr>
              <p:cNvPr id="9" name="Freeform 9" descr="A cartoon of a child holding books  AI-generated content may be incorrect."/>
              <p:cNvSpPr/>
              <p:nvPr/>
            </p:nvSpPr>
            <p:spPr>
              <a:xfrm>
                <a:off x="0" y="0"/>
                <a:ext cx="6112227" cy="8154416"/>
              </a:xfrm>
              <a:custGeom>
                <a:avLst/>
                <a:gdLst/>
                <a:ahLst/>
                <a:cxnLst/>
                <a:rect l="l" t="t" r="r" b="b"/>
                <a:pathLst>
                  <a:path w="6112227" h="8154416">
                    <a:moveTo>
                      <a:pt x="0" y="0"/>
                    </a:moveTo>
                    <a:lnTo>
                      <a:pt x="6112227" y="0"/>
                    </a:lnTo>
                    <a:lnTo>
                      <a:pt x="6112227" y="8154416"/>
                    </a:lnTo>
                    <a:lnTo>
                      <a:pt x="0" y="815441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l="-1545" r="-1545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24638" y="1866634"/>
            <a:ext cx="6424807" cy="6321683"/>
            <a:chOff x="0" y="0"/>
            <a:chExt cx="6091669" cy="5993892"/>
          </a:xfrm>
        </p:grpSpPr>
        <p:sp>
          <p:nvSpPr>
            <p:cNvPr id="3" name="Freeform 3"/>
            <p:cNvSpPr/>
            <p:nvPr/>
          </p:nvSpPr>
          <p:spPr>
            <a:xfrm>
              <a:off x="6731" y="6731"/>
              <a:ext cx="6078220" cy="5980430"/>
            </a:xfrm>
            <a:custGeom>
              <a:avLst/>
              <a:gdLst/>
              <a:ahLst/>
              <a:cxnLst/>
              <a:rect l="l" t="t" r="r" b="b"/>
              <a:pathLst>
                <a:path w="6078220" h="5980430">
                  <a:moveTo>
                    <a:pt x="0" y="2990215"/>
                  </a:moveTo>
                  <a:cubicBezTo>
                    <a:pt x="0" y="1338834"/>
                    <a:pt x="1360678" y="0"/>
                    <a:pt x="3039110" y="0"/>
                  </a:cubicBezTo>
                  <a:cubicBezTo>
                    <a:pt x="4717542" y="0"/>
                    <a:pt x="6078220" y="1338707"/>
                    <a:pt x="6078220" y="2990215"/>
                  </a:cubicBezTo>
                  <a:cubicBezTo>
                    <a:pt x="6078220" y="4641723"/>
                    <a:pt x="4717542" y="5980430"/>
                    <a:pt x="3039110" y="5980430"/>
                  </a:cubicBezTo>
                  <a:cubicBezTo>
                    <a:pt x="1360678" y="5980430"/>
                    <a:pt x="0" y="4641596"/>
                    <a:pt x="0" y="2990215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6091682" cy="5993892"/>
            </a:xfrm>
            <a:custGeom>
              <a:avLst/>
              <a:gdLst/>
              <a:ahLst/>
              <a:cxnLst/>
              <a:rect l="l" t="t" r="r" b="b"/>
              <a:pathLst>
                <a:path w="6091682" h="5993892">
                  <a:moveTo>
                    <a:pt x="0" y="2996946"/>
                  </a:moveTo>
                  <a:cubicBezTo>
                    <a:pt x="0" y="1341628"/>
                    <a:pt x="1363726" y="0"/>
                    <a:pt x="3045841" y="0"/>
                  </a:cubicBezTo>
                  <a:lnTo>
                    <a:pt x="3045841" y="6731"/>
                  </a:lnTo>
                  <a:lnTo>
                    <a:pt x="3045841" y="0"/>
                  </a:lnTo>
                  <a:cubicBezTo>
                    <a:pt x="4727956" y="0"/>
                    <a:pt x="6091682" y="1341628"/>
                    <a:pt x="6091682" y="2996946"/>
                  </a:cubicBezTo>
                  <a:cubicBezTo>
                    <a:pt x="6091682" y="4652264"/>
                    <a:pt x="4727956" y="5993892"/>
                    <a:pt x="3045841" y="5993892"/>
                  </a:cubicBezTo>
                  <a:lnTo>
                    <a:pt x="3045841" y="5987161"/>
                  </a:lnTo>
                  <a:lnTo>
                    <a:pt x="3045841" y="5993892"/>
                  </a:lnTo>
                  <a:cubicBezTo>
                    <a:pt x="1363726" y="5993892"/>
                    <a:pt x="0" y="4652264"/>
                    <a:pt x="0" y="2996946"/>
                  </a:cubicBezTo>
                  <a:lnTo>
                    <a:pt x="6731" y="2996946"/>
                  </a:lnTo>
                  <a:lnTo>
                    <a:pt x="12446" y="3000629"/>
                  </a:lnTo>
                  <a:cubicBezTo>
                    <a:pt x="10795" y="3003169"/>
                    <a:pt x="7747" y="3004312"/>
                    <a:pt x="4826" y="3003423"/>
                  </a:cubicBezTo>
                  <a:cubicBezTo>
                    <a:pt x="1905" y="3002534"/>
                    <a:pt x="0" y="2999867"/>
                    <a:pt x="0" y="2996946"/>
                  </a:cubicBezTo>
                  <a:moveTo>
                    <a:pt x="13589" y="2996946"/>
                  </a:moveTo>
                  <a:lnTo>
                    <a:pt x="6731" y="2996946"/>
                  </a:lnTo>
                  <a:lnTo>
                    <a:pt x="1016" y="2993263"/>
                  </a:lnTo>
                  <a:cubicBezTo>
                    <a:pt x="2667" y="2990723"/>
                    <a:pt x="5715" y="2989580"/>
                    <a:pt x="8636" y="2990469"/>
                  </a:cubicBezTo>
                  <a:cubicBezTo>
                    <a:pt x="11557" y="2991358"/>
                    <a:pt x="13462" y="2994025"/>
                    <a:pt x="13462" y="2996946"/>
                  </a:cubicBezTo>
                  <a:cubicBezTo>
                    <a:pt x="13462" y="4644517"/>
                    <a:pt x="1370965" y="5980303"/>
                    <a:pt x="3045714" y="5980303"/>
                  </a:cubicBezTo>
                  <a:cubicBezTo>
                    <a:pt x="4720463" y="5980303"/>
                    <a:pt x="6078093" y="4644517"/>
                    <a:pt x="6078093" y="2996946"/>
                  </a:cubicBezTo>
                  <a:lnTo>
                    <a:pt x="6084824" y="2996946"/>
                  </a:lnTo>
                  <a:lnTo>
                    <a:pt x="6078093" y="2996946"/>
                  </a:lnTo>
                  <a:cubicBezTo>
                    <a:pt x="6078093" y="1349375"/>
                    <a:pt x="4720590" y="13589"/>
                    <a:pt x="3045841" y="13589"/>
                  </a:cubicBezTo>
                  <a:lnTo>
                    <a:pt x="3045841" y="6731"/>
                  </a:lnTo>
                  <a:lnTo>
                    <a:pt x="3045841" y="13462"/>
                  </a:lnTo>
                  <a:cubicBezTo>
                    <a:pt x="1371092" y="13589"/>
                    <a:pt x="13589" y="1349375"/>
                    <a:pt x="13589" y="2996946"/>
                  </a:cubicBezTo>
                  <a:close/>
                </a:path>
              </a:pathLst>
            </a:custGeom>
            <a:solidFill>
              <a:srgbClr val="4A7EBB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8241157" y="699341"/>
            <a:ext cx="6624908" cy="8573411"/>
            <a:chOff x="0" y="0"/>
            <a:chExt cx="6281395" cy="8128864"/>
          </a:xfrm>
        </p:grpSpPr>
        <p:sp>
          <p:nvSpPr>
            <p:cNvPr id="6" name="Freeform 6" descr="A cartoon of a child holding books  AI-generated content may be incorrect."/>
            <p:cNvSpPr/>
            <p:nvPr/>
          </p:nvSpPr>
          <p:spPr>
            <a:xfrm>
              <a:off x="0" y="0"/>
              <a:ext cx="6281420" cy="8128889"/>
            </a:xfrm>
            <a:custGeom>
              <a:avLst/>
              <a:gdLst/>
              <a:ahLst/>
              <a:cxnLst/>
              <a:rect l="l" t="t" r="r" b="b"/>
              <a:pathLst>
                <a:path w="6281420" h="8128889">
                  <a:moveTo>
                    <a:pt x="0" y="0"/>
                  </a:moveTo>
                  <a:lnTo>
                    <a:pt x="6281420" y="0"/>
                  </a:lnTo>
                  <a:lnTo>
                    <a:pt x="6281420" y="8128889"/>
                  </a:lnTo>
                  <a:lnTo>
                    <a:pt x="0" y="8128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94056" y="4387310"/>
            <a:ext cx="2085971" cy="1413570"/>
            <a:chOff x="0" y="0"/>
            <a:chExt cx="1977809" cy="134027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77898" cy="1340363"/>
            </a:xfrm>
            <a:custGeom>
              <a:avLst/>
              <a:gdLst/>
              <a:ahLst/>
              <a:cxnLst/>
              <a:rect l="l" t="t" r="r" b="b"/>
              <a:pathLst>
                <a:path w="1977898" h="1340363">
                  <a:moveTo>
                    <a:pt x="13589" y="0"/>
                  </a:moveTo>
                  <a:lnTo>
                    <a:pt x="1964309" y="0"/>
                  </a:lnTo>
                  <a:cubicBezTo>
                    <a:pt x="1971802" y="0"/>
                    <a:pt x="1977898" y="6096"/>
                    <a:pt x="1977898" y="13589"/>
                  </a:cubicBezTo>
                  <a:lnTo>
                    <a:pt x="1977898" y="1326774"/>
                  </a:lnTo>
                  <a:cubicBezTo>
                    <a:pt x="1977898" y="1334267"/>
                    <a:pt x="1971802" y="1340363"/>
                    <a:pt x="1964309" y="1340363"/>
                  </a:cubicBezTo>
                  <a:lnTo>
                    <a:pt x="13589" y="1340363"/>
                  </a:lnTo>
                  <a:cubicBezTo>
                    <a:pt x="6096" y="1340363"/>
                    <a:pt x="0" y="1334267"/>
                    <a:pt x="0" y="1326774"/>
                  </a:cubicBezTo>
                  <a:lnTo>
                    <a:pt x="0" y="13589"/>
                  </a:lnTo>
                  <a:cubicBezTo>
                    <a:pt x="0" y="6096"/>
                    <a:pt x="6096" y="0"/>
                    <a:pt x="13589" y="0"/>
                  </a:cubicBezTo>
                  <a:moveTo>
                    <a:pt x="13589" y="27051"/>
                  </a:moveTo>
                  <a:lnTo>
                    <a:pt x="13589" y="13589"/>
                  </a:lnTo>
                  <a:lnTo>
                    <a:pt x="27051" y="13589"/>
                  </a:lnTo>
                  <a:lnTo>
                    <a:pt x="27051" y="1326774"/>
                  </a:lnTo>
                  <a:lnTo>
                    <a:pt x="13589" y="1326774"/>
                  </a:lnTo>
                  <a:lnTo>
                    <a:pt x="13589" y="1313185"/>
                  </a:lnTo>
                  <a:lnTo>
                    <a:pt x="1964309" y="1313185"/>
                  </a:lnTo>
                  <a:lnTo>
                    <a:pt x="1964309" y="1326774"/>
                  </a:lnTo>
                  <a:lnTo>
                    <a:pt x="1950720" y="1326774"/>
                  </a:lnTo>
                  <a:lnTo>
                    <a:pt x="1950720" y="13589"/>
                  </a:lnTo>
                  <a:lnTo>
                    <a:pt x="1964309" y="13589"/>
                  </a:lnTo>
                  <a:lnTo>
                    <a:pt x="1964309" y="27051"/>
                  </a:lnTo>
                  <a:lnTo>
                    <a:pt x="13589" y="270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977809" cy="1340274"/>
            </a:xfrm>
            <a:prstGeom prst="rect">
              <a:avLst/>
            </a:prstGeom>
          </p:spPr>
          <p:txBody>
            <a:bodyPr lIns="71438" tIns="71438" rIns="71438" bIns="71438" rtlCol="0" anchor="t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Dreaming Outloud Script"/>
                  <a:ea typeface="Dreaming Outloud Script"/>
                  <a:cs typeface="Dreaming Outloud Script"/>
                  <a:sym typeface="Dreaming Outloud Script"/>
                </a:rPr>
                <a:t>Sóc en Marc</a:t>
              </a:r>
            </a:p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Dreaming Outloud Script"/>
                  <a:ea typeface="Dreaming Outloud Script"/>
                  <a:cs typeface="Dreaming Outloud Script"/>
                  <a:sym typeface="Dreaming Outloud Script"/>
                </a:rPr>
                <a:t>Sóc un bon amic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329717" y="5080251"/>
            <a:ext cx="6967879" cy="1571847"/>
            <a:chOff x="0" y="0"/>
            <a:chExt cx="9290505" cy="2095796"/>
          </a:xfrm>
        </p:grpSpPr>
        <p:sp>
          <p:nvSpPr>
            <p:cNvPr id="11" name="AutoShape 11"/>
            <p:cNvSpPr/>
            <p:nvPr/>
          </p:nvSpPr>
          <p:spPr>
            <a:xfrm flipH="1">
              <a:off x="3535085" y="18456"/>
              <a:ext cx="5750701" cy="1470470"/>
            </a:xfrm>
            <a:prstGeom prst="line">
              <a:avLst/>
            </a:prstGeom>
            <a:ln w="38100" cap="rnd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s-ES"/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0" y="882057"/>
              <a:ext cx="3535085" cy="1213739"/>
              <a:chOff x="0" y="0"/>
              <a:chExt cx="2513838" cy="863104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513838" cy="863104"/>
              </a:xfrm>
              <a:custGeom>
                <a:avLst/>
                <a:gdLst/>
                <a:ahLst/>
                <a:cxnLst/>
                <a:rect l="l" t="t" r="r" b="b"/>
                <a:pathLst>
                  <a:path w="2513838" h="863104">
                    <a:moveTo>
                      <a:pt x="13589" y="0"/>
                    </a:moveTo>
                    <a:lnTo>
                      <a:pt x="2500249" y="0"/>
                    </a:lnTo>
                    <a:cubicBezTo>
                      <a:pt x="2507742" y="0"/>
                      <a:pt x="2513838" y="6127"/>
                      <a:pt x="2513838" y="13658"/>
                    </a:cubicBezTo>
                    <a:lnTo>
                      <a:pt x="2513838" y="849446"/>
                    </a:lnTo>
                    <a:cubicBezTo>
                      <a:pt x="2513838" y="856977"/>
                      <a:pt x="2507742" y="863104"/>
                      <a:pt x="2500249" y="863104"/>
                    </a:cubicBezTo>
                    <a:lnTo>
                      <a:pt x="13589" y="863104"/>
                    </a:lnTo>
                    <a:cubicBezTo>
                      <a:pt x="6096" y="863104"/>
                      <a:pt x="0" y="856977"/>
                      <a:pt x="0" y="849446"/>
                    </a:cubicBezTo>
                    <a:lnTo>
                      <a:pt x="0" y="13658"/>
                    </a:lnTo>
                    <a:cubicBezTo>
                      <a:pt x="0" y="6127"/>
                      <a:pt x="6096" y="0"/>
                      <a:pt x="13589" y="0"/>
                    </a:cubicBezTo>
                    <a:moveTo>
                      <a:pt x="13589" y="27187"/>
                    </a:moveTo>
                    <a:lnTo>
                      <a:pt x="13589" y="13658"/>
                    </a:lnTo>
                    <a:lnTo>
                      <a:pt x="27051" y="13658"/>
                    </a:lnTo>
                    <a:lnTo>
                      <a:pt x="27051" y="849446"/>
                    </a:lnTo>
                    <a:lnTo>
                      <a:pt x="13589" y="849446"/>
                    </a:lnTo>
                    <a:lnTo>
                      <a:pt x="13589" y="835916"/>
                    </a:lnTo>
                    <a:lnTo>
                      <a:pt x="2500249" y="835916"/>
                    </a:lnTo>
                    <a:lnTo>
                      <a:pt x="2500249" y="849574"/>
                    </a:lnTo>
                    <a:lnTo>
                      <a:pt x="2486660" y="849574"/>
                    </a:lnTo>
                    <a:lnTo>
                      <a:pt x="2486660" y="13658"/>
                    </a:lnTo>
                    <a:lnTo>
                      <a:pt x="2500249" y="13658"/>
                    </a:lnTo>
                    <a:lnTo>
                      <a:pt x="2500249" y="27187"/>
                    </a:lnTo>
                    <a:lnTo>
                      <a:pt x="13589" y="27187"/>
                    </a:ln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2513838" cy="891679"/>
              </a:xfrm>
              <a:prstGeom prst="rect">
                <a:avLst/>
              </a:prstGeom>
            </p:spPr>
            <p:txBody>
              <a:bodyPr lIns="71438" tIns="71438" rIns="71438" bIns="71438" rtlCol="0" anchor="t"/>
              <a:lstStyle/>
              <a:p>
                <a:pPr marL="0" lvl="0" indent="0" algn="ctr">
                  <a:lnSpc>
                    <a:spcPts val="2400"/>
                  </a:lnSpc>
                  <a:spcBef>
                    <a:spcPct val="0"/>
                  </a:spcBef>
                </a:pPr>
                <a:r>
                  <a:rPr lang="en-US" sz="2000" b="1" u="none" strike="noStrike">
                    <a:solidFill>
                      <a:srgbClr val="00000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Primer escriu una qualitat teva</a:t>
                </a:r>
              </a:p>
            </p:txBody>
          </p:sp>
        </p:grpSp>
      </p:grpSp>
      <p:sp>
        <p:nvSpPr>
          <p:cNvPr id="15" name="TextBox 15"/>
          <p:cNvSpPr txBox="1"/>
          <p:nvPr/>
        </p:nvSpPr>
        <p:spPr>
          <a:xfrm>
            <a:off x="10653499" y="2644749"/>
            <a:ext cx="1800225" cy="803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2700" u="none" strike="noStrike">
                <a:solidFill>
                  <a:srgbClr val="000000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Ets molt valent/a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65190" y="6111454"/>
            <a:ext cx="1800225" cy="803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2700" u="none" strike="noStrike">
                <a:solidFill>
                  <a:srgbClr val="000000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Ets molt divertit/da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807638" y="3568462"/>
            <a:ext cx="1564213" cy="1205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2700" u="none" strike="noStrike">
                <a:solidFill>
                  <a:srgbClr val="000000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M'encanta el teu cabell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653499" y="7008116"/>
            <a:ext cx="1800225" cy="401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2700" u="none" strike="noStrike">
                <a:solidFill>
                  <a:srgbClr val="000000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Ets amable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086559" y="1645017"/>
            <a:ext cx="404699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Circula per la classe, passant les targetes de mà en mà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3086559" y="3051117"/>
            <a:ext cx="7569332" cy="3470730"/>
            <a:chOff x="0" y="0"/>
            <a:chExt cx="10092442" cy="4627640"/>
          </a:xfrm>
        </p:grpSpPr>
        <p:sp>
          <p:nvSpPr>
            <p:cNvPr id="21" name="TextBox 21"/>
            <p:cNvSpPr txBox="1"/>
            <p:nvPr/>
          </p:nvSpPr>
          <p:spPr>
            <a:xfrm>
              <a:off x="0" y="380755"/>
              <a:ext cx="5395996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Tothom escriu un missatge positiu a la targeta de l'altre.</a:t>
              </a:r>
            </a:p>
          </p:txBody>
        </p:sp>
        <p:sp>
          <p:nvSpPr>
            <p:cNvPr id="22" name="AutoShape 22"/>
            <p:cNvSpPr/>
            <p:nvPr/>
          </p:nvSpPr>
          <p:spPr>
            <a:xfrm flipH="1">
              <a:off x="5395996" y="18781"/>
              <a:ext cx="4693257" cy="796949"/>
            </a:xfrm>
            <a:prstGeom prst="line">
              <a:avLst/>
            </a:prstGeom>
            <a:ln w="381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AutoShape 23"/>
            <p:cNvSpPr/>
            <p:nvPr/>
          </p:nvSpPr>
          <p:spPr>
            <a:xfrm flipH="1" flipV="1">
              <a:off x="5395996" y="815730"/>
              <a:ext cx="2232110" cy="434669"/>
            </a:xfrm>
            <a:prstGeom prst="line">
              <a:avLst/>
            </a:prstGeom>
            <a:ln w="381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4" name="AutoShape 24"/>
            <p:cNvSpPr/>
            <p:nvPr/>
          </p:nvSpPr>
          <p:spPr>
            <a:xfrm flipH="1" flipV="1">
              <a:off x="5395996" y="815730"/>
              <a:ext cx="2842180" cy="3800501"/>
            </a:xfrm>
            <a:prstGeom prst="line">
              <a:avLst/>
            </a:prstGeom>
            <a:ln w="381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54697" y="3003423"/>
            <a:ext cx="5458271" cy="4280154"/>
            <a:chOff x="0" y="0"/>
            <a:chExt cx="4901057" cy="38432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1057" cy="3843274"/>
            </a:xfrm>
            <a:custGeom>
              <a:avLst/>
              <a:gdLst/>
              <a:ahLst/>
              <a:cxnLst/>
              <a:rect l="l" t="t" r="r" b="b"/>
              <a:pathLst>
                <a:path w="4901057" h="3843274">
                  <a:moveTo>
                    <a:pt x="0" y="640588"/>
                  </a:moveTo>
                  <a:cubicBezTo>
                    <a:pt x="0" y="286766"/>
                    <a:pt x="286766" y="0"/>
                    <a:pt x="640588" y="0"/>
                  </a:cubicBezTo>
                  <a:lnTo>
                    <a:pt x="4260469" y="0"/>
                  </a:lnTo>
                  <a:cubicBezTo>
                    <a:pt x="4614291" y="0"/>
                    <a:pt x="4901057" y="286766"/>
                    <a:pt x="4901057" y="640588"/>
                  </a:cubicBezTo>
                  <a:lnTo>
                    <a:pt x="4901057" y="3202686"/>
                  </a:lnTo>
                  <a:cubicBezTo>
                    <a:pt x="4901057" y="3556508"/>
                    <a:pt x="4614291" y="3843274"/>
                    <a:pt x="4260469" y="3843274"/>
                  </a:cubicBezTo>
                  <a:lnTo>
                    <a:pt x="640588" y="3843274"/>
                  </a:lnTo>
                  <a:cubicBezTo>
                    <a:pt x="286766" y="3843146"/>
                    <a:pt x="0" y="3556381"/>
                    <a:pt x="0" y="3202686"/>
                  </a:cubicBezTo>
                  <a:lnTo>
                    <a:pt x="0" y="64058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1057" cy="3881310"/>
            </a:xfrm>
            <a:prstGeom prst="rect">
              <a:avLst/>
            </a:prstGeom>
          </p:spPr>
          <p:txBody>
            <a:bodyPr lIns="75434" tIns="75434" rIns="75434" bIns="75434" rtlCol="0" anchor="ctr"/>
            <a:lstStyle/>
            <a:p>
              <a:pPr marL="0" lvl="0" indent="0" algn="ctr">
                <a:lnSpc>
                  <a:spcPts val="3421"/>
                </a:lnSpc>
                <a:spcBef>
                  <a:spcPct val="0"/>
                </a:spcBef>
              </a:pPr>
              <a:r>
                <a:rPr lang="en-US" sz="2851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Avui hem vist que les paraules poden fer mal però també curar. Fem-les servir per donar-nos suport mútuament i crear un clima de respecte.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8960446" y="615201"/>
            <a:ext cx="9855354" cy="9488245"/>
            <a:chOff x="0" y="0"/>
            <a:chExt cx="8849258" cy="8519627"/>
          </a:xfrm>
        </p:grpSpPr>
        <p:sp>
          <p:nvSpPr>
            <p:cNvPr id="6" name="Freeform 6" descr="A group of people standing next to a guitar and a ball  AI-generated content may be incorrect."/>
            <p:cNvSpPr/>
            <p:nvPr/>
          </p:nvSpPr>
          <p:spPr>
            <a:xfrm>
              <a:off x="0" y="0"/>
              <a:ext cx="8849233" cy="8519652"/>
            </a:xfrm>
            <a:custGeom>
              <a:avLst/>
              <a:gdLst/>
              <a:ahLst/>
              <a:cxnLst/>
              <a:rect l="l" t="t" r="r" b="b"/>
              <a:pathLst>
                <a:path w="8849233" h="8519652">
                  <a:moveTo>
                    <a:pt x="0" y="0"/>
                  </a:moveTo>
                  <a:lnTo>
                    <a:pt x="8849233" y="0"/>
                  </a:lnTo>
                  <a:lnTo>
                    <a:pt x="8849233" y="8519652"/>
                  </a:lnTo>
                  <a:lnTo>
                    <a:pt x="0" y="8519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8143" t="-83193" r="-1814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88076" y="6316857"/>
            <a:ext cx="7672708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Bústia de Missatges Anònims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949950" y="1741862"/>
            <a:ext cx="14348960" cy="1363483"/>
            <a:chOff x="0" y="0"/>
            <a:chExt cx="11704320" cy="11121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Activitats Complementàries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617954" y="9445585"/>
            <a:ext cx="3720096" cy="636626"/>
            <a:chOff x="0" y="0"/>
            <a:chExt cx="3034449" cy="5192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034449" cy="547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10"/>
                </a:lnSpc>
              </a:pPr>
              <a:r>
                <a:rPr lang="en-US" sz="2092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57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44806" y="1639913"/>
            <a:ext cx="585180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caixa decorada o bústia (física o virtual).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Petits trossos de paper.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Bolígrafs o llapis.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44806" y="6226016"/>
            <a:ext cx="6107315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Qualsevol persona pot utilitzar-la de manera anònima per deixar missatges sobre com se sent, alguna cosa injusta que ha vist, o per compartir un consell o un missatge positiu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256B8E-C56D-0EF7-8986-1C9CD7CAE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600" y="1496302"/>
            <a:ext cx="7631408" cy="729439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412953" y="6085684"/>
            <a:ext cx="7462093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Xarxa de Confiança 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077004" y="1579943"/>
            <a:ext cx="14133992" cy="1343056"/>
            <a:chOff x="0" y="0"/>
            <a:chExt cx="11704320" cy="11121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Activitats Complementàries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84970" y="4408191"/>
            <a:ext cx="5568342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Formar un cercle i, llançant un cabdell de llana, dir una qualitat positiva o un missatge de suport a un/a company/a.</a:t>
            </a:r>
          </a:p>
        </p:txBody>
      </p:sp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5" r="25"/>
          <a:stretch>
            <a:fillRect/>
          </a:stretch>
        </p:blipFill>
        <p:spPr>
          <a:xfrm>
            <a:off x="10932910" y="444204"/>
            <a:ext cx="13096765" cy="7370646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984970" y="1644735"/>
            <a:ext cx="5335382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 cabdell de llana o fil.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Espai suficient per al grup per formar un cercle.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285007" y="7465662"/>
            <a:ext cx="12397026" cy="1772645"/>
            <a:chOff x="0" y="0"/>
            <a:chExt cx="11199228" cy="16013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199368" cy="1601474"/>
            </a:xfrm>
            <a:custGeom>
              <a:avLst/>
              <a:gdLst/>
              <a:ahLst/>
              <a:cxnLst/>
              <a:rect l="l" t="t" r="r" b="b"/>
              <a:pathLst>
                <a:path w="11199368" h="1601474">
                  <a:moveTo>
                    <a:pt x="0" y="266955"/>
                  </a:moveTo>
                  <a:cubicBezTo>
                    <a:pt x="0" y="119507"/>
                    <a:pt x="119507" y="0"/>
                    <a:pt x="266954" y="0"/>
                  </a:cubicBezTo>
                  <a:lnTo>
                    <a:pt x="10932414" y="0"/>
                  </a:lnTo>
                  <a:cubicBezTo>
                    <a:pt x="11079861" y="0"/>
                    <a:pt x="11199368" y="119507"/>
                    <a:pt x="11199368" y="266955"/>
                  </a:cubicBezTo>
                  <a:lnTo>
                    <a:pt x="11199368" y="1334519"/>
                  </a:lnTo>
                  <a:cubicBezTo>
                    <a:pt x="11199368" y="1481967"/>
                    <a:pt x="11079861" y="1601474"/>
                    <a:pt x="10932414" y="1601474"/>
                  </a:cubicBezTo>
                  <a:lnTo>
                    <a:pt x="266954" y="1601474"/>
                  </a:lnTo>
                  <a:cubicBezTo>
                    <a:pt x="119507" y="1601347"/>
                    <a:pt x="0" y="1481840"/>
                    <a:pt x="0" y="133451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199228" cy="1639472"/>
            </a:xfrm>
            <a:prstGeom prst="rect">
              <a:avLst/>
            </a:prstGeom>
          </p:spPr>
          <p:txBody>
            <a:bodyPr lIns="74978" tIns="74978" rIns="74978" bIns="74978" rtlCol="0" anchor="ctr"/>
            <a:lstStyle/>
            <a:p>
              <a:pPr marL="0" lvl="0" indent="0" algn="ctr">
                <a:lnSpc>
                  <a:spcPts val="3400"/>
                </a:lnSpc>
                <a:spcBef>
                  <a:spcPct val="0"/>
                </a:spcBef>
              </a:pPr>
              <a:r>
                <a:rPr lang="en-US" sz="2833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Cada persona és important perquè el grup es mantingui fort i protegit. 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63398" y="328471"/>
            <a:ext cx="13961204" cy="1939056"/>
            <a:chOff x="0" y="0"/>
            <a:chExt cx="11704320" cy="1625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4320" cy="1625600"/>
            </a:xfrm>
            <a:custGeom>
              <a:avLst/>
              <a:gdLst/>
              <a:ahLst/>
              <a:cxnLst/>
              <a:rect l="l" t="t" r="r" b="b"/>
              <a:pathLst>
                <a:path w="11704320" h="162560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0292" b="-902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704320" cy="16732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Tancament del Mòdul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497575" y="2775438"/>
            <a:ext cx="11168963" cy="1939056"/>
            <a:chOff x="0" y="0"/>
            <a:chExt cx="9363456" cy="1625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363456" cy="1625473"/>
            </a:xfrm>
            <a:custGeom>
              <a:avLst/>
              <a:gdLst/>
              <a:ahLst/>
              <a:cxnLst/>
              <a:rect l="l" t="t" r="r" b="b"/>
              <a:pathLst>
                <a:path w="9363456" h="1625473">
                  <a:moveTo>
                    <a:pt x="0" y="270891"/>
                  </a:moveTo>
                  <a:cubicBezTo>
                    <a:pt x="0" y="121285"/>
                    <a:pt x="121285" y="0"/>
                    <a:pt x="270891" y="0"/>
                  </a:cubicBezTo>
                  <a:lnTo>
                    <a:pt x="9092565" y="0"/>
                  </a:lnTo>
                  <a:cubicBezTo>
                    <a:pt x="9242172" y="0"/>
                    <a:pt x="9363456" y="121285"/>
                    <a:pt x="9363456" y="270891"/>
                  </a:cubicBezTo>
                  <a:lnTo>
                    <a:pt x="9363456" y="1354582"/>
                  </a:lnTo>
                  <a:cubicBezTo>
                    <a:pt x="9363456" y="1504188"/>
                    <a:pt x="9242172" y="1625473"/>
                    <a:pt x="9092565" y="1625473"/>
                  </a:cubicBezTo>
                  <a:lnTo>
                    <a:pt x="270891" y="1625473"/>
                  </a:lnTo>
                  <a:cubicBezTo>
                    <a:pt x="121285" y="1625600"/>
                    <a:pt x="0" y="1504315"/>
                    <a:pt x="0" y="1354709"/>
                  </a:cubicBezTo>
                  <a:lnTo>
                    <a:pt x="0" y="270891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9363456" cy="1654175"/>
            </a:xfrm>
            <a:prstGeom prst="rect">
              <a:avLst/>
            </a:prstGeom>
          </p:spPr>
          <p:txBody>
            <a:bodyPr lIns="80794" tIns="80794" rIns="80794" bIns="80794" rtlCol="0" anchor="ctr"/>
            <a:lstStyle/>
            <a:p>
              <a:pPr marL="0" lvl="0" indent="0" algn="ctr">
                <a:lnSpc>
                  <a:spcPts val="3664"/>
                </a:lnSpc>
                <a:spcBef>
                  <a:spcPct val="0"/>
                </a:spcBef>
              </a:pPr>
              <a:r>
                <a:rPr lang="en-US" sz="3053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Tots/es tenim un rol en la construcció d'un clima de respecte i suport.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497575" y="5023694"/>
            <a:ext cx="11168963" cy="2904275"/>
            <a:chOff x="0" y="0"/>
            <a:chExt cx="9363456" cy="243478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363456" cy="2434711"/>
            </a:xfrm>
            <a:custGeom>
              <a:avLst/>
              <a:gdLst/>
              <a:ahLst/>
              <a:cxnLst/>
              <a:rect l="l" t="t" r="r" b="b"/>
              <a:pathLst>
                <a:path w="9363456" h="2434711">
                  <a:moveTo>
                    <a:pt x="0" y="405764"/>
                  </a:moveTo>
                  <a:cubicBezTo>
                    <a:pt x="0" y="181737"/>
                    <a:pt x="181737" y="0"/>
                    <a:pt x="405765" y="0"/>
                  </a:cubicBezTo>
                  <a:lnTo>
                    <a:pt x="8957691" y="0"/>
                  </a:lnTo>
                  <a:cubicBezTo>
                    <a:pt x="9181847" y="0"/>
                    <a:pt x="9363456" y="181737"/>
                    <a:pt x="9363456" y="405764"/>
                  </a:cubicBezTo>
                  <a:lnTo>
                    <a:pt x="9363456" y="2028947"/>
                  </a:lnTo>
                  <a:cubicBezTo>
                    <a:pt x="9363456" y="2253102"/>
                    <a:pt x="9181719" y="2434711"/>
                    <a:pt x="8957691" y="2434711"/>
                  </a:cubicBezTo>
                  <a:lnTo>
                    <a:pt x="405765" y="2434711"/>
                  </a:lnTo>
                  <a:cubicBezTo>
                    <a:pt x="181737" y="2434838"/>
                    <a:pt x="0" y="2253102"/>
                    <a:pt x="0" y="2028947"/>
                  </a:cubicBezTo>
                  <a:lnTo>
                    <a:pt x="0" y="405764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9363456" cy="2463363"/>
            </a:xfrm>
            <a:prstGeom prst="rect">
              <a:avLst/>
            </a:prstGeom>
          </p:spPr>
          <p:txBody>
            <a:bodyPr lIns="80794" tIns="80794" rIns="80794" bIns="80794" rtlCol="0" anchor="ctr"/>
            <a:lstStyle/>
            <a:p>
              <a:pPr marL="0" lvl="0" indent="0" algn="ctr">
                <a:lnSpc>
                  <a:spcPts val="3664"/>
                </a:lnSpc>
                <a:spcBef>
                  <a:spcPct val="0"/>
                </a:spcBef>
              </a:pPr>
              <a:r>
                <a:rPr lang="en-US" sz="3053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L'assetjament i el ciberassetjament no són jocs. Amb les nostres paraules i accions, podem causar dany… o podem cuidar.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DCBFDD-71C6-86B3-3082-00C4E51D1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2233</Words>
  <Application>Microsoft Office PowerPoint</Application>
  <PresentationFormat>Custom</PresentationFormat>
  <Paragraphs>350</Paragraphs>
  <Slides>62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8" baseType="lpstr">
      <vt:lpstr>Arial</vt:lpstr>
      <vt:lpstr>Poppins</vt:lpstr>
      <vt:lpstr>Poppins Bold</vt:lpstr>
      <vt:lpstr>Dreaming Outloud Script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M5_assetjament_i_ciberassetjament_Secundaria.pptx</dc:title>
  <cp:lastModifiedBy>Itzel Gn</cp:lastModifiedBy>
  <cp:revision>2</cp:revision>
  <dcterms:created xsi:type="dcterms:W3CDTF">2006-08-16T00:00:00Z</dcterms:created>
  <dcterms:modified xsi:type="dcterms:W3CDTF">2026-04-21T16:26:22Z</dcterms:modified>
  <dc:identifier>DAHGRtss9kg</dc:identifier>
</cp:coreProperties>
</file>