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18288000" cy="10287000"/>
  <p:notesSz cx="6858000" cy="9144000"/>
  <p:embeddedFontLst>
    <p:embeddedFont>
      <p:font typeface="Poppins" panose="00000500000000000000" pitchFamily="2" charset="0"/>
      <p:regular r:id="rId39"/>
      <p:bold r:id="rId40"/>
      <p:italic r:id="rId41"/>
      <p:boldItalic r:id="rId42"/>
    </p:embeddedFont>
    <p:embeddedFont>
      <p:font typeface="Poppins Bold" panose="00000800000000000000" charset="0"/>
      <p:regular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260" y="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8.sv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1116088"/>
            <a:ext cx="8379530" cy="8054823"/>
          </a:xfrm>
          <a:custGeom>
            <a:avLst/>
            <a:gdLst/>
            <a:ahLst/>
            <a:cxnLst/>
            <a:rect l="l" t="t" r="r" b="b"/>
            <a:pathLst>
              <a:path w="8379530" h="8054823">
                <a:moveTo>
                  <a:pt x="0" y="0"/>
                </a:moveTo>
                <a:lnTo>
                  <a:pt x="8379530" y="0"/>
                </a:lnTo>
                <a:lnTo>
                  <a:pt x="8379530" y="8054824"/>
                </a:lnTo>
                <a:lnTo>
                  <a:pt x="0" y="8054824"/>
                </a:lnTo>
                <a:lnTo>
                  <a:pt x="0" y="0"/>
                </a:lnTo>
                <a:close/>
              </a:path>
            </a:pathLst>
          </a:custGeom>
          <a:blipFill>
            <a:blip r:embed="rId2"/>
            <a:stretch>
              <a:fillRect/>
            </a:stretch>
          </a:blipFill>
        </p:spPr>
        <p:txBody>
          <a:bodyPr/>
          <a:lstStyle/>
          <a:p>
            <a:endParaRPr lang="es-ES"/>
          </a:p>
        </p:txBody>
      </p:sp>
      <p:grpSp>
        <p:nvGrpSpPr>
          <p:cNvPr id="3" name="Group 3"/>
          <p:cNvGrpSpPr/>
          <p:nvPr/>
        </p:nvGrpSpPr>
        <p:grpSpPr>
          <a:xfrm>
            <a:off x="7454100" y="3481397"/>
            <a:ext cx="11658600" cy="1285259"/>
            <a:chOff x="0" y="0"/>
            <a:chExt cx="15544800" cy="1713679"/>
          </a:xfrm>
        </p:grpSpPr>
        <p:sp>
          <p:nvSpPr>
            <p:cNvPr id="4" name="Freeform 4"/>
            <p:cNvSpPr/>
            <p:nvPr/>
          </p:nvSpPr>
          <p:spPr>
            <a:xfrm>
              <a:off x="0" y="0"/>
              <a:ext cx="15544800" cy="1713679"/>
            </a:xfrm>
            <a:custGeom>
              <a:avLst/>
              <a:gdLst/>
              <a:ahLst/>
              <a:cxnLst/>
              <a:rect l="l" t="t" r="r" b="b"/>
              <a:pathLst>
                <a:path w="15544800" h="1713679">
                  <a:moveTo>
                    <a:pt x="0" y="0"/>
                  </a:moveTo>
                  <a:lnTo>
                    <a:pt x="15544800" y="0"/>
                  </a:lnTo>
                  <a:lnTo>
                    <a:pt x="15544800" y="1713679"/>
                  </a:lnTo>
                  <a:lnTo>
                    <a:pt x="0" y="1713679"/>
                  </a:lnTo>
                  <a:close/>
                </a:path>
              </a:pathLst>
            </a:custGeom>
            <a:blipFill>
              <a:blip r:embed="rId3">
                <a:alphaModFix amt="0"/>
              </a:blip>
              <a:stretch>
                <a:fillRect t="-139990" b="-113507"/>
              </a:stretch>
            </a:blipFill>
          </p:spPr>
          <p:txBody>
            <a:bodyPr/>
            <a:lstStyle/>
            <a:p>
              <a:endParaRPr lang="es-ES"/>
            </a:p>
          </p:txBody>
        </p:sp>
        <p:sp>
          <p:nvSpPr>
            <p:cNvPr id="5" name="TextBox 5"/>
            <p:cNvSpPr txBox="1"/>
            <p:nvPr/>
          </p:nvSpPr>
          <p:spPr>
            <a:xfrm>
              <a:off x="0" y="-38100"/>
              <a:ext cx="15544800" cy="1751779"/>
            </a:xfrm>
            <a:prstGeom prst="rect">
              <a:avLst/>
            </a:prstGeom>
          </p:spPr>
          <p:txBody>
            <a:bodyPr lIns="0" tIns="0" rIns="0" bIns="0" rtlCol="0" anchor="ctr"/>
            <a:lstStyle/>
            <a:p>
              <a:pPr algn="ctr">
                <a:lnSpc>
                  <a:spcPts val="5999"/>
                </a:lnSpc>
              </a:pPr>
              <a:r>
                <a:rPr lang="en-US" sz="4999">
                  <a:solidFill>
                    <a:srgbClr val="000000"/>
                  </a:solidFill>
                  <a:latin typeface="Poppins"/>
                  <a:ea typeface="Poppins"/>
                  <a:cs typeface="Poppins"/>
                  <a:sym typeface="Poppins"/>
                </a:rPr>
                <a:t>Modul 6:</a:t>
              </a:r>
            </a:p>
          </p:txBody>
        </p:sp>
      </p:grpSp>
      <p:sp>
        <p:nvSpPr>
          <p:cNvPr id="6" name="TextBox 6"/>
          <p:cNvSpPr txBox="1"/>
          <p:nvPr/>
        </p:nvSpPr>
        <p:spPr>
          <a:xfrm>
            <a:off x="8642820" y="4480906"/>
            <a:ext cx="9281160" cy="876300"/>
          </a:xfrm>
          <a:prstGeom prst="rect">
            <a:avLst/>
          </a:prstGeom>
        </p:spPr>
        <p:txBody>
          <a:bodyPr lIns="0" tIns="0" rIns="0" bIns="0" rtlCol="0" anchor="t">
            <a:spAutoFit/>
          </a:bodyPr>
          <a:lstStyle/>
          <a:p>
            <a:pPr algn="ctr">
              <a:lnSpc>
                <a:spcPts val="6480"/>
              </a:lnSpc>
            </a:pPr>
            <a:r>
              <a:rPr lang="en-US" sz="5400" b="1">
                <a:solidFill>
                  <a:srgbClr val="000000"/>
                </a:solidFill>
                <a:latin typeface="Poppins Bold"/>
                <a:ea typeface="Poppins Bold"/>
                <a:cs typeface="Poppins Bold"/>
                <a:sym typeface="Poppins Bold"/>
              </a:rPr>
              <a:t>Scham</a:t>
            </a:r>
          </a:p>
        </p:txBody>
      </p:sp>
      <p:sp>
        <p:nvSpPr>
          <p:cNvPr id="7" name="TextBox 7"/>
          <p:cNvSpPr txBox="1"/>
          <p:nvPr/>
        </p:nvSpPr>
        <p:spPr>
          <a:xfrm>
            <a:off x="8802840" y="5565880"/>
            <a:ext cx="9418320" cy="352425"/>
          </a:xfrm>
          <a:prstGeom prst="rect">
            <a:avLst/>
          </a:prstGeom>
        </p:spPr>
        <p:txBody>
          <a:bodyPr lIns="0" tIns="0" rIns="0" bIns="0" rtlCol="0" anchor="t">
            <a:spAutoFit/>
          </a:bodyPr>
          <a:lstStyle/>
          <a:p>
            <a:pPr algn="ctr">
              <a:lnSpc>
                <a:spcPts val="2754"/>
              </a:lnSpc>
            </a:pPr>
            <a:r>
              <a:rPr lang="en-US" sz="2295">
                <a:solidFill>
                  <a:srgbClr val="000000"/>
                </a:solidFill>
                <a:latin typeface="Poppins"/>
                <a:ea typeface="Poppins"/>
                <a:cs typeface="Poppins"/>
                <a:sym typeface="Poppins"/>
              </a:rPr>
              <a:t>Sie verstehen, benennen und transformieren</a:t>
            </a:r>
          </a:p>
        </p:txBody>
      </p:sp>
      <p:sp>
        <p:nvSpPr>
          <p:cNvPr id="8" name="TextBox 8"/>
          <p:cNvSpPr txBox="1"/>
          <p:nvPr/>
        </p:nvSpPr>
        <p:spPr>
          <a:xfrm>
            <a:off x="8802840" y="9077325"/>
            <a:ext cx="9418320" cy="352425"/>
          </a:xfrm>
          <a:prstGeom prst="rect">
            <a:avLst/>
          </a:prstGeom>
        </p:spPr>
        <p:txBody>
          <a:bodyPr lIns="0" tIns="0" rIns="0" bIns="0" rtlCol="0" anchor="t">
            <a:spAutoFit/>
          </a:bodyPr>
          <a:lstStyle/>
          <a:p>
            <a:pPr algn="ctr">
              <a:lnSpc>
                <a:spcPts val="2754"/>
              </a:lnSpc>
            </a:pPr>
            <a:r>
              <a:rPr lang="en-US" sz="2295">
                <a:solidFill>
                  <a:srgbClr val="000000"/>
                </a:solidFill>
                <a:latin typeface="Poppins"/>
                <a:ea typeface="Poppins"/>
                <a:cs typeface="Poppins"/>
                <a:sym typeface="Poppins"/>
              </a:rPr>
              <a:t>Aktivitäten Primarstufe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044521" y="1291596"/>
            <a:ext cx="4892704" cy="8103858"/>
          </a:xfrm>
          <a:custGeom>
            <a:avLst/>
            <a:gdLst/>
            <a:ahLst/>
            <a:cxnLst/>
            <a:rect l="l" t="t" r="r" b="b"/>
            <a:pathLst>
              <a:path w="4892704" h="8103858">
                <a:moveTo>
                  <a:pt x="0" y="0"/>
                </a:moveTo>
                <a:lnTo>
                  <a:pt x="4892704" y="0"/>
                </a:lnTo>
                <a:lnTo>
                  <a:pt x="4892704" y="8103858"/>
                </a:lnTo>
                <a:lnTo>
                  <a:pt x="0" y="810385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s-ES"/>
          </a:p>
        </p:txBody>
      </p:sp>
      <p:sp>
        <p:nvSpPr>
          <p:cNvPr id="3" name="TextBox 3"/>
          <p:cNvSpPr txBox="1"/>
          <p:nvPr/>
        </p:nvSpPr>
        <p:spPr>
          <a:xfrm>
            <a:off x="2456867" y="1650583"/>
            <a:ext cx="7627588" cy="2130425"/>
          </a:xfrm>
          <a:prstGeom prst="rect">
            <a:avLst/>
          </a:prstGeom>
        </p:spPr>
        <p:txBody>
          <a:bodyPr lIns="0" tIns="0" rIns="0" bIns="0" rtlCol="0" anchor="t">
            <a:spAutoFit/>
          </a:bodyPr>
          <a:lstStyle/>
          <a:p>
            <a:pPr algn="ctr">
              <a:lnSpc>
                <a:spcPts val="2800"/>
              </a:lnSpc>
            </a:pPr>
            <a:r>
              <a:rPr lang="en-US" sz="2000">
                <a:solidFill>
                  <a:srgbClr val="000000"/>
                </a:solidFill>
                <a:latin typeface="Poppins"/>
                <a:ea typeface="Poppins"/>
                <a:cs typeface="Poppins"/>
                <a:sym typeface="Poppins"/>
              </a:rPr>
              <a:t>Manchmal </a:t>
            </a:r>
            <a:r>
              <a:rPr lang="en-US" sz="2000" b="1">
                <a:solidFill>
                  <a:srgbClr val="000000"/>
                </a:solidFill>
                <a:latin typeface="Poppins Bold"/>
                <a:ea typeface="Poppins Bold"/>
                <a:cs typeface="Poppins Bold"/>
                <a:sym typeface="Poppins Bold"/>
              </a:rPr>
              <a:t>fühlen wir Scham</a:t>
            </a:r>
            <a:r>
              <a:rPr lang="en-US" sz="2000">
                <a:solidFill>
                  <a:srgbClr val="000000"/>
                </a:solidFill>
                <a:latin typeface="Poppins"/>
                <a:ea typeface="Poppins"/>
                <a:cs typeface="Poppins"/>
                <a:sym typeface="Poppins"/>
              </a:rPr>
              <a:t> wenn wir denken,</a:t>
            </a:r>
          </a:p>
          <a:p>
            <a:pPr algn="ctr">
              <a:lnSpc>
                <a:spcPts val="2800"/>
              </a:lnSpc>
            </a:pPr>
            <a:r>
              <a:rPr lang="en-US" sz="2000">
                <a:solidFill>
                  <a:srgbClr val="000000"/>
                </a:solidFill>
                <a:latin typeface="Poppins"/>
                <a:ea typeface="Poppins"/>
                <a:cs typeface="Poppins"/>
                <a:sym typeface="Poppins"/>
              </a:rPr>
              <a:t>dass wir </a:t>
            </a:r>
            <a:r>
              <a:rPr lang="en-US" sz="2000" b="1">
                <a:solidFill>
                  <a:srgbClr val="000000"/>
                </a:solidFill>
                <a:latin typeface="Poppins Bold"/>
                <a:ea typeface="Poppins Bold"/>
                <a:cs typeface="Poppins Bold"/>
                <a:sym typeface="Poppins Bold"/>
              </a:rPr>
              <a:t>etwas falsch gemacht haben oder dass andere uns anders ansehen.</a:t>
            </a:r>
          </a:p>
          <a:p>
            <a:pPr algn="ctr">
              <a:lnSpc>
                <a:spcPts val="2800"/>
              </a:lnSpc>
            </a:pPr>
            <a:r>
              <a:rPr lang="en-US" sz="2000">
                <a:solidFill>
                  <a:srgbClr val="000000"/>
                </a:solidFill>
                <a:latin typeface="Poppins"/>
                <a:ea typeface="Poppins"/>
                <a:cs typeface="Poppins"/>
                <a:sym typeface="Poppins"/>
              </a:rPr>
              <a:t>Aber </a:t>
            </a:r>
            <a:r>
              <a:rPr lang="en-US" sz="2000" b="1">
                <a:solidFill>
                  <a:srgbClr val="000000"/>
                </a:solidFill>
                <a:latin typeface="Poppins Bold"/>
                <a:ea typeface="Poppins Bold"/>
                <a:cs typeface="Poppins Bold"/>
                <a:sym typeface="Poppins Bold"/>
              </a:rPr>
              <a:t>Scham ist nur eine Emotion</a:t>
            </a:r>
            <a:r>
              <a:rPr lang="en-US" sz="2000">
                <a:solidFill>
                  <a:srgbClr val="000000"/>
                </a:solidFill>
                <a:latin typeface="Poppins"/>
                <a:ea typeface="Poppins"/>
                <a:cs typeface="Poppins"/>
                <a:sym typeface="Poppins"/>
              </a:rPr>
              <a:t>. Sie definiert uns nicht.</a:t>
            </a:r>
          </a:p>
          <a:p>
            <a:pPr algn="ctr">
              <a:lnSpc>
                <a:spcPts val="2800"/>
              </a:lnSpc>
            </a:pPr>
            <a:endParaRPr lang="en-US" sz="2000">
              <a:solidFill>
                <a:srgbClr val="000000"/>
              </a:solidFill>
              <a:latin typeface="Poppins"/>
              <a:ea typeface="Poppins"/>
              <a:cs typeface="Poppins"/>
              <a:sym typeface="Poppins"/>
            </a:endParaRPr>
          </a:p>
          <a:p>
            <a:pPr algn="ctr">
              <a:lnSpc>
                <a:spcPts val="2800"/>
              </a:lnSpc>
            </a:pPr>
            <a:r>
              <a:rPr lang="en-US" sz="2000" b="1">
                <a:solidFill>
                  <a:srgbClr val="000000"/>
                </a:solidFill>
                <a:latin typeface="Poppins Bold"/>
                <a:ea typeface="Poppins Bold"/>
                <a:cs typeface="Poppins Bold"/>
                <a:sym typeface="Poppins Bold"/>
              </a:rPr>
              <a:t> Wir alle fühlen sie</a:t>
            </a:r>
            <a:r>
              <a:rPr lang="en-US" sz="2000">
                <a:solidFill>
                  <a:srgbClr val="000000"/>
                </a:solidFill>
                <a:latin typeface="Poppins"/>
                <a:ea typeface="Poppins"/>
                <a:cs typeface="Poppins"/>
                <a:sym typeface="Poppins"/>
              </a:rPr>
              <a:t>, auch Erwachsene.</a:t>
            </a:r>
          </a:p>
        </p:txBody>
      </p:sp>
      <p:sp>
        <p:nvSpPr>
          <p:cNvPr id="4" name="TextBox 4"/>
          <p:cNvSpPr txBox="1"/>
          <p:nvPr/>
        </p:nvSpPr>
        <p:spPr>
          <a:xfrm>
            <a:off x="2456867" y="7812684"/>
            <a:ext cx="7627588" cy="1418337"/>
          </a:xfrm>
          <a:prstGeom prst="rect">
            <a:avLst/>
          </a:prstGeom>
        </p:spPr>
        <p:txBody>
          <a:bodyPr lIns="0" tIns="0" rIns="0" bIns="0" rtlCol="0" anchor="t">
            <a:spAutoFit/>
          </a:bodyPr>
          <a:lstStyle/>
          <a:p>
            <a:pPr algn="l">
              <a:lnSpc>
                <a:spcPts val="2800"/>
              </a:lnSpc>
            </a:pPr>
            <a:r>
              <a:rPr lang="en-US" sz="2000" b="1" dirty="0">
                <a:solidFill>
                  <a:srgbClr val="000000"/>
                </a:solidFill>
                <a:latin typeface="Poppins Bold"/>
                <a:ea typeface="Poppins Bold"/>
                <a:cs typeface="Poppins Bold"/>
                <a:sym typeface="Poppins Bold"/>
              </a:rPr>
              <a:t>Denke </a:t>
            </a:r>
            <a:r>
              <a:rPr lang="en-US" sz="2000" b="1" dirty="0" err="1">
                <a:solidFill>
                  <a:srgbClr val="000000"/>
                </a:solidFill>
                <a:latin typeface="Poppins Bold"/>
                <a:ea typeface="Poppins Bold"/>
                <a:cs typeface="Poppins Bold"/>
                <a:sym typeface="Poppins Bold"/>
              </a:rPr>
              <a:t>daran</a:t>
            </a:r>
            <a:r>
              <a:rPr lang="en-US" sz="2000" b="1" dirty="0">
                <a:solidFill>
                  <a:srgbClr val="000000"/>
                </a:solidFill>
                <a:latin typeface="Poppins Bold"/>
                <a:ea typeface="Poppins Bold"/>
                <a:cs typeface="Poppins Bold"/>
                <a:sym typeface="Poppins Bold"/>
              </a:rPr>
              <a:t>:</a:t>
            </a:r>
          </a:p>
          <a:p>
            <a:pPr algn="l">
              <a:lnSpc>
                <a:spcPts val="2800"/>
              </a:lnSpc>
            </a:pPr>
            <a:r>
              <a:rPr lang="en-US" sz="2000" dirty="0">
                <a:solidFill>
                  <a:srgbClr val="000000"/>
                </a:solidFill>
                <a:latin typeface="Poppins"/>
                <a:ea typeface="Poppins"/>
                <a:cs typeface="Poppins"/>
                <a:sym typeface="Poppins"/>
              </a:rPr>
              <a:t>Dies </a:t>
            </a:r>
            <a:r>
              <a:rPr lang="en-US" sz="2000" dirty="0" err="1">
                <a:solidFill>
                  <a:srgbClr val="000000"/>
                </a:solidFill>
                <a:latin typeface="Poppins"/>
                <a:ea typeface="Poppins"/>
                <a:cs typeface="Poppins"/>
                <a:sym typeface="Poppins"/>
              </a:rPr>
              <a:t>ist</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ein</a:t>
            </a:r>
            <a:r>
              <a:rPr lang="en-US" sz="2000" dirty="0">
                <a:solidFill>
                  <a:srgbClr val="000000"/>
                </a:solidFill>
                <a:latin typeface="Poppins"/>
                <a:ea typeface="Poppins"/>
                <a:cs typeface="Poppins"/>
                <a:sym typeface="Poppins"/>
              </a:rPr>
              <a:t> </a:t>
            </a:r>
            <a:r>
              <a:rPr lang="en-US" sz="2000" dirty="0" err="1">
                <a:solidFill>
                  <a:srgbClr val="000000"/>
                </a:solidFill>
                <a:latin typeface="Poppins"/>
                <a:ea typeface="Poppins"/>
                <a:cs typeface="Poppins"/>
                <a:sym typeface="Poppins"/>
              </a:rPr>
              <a:t>sicherer</a:t>
            </a:r>
            <a:r>
              <a:rPr lang="en-US" sz="2000" dirty="0">
                <a:solidFill>
                  <a:srgbClr val="000000"/>
                </a:solidFill>
                <a:latin typeface="Poppins"/>
                <a:ea typeface="Poppins"/>
                <a:cs typeface="Poppins"/>
                <a:sym typeface="Poppins"/>
              </a:rPr>
              <a:t> Raum. </a:t>
            </a:r>
            <a:r>
              <a:rPr lang="en-US" sz="2000" b="1" dirty="0">
                <a:solidFill>
                  <a:srgbClr val="000000"/>
                </a:solidFill>
                <a:latin typeface="Poppins Bold"/>
                <a:ea typeface="Poppins Bold"/>
                <a:cs typeface="Poppins Bold"/>
                <a:sym typeface="Poppins Bold"/>
              </a:rPr>
              <a:t>Wir </a:t>
            </a:r>
            <a:r>
              <a:rPr lang="en-US" sz="2000" b="1" dirty="0" err="1">
                <a:solidFill>
                  <a:srgbClr val="000000"/>
                </a:solidFill>
                <a:latin typeface="Poppins Bold"/>
                <a:ea typeface="Poppins Bold"/>
                <a:cs typeface="Poppins Bold"/>
                <a:sym typeface="Poppins Bold"/>
              </a:rPr>
              <a:t>sprechen</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respektvoll</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miteinander</a:t>
            </a:r>
            <a:r>
              <a:rPr lang="en-US" sz="2000" b="1" dirty="0">
                <a:solidFill>
                  <a:srgbClr val="000000"/>
                </a:solidFill>
                <a:latin typeface="Poppins Bold"/>
                <a:ea typeface="Poppins Bold"/>
                <a:cs typeface="Poppins Bold"/>
                <a:sym typeface="Poppins Bold"/>
              </a:rPr>
              <a:t>.</a:t>
            </a:r>
          </a:p>
          <a:p>
            <a:pPr algn="ctr">
              <a:lnSpc>
                <a:spcPts val="2800"/>
              </a:lnSpc>
            </a:pPr>
            <a:endParaRPr lang="en-US" sz="2000" b="1" dirty="0">
              <a:solidFill>
                <a:srgbClr val="000000"/>
              </a:solidFill>
              <a:latin typeface="Poppins Bold"/>
              <a:ea typeface="Poppins Bold"/>
              <a:cs typeface="Poppins Bold"/>
              <a:sym typeface="Poppins Bold"/>
            </a:endParaRPr>
          </a:p>
        </p:txBody>
      </p:sp>
      <p:sp>
        <p:nvSpPr>
          <p:cNvPr id="5" name="TextBox 5"/>
          <p:cNvSpPr txBox="1"/>
          <p:nvPr/>
        </p:nvSpPr>
        <p:spPr>
          <a:xfrm>
            <a:off x="1453364" y="5917682"/>
            <a:ext cx="9999018" cy="368300"/>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“Wenn wir über Scham sprechen können, verliert sie ihre Macht.” – Brené Brown</a:t>
            </a: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69924" y="686352"/>
            <a:ext cx="4602480" cy="1333023"/>
            <a:chOff x="0" y="0"/>
            <a:chExt cx="6136640" cy="1777364"/>
          </a:xfrm>
        </p:grpSpPr>
        <p:sp>
          <p:nvSpPr>
            <p:cNvPr id="3" name="Freeform 3"/>
            <p:cNvSpPr/>
            <p:nvPr/>
          </p:nvSpPr>
          <p:spPr>
            <a:xfrm>
              <a:off x="0" y="0"/>
              <a:ext cx="6136640" cy="1777363"/>
            </a:xfrm>
            <a:custGeom>
              <a:avLst/>
              <a:gdLst/>
              <a:ahLst/>
              <a:cxnLst/>
              <a:rect l="l" t="t" r="r" b="b"/>
              <a:pathLst>
                <a:path w="6136640" h="1777363">
                  <a:moveTo>
                    <a:pt x="0" y="0"/>
                  </a:moveTo>
                  <a:lnTo>
                    <a:pt x="6136640" y="0"/>
                  </a:lnTo>
                  <a:lnTo>
                    <a:pt x="6136640" y="1777363"/>
                  </a:lnTo>
                  <a:lnTo>
                    <a:pt x="0" y="1777363"/>
                  </a:lnTo>
                  <a:close/>
                </a:path>
              </a:pathLst>
            </a:custGeom>
            <a:blipFill>
              <a:blip r:embed="rId2">
                <a:alphaModFix amt="0"/>
              </a:blip>
              <a:stretch>
                <a:fillRect t="-18704" b="-15846"/>
              </a:stretch>
            </a:blipFill>
          </p:spPr>
          <p:txBody>
            <a:bodyPr/>
            <a:lstStyle/>
            <a:p>
              <a:endParaRPr lang="es-ES"/>
            </a:p>
          </p:txBody>
        </p:sp>
        <p:sp>
          <p:nvSpPr>
            <p:cNvPr id="4" name="TextBox 4"/>
            <p:cNvSpPr txBox="1"/>
            <p:nvPr/>
          </p:nvSpPr>
          <p:spPr>
            <a:xfrm>
              <a:off x="0" y="9525"/>
              <a:ext cx="6136640" cy="1767839"/>
            </a:xfrm>
            <a:prstGeom prst="rect">
              <a:avLst/>
            </a:prstGeom>
          </p:spPr>
          <p:txBody>
            <a:bodyPr lIns="0" tIns="0" rIns="0" bIns="0" rtlCol="0" anchor="ctr"/>
            <a:lstStyle/>
            <a:p>
              <a:pPr algn="l">
                <a:lnSpc>
                  <a:spcPts val="5400"/>
                </a:lnSpc>
              </a:pPr>
              <a:r>
                <a:rPr lang="en-US" sz="5000" b="1">
                  <a:solidFill>
                    <a:srgbClr val="000000"/>
                  </a:solidFill>
                  <a:latin typeface="Poppins Bold"/>
                  <a:ea typeface="Poppins Bold"/>
                  <a:cs typeface="Poppins Bold"/>
                  <a:sym typeface="Poppins Bold"/>
                </a:rPr>
                <a:t>Ziele</a:t>
              </a:r>
            </a:p>
          </p:txBody>
        </p:sp>
      </p:grpSp>
      <p:sp>
        <p:nvSpPr>
          <p:cNvPr id="5" name="Freeform 5"/>
          <p:cNvSpPr/>
          <p:nvPr/>
        </p:nvSpPr>
        <p:spPr>
          <a:xfrm>
            <a:off x="11811072" y="2893290"/>
            <a:ext cx="5667087" cy="4689515"/>
          </a:xfrm>
          <a:custGeom>
            <a:avLst/>
            <a:gdLst/>
            <a:ahLst/>
            <a:cxnLst/>
            <a:rect l="l" t="t" r="r" b="b"/>
            <a:pathLst>
              <a:path w="5667087" h="4689515">
                <a:moveTo>
                  <a:pt x="0" y="0"/>
                </a:moveTo>
                <a:lnTo>
                  <a:pt x="5667088" y="0"/>
                </a:lnTo>
                <a:lnTo>
                  <a:pt x="5667088" y="4689515"/>
                </a:lnTo>
                <a:lnTo>
                  <a:pt x="0" y="4689515"/>
                </a:lnTo>
                <a:lnTo>
                  <a:pt x="0" y="0"/>
                </a:lnTo>
                <a:close/>
              </a:path>
            </a:pathLst>
          </a:custGeom>
          <a:blipFill>
            <a:blip r:embed="rId3"/>
            <a:stretch>
              <a:fillRect/>
            </a:stretch>
          </a:blipFill>
        </p:spPr>
        <p:txBody>
          <a:bodyPr/>
          <a:lstStyle/>
          <a:p>
            <a:endParaRPr lang="es-ES"/>
          </a:p>
        </p:txBody>
      </p:sp>
      <p:grpSp>
        <p:nvGrpSpPr>
          <p:cNvPr id="6" name="Group 6"/>
          <p:cNvGrpSpPr/>
          <p:nvPr/>
        </p:nvGrpSpPr>
        <p:grpSpPr>
          <a:xfrm>
            <a:off x="1813560" y="2500468"/>
            <a:ext cx="9228847" cy="447676"/>
            <a:chOff x="0" y="0"/>
            <a:chExt cx="12305129" cy="596901"/>
          </a:xfrm>
        </p:grpSpPr>
        <p:sp>
          <p:nvSpPr>
            <p:cNvPr id="7" name="TextBox 7"/>
            <p:cNvSpPr txBox="1"/>
            <p:nvPr/>
          </p:nvSpPr>
          <p:spPr>
            <a:xfrm>
              <a:off x="844649" y="-52379"/>
              <a:ext cx="11460480" cy="468842"/>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Verstehen, was Scham ist</a:t>
              </a:r>
            </a:p>
          </p:txBody>
        </p:sp>
        <p:sp>
          <p:nvSpPr>
            <p:cNvPr id="8" name="TextBox 8"/>
            <p:cNvSpPr txBox="1"/>
            <p:nvPr/>
          </p:nvSpPr>
          <p:spPr>
            <a:xfrm>
              <a:off x="0" y="-76200"/>
              <a:ext cx="522129" cy="673101"/>
            </a:xfrm>
            <a:prstGeom prst="rect">
              <a:avLst/>
            </a:prstGeom>
          </p:spPr>
          <p:txBody>
            <a:bodyPr lIns="0" tIns="0" rIns="0" bIns="0" rtlCol="0" anchor="t">
              <a:spAutoFit/>
            </a:bodyPr>
            <a:lstStyle/>
            <a:p>
              <a:pPr algn="ctr">
                <a:lnSpc>
                  <a:spcPts val="4199"/>
                </a:lnSpc>
                <a:spcBef>
                  <a:spcPct val="0"/>
                </a:spcBef>
              </a:pPr>
              <a:r>
                <a:rPr lang="en-US" sz="2999" b="1">
                  <a:solidFill>
                    <a:srgbClr val="51B264"/>
                  </a:solidFill>
                  <a:latin typeface="Poppins Bold"/>
                  <a:ea typeface="Poppins Bold"/>
                  <a:cs typeface="Poppins Bold"/>
                  <a:sym typeface="Poppins Bold"/>
                </a:rPr>
                <a:t>01</a:t>
              </a:r>
            </a:p>
          </p:txBody>
        </p:sp>
      </p:grpSp>
      <p:grpSp>
        <p:nvGrpSpPr>
          <p:cNvPr id="9" name="Group 9"/>
          <p:cNvGrpSpPr/>
          <p:nvPr/>
        </p:nvGrpSpPr>
        <p:grpSpPr>
          <a:xfrm>
            <a:off x="1776412" y="3333018"/>
            <a:ext cx="10034660" cy="620821"/>
            <a:chOff x="0" y="0"/>
            <a:chExt cx="13379547" cy="827761"/>
          </a:xfrm>
        </p:grpSpPr>
        <p:sp>
          <p:nvSpPr>
            <p:cNvPr id="10" name="TextBox 10"/>
            <p:cNvSpPr txBox="1"/>
            <p:nvPr/>
          </p:nvSpPr>
          <p:spPr>
            <a:xfrm>
              <a:off x="894179" y="-13614"/>
              <a:ext cx="12485367" cy="8413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Erkennen, wie sie sich im Körper anfühlt</a:t>
              </a:r>
            </a:p>
            <a:p>
              <a:pPr algn="l">
                <a:lnSpc>
                  <a:spcPts val="2400"/>
                </a:lnSpc>
              </a:pPr>
              <a:r>
                <a:rPr lang="en-US" sz="2000">
                  <a:solidFill>
                    <a:srgbClr val="000000"/>
                  </a:solidFill>
                  <a:latin typeface="Poppins"/>
                  <a:ea typeface="Poppins"/>
                  <a:cs typeface="Poppins"/>
                  <a:sym typeface="Poppins"/>
                </a:rPr>
                <a:t>Wahrnehmen, was Scham in unserem Körper auslöst</a:t>
              </a:r>
            </a:p>
          </p:txBody>
        </p:sp>
        <p:sp>
          <p:nvSpPr>
            <p:cNvPr id="11" name="TextBox 11"/>
            <p:cNvSpPr txBox="1"/>
            <p:nvPr/>
          </p:nvSpPr>
          <p:spPr>
            <a:xfrm>
              <a:off x="0" y="-76200"/>
              <a:ext cx="621189" cy="673101"/>
            </a:xfrm>
            <a:prstGeom prst="rect">
              <a:avLst/>
            </a:prstGeom>
          </p:spPr>
          <p:txBody>
            <a:bodyPr lIns="0" tIns="0" rIns="0" bIns="0" rtlCol="0" anchor="t">
              <a:spAutoFit/>
            </a:bodyPr>
            <a:lstStyle/>
            <a:p>
              <a:pPr algn="ctr">
                <a:lnSpc>
                  <a:spcPts val="4199"/>
                </a:lnSpc>
                <a:spcBef>
                  <a:spcPct val="0"/>
                </a:spcBef>
              </a:pPr>
              <a:r>
                <a:rPr lang="en-US" sz="2999" b="1">
                  <a:solidFill>
                    <a:srgbClr val="71C7D6"/>
                  </a:solidFill>
                  <a:latin typeface="Poppins Bold"/>
                  <a:ea typeface="Poppins Bold"/>
                  <a:cs typeface="Poppins Bold"/>
                  <a:sym typeface="Poppins Bold"/>
                </a:rPr>
                <a:t>02</a:t>
              </a:r>
            </a:p>
          </p:txBody>
        </p:sp>
      </p:grpSp>
      <p:grpSp>
        <p:nvGrpSpPr>
          <p:cNvPr id="12" name="Group 12"/>
          <p:cNvGrpSpPr/>
          <p:nvPr/>
        </p:nvGrpSpPr>
        <p:grpSpPr>
          <a:xfrm>
            <a:off x="1769924" y="4414914"/>
            <a:ext cx="9822289" cy="628650"/>
            <a:chOff x="0" y="0"/>
            <a:chExt cx="13096386" cy="838200"/>
          </a:xfrm>
        </p:grpSpPr>
        <p:sp>
          <p:nvSpPr>
            <p:cNvPr id="13" name="TextBox 13"/>
            <p:cNvSpPr txBox="1"/>
            <p:nvPr/>
          </p:nvSpPr>
          <p:spPr>
            <a:xfrm>
              <a:off x="902831" y="-3175"/>
              <a:ext cx="12193554" cy="8413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Wissen, welche Dinge sie auslösen können</a:t>
              </a:r>
            </a:p>
            <a:p>
              <a:pPr algn="l">
                <a:lnSpc>
                  <a:spcPts val="2400"/>
                </a:lnSpc>
              </a:pPr>
              <a:r>
                <a:rPr lang="en-US" sz="2000">
                  <a:solidFill>
                    <a:srgbClr val="000000"/>
                  </a:solidFill>
                  <a:latin typeface="Poppins"/>
                  <a:ea typeface="Poppins"/>
                  <a:cs typeface="Poppins"/>
                  <a:sym typeface="Poppins"/>
                </a:rPr>
                <a:t>Situationen oder Momente entdecken, die Scham hervorrufen</a:t>
              </a:r>
            </a:p>
          </p:txBody>
        </p:sp>
        <p:sp>
          <p:nvSpPr>
            <p:cNvPr id="14" name="TextBox 14"/>
            <p:cNvSpPr txBox="1"/>
            <p:nvPr/>
          </p:nvSpPr>
          <p:spPr>
            <a:xfrm>
              <a:off x="0" y="-76200"/>
              <a:ext cx="638493" cy="673101"/>
            </a:xfrm>
            <a:prstGeom prst="rect">
              <a:avLst/>
            </a:prstGeom>
          </p:spPr>
          <p:txBody>
            <a:bodyPr lIns="0" tIns="0" rIns="0" bIns="0" rtlCol="0" anchor="t">
              <a:spAutoFit/>
            </a:bodyPr>
            <a:lstStyle/>
            <a:p>
              <a:pPr algn="ctr">
                <a:lnSpc>
                  <a:spcPts val="4199"/>
                </a:lnSpc>
                <a:spcBef>
                  <a:spcPct val="0"/>
                </a:spcBef>
              </a:pPr>
              <a:r>
                <a:rPr lang="en-US" sz="2999" b="1">
                  <a:solidFill>
                    <a:srgbClr val="FFED4C"/>
                  </a:solidFill>
                  <a:latin typeface="Poppins Bold"/>
                  <a:ea typeface="Poppins Bold"/>
                  <a:cs typeface="Poppins Bold"/>
                  <a:sym typeface="Poppins Bold"/>
                </a:rPr>
                <a:t>03</a:t>
              </a:r>
            </a:p>
          </p:txBody>
        </p:sp>
      </p:grpSp>
      <p:grpSp>
        <p:nvGrpSpPr>
          <p:cNvPr id="15" name="Group 15"/>
          <p:cNvGrpSpPr/>
          <p:nvPr/>
        </p:nvGrpSpPr>
        <p:grpSpPr>
          <a:xfrm>
            <a:off x="1756231" y="5504638"/>
            <a:ext cx="9749171" cy="924540"/>
            <a:chOff x="0" y="0"/>
            <a:chExt cx="12998894" cy="1232720"/>
          </a:xfrm>
        </p:grpSpPr>
        <p:sp>
          <p:nvSpPr>
            <p:cNvPr id="16" name="TextBox 16"/>
            <p:cNvSpPr txBox="1"/>
            <p:nvPr/>
          </p:nvSpPr>
          <p:spPr>
            <a:xfrm>
              <a:off x="921088" y="-15055"/>
              <a:ext cx="12077807" cy="12477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Verstehen, dass Scham normal ist</a:t>
              </a:r>
            </a:p>
            <a:p>
              <a:pPr algn="l">
                <a:lnSpc>
                  <a:spcPts val="2400"/>
                </a:lnSpc>
              </a:pPr>
              <a:r>
                <a:rPr lang="en-US" sz="2000">
                  <a:solidFill>
                    <a:srgbClr val="000000"/>
                  </a:solidFill>
                  <a:latin typeface="Poppins"/>
                  <a:ea typeface="Poppins"/>
                  <a:cs typeface="Poppins"/>
                  <a:sym typeface="Poppins"/>
                </a:rPr>
                <a:t>Sich daran erinnern, dass wir alle manchmal Scham fühlen. Es ist nichts Schlechtes, sondern einfach eine Emotion.</a:t>
              </a:r>
            </a:p>
          </p:txBody>
        </p:sp>
        <p:sp>
          <p:nvSpPr>
            <p:cNvPr id="17" name="TextBox 17"/>
            <p:cNvSpPr txBox="1"/>
            <p:nvPr/>
          </p:nvSpPr>
          <p:spPr>
            <a:xfrm>
              <a:off x="0" y="-76200"/>
              <a:ext cx="675005" cy="673101"/>
            </a:xfrm>
            <a:prstGeom prst="rect">
              <a:avLst/>
            </a:prstGeom>
          </p:spPr>
          <p:txBody>
            <a:bodyPr lIns="0" tIns="0" rIns="0" bIns="0" rtlCol="0" anchor="t">
              <a:spAutoFit/>
            </a:bodyPr>
            <a:lstStyle/>
            <a:p>
              <a:pPr algn="ctr">
                <a:lnSpc>
                  <a:spcPts val="4199"/>
                </a:lnSpc>
                <a:spcBef>
                  <a:spcPct val="0"/>
                </a:spcBef>
              </a:pPr>
              <a:r>
                <a:rPr lang="en-US" sz="2999" b="1">
                  <a:solidFill>
                    <a:srgbClr val="E4829D"/>
                  </a:solidFill>
                  <a:latin typeface="Poppins Bold"/>
                  <a:ea typeface="Poppins Bold"/>
                  <a:cs typeface="Poppins Bold"/>
                  <a:sym typeface="Poppins Bold"/>
                </a:rPr>
                <a:t>04</a:t>
              </a:r>
            </a:p>
          </p:txBody>
        </p:sp>
      </p:grpSp>
      <p:grpSp>
        <p:nvGrpSpPr>
          <p:cNvPr id="18" name="Group 18"/>
          <p:cNvGrpSpPr/>
          <p:nvPr/>
        </p:nvGrpSpPr>
        <p:grpSpPr>
          <a:xfrm>
            <a:off x="1756231" y="6928352"/>
            <a:ext cx="9418512" cy="924540"/>
            <a:chOff x="0" y="0"/>
            <a:chExt cx="12558015" cy="1232720"/>
          </a:xfrm>
        </p:grpSpPr>
        <p:sp>
          <p:nvSpPr>
            <p:cNvPr id="19" name="TextBox 19"/>
            <p:cNvSpPr txBox="1"/>
            <p:nvPr/>
          </p:nvSpPr>
          <p:spPr>
            <a:xfrm>
              <a:off x="914261" y="-15055"/>
              <a:ext cx="11643754" cy="12477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Lernen, gut miteinander umzugehen</a:t>
              </a:r>
            </a:p>
            <a:p>
              <a:pPr algn="l">
                <a:lnSpc>
                  <a:spcPts val="2400"/>
                </a:lnSpc>
              </a:pPr>
              <a:r>
                <a:rPr lang="en-US" sz="2000">
                  <a:solidFill>
                    <a:srgbClr val="000000"/>
                  </a:solidFill>
                  <a:latin typeface="Poppins"/>
                  <a:ea typeface="Poppins"/>
                  <a:cs typeface="Poppins"/>
                  <a:sym typeface="Poppins"/>
                </a:rPr>
                <a:t>Empathie üben, respektvoll sprechen und diejenigen unterstützen, die sich schlecht fühlen.</a:t>
              </a:r>
            </a:p>
          </p:txBody>
        </p:sp>
        <p:sp>
          <p:nvSpPr>
            <p:cNvPr id="20" name="TextBox 20"/>
            <p:cNvSpPr txBox="1"/>
            <p:nvPr/>
          </p:nvSpPr>
          <p:spPr>
            <a:xfrm>
              <a:off x="0" y="-76200"/>
              <a:ext cx="661353" cy="673101"/>
            </a:xfrm>
            <a:prstGeom prst="rect">
              <a:avLst/>
            </a:prstGeom>
          </p:spPr>
          <p:txBody>
            <a:bodyPr lIns="0" tIns="0" rIns="0" bIns="0" rtlCol="0" anchor="t">
              <a:spAutoFit/>
            </a:bodyPr>
            <a:lstStyle/>
            <a:p>
              <a:pPr algn="ctr">
                <a:lnSpc>
                  <a:spcPts val="4199"/>
                </a:lnSpc>
                <a:spcBef>
                  <a:spcPct val="0"/>
                </a:spcBef>
              </a:pPr>
              <a:r>
                <a:rPr lang="en-US" sz="2999" b="1">
                  <a:solidFill>
                    <a:srgbClr val="71C7D6"/>
                  </a:solidFill>
                  <a:latin typeface="Poppins Bold"/>
                  <a:ea typeface="Poppins Bold"/>
                  <a:cs typeface="Poppins Bold"/>
                  <a:sym typeface="Poppins Bold"/>
                </a:rPr>
                <a:t>05</a:t>
              </a:r>
            </a:p>
          </p:txBody>
        </p:sp>
      </p:grpSp>
      <p:grpSp>
        <p:nvGrpSpPr>
          <p:cNvPr id="21" name="Group 21"/>
          <p:cNvGrpSpPr/>
          <p:nvPr/>
        </p:nvGrpSpPr>
        <p:grpSpPr>
          <a:xfrm>
            <a:off x="1761351" y="8352067"/>
            <a:ext cx="11111317" cy="924540"/>
            <a:chOff x="0" y="0"/>
            <a:chExt cx="14815090" cy="1232720"/>
          </a:xfrm>
        </p:grpSpPr>
        <p:sp>
          <p:nvSpPr>
            <p:cNvPr id="22" name="TextBox 22"/>
            <p:cNvSpPr txBox="1"/>
            <p:nvPr/>
          </p:nvSpPr>
          <p:spPr>
            <a:xfrm>
              <a:off x="914261" y="-15055"/>
              <a:ext cx="13900829" cy="12477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Scham in etwas verwandeln, das uns einander näherbringt</a:t>
              </a:r>
            </a:p>
            <a:p>
              <a:pPr algn="l">
                <a:lnSpc>
                  <a:spcPts val="2400"/>
                </a:lnSpc>
              </a:pPr>
              <a:r>
                <a:rPr lang="en-US" sz="2000">
                  <a:solidFill>
                    <a:srgbClr val="000000"/>
                  </a:solidFill>
                  <a:latin typeface="Poppins"/>
                  <a:ea typeface="Poppins"/>
                  <a:cs typeface="Poppins"/>
                  <a:sym typeface="Poppins"/>
                </a:rPr>
                <a:t>Das Gelernte nutzen, um uns besser zu verstehen und anderen zu helfen, sich begleitet zu fühlen.</a:t>
              </a:r>
            </a:p>
          </p:txBody>
        </p:sp>
        <p:sp>
          <p:nvSpPr>
            <p:cNvPr id="23" name="TextBox 23"/>
            <p:cNvSpPr txBox="1"/>
            <p:nvPr/>
          </p:nvSpPr>
          <p:spPr>
            <a:xfrm>
              <a:off x="0" y="-76200"/>
              <a:ext cx="661353" cy="673101"/>
            </a:xfrm>
            <a:prstGeom prst="rect">
              <a:avLst/>
            </a:prstGeom>
          </p:spPr>
          <p:txBody>
            <a:bodyPr lIns="0" tIns="0" rIns="0" bIns="0" rtlCol="0" anchor="t">
              <a:spAutoFit/>
            </a:bodyPr>
            <a:lstStyle/>
            <a:p>
              <a:pPr algn="ctr">
                <a:lnSpc>
                  <a:spcPts val="4199"/>
                </a:lnSpc>
                <a:spcBef>
                  <a:spcPct val="0"/>
                </a:spcBef>
              </a:pPr>
              <a:r>
                <a:rPr lang="en-US" sz="2999" b="1">
                  <a:solidFill>
                    <a:srgbClr val="51B264"/>
                  </a:solidFill>
                  <a:latin typeface="Poppins Bold"/>
                  <a:ea typeface="Poppins Bold"/>
                  <a:cs typeface="Poppins Bold"/>
                  <a:sym typeface="Poppins Bold"/>
                </a:rPr>
                <a:t>06</a:t>
              </a:r>
            </a:p>
          </p:txBody>
        </p:sp>
      </p:gr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009163" y="3790106"/>
            <a:ext cx="10269673" cy="2592520"/>
            <a:chOff x="0" y="0"/>
            <a:chExt cx="13692898" cy="3456693"/>
          </a:xfrm>
        </p:grpSpPr>
        <p:grpSp>
          <p:nvGrpSpPr>
            <p:cNvPr id="3" name="Group 3"/>
            <p:cNvGrpSpPr/>
            <p:nvPr/>
          </p:nvGrpSpPr>
          <p:grpSpPr>
            <a:xfrm>
              <a:off x="0" y="0"/>
              <a:ext cx="5359085" cy="3456693"/>
              <a:chOff x="0" y="0"/>
              <a:chExt cx="1058585" cy="682804"/>
            </a:xfrm>
          </p:grpSpPr>
          <p:sp>
            <p:nvSpPr>
              <p:cNvPr id="4" name="Freeform 4"/>
              <p:cNvSpPr/>
              <p:nvPr/>
            </p:nvSpPr>
            <p:spPr>
              <a:xfrm>
                <a:off x="0" y="0"/>
                <a:ext cx="1058585" cy="682804"/>
              </a:xfrm>
              <a:custGeom>
                <a:avLst/>
                <a:gdLst/>
                <a:ahLst/>
                <a:cxnLst/>
                <a:rect l="l" t="t" r="r" b="b"/>
                <a:pathLst>
                  <a:path w="1058585" h="682804">
                    <a:moveTo>
                      <a:pt x="57785" y="0"/>
                    </a:moveTo>
                    <a:lnTo>
                      <a:pt x="1000799" y="0"/>
                    </a:lnTo>
                    <a:cubicBezTo>
                      <a:pt x="1016125" y="0"/>
                      <a:pt x="1030823" y="6088"/>
                      <a:pt x="1041660" y="16925"/>
                    </a:cubicBezTo>
                    <a:cubicBezTo>
                      <a:pt x="1052497" y="27762"/>
                      <a:pt x="1058585" y="42460"/>
                      <a:pt x="1058585" y="57785"/>
                    </a:cubicBezTo>
                    <a:lnTo>
                      <a:pt x="1058585" y="625018"/>
                    </a:lnTo>
                    <a:cubicBezTo>
                      <a:pt x="1058585" y="656932"/>
                      <a:pt x="1032713" y="682804"/>
                      <a:pt x="1000799" y="682804"/>
                    </a:cubicBezTo>
                    <a:lnTo>
                      <a:pt x="57785" y="682804"/>
                    </a:lnTo>
                    <a:cubicBezTo>
                      <a:pt x="25871" y="682804"/>
                      <a:pt x="0" y="656932"/>
                      <a:pt x="0" y="625018"/>
                    </a:cubicBezTo>
                    <a:lnTo>
                      <a:pt x="0" y="57785"/>
                    </a:lnTo>
                    <a:cubicBezTo>
                      <a:pt x="0" y="25871"/>
                      <a:pt x="25871" y="0"/>
                      <a:pt x="57785" y="0"/>
                    </a:cubicBezTo>
                    <a:close/>
                  </a:path>
                </a:pathLst>
              </a:custGeom>
              <a:solidFill>
                <a:srgbClr val="51B264"/>
              </a:solidFill>
              <a:ln w="19050" cap="rnd">
                <a:solidFill>
                  <a:srgbClr val="000000"/>
                </a:solidFill>
                <a:prstDash val="solid"/>
                <a:round/>
              </a:ln>
            </p:spPr>
            <p:txBody>
              <a:bodyPr/>
              <a:lstStyle/>
              <a:p>
                <a:endParaRPr lang="es-ES"/>
              </a:p>
            </p:txBody>
          </p:sp>
          <p:sp>
            <p:nvSpPr>
              <p:cNvPr id="5" name="TextBox 5"/>
              <p:cNvSpPr txBox="1"/>
              <p:nvPr/>
            </p:nvSpPr>
            <p:spPr>
              <a:xfrm>
                <a:off x="0" y="-66675"/>
                <a:ext cx="1058585" cy="749479"/>
              </a:xfrm>
              <a:prstGeom prst="rect">
                <a:avLst/>
              </a:prstGeom>
            </p:spPr>
            <p:txBody>
              <a:bodyPr lIns="50800" tIns="50800" rIns="50800" bIns="50800" rtlCol="0" anchor="ctr"/>
              <a:lstStyle/>
              <a:p>
                <a:pPr algn="ctr">
                  <a:lnSpc>
                    <a:spcPts val="2800"/>
                  </a:lnSpc>
                </a:pPr>
                <a:r>
                  <a:rPr lang="en-US" sz="2000" b="1">
                    <a:solidFill>
                      <a:srgbClr val="000000"/>
                    </a:solidFill>
                    <a:latin typeface="Poppins Bold"/>
                    <a:ea typeface="Poppins Bold"/>
                    <a:cs typeface="Poppins Bold"/>
                    <a:sym typeface="Poppins Bold"/>
                  </a:rPr>
                  <a:t>Scham</a:t>
                </a:r>
                <a:r>
                  <a:rPr lang="en-US" sz="2000">
                    <a:solidFill>
                      <a:srgbClr val="000000"/>
                    </a:solidFill>
                    <a:latin typeface="Poppins"/>
                    <a:ea typeface="Poppins"/>
                    <a:cs typeface="Poppins"/>
                    <a:sym typeface="Poppins"/>
                  </a:rPr>
                  <a:t> hat mit der Identität zu tun:</a:t>
                </a:r>
              </a:p>
              <a:p>
                <a:pPr algn="ctr">
                  <a:lnSpc>
                    <a:spcPts val="2800"/>
                  </a:lnSpc>
                </a:pPr>
                <a:r>
                  <a:rPr lang="en-US" sz="2000">
                    <a:solidFill>
                      <a:srgbClr val="000000"/>
                    </a:solidFill>
                    <a:latin typeface="Poppins"/>
                    <a:ea typeface="Poppins"/>
                    <a:cs typeface="Poppins"/>
                    <a:sym typeface="Poppins"/>
                  </a:rPr>
                  <a:t>„Ich bin schlecht“,</a:t>
                </a:r>
              </a:p>
              <a:p>
                <a:pPr algn="ctr">
                  <a:lnSpc>
                    <a:spcPts val="2800"/>
                  </a:lnSpc>
                </a:pPr>
                <a:r>
                  <a:rPr lang="en-US" sz="2000">
                    <a:solidFill>
                      <a:srgbClr val="000000"/>
                    </a:solidFill>
                    <a:latin typeface="Poppins"/>
                    <a:ea typeface="Poppins"/>
                    <a:cs typeface="Poppins"/>
                    <a:sym typeface="Poppins"/>
                  </a:rPr>
                  <a:t>„Ich bin nichts wert“,</a:t>
                </a:r>
              </a:p>
              <a:p>
                <a:pPr algn="ctr">
                  <a:lnSpc>
                    <a:spcPts val="2800"/>
                  </a:lnSpc>
                </a:pPr>
                <a:r>
                  <a:rPr lang="en-US" sz="2000">
                    <a:solidFill>
                      <a:srgbClr val="000000"/>
                    </a:solidFill>
                    <a:latin typeface="Poppins"/>
                    <a:ea typeface="Poppins"/>
                    <a:cs typeface="Poppins"/>
                    <a:sym typeface="Poppins"/>
                  </a:rPr>
                  <a:t>„Ich sollte nicht so sein“.</a:t>
                </a:r>
              </a:p>
            </p:txBody>
          </p:sp>
        </p:grpSp>
        <p:grpSp>
          <p:nvGrpSpPr>
            <p:cNvPr id="6" name="Group 6"/>
            <p:cNvGrpSpPr/>
            <p:nvPr/>
          </p:nvGrpSpPr>
          <p:grpSpPr>
            <a:xfrm>
              <a:off x="8333813" y="0"/>
              <a:ext cx="5359085" cy="3456693"/>
              <a:chOff x="0" y="0"/>
              <a:chExt cx="1058585" cy="682804"/>
            </a:xfrm>
          </p:grpSpPr>
          <p:sp>
            <p:nvSpPr>
              <p:cNvPr id="7" name="Freeform 7"/>
              <p:cNvSpPr/>
              <p:nvPr/>
            </p:nvSpPr>
            <p:spPr>
              <a:xfrm>
                <a:off x="0" y="0"/>
                <a:ext cx="1058585" cy="682804"/>
              </a:xfrm>
              <a:custGeom>
                <a:avLst/>
                <a:gdLst/>
                <a:ahLst/>
                <a:cxnLst/>
                <a:rect l="l" t="t" r="r" b="b"/>
                <a:pathLst>
                  <a:path w="1058585" h="682804">
                    <a:moveTo>
                      <a:pt x="57785" y="0"/>
                    </a:moveTo>
                    <a:lnTo>
                      <a:pt x="1000799" y="0"/>
                    </a:lnTo>
                    <a:cubicBezTo>
                      <a:pt x="1016125" y="0"/>
                      <a:pt x="1030823" y="6088"/>
                      <a:pt x="1041660" y="16925"/>
                    </a:cubicBezTo>
                    <a:cubicBezTo>
                      <a:pt x="1052497" y="27762"/>
                      <a:pt x="1058585" y="42460"/>
                      <a:pt x="1058585" y="57785"/>
                    </a:cubicBezTo>
                    <a:lnTo>
                      <a:pt x="1058585" y="625018"/>
                    </a:lnTo>
                    <a:cubicBezTo>
                      <a:pt x="1058585" y="656932"/>
                      <a:pt x="1032713" y="682804"/>
                      <a:pt x="1000799" y="682804"/>
                    </a:cubicBezTo>
                    <a:lnTo>
                      <a:pt x="57785" y="682804"/>
                    </a:lnTo>
                    <a:cubicBezTo>
                      <a:pt x="25871" y="682804"/>
                      <a:pt x="0" y="656932"/>
                      <a:pt x="0" y="625018"/>
                    </a:cubicBezTo>
                    <a:lnTo>
                      <a:pt x="0" y="57785"/>
                    </a:lnTo>
                    <a:cubicBezTo>
                      <a:pt x="0" y="25871"/>
                      <a:pt x="25871" y="0"/>
                      <a:pt x="57785" y="0"/>
                    </a:cubicBezTo>
                    <a:close/>
                  </a:path>
                </a:pathLst>
              </a:custGeom>
              <a:solidFill>
                <a:srgbClr val="E4829D"/>
              </a:solidFill>
              <a:ln w="19050" cap="rnd">
                <a:solidFill>
                  <a:srgbClr val="000000"/>
                </a:solidFill>
                <a:prstDash val="solid"/>
                <a:round/>
              </a:ln>
            </p:spPr>
            <p:txBody>
              <a:bodyPr/>
              <a:lstStyle/>
              <a:p>
                <a:endParaRPr lang="es-ES"/>
              </a:p>
            </p:txBody>
          </p:sp>
          <p:sp>
            <p:nvSpPr>
              <p:cNvPr id="8" name="TextBox 8"/>
              <p:cNvSpPr txBox="1"/>
              <p:nvPr/>
            </p:nvSpPr>
            <p:spPr>
              <a:xfrm>
                <a:off x="0" y="-66675"/>
                <a:ext cx="1058585" cy="749479"/>
              </a:xfrm>
              <a:prstGeom prst="rect">
                <a:avLst/>
              </a:prstGeom>
            </p:spPr>
            <p:txBody>
              <a:bodyPr lIns="50800" tIns="50800" rIns="50800" bIns="50800" rtlCol="0" anchor="ctr"/>
              <a:lstStyle/>
              <a:p>
                <a:pPr algn="ctr">
                  <a:lnSpc>
                    <a:spcPts val="2800"/>
                  </a:lnSpc>
                </a:pPr>
                <a:r>
                  <a:rPr lang="en-US" sz="2000" b="1">
                    <a:solidFill>
                      <a:srgbClr val="000000"/>
                    </a:solidFill>
                    <a:latin typeface="Poppins Bold"/>
                    <a:ea typeface="Poppins Bold"/>
                    <a:cs typeface="Poppins Bold"/>
                    <a:sym typeface="Poppins Bold"/>
                  </a:rPr>
                  <a:t>Schuld</a:t>
                </a:r>
                <a:r>
                  <a:rPr lang="en-US" sz="2000">
                    <a:solidFill>
                      <a:srgbClr val="000000"/>
                    </a:solidFill>
                    <a:latin typeface="Poppins"/>
                    <a:ea typeface="Poppins"/>
                    <a:cs typeface="Poppins"/>
                    <a:sym typeface="Poppins"/>
                  </a:rPr>
                  <a:t> steht in Verbindung mit der Handlung:</a:t>
                </a:r>
              </a:p>
              <a:p>
                <a:pPr algn="ctr">
                  <a:lnSpc>
                    <a:spcPts val="2800"/>
                  </a:lnSpc>
                </a:pPr>
                <a:r>
                  <a:rPr lang="en-US" sz="2000">
                    <a:solidFill>
                      <a:srgbClr val="000000"/>
                    </a:solidFill>
                    <a:latin typeface="Poppins"/>
                    <a:ea typeface="Poppins"/>
                    <a:cs typeface="Poppins"/>
                    <a:sym typeface="Poppins"/>
                  </a:rPr>
                  <a:t>„Ich habe etwas falsch gemacht“ oder</a:t>
                </a:r>
              </a:p>
              <a:p>
                <a:pPr algn="ctr">
                  <a:lnSpc>
                    <a:spcPts val="2800"/>
                  </a:lnSpc>
                </a:pPr>
                <a:r>
                  <a:rPr lang="en-US" sz="2000">
                    <a:solidFill>
                      <a:srgbClr val="000000"/>
                    </a:solidFill>
                    <a:latin typeface="Poppins"/>
                    <a:ea typeface="Poppins"/>
                    <a:cs typeface="Poppins"/>
                    <a:sym typeface="Poppins"/>
                  </a:rPr>
                  <a:t>„Ich habe mich geirrt“.</a:t>
                </a:r>
              </a:p>
            </p:txBody>
          </p:sp>
        </p:grpSp>
      </p:grpSp>
      <p:sp>
        <p:nvSpPr>
          <p:cNvPr id="9" name="TextBox 9"/>
          <p:cNvSpPr txBox="1"/>
          <p:nvPr/>
        </p:nvSpPr>
        <p:spPr>
          <a:xfrm>
            <a:off x="3160910" y="7535150"/>
            <a:ext cx="12487043" cy="720725"/>
          </a:xfrm>
          <a:prstGeom prst="rect">
            <a:avLst/>
          </a:prstGeom>
        </p:spPr>
        <p:txBody>
          <a:bodyPr lIns="0" tIns="0" rIns="0" bIns="0" rtlCol="0" anchor="t">
            <a:spAutoFit/>
          </a:bodyPr>
          <a:lstStyle/>
          <a:p>
            <a:pPr algn="ctr">
              <a:lnSpc>
                <a:spcPts val="2800"/>
              </a:lnSpc>
            </a:pPr>
            <a:r>
              <a:rPr lang="en-US" sz="2000">
                <a:solidFill>
                  <a:srgbClr val="000000"/>
                </a:solidFill>
                <a:latin typeface="Poppins"/>
                <a:ea typeface="Poppins"/>
                <a:cs typeface="Poppins"/>
                <a:sym typeface="Poppins"/>
              </a:rPr>
              <a:t>Während</a:t>
            </a:r>
            <a:r>
              <a:rPr lang="en-US" sz="2000" b="1">
                <a:solidFill>
                  <a:srgbClr val="000000"/>
                </a:solidFill>
                <a:latin typeface="Poppins Bold"/>
                <a:ea typeface="Poppins Bold"/>
                <a:cs typeface="Poppins Bold"/>
                <a:sym typeface="Poppins Bold"/>
              </a:rPr>
              <a:t> Schuld</a:t>
            </a:r>
            <a:r>
              <a:rPr lang="en-US" sz="2000">
                <a:solidFill>
                  <a:srgbClr val="000000"/>
                </a:solidFill>
                <a:latin typeface="Poppins"/>
                <a:ea typeface="Poppins"/>
                <a:cs typeface="Poppins"/>
                <a:sym typeface="Poppins"/>
              </a:rPr>
              <a:t> dazu führen kann</a:t>
            </a:r>
            <a:r>
              <a:rPr lang="en-US" sz="2000" b="1">
                <a:solidFill>
                  <a:srgbClr val="000000"/>
                </a:solidFill>
                <a:latin typeface="Poppins Bold"/>
                <a:ea typeface="Poppins Bold"/>
                <a:cs typeface="Poppins Bold"/>
                <a:sym typeface="Poppins Bold"/>
              </a:rPr>
              <a:t> reinen Fehler zu reparieren oder daraus zu lernen</a:t>
            </a:r>
            <a:r>
              <a:rPr lang="en-US" sz="2000">
                <a:solidFill>
                  <a:srgbClr val="000000"/>
                </a:solidFill>
                <a:latin typeface="Poppins"/>
                <a:ea typeface="Poppins"/>
                <a:cs typeface="Poppins"/>
                <a:sym typeface="Poppins"/>
              </a:rPr>
              <a:t>, la führt </a:t>
            </a:r>
            <a:r>
              <a:rPr lang="en-US" sz="2000" b="1">
                <a:solidFill>
                  <a:srgbClr val="000000"/>
                </a:solidFill>
                <a:latin typeface="Poppins Bold"/>
                <a:ea typeface="Poppins Bold"/>
                <a:cs typeface="Poppins Bold"/>
                <a:sym typeface="Poppins Bold"/>
              </a:rPr>
              <a:t>Scham</a:t>
            </a:r>
            <a:r>
              <a:rPr lang="en-US" sz="2000">
                <a:solidFill>
                  <a:srgbClr val="000000"/>
                </a:solidFill>
                <a:latin typeface="Poppins"/>
                <a:ea typeface="Poppins"/>
                <a:cs typeface="Poppins"/>
                <a:sym typeface="Poppins"/>
              </a:rPr>
              <a:t> oft zu dem Wunsch, </a:t>
            </a:r>
            <a:r>
              <a:rPr lang="en-US" sz="2000" b="1">
                <a:solidFill>
                  <a:srgbClr val="000000"/>
                </a:solidFill>
                <a:latin typeface="Poppins Bold"/>
                <a:ea typeface="Poppins Bold"/>
                <a:cs typeface="Poppins Bold"/>
                <a:sym typeface="Poppins Bold"/>
              </a:rPr>
              <a:t>sich zu verstecken oder sich zurückzuziehen.</a:t>
            </a:r>
          </a:p>
        </p:txBody>
      </p:sp>
      <p:sp>
        <p:nvSpPr>
          <p:cNvPr id="10" name="TextBox 10"/>
          <p:cNvSpPr txBox="1"/>
          <p:nvPr/>
        </p:nvSpPr>
        <p:spPr>
          <a:xfrm>
            <a:off x="4176934" y="1380885"/>
            <a:ext cx="9934132" cy="523876"/>
          </a:xfrm>
          <a:prstGeom prst="rect">
            <a:avLst/>
          </a:prstGeom>
        </p:spPr>
        <p:txBody>
          <a:bodyPr wrap="square" lIns="0" tIns="0" rIns="0" bIns="0" rtlCol="0" anchor="t">
            <a:spAutoFit/>
          </a:bodyPr>
          <a:lstStyle/>
          <a:p>
            <a:pPr algn="ctr">
              <a:lnSpc>
                <a:spcPts val="4199"/>
              </a:lnSpc>
              <a:spcBef>
                <a:spcPct val="0"/>
              </a:spcBef>
            </a:pPr>
            <a:r>
              <a:rPr lang="en-US" sz="2999" b="1" dirty="0" err="1">
                <a:solidFill>
                  <a:srgbClr val="000000"/>
                </a:solidFill>
                <a:latin typeface="Poppins Bold"/>
                <a:ea typeface="Poppins Bold"/>
                <a:cs typeface="Poppins Bold"/>
                <a:sym typeface="Poppins Bold"/>
              </a:rPr>
              <a:t>Warum</a:t>
            </a:r>
            <a:r>
              <a:rPr lang="en-US" sz="2999" b="1" dirty="0">
                <a:solidFill>
                  <a:srgbClr val="000000"/>
                </a:solidFill>
                <a:latin typeface="Poppins Bold"/>
                <a:ea typeface="Poppins Bold"/>
                <a:cs typeface="Poppins Bold"/>
                <a:sym typeface="Poppins Bold"/>
              </a:rPr>
              <a:t> </a:t>
            </a:r>
            <a:r>
              <a:rPr lang="en-US" sz="2999" b="1" dirty="0" err="1">
                <a:solidFill>
                  <a:srgbClr val="000000"/>
                </a:solidFill>
                <a:latin typeface="Poppins Bold"/>
                <a:ea typeface="Poppins Bold"/>
                <a:cs typeface="Poppins Bold"/>
                <a:sym typeface="Poppins Bold"/>
              </a:rPr>
              <a:t>ist</a:t>
            </a:r>
            <a:r>
              <a:rPr lang="en-US" sz="2999" b="1" dirty="0">
                <a:solidFill>
                  <a:srgbClr val="000000"/>
                </a:solidFill>
                <a:latin typeface="Poppins Bold"/>
                <a:ea typeface="Poppins Bold"/>
                <a:cs typeface="Poppins Bold"/>
                <a:sym typeface="Poppins Bold"/>
              </a:rPr>
              <a:t> es </a:t>
            </a:r>
            <a:r>
              <a:rPr lang="en-US" sz="2999" b="1" dirty="0" err="1">
                <a:solidFill>
                  <a:srgbClr val="000000"/>
                </a:solidFill>
                <a:latin typeface="Poppins Bold"/>
                <a:ea typeface="Poppins Bold"/>
                <a:cs typeface="Poppins Bold"/>
                <a:sym typeface="Poppins Bold"/>
              </a:rPr>
              <a:t>wichtig</a:t>
            </a:r>
            <a:r>
              <a:rPr lang="en-US" sz="2999" b="1" dirty="0">
                <a:solidFill>
                  <a:srgbClr val="000000"/>
                </a:solidFill>
                <a:latin typeface="Poppins Bold"/>
                <a:ea typeface="Poppins Bold"/>
                <a:cs typeface="Poppins Bold"/>
                <a:sym typeface="Poppins Bold"/>
              </a:rPr>
              <a:t>, </a:t>
            </a:r>
            <a:r>
              <a:rPr lang="en-US" sz="2999" b="1" dirty="0" err="1">
                <a:solidFill>
                  <a:srgbClr val="000000"/>
                </a:solidFill>
                <a:latin typeface="Poppins Bold"/>
                <a:ea typeface="Poppins Bold"/>
                <a:cs typeface="Poppins Bold"/>
                <a:sym typeface="Poppins Bold"/>
              </a:rPr>
              <a:t>mit</a:t>
            </a:r>
            <a:r>
              <a:rPr lang="en-US" sz="2999" b="1" dirty="0">
                <a:solidFill>
                  <a:srgbClr val="000000"/>
                </a:solidFill>
                <a:latin typeface="Poppins Bold"/>
                <a:ea typeface="Poppins Bold"/>
                <a:cs typeface="Poppins Bold"/>
                <a:sym typeface="Poppins Bold"/>
              </a:rPr>
              <a:t> Scham </a:t>
            </a:r>
            <a:r>
              <a:rPr lang="en-US" sz="2999" b="1" dirty="0" err="1">
                <a:solidFill>
                  <a:srgbClr val="000000"/>
                </a:solidFill>
                <a:latin typeface="Poppins Bold"/>
                <a:ea typeface="Poppins Bold"/>
                <a:cs typeface="Poppins Bold"/>
                <a:sym typeface="Poppins Bold"/>
              </a:rPr>
              <a:t>zu</a:t>
            </a:r>
            <a:r>
              <a:rPr lang="en-US" sz="2999" b="1" dirty="0">
                <a:solidFill>
                  <a:srgbClr val="000000"/>
                </a:solidFill>
                <a:latin typeface="Poppins Bold"/>
                <a:ea typeface="Poppins Bold"/>
                <a:cs typeface="Poppins Bold"/>
                <a:sym typeface="Poppins Bold"/>
              </a:rPr>
              <a:t> </a:t>
            </a:r>
            <a:r>
              <a:rPr lang="en-US" sz="2999" b="1" dirty="0" err="1">
                <a:solidFill>
                  <a:srgbClr val="000000"/>
                </a:solidFill>
                <a:latin typeface="Poppins Bold"/>
                <a:ea typeface="Poppins Bold"/>
                <a:cs typeface="Poppins Bold"/>
                <a:sym typeface="Poppins Bold"/>
              </a:rPr>
              <a:t>arbeiten</a:t>
            </a:r>
            <a:r>
              <a:rPr lang="en-US" sz="2999" b="1" dirty="0">
                <a:solidFill>
                  <a:srgbClr val="000000"/>
                </a:solidFill>
                <a:latin typeface="Poppins Bold"/>
                <a:ea typeface="Poppins Bold"/>
                <a:cs typeface="Poppins Bold"/>
                <a:sym typeface="Poppins Bold"/>
              </a:rPr>
              <a:t>?</a:t>
            </a:r>
          </a:p>
        </p:txBody>
      </p:sp>
      <p:sp>
        <p:nvSpPr>
          <p:cNvPr id="11" name="TextBox 11"/>
          <p:cNvSpPr txBox="1"/>
          <p:nvPr/>
        </p:nvSpPr>
        <p:spPr>
          <a:xfrm>
            <a:off x="4176936" y="2199597"/>
            <a:ext cx="9934129" cy="368300"/>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Auch wenn sie oft verwechselt werden, sind Scham und Schuld nicht dasselbe.</a:t>
            </a: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76300" y="4157748"/>
            <a:ext cx="20040600" cy="10402643"/>
            <a:chOff x="0" y="0"/>
            <a:chExt cx="26720800" cy="13870191"/>
          </a:xfrm>
        </p:grpSpPr>
        <p:sp>
          <p:nvSpPr>
            <p:cNvPr id="3" name="Freeform 3"/>
            <p:cNvSpPr/>
            <p:nvPr/>
          </p:nvSpPr>
          <p:spPr>
            <a:xfrm>
              <a:off x="0" y="0"/>
              <a:ext cx="26720800" cy="13870178"/>
            </a:xfrm>
            <a:custGeom>
              <a:avLst/>
              <a:gdLst/>
              <a:ahLst/>
              <a:cxnLst/>
              <a:rect l="l" t="t" r="r" b="b"/>
              <a:pathLst>
                <a:path w="26720800" h="13870178">
                  <a:moveTo>
                    <a:pt x="0" y="6935089"/>
                  </a:moveTo>
                  <a:cubicBezTo>
                    <a:pt x="0" y="3104896"/>
                    <a:pt x="5981700" y="0"/>
                    <a:pt x="13360400" y="0"/>
                  </a:cubicBezTo>
                  <a:cubicBezTo>
                    <a:pt x="20739100" y="0"/>
                    <a:pt x="26720800" y="3104896"/>
                    <a:pt x="26720800" y="6935089"/>
                  </a:cubicBezTo>
                  <a:cubicBezTo>
                    <a:pt x="26720800" y="10765282"/>
                    <a:pt x="20739100" y="13870178"/>
                    <a:pt x="13360400" y="13870178"/>
                  </a:cubicBezTo>
                  <a:cubicBezTo>
                    <a:pt x="5981700" y="13870178"/>
                    <a:pt x="0" y="10765282"/>
                    <a:pt x="0" y="6935089"/>
                  </a:cubicBezTo>
                  <a:close/>
                </a:path>
              </a:pathLst>
            </a:custGeom>
            <a:solidFill>
              <a:srgbClr val="E3829C"/>
            </a:solidFill>
          </p:spPr>
          <p:txBody>
            <a:bodyPr/>
            <a:lstStyle/>
            <a:p>
              <a:endParaRPr lang="es-ES"/>
            </a:p>
          </p:txBody>
        </p:sp>
      </p:grpSp>
      <p:sp>
        <p:nvSpPr>
          <p:cNvPr id="4" name="TextBox 4"/>
          <p:cNvSpPr txBox="1"/>
          <p:nvPr/>
        </p:nvSpPr>
        <p:spPr>
          <a:xfrm>
            <a:off x="4612795" y="6717081"/>
            <a:ext cx="9062410" cy="2295525"/>
          </a:xfrm>
          <a:prstGeom prst="rect">
            <a:avLst/>
          </a:prstGeom>
        </p:spPr>
        <p:txBody>
          <a:bodyPr lIns="0" tIns="0" rIns="0" bIns="0" rtlCol="0" anchor="t">
            <a:spAutoFit/>
          </a:bodyPr>
          <a:lstStyle/>
          <a:p>
            <a:pPr algn="ctr">
              <a:lnSpc>
                <a:spcPts val="5999"/>
              </a:lnSpc>
            </a:pPr>
            <a:r>
              <a:rPr lang="en-US" sz="4999" b="1">
                <a:solidFill>
                  <a:srgbClr val="000000"/>
                </a:solidFill>
                <a:latin typeface="Poppins Bold"/>
                <a:ea typeface="Poppins Bold"/>
                <a:cs typeface="Poppins Bold"/>
                <a:sym typeface="Poppins Bold"/>
              </a:rPr>
              <a:t>Abstimmung mit Karten – „Würde mir das peinlich sein, wenn…?“</a:t>
            </a:r>
          </a:p>
        </p:txBody>
      </p:sp>
      <p:sp>
        <p:nvSpPr>
          <p:cNvPr id="5" name="TextBox 5"/>
          <p:cNvSpPr txBox="1"/>
          <p:nvPr/>
        </p:nvSpPr>
        <p:spPr>
          <a:xfrm>
            <a:off x="1779079" y="1632040"/>
            <a:ext cx="14729841" cy="809625"/>
          </a:xfrm>
          <a:prstGeom prst="rect">
            <a:avLst/>
          </a:prstGeom>
        </p:spPr>
        <p:txBody>
          <a:bodyPr lIns="0" tIns="0" rIns="0" bIns="0" rtlCol="0" anchor="t">
            <a:spAutoFit/>
          </a:bodyPr>
          <a:lstStyle/>
          <a:p>
            <a:pPr algn="ctr">
              <a:lnSpc>
                <a:spcPts val="6000"/>
              </a:lnSpc>
            </a:pPr>
            <a:r>
              <a:rPr lang="en-US" sz="5000">
                <a:solidFill>
                  <a:srgbClr val="000000"/>
                </a:solidFill>
                <a:latin typeface="Poppins"/>
                <a:ea typeface="Poppins"/>
                <a:cs typeface="Poppins"/>
                <a:sym typeface="Poppins"/>
              </a:rPr>
              <a:t>Tag 1. Die Emotion erkennen und verstehen</a:t>
            </a: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67879" y="4753351"/>
            <a:ext cx="3747958" cy="6589816"/>
          </a:xfrm>
          <a:custGeom>
            <a:avLst/>
            <a:gdLst/>
            <a:ahLst/>
            <a:cxnLst/>
            <a:rect l="l" t="t" r="r" b="b"/>
            <a:pathLst>
              <a:path w="3747958" h="6589816">
                <a:moveTo>
                  <a:pt x="0" y="0"/>
                </a:moveTo>
                <a:lnTo>
                  <a:pt x="3747958" y="0"/>
                </a:lnTo>
                <a:lnTo>
                  <a:pt x="3747958" y="6589816"/>
                </a:lnTo>
                <a:lnTo>
                  <a:pt x="0" y="6589816"/>
                </a:lnTo>
                <a:lnTo>
                  <a:pt x="0" y="0"/>
                </a:lnTo>
                <a:close/>
              </a:path>
            </a:pathLst>
          </a:custGeom>
          <a:blipFill>
            <a:blip r:embed="rId2"/>
            <a:stretch>
              <a:fillRect/>
            </a:stretch>
          </a:blipFill>
        </p:spPr>
        <p:txBody>
          <a:bodyPr/>
          <a:lstStyle/>
          <a:p>
            <a:endParaRPr lang="es-ES"/>
          </a:p>
        </p:txBody>
      </p:sp>
      <p:sp>
        <p:nvSpPr>
          <p:cNvPr id="3" name="Freeform 3"/>
          <p:cNvSpPr/>
          <p:nvPr/>
        </p:nvSpPr>
        <p:spPr>
          <a:xfrm flipH="1">
            <a:off x="5541601" y="4008178"/>
            <a:ext cx="4530960" cy="7729160"/>
          </a:xfrm>
          <a:custGeom>
            <a:avLst/>
            <a:gdLst/>
            <a:ahLst/>
            <a:cxnLst/>
            <a:rect l="l" t="t" r="r" b="b"/>
            <a:pathLst>
              <a:path w="4530960" h="7729160">
                <a:moveTo>
                  <a:pt x="4530960" y="0"/>
                </a:moveTo>
                <a:lnTo>
                  <a:pt x="0" y="0"/>
                </a:lnTo>
                <a:lnTo>
                  <a:pt x="0" y="7729160"/>
                </a:lnTo>
                <a:lnTo>
                  <a:pt x="4530960" y="7729160"/>
                </a:lnTo>
                <a:lnTo>
                  <a:pt x="4530960" y="0"/>
                </a:lnTo>
                <a:close/>
              </a:path>
            </a:pathLst>
          </a:custGeom>
          <a:blipFill>
            <a:blip r:embed="rId3"/>
            <a:stretch>
              <a:fillRect l="-8209" r="-5229"/>
            </a:stretch>
          </a:blipFill>
        </p:spPr>
        <p:txBody>
          <a:bodyPr/>
          <a:lstStyle/>
          <a:p>
            <a:endParaRPr lang="es-ES"/>
          </a:p>
        </p:txBody>
      </p:sp>
      <p:sp>
        <p:nvSpPr>
          <p:cNvPr id="4" name="TextBox 4"/>
          <p:cNvSpPr txBox="1"/>
          <p:nvPr/>
        </p:nvSpPr>
        <p:spPr>
          <a:xfrm>
            <a:off x="2346960" y="1160650"/>
            <a:ext cx="6446520" cy="2130425"/>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Materialien:</a:t>
            </a:r>
          </a:p>
          <a:p>
            <a:pPr algn="l">
              <a:lnSpc>
                <a:spcPts val="2800"/>
              </a:lnSpc>
            </a:pPr>
            <a:r>
              <a:rPr lang="en-US" sz="2000" b="1">
                <a:solidFill>
                  <a:srgbClr val="000000"/>
                </a:solidFill>
                <a:latin typeface="Poppins Bold"/>
                <a:ea typeface="Poppins Bold"/>
                <a:cs typeface="Poppins Bold"/>
                <a:sym typeface="Poppins Bold"/>
              </a:rPr>
              <a:t> </a:t>
            </a:r>
          </a:p>
          <a:p>
            <a:pPr marL="361952" lvl="1" indent="-180976" algn="l">
              <a:lnSpc>
                <a:spcPts val="2800"/>
              </a:lnSpc>
              <a:buFont typeface="Arial"/>
              <a:buChar char="•"/>
            </a:pPr>
            <a:r>
              <a:rPr lang="en-US" sz="2000">
                <a:solidFill>
                  <a:srgbClr val="000000"/>
                </a:solidFill>
                <a:latin typeface="Poppins"/>
                <a:ea typeface="Poppins"/>
                <a:cs typeface="Poppins"/>
                <a:sym typeface="Poppins"/>
              </a:rPr>
              <a:t>Rote und grüne Karten</a:t>
            </a:r>
          </a:p>
          <a:p>
            <a:pPr marL="361952" lvl="1" indent="-180976" algn="l">
              <a:lnSpc>
                <a:spcPts val="2800"/>
              </a:lnSpc>
              <a:buFont typeface="Arial"/>
              <a:buChar char="•"/>
            </a:pPr>
            <a:r>
              <a:rPr lang="en-US" sz="2000">
                <a:solidFill>
                  <a:srgbClr val="000000"/>
                </a:solidFill>
                <a:latin typeface="Poppins"/>
                <a:ea typeface="Poppins"/>
                <a:cs typeface="Poppins"/>
                <a:sym typeface="Poppins"/>
              </a:rPr>
              <a:t>Liste mit Sätzen</a:t>
            </a:r>
          </a:p>
          <a:p>
            <a:pPr marL="361952" lvl="1" indent="-180976" algn="l">
              <a:lnSpc>
                <a:spcPts val="2800"/>
              </a:lnSpc>
              <a:buFont typeface="Arial"/>
              <a:buChar char="•"/>
            </a:pPr>
            <a:r>
              <a:rPr lang="en-US" sz="2000">
                <a:solidFill>
                  <a:srgbClr val="000000"/>
                </a:solidFill>
                <a:latin typeface="Poppins"/>
                <a:ea typeface="Poppins"/>
                <a:cs typeface="Poppins"/>
                <a:sym typeface="Poppins"/>
              </a:rPr>
              <a:t>Tafel und Marker</a:t>
            </a:r>
          </a:p>
          <a:p>
            <a:pPr algn="l">
              <a:lnSpc>
                <a:spcPts val="2800"/>
              </a:lnSpc>
            </a:pPr>
            <a:endParaRPr lang="en-US" sz="2000">
              <a:solidFill>
                <a:srgbClr val="000000"/>
              </a:solidFill>
              <a:latin typeface="Poppins"/>
              <a:ea typeface="Poppins"/>
              <a:cs typeface="Poppins"/>
              <a:sym typeface="Poppins"/>
            </a:endParaRPr>
          </a:p>
        </p:txBody>
      </p:sp>
      <p:sp>
        <p:nvSpPr>
          <p:cNvPr id="5" name="TextBox 5"/>
          <p:cNvSpPr txBox="1"/>
          <p:nvPr/>
        </p:nvSpPr>
        <p:spPr>
          <a:xfrm>
            <a:off x="9951720" y="1160650"/>
            <a:ext cx="5989320" cy="3540125"/>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Was wir machen</a:t>
            </a:r>
          </a:p>
          <a:p>
            <a:pPr algn="l">
              <a:lnSpc>
                <a:spcPts val="2800"/>
              </a:lnSpc>
            </a:pPr>
            <a:endParaRPr lang="en-US" sz="2000" b="1">
              <a:solidFill>
                <a:srgbClr val="000000"/>
              </a:solidFill>
              <a:latin typeface="Poppins Bold"/>
              <a:ea typeface="Poppins Bold"/>
              <a:cs typeface="Poppins Bold"/>
              <a:sym typeface="Poppins Bold"/>
            </a:endParaRPr>
          </a:p>
          <a:p>
            <a:pPr algn="l">
              <a:lnSpc>
                <a:spcPts val="2800"/>
              </a:lnSpc>
            </a:pPr>
            <a:r>
              <a:rPr lang="en-US" sz="2000">
                <a:solidFill>
                  <a:srgbClr val="000000"/>
                </a:solidFill>
                <a:latin typeface="Poppins"/>
                <a:ea typeface="Poppins"/>
                <a:cs typeface="Poppins"/>
                <a:sym typeface="Poppins"/>
              </a:rPr>
              <a:t>Wir hören Situationen, die Scham auslösen können, und heben die rote Karte (ja) oder die grüne Karte (nein).</a:t>
            </a:r>
          </a:p>
          <a:p>
            <a:pPr algn="l">
              <a:lnSpc>
                <a:spcPts val="2800"/>
              </a:lnSpc>
            </a:pPr>
            <a:endParaRPr lang="en-US" sz="2000">
              <a:solidFill>
                <a:srgbClr val="000000"/>
              </a:solidFill>
              <a:latin typeface="Poppins"/>
              <a:ea typeface="Poppins"/>
              <a:cs typeface="Poppins"/>
              <a:sym typeface="Poppins"/>
            </a:endParaRPr>
          </a:p>
          <a:p>
            <a:pPr algn="l">
              <a:lnSpc>
                <a:spcPts val="2800"/>
              </a:lnSpc>
            </a:pPr>
            <a:r>
              <a:rPr lang="en-US" sz="2000">
                <a:solidFill>
                  <a:srgbClr val="000000"/>
                </a:solidFill>
                <a:latin typeface="Poppins"/>
                <a:ea typeface="Poppins"/>
                <a:cs typeface="Poppins"/>
                <a:sym typeface="Poppins"/>
              </a:rPr>
              <a:t>Danach sprechen wir darüber, warum jede Person unterschiedlich fühlt.</a:t>
            </a:r>
          </a:p>
          <a:p>
            <a:pPr algn="l">
              <a:lnSpc>
                <a:spcPts val="2800"/>
              </a:lnSpc>
            </a:pPr>
            <a:endParaRPr lang="en-US" sz="2000">
              <a:solidFill>
                <a:srgbClr val="000000"/>
              </a:solidFill>
              <a:latin typeface="Poppins"/>
              <a:ea typeface="Poppins"/>
              <a:cs typeface="Poppins"/>
              <a:sym typeface="Poppins"/>
            </a:endParaRPr>
          </a:p>
          <a:p>
            <a:pPr algn="l">
              <a:lnSpc>
                <a:spcPts val="2800"/>
              </a:lnSpc>
            </a:pPr>
            <a:endParaRPr lang="en-US" sz="2000">
              <a:solidFill>
                <a:srgbClr val="000000"/>
              </a:solidFill>
              <a:latin typeface="Poppins"/>
              <a:ea typeface="Poppins"/>
              <a:cs typeface="Poppins"/>
              <a:sym typeface="Poppins"/>
            </a:endParaRPr>
          </a:p>
        </p:txBody>
      </p:sp>
      <p:sp>
        <p:nvSpPr>
          <p:cNvPr id="6" name="TextBox 6"/>
          <p:cNvSpPr txBox="1"/>
          <p:nvPr/>
        </p:nvSpPr>
        <p:spPr>
          <a:xfrm>
            <a:off x="10796461" y="5479475"/>
            <a:ext cx="5265420" cy="2835275"/>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Denke daran</a:t>
            </a:r>
          </a:p>
          <a:p>
            <a:pPr algn="l">
              <a:lnSpc>
                <a:spcPts val="2800"/>
              </a:lnSpc>
            </a:pPr>
            <a:endParaRPr lang="en-US" sz="2000" b="1">
              <a:solidFill>
                <a:srgbClr val="000000"/>
              </a:solidFill>
              <a:latin typeface="Poppins Bold"/>
              <a:ea typeface="Poppins Bold"/>
              <a:cs typeface="Poppins Bold"/>
              <a:sym typeface="Poppins Bold"/>
            </a:endParaRPr>
          </a:p>
          <a:p>
            <a:pPr marL="431802" lvl="1" indent="-215901" algn="l">
              <a:lnSpc>
                <a:spcPts val="2800"/>
              </a:lnSpc>
              <a:buFont typeface="Arial"/>
              <a:buChar char="•"/>
            </a:pPr>
            <a:r>
              <a:rPr lang="en-US" sz="2000">
                <a:solidFill>
                  <a:srgbClr val="000000"/>
                </a:solidFill>
                <a:latin typeface="Poppins"/>
                <a:ea typeface="Poppins"/>
                <a:cs typeface="Poppins"/>
                <a:sym typeface="Poppins"/>
              </a:rPr>
              <a:t>Wir alle fühlen manchmal Scham.</a:t>
            </a:r>
          </a:p>
          <a:p>
            <a:pPr marL="431802" lvl="1" indent="-215901" algn="l">
              <a:lnSpc>
                <a:spcPts val="2800"/>
              </a:lnSpc>
              <a:buFont typeface="Arial"/>
              <a:buChar char="•"/>
            </a:pPr>
            <a:r>
              <a:rPr lang="en-US" sz="2000">
                <a:solidFill>
                  <a:srgbClr val="000000"/>
                </a:solidFill>
                <a:latin typeface="Poppins"/>
                <a:ea typeface="Poppins"/>
                <a:cs typeface="Poppins"/>
                <a:sym typeface="Poppins"/>
              </a:rPr>
              <a:t>Nicht alle fühlen wegen derselben Dinge Scham.</a:t>
            </a:r>
          </a:p>
          <a:p>
            <a:pPr marL="431802" lvl="1" indent="-215901" algn="l">
              <a:lnSpc>
                <a:spcPts val="2800"/>
              </a:lnSpc>
              <a:buFont typeface="Arial"/>
              <a:buChar char="•"/>
            </a:pPr>
            <a:r>
              <a:rPr lang="en-US" sz="2000">
                <a:solidFill>
                  <a:srgbClr val="000000"/>
                </a:solidFill>
                <a:latin typeface="Poppins"/>
                <a:ea typeface="Poppins"/>
                <a:cs typeface="Poppins"/>
                <a:sym typeface="Poppins"/>
              </a:rPr>
              <a:t>Über das zu sprechen, was wir fühlen, hilft uns, einander zu verstehen und zu respektieren.</a:t>
            </a: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96998" y="1204787"/>
            <a:ext cx="9248910" cy="654050"/>
            <a:chOff x="0" y="0"/>
            <a:chExt cx="12331880" cy="872066"/>
          </a:xfrm>
        </p:grpSpPr>
        <p:sp>
          <p:nvSpPr>
            <p:cNvPr id="3" name="TextBox 3"/>
            <p:cNvSpPr txBox="1"/>
            <p:nvPr/>
          </p:nvSpPr>
          <p:spPr>
            <a:xfrm>
              <a:off x="723414" y="-66675"/>
              <a:ext cx="11608466" cy="938741"/>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Es wäre mir peinlich, erst an der Kasse zu merken, dass ich nicht genug Geld dabeihabe.</a:t>
              </a:r>
            </a:p>
          </p:txBody>
        </p:sp>
        <p:sp>
          <p:nvSpPr>
            <p:cNvPr id="4" name="TextBox 4"/>
            <p:cNvSpPr txBox="1"/>
            <p:nvPr/>
          </p:nvSpPr>
          <p:spPr>
            <a:xfrm>
              <a:off x="0" y="-76200"/>
              <a:ext cx="522129" cy="673101"/>
            </a:xfrm>
            <a:prstGeom prst="rect">
              <a:avLst/>
            </a:prstGeom>
          </p:spPr>
          <p:txBody>
            <a:bodyPr lIns="0" tIns="0" rIns="0" bIns="0" rtlCol="0" anchor="t">
              <a:spAutoFit/>
            </a:bodyPr>
            <a:lstStyle/>
            <a:p>
              <a:pPr algn="ctr">
                <a:lnSpc>
                  <a:spcPts val="4199"/>
                </a:lnSpc>
                <a:spcBef>
                  <a:spcPct val="0"/>
                </a:spcBef>
              </a:pPr>
              <a:r>
                <a:rPr lang="en-US" sz="2999" b="1">
                  <a:solidFill>
                    <a:srgbClr val="51B264"/>
                  </a:solidFill>
                  <a:latin typeface="Poppins Bold"/>
                  <a:ea typeface="Poppins Bold"/>
                  <a:cs typeface="Poppins Bold"/>
                  <a:sym typeface="Poppins Bold"/>
                </a:rPr>
                <a:t>01</a:t>
              </a:r>
            </a:p>
          </p:txBody>
        </p:sp>
      </p:grpSp>
      <p:grpSp>
        <p:nvGrpSpPr>
          <p:cNvPr id="5" name="Group 5"/>
          <p:cNvGrpSpPr/>
          <p:nvPr/>
        </p:nvGrpSpPr>
        <p:grpSpPr>
          <a:xfrm>
            <a:off x="1380997" y="2056968"/>
            <a:ext cx="8912352" cy="720725"/>
            <a:chOff x="0" y="0"/>
            <a:chExt cx="11883136" cy="960966"/>
          </a:xfrm>
        </p:grpSpPr>
        <p:sp>
          <p:nvSpPr>
            <p:cNvPr id="6" name="TextBox 6"/>
            <p:cNvSpPr txBox="1"/>
            <p:nvPr/>
          </p:nvSpPr>
          <p:spPr>
            <a:xfrm>
              <a:off x="1011415" y="22225"/>
              <a:ext cx="10871722" cy="938741"/>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Es wäre mir peinlich, auszurutschen und vor meinen Freund*innen hinzufallen.</a:t>
              </a:r>
            </a:p>
          </p:txBody>
        </p:sp>
        <p:sp>
          <p:nvSpPr>
            <p:cNvPr id="7" name="TextBox 7"/>
            <p:cNvSpPr txBox="1"/>
            <p:nvPr/>
          </p:nvSpPr>
          <p:spPr>
            <a:xfrm>
              <a:off x="0" y="-76200"/>
              <a:ext cx="810130" cy="673101"/>
            </a:xfrm>
            <a:prstGeom prst="rect">
              <a:avLst/>
            </a:prstGeom>
          </p:spPr>
          <p:txBody>
            <a:bodyPr lIns="0" tIns="0" rIns="0" bIns="0" rtlCol="0" anchor="t">
              <a:spAutoFit/>
            </a:bodyPr>
            <a:lstStyle/>
            <a:p>
              <a:pPr algn="ctr">
                <a:lnSpc>
                  <a:spcPts val="4199"/>
                </a:lnSpc>
                <a:spcBef>
                  <a:spcPct val="0"/>
                </a:spcBef>
              </a:pPr>
              <a:r>
                <a:rPr lang="en-US" sz="2999" b="1">
                  <a:solidFill>
                    <a:srgbClr val="71C7D6"/>
                  </a:solidFill>
                  <a:latin typeface="Poppins Bold"/>
                  <a:ea typeface="Poppins Bold"/>
                  <a:cs typeface="Poppins Bold"/>
                  <a:sym typeface="Poppins Bold"/>
                </a:rPr>
                <a:t>02</a:t>
              </a:r>
            </a:p>
          </p:txBody>
        </p:sp>
      </p:grpSp>
      <p:grpSp>
        <p:nvGrpSpPr>
          <p:cNvPr id="8" name="Group 8"/>
          <p:cNvGrpSpPr/>
          <p:nvPr/>
        </p:nvGrpSpPr>
        <p:grpSpPr>
          <a:xfrm>
            <a:off x="1380997" y="2818224"/>
            <a:ext cx="9642719" cy="682625"/>
            <a:chOff x="0" y="0"/>
            <a:chExt cx="12856959" cy="910166"/>
          </a:xfrm>
        </p:grpSpPr>
        <p:sp>
          <p:nvSpPr>
            <p:cNvPr id="9" name="TextBox 9"/>
            <p:cNvSpPr txBox="1"/>
            <p:nvPr/>
          </p:nvSpPr>
          <p:spPr>
            <a:xfrm>
              <a:off x="1011415" y="-28575"/>
              <a:ext cx="11845545" cy="938741"/>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Es wäre mir peinlich, wenn ich aus Versehen mein T-Shirt auf links anziehen würde und so zur Schule gehen würde.</a:t>
              </a:r>
            </a:p>
          </p:txBody>
        </p:sp>
        <p:sp>
          <p:nvSpPr>
            <p:cNvPr id="10" name="TextBox 10"/>
            <p:cNvSpPr txBox="1"/>
            <p:nvPr/>
          </p:nvSpPr>
          <p:spPr>
            <a:xfrm>
              <a:off x="0" y="-76200"/>
              <a:ext cx="810130" cy="673101"/>
            </a:xfrm>
            <a:prstGeom prst="rect">
              <a:avLst/>
            </a:prstGeom>
          </p:spPr>
          <p:txBody>
            <a:bodyPr lIns="0" tIns="0" rIns="0" bIns="0" rtlCol="0" anchor="t">
              <a:spAutoFit/>
            </a:bodyPr>
            <a:lstStyle/>
            <a:p>
              <a:pPr algn="ctr">
                <a:lnSpc>
                  <a:spcPts val="4199"/>
                </a:lnSpc>
                <a:spcBef>
                  <a:spcPct val="0"/>
                </a:spcBef>
              </a:pPr>
              <a:r>
                <a:rPr lang="en-US" sz="2999" b="1">
                  <a:solidFill>
                    <a:srgbClr val="E3829C"/>
                  </a:solidFill>
                  <a:latin typeface="Poppins Bold"/>
                  <a:ea typeface="Poppins Bold"/>
                  <a:cs typeface="Poppins Bold"/>
                  <a:sym typeface="Poppins Bold"/>
                </a:rPr>
                <a:t>03</a:t>
              </a:r>
            </a:p>
          </p:txBody>
        </p:sp>
      </p:grpSp>
      <p:grpSp>
        <p:nvGrpSpPr>
          <p:cNvPr id="11" name="Group 11"/>
          <p:cNvGrpSpPr/>
          <p:nvPr/>
        </p:nvGrpSpPr>
        <p:grpSpPr>
          <a:xfrm>
            <a:off x="1380997" y="3722297"/>
            <a:ext cx="9733968" cy="673100"/>
            <a:chOff x="0" y="0"/>
            <a:chExt cx="12978624" cy="897466"/>
          </a:xfrm>
        </p:grpSpPr>
        <p:sp>
          <p:nvSpPr>
            <p:cNvPr id="12" name="TextBox 12"/>
            <p:cNvSpPr txBox="1"/>
            <p:nvPr/>
          </p:nvSpPr>
          <p:spPr>
            <a:xfrm>
              <a:off x="1011415" y="-41275"/>
              <a:ext cx="11967209" cy="938741"/>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Es wäre mir peinlich, wenn ich merken würde, dass ich die einzige Person in der Klasse bin, die nicht zu einer Party eingeladen wurde.</a:t>
              </a:r>
            </a:p>
          </p:txBody>
        </p:sp>
        <p:sp>
          <p:nvSpPr>
            <p:cNvPr id="13" name="TextBox 13"/>
            <p:cNvSpPr txBox="1"/>
            <p:nvPr/>
          </p:nvSpPr>
          <p:spPr>
            <a:xfrm>
              <a:off x="0" y="-76200"/>
              <a:ext cx="810130" cy="673101"/>
            </a:xfrm>
            <a:prstGeom prst="rect">
              <a:avLst/>
            </a:prstGeom>
          </p:spPr>
          <p:txBody>
            <a:bodyPr lIns="0" tIns="0" rIns="0" bIns="0" rtlCol="0" anchor="t">
              <a:spAutoFit/>
            </a:bodyPr>
            <a:lstStyle/>
            <a:p>
              <a:pPr algn="ctr">
                <a:lnSpc>
                  <a:spcPts val="4199"/>
                </a:lnSpc>
                <a:spcBef>
                  <a:spcPct val="0"/>
                </a:spcBef>
              </a:pPr>
              <a:r>
                <a:rPr lang="en-US" sz="2999" b="1">
                  <a:solidFill>
                    <a:srgbClr val="FFED4C"/>
                  </a:solidFill>
                  <a:latin typeface="Poppins Bold"/>
                  <a:ea typeface="Poppins Bold"/>
                  <a:cs typeface="Poppins Bold"/>
                  <a:sym typeface="Poppins Bold"/>
                </a:rPr>
                <a:t>04</a:t>
              </a:r>
            </a:p>
          </p:txBody>
        </p:sp>
      </p:grpSp>
      <p:grpSp>
        <p:nvGrpSpPr>
          <p:cNvPr id="14" name="Group 14"/>
          <p:cNvGrpSpPr/>
          <p:nvPr/>
        </p:nvGrpSpPr>
        <p:grpSpPr>
          <a:xfrm>
            <a:off x="1380997" y="4614472"/>
            <a:ext cx="10244959" cy="727075"/>
            <a:chOff x="0" y="0"/>
            <a:chExt cx="13659945" cy="969434"/>
          </a:xfrm>
        </p:grpSpPr>
        <p:sp>
          <p:nvSpPr>
            <p:cNvPr id="15" name="TextBox 15"/>
            <p:cNvSpPr txBox="1"/>
            <p:nvPr/>
          </p:nvSpPr>
          <p:spPr>
            <a:xfrm>
              <a:off x="1011415" y="30692"/>
              <a:ext cx="12648530" cy="938741"/>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Es wäre mir peinlich, wenn jemand mein Handy nehmen und meine Nachrichten lesen würde.</a:t>
              </a:r>
            </a:p>
          </p:txBody>
        </p:sp>
        <p:sp>
          <p:nvSpPr>
            <p:cNvPr id="16" name="TextBox 16"/>
            <p:cNvSpPr txBox="1"/>
            <p:nvPr/>
          </p:nvSpPr>
          <p:spPr>
            <a:xfrm>
              <a:off x="0" y="-76200"/>
              <a:ext cx="810130" cy="673101"/>
            </a:xfrm>
            <a:prstGeom prst="rect">
              <a:avLst/>
            </a:prstGeom>
          </p:spPr>
          <p:txBody>
            <a:bodyPr lIns="0" tIns="0" rIns="0" bIns="0" rtlCol="0" anchor="t">
              <a:spAutoFit/>
            </a:bodyPr>
            <a:lstStyle/>
            <a:p>
              <a:pPr algn="ctr">
                <a:lnSpc>
                  <a:spcPts val="4199"/>
                </a:lnSpc>
                <a:spcBef>
                  <a:spcPct val="0"/>
                </a:spcBef>
              </a:pPr>
              <a:r>
                <a:rPr lang="en-US" sz="2999" b="1">
                  <a:solidFill>
                    <a:srgbClr val="51B264"/>
                  </a:solidFill>
                  <a:latin typeface="Poppins Bold"/>
                  <a:ea typeface="Poppins Bold"/>
                  <a:cs typeface="Poppins Bold"/>
                  <a:sym typeface="Poppins Bold"/>
                </a:rPr>
                <a:t>05</a:t>
              </a:r>
            </a:p>
          </p:txBody>
        </p:sp>
      </p:grpSp>
      <p:grpSp>
        <p:nvGrpSpPr>
          <p:cNvPr id="17" name="Group 17"/>
          <p:cNvGrpSpPr/>
          <p:nvPr/>
        </p:nvGrpSpPr>
        <p:grpSpPr>
          <a:xfrm>
            <a:off x="1380997" y="5430242"/>
            <a:ext cx="10226709" cy="654050"/>
            <a:chOff x="0" y="0"/>
            <a:chExt cx="13635612" cy="872066"/>
          </a:xfrm>
        </p:grpSpPr>
        <p:sp>
          <p:nvSpPr>
            <p:cNvPr id="18" name="TextBox 18"/>
            <p:cNvSpPr txBox="1"/>
            <p:nvPr/>
          </p:nvSpPr>
          <p:spPr>
            <a:xfrm>
              <a:off x="1011415" y="-66675"/>
              <a:ext cx="12624198" cy="938741"/>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Es wäre mir peinlich, eine schlechte Note in einem Fach zu bekommen, in dem ich normalerweise gut bin.</a:t>
              </a:r>
            </a:p>
          </p:txBody>
        </p:sp>
        <p:sp>
          <p:nvSpPr>
            <p:cNvPr id="19" name="TextBox 19"/>
            <p:cNvSpPr txBox="1"/>
            <p:nvPr/>
          </p:nvSpPr>
          <p:spPr>
            <a:xfrm>
              <a:off x="0" y="-76200"/>
              <a:ext cx="810130" cy="673101"/>
            </a:xfrm>
            <a:prstGeom prst="rect">
              <a:avLst/>
            </a:prstGeom>
          </p:spPr>
          <p:txBody>
            <a:bodyPr lIns="0" tIns="0" rIns="0" bIns="0" rtlCol="0" anchor="t">
              <a:spAutoFit/>
            </a:bodyPr>
            <a:lstStyle/>
            <a:p>
              <a:pPr algn="ctr">
                <a:lnSpc>
                  <a:spcPts val="4199"/>
                </a:lnSpc>
                <a:spcBef>
                  <a:spcPct val="0"/>
                </a:spcBef>
              </a:pPr>
              <a:r>
                <a:rPr lang="en-US" sz="2999" b="1">
                  <a:solidFill>
                    <a:srgbClr val="71C7D6"/>
                  </a:solidFill>
                  <a:latin typeface="Poppins Bold"/>
                  <a:ea typeface="Poppins Bold"/>
                  <a:cs typeface="Poppins Bold"/>
                  <a:sym typeface="Poppins Bold"/>
                </a:rPr>
                <a:t>06</a:t>
              </a:r>
            </a:p>
          </p:txBody>
        </p:sp>
      </p:grpSp>
      <p:grpSp>
        <p:nvGrpSpPr>
          <p:cNvPr id="20" name="Group 20"/>
          <p:cNvGrpSpPr/>
          <p:nvPr/>
        </p:nvGrpSpPr>
        <p:grpSpPr>
          <a:xfrm>
            <a:off x="1380997" y="6347817"/>
            <a:ext cx="10372706" cy="682625"/>
            <a:chOff x="0" y="0"/>
            <a:chExt cx="13830275" cy="910166"/>
          </a:xfrm>
        </p:grpSpPr>
        <p:sp>
          <p:nvSpPr>
            <p:cNvPr id="21" name="TextBox 21"/>
            <p:cNvSpPr txBox="1"/>
            <p:nvPr/>
          </p:nvSpPr>
          <p:spPr>
            <a:xfrm>
              <a:off x="1011415" y="-28575"/>
              <a:ext cx="12818861" cy="938741"/>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Es wäre mir peinlich, allein vor der ganzen Klasse im Musikunterricht singen zu müssen.</a:t>
              </a:r>
            </a:p>
          </p:txBody>
        </p:sp>
        <p:sp>
          <p:nvSpPr>
            <p:cNvPr id="22" name="TextBox 22"/>
            <p:cNvSpPr txBox="1"/>
            <p:nvPr/>
          </p:nvSpPr>
          <p:spPr>
            <a:xfrm>
              <a:off x="0" y="-76200"/>
              <a:ext cx="810130" cy="673101"/>
            </a:xfrm>
            <a:prstGeom prst="rect">
              <a:avLst/>
            </a:prstGeom>
          </p:spPr>
          <p:txBody>
            <a:bodyPr lIns="0" tIns="0" rIns="0" bIns="0" rtlCol="0" anchor="t">
              <a:spAutoFit/>
            </a:bodyPr>
            <a:lstStyle/>
            <a:p>
              <a:pPr algn="ctr">
                <a:lnSpc>
                  <a:spcPts val="4199"/>
                </a:lnSpc>
                <a:spcBef>
                  <a:spcPct val="0"/>
                </a:spcBef>
              </a:pPr>
              <a:r>
                <a:rPr lang="en-US" sz="2999" b="1">
                  <a:solidFill>
                    <a:srgbClr val="FFED4C"/>
                  </a:solidFill>
                  <a:latin typeface="Poppins Bold"/>
                  <a:ea typeface="Poppins Bold"/>
                  <a:cs typeface="Poppins Bold"/>
                  <a:sym typeface="Poppins Bold"/>
                </a:rPr>
                <a:t>07</a:t>
              </a:r>
            </a:p>
          </p:txBody>
        </p:sp>
      </p:grpSp>
      <p:grpSp>
        <p:nvGrpSpPr>
          <p:cNvPr id="23" name="Group 23"/>
          <p:cNvGrpSpPr/>
          <p:nvPr/>
        </p:nvGrpSpPr>
        <p:grpSpPr>
          <a:xfrm>
            <a:off x="1380997" y="7313017"/>
            <a:ext cx="10372706" cy="447676"/>
            <a:chOff x="0" y="0"/>
            <a:chExt cx="13830275" cy="596901"/>
          </a:xfrm>
        </p:grpSpPr>
        <p:sp>
          <p:nvSpPr>
            <p:cNvPr id="24" name="TextBox 24"/>
            <p:cNvSpPr txBox="1"/>
            <p:nvPr/>
          </p:nvSpPr>
          <p:spPr>
            <a:xfrm>
              <a:off x="1011415" y="30692"/>
              <a:ext cx="12818861" cy="468841"/>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Es wäre mir peinlich, etwas Gemeines über einen Freundin gesagt zu haben.</a:t>
              </a:r>
            </a:p>
          </p:txBody>
        </p:sp>
        <p:sp>
          <p:nvSpPr>
            <p:cNvPr id="25" name="TextBox 25"/>
            <p:cNvSpPr txBox="1"/>
            <p:nvPr/>
          </p:nvSpPr>
          <p:spPr>
            <a:xfrm>
              <a:off x="0" y="-76200"/>
              <a:ext cx="810130" cy="673101"/>
            </a:xfrm>
            <a:prstGeom prst="rect">
              <a:avLst/>
            </a:prstGeom>
          </p:spPr>
          <p:txBody>
            <a:bodyPr lIns="0" tIns="0" rIns="0" bIns="0" rtlCol="0" anchor="t">
              <a:spAutoFit/>
            </a:bodyPr>
            <a:lstStyle/>
            <a:p>
              <a:pPr algn="ctr">
                <a:lnSpc>
                  <a:spcPts val="4199"/>
                </a:lnSpc>
                <a:spcBef>
                  <a:spcPct val="0"/>
                </a:spcBef>
              </a:pPr>
              <a:r>
                <a:rPr lang="en-US" sz="2999" b="1">
                  <a:solidFill>
                    <a:srgbClr val="E4829D"/>
                  </a:solidFill>
                  <a:latin typeface="Poppins Bold"/>
                  <a:ea typeface="Poppins Bold"/>
                  <a:cs typeface="Poppins Bold"/>
                  <a:sym typeface="Poppins Bold"/>
                </a:rPr>
                <a:t>08</a:t>
              </a:r>
            </a:p>
          </p:txBody>
        </p:sp>
      </p:grpSp>
      <p:grpSp>
        <p:nvGrpSpPr>
          <p:cNvPr id="26" name="Group 26"/>
          <p:cNvGrpSpPr/>
          <p:nvPr/>
        </p:nvGrpSpPr>
        <p:grpSpPr>
          <a:xfrm>
            <a:off x="1380997" y="8103593"/>
            <a:ext cx="10372706" cy="682625"/>
            <a:chOff x="0" y="0"/>
            <a:chExt cx="13830275" cy="910166"/>
          </a:xfrm>
        </p:grpSpPr>
        <p:sp>
          <p:nvSpPr>
            <p:cNvPr id="27" name="TextBox 27"/>
            <p:cNvSpPr txBox="1"/>
            <p:nvPr/>
          </p:nvSpPr>
          <p:spPr>
            <a:xfrm>
              <a:off x="1011415" y="-28575"/>
              <a:ext cx="12818861" cy="938741"/>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Es wäre mir peinlich, wenn sich eine Freundin im Kino sehr unangemessen verhalten würde.</a:t>
              </a:r>
            </a:p>
          </p:txBody>
        </p:sp>
        <p:sp>
          <p:nvSpPr>
            <p:cNvPr id="28" name="TextBox 28"/>
            <p:cNvSpPr txBox="1"/>
            <p:nvPr/>
          </p:nvSpPr>
          <p:spPr>
            <a:xfrm>
              <a:off x="0" y="-76200"/>
              <a:ext cx="810130" cy="673101"/>
            </a:xfrm>
            <a:prstGeom prst="rect">
              <a:avLst/>
            </a:prstGeom>
          </p:spPr>
          <p:txBody>
            <a:bodyPr lIns="0" tIns="0" rIns="0" bIns="0" rtlCol="0" anchor="t">
              <a:spAutoFit/>
            </a:bodyPr>
            <a:lstStyle/>
            <a:p>
              <a:pPr algn="ctr">
                <a:lnSpc>
                  <a:spcPts val="4199"/>
                </a:lnSpc>
                <a:spcBef>
                  <a:spcPct val="0"/>
                </a:spcBef>
              </a:pPr>
              <a:r>
                <a:rPr lang="en-US" sz="2999" b="1">
                  <a:solidFill>
                    <a:srgbClr val="51B264"/>
                  </a:solidFill>
                  <a:latin typeface="Poppins Bold"/>
                  <a:ea typeface="Poppins Bold"/>
                  <a:cs typeface="Poppins Bold"/>
                  <a:sym typeface="Poppins Bold"/>
                </a:rPr>
                <a:t>09</a:t>
              </a:r>
            </a:p>
          </p:txBody>
        </p:sp>
      </p:grpSp>
      <p:sp>
        <p:nvSpPr>
          <p:cNvPr id="29" name="Freeform 29"/>
          <p:cNvSpPr/>
          <p:nvPr/>
        </p:nvSpPr>
        <p:spPr>
          <a:xfrm rot="-5324380">
            <a:off x="13783229" y="3497847"/>
            <a:ext cx="3747958" cy="6589816"/>
          </a:xfrm>
          <a:custGeom>
            <a:avLst/>
            <a:gdLst/>
            <a:ahLst/>
            <a:cxnLst/>
            <a:rect l="l" t="t" r="r" b="b"/>
            <a:pathLst>
              <a:path w="3747958" h="6589816">
                <a:moveTo>
                  <a:pt x="0" y="0"/>
                </a:moveTo>
                <a:lnTo>
                  <a:pt x="3747958" y="0"/>
                </a:lnTo>
                <a:lnTo>
                  <a:pt x="3747958" y="6589816"/>
                </a:lnTo>
                <a:lnTo>
                  <a:pt x="0" y="6589816"/>
                </a:lnTo>
                <a:lnTo>
                  <a:pt x="0" y="0"/>
                </a:lnTo>
                <a:close/>
              </a:path>
            </a:pathLst>
          </a:custGeom>
          <a:blipFill>
            <a:blip r:embed="rId2"/>
            <a:stretch>
              <a:fillRect/>
            </a:stretch>
          </a:blipFill>
        </p:spPr>
        <p:txBody>
          <a:bodyPr/>
          <a:lstStyle/>
          <a:p>
            <a:endParaRPr lang="es-ES"/>
          </a:p>
        </p:txBody>
      </p:sp>
      <p:sp>
        <p:nvSpPr>
          <p:cNvPr id="30" name="Freeform 30"/>
          <p:cNvSpPr/>
          <p:nvPr/>
        </p:nvSpPr>
        <p:spPr>
          <a:xfrm rot="-5000455" flipH="1">
            <a:off x="13302435" y="-1067838"/>
            <a:ext cx="4530960" cy="7729160"/>
          </a:xfrm>
          <a:custGeom>
            <a:avLst/>
            <a:gdLst/>
            <a:ahLst/>
            <a:cxnLst/>
            <a:rect l="l" t="t" r="r" b="b"/>
            <a:pathLst>
              <a:path w="4530960" h="7729160">
                <a:moveTo>
                  <a:pt x="4530960" y="0"/>
                </a:moveTo>
                <a:lnTo>
                  <a:pt x="0" y="0"/>
                </a:lnTo>
                <a:lnTo>
                  <a:pt x="0" y="7729160"/>
                </a:lnTo>
                <a:lnTo>
                  <a:pt x="4530960" y="7729160"/>
                </a:lnTo>
                <a:lnTo>
                  <a:pt x="4530960" y="0"/>
                </a:lnTo>
                <a:close/>
              </a:path>
            </a:pathLst>
          </a:custGeom>
          <a:blipFill>
            <a:blip r:embed="rId3"/>
            <a:stretch>
              <a:fillRect l="-8209" r="-5229"/>
            </a:stretch>
          </a:blipFill>
        </p:spPr>
        <p:txBody>
          <a:bodyPr/>
          <a:lstStyle/>
          <a:p>
            <a:endParaRPr lang="es-ES"/>
          </a:p>
        </p:txBody>
      </p:sp>
      <p:sp>
        <p:nvSpPr>
          <p:cNvPr id="31" name="TextBox 31"/>
          <p:cNvSpPr txBox="1"/>
          <p:nvPr/>
        </p:nvSpPr>
        <p:spPr>
          <a:xfrm>
            <a:off x="13079823" y="5764128"/>
            <a:ext cx="1872838" cy="720725"/>
          </a:xfrm>
          <a:prstGeom prst="rect">
            <a:avLst/>
          </a:prstGeom>
        </p:spPr>
        <p:txBody>
          <a:bodyPr lIns="0" tIns="0" rIns="0" bIns="0" rtlCol="0" anchor="t">
            <a:spAutoFit/>
          </a:bodyPr>
          <a:lstStyle/>
          <a:p>
            <a:pPr algn="ctr">
              <a:lnSpc>
                <a:spcPts val="2800"/>
              </a:lnSpc>
              <a:spcBef>
                <a:spcPct val="0"/>
              </a:spcBef>
            </a:pPr>
            <a:r>
              <a:rPr lang="en-US" sz="2000" b="1">
                <a:solidFill>
                  <a:srgbClr val="000000"/>
                </a:solidFill>
                <a:latin typeface="Poppins Bold"/>
                <a:ea typeface="Poppins Bold"/>
                <a:cs typeface="Poppins Bold"/>
                <a:sym typeface="Poppins Bold"/>
              </a:rPr>
              <a:t>Ja, es wäre mir peinlich</a:t>
            </a:r>
          </a:p>
        </p:txBody>
      </p:sp>
      <p:sp>
        <p:nvSpPr>
          <p:cNvPr id="32" name="TextBox 32"/>
          <p:cNvSpPr txBox="1"/>
          <p:nvPr/>
        </p:nvSpPr>
        <p:spPr>
          <a:xfrm>
            <a:off x="12949608" y="2536909"/>
            <a:ext cx="1872838" cy="720725"/>
          </a:xfrm>
          <a:prstGeom prst="rect">
            <a:avLst/>
          </a:prstGeom>
        </p:spPr>
        <p:txBody>
          <a:bodyPr lIns="0" tIns="0" rIns="0" bIns="0" rtlCol="0" anchor="t">
            <a:spAutoFit/>
          </a:bodyPr>
          <a:lstStyle/>
          <a:p>
            <a:pPr algn="ctr">
              <a:lnSpc>
                <a:spcPts val="2800"/>
              </a:lnSpc>
              <a:spcBef>
                <a:spcPct val="0"/>
              </a:spcBef>
            </a:pPr>
            <a:r>
              <a:rPr lang="en-US" sz="2000" b="1">
                <a:solidFill>
                  <a:srgbClr val="000000"/>
                </a:solidFill>
                <a:latin typeface="Poppins Bold"/>
                <a:ea typeface="Poppins Bold"/>
                <a:cs typeface="Poppins Bold"/>
                <a:sym typeface="Poppins Bold"/>
              </a:rPr>
              <a:t>Es wäre mir nicht peinlich</a:t>
            </a: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971118" y="1853546"/>
            <a:ext cx="3086100" cy="1628095"/>
            <a:chOff x="0" y="0"/>
            <a:chExt cx="812800" cy="428799"/>
          </a:xfrm>
        </p:grpSpPr>
        <p:sp>
          <p:nvSpPr>
            <p:cNvPr id="3" name="Freeform 3"/>
            <p:cNvSpPr/>
            <p:nvPr/>
          </p:nvSpPr>
          <p:spPr>
            <a:xfrm>
              <a:off x="0" y="0"/>
              <a:ext cx="812800" cy="428799"/>
            </a:xfrm>
            <a:custGeom>
              <a:avLst/>
              <a:gdLst/>
              <a:ahLst/>
              <a:cxnLst/>
              <a:rect l="l" t="t" r="r" b="b"/>
              <a:pathLst>
                <a:path w="812800" h="428799">
                  <a:moveTo>
                    <a:pt x="75259" y="0"/>
                  </a:moveTo>
                  <a:lnTo>
                    <a:pt x="737541" y="0"/>
                  </a:lnTo>
                  <a:cubicBezTo>
                    <a:pt x="779105" y="0"/>
                    <a:pt x="812800" y="33695"/>
                    <a:pt x="812800" y="75259"/>
                  </a:cubicBezTo>
                  <a:lnTo>
                    <a:pt x="812800" y="353540"/>
                  </a:lnTo>
                  <a:cubicBezTo>
                    <a:pt x="812800" y="395104"/>
                    <a:pt x="779105" y="428799"/>
                    <a:pt x="737541" y="428799"/>
                  </a:cubicBezTo>
                  <a:lnTo>
                    <a:pt x="75259" y="428799"/>
                  </a:lnTo>
                  <a:cubicBezTo>
                    <a:pt x="33695" y="428799"/>
                    <a:pt x="0" y="395104"/>
                    <a:pt x="0" y="353540"/>
                  </a:cubicBezTo>
                  <a:lnTo>
                    <a:pt x="0" y="75259"/>
                  </a:lnTo>
                  <a:cubicBezTo>
                    <a:pt x="0" y="33695"/>
                    <a:pt x="33695" y="0"/>
                    <a:pt x="75259" y="0"/>
                  </a:cubicBezTo>
                  <a:close/>
                </a:path>
              </a:pathLst>
            </a:custGeom>
            <a:solidFill>
              <a:srgbClr val="51B264"/>
            </a:solidFill>
            <a:ln w="19050" cap="rnd">
              <a:solidFill>
                <a:srgbClr val="000000"/>
              </a:solidFill>
              <a:prstDash val="solid"/>
              <a:round/>
            </a:ln>
          </p:spPr>
          <p:txBody>
            <a:bodyPr/>
            <a:lstStyle/>
            <a:p>
              <a:endParaRPr lang="es-ES"/>
            </a:p>
          </p:txBody>
        </p:sp>
        <p:sp>
          <p:nvSpPr>
            <p:cNvPr id="4" name="TextBox 4"/>
            <p:cNvSpPr txBox="1"/>
            <p:nvPr/>
          </p:nvSpPr>
          <p:spPr>
            <a:xfrm>
              <a:off x="0" y="-66675"/>
              <a:ext cx="812800" cy="495474"/>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In welchen Situationen stimmen wir überein?</a:t>
              </a:r>
            </a:p>
          </p:txBody>
        </p:sp>
      </p:grpSp>
      <p:grpSp>
        <p:nvGrpSpPr>
          <p:cNvPr id="5" name="Group 5"/>
          <p:cNvGrpSpPr/>
          <p:nvPr/>
        </p:nvGrpSpPr>
        <p:grpSpPr>
          <a:xfrm>
            <a:off x="7601632" y="1853546"/>
            <a:ext cx="3086100" cy="1628095"/>
            <a:chOff x="0" y="0"/>
            <a:chExt cx="812800" cy="428799"/>
          </a:xfrm>
        </p:grpSpPr>
        <p:sp>
          <p:nvSpPr>
            <p:cNvPr id="6" name="Freeform 6"/>
            <p:cNvSpPr/>
            <p:nvPr/>
          </p:nvSpPr>
          <p:spPr>
            <a:xfrm>
              <a:off x="0" y="0"/>
              <a:ext cx="812800" cy="428799"/>
            </a:xfrm>
            <a:custGeom>
              <a:avLst/>
              <a:gdLst/>
              <a:ahLst/>
              <a:cxnLst/>
              <a:rect l="l" t="t" r="r" b="b"/>
              <a:pathLst>
                <a:path w="812800" h="428799">
                  <a:moveTo>
                    <a:pt x="75259" y="0"/>
                  </a:moveTo>
                  <a:lnTo>
                    <a:pt x="737541" y="0"/>
                  </a:lnTo>
                  <a:cubicBezTo>
                    <a:pt x="779105" y="0"/>
                    <a:pt x="812800" y="33695"/>
                    <a:pt x="812800" y="75259"/>
                  </a:cubicBezTo>
                  <a:lnTo>
                    <a:pt x="812800" y="353540"/>
                  </a:lnTo>
                  <a:cubicBezTo>
                    <a:pt x="812800" y="395104"/>
                    <a:pt x="779105" y="428799"/>
                    <a:pt x="737541" y="428799"/>
                  </a:cubicBezTo>
                  <a:lnTo>
                    <a:pt x="75259" y="428799"/>
                  </a:lnTo>
                  <a:cubicBezTo>
                    <a:pt x="33695" y="428799"/>
                    <a:pt x="0" y="395104"/>
                    <a:pt x="0" y="353540"/>
                  </a:cubicBezTo>
                  <a:lnTo>
                    <a:pt x="0" y="75259"/>
                  </a:lnTo>
                  <a:cubicBezTo>
                    <a:pt x="0" y="33695"/>
                    <a:pt x="33695" y="0"/>
                    <a:pt x="75259" y="0"/>
                  </a:cubicBezTo>
                  <a:close/>
                </a:path>
              </a:pathLst>
            </a:custGeom>
            <a:solidFill>
              <a:srgbClr val="71C7D6"/>
            </a:solidFill>
            <a:ln w="19050" cap="rnd">
              <a:solidFill>
                <a:srgbClr val="000000"/>
              </a:solidFill>
              <a:prstDash val="solid"/>
              <a:round/>
            </a:ln>
          </p:spPr>
          <p:txBody>
            <a:bodyPr/>
            <a:lstStyle/>
            <a:p>
              <a:endParaRPr lang="es-ES"/>
            </a:p>
          </p:txBody>
        </p:sp>
        <p:sp>
          <p:nvSpPr>
            <p:cNvPr id="7" name="TextBox 7"/>
            <p:cNvSpPr txBox="1"/>
            <p:nvPr/>
          </p:nvSpPr>
          <p:spPr>
            <a:xfrm>
              <a:off x="0" y="-66675"/>
              <a:ext cx="812800" cy="495474"/>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In welchen denken wir unterschiedlich?</a:t>
              </a:r>
            </a:p>
          </p:txBody>
        </p:sp>
      </p:grpSp>
      <p:grpSp>
        <p:nvGrpSpPr>
          <p:cNvPr id="8" name="Group 8"/>
          <p:cNvGrpSpPr/>
          <p:nvPr/>
        </p:nvGrpSpPr>
        <p:grpSpPr>
          <a:xfrm>
            <a:off x="12230782" y="1853546"/>
            <a:ext cx="3086100" cy="1628095"/>
            <a:chOff x="0" y="0"/>
            <a:chExt cx="812800" cy="428799"/>
          </a:xfrm>
        </p:grpSpPr>
        <p:sp>
          <p:nvSpPr>
            <p:cNvPr id="9" name="Freeform 9"/>
            <p:cNvSpPr/>
            <p:nvPr/>
          </p:nvSpPr>
          <p:spPr>
            <a:xfrm>
              <a:off x="0" y="0"/>
              <a:ext cx="812800" cy="428799"/>
            </a:xfrm>
            <a:custGeom>
              <a:avLst/>
              <a:gdLst/>
              <a:ahLst/>
              <a:cxnLst/>
              <a:rect l="l" t="t" r="r" b="b"/>
              <a:pathLst>
                <a:path w="812800" h="428799">
                  <a:moveTo>
                    <a:pt x="75259" y="0"/>
                  </a:moveTo>
                  <a:lnTo>
                    <a:pt x="737541" y="0"/>
                  </a:lnTo>
                  <a:cubicBezTo>
                    <a:pt x="779105" y="0"/>
                    <a:pt x="812800" y="33695"/>
                    <a:pt x="812800" y="75259"/>
                  </a:cubicBezTo>
                  <a:lnTo>
                    <a:pt x="812800" y="353540"/>
                  </a:lnTo>
                  <a:cubicBezTo>
                    <a:pt x="812800" y="395104"/>
                    <a:pt x="779105" y="428799"/>
                    <a:pt x="737541" y="428799"/>
                  </a:cubicBezTo>
                  <a:lnTo>
                    <a:pt x="75259" y="428799"/>
                  </a:lnTo>
                  <a:cubicBezTo>
                    <a:pt x="33695" y="428799"/>
                    <a:pt x="0" y="395104"/>
                    <a:pt x="0" y="353540"/>
                  </a:cubicBezTo>
                  <a:lnTo>
                    <a:pt x="0" y="75259"/>
                  </a:lnTo>
                  <a:cubicBezTo>
                    <a:pt x="0" y="33695"/>
                    <a:pt x="33695" y="0"/>
                    <a:pt x="75259" y="0"/>
                  </a:cubicBezTo>
                  <a:close/>
                </a:path>
              </a:pathLst>
            </a:custGeom>
            <a:solidFill>
              <a:srgbClr val="FFED4C"/>
            </a:solidFill>
            <a:ln w="19050" cap="rnd">
              <a:solidFill>
                <a:srgbClr val="000000"/>
              </a:solidFill>
              <a:prstDash val="solid"/>
              <a:round/>
            </a:ln>
          </p:spPr>
          <p:txBody>
            <a:bodyPr/>
            <a:lstStyle/>
            <a:p>
              <a:endParaRPr lang="es-ES"/>
            </a:p>
          </p:txBody>
        </p:sp>
        <p:sp>
          <p:nvSpPr>
            <p:cNvPr id="10" name="TextBox 10"/>
            <p:cNvSpPr txBox="1"/>
            <p:nvPr/>
          </p:nvSpPr>
          <p:spPr>
            <a:xfrm>
              <a:off x="0" y="-66675"/>
              <a:ext cx="812800" cy="495474"/>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Warum?</a:t>
              </a:r>
            </a:p>
          </p:txBody>
        </p:sp>
      </p:grpSp>
      <p:sp>
        <p:nvSpPr>
          <p:cNvPr id="11" name="Freeform 11"/>
          <p:cNvSpPr/>
          <p:nvPr/>
        </p:nvSpPr>
        <p:spPr>
          <a:xfrm>
            <a:off x="7701516" y="4607119"/>
            <a:ext cx="9058533" cy="4880285"/>
          </a:xfrm>
          <a:custGeom>
            <a:avLst/>
            <a:gdLst/>
            <a:ahLst/>
            <a:cxnLst/>
            <a:rect l="l" t="t" r="r" b="b"/>
            <a:pathLst>
              <a:path w="9058533" h="4880285">
                <a:moveTo>
                  <a:pt x="0" y="0"/>
                </a:moveTo>
                <a:lnTo>
                  <a:pt x="9058533" y="0"/>
                </a:lnTo>
                <a:lnTo>
                  <a:pt x="9058533" y="4880285"/>
                </a:lnTo>
                <a:lnTo>
                  <a:pt x="0" y="4880285"/>
                </a:lnTo>
                <a:lnTo>
                  <a:pt x="0" y="0"/>
                </a:lnTo>
                <a:close/>
              </a:path>
            </a:pathLst>
          </a:custGeom>
          <a:blipFill>
            <a:blip r:embed="rId2"/>
            <a:stretch>
              <a:fillRect/>
            </a:stretch>
          </a:blipFill>
        </p:spPr>
        <p:txBody>
          <a:bodyPr/>
          <a:lstStyle/>
          <a:p>
            <a:endParaRPr lang="es-ES"/>
          </a:p>
        </p:txBody>
      </p:sp>
      <p:sp>
        <p:nvSpPr>
          <p:cNvPr id="12" name="TextBox 12"/>
          <p:cNvSpPr txBox="1"/>
          <p:nvPr/>
        </p:nvSpPr>
        <p:spPr>
          <a:xfrm>
            <a:off x="1226789" y="6490630"/>
            <a:ext cx="6093164" cy="2482850"/>
          </a:xfrm>
          <a:prstGeom prst="rect">
            <a:avLst/>
          </a:prstGeom>
        </p:spPr>
        <p:txBody>
          <a:bodyPr lIns="0" tIns="0" rIns="0" bIns="0" rtlCol="0" anchor="t">
            <a:spAutoFit/>
          </a:bodyPr>
          <a:lstStyle/>
          <a:p>
            <a:pPr algn="l">
              <a:lnSpc>
                <a:spcPts val="2800"/>
              </a:lnSpc>
              <a:spcBef>
                <a:spcPct val="0"/>
              </a:spcBef>
            </a:pPr>
            <a:r>
              <a:rPr lang="en-US" sz="2000" b="1">
                <a:solidFill>
                  <a:srgbClr val="000000"/>
                </a:solidFill>
                <a:latin typeface="Poppins Bold"/>
                <a:ea typeface="Poppins Bold"/>
                <a:cs typeface="Poppins Bold"/>
                <a:sym typeface="Poppins Bold"/>
              </a:rPr>
              <a:t>Denke daran</a:t>
            </a:r>
          </a:p>
          <a:p>
            <a:pPr marL="431802" lvl="1" indent="-215901" algn="l">
              <a:lnSpc>
                <a:spcPts val="2800"/>
              </a:lnSpc>
              <a:buFont typeface="Arial"/>
              <a:buChar char="•"/>
            </a:pPr>
            <a:r>
              <a:rPr lang="en-US" sz="2000">
                <a:solidFill>
                  <a:srgbClr val="000000"/>
                </a:solidFill>
                <a:latin typeface="Poppins"/>
                <a:ea typeface="Poppins"/>
                <a:cs typeface="Poppins"/>
                <a:sym typeface="Poppins"/>
              </a:rPr>
              <a:t>Wir alle fühlen manchmal Scham.</a:t>
            </a:r>
          </a:p>
          <a:p>
            <a:pPr marL="431802" lvl="1" indent="-215901" algn="l">
              <a:lnSpc>
                <a:spcPts val="2800"/>
              </a:lnSpc>
              <a:buFont typeface="Arial"/>
              <a:buChar char="•"/>
            </a:pPr>
            <a:r>
              <a:rPr lang="en-US" sz="2000">
                <a:solidFill>
                  <a:srgbClr val="000000"/>
                </a:solidFill>
                <a:latin typeface="Poppins"/>
                <a:ea typeface="Poppins"/>
                <a:cs typeface="Poppins"/>
                <a:sym typeface="Poppins"/>
              </a:rPr>
              <a:t>Nicht alle fühlen wegen derselben Dinge Scham.</a:t>
            </a:r>
          </a:p>
          <a:p>
            <a:pPr marL="431802" lvl="1" indent="-215901" algn="l">
              <a:lnSpc>
                <a:spcPts val="2800"/>
              </a:lnSpc>
              <a:buFont typeface="Arial"/>
              <a:buChar char="•"/>
            </a:pPr>
            <a:r>
              <a:rPr lang="en-US" sz="2000">
                <a:solidFill>
                  <a:srgbClr val="000000"/>
                </a:solidFill>
                <a:latin typeface="Poppins"/>
                <a:ea typeface="Poppins"/>
                <a:cs typeface="Poppins"/>
                <a:sym typeface="Poppins"/>
              </a:rPr>
              <a:t>Über das zu sprechen, was wir fühlen, hilft uns, einander zu verstehen und zu respektieren.</a:t>
            </a: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76300" y="3031320"/>
            <a:ext cx="20040600" cy="10402643"/>
            <a:chOff x="0" y="0"/>
            <a:chExt cx="26720800" cy="13870191"/>
          </a:xfrm>
        </p:grpSpPr>
        <p:sp>
          <p:nvSpPr>
            <p:cNvPr id="3" name="Freeform 3"/>
            <p:cNvSpPr/>
            <p:nvPr/>
          </p:nvSpPr>
          <p:spPr>
            <a:xfrm>
              <a:off x="0" y="0"/>
              <a:ext cx="26720800" cy="13870178"/>
            </a:xfrm>
            <a:custGeom>
              <a:avLst/>
              <a:gdLst/>
              <a:ahLst/>
              <a:cxnLst/>
              <a:rect l="l" t="t" r="r" b="b"/>
              <a:pathLst>
                <a:path w="26720800" h="13870178">
                  <a:moveTo>
                    <a:pt x="0" y="6935089"/>
                  </a:moveTo>
                  <a:cubicBezTo>
                    <a:pt x="0" y="3104896"/>
                    <a:pt x="5981700" y="0"/>
                    <a:pt x="13360400" y="0"/>
                  </a:cubicBezTo>
                  <a:cubicBezTo>
                    <a:pt x="20739100" y="0"/>
                    <a:pt x="26720800" y="3104896"/>
                    <a:pt x="26720800" y="6935089"/>
                  </a:cubicBezTo>
                  <a:cubicBezTo>
                    <a:pt x="26720800" y="10765282"/>
                    <a:pt x="20739100" y="13870178"/>
                    <a:pt x="13360400" y="13870178"/>
                  </a:cubicBezTo>
                  <a:cubicBezTo>
                    <a:pt x="5981700" y="13870178"/>
                    <a:pt x="0" y="10765282"/>
                    <a:pt x="0" y="6935089"/>
                  </a:cubicBezTo>
                  <a:close/>
                </a:path>
              </a:pathLst>
            </a:custGeom>
            <a:solidFill>
              <a:srgbClr val="51B264"/>
            </a:solidFill>
          </p:spPr>
          <p:txBody>
            <a:bodyPr/>
            <a:lstStyle/>
            <a:p>
              <a:endParaRPr lang="es-ES"/>
            </a:p>
          </p:txBody>
        </p:sp>
      </p:grpSp>
      <p:sp>
        <p:nvSpPr>
          <p:cNvPr id="4" name="TextBox 4"/>
          <p:cNvSpPr txBox="1"/>
          <p:nvPr/>
        </p:nvSpPr>
        <p:spPr>
          <a:xfrm>
            <a:off x="4612795" y="5590652"/>
            <a:ext cx="9062410" cy="1543050"/>
          </a:xfrm>
          <a:prstGeom prst="rect">
            <a:avLst/>
          </a:prstGeom>
        </p:spPr>
        <p:txBody>
          <a:bodyPr lIns="0" tIns="0" rIns="0" bIns="0" rtlCol="0" anchor="t">
            <a:spAutoFit/>
          </a:bodyPr>
          <a:lstStyle/>
          <a:p>
            <a:pPr algn="ctr">
              <a:lnSpc>
                <a:spcPts val="5999"/>
              </a:lnSpc>
            </a:pPr>
            <a:r>
              <a:rPr lang="en-US" sz="4999" b="1">
                <a:solidFill>
                  <a:srgbClr val="000000"/>
                </a:solidFill>
                <a:latin typeface="Poppins Bold"/>
                <a:ea typeface="Poppins Bold"/>
                <a:cs typeface="Poppins Bold"/>
                <a:sym typeface="Poppins Bold"/>
              </a:rPr>
              <a:t>Porträtspiel – Wo versteckt sich die Scham?</a:t>
            </a: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463331">
            <a:off x="2665733" y="4769985"/>
            <a:ext cx="2500016" cy="3539845"/>
          </a:xfrm>
          <a:custGeom>
            <a:avLst/>
            <a:gdLst/>
            <a:ahLst/>
            <a:cxnLst/>
            <a:rect l="l" t="t" r="r" b="b"/>
            <a:pathLst>
              <a:path w="2500016" h="3539845">
                <a:moveTo>
                  <a:pt x="0" y="0"/>
                </a:moveTo>
                <a:lnTo>
                  <a:pt x="2500016" y="0"/>
                </a:lnTo>
                <a:lnTo>
                  <a:pt x="2500016" y="3539845"/>
                </a:lnTo>
                <a:lnTo>
                  <a:pt x="0" y="3539845"/>
                </a:lnTo>
                <a:lnTo>
                  <a:pt x="0" y="0"/>
                </a:lnTo>
                <a:close/>
              </a:path>
            </a:pathLst>
          </a:custGeom>
          <a:blipFill>
            <a:blip r:embed="rId2"/>
            <a:stretch>
              <a:fillRect/>
            </a:stretch>
          </a:blipFill>
        </p:spPr>
        <p:txBody>
          <a:bodyPr/>
          <a:lstStyle/>
          <a:p>
            <a:endParaRPr lang="es-ES"/>
          </a:p>
        </p:txBody>
      </p:sp>
      <p:sp>
        <p:nvSpPr>
          <p:cNvPr id="3" name="Freeform 3"/>
          <p:cNvSpPr/>
          <p:nvPr/>
        </p:nvSpPr>
        <p:spPr>
          <a:xfrm rot="1342546">
            <a:off x="5287090" y="4161480"/>
            <a:ext cx="2995484" cy="4241394"/>
          </a:xfrm>
          <a:custGeom>
            <a:avLst/>
            <a:gdLst/>
            <a:ahLst/>
            <a:cxnLst/>
            <a:rect l="l" t="t" r="r" b="b"/>
            <a:pathLst>
              <a:path w="2995484" h="4241394">
                <a:moveTo>
                  <a:pt x="0" y="0"/>
                </a:moveTo>
                <a:lnTo>
                  <a:pt x="2995484" y="0"/>
                </a:lnTo>
                <a:lnTo>
                  <a:pt x="2995484" y="4241393"/>
                </a:lnTo>
                <a:lnTo>
                  <a:pt x="0" y="4241393"/>
                </a:lnTo>
                <a:lnTo>
                  <a:pt x="0" y="0"/>
                </a:lnTo>
                <a:close/>
              </a:path>
            </a:pathLst>
          </a:custGeom>
          <a:blipFill>
            <a:blip r:embed="rId3"/>
            <a:stretch>
              <a:fillRect/>
            </a:stretch>
          </a:blipFill>
        </p:spPr>
        <p:txBody>
          <a:bodyPr/>
          <a:lstStyle/>
          <a:p>
            <a:endParaRPr lang="es-ES"/>
          </a:p>
        </p:txBody>
      </p:sp>
      <p:sp>
        <p:nvSpPr>
          <p:cNvPr id="4" name="TextBox 4"/>
          <p:cNvSpPr txBox="1"/>
          <p:nvPr/>
        </p:nvSpPr>
        <p:spPr>
          <a:xfrm>
            <a:off x="2346960" y="1160650"/>
            <a:ext cx="6446520" cy="2130425"/>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Materialien:</a:t>
            </a:r>
          </a:p>
          <a:p>
            <a:pPr algn="l">
              <a:lnSpc>
                <a:spcPts val="2800"/>
              </a:lnSpc>
            </a:pPr>
            <a:r>
              <a:rPr lang="en-US" sz="2000" b="1">
                <a:solidFill>
                  <a:srgbClr val="000000"/>
                </a:solidFill>
                <a:latin typeface="Poppins Bold"/>
                <a:ea typeface="Poppins Bold"/>
                <a:cs typeface="Poppins Bold"/>
                <a:sym typeface="Poppins Bold"/>
              </a:rPr>
              <a:t> </a:t>
            </a:r>
          </a:p>
          <a:p>
            <a:pPr marL="361952" lvl="1" indent="-180976" algn="l">
              <a:lnSpc>
                <a:spcPts val="2800"/>
              </a:lnSpc>
              <a:buFont typeface="Arial"/>
              <a:buChar char="•"/>
            </a:pPr>
            <a:r>
              <a:rPr lang="en-US" sz="2000">
                <a:solidFill>
                  <a:srgbClr val="000000"/>
                </a:solidFill>
                <a:latin typeface="Poppins"/>
                <a:ea typeface="Poppins"/>
                <a:cs typeface="Poppins"/>
                <a:sym typeface="Poppins"/>
              </a:rPr>
              <a:t>Karten mit Gesichtern, die Emotionen zeigen</a:t>
            </a:r>
          </a:p>
          <a:p>
            <a:pPr marL="361952" lvl="1" indent="-180976" algn="l">
              <a:lnSpc>
                <a:spcPts val="2800"/>
              </a:lnSpc>
              <a:buFont typeface="Arial"/>
              <a:buChar char="•"/>
            </a:pPr>
            <a:r>
              <a:rPr lang="en-US" sz="2000">
                <a:solidFill>
                  <a:srgbClr val="000000"/>
                </a:solidFill>
                <a:latin typeface="Poppins"/>
                <a:ea typeface="Poppins"/>
                <a:cs typeface="Poppins"/>
                <a:sym typeface="Poppins"/>
              </a:rPr>
              <a:t>Tafel und Marker</a:t>
            </a:r>
          </a:p>
          <a:p>
            <a:pPr marL="361952" lvl="1" indent="-180976" algn="l">
              <a:lnSpc>
                <a:spcPts val="2800"/>
              </a:lnSpc>
              <a:buFont typeface="Arial"/>
              <a:buChar char="•"/>
            </a:pPr>
            <a:r>
              <a:rPr lang="en-US" sz="2000">
                <a:solidFill>
                  <a:srgbClr val="000000"/>
                </a:solidFill>
                <a:latin typeface="Poppins"/>
                <a:ea typeface="Poppins"/>
                <a:cs typeface="Poppins"/>
                <a:sym typeface="Poppins"/>
              </a:rPr>
              <a:t>Blätter und Stifte (optional zum Zeichnen)</a:t>
            </a:r>
          </a:p>
          <a:p>
            <a:pPr algn="l">
              <a:lnSpc>
                <a:spcPts val="2800"/>
              </a:lnSpc>
            </a:pPr>
            <a:endParaRPr lang="en-US" sz="2000">
              <a:solidFill>
                <a:srgbClr val="000000"/>
              </a:solidFill>
              <a:latin typeface="Poppins"/>
              <a:ea typeface="Poppins"/>
              <a:cs typeface="Poppins"/>
              <a:sym typeface="Poppins"/>
            </a:endParaRPr>
          </a:p>
        </p:txBody>
      </p:sp>
      <p:sp>
        <p:nvSpPr>
          <p:cNvPr id="5" name="TextBox 5"/>
          <p:cNvSpPr txBox="1"/>
          <p:nvPr/>
        </p:nvSpPr>
        <p:spPr>
          <a:xfrm>
            <a:off x="9951720" y="1160650"/>
            <a:ext cx="5989320" cy="3540125"/>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Was wir machen</a:t>
            </a:r>
          </a:p>
          <a:p>
            <a:pPr algn="l">
              <a:lnSpc>
                <a:spcPts val="2800"/>
              </a:lnSpc>
            </a:pPr>
            <a:endParaRPr lang="en-US" sz="2000" b="1">
              <a:solidFill>
                <a:srgbClr val="000000"/>
              </a:solidFill>
              <a:latin typeface="Poppins Bold"/>
              <a:ea typeface="Poppins Bold"/>
              <a:cs typeface="Poppins Bold"/>
              <a:sym typeface="Poppins Bold"/>
            </a:endParaRPr>
          </a:p>
          <a:p>
            <a:pPr algn="l">
              <a:lnSpc>
                <a:spcPts val="2800"/>
              </a:lnSpc>
            </a:pPr>
            <a:r>
              <a:rPr lang="en-US" sz="2000">
                <a:solidFill>
                  <a:srgbClr val="000000"/>
                </a:solidFill>
                <a:latin typeface="Poppins"/>
                <a:ea typeface="Poppins"/>
                <a:cs typeface="Poppins"/>
                <a:sym typeface="Poppins"/>
              </a:rPr>
              <a:t>Wir schauen uns verschiedene Gesichter an und versuchen zu erraten, welche Emotion sie zeigen.</a:t>
            </a:r>
          </a:p>
          <a:p>
            <a:pPr algn="l">
              <a:lnSpc>
                <a:spcPts val="2800"/>
              </a:lnSpc>
            </a:pPr>
            <a:endParaRPr lang="en-US" sz="2000">
              <a:solidFill>
                <a:srgbClr val="000000"/>
              </a:solidFill>
              <a:latin typeface="Poppins"/>
              <a:ea typeface="Poppins"/>
              <a:cs typeface="Poppins"/>
              <a:sym typeface="Poppins"/>
            </a:endParaRPr>
          </a:p>
          <a:p>
            <a:pPr algn="l">
              <a:lnSpc>
                <a:spcPts val="2800"/>
              </a:lnSpc>
            </a:pPr>
            <a:r>
              <a:rPr lang="en-US" sz="2000">
                <a:solidFill>
                  <a:srgbClr val="000000"/>
                </a:solidFill>
                <a:latin typeface="Poppins"/>
                <a:ea typeface="Poppins"/>
                <a:cs typeface="Poppins"/>
                <a:sym typeface="Poppins"/>
              </a:rPr>
              <a:t>Danach suchen wir gemeinsam danach, wo sich Scham im Körper und im Gesicht zeigt.</a:t>
            </a:r>
          </a:p>
          <a:p>
            <a:pPr algn="l">
              <a:lnSpc>
                <a:spcPts val="2800"/>
              </a:lnSpc>
            </a:pPr>
            <a:r>
              <a:rPr lang="en-US" sz="2000">
                <a:solidFill>
                  <a:srgbClr val="000000"/>
                </a:solidFill>
                <a:latin typeface="Poppins"/>
                <a:ea typeface="Poppins"/>
                <a:cs typeface="Poppins"/>
                <a:sym typeface="Poppins"/>
              </a:rPr>
              <a:t>(Vielleicht können wir auch unser eigenes „Scham-Gesicht“ zeichnen.)</a:t>
            </a:r>
          </a:p>
        </p:txBody>
      </p:sp>
      <p:sp>
        <p:nvSpPr>
          <p:cNvPr id="6" name="TextBox 6"/>
          <p:cNvSpPr txBox="1"/>
          <p:nvPr/>
        </p:nvSpPr>
        <p:spPr>
          <a:xfrm>
            <a:off x="10796461" y="5479475"/>
            <a:ext cx="5265420" cy="2482850"/>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Denke daran</a:t>
            </a:r>
          </a:p>
          <a:p>
            <a:pPr marL="431802" lvl="1" indent="-215901" algn="l">
              <a:lnSpc>
                <a:spcPts val="2800"/>
              </a:lnSpc>
              <a:buFont typeface="Arial"/>
              <a:buChar char="•"/>
            </a:pPr>
            <a:r>
              <a:rPr lang="en-US" sz="2000">
                <a:solidFill>
                  <a:srgbClr val="000000"/>
                </a:solidFill>
                <a:latin typeface="Poppins"/>
                <a:ea typeface="Poppins"/>
                <a:cs typeface="Poppins"/>
                <a:sym typeface="Poppins"/>
              </a:rPr>
              <a:t>Scham zeigt sich auch im Körper.</a:t>
            </a:r>
          </a:p>
          <a:p>
            <a:pPr marL="431802" lvl="1" indent="-215901" algn="l">
              <a:lnSpc>
                <a:spcPts val="2800"/>
              </a:lnSpc>
              <a:buFont typeface="Arial"/>
              <a:buChar char="•"/>
            </a:pPr>
            <a:r>
              <a:rPr lang="en-US" sz="2000">
                <a:solidFill>
                  <a:srgbClr val="000000"/>
                </a:solidFill>
                <a:latin typeface="Poppins"/>
                <a:ea typeface="Poppins"/>
                <a:cs typeface="Poppins"/>
                <a:sym typeface="Poppins"/>
              </a:rPr>
              <a:t>Wenn wir lernen, sie bei uns selbst zu erkennen, können wir auch andere besser verstehen.</a:t>
            </a:r>
          </a:p>
          <a:p>
            <a:pPr marL="431802" lvl="1" indent="-215901" algn="l">
              <a:lnSpc>
                <a:spcPts val="2800"/>
              </a:lnSpc>
              <a:buFont typeface="Arial"/>
              <a:buChar char="•"/>
            </a:pPr>
            <a:r>
              <a:rPr lang="en-US" sz="2000">
                <a:solidFill>
                  <a:srgbClr val="000000"/>
                </a:solidFill>
                <a:latin typeface="Poppins"/>
                <a:ea typeface="Poppins"/>
                <a:cs typeface="Poppins"/>
                <a:sym typeface="Poppins"/>
              </a:rPr>
              <a:t>Und wir alle, wirklich alle, fühlen sie manchmal.</a:t>
            </a: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277683" y="1812097"/>
            <a:ext cx="9732633" cy="2042562"/>
            <a:chOff x="0" y="0"/>
            <a:chExt cx="2563327" cy="537959"/>
          </a:xfrm>
        </p:grpSpPr>
        <p:sp>
          <p:nvSpPr>
            <p:cNvPr id="3" name="Freeform 3"/>
            <p:cNvSpPr/>
            <p:nvPr/>
          </p:nvSpPr>
          <p:spPr>
            <a:xfrm>
              <a:off x="0" y="0"/>
              <a:ext cx="2563327" cy="537959"/>
            </a:xfrm>
            <a:custGeom>
              <a:avLst/>
              <a:gdLst/>
              <a:ahLst/>
              <a:cxnLst/>
              <a:rect l="l" t="t" r="r" b="b"/>
              <a:pathLst>
                <a:path w="2563327" h="537959">
                  <a:moveTo>
                    <a:pt x="23864" y="0"/>
                  </a:moveTo>
                  <a:lnTo>
                    <a:pt x="2539463" y="0"/>
                  </a:lnTo>
                  <a:cubicBezTo>
                    <a:pt x="2545792" y="0"/>
                    <a:pt x="2551862" y="2514"/>
                    <a:pt x="2556338" y="6990"/>
                  </a:cubicBezTo>
                  <a:cubicBezTo>
                    <a:pt x="2560813" y="11465"/>
                    <a:pt x="2563327" y="17535"/>
                    <a:pt x="2563327" y="23864"/>
                  </a:cubicBezTo>
                  <a:lnTo>
                    <a:pt x="2563327" y="514095"/>
                  </a:lnTo>
                  <a:cubicBezTo>
                    <a:pt x="2563327" y="520424"/>
                    <a:pt x="2560813" y="526494"/>
                    <a:pt x="2556338" y="530969"/>
                  </a:cubicBezTo>
                  <a:cubicBezTo>
                    <a:pt x="2551862" y="535445"/>
                    <a:pt x="2545792" y="537959"/>
                    <a:pt x="2539463" y="537959"/>
                  </a:cubicBezTo>
                  <a:lnTo>
                    <a:pt x="23864" y="537959"/>
                  </a:lnTo>
                  <a:cubicBezTo>
                    <a:pt x="17535" y="537959"/>
                    <a:pt x="11465" y="535445"/>
                    <a:pt x="6990" y="530969"/>
                  </a:cubicBezTo>
                  <a:cubicBezTo>
                    <a:pt x="2514" y="526494"/>
                    <a:pt x="0" y="520424"/>
                    <a:pt x="0" y="514095"/>
                  </a:cubicBezTo>
                  <a:lnTo>
                    <a:pt x="0" y="23864"/>
                  </a:lnTo>
                  <a:cubicBezTo>
                    <a:pt x="0" y="17535"/>
                    <a:pt x="2514" y="11465"/>
                    <a:pt x="6990" y="6990"/>
                  </a:cubicBezTo>
                  <a:cubicBezTo>
                    <a:pt x="11465" y="2514"/>
                    <a:pt x="17535" y="0"/>
                    <a:pt x="23864" y="0"/>
                  </a:cubicBezTo>
                  <a:close/>
                </a:path>
              </a:pathLst>
            </a:custGeom>
            <a:solidFill>
              <a:srgbClr val="51B264"/>
            </a:solidFill>
            <a:ln w="19050" cap="rnd">
              <a:solidFill>
                <a:srgbClr val="000000"/>
              </a:solidFill>
              <a:prstDash val="solid"/>
              <a:round/>
            </a:ln>
          </p:spPr>
          <p:txBody>
            <a:bodyPr/>
            <a:lstStyle/>
            <a:p>
              <a:endParaRPr lang="es-ES"/>
            </a:p>
          </p:txBody>
        </p:sp>
        <p:sp>
          <p:nvSpPr>
            <p:cNvPr id="4" name="TextBox 4"/>
            <p:cNvSpPr txBox="1"/>
            <p:nvPr/>
          </p:nvSpPr>
          <p:spPr>
            <a:xfrm>
              <a:off x="0" y="-9525"/>
              <a:ext cx="2563327" cy="547484"/>
            </a:xfrm>
            <a:prstGeom prst="rect">
              <a:avLst/>
            </a:prstGeom>
          </p:spPr>
          <p:txBody>
            <a:bodyPr lIns="50800" tIns="50800" rIns="50800" bIns="50800" rtlCol="0" anchor="ctr"/>
            <a:lstStyle/>
            <a:p>
              <a:pPr algn="ctr">
                <a:lnSpc>
                  <a:spcPts val="2759"/>
                </a:lnSpc>
              </a:pPr>
              <a:r>
                <a:rPr lang="en-US" sz="2299">
                  <a:solidFill>
                    <a:srgbClr val="000000"/>
                  </a:solidFill>
                  <a:latin typeface="Poppins"/>
                  <a:ea typeface="Poppins"/>
                  <a:cs typeface="Poppins"/>
                  <a:sym typeface="Poppins"/>
                </a:rPr>
                <a:t>Emotionen zeigen sich im Körper und im Gesicht. Heute werden wir zu Detektiv*innen der Emotionen.</a:t>
              </a:r>
            </a:p>
          </p:txBody>
        </p:sp>
      </p:grpSp>
      <p:sp>
        <p:nvSpPr>
          <p:cNvPr id="5" name="Freeform 5"/>
          <p:cNvSpPr/>
          <p:nvPr/>
        </p:nvSpPr>
        <p:spPr>
          <a:xfrm>
            <a:off x="2199998" y="4913222"/>
            <a:ext cx="3103247" cy="4505622"/>
          </a:xfrm>
          <a:custGeom>
            <a:avLst/>
            <a:gdLst/>
            <a:ahLst/>
            <a:cxnLst/>
            <a:rect l="l" t="t" r="r" b="b"/>
            <a:pathLst>
              <a:path w="3103247" h="4505622">
                <a:moveTo>
                  <a:pt x="0" y="0"/>
                </a:moveTo>
                <a:lnTo>
                  <a:pt x="3103247" y="0"/>
                </a:lnTo>
                <a:lnTo>
                  <a:pt x="3103247" y="4505622"/>
                </a:lnTo>
                <a:lnTo>
                  <a:pt x="0" y="4505622"/>
                </a:lnTo>
                <a:lnTo>
                  <a:pt x="0" y="0"/>
                </a:lnTo>
                <a:close/>
              </a:path>
            </a:pathLst>
          </a:custGeom>
          <a:blipFill>
            <a:blip r:embed="rId2"/>
            <a:stretch>
              <a:fillRect/>
            </a:stretch>
          </a:blipFill>
        </p:spPr>
        <p:txBody>
          <a:bodyPr/>
          <a:lstStyle/>
          <a:p>
            <a:endParaRPr lang="es-ES"/>
          </a:p>
        </p:txBody>
      </p:sp>
      <p:sp>
        <p:nvSpPr>
          <p:cNvPr id="6" name="Freeform 6"/>
          <p:cNvSpPr/>
          <p:nvPr/>
        </p:nvSpPr>
        <p:spPr>
          <a:xfrm>
            <a:off x="12686699" y="4913222"/>
            <a:ext cx="3123025" cy="4345078"/>
          </a:xfrm>
          <a:custGeom>
            <a:avLst/>
            <a:gdLst/>
            <a:ahLst/>
            <a:cxnLst/>
            <a:rect l="l" t="t" r="r" b="b"/>
            <a:pathLst>
              <a:path w="3123025" h="4345078">
                <a:moveTo>
                  <a:pt x="0" y="0"/>
                </a:moveTo>
                <a:lnTo>
                  <a:pt x="3123025" y="0"/>
                </a:lnTo>
                <a:lnTo>
                  <a:pt x="3123025" y="4345078"/>
                </a:lnTo>
                <a:lnTo>
                  <a:pt x="0" y="4345078"/>
                </a:lnTo>
                <a:lnTo>
                  <a:pt x="0" y="0"/>
                </a:lnTo>
                <a:close/>
              </a:path>
            </a:pathLst>
          </a:custGeom>
          <a:blipFill>
            <a:blip r:embed="rId3"/>
            <a:stretch>
              <a:fillRect/>
            </a:stretch>
          </a:blipFill>
        </p:spPr>
        <p:txBody>
          <a:bodyPr/>
          <a:lstStyle/>
          <a:p>
            <a:endParaRPr lang="es-ES"/>
          </a:p>
        </p:txBody>
      </p:sp>
      <p:sp>
        <p:nvSpPr>
          <p:cNvPr id="7" name="Freeform 7"/>
          <p:cNvSpPr/>
          <p:nvPr/>
        </p:nvSpPr>
        <p:spPr>
          <a:xfrm>
            <a:off x="7319444" y="4913222"/>
            <a:ext cx="3351057" cy="4505622"/>
          </a:xfrm>
          <a:custGeom>
            <a:avLst/>
            <a:gdLst/>
            <a:ahLst/>
            <a:cxnLst/>
            <a:rect l="l" t="t" r="r" b="b"/>
            <a:pathLst>
              <a:path w="3351057" h="4505622">
                <a:moveTo>
                  <a:pt x="0" y="0"/>
                </a:moveTo>
                <a:lnTo>
                  <a:pt x="3351056" y="0"/>
                </a:lnTo>
                <a:lnTo>
                  <a:pt x="3351056" y="4505622"/>
                </a:lnTo>
                <a:lnTo>
                  <a:pt x="0" y="4505622"/>
                </a:lnTo>
                <a:lnTo>
                  <a:pt x="0" y="0"/>
                </a:lnTo>
                <a:close/>
              </a:path>
            </a:pathLst>
          </a:custGeom>
          <a:blipFill>
            <a:blip r:embed="rId4"/>
            <a:stretch>
              <a:fillRect/>
            </a:stretch>
          </a:blipFill>
        </p:spPr>
        <p:txBody>
          <a:bodyPr/>
          <a:lstStyle/>
          <a:p>
            <a:endParaRPr lang="es-ES"/>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11498" y="857278"/>
            <a:ext cx="6065004" cy="8572444"/>
          </a:xfrm>
          <a:custGeom>
            <a:avLst/>
            <a:gdLst/>
            <a:ahLst/>
            <a:cxnLst/>
            <a:rect l="l" t="t" r="r" b="b"/>
            <a:pathLst>
              <a:path w="6065004" h="8572444">
                <a:moveTo>
                  <a:pt x="0" y="0"/>
                </a:moveTo>
                <a:lnTo>
                  <a:pt x="6065004" y="0"/>
                </a:lnTo>
                <a:lnTo>
                  <a:pt x="6065004" y="8572444"/>
                </a:lnTo>
                <a:lnTo>
                  <a:pt x="0" y="8572444"/>
                </a:lnTo>
                <a:lnTo>
                  <a:pt x="0" y="0"/>
                </a:lnTo>
                <a:close/>
              </a:path>
            </a:pathLst>
          </a:custGeom>
          <a:blipFill>
            <a:blip r:embed="rId2"/>
            <a:stretch>
              <a:fillRect/>
            </a:stretch>
          </a:blipFill>
        </p:spPr>
        <p:txBody>
          <a:bodyPr/>
          <a:lstStyle/>
          <a:p>
            <a:endParaRPr lang="es-ES"/>
          </a:p>
        </p:txBody>
      </p:sp>
      <p:grpSp>
        <p:nvGrpSpPr>
          <p:cNvPr id="3" name="Group 3"/>
          <p:cNvGrpSpPr/>
          <p:nvPr/>
        </p:nvGrpSpPr>
        <p:grpSpPr>
          <a:xfrm>
            <a:off x="7504623" y="7726438"/>
            <a:ext cx="3086100" cy="966916"/>
            <a:chOff x="0" y="0"/>
            <a:chExt cx="812800" cy="254661"/>
          </a:xfrm>
        </p:grpSpPr>
        <p:sp>
          <p:nvSpPr>
            <p:cNvPr id="4" name="Freeform 4"/>
            <p:cNvSpPr/>
            <p:nvPr/>
          </p:nvSpPr>
          <p:spPr>
            <a:xfrm>
              <a:off x="0" y="0"/>
              <a:ext cx="812800" cy="254661"/>
            </a:xfrm>
            <a:custGeom>
              <a:avLst/>
              <a:gdLst/>
              <a:ahLst/>
              <a:cxnLst/>
              <a:rect l="l" t="t" r="r" b="b"/>
              <a:pathLst>
                <a:path w="812800" h="254661">
                  <a:moveTo>
                    <a:pt x="0" y="0"/>
                  </a:moveTo>
                  <a:lnTo>
                    <a:pt x="812800" y="0"/>
                  </a:lnTo>
                  <a:lnTo>
                    <a:pt x="812800" y="254661"/>
                  </a:lnTo>
                  <a:lnTo>
                    <a:pt x="0" y="254661"/>
                  </a:lnTo>
                  <a:close/>
                </a:path>
              </a:pathLst>
            </a:custGeom>
            <a:solidFill>
              <a:srgbClr val="FFFFFF"/>
            </a:solidFill>
          </p:spPr>
          <p:txBody>
            <a:bodyPr/>
            <a:lstStyle/>
            <a:p>
              <a:endParaRPr lang="es-ES"/>
            </a:p>
          </p:txBody>
        </p:sp>
        <p:sp>
          <p:nvSpPr>
            <p:cNvPr id="5" name="TextBox 5"/>
            <p:cNvSpPr txBox="1"/>
            <p:nvPr/>
          </p:nvSpPr>
          <p:spPr>
            <a:xfrm>
              <a:off x="0" y="-57150"/>
              <a:ext cx="812800" cy="311811"/>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028700" y="2171343"/>
            <a:ext cx="5082798" cy="2758494"/>
            <a:chOff x="0" y="0"/>
            <a:chExt cx="6777064" cy="3677992"/>
          </a:xfrm>
        </p:grpSpPr>
        <p:sp>
          <p:nvSpPr>
            <p:cNvPr id="7" name="TextBox 7"/>
            <p:cNvSpPr txBox="1"/>
            <p:nvPr/>
          </p:nvSpPr>
          <p:spPr>
            <a:xfrm>
              <a:off x="991745" y="-28575"/>
              <a:ext cx="5785319" cy="8413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Welche Emotion siehst du in diesem Gesicht?</a:t>
              </a:r>
            </a:p>
          </p:txBody>
        </p:sp>
        <p:sp>
          <p:nvSpPr>
            <p:cNvPr id="8" name="TextBox 8"/>
            <p:cNvSpPr txBox="1"/>
            <p:nvPr/>
          </p:nvSpPr>
          <p:spPr>
            <a:xfrm>
              <a:off x="140377" y="-31750"/>
              <a:ext cx="621189" cy="673101"/>
            </a:xfrm>
            <a:prstGeom prst="rect">
              <a:avLst/>
            </a:prstGeom>
          </p:spPr>
          <p:txBody>
            <a:bodyPr lIns="0" tIns="0" rIns="0" bIns="0" rtlCol="0" anchor="t">
              <a:spAutoFit/>
            </a:bodyPr>
            <a:lstStyle/>
            <a:p>
              <a:pPr algn="ctr">
                <a:lnSpc>
                  <a:spcPts val="4199"/>
                </a:lnSpc>
                <a:spcBef>
                  <a:spcPct val="0"/>
                </a:spcBef>
              </a:pPr>
              <a:r>
                <a:rPr lang="en-US" sz="2999" b="1">
                  <a:solidFill>
                    <a:srgbClr val="71C7D6"/>
                  </a:solidFill>
                  <a:latin typeface="Poppins Bold"/>
                  <a:ea typeface="Poppins Bold"/>
                  <a:cs typeface="Poppins Bold"/>
                  <a:sym typeface="Poppins Bold"/>
                </a:rPr>
                <a:t>01</a:t>
              </a:r>
            </a:p>
          </p:txBody>
        </p:sp>
        <p:sp>
          <p:nvSpPr>
            <p:cNvPr id="9" name="TextBox 9"/>
            <p:cNvSpPr txBox="1"/>
            <p:nvPr/>
          </p:nvSpPr>
          <p:spPr>
            <a:xfrm>
              <a:off x="991745" y="1001467"/>
              <a:ext cx="5785319" cy="8413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Welche Hinweise lassen dich denken, dass es Scham ist?</a:t>
              </a:r>
            </a:p>
          </p:txBody>
        </p:sp>
        <p:sp>
          <p:nvSpPr>
            <p:cNvPr id="10" name="TextBox 10"/>
            <p:cNvSpPr txBox="1"/>
            <p:nvPr/>
          </p:nvSpPr>
          <p:spPr>
            <a:xfrm>
              <a:off x="140377" y="845892"/>
              <a:ext cx="621189" cy="673101"/>
            </a:xfrm>
            <a:prstGeom prst="rect">
              <a:avLst/>
            </a:prstGeom>
          </p:spPr>
          <p:txBody>
            <a:bodyPr lIns="0" tIns="0" rIns="0" bIns="0" rtlCol="0" anchor="t">
              <a:spAutoFit/>
            </a:bodyPr>
            <a:lstStyle/>
            <a:p>
              <a:pPr algn="ctr">
                <a:lnSpc>
                  <a:spcPts val="4199"/>
                </a:lnSpc>
                <a:spcBef>
                  <a:spcPct val="0"/>
                </a:spcBef>
              </a:pPr>
              <a:r>
                <a:rPr lang="en-US" sz="2999" b="1">
                  <a:solidFill>
                    <a:srgbClr val="E4829D"/>
                  </a:solidFill>
                  <a:latin typeface="Poppins Bold"/>
                  <a:ea typeface="Poppins Bold"/>
                  <a:cs typeface="Poppins Bold"/>
                  <a:sym typeface="Poppins Bold"/>
                </a:rPr>
                <a:t>02</a:t>
              </a:r>
            </a:p>
          </p:txBody>
        </p:sp>
        <p:sp>
          <p:nvSpPr>
            <p:cNvPr id="11" name="TextBox 11"/>
            <p:cNvSpPr txBox="1"/>
            <p:nvPr/>
          </p:nvSpPr>
          <p:spPr>
            <a:xfrm>
              <a:off x="991745" y="2023817"/>
              <a:ext cx="4971895" cy="16541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Verändert sich bei allen das Gesicht auf die gleiche Weise, wenn wir uns schämen?</a:t>
              </a:r>
            </a:p>
          </p:txBody>
        </p:sp>
        <p:sp>
          <p:nvSpPr>
            <p:cNvPr id="12" name="TextBox 12"/>
            <p:cNvSpPr txBox="1"/>
            <p:nvPr/>
          </p:nvSpPr>
          <p:spPr>
            <a:xfrm>
              <a:off x="0" y="1969842"/>
              <a:ext cx="761566" cy="673101"/>
            </a:xfrm>
            <a:prstGeom prst="rect">
              <a:avLst/>
            </a:prstGeom>
          </p:spPr>
          <p:txBody>
            <a:bodyPr lIns="0" tIns="0" rIns="0" bIns="0" rtlCol="0" anchor="t">
              <a:spAutoFit/>
            </a:bodyPr>
            <a:lstStyle/>
            <a:p>
              <a:pPr algn="ctr">
                <a:lnSpc>
                  <a:spcPts val="4199"/>
                </a:lnSpc>
                <a:spcBef>
                  <a:spcPct val="0"/>
                </a:spcBef>
              </a:pPr>
              <a:r>
                <a:rPr lang="en-US" sz="2999" b="1">
                  <a:solidFill>
                    <a:srgbClr val="51B264"/>
                  </a:solidFill>
                  <a:latin typeface="Poppins Bold"/>
                  <a:ea typeface="Poppins Bold"/>
                  <a:cs typeface="Poppins Bold"/>
                  <a:sym typeface="Poppins Bold"/>
                </a:rPr>
                <a:t>03</a:t>
              </a:r>
            </a:p>
          </p:txBody>
        </p:sp>
      </p:grpSp>
      <p:grpSp>
        <p:nvGrpSpPr>
          <p:cNvPr id="13" name="Group 13"/>
          <p:cNvGrpSpPr/>
          <p:nvPr/>
        </p:nvGrpSpPr>
        <p:grpSpPr>
          <a:xfrm>
            <a:off x="12603942" y="2204680"/>
            <a:ext cx="5082798" cy="2420358"/>
            <a:chOff x="0" y="0"/>
            <a:chExt cx="6777064" cy="3227144"/>
          </a:xfrm>
        </p:grpSpPr>
        <p:sp>
          <p:nvSpPr>
            <p:cNvPr id="14" name="TextBox 14"/>
            <p:cNvSpPr txBox="1"/>
            <p:nvPr/>
          </p:nvSpPr>
          <p:spPr>
            <a:xfrm>
              <a:off x="991745" y="66675"/>
              <a:ext cx="5785319"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Schaut die Person nach unten?</a:t>
              </a:r>
            </a:p>
          </p:txBody>
        </p:sp>
        <p:sp>
          <p:nvSpPr>
            <p:cNvPr id="15" name="TextBox 15"/>
            <p:cNvSpPr txBox="1"/>
            <p:nvPr/>
          </p:nvSpPr>
          <p:spPr>
            <a:xfrm>
              <a:off x="140377" y="-76200"/>
              <a:ext cx="621189" cy="673101"/>
            </a:xfrm>
            <a:prstGeom prst="rect">
              <a:avLst/>
            </a:prstGeom>
          </p:spPr>
          <p:txBody>
            <a:bodyPr lIns="0" tIns="0" rIns="0" bIns="0" rtlCol="0" anchor="t">
              <a:spAutoFit/>
            </a:bodyPr>
            <a:lstStyle/>
            <a:p>
              <a:pPr algn="ctr">
                <a:lnSpc>
                  <a:spcPts val="4199"/>
                </a:lnSpc>
                <a:spcBef>
                  <a:spcPct val="0"/>
                </a:spcBef>
              </a:pPr>
              <a:r>
                <a:rPr lang="en-US" sz="2999" b="1">
                  <a:solidFill>
                    <a:srgbClr val="71C7D6"/>
                  </a:solidFill>
                  <a:latin typeface="Poppins Bold"/>
                  <a:ea typeface="Poppins Bold"/>
                  <a:cs typeface="Poppins Bold"/>
                  <a:sym typeface="Poppins Bold"/>
                </a:rPr>
                <a:t>01</a:t>
              </a:r>
            </a:p>
          </p:txBody>
        </p:sp>
        <p:sp>
          <p:nvSpPr>
            <p:cNvPr id="16" name="TextBox 16"/>
            <p:cNvSpPr txBox="1"/>
            <p:nvPr/>
          </p:nvSpPr>
          <p:spPr>
            <a:xfrm>
              <a:off x="991745" y="941143"/>
              <a:ext cx="5785319"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Ist das Gesicht rot?</a:t>
              </a:r>
            </a:p>
          </p:txBody>
        </p:sp>
        <p:sp>
          <p:nvSpPr>
            <p:cNvPr id="17" name="TextBox 17"/>
            <p:cNvSpPr txBox="1"/>
            <p:nvPr/>
          </p:nvSpPr>
          <p:spPr>
            <a:xfrm>
              <a:off x="140377" y="798267"/>
              <a:ext cx="621189" cy="673101"/>
            </a:xfrm>
            <a:prstGeom prst="rect">
              <a:avLst/>
            </a:prstGeom>
          </p:spPr>
          <p:txBody>
            <a:bodyPr lIns="0" tIns="0" rIns="0" bIns="0" rtlCol="0" anchor="t">
              <a:spAutoFit/>
            </a:bodyPr>
            <a:lstStyle/>
            <a:p>
              <a:pPr algn="ctr">
                <a:lnSpc>
                  <a:spcPts val="4199"/>
                </a:lnSpc>
                <a:spcBef>
                  <a:spcPct val="0"/>
                </a:spcBef>
              </a:pPr>
              <a:r>
                <a:rPr lang="en-US" sz="2999" b="1">
                  <a:solidFill>
                    <a:srgbClr val="E4829D"/>
                  </a:solidFill>
                  <a:latin typeface="Poppins Bold"/>
                  <a:ea typeface="Poppins Bold"/>
                  <a:cs typeface="Poppins Bold"/>
                  <a:sym typeface="Poppins Bold"/>
                </a:rPr>
                <a:t>02</a:t>
              </a:r>
            </a:p>
          </p:txBody>
        </p:sp>
        <p:sp>
          <p:nvSpPr>
            <p:cNvPr id="18" name="TextBox 18"/>
            <p:cNvSpPr txBox="1"/>
            <p:nvPr/>
          </p:nvSpPr>
          <p:spPr>
            <a:xfrm>
              <a:off x="991745" y="1693618"/>
              <a:ext cx="5785319" cy="8413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Scheint die Person sich verstecken zu wollen?</a:t>
              </a:r>
            </a:p>
          </p:txBody>
        </p:sp>
        <p:sp>
          <p:nvSpPr>
            <p:cNvPr id="19" name="TextBox 19"/>
            <p:cNvSpPr txBox="1"/>
            <p:nvPr/>
          </p:nvSpPr>
          <p:spPr>
            <a:xfrm>
              <a:off x="0" y="1677743"/>
              <a:ext cx="761566" cy="673101"/>
            </a:xfrm>
            <a:prstGeom prst="rect">
              <a:avLst/>
            </a:prstGeom>
          </p:spPr>
          <p:txBody>
            <a:bodyPr lIns="0" tIns="0" rIns="0" bIns="0" rtlCol="0" anchor="t">
              <a:spAutoFit/>
            </a:bodyPr>
            <a:lstStyle/>
            <a:p>
              <a:pPr algn="r">
                <a:lnSpc>
                  <a:spcPts val="4199"/>
                </a:lnSpc>
                <a:spcBef>
                  <a:spcPct val="0"/>
                </a:spcBef>
              </a:pPr>
              <a:r>
                <a:rPr lang="en-US" sz="2999" b="1">
                  <a:solidFill>
                    <a:srgbClr val="51B264"/>
                  </a:solidFill>
                  <a:latin typeface="Poppins Bold"/>
                  <a:ea typeface="Poppins Bold"/>
                  <a:cs typeface="Poppins Bold"/>
                  <a:sym typeface="Poppins Bold"/>
                </a:rPr>
                <a:t>03</a:t>
              </a:r>
            </a:p>
          </p:txBody>
        </p:sp>
        <p:sp>
          <p:nvSpPr>
            <p:cNvPr id="20" name="TextBox 20"/>
            <p:cNvSpPr txBox="1"/>
            <p:nvPr/>
          </p:nvSpPr>
          <p:spPr>
            <a:xfrm>
              <a:off x="991745" y="2696919"/>
              <a:ext cx="5785319"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Bleibt sie still?</a:t>
              </a:r>
            </a:p>
          </p:txBody>
        </p:sp>
        <p:sp>
          <p:nvSpPr>
            <p:cNvPr id="21" name="TextBox 21"/>
            <p:cNvSpPr txBox="1"/>
            <p:nvPr/>
          </p:nvSpPr>
          <p:spPr>
            <a:xfrm>
              <a:off x="0" y="2554044"/>
              <a:ext cx="761566" cy="673101"/>
            </a:xfrm>
            <a:prstGeom prst="rect">
              <a:avLst/>
            </a:prstGeom>
          </p:spPr>
          <p:txBody>
            <a:bodyPr lIns="0" tIns="0" rIns="0" bIns="0" rtlCol="0" anchor="t">
              <a:spAutoFit/>
            </a:bodyPr>
            <a:lstStyle/>
            <a:p>
              <a:pPr algn="r">
                <a:lnSpc>
                  <a:spcPts val="4199"/>
                </a:lnSpc>
                <a:spcBef>
                  <a:spcPct val="0"/>
                </a:spcBef>
              </a:pPr>
              <a:r>
                <a:rPr lang="en-US" sz="2999" b="1">
                  <a:solidFill>
                    <a:srgbClr val="FFED4C"/>
                  </a:solidFill>
                  <a:latin typeface="Poppins Bold"/>
                  <a:ea typeface="Poppins Bold"/>
                  <a:cs typeface="Poppins Bold"/>
                  <a:sym typeface="Poppins Bold"/>
                </a:rPr>
                <a:t>04</a:t>
              </a:r>
            </a:p>
          </p:txBody>
        </p:sp>
      </p:grpSp>
      <p:sp>
        <p:nvSpPr>
          <p:cNvPr id="22" name="TextBox 22"/>
          <p:cNvSpPr txBox="1"/>
          <p:nvPr/>
        </p:nvSpPr>
        <p:spPr>
          <a:xfrm>
            <a:off x="12653611" y="1360711"/>
            <a:ext cx="4315204" cy="307777"/>
          </a:xfrm>
          <a:prstGeom prst="rect">
            <a:avLst/>
          </a:prstGeom>
        </p:spPr>
        <p:txBody>
          <a:bodyPr wrap="square" lIns="0" tIns="0" rIns="0" bIns="0" rtlCol="0" anchor="t">
            <a:spAutoFit/>
          </a:bodyPr>
          <a:lstStyle/>
          <a:p>
            <a:pPr algn="ctr">
              <a:lnSpc>
                <a:spcPts val="2400"/>
              </a:lnSpc>
            </a:pPr>
            <a:r>
              <a:rPr lang="en-US" sz="2000" b="1" dirty="0" err="1">
                <a:solidFill>
                  <a:srgbClr val="000000"/>
                </a:solidFill>
                <a:latin typeface="Poppins Bold"/>
                <a:ea typeface="Poppins Bold"/>
                <a:cs typeface="Poppins Bold"/>
                <a:sym typeface="Poppins Bold"/>
              </a:rPr>
              <a:t>Beobachtungshinweise</a:t>
            </a:r>
            <a:endParaRPr lang="en-US" sz="2000" b="1" dirty="0">
              <a:solidFill>
                <a:srgbClr val="000000"/>
              </a:solidFill>
              <a:latin typeface="Poppins Bold"/>
              <a:ea typeface="Poppins Bold"/>
              <a:cs typeface="Poppins Bold"/>
              <a:sym typeface="Poppins Bold"/>
            </a:endParaRPr>
          </a:p>
        </p:txBody>
      </p:sp>
      <p:sp>
        <p:nvSpPr>
          <p:cNvPr id="23" name="TextBox 23"/>
          <p:cNvSpPr txBox="1"/>
          <p:nvPr/>
        </p:nvSpPr>
        <p:spPr>
          <a:xfrm>
            <a:off x="2133600" y="1360711"/>
            <a:ext cx="1928960" cy="307777"/>
          </a:xfrm>
          <a:prstGeom prst="rect">
            <a:avLst/>
          </a:prstGeom>
        </p:spPr>
        <p:txBody>
          <a:bodyPr wrap="square" lIns="0" tIns="0" rIns="0" bIns="0" rtlCol="0" anchor="t">
            <a:spAutoFit/>
          </a:bodyPr>
          <a:lstStyle/>
          <a:p>
            <a:pPr algn="ctr">
              <a:lnSpc>
                <a:spcPts val="2400"/>
              </a:lnSpc>
            </a:pPr>
            <a:r>
              <a:rPr lang="en-US" sz="2000" b="1" dirty="0" err="1">
                <a:solidFill>
                  <a:srgbClr val="000000"/>
                </a:solidFill>
                <a:latin typeface="Poppins Bold"/>
                <a:ea typeface="Poppins Bold"/>
                <a:cs typeface="Poppins Bold"/>
                <a:sym typeface="Poppins Bold"/>
              </a:rPr>
              <a:t>Fragen</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wir</a:t>
            </a:r>
            <a:endParaRPr lang="en-US" sz="2000" b="1" dirty="0">
              <a:solidFill>
                <a:srgbClr val="000000"/>
              </a:solidFill>
              <a:latin typeface="Poppins Bold"/>
              <a:ea typeface="Poppins Bold"/>
              <a:cs typeface="Poppins Bold"/>
              <a:sym typeface="Poppins Bold"/>
            </a:endParaRP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11498" y="1028700"/>
            <a:ext cx="6065004" cy="8572444"/>
          </a:xfrm>
          <a:custGeom>
            <a:avLst/>
            <a:gdLst/>
            <a:ahLst/>
            <a:cxnLst/>
            <a:rect l="l" t="t" r="r" b="b"/>
            <a:pathLst>
              <a:path w="6065004" h="8572444">
                <a:moveTo>
                  <a:pt x="0" y="0"/>
                </a:moveTo>
                <a:lnTo>
                  <a:pt x="6065004" y="0"/>
                </a:lnTo>
                <a:lnTo>
                  <a:pt x="6065004" y="8572444"/>
                </a:lnTo>
                <a:lnTo>
                  <a:pt x="0" y="8572444"/>
                </a:lnTo>
                <a:lnTo>
                  <a:pt x="0" y="0"/>
                </a:lnTo>
                <a:close/>
              </a:path>
            </a:pathLst>
          </a:custGeom>
          <a:blipFill>
            <a:blip r:embed="rId2"/>
            <a:stretch>
              <a:fillRect/>
            </a:stretch>
          </a:blipFill>
        </p:spPr>
        <p:txBody>
          <a:bodyPr/>
          <a:lstStyle/>
          <a:p>
            <a:endParaRPr lang="es-ES"/>
          </a:p>
        </p:txBody>
      </p:sp>
      <p:grpSp>
        <p:nvGrpSpPr>
          <p:cNvPr id="3" name="Group 3"/>
          <p:cNvGrpSpPr/>
          <p:nvPr/>
        </p:nvGrpSpPr>
        <p:grpSpPr>
          <a:xfrm>
            <a:off x="7504623" y="7726438"/>
            <a:ext cx="3086100" cy="966916"/>
            <a:chOff x="0" y="0"/>
            <a:chExt cx="812800" cy="254661"/>
          </a:xfrm>
        </p:grpSpPr>
        <p:sp>
          <p:nvSpPr>
            <p:cNvPr id="4" name="Freeform 4"/>
            <p:cNvSpPr/>
            <p:nvPr/>
          </p:nvSpPr>
          <p:spPr>
            <a:xfrm>
              <a:off x="0" y="0"/>
              <a:ext cx="812800" cy="254661"/>
            </a:xfrm>
            <a:custGeom>
              <a:avLst/>
              <a:gdLst/>
              <a:ahLst/>
              <a:cxnLst/>
              <a:rect l="l" t="t" r="r" b="b"/>
              <a:pathLst>
                <a:path w="812800" h="254661">
                  <a:moveTo>
                    <a:pt x="0" y="0"/>
                  </a:moveTo>
                  <a:lnTo>
                    <a:pt x="812800" y="0"/>
                  </a:lnTo>
                  <a:lnTo>
                    <a:pt x="812800" y="254661"/>
                  </a:lnTo>
                  <a:lnTo>
                    <a:pt x="0" y="254661"/>
                  </a:lnTo>
                  <a:close/>
                </a:path>
              </a:pathLst>
            </a:custGeom>
            <a:solidFill>
              <a:srgbClr val="FFFFFF"/>
            </a:solidFill>
          </p:spPr>
          <p:txBody>
            <a:bodyPr/>
            <a:lstStyle/>
            <a:p>
              <a:endParaRPr lang="es-ES"/>
            </a:p>
          </p:txBody>
        </p:sp>
        <p:sp>
          <p:nvSpPr>
            <p:cNvPr id="5" name="TextBox 5"/>
            <p:cNvSpPr txBox="1"/>
            <p:nvPr/>
          </p:nvSpPr>
          <p:spPr>
            <a:xfrm>
              <a:off x="0" y="-57150"/>
              <a:ext cx="812800" cy="311811"/>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028700" y="2142768"/>
            <a:ext cx="5082798" cy="2010782"/>
            <a:chOff x="0" y="0"/>
            <a:chExt cx="6777064" cy="2681043"/>
          </a:xfrm>
        </p:grpSpPr>
        <p:sp>
          <p:nvSpPr>
            <p:cNvPr id="7" name="TextBox 7"/>
            <p:cNvSpPr txBox="1"/>
            <p:nvPr/>
          </p:nvSpPr>
          <p:spPr>
            <a:xfrm>
              <a:off x="991745" y="-28575"/>
              <a:ext cx="5785319" cy="8413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Welche Emotion siehst du in diesem Gesicht?</a:t>
              </a:r>
            </a:p>
          </p:txBody>
        </p:sp>
        <p:sp>
          <p:nvSpPr>
            <p:cNvPr id="8" name="TextBox 8"/>
            <p:cNvSpPr txBox="1"/>
            <p:nvPr/>
          </p:nvSpPr>
          <p:spPr>
            <a:xfrm>
              <a:off x="140377" y="6350"/>
              <a:ext cx="621189" cy="673101"/>
            </a:xfrm>
            <a:prstGeom prst="rect">
              <a:avLst/>
            </a:prstGeom>
          </p:spPr>
          <p:txBody>
            <a:bodyPr lIns="0" tIns="0" rIns="0" bIns="0" rtlCol="0" anchor="t">
              <a:spAutoFit/>
            </a:bodyPr>
            <a:lstStyle/>
            <a:p>
              <a:pPr algn="ctr">
                <a:lnSpc>
                  <a:spcPts val="4199"/>
                </a:lnSpc>
                <a:spcBef>
                  <a:spcPct val="0"/>
                </a:spcBef>
              </a:pPr>
              <a:r>
                <a:rPr lang="en-US" sz="2999" b="1">
                  <a:solidFill>
                    <a:srgbClr val="71C7D6"/>
                  </a:solidFill>
                  <a:latin typeface="Poppins Bold"/>
                  <a:ea typeface="Poppins Bold"/>
                  <a:cs typeface="Poppins Bold"/>
                  <a:sym typeface="Poppins Bold"/>
                </a:rPr>
                <a:t>01</a:t>
              </a:r>
            </a:p>
          </p:txBody>
        </p:sp>
        <p:sp>
          <p:nvSpPr>
            <p:cNvPr id="9" name="TextBox 9"/>
            <p:cNvSpPr txBox="1"/>
            <p:nvPr/>
          </p:nvSpPr>
          <p:spPr>
            <a:xfrm>
              <a:off x="991745" y="937967"/>
              <a:ext cx="5785319" cy="8413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Welche Hinweise lassen dich denken, dass es Scham ist?</a:t>
              </a:r>
            </a:p>
          </p:txBody>
        </p:sp>
        <p:sp>
          <p:nvSpPr>
            <p:cNvPr id="10" name="TextBox 10"/>
            <p:cNvSpPr txBox="1"/>
            <p:nvPr/>
          </p:nvSpPr>
          <p:spPr>
            <a:xfrm>
              <a:off x="140377" y="883992"/>
              <a:ext cx="621189" cy="673101"/>
            </a:xfrm>
            <a:prstGeom prst="rect">
              <a:avLst/>
            </a:prstGeom>
          </p:spPr>
          <p:txBody>
            <a:bodyPr lIns="0" tIns="0" rIns="0" bIns="0" rtlCol="0" anchor="t">
              <a:spAutoFit/>
            </a:bodyPr>
            <a:lstStyle/>
            <a:p>
              <a:pPr algn="ctr">
                <a:lnSpc>
                  <a:spcPts val="4199"/>
                </a:lnSpc>
                <a:spcBef>
                  <a:spcPct val="0"/>
                </a:spcBef>
              </a:pPr>
              <a:r>
                <a:rPr lang="en-US" sz="2999" b="1">
                  <a:solidFill>
                    <a:srgbClr val="E4829D"/>
                  </a:solidFill>
                  <a:latin typeface="Poppins Bold"/>
                  <a:ea typeface="Poppins Bold"/>
                  <a:cs typeface="Poppins Bold"/>
                  <a:sym typeface="Poppins Bold"/>
                </a:rPr>
                <a:t>02</a:t>
              </a:r>
            </a:p>
          </p:txBody>
        </p:sp>
        <p:sp>
          <p:nvSpPr>
            <p:cNvPr id="11" name="TextBox 11"/>
            <p:cNvSpPr txBox="1"/>
            <p:nvPr/>
          </p:nvSpPr>
          <p:spPr>
            <a:xfrm>
              <a:off x="0" y="2007942"/>
              <a:ext cx="761566" cy="673101"/>
            </a:xfrm>
            <a:prstGeom prst="rect">
              <a:avLst/>
            </a:prstGeom>
          </p:spPr>
          <p:txBody>
            <a:bodyPr lIns="0" tIns="0" rIns="0" bIns="0" rtlCol="0" anchor="t">
              <a:spAutoFit/>
            </a:bodyPr>
            <a:lstStyle/>
            <a:p>
              <a:pPr algn="ctr">
                <a:lnSpc>
                  <a:spcPts val="4199"/>
                </a:lnSpc>
                <a:spcBef>
                  <a:spcPct val="0"/>
                </a:spcBef>
              </a:pPr>
              <a:r>
                <a:rPr lang="en-US" sz="2999" b="1">
                  <a:solidFill>
                    <a:srgbClr val="51B264"/>
                  </a:solidFill>
                  <a:latin typeface="Poppins Bold"/>
                  <a:ea typeface="Poppins Bold"/>
                  <a:cs typeface="Poppins Bold"/>
                  <a:sym typeface="Poppins Bold"/>
                </a:rPr>
                <a:t>03</a:t>
              </a:r>
            </a:p>
          </p:txBody>
        </p:sp>
      </p:grpSp>
      <p:sp>
        <p:nvSpPr>
          <p:cNvPr id="12" name="TextBox 12"/>
          <p:cNvSpPr txBox="1"/>
          <p:nvPr/>
        </p:nvSpPr>
        <p:spPr>
          <a:xfrm>
            <a:off x="1772509" y="3643962"/>
            <a:ext cx="4194500" cy="942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Verändert sich bei allen das Gesicht auf die gleiche Weise, wenn wir uns schämen?</a:t>
            </a:r>
          </a:p>
        </p:txBody>
      </p:sp>
      <p:grpSp>
        <p:nvGrpSpPr>
          <p:cNvPr id="13" name="Group 13"/>
          <p:cNvGrpSpPr/>
          <p:nvPr/>
        </p:nvGrpSpPr>
        <p:grpSpPr>
          <a:xfrm>
            <a:off x="12603942" y="2204680"/>
            <a:ext cx="5082798" cy="2420358"/>
            <a:chOff x="0" y="0"/>
            <a:chExt cx="6777064" cy="3227144"/>
          </a:xfrm>
        </p:grpSpPr>
        <p:sp>
          <p:nvSpPr>
            <p:cNvPr id="14" name="TextBox 14"/>
            <p:cNvSpPr txBox="1"/>
            <p:nvPr/>
          </p:nvSpPr>
          <p:spPr>
            <a:xfrm>
              <a:off x="991745" y="66675"/>
              <a:ext cx="5785319"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Schaut die Person nach unten?</a:t>
              </a:r>
            </a:p>
          </p:txBody>
        </p:sp>
        <p:sp>
          <p:nvSpPr>
            <p:cNvPr id="15" name="TextBox 15"/>
            <p:cNvSpPr txBox="1"/>
            <p:nvPr/>
          </p:nvSpPr>
          <p:spPr>
            <a:xfrm>
              <a:off x="140377" y="-76200"/>
              <a:ext cx="621189" cy="673101"/>
            </a:xfrm>
            <a:prstGeom prst="rect">
              <a:avLst/>
            </a:prstGeom>
          </p:spPr>
          <p:txBody>
            <a:bodyPr lIns="0" tIns="0" rIns="0" bIns="0" rtlCol="0" anchor="t">
              <a:spAutoFit/>
            </a:bodyPr>
            <a:lstStyle/>
            <a:p>
              <a:pPr algn="ctr">
                <a:lnSpc>
                  <a:spcPts val="4199"/>
                </a:lnSpc>
                <a:spcBef>
                  <a:spcPct val="0"/>
                </a:spcBef>
              </a:pPr>
              <a:r>
                <a:rPr lang="en-US" sz="2999" b="1">
                  <a:solidFill>
                    <a:srgbClr val="71C7D6"/>
                  </a:solidFill>
                  <a:latin typeface="Poppins Bold"/>
                  <a:ea typeface="Poppins Bold"/>
                  <a:cs typeface="Poppins Bold"/>
                  <a:sym typeface="Poppins Bold"/>
                </a:rPr>
                <a:t>01</a:t>
              </a:r>
            </a:p>
          </p:txBody>
        </p:sp>
        <p:sp>
          <p:nvSpPr>
            <p:cNvPr id="16" name="TextBox 16"/>
            <p:cNvSpPr txBox="1"/>
            <p:nvPr/>
          </p:nvSpPr>
          <p:spPr>
            <a:xfrm>
              <a:off x="991745" y="941143"/>
              <a:ext cx="5785319"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Ist das Gesicht rot?</a:t>
              </a:r>
            </a:p>
          </p:txBody>
        </p:sp>
        <p:sp>
          <p:nvSpPr>
            <p:cNvPr id="17" name="TextBox 17"/>
            <p:cNvSpPr txBox="1"/>
            <p:nvPr/>
          </p:nvSpPr>
          <p:spPr>
            <a:xfrm>
              <a:off x="140377" y="798267"/>
              <a:ext cx="621189" cy="673101"/>
            </a:xfrm>
            <a:prstGeom prst="rect">
              <a:avLst/>
            </a:prstGeom>
          </p:spPr>
          <p:txBody>
            <a:bodyPr lIns="0" tIns="0" rIns="0" bIns="0" rtlCol="0" anchor="t">
              <a:spAutoFit/>
            </a:bodyPr>
            <a:lstStyle/>
            <a:p>
              <a:pPr algn="ctr">
                <a:lnSpc>
                  <a:spcPts val="4199"/>
                </a:lnSpc>
                <a:spcBef>
                  <a:spcPct val="0"/>
                </a:spcBef>
              </a:pPr>
              <a:r>
                <a:rPr lang="en-US" sz="2999" b="1">
                  <a:solidFill>
                    <a:srgbClr val="E4829D"/>
                  </a:solidFill>
                  <a:latin typeface="Poppins Bold"/>
                  <a:ea typeface="Poppins Bold"/>
                  <a:cs typeface="Poppins Bold"/>
                  <a:sym typeface="Poppins Bold"/>
                </a:rPr>
                <a:t>02</a:t>
              </a:r>
            </a:p>
          </p:txBody>
        </p:sp>
        <p:sp>
          <p:nvSpPr>
            <p:cNvPr id="18" name="TextBox 18"/>
            <p:cNvSpPr txBox="1"/>
            <p:nvPr/>
          </p:nvSpPr>
          <p:spPr>
            <a:xfrm>
              <a:off x="991745" y="1731718"/>
              <a:ext cx="5785319" cy="8413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Scheint die Person sich verstecken zu wollen?</a:t>
              </a:r>
            </a:p>
          </p:txBody>
        </p:sp>
        <p:sp>
          <p:nvSpPr>
            <p:cNvPr id="19" name="TextBox 19"/>
            <p:cNvSpPr txBox="1"/>
            <p:nvPr/>
          </p:nvSpPr>
          <p:spPr>
            <a:xfrm>
              <a:off x="0" y="1677743"/>
              <a:ext cx="761566" cy="673101"/>
            </a:xfrm>
            <a:prstGeom prst="rect">
              <a:avLst/>
            </a:prstGeom>
          </p:spPr>
          <p:txBody>
            <a:bodyPr lIns="0" tIns="0" rIns="0" bIns="0" rtlCol="0" anchor="t">
              <a:spAutoFit/>
            </a:bodyPr>
            <a:lstStyle/>
            <a:p>
              <a:pPr algn="r">
                <a:lnSpc>
                  <a:spcPts val="4199"/>
                </a:lnSpc>
                <a:spcBef>
                  <a:spcPct val="0"/>
                </a:spcBef>
              </a:pPr>
              <a:r>
                <a:rPr lang="en-US" sz="2999" b="1">
                  <a:solidFill>
                    <a:srgbClr val="51B264"/>
                  </a:solidFill>
                  <a:latin typeface="Poppins Bold"/>
                  <a:ea typeface="Poppins Bold"/>
                  <a:cs typeface="Poppins Bold"/>
                  <a:sym typeface="Poppins Bold"/>
                </a:rPr>
                <a:t>03</a:t>
              </a:r>
            </a:p>
          </p:txBody>
        </p:sp>
        <p:sp>
          <p:nvSpPr>
            <p:cNvPr id="20" name="TextBox 20"/>
            <p:cNvSpPr txBox="1"/>
            <p:nvPr/>
          </p:nvSpPr>
          <p:spPr>
            <a:xfrm>
              <a:off x="991745" y="2696919"/>
              <a:ext cx="5785319"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Bleibt sie still?</a:t>
              </a:r>
            </a:p>
          </p:txBody>
        </p:sp>
        <p:sp>
          <p:nvSpPr>
            <p:cNvPr id="21" name="TextBox 21"/>
            <p:cNvSpPr txBox="1"/>
            <p:nvPr/>
          </p:nvSpPr>
          <p:spPr>
            <a:xfrm>
              <a:off x="0" y="2554044"/>
              <a:ext cx="761566" cy="673101"/>
            </a:xfrm>
            <a:prstGeom prst="rect">
              <a:avLst/>
            </a:prstGeom>
          </p:spPr>
          <p:txBody>
            <a:bodyPr lIns="0" tIns="0" rIns="0" bIns="0" rtlCol="0" anchor="t">
              <a:spAutoFit/>
            </a:bodyPr>
            <a:lstStyle/>
            <a:p>
              <a:pPr algn="r">
                <a:lnSpc>
                  <a:spcPts val="4199"/>
                </a:lnSpc>
                <a:spcBef>
                  <a:spcPct val="0"/>
                </a:spcBef>
              </a:pPr>
              <a:r>
                <a:rPr lang="en-US" sz="2999" b="1">
                  <a:solidFill>
                    <a:srgbClr val="FFED4C"/>
                  </a:solidFill>
                  <a:latin typeface="Poppins Bold"/>
                  <a:ea typeface="Poppins Bold"/>
                  <a:cs typeface="Poppins Bold"/>
                  <a:sym typeface="Poppins Bold"/>
                </a:rPr>
                <a:t>04</a:t>
              </a:r>
            </a:p>
          </p:txBody>
        </p:sp>
      </p:grpSp>
      <p:sp>
        <p:nvSpPr>
          <p:cNvPr id="24" name="TextBox 22">
            <a:extLst>
              <a:ext uri="{FF2B5EF4-FFF2-40B4-BE49-F238E27FC236}">
                <a16:creationId xmlns:a16="http://schemas.microsoft.com/office/drawing/2014/main" id="{A6821813-E1FB-CCFA-CBF1-D6D4A8870829}"/>
              </a:ext>
            </a:extLst>
          </p:cNvPr>
          <p:cNvSpPr txBox="1"/>
          <p:nvPr/>
        </p:nvSpPr>
        <p:spPr>
          <a:xfrm>
            <a:off x="12653611" y="1360711"/>
            <a:ext cx="4315204" cy="307777"/>
          </a:xfrm>
          <a:prstGeom prst="rect">
            <a:avLst/>
          </a:prstGeom>
        </p:spPr>
        <p:txBody>
          <a:bodyPr wrap="square" lIns="0" tIns="0" rIns="0" bIns="0" rtlCol="0" anchor="t">
            <a:spAutoFit/>
          </a:bodyPr>
          <a:lstStyle/>
          <a:p>
            <a:pPr algn="ctr">
              <a:lnSpc>
                <a:spcPts val="2400"/>
              </a:lnSpc>
            </a:pPr>
            <a:r>
              <a:rPr lang="en-US" sz="2000" b="1" dirty="0" err="1">
                <a:solidFill>
                  <a:srgbClr val="000000"/>
                </a:solidFill>
                <a:latin typeface="Poppins Bold"/>
                <a:ea typeface="Poppins Bold"/>
                <a:cs typeface="Poppins Bold"/>
                <a:sym typeface="Poppins Bold"/>
              </a:rPr>
              <a:t>Beobachtungshinweise</a:t>
            </a:r>
            <a:endParaRPr lang="en-US" sz="2000" b="1" dirty="0">
              <a:solidFill>
                <a:srgbClr val="000000"/>
              </a:solidFill>
              <a:latin typeface="Poppins Bold"/>
              <a:ea typeface="Poppins Bold"/>
              <a:cs typeface="Poppins Bold"/>
              <a:sym typeface="Poppins Bold"/>
            </a:endParaRPr>
          </a:p>
        </p:txBody>
      </p:sp>
      <p:sp>
        <p:nvSpPr>
          <p:cNvPr id="25" name="TextBox 23">
            <a:extLst>
              <a:ext uri="{FF2B5EF4-FFF2-40B4-BE49-F238E27FC236}">
                <a16:creationId xmlns:a16="http://schemas.microsoft.com/office/drawing/2014/main" id="{0E7B826C-AEA9-0071-8F7A-591732483928}"/>
              </a:ext>
            </a:extLst>
          </p:cNvPr>
          <p:cNvSpPr txBox="1"/>
          <p:nvPr/>
        </p:nvSpPr>
        <p:spPr>
          <a:xfrm>
            <a:off x="2133600" y="1360711"/>
            <a:ext cx="1928960" cy="307777"/>
          </a:xfrm>
          <a:prstGeom prst="rect">
            <a:avLst/>
          </a:prstGeom>
        </p:spPr>
        <p:txBody>
          <a:bodyPr wrap="square" lIns="0" tIns="0" rIns="0" bIns="0" rtlCol="0" anchor="t">
            <a:spAutoFit/>
          </a:bodyPr>
          <a:lstStyle/>
          <a:p>
            <a:pPr algn="ctr">
              <a:lnSpc>
                <a:spcPts val="2400"/>
              </a:lnSpc>
            </a:pPr>
            <a:r>
              <a:rPr lang="en-US" sz="2000" b="1" dirty="0" err="1">
                <a:solidFill>
                  <a:srgbClr val="000000"/>
                </a:solidFill>
                <a:latin typeface="Poppins Bold"/>
                <a:ea typeface="Poppins Bold"/>
                <a:cs typeface="Poppins Bold"/>
                <a:sym typeface="Poppins Bold"/>
              </a:rPr>
              <a:t>Fragen</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wir</a:t>
            </a:r>
            <a:endParaRPr lang="en-US" sz="2000" b="1" dirty="0">
              <a:solidFill>
                <a:srgbClr val="000000"/>
              </a:solidFill>
              <a:latin typeface="Poppins Bold"/>
              <a:ea typeface="Poppins Bold"/>
              <a:cs typeface="Poppins Bold"/>
              <a:sym typeface="Poppins Bold"/>
            </a:endParaRP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11498" y="1028700"/>
            <a:ext cx="6065004" cy="8572444"/>
          </a:xfrm>
          <a:custGeom>
            <a:avLst/>
            <a:gdLst/>
            <a:ahLst/>
            <a:cxnLst/>
            <a:rect l="l" t="t" r="r" b="b"/>
            <a:pathLst>
              <a:path w="6065004" h="8572444">
                <a:moveTo>
                  <a:pt x="0" y="0"/>
                </a:moveTo>
                <a:lnTo>
                  <a:pt x="6065004" y="0"/>
                </a:lnTo>
                <a:lnTo>
                  <a:pt x="6065004" y="8572444"/>
                </a:lnTo>
                <a:lnTo>
                  <a:pt x="0" y="8572444"/>
                </a:lnTo>
                <a:lnTo>
                  <a:pt x="0" y="0"/>
                </a:lnTo>
                <a:close/>
              </a:path>
            </a:pathLst>
          </a:custGeom>
          <a:blipFill>
            <a:blip r:embed="rId2"/>
            <a:stretch>
              <a:fillRect/>
            </a:stretch>
          </a:blipFill>
        </p:spPr>
        <p:txBody>
          <a:bodyPr/>
          <a:lstStyle/>
          <a:p>
            <a:endParaRPr lang="es-ES"/>
          </a:p>
        </p:txBody>
      </p:sp>
      <p:grpSp>
        <p:nvGrpSpPr>
          <p:cNvPr id="3" name="Group 3"/>
          <p:cNvGrpSpPr/>
          <p:nvPr/>
        </p:nvGrpSpPr>
        <p:grpSpPr>
          <a:xfrm>
            <a:off x="7504623" y="7726438"/>
            <a:ext cx="3086100" cy="966916"/>
            <a:chOff x="0" y="0"/>
            <a:chExt cx="812800" cy="254661"/>
          </a:xfrm>
        </p:grpSpPr>
        <p:sp>
          <p:nvSpPr>
            <p:cNvPr id="4" name="Freeform 4"/>
            <p:cNvSpPr/>
            <p:nvPr/>
          </p:nvSpPr>
          <p:spPr>
            <a:xfrm>
              <a:off x="0" y="0"/>
              <a:ext cx="812800" cy="254661"/>
            </a:xfrm>
            <a:custGeom>
              <a:avLst/>
              <a:gdLst/>
              <a:ahLst/>
              <a:cxnLst/>
              <a:rect l="l" t="t" r="r" b="b"/>
              <a:pathLst>
                <a:path w="812800" h="254661">
                  <a:moveTo>
                    <a:pt x="0" y="0"/>
                  </a:moveTo>
                  <a:lnTo>
                    <a:pt x="812800" y="0"/>
                  </a:lnTo>
                  <a:lnTo>
                    <a:pt x="812800" y="254661"/>
                  </a:lnTo>
                  <a:lnTo>
                    <a:pt x="0" y="254661"/>
                  </a:lnTo>
                  <a:close/>
                </a:path>
              </a:pathLst>
            </a:custGeom>
            <a:solidFill>
              <a:srgbClr val="FFFFFF"/>
            </a:solidFill>
          </p:spPr>
          <p:txBody>
            <a:bodyPr/>
            <a:lstStyle/>
            <a:p>
              <a:endParaRPr lang="es-ES"/>
            </a:p>
          </p:txBody>
        </p:sp>
        <p:sp>
          <p:nvSpPr>
            <p:cNvPr id="5" name="TextBox 5"/>
            <p:cNvSpPr txBox="1"/>
            <p:nvPr/>
          </p:nvSpPr>
          <p:spPr>
            <a:xfrm>
              <a:off x="0" y="-57150"/>
              <a:ext cx="812800" cy="311811"/>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028700" y="2123718"/>
            <a:ext cx="5082798" cy="2501319"/>
            <a:chOff x="0" y="0"/>
            <a:chExt cx="6777064" cy="3335092"/>
          </a:xfrm>
        </p:grpSpPr>
        <p:sp>
          <p:nvSpPr>
            <p:cNvPr id="7" name="TextBox 7"/>
            <p:cNvSpPr txBox="1"/>
            <p:nvPr/>
          </p:nvSpPr>
          <p:spPr>
            <a:xfrm>
              <a:off x="991745" y="-28575"/>
              <a:ext cx="5785319" cy="8413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Welche Emotion siehst du in diesem Gesicht?</a:t>
              </a:r>
            </a:p>
          </p:txBody>
        </p:sp>
        <p:sp>
          <p:nvSpPr>
            <p:cNvPr id="8" name="TextBox 8"/>
            <p:cNvSpPr txBox="1"/>
            <p:nvPr/>
          </p:nvSpPr>
          <p:spPr>
            <a:xfrm>
              <a:off x="140377" y="-19050"/>
              <a:ext cx="621189" cy="673101"/>
            </a:xfrm>
            <a:prstGeom prst="rect">
              <a:avLst/>
            </a:prstGeom>
          </p:spPr>
          <p:txBody>
            <a:bodyPr lIns="0" tIns="0" rIns="0" bIns="0" rtlCol="0" anchor="t">
              <a:spAutoFit/>
            </a:bodyPr>
            <a:lstStyle/>
            <a:p>
              <a:pPr algn="ctr">
                <a:lnSpc>
                  <a:spcPts val="4199"/>
                </a:lnSpc>
                <a:spcBef>
                  <a:spcPct val="0"/>
                </a:spcBef>
              </a:pPr>
              <a:r>
                <a:rPr lang="en-US" sz="2999" b="1">
                  <a:solidFill>
                    <a:srgbClr val="71C7D6"/>
                  </a:solidFill>
                  <a:latin typeface="Poppins Bold"/>
                  <a:ea typeface="Poppins Bold"/>
                  <a:cs typeface="Poppins Bold"/>
                  <a:sym typeface="Poppins Bold"/>
                </a:rPr>
                <a:t>01</a:t>
              </a:r>
            </a:p>
          </p:txBody>
        </p:sp>
        <p:sp>
          <p:nvSpPr>
            <p:cNvPr id="9" name="TextBox 9"/>
            <p:cNvSpPr txBox="1"/>
            <p:nvPr/>
          </p:nvSpPr>
          <p:spPr>
            <a:xfrm>
              <a:off x="991745" y="950667"/>
              <a:ext cx="5785319" cy="8413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Welche Hinweise lassen dich denken, dass es Scham ist?</a:t>
              </a:r>
            </a:p>
          </p:txBody>
        </p:sp>
        <p:sp>
          <p:nvSpPr>
            <p:cNvPr id="10" name="TextBox 10"/>
            <p:cNvSpPr txBox="1"/>
            <p:nvPr/>
          </p:nvSpPr>
          <p:spPr>
            <a:xfrm>
              <a:off x="140377" y="909392"/>
              <a:ext cx="621189" cy="673101"/>
            </a:xfrm>
            <a:prstGeom prst="rect">
              <a:avLst/>
            </a:prstGeom>
          </p:spPr>
          <p:txBody>
            <a:bodyPr lIns="0" tIns="0" rIns="0" bIns="0" rtlCol="0" anchor="t">
              <a:spAutoFit/>
            </a:bodyPr>
            <a:lstStyle/>
            <a:p>
              <a:pPr algn="ctr">
                <a:lnSpc>
                  <a:spcPts val="4199"/>
                </a:lnSpc>
                <a:spcBef>
                  <a:spcPct val="0"/>
                </a:spcBef>
              </a:pPr>
              <a:r>
                <a:rPr lang="en-US" sz="2999" b="1">
                  <a:solidFill>
                    <a:srgbClr val="E4829D"/>
                  </a:solidFill>
                  <a:latin typeface="Poppins Bold"/>
                  <a:ea typeface="Poppins Bold"/>
                  <a:cs typeface="Poppins Bold"/>
                  <a:sym typeface="Poppins Bold"/>
                </a:rPr>
                <a:t>02</a:t>
              </a:r>
            </a:p>
          </p:txBody>
        </p:sp>
        <p:sp>
          <p:nvSpPr>
            <p:cNvPr id="11" name="TextBox 11"/>
            <p:cNvSpPr txBox="1"/>
            <p:nvPr/>
          </p:nvSpPr>
          <p:spPr>
            <a:xfrm>
              <a:off x="991745" y="2087317"/>
              <a:ext cx="5592666" cy="12477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Verändert sich bei allen das Gesicht auf die gleiche Weise, wenn wir uns schämen?</a:t>
              </a:r>
            </a:p>
          </p:txBody>
        </p:sp>
        <p:sp>
          <p:nvSpPr>
            <p:cNvPr id="12" name="TextBox 12"/>
            <p:cNvSpPr txBox="1"/>
            <p:nvPr/>
          </p:nvSpPr>
          <p:spPr>
            <a:xfrm>
              <a:off x="0" y="2033342"/>
              <a:ext cx="761566" cy="673101"/>
            </a:xfrm>
            <a:prstGeom prst="rect">
              <a:avLst/>
            </a:prstGeom>
          </p:spPr>
          <p:txBody>
            <a:bodyPr lIns="0" tIns="0" rIns="0" bIns="0" rtlCol="0" anchor="t">
              <a:spAutoFit/>
            </a:bodyPr>
            <a:lstStyle/>
            <a:p>
              <a:pPr algn="ctr">
                <a:lnSpc>
                  <a:spcPts val="4199"/>
                </a:lnSpc>
                <a:spcBef>
                  <a:spcPct val="0"/>
                </a:spcBef>
              </a:pPr>
              <a:r>
                <a:rPr lang="en-US" sz="2999" b="1">
                  <a:solidFill>
                    <a:srgbClr val="51B264"/>
                  </a:solidFill>
                  <a:latin typeface="Poppins Bold"/>
                  <a:ea typeface="Poppins Bold"/>
                  <a:cs typeface="Poppins Bold"/>
                  <a:sym typeface="Poppins Bold"/>
                </a:rPr>
                <a:t>03</a:t>
              </a:r>
            </a:p>
          </p:txBody>
        </p:sp>
      </p:grpSp>
      <p:grpSp>
        <p:nvGrpSpPr>
          <p:cNvPr id="13" name="Group 13"/>
          <p:cNvGrpSpPr/>
          <p:nvPr/>
        </p:nvGrpSpPr>
        <p:grpSpPr>
          <a:xfrm>
            <a:off x="12603942" y="2204680"/>
            <a:ext cx="5082798" cy="2420358"/>
            <a:chOff x="0" y="0"/>
            <a:chExt cx="6777064" cy="3227144"/>
          </a:xfrm>
        </p:grpSpPr>
        <p:sp>
          <p:nvSpPr>
            <p:cNvPr id="14" name="TextBox 14"/>
            <p:cNvSpPr txBox="1"/>
            <p:nvPr/>
          </p:nvSpPr>
          <p:spPr>
            <a:xfrm>
              <a:off x="991745" y="66675"/>
              <a:ext cx="5785319"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Schaut die Person nach unten?</a:t>
              </a:r>
            </a:p>
          </p:txBody>
        </p:sp>
        <p:sp>
          <p:nvSpPr>
            <p:cNvPr id="15" name="TextBox 15"/>
            <p:cNvSpPr txBox="1"/>
            <p:nvPr/>
          </p:nvSpPr>
          <p:spPr>
            <a:xfrm>
              <a:off x="140377" y="-76200"/>
              <a:ext cx="621189" cy="673101"/>
            </a:xfrm>
            <a:prstGeom prst="rect">
              <a:avLst/>
            </a:prstGeom>
          </p:spPr>
          <p:txBody>
            <a:bodyPr lIns="0" tIns="0" rIns="0" bIns="0" rtlCol="0" anchor="t">
              <a:spAutoFit/>
            </a:bodyPr>
            <a:lstStyle/>
            <a:p>
              <a:pPr algn="ctr">
                <a:lnSpc>
                  <a:spcPts val="4199"/>
                </a:lnSpc>
                <a:spcBef>
                  <a:spcPct val="0"/>
                </a:spcBef>
              </a:pPr>
              <a:r>
                <a:rPr lang="en-US" sz="2999" b="1">
                  <a:solidFill>
                    <a:srgbClr val="71C7D6"/>
                  </a:solidFill>
                  <a:latin typeface="Poppins Bold"/>
                  <a:ea typeface="Poppins Bold"/>
                  <a:cs typeface="Poppins Bold"/>
                  <a:sym typeface="Poppins Bold"/>
                </a:rPr>
                <a:t>01</a:t>
              </a:r>
            </a:p>
          </p:txBody>
        </p:sp>
        <p:sp>
          <p:nvSpPr>
            <p:cNvPr id="16" name="TextBox 16"/>
            <p:cNvSpPr txBox="1"/>
            <p:nvPr/>
          </p:nvSpPr>
          <p:spPr>
            <a:xfrm>
              <a:off x="991745" y="941143"/>
              <a:ext cx="5785319"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Ist das Gesicht rot?</a:t>
              </a:r>
            </a:p>
          </p:txBody>
        </p:sp>
        <p:sp>
          <p:nvSpPr>
            <p:cNvPr id="17" name="TextBox 17"/>
            <p:cNvSpPr txBox="1"/>
            <p:nvPr/>
          </p:nvSpPr>
          <p:spPr>
            <a:xfrm>
              <a:off x="140377" y="798267"/>
              <a:ext cx="621189" cy="673101"/>
            </a:xfrm>
            <a:prstGeom prst="rect">
              <a:avLst/>
            </a:prstGeom>
          </p:spPr>
          <p:txBody>
            <a:bodyPr lIns="0" tIns="0" rIns="0" bIns="0" rtlCol="0" anchor="t">
              <a:spAutoFit/>
            </a:bodyPr>
            <a:lstStyle/>
            <a:p>
              <a:pPr algn="ctr">
                <a:lnSpc>
                  <a:spcPts val="4199"/>
                </a:lnSpc>
                <a:spcBef>
                  <a:spcPct val="0"/>
                </a:spcBef>
              </a:pPr>
              <a:r>
                <a:rPr lang="en-US" sz="2999" b="1">
                  <a:solidFill>
                    <a:srgbClr val="E4829D"/>
                  </a:solidFill>
                  <a:latin typeface="Poppins Bold"/>
                  <a:ea typeface="Poppins Bold"/>
                  <a:cs typeface="Poppins Bold"/>
                  <a:sym typeface="Poppins Bold"/>
                </a:rPr>
                <a:t>02</a:t>
              </a:r>
            </a:p>
          </p:txBody>
        </p:sp>
        <p:sp>
          <p:nvSpPr>
            <p:cNvPr id="18" name="TextBox 18"/>
            <p:cNvSpPr txBox="1"/>
            <p:nvPr/>
          </p:nvSpPr>
          <p:spPr>
            <a:xfrm>
              <a:off x="991745" y="1680918"/>
              <a:ext cx="5785319" cy="8413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Scheint die Person sich verstecken zu wollen?</a:t>
              </a:r>
            </a:p>
          </p:txBody>
        </p:sp>
        <p:sp>
          <p:nvSpPr>
            <p:cNvPr id="19" name="TextBox 19"/>
            <p:cNvSpPr txBox="1"/>
            <p:nvPr/>
          </p:nvSpPr>
          <p:spPr>
            <a:xfrm>
              <a:off x="0" y="1677743"/>
              <a:ext cx="761566" cy="673101"/>
            </a:xfrm>
            <a:prstGeom prst="rect">
              <a:avLst/>
            </a:prstGeom>
          </p:spPr>
          <p:txBody>
            <a:bodyPr lIns="0" tIns="0" rIns="0" bIns="0" rtlCol="0" anchor="t">
              <a:spAutoFit/>
            </a:bodyPr>
            <a:lstStyle/>
            <a:p>
              <a:pPr algn="r">
                <a:lnSpc>
                  <a:spcPts val="4199"/>
                </a:lnSpc>
                <a:spcBef>
                  <a:spcPct val="0"/>
                </a:spcBef>
              </a:pPr>
              <a:r>
                <a:rPr lang="en-US" sz="2999" b="1">
                  <a:solidFill>
                    <a:srgbClr val="51B264"/>
                  </a:solidFill>
                  <a:latin typeface="Poppins Bold"/>
                  <a:ea typeface="Poppins Bold"/>
                  <a:cs typeface="Poppins Bold"/>
                  <a:sym typeface="Poppins Bold"/>
                </a:rPr>
                <a:t>03</a:t>
              </a:r>
            </a:p>
          </p:txBody>
        </p:sp>
        <p:sp>
          <p:nvSpPr>
            <p:cNvPr id="20" name="TextBox 20"/>
            <p:cNvSpPr txBox="1"/>
            <p:nvPr/>
          </p:nvSpPr>
          <p:spPr>
            <a:xfrm>
              <a:off x="991745" y="2696919"/>
              <a:ext cx="5785319"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Bleibt sie still?</a:t>
              </a:r>
            </a:p>
          </p:txBody>
        </p:sp>
        <p:sp>
          <p:nvSpPr>
            <p:cNvPr id="21" name="TextBox 21"/>
            <p:cNvSpPr txBox="1"/>
            <p:nvPr/>
          </p:nvSpPr>
          <p:spPr>
            <a:xfrm>
              <a:off x="0" y="2554044"/>
              <a:ext cx="761566" cy="673101"/>
            </a:xfrm>
            <a:prstGeom prst="rect">
              <a:avLst/>
            </a:prstGeom>
          </p:spPr>
          <p:txBody>
            <a:bodyPr lIns="0" tIns="0" rIns="0" bIns="0" rtlCol="0" anchor="t">
              <a:spAutoFit/>
            </a:bodyPr>
            <a:lstStyle/>
            <a:p>
              <a:pPr algn="r">
                <a:lnSpc>
                  <a:spcPts val="4199"/>
                </a:lnSpc>
                <a:spcBef>
                  <a:spcPct val="0"/>
                </a:spcBef>
              </a:pPr>
              <a:r>
                <a:rPr lang="en-US" sz="2999" b="1">
                  <a:solidFill>
                    <a:srgbClr val="FFED4C"/>
                  </a:solidFill>
                  <a:latin typeface="Poppins Bold"/>
                  <a:ea typeface="Poppins Bold"/>
                  <a:cs typeface="Poppins Bold"/>
                  <a:sym typeface="Poppins Bold"/>
                </a:rPr>
                <a:t>04</a:t>
              </a:r>
            </a:p>
          </p:txBody>
        </p:sp>
      </p:grpSp>
      <p:sp>
        <p:nvSpPr>
          <p:cNvPr id="24" name="TextBox 22">
            <a:extLst>
              <a:ext uri="{FF2B5EF4-FFF2-40B4-BE49-F238E27FC236}">
                <a16:creationId xmlns:a16="http://schemas.microsoft.com/office/drawing/2014/main" id="{04E6CAB1-0393-EBA5-1245-4F7E9AAB8CBA}"/>
              </a:ext>
            </a:extLst>
          </p:cNvPr>
          <p:cNvSpPr txBox="1"/>
          <p:nvPr/>
        </p:nvSpPr>
        <p:spPr>
          <a:xfrm>
            <a:off x="12653611" y="1360711"/>
            <a:ext cx="4315204" cy="307777"/>
          </a:xfrm>
          <a:prstGeom prst="rect">
            <a:avLst/>
          </a:prstGeom>
        </p:spPr>
        <p:txBody>
          <a:bodyPr wrap="square" lIns="0" tIns="0" rIns="0" bIns="0" rtlCol="0" anchor="t">
            <a:spAutoFit/>
          </a:bodyPr>
          <a:lstStyle/>
          <a:p>
            <a:pPr algn="ctr">
              <a:lnSpc>
                <a:spcPts val="2400"/>
              </a:lnSpc>
            </a:pPr>
            <a:r>
              <a:rPr lang="en-US" sz="2000" b="1" dirty="0" err="1">
                <a:solidFill>
                  <a:srgbClr val="000000"/>
                </a:solidFill>
                <a:latin typeface="Poppins Bold"/>
                <a:ea typeface="Poppins Bold"/>
                <a:cs typeface="Poppins Bold"/>
                <a:sym typeface="Poppins Bold"/>
              </a:rPr>
              <a:t>Beobachtungshinweise</a:t>
            </a:r>
            <a:endParaRPr lang="en-US" sz="2000" b="1" dirty="0">
              <a:solidFill>
                <a:srgbClr val="000000"/>
              </a:solidFill>
              <a:latin typeface="Poppins Bold"/>
              <a:ea typeface="Poppins Bold"/>
              <a:cs typeface="Poppins Bold"/>
              <a:sym typeface="Poppins Bold"/>
            </a:endParaRPr>
          </a:p>
        </p:txBody>
      </p:sp>
      <p:sp>
        <p:nvSpPr>
          <p:cNvPr id="25" name="TextBox 23">
            <a:extLst>
              <a:ext uri="{FF2B5EF4-FFF2-40B4-BE49-F238E27FC236}">
                <a16:creationId xmlns:a16="http://schemas.microsoft.com/office/drawing/2014/main" id="{0E7D3660-CD12-78C8-4C31-D6D12267D268}"/>
              </a:ext>
            </a:extLst>
          </p:cNvPr>
          <p:cNvSpPr txBox="1"/>
          <p:nvPr/>
        </p:nvSpPr>
        <p:spPr>
          <a:xfrm>
            <a:off x="2133600" y="1360711"/>
            <a:ext cx="1928960" cy="307777"/>
          </a:xfrm>
          <a:prstGeom prst="rect">
            <a:avLst/>
          </a:prstGeom>
        </p:spPr>
        <p:txBody>
          <a:bodyPr wrap="square" lIns="0" tIns="0" rIns="0" bIns="0" rtlCol="0" anchor="t">
            <a:spAutoFit/>
          </a:bodyPr>
          <a:lstStyle/>
          <a:p>
            <a:pPr algn="ctr">
              <a:lnSpc>
                <a:spcPts val="2400"/>
              </a:lnSpc>
            </a:pPr>
            <a:r>
              <a:rPr lang="en-US" sz="2000" b="1" dirty="0" err="1">
                <a:solidFill>
                  <a:srgbClr val="000000"/>
                </a:solidFill>
                <a:latin typeface="Poppins Bold"/>
                <a:ea typeface="Poppins Bold"/>
                <a:cs typeface="Poppins Bold"/>
                <a:sym typeface="Poppins Bold"/>
              </a:rPr>
              <a:t>Fragen</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wir</a:t>
            </a:r>
            <a:endParaRPr lang="en-US" sz="2000" b="1" dirty="0">
              <a:solidFill>
                <a:srgbClr val="000000"/>
              </a:solidFill>
              <a:latin typeface="Poppins Bold"/>
              <a:ea typeface="Poppins Bold"/>
              <a:cs typeface="Poppins Bold"/>
              <a:sym typeface="Poppins Bold"/>
            </a:endParaRP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11498" y="1028700"/>
            <a:ext cx="6065004" cy="8512286"/>
          </a:xfrm>
          <a:custGeom>
            <a:avLst/>
            <a:gdLst/>
            <a:ahLst/>
            <a:cxnLst/>
            <a:rect l="l" t="t" r="r" b="b"/>
            <a:pathLst>
              <a:path w="6065004" h="8512286">
                <a:moveTo>
                  <a:pt x="0" y="0"/>
                </a:moveTo>
                <a:lnTo>
                  <a:pt x="6065004" y="0"/>
                </a:lnTo>
                <a:lnTo>
                  <a:pt x="6065004" y="8512286"/>
                </a:lnTo>
                <a:lnTo>
                  <a:pt x="0" y="8512286"/>
                </a:lnTo>
                <a:lnTo>
                  <a:pt x="0" y="0"/>
                </a:lnTo>
                <a:close/>
              </a:path>
            </a:pathLst>
          </a:custGeom>
          <a:blipFill>
            <a:blip r:embed="rId2"/>
            <a:stretch>
              <a:fillRect/>
            </a:stretch>
          </a:blipFill>
        </p:spPr>
        <p:txBody>
          <a:bodyPr/>
          <a:lstStyle/>
          <a:p>
            <a:endParaRPr lang="es-ES"/>
          </a:p>
        </p:txBody>
      </p:sp>
      <p:grpSp>
        <p:nvGrpSpPr>
          <p:cNvPr id="3" name="Group 3"/>
          <p:cNvGrpSpPr/>
          <p:nvPr/>
        </p:nvGrpSpPr>
        <p:grpSpPr>
          <a:xfrm>
            <a:off x="7504623" y="7726438"/>
            <a:ext cx="3086100" cy="966916"/>
            <a:chOff x="0" y="0"/>
            <a:chExt cx="812800" cy="254661"/>
          </a:xfrm>
        </p:grpSpPr>
        <p:sp>
          <p:nvSpPr>
            <p:cNvPr id="4" name="Freeform 4"/>
            <p:cNvSpPr/>
            <p:nvPr/>
          </p:nvSpPr>
          <p:spPr>
            <a:xfrm>
              <a:off x="0" y="0"/>
              <a:ext cx="812800" cy="254661"/>
            </a:xfrm>
            <a:custGeom>
              <a:avLst/>
              <a:gdLst/>
              <a:ahLst/>
              <a:cxnLst/>
              <a:rect l="l" t="t" r="r" b="b"/>
              <a:pathLst>
                <a:path w="812800" h="254661">
                  <a:moveTo>
                    <a:pt x="0" y="0"/>
                  </a:moveTo>
                  <a:lnTo>
                    <a:pt x="812800" y="0"/>
                  </a:lnTo>
                  <a:lnTo>
                    <a:pt x="812800" y="254661"/>
                  </a:lnTo>
                  <a:lnTo>
                    <a:pt x="0" y="254661"/>
                  </a:lnTo>
                  <a:close/>
                </a:path>
              </a:pathLst>
            </a:custGeom>
            <a:solidFill>
              <a:srgbClr val="FFFFFF"/>
            </a:solidFill>
          </p:spPr>
          <p:txBody>
            <a:bodyPr/>
            <a:lstStyle/>
            <a:p>
              <a:endParaRPr lang="es-ES"/>
            </a:p>
          </p:txBody>
        </p:sp>
        <p:sp>
          <p:nvSpPr>
            <p:cNvPr id="5" name="TextBox 5"/>
            <p:cNvSpPr txBox="1"/>
            <p:nvPr/>
          </p:nvSpPr>
          <p:spPr>
            <a:xfrm>
              <a:off x="0" y="-57150"/>
              <a:ext cx="812800" cy="311811"/>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081341" y="2406576"/>
            <a:ext cx="5082798" cy="2501319"/>
            <a:chOff x="0" y="0"/>
            <a:chExt cx="6777064" cy="3335092"/>
          </a:xfrm>
        </p:grpSpPr>
        <p:sp>
          <p:nvSpPr>
            <p:cNvPr id="9" name="TextBox 9"/>
            <p:cNvSpPr txBox="1"/>
            <p:nvPr/>
          </p:nvSpPr>
          <p:spPr>
            <a:xfrm>
              <a:off x="991745" y="-28575"/>
              <a:ext cx="5785319" cy="8413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Welche Emotion siehst du in diesem Gesicht?</a:t>
              </a:r>
            </a:p>
          </p:txBody>
        </p:sp>
        <p:sp>
          <p:nvSpPr>
            <p:cNvPr id="10" name="TextBox 10"/>
            <p:cNvSpPr txBox="1"/>
            <p:nvPr/>
          </p:nvSpPr>
          <p:spPr>
            <a:xfrm>
              <a:off x="140377" y="-19050"/>
              <a:ext cx="621189" cy="673101"/>
            </a:xfrm>
            <a:prstGeom prst="rect">
              <a:avLst/>
            </a:prstGeom>
          </p:spPr>
          <p:txBody>
            <a:bodyPr lIns="0" tIns="0" rIns="0" bIns="0" rtlCol="0" anchor="t">
              <a:spAutoFit/>
            </a:bodyPr>
            <a:lstStyle/>
            <a:p>
              <a:pPr algn="ctr">
                <a:lnSpc>
                  <a:spcPts val="4199"/>
                </a:lnSpc>
                <a:spcBef>
                  <a:spcPct val="0"/>
                </a:spcBef>
              </a:pPr>
              <a:r>
                <a:rPr lang="en-US" sz="2999" b="1">
                  <a:solidFill>
                    <a:srgbClr val="71C7D6"/>
                  </a:solidFill>
                  <a:latin typeface="Poppins Bold"/>
                  <a:ea typeface="Poppins Bold"/>
                  <a:cs typeface="Poppins Bold"/>
                  <a:sym typeface="Poppins Bold"/>
                </a:rPr>
                <a:t>01</a:t>
              </a:r>
            </a:p>
          </p:txBody>
        </p:sp>
        <p:sp>
          <p:nvSpPr>
            <p:cNvPr id="11" name="TextBox 11"/>
            <p:cNvSpPr txBox="1"/>
            <p:nvPr/>
          </p:nvSpPr>
          <p:spPr>
            <a:xfrm>
              <a:off x="991745" y="950667"/>
              <a:ext cx="5785319" cy="8413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Welche Hinweise lassen dich denken, dass es Scham ist?</a:t>
              </a:r>
            </a:p>
          </p:txBody>
        </p:sp>
        <p:sp>
          <p:nvSpPr>
            <p:cNvPr id="12" name="TextBox 12"/>
            <p:cNvSpPr txBox="1"/>
            <p:nvPr/>
          </p:nvSpPr>
          <p:spPr>
            <a:xfrm>
              <a:off x="140377" y="909392"/>
              <a:ext cx="621189" cy="673101"/>
            </a:xfrm>
            <a:prstGeom prst="rect">
              <a:avLst/>
            </a:prstGeom>
          </p:spPr>
          <p:txBody>
            <a:bodyPr lIns="0" tIns="0" rIns="0" bIns="0" rtlCol="0" anchor="t">
              <a:spAutoFit/>
            </a:bodyPr>
            <a:lstStyle/>
            <a:p>
              <a:pPr algn="ctr">
                <a:lnSpc>
                  <a:spcPts val="4199"/>
                </a:lnSpc>
                <a:spcBef>
                  <a:spcPct val="0"/>
                </a:spcBef>
              </a:pPr>
              <a:r>
                <a:rPr lang="en-US" sz="2999" b="1">
                  <a:solidFill>
                    <a:srgbClr val="E4829D"/>
                  </a:solidFill>
                  <a:latin typeface="Poppins Bold"/>
                  <a:ea typeface="Poppins Bold"/>
                  <a:cs typeface="Poppins Bold"/>
                  <a:sym typeface="Poppins Bold"/>
                </a:rPr>
                <a:t>02</a:t>
              </a:r>
            </a:p>
          </p:txBody>
        </p:sp>
        <p:sp>
          <p:nvSpPr>
            <p:cNvPr id="13" name="TextBox 13"/>
            <p:cNvSpPr txBox="1"/>
            <p:nvPr/>
          </p:nvSpPr>
          <p:spPr>
            <a:xfrm>
              <a:off x="991745" y="2087317"/>
              <a:ext cx="5592666" cy="12477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Verändert sich bei allen das Gesicht auf die gleiche Weise, wenn wir uns schämen?</a:t>
              </a:r>
            </a:p>
          </p:txBody>
        </p:sp>
        <p:sp>
          <p:nvSpPr>
            <p:cNvPr id="14" name="TextBox 14"/>
            <p:cNvSpPr txBox="1"/>
            <p:nvPr/>
          </p:nvSpPr>
          <p:spPr>
            <a:xfrm>
              <a:off x="0" y="2033342"/>
              <a:ext cx="761566" cy="673101"/>
            </a:xfrm>
            <a:prstGeom prst="rect">
              <a:avLst/>
            </a:prstGeom>
          </p:spPr>
          <p:txBody>
            <a:bodyPr lIns="0" tIns="0" rIns="0" bIns="0" rtlCol="0" anchor="t">
              <a:spAutoFit/>
            </a:bodyPr>
            <a:lstStyle/>
            <a:p>
              <a:pPr algn="ctr">
                <a:lnSpc>
                  <a:spcPts val="4199"/>
                </a:lnSpc>
                <a:spcBef>
                  <a:spcPct val="0"/>
                </a:spcBef>
              </a:pPr>
              <a:r>
                <a:rPr lang="en-US" sz="2999" b="1">
                  <a:solidFill>
                    <a:srgbClr val="51B264"/>
                  </a:solidFill>
                  <a:latin typeface="Poppins Bold"/>
                  <a:ea typeface="Poppins Bold"/>
                  <a:cs typeface="Poppins Bold"/>
                  <a:sym typeface="Poppins Bold"/>
                </a:rPr>
                <a:t>03</a:t>
              </a:r>
            </a:p>
          </p:txBody>
        </p:sp>
      </p:grpSp>
      <p:grpSp>
        <p:nvGrpSpPr>
          <p:cNvPr id="15" name="Group 15"/>
          <p:cNvGrpSpPr/>
          <p:nvPr/>
        </p:nvGrpSpPr>
        <p:grpSpPr>
          <a:xfrm>
            <a:off x="12586015" y="2153494"/>
            <a:ext cx="5082798" cy="2420358"/>
            <a:chOff x="0" y="0"/>
            <a:chExt cx="6777064" cy="3227144"/>
          </a:xfrm>
        </p:grpSpPr>
        <p:sp>
          <p:nvSpPr>
            <p:cNvPr id="16" name="TextBox 16"/>
            <p:cNvSpPr txBox="1"/>
            <p:nvPr/>
          </p:nvSpPr>
          <p:spPr>
            <a:xfrm>
              <a:off x="991745" y="66675"/>
              <a:ext cx="5785319"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Schaut die Person nach unten?</a:t>
              </a:r>
            </a:p>
          </p:txBody>
        </p:sp>
        <p:sp>
          <p:nvSpPr>
            <p:cNvPr id="17" name="TextBox 17"/>
            <p:cNvSpPr txBox="1"/>
            <p:nvPr/>
          </p:nvSpPr>
          <p:spPr>
            <a:xfrm>
              <a:off x="140377" y="-76200"/>
              <a:ext cx="621189" cy="673101"/>
            </a:xfrm>
            <a:prstGeom prst="rect">
              <a:avLst/>
            </a:prstGeom>
          </p:spPr>
          <p:txBody>
            <a:bodyPr lIns="0" tIns="0" rIns="0" bIns="0" rtlCol="0" anchor="t">
              <a:spAutoFit/>
            </a:bodyPr>
            <a:lstStyle/>
            <a:p>
              <a:pPr algn="ctr">
                <a:lnSpc>
                  <a:spcPts val="4199"/>
                </a:lnSpc>
                <a:spcBef>
                  <a:spcPct val="0"/>
                </a:spcBef>
              </a:pPr>
              <a:r>
                <a:rPr lang="en-US" sz="2999" b="1">
                  <a:solidFill>
                    <a:srgbClr val="71C7D6"/>
                  </a:solidFill>
                  <a:latin typeface="Poppins Bold"/>
                  <a:ea typeface="Poppins Bold"/>
                  <a:cs typeface="Poppins Bold"/>
                  <a:sym typeface="Poppins Bold"/>
                </a:rPr>
                <a:t>01</a:t>
              </a:r>
            </a:p>
          </p:txBody>
        </p:sp>
        <p:sp>
          <p:nvSpPr>
            <p:cNvPr id="18" name="TextBox 18"/>
            <p:cNvSpPr txBox="1"/>
            <p:nvPr/>
          </p:nvSpPr>
          <p:spPr>
            <a:xfrm>
              <a:off x="991745" y="941143"/>
              <a:ext cx="5785319"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Ist das Gesicht rot?</a:t>
              </a:r>
            </a:p>
          </p:txBody>
        </p:sp>
        <p:sp>
          <p:nvSpPr>
            <p:cNvPr id="19" name="TextBox 19"/>
            <p:cNvSpPr txBox="1"/>
            <p:nvPr/>
          </p:nvSpPr>
          <p:spPr>
            <a:xfrm>
              <a:off x="140377" y="798267"/>
              <a:ext cx="621189" cy="673101"/>
            </a:xfrm>
            <a:prstGeom prst="rect">
              <a:avLst/>
            </a:prstGeom>
          </p:spPr>
          <p:txBody>
            <a:bodyPr lIns="0" tIns="0" rIns="0" bIns="0" rtlCol="0" anchor="t">
              <a:spAutoFit/>
            </a:bodyPr>
            <a:lstStyle/>
            <a:p>
              <a:pPr algn="ctr">
                <a:lnSpc>
                  <a:spcPts val="4199"/>
                </a:lnSpc>
                <a:spcBef>
                  <a:spcPct val="0"/>
                </a:spcBef>
              </a:pPr>
              <a:r>
                <a:rPr lang="en-US" sz="2999" b="1">
                  <a:solidFill>
                    <a:srgbClr val="E4829D"/>
                  </a:solidFill>
                  <a:latin typeface="Poppins Bold"/>
                  <a:ea typeface="Poppins Bold"/>
                  <a:cs typeface="Poppins Bold"/>
                  <a:sym typeface="Poppins Bold"/>
                </a:rPr>
                <a:t>02</a:t>
              </a:r>
            </a:p>
          </p:txBody>
        </p:sp>
        <p:sp>
          <p:nvSpPr>
            <p:cNvPr id="20" name="TextBox 20"/>
            <p:cNvSpPr txBox="1"/>
            <p:nvPr/>
          </p:nvSpPr>
          <p:spPr>
            <a:xfrm>
              <a:off x="991745" y="1731718"/>
              <a:ext cx="5785319" cy="8413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Scheint die Person sich verstecken zu wollen?</a:t>
              </a:r>
            </a:p>
          </p:txBody>
        </p:sp>
        <p:sp>
          <p:nvSpPr>
            <p:cNvPr id="21" name="TextBox 21"/>
            <p:cNvSpPr txBox="1"/>
            <p:nvPr/>
          </p:nvSpPr>
          <p:spPr>
            <a:xfrm>
              <a:off x="0" y="1677743"/>
              <a:ext cx="761566" cy="673101"/>
            </a:xfrm>
            <a:prstGeom prst="rect">
              <a:avLst/>
            </a:prstGeom>
          </p:spPr>
          <p:txBody>
            <a:bodyPr lIns="0" tIns="0" rIns="0" bIns="0" rtlCol="0" anchor="t">
              <a:spAutoFit/>
            </a:bodyPr>
            <a:lstStyle/>
            <a:p>
              <a:pPr algn="r">
                <a:lnSpc>
                  <a:spcPts val="4199"/>
                </a:lnSpc>
                <a:spcBef>
                  <a:spcPct val="0"/>
                </a:spcBef>
              </a:pPr>
              <a:r>
                <a:rPr lang="en-US" sz="2999" b="1">
                  <a:solidFill>
                    <a:srgbClr val="51B264"/>
                  </a:solidFill>
                  <a:latin typeface="Poppins Bold"/>
                  <a:ea typeface="Poppins Bold"/>
                  <a:cs typeface="Poppins Bold"/>
                  <a:sym typeface="Poppins Bold"/>
                </a:rPr>
                <a:t>03</a:t>
              </a:r>
            </a:p>
          </p:txBody>
        </p:sp>
        <p:sp>
          <p:nvSpPr>
            <p:cNvPr id="22" name="TextBox 22"/>
            <p:cNvSpPr txBox="1"/>
            <p:nvPr/>
          </p:nvSpPr>
          <p:spPr>
            <a:xfrm>
              <a:off x="991745" y="2696919"/>
              <a:ext cx="5785319"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Bleibt sie still?</a:t>
              </a:r>
            </a:p>
          </p:txBody>
        </p:sp>
        <p:sp>
          <p:nvSpPr>
            <p:cNvPr id="23" name="TextBox 23"/>
            <p:cNvSpPr txBox="1"/>
            <p:nvPr/>
          </p:nvSpPr>
          <p:spPr>
            <a:xfrm>
              <a:off x="0" y="2554044"/>
              <a:ext cx="761566" cy="673101"/>
            </a:xfrm>
            <a:prstGeom prst="rect">
              <a:avLst/>
            </a:prstGeom>
          </p:spPr>
          <p:txBody>
            <a:bodyPr lIns="0" tIns="0" rIns="0" bIns="0" rtlCol="0" anchor="t">
              <a:spAutoFit/>
            </a:bodyPr>
            <a:lstStyle/>
            <a:p>
              <a:pPr algn="r">
                <a:lnSpc>
                  <a:spcPts val="4199"/>
                </a:lnSpc>
                <a:spcBef>
                  <a:spcPct val="0"/>
                </a:spcBef>
              </a:pPr>
              <a:r>
                <a:rPr lang="en-US" sz="2999" b="1">
                  <a:solidFill>
                    <a:srgbClr val="FFED4C"/>
                  </a:solidFill>
                  <a:latin typeface="Poppins Bold"/>
                  <a:ea typeface="Poppins Bold"/>
                  <a:cs typeface="Poppins Bold"/>
                  <a:sym typeface="Poppins Bold"/>
                </a:rPr>
                <a:t>04</a:t>
              </a:r>
            </a:p>
          </p:txBody>
        </p:sp>
      </p:grpSp>
      <p:sp>
        <p:nvSpPr>
          <p:cNvPr id="24" name="TextBox 22">
            <a:extLst>
              <a:ext uri="{FF2B5EF4-FFF2-40B4-BE49-F238E27FC236}">
                <a16:creationId xmlns:a16="http://schemas.microsoft.com/office/drawing/2014/main" id="{6251088C-FCC2-A4C8-59FB-3735D11A005C}"/>
              </a:ext>
            </a:extLst>
          </p:cNvPr>
          <p:cNvSpPr txBox="1"/>
          <p:nvPr/>
        </p:nvSpPr>
        <p:spPr>
          <a:xfrm>
            <a:off x="12653611" y="1360711"/>
            <a:ext cx="4315204" cy="307777"/>
          </a:xfrm>
          <a:prstGeom prst="rect">
            <a:avLst/>
          </a:prstGeom>
        </p:spPr>
        <p:txBody>
          <a:bodyPr wrap="square" lIns="0" tIns="0" rIns="0" bIns="0" rtlCol="0" anchor="t">
            <a:spAutoFit/>
          </a:bodyPr>
          <a:lstStyle/>
          <a:p>
            <a:pPr algn="ctr">
              <a:lnSpc>
                <a:spcPts val="2400"/>
              </a:lnSpc>
            </a:pPr>
            <a:r>
              <a:rPr lang="en-US" sz="2000" b="1" dirty="0" err="1">
                <a:solidFill>
                  <a:srgbClr val="000000"/>
                </a:solidFill>
                <a:latin typeface="Poppins Bold"/>
                <a:ea typeface="Poppins Bold"/>
                <a:cs typeface="Poppins Bold"/>
                <a:sym typeface="Poppins Bold"/>
              </a:rPr>
              <a:t>Beobachtungshinweise</a:t>
            </a:r>
            <a:endParaRPr lang="en-US" sz="2000" b="1" dirty="0">
              <a:solidFill>
                <a:srgbClr val="000000"/>
              </a:solidFill>
              <a:latin typeface="Poppins Bold"/>
              <a:ea typeface="Poppins Bold"/>
              <a:cs typeface="Poppins Bold"/>
              <a:sym typeface="Poppins Bold"/>
            </a:endParaRPr>
          </a:p>
        </p:txBody>
      </p:sp>
      <p:sp>
        <p:nvSpPr>
          <p:cNvPr id="25" name="TextBox 23">
            <a:extLst>
              <a:ext uri="{FF2B5EF4-FFF2-40B4-BE49-F238E27FC236}">
                <a16:creationId xmlns:a16="http://schemas.microsoft.com/office/drawing/2014/main" id="{B53E8772-B05A-DD5C-1DC2-F8E9A0FC6226}"/>
              </a:ext>
            </a:extLst>
          </p:cNvPr>
          <p:cNvSpPr txBox="1"/>
          <p:nvPr/>
        </p:nvSpPr>
        <p:spPr>
          <a:xfrm>
            <a:off x="2133600" y="1360711"/>
            <a:ext cx="1928960" cy="307777"/>
          </a:xfrm>
          <a:prstGeom prst="rect">
            <a:avLst/>
          </a:prstGeom>
        </p:spPr>
        <p:txBody>
          <a:bodyPr wrap="square" lIns="0" tIns="0" rIns="0" bIns="0" rtlCol="0" anchor="t">
            <a:spAutoFit/>
          </a:bodyPr>
          <a:lstStyle/>
          <a:p>
            <a:pPr algn="ctr">
              <a:lnSpc>
                <a:spcPts val="2400"/>
              </a:lnSpc>
            </a:pPr>
            <a:r>
              <a:rPr lang="en-US" sz="2000" b="1" dirty="0" err="1">
                <a:solidFill>
                  <a:srgbClr val="000000"/>
                </a:solidFill>
                <a:latin typeface="Poppins Bold"/>
                <a:ea typeface="Poppins Bold"/>
                <a:cs typeface="Poppins Bold"/>
                <a:sym typeface="Poppins Bold"/>
              </a:rPr>
              <a:t>Fragen</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wir</a:t>
            </a:r>
            <a:endParaRPr lang="en-US" sz="2000" b="1" dirty="0">
              <a:solidFill>
                <a:srgbClr val="000000"/>
              </a:solidFill>
              <a:latin typeface="Poppins Bold"/>
              <a:ea typeface="Poppins Bold"/>
              <a:cs typeface="Poppins Bold"/>
              <a:sym typeface="Poppins Bold"/>
            </a:endParaRPr>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79607" y="1146245"/>
            <a:ext cx="5928786" cy="8394741"/>
          </a:xfrm>
          <a:custGeom>
            <a:avLst/>
            <a:gdLst/>
            <a:ahLst/>
            <a:cxnLst/>
            <a:rect l="l" t="t" r="r" b="b"/>
            <a:pathLst>
              <a:path w="5928786" h="8394741">
                <a:moveTo>
                  <a:pt x="0" y="0"/>
                </a:moveTo>
                <a:lnTo>
                  <a:pt x="5928786" y="0"/>
                </a:lnTo>
                <a:lnTo>
                  <a:pt x="5928786" y="8394741"/>
                </a:lnTo>
                <a:lnTo>
                  <a:pt x="0" y="8394741"/>
                </a:lnTo>
                <a:lnTo>
                  <a:pt x="0" y="0"/>
                </a:lnTo>
                <a:close/>
              </a:path>
            </a:pathLst>
          </a:custGeom>
          <a:blipFill>
            <a:blip r:embed="rId2"/>
            <a:stretch>
              <a:fillRect/>
            </a:stretch>
          </a:blipFill>
        </p:spPr>
        <p:txBody>
          <a:bodyPr/>
          <a:lstStyle/>
          <a:p>
            <a:endParaRPr lang="es-ES"/>
          </a:p>
        </p:txBody>
      </p:sp>
      <p:grpSp>
        <p:nvGrpSpPr>
          <p:cNvPr id="3" name="Group 3"/>
          <p:cNvGrpSpPr/>
          <p:nvPr/>
        </p:nvGrpSpPr>
        <p:grpSpPr>
          <a:xfrm>
            <a:off x="7504623" y="7726438"/>
            <a:ext cx="3086100" cy="966916"/>
            <a:chOff x="0" y="0"/>
            <a:chExt cx="812800" cy="254661"/>
          </a:xfrm>
        </p:grpSpPr>
        <p:sp>
          <p:nvSpPr>
            <p:cNvPr id="4" name="Freeform 4"/>
            <p:cNvSpPr/>
            <p:nvPr/>
          </p:nvSpPr>
          <p:spPr>
            <a:xfrm>
              <a:off x="0" y="0"/>
              <a:ext cx="812800" cy="254661"/>
            </a:xfrm>
            <a:custGeom>
              <a:avLst/>
              <a:gdLst/>
              <a:ahLst/>
              <a:cxnLst/>
              <a:rect l="l" t="t" r="r" b="b"/>
              <a:pathLst>
                <a:path w="812800" h="254661">
                  <a:moveTo>
                    <a:pt x="0" y="0"/>
                  </a:moveTo>
                  <a:lnTo>
                    <a:pt x="812800" y="0"/>
                  </a:lnTo>
                  <a:lnTo>
                    <a:pt x="812800" y="254661"/>
                  </a:lnTo>
                  <a:lnTo>
                    <a:pt x="0" y="254661"/>
                  </a:lnTo>
                  <a:close/>
                </a:path>
              </a:pathLst>
            </a:custGeom>
            <a:solidFill>
              <a:srgbClr val="FFFFFF"/>
            </a:solidFill>
          </p:spPr>
          <p:txBody>
            <a:bodyPr/>
            <a:lstStyle/>
            <a:p>
              <a:endParaRPr lang="es-ES"/>
            </a:p>
          </p:txBody>
        </p:sp>
        <p:sp>
          <p:nvSpPr>
            <p:cNvPr id="5" name="TextBox 5"/>
            <p:cNvSpPr txBox="1"/>
            <p:nvPr/>
          </p:nvSpPr>
          <p:spPr>
            <a:xfrm>
              <a:off x="0" y="-57150"/>
              <a:ext cx="812800" cy="311811"/>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028700" y="2204680"/>
            <a:ext cx="5082798" cy="2501319"/>
            <a:chOff x="0" y="0"/>
            <a:chExt cx="6777064" cy="3335092"/>
          </a:xfrm>
        </p:grpSpPr>
        <p:sp>
          <p:nvSpPr>
            <p:cNvPr id="9" name="TextBox 9"/>
            <p:cNvSpPr txBox="1"/>
            <p:nvPr/>
          </p:nvSpPr>
          <p:spPr>
            <a:xfrm>
              <a:off x="991745" y="-28575"/>
              <a:ext cx="5785319" cy="8413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Welche Emotion siehst du in diesem Gesicht?</a:t>
              </a:r>
            </a:p>
          </p:txBody>
        </p:sp>
        <p:sp>
          <p:nvSpPr>
            <p:cNvPr id="10" name="TextBox 10"/>
            <p:cNvSpPr txBox="1"/>
            <p:nvPr/>
          </p:nvSpPr>
          <p:spPr>
            <a:xfrm>
              <a:off x="140377" y="-19050"/>
              <a:ext cx="621189" cy="673101"/>
            </a:xfrm>
            <a:prstGeom prst="rect">
              <a:avLst/>
            </a:prstGeom>
          </p:spPr>
          <p:txBody>
            <a:bodyPr lIns="0" tIns="0" rIns="0" bIns="0" rtlCol="0" anchor="t">
              <a:spAutoFit/>
            </a:bodyPr>
            <a:lstStyle/>
            <a:p>
              <a:pPr algn="ctr">
                <a:lnSpc>
                  <a:spcPts val="4199"/>
                </a:lnSpc>
                <a:spcBef>
                  <a:spcPct val="0"/>
                </a:spcBef>
              </a:pPr>
              <a:r>
                <a:rPr lang="en-US" sz="2999" b="1">
                  <a:solidFill>
                    <a:srgbClr val="71C7D6"/>
                  </a:solidFill>
                  <a:latin typeface="Poppins Bold"/>
                  <a:ea typeface="Poppins Bold"/>
                  <a:cs typeface="Poppins Bold"/>
                  <a:sym typeface="Poppins Bold"/>
                </a:rPr>
                <a:t>01</a:t>
              </a:r>
            </a:p>
          </p:txBody>
        </p:sp>
        <p:sp>
          <p:nvSpPr>
            <p:cNvPr id="11" name="TextBox 11"/>
            <p:cNvSpPr txBox="1"/>
            <p:nvPr/>
          </p:nvSpPr>
          <p:spPr>
            <a:xfrm>
              <a:off x="991745" y="950667"/>
              <a:ext cx="5785319" cy="8413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Welche Hinweise lassen dich denken, dass es Scham ist?</a:t>
              </a:r>
            </a:p>
          </p:txBody>
        </p:sp>
        <p:sp>
          <p:nvSpPr>
            <p:cNvPr id="12" name="TextBox 12"/>
            <p:cNvSpPr txBox="1"/>
            <p:nvPr/>
          </p:nvSpPr>
          <p:spPr>
            <a:xfrm>
              <a:off x="140377" y="909392"/>
              <a:ext cx="621189" cy="673101"/>
            </a:xfrm>
            <a:prstGeom prst="rect">
              <a:avLst/>
            </a:prstGeom>
          </p:spPr>
          <p:txBody>
            <a:bodyPr lIns="0" tIns="0" rIns="0" bIns="0" rtlCol="0" anchor="t">
              <a:spAutoFit/>
            </a:bodyPr>
            <a:lstStyle/>
            <a:p>
              <a:pPr algn="ctr">
                <a:lnSpc>
                  <a:spcPts val="4199"/>
                </a:lnSpc>
                <a:spcBef>
                  <a:spcPct val="0"/>
                </a:spcBef>
              </a:pPr>
              <a:r>
                <a:rPr lang="en-US" sz="2999" b="1">
                  <a:solidFill>
                    <a:srgbClr val="E4829D"/>
                  </a:solidFill>
                  <a:latin typeface="Poppins Bold"/>
                  <a:ea typeface="Poppins Bold"/>
                  <a:cs typeface="Poppins Bold"/>
                  <a:sym typeface="Poppins Bold"/>
                </a:rPr>
                <a:t>02</a:t>
              </a:r>
            </a:p>
          </p:txBody>
        </p:sp>
        <p:sp>
          <p:nvSpPr>
            <p:cNvPr id="13" name="TextBox 13"/>
            <p:cNvSpPr txBox="1"/>
            <p:nvPr/>
          </p:nvSpPr>
          <p:spPr>
            <a:xfrm>
              <a:off x="991745" y="2087317"/>
              <a:ext cx="5592666" cy="12477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Verändert sich bei allen das Gesicht auf die gleiche Weise, wenn wir uns schämen?</a:t>
              </a:r>
            </a:p>
          </p:txBody>
        </p:sp>
        <p:sp>
          <p:nvSpPr>
            <p:cNvPr id="14" name="TextBox 14"/>
            <p:cNvSpPr txBox="1"/>
            <p:nvPr/>
          </p:nvSpPr>
          <p:spPr>
            <a:xfrm>
              <a:off x="0" y="2033342"/>
              <a:ext cx="761566" cy="673101"/>
            </a:xfrm>
            <a:prstGeom prst="rect">
              <a:avLst/>
            </a:prstGeom>
          </p:spPr>
          <p:txBody>
            <a:bodyPr lIns="0" tIns="0" rIns="0" bIns="0" rtlCol="0" anchor="t">
              <a:spAutoFit/>
            </a:bodyPr>
            <a:lstStyle/>
            <a:p>
              <a:pPr algn="ctr">
                <a:lnSpc>
                  <a:spcPts val="4199"/>
                </a:lnSpc>
                <a:spcBef>
                  <a:spcPct val="0"/>
                </a:spcBef>
              </a:pPr>
              <a:r>
                <a:rPr lang="en-US" sz="2999" b="1">
                  <a:solidFill>
                    <a:srgbClr val="51B264"/>
                  </a:solidFill>
                  <a:latin typeface="Poppins Bold"/>
                  <a:ea typeface="Poppins Bold"/>
                  <a:cs typeface="Poppins Bold"/>
                  <a:sym typeface="Poppins Bold"/>
                </a:rPr>
                <a:t>03</a:t>
              </a:r>
            </a:p>
          </p:txBody>
        </p:sp>
      </p:grpSp>
      <p:grpSp>
        <p:nvGrpSpPr>
          <p:cNvPr id="15" name="Group 15"/>
          <p:cNvGrpSpPr/>
          <p:nvPr/>
        </p:nvGrpSpPr>
        <p:grpSpPr>
          <a:xfrm>
            <a:off x="12617309" y="2204680"/>
            <a:ext cx="5082798" cy="2420358"/>
            <a:chOff x="0" y="0"/>
            <a:chExt cx="6777064" cy="3227144"/>
          </a:xfrm>
        </p:grpSpPr>
        <p:sp>
          <p:nvSpPr>
            <p:cNvPr id="16" name="TextBox 16"/>
            <p:cNvSpPr txBox="1"/>
            <p:nvPr/>
          </p:nvSpPr>
          <p:spPr>
            <a:xfrm>
              <a:off x="991745" y="66675"/>
              <a:ext cx="5785319"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Schaut die Person nach unten?</a:t>
              </a:r>
            </a:p>
          </p:txBody>
        </p:sp>
        <p:sp>
          <p:nvSpPr>
            <p:cNvPr id="17" name="TextBox 17"/>
            <p:cNvSpPr txBox="1"/>
            <p:nvPr/>
          </p:nvSpPr>
          <p:spPr>
            <a:xfrm>
              <a:off x="140377" y="-76200"/>
              <a:ext cx="621189" cy="673101"/>
            </a:xfrm>
            <a:prstGeom prst="rect">
              <a:avLst/>
            </a:prstGeom>
          </p:spPr>
          <p:txBody>
            <a:bodyPr lIns="0" tIns="0" rIns="0" bIns="0" rtlCol="0" anchor="t">
              <a:spAutoFit/>
            </a:bodyPr>
            <a:lstStyle/>
            <a:p>
              <a:pPr algn="ctr">
                <a:lnSpc>
                  <a:spcPts val="4199"/>
                </a:lnSpc>
                <a:spcBef>
                  <a:spcPct val="0"/>
                </a:spcBef>
              </a:pPr>
              <a:r>
                <a:rPr lang="en-US" sz="2999" b="1">
                  <a:solidFill>
                    <a:srgbClr val="71C7D6"/>
                  </a:solidFill>
                  <a:latin typeface="Poppins Bold"/>
                  <a:ea typeface="Poppins Bold"/>
                  <a:cs typeface="Poppins Bold"/>
                  <a:sym typeface="Poppins Bold"/>
                </a:rPr>
                <a:t>01</a:t>
              </a:r>
            </a:p>
          </p:txBody>
        </p:sp>
        <p:sp>
          <p:nvSpPr>
            <p:cNvPr id="18" name="TextBox 18"/>
            <p:cNvSpPr txBox="1"/>
            <p:nvPr/>
          </p:nvSpPr>
          <p:spPr>
            <a:xfrm>
              <a:off x="991745" y="941143"/>
              <a:ext cx="5785319"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Ist das Gesicht rot?</a:t>
              </a:r>
            </a:p>
          </p:txBody>
        </p:sp>
        <p:sp>
          <p:nvSpPr>
            <p:cNvPr id="19" name="TextBox 19"/>
            <p:cNvSpPr txBox="1"/>
            <p:nvPr/>
          </p:nvSpPr>
          <p:spPr>
            <a:xfrm>
              <a:off x="140377" y="798267"/>
              <a:ext cx="621189" cy="673101"/>
            </a:xfrm>
            <a:prstGeom prst="rect">
              <a:avLst/>
            </a:prstGeom>
          </p:spPr>
          <p:txBody>
            <a:bodyPr lIns="0" tIns="0" rIns="0" bIns="0" rtlCol="0" anchor="t">
              <a:spAutoFit/>
            </a:bodyPr>
            <a:lstStyle/>
            <a:p>
              <a:pPr algn="ctr">
                <a:lnSpc>
                  <a:spcPts val="4199"/>
                </a:lnSpc>
                <a:spcBef>
                  <a:spcPct val="0"/>
                </a:spcBef>
              </a:pPr>
              <a:r>
                <a:rPr lang="en-US" sz="2999" b="1">
                  <a:solidFill>
                    <a:srgbClr val="E4829D"/>
                  </a:solidFill>
                  <a:latin typeface="Poppins Bold"/>
                  <a:ea typeface="Poppins Bold"/>
                  <a:cs typeface="Poppins Bold"/>
                  <a:sym typeface="Poppins Bold"/>
                </a:rPr>
                <a:t>02</a:t>
              </a:r>
            </a:p>
          </p:txBody>
        </p:sp>
        <p:sp>
          <p:nvSpPr>
            <p:cNvPr id="20" name="TextBox 20"/>
            <p:cNvSpPr txBox="1"/>
            <p:nvPr/>
          </p:nvSpPr>
          <p:spPr>
            <a:xfrm>
              <a:off x="991745" y="1731718"/>
              <a:ext cx="5785319" cy="8413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Scheint die Person sich verstecken zu wollen?</a:t>
              </a:r>
            </a:p>
          </p:txBody>
        </p:sp>
        <p:sp>
          <p:nvSpPr>
            <p:cNvPr id="21" name="TextBox 21"/>
            <p:cNvSpPr txBox="1"/>
            <p:nvPr/>
          </p:nvSpPr>
          <p:spPr>
            <a:xfrm>
              <a:off x="0" y="1677743"/>
              <a:ext cx="761566" cy="673101"/>
            </a:xfrm>
            <a:prstGeom prst="rect">
              <a:avLst/>
            </a:prstGeom>
          </p:spPr>
          <p:txBody>
            <a:bodyPr lIns="0" tIns="0" rIns="0" bIns="0" rtlCol="0" anchor="t">
              <a:spAutoFit/>
            </a:bodyPr>
            <a:lstStyle/>
            <a:p>
              <a:pPr algn="r">
                <a:lnSpc>
                  <a:spcPts val="4199"/>
                </a:lnSpc>
                <a:spcBef>
                  <a:spcPct val="0"/>
                </a:spcBef>
              </a:pPr>
              <a:r>
                <a:rPr lang="en-US" sz="2999" b="1">
                  <a:solidFill>
                    <a:srgbClr val="51B264"/>
                  </a:solidFill>
                  <a:latin typeface="Poppins Bold"/>
                  <a:ea typeface="Poppins Bold"/>
                  <a:cs typeface="Poppins Bold"/>
                  <a:sym typeface="Poppins Bold"/>
                </a:rPr>
                <a:t>03</a:t>
              </a:r>
            </a:p>
          </p:txBody>
        </p:sp>
        <p:sp>
          <p:nvSpPr>
            <p:cNvPr id="22" name="TextBox 22"/>
            <p:cNvSpPr txBox="1"/>
            <p:nvPr/>
          </p:nvSpPr>
          <p:spPr>
            <a:xfrm>
              <a:off x="991745" y="2696919"/>
              <a:ext cx="5785319"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Bleibt sie still?</a:t>
              </a:r>
            </a:p>
          </p:txBody>
        </p:sp>
        <p:sp>
          <p:nvSpPr>
            <p:cNvPr id="23" name="TextBox 23"/>
            <p:cNvSpPr txBox="1"/>
            <p:nvPr/>
          </p:nvSpPr>
          <p:spPr>
            <a:xfrm>
              <a:off x="0" y="2554044"/>
              <a:ext cx="761566" cy="673101"/>
            </a:xfrm>
            <a:prstGeom prst="rect">
              <a:avLst/>
            </a:prstGeom>
          </p:spPr>
          <p:txBody>
            <a:bodyPr lIns="0" tIns="0" rIns="0" bIns="0" rtlCol="0" anchor="t">
              <a:spAutoFit/>
            </a:bodyPr>
            <a:lstStyle/>
            <a:p>
              <a:pPr algn="r">
                <a:lnSpc>
                  <a:spcPts val="4199"/>
                </a:lnSpc>
                <a:spcBef>
                  <a:spcPct val="0"/>
                </a:spcBef>
              </a:pPr>
              <a:r>
                <a:rPr lang="en-US" sz="2999" b="1">
                  <a:solidFill>
                    <a:srgbClr val="FFED4C"/>
                  </a:solidFill>
                  <a:latin typeface="Poppins Bold"/>
                  <a:ea typeface="Poppins Bold"/>
                  <a:cs typeface="Poppins Bold"/>
                  <a:sym typeface="Poppins Bold"/>
                </a:rPr>
                <a:t>04</a:t>
              </a:r>
            </a:p>
          </p:txBody>
        </p:sp>
      </p:grpSp>
      <p:sp>
        <p:nvSpPr>
          <p:cNvPr id="24" name="TextBox 22">
            <a:extLst>
              <a:ext uri="{FF2B5EF4-FFF2-40B4-BE49-F238E27FC236}">
                <a16:creationId xmlns:a16="http://schemas.microsoft.com/office/drawing/2014/main" id="{F824D248-A1FA-1F6D-BF3A-62092778D464}"/>
              </a:ext>
            </a:extLst>
          </p:cNvPr>
          <p:cNvSpPr txBox="1"/>
          <p:nvPr/>
        </p:nvSpPr>
        <p:spPr>
          <a:xfrm>
            <a:off x="12653611" y="1360711"/>
            <a:ext cx="4315204" cy="307777"/>
          </a:xfrm>
          <a:prstGeom prst="rect">
            <a:avLst/>
          </a:prstGeom>
        </p:spPr>
        <p:txBody>
          <a:bodyPr wrap="square" lIns="0" tIns="0" rIns="0" bIns="0" rtlCol="0" anchor="t">
            <a:spAutoFit/>
          </a:bodyPr>
          <a:lstStyle/>
          <a:p>
            <a:pPr algn="ctr">
              <a:lnSpc>
                <a:spcPts val="2400"/>
              </a:lnSpc>
            </a:pPr>
            <a:r>
              <a:rPr lang="en-US" sz="2000" b="1" dirty="0" err="1">
                <a:solidFill>
                  <a:srgbClr val="000000"/>
                </a:solidFill>
                <a:latin typeface="Poppins Bold"/>
                <a:ea typeface="Poppins Bold"/>
                <a:cs typeface="Poppins Bold"/>
                <a:sym typeface="Poppins Bold"/>
              </a:rPr>
              <a:t>Beobachtungshinweise</a:t>
            </a:r>
            <a:endParaRPr lang="en-US" sz="2000" b="1" dirty="0">
              <a:solidFill>
                <a:srgbClr val="000000"/>
              </a:solidFill>
              <a:latin typeface="Poppins Bold"/>
              <a:ea typeface="Poppins Bold"/>
              <a:cs typeface="Poppins Bold"/>
              <a:sym typeface="Poppins Bold"/>
            </a:endParaRPr>
          </a:p>
        </p:txBody>
      </p:sp>
      <p:sp>
        <p:nvSpPr>
          <p:cNvPr id="25" name="TextBox 23">
            <a:extLst>
              <a:ext uri="{FF2B5EF4-FFF2-40B4-BE49-F238E27FC236}">
                <a16:creationId xmlns:a16="http://schemas.microsoft.com/office/drawing/2014/main" id="{F90396B6-8E0C-4281-8CE8-7A1473DA9321}"/>
              </a:ext>
            </a:extLst>
          </p:cNvPr>
          <p:cNvSpPr txBox="1"/>
          <p:nvPr/>
        </p:nvSpPr>
        <p:spPr>
          <a:xfrm>
            <a:off x="2133600" y="1360711"/>
            <a:ext cx="1928960" cy="307777"/>
          </a:xfrm>
          <a:prstGeom prst="rect">
            <a:avLst/>
          </a:prstGeom>
        </p:spPr>
        <p:txBody>
          <a:bodyPr wrap="square" lIns="0" tIns="0" rIns="0" bIns="0" rtlCol="0" anchor="t">
            <a:spAutoFit/>
          </a:bodyPr>
          <a:lstStyle/>
          <a:p>
            <a:pPr algn="ctr">
              <a:lnSpc>
                <a:spcPts val="2400"/>
              </a:lnSpc>
            </a:pPr>
            <a:r>
              <a:rPr lang="en-US" sz="2000" b="1" dirty="0" err="1">
                <a:solidFill>
                  <a:srgbClr val="000000"/>
                </a:solidFill>
                <a:latin typeface="Poppins Bold"/>
                <a:ea typeface="Poppins Bold"/>
                <a:cs typeface="Poppins Bold"/>
                <a:sym typeface="Poppins Bold"/>
              </a:rPr>
              <a:t>Fragen</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wir</a:t>
            </a:r>
            <a:endParaRPr lang="en-US" sz="2000" b="1" dirty="0">
              <a:solidFill>
                <a:srgbClr val="000000"/>
              </a:solidFill>
              <a:latin typeface="Poppins Bold"/>
              <a:ea typeface="Poppins Bold"/>
              <a:cs typeface="Poppins Bold"/>
              <a:sym typeface="Poppins Bold"/>
            </a:endParaRPr>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79607" y="1258626"/>
            <a:ext cx="5928786" cy="8394741"/>
          </a:xfrm>
          <a:custGeom>
            <a:avLst/>
            <a:gdLst/>
            <a:ahLst/>
            <a:cxnLst/>
            <a:rect l="l" t="t" r="r" b="b"/>
            <a:pathLst>
              <a:path w="5928786" h="8394741">
                <a:moveTo>
                  <a:pt x="0" y="0"/>
                </a:moveTo>
                <a:lnTo>
                  <a:pt x="5928786" y="0"/>
                </a:lnTo>
                <a:lnTo>
                  <a:pt x="5928786" y="8394741"/>
                </a:lnTo>
                <a:lnTo>
                  <a:pt x="0" y="8394741"/>
                </a:lnTo>
                <a:lnTo>
                  <a:pt x="0" y="0"/>
                </a:lnTo>
                <a:close/>
              </a:path>
            </a:pathLst>
          </a:custGeom>
          <a:blipFill>
            <a:blip r:embed="rId2"/>
            <a:stretch>
              <a:fillRect/>
            </a:stretch>
          </a:blipFill>
        </p:spPr>
        <p:txBody>
          <a:bodyPr/>
          <a:lstStyle/>
          <a:p>
            <a:endParaRPr lang="es-ES"/>
          </a:p>
        </p:txBody>
      </p:sp>
      <p:grpSp>
        <p:nvGrpSpPr>
          <p:cNvPr id="3" name="Group 3"/>
          <p:cNvGrpSpPr/>
          <p:nvPr/>
        </p:nvGrpSpPr>
        <p:grpSpPr>
          <a:xfrm>
            <a:off x="7504623" y="7726438"/>
            <a:ext cx="3086100" cy="966916"/>
            <a:chOff x="0" y="0"/>
            <a:chExt cx="812800" cy="254661"/>
          </a:xfrm>
        </p:grpSpPr>
        <p:sp>
          <p:nvSpPr>
            <p:cNvPr id="4" name="Freeform 4"/>
            <p:cNvSpPr/>
            <p:nvPr/>
          </p:nvSpPr>
          <p:spPr>
            <a:xfrm>
              <a:off x="0" y="0"/>
              <a:ext cx="812800" cy="254661"/>
            </a:xfrm>
            <a:custGeom>
              <a:avLst/>
              <a:gdLst/>
              <a:ahLst/>
              <a:cxnLst/>
              <a:rect l="l" t="t" r="r" b="b"/>
              <a:pathLst>
                <a:path w="812800" h="254661">
                  <a:moveTo>
                    <a:pt x="0" y="0"/>
                  </a:moveTo>
                  <a:lnTo>
                    <a:pt x="812800" y="0"/>
                  </a:lnTo>
                  <a:lnTo>
                    <a:pt x="812800" y="254661"/>
                  </a:lnTo>
                  <a:lnTo>
                    <a:pt x="0" y="254661"/>
                  </a:lnTo>
                  <a:close/>
                </a:path>
              </a:pathLst>
            </a:custGeom>
            <a:solidFill>
              <a:srgbClr val="FFFFFF"/>
            </a:solidFill>
          </p:spPr>
          <p:txBody>
            <a:bodyPr/>
            <a:lstStyle/>
            <a:p>
              <a:endParaRPr lang="es-ES"/>
            </a:p>
          </p:txBody>
        </p:sp>
        <p:sp>
          <p:nvSpPr>
            <p:cNvPr id="5" name="TextBox 5"/>
            <p:cNvSpPr txBox="1"/>
            <p:nvPr/>
          </p:nvSpPr>
          <p:spPr>
            <a:xfrm>
              <a:off x="0" y="-57150"/>
              <a:ext cx="812800" cy="311811"/>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096809" y="2204680"/>
            <a:ext cx="5082798" cy="2501319"/>
            <a:chOff x="0" y="0"/>
            <a:chExt cx="6777064" cy="3335092"/>
          </a:xfrm>
        </p:grpSpPr>
        <p:sp>
          <p:nvSpPr>
            <p:cNvPr id="9" name="TextBox 9"/>
            <p:cNvSpPr txBox="1"/>
            <p:nvPr/>
          </p:nvSpPr>
          <p:spPr>
            <a:xfrm>
              <a:off x="991745" y="-28575"/>
              <a:ext cx="5785319" cy="8413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Welche Emotion siehst du in diesem Gesicht?</a:t>
              </a:r>
            </a:p>
          </p:txBody>
        </p:sp>
        <p:sp>
          <p:nvSpPr>
            <p:cNvPr id="10" name="TextBox 10"/>
            <p:cNvSpPr txBox="1"/>
            <p:nvPr/>
          </p:nvSpPr>
          <p:spPr>
            <a:xfrm>
              <a:off x="140377" y="-19050"/>
              <a:ext cx="621189" cy="673101"/>
            </a:xfrm>
            <a:prstGeom prst="rect">
              <a:avLst/>
            </a:prstGeom>
          </p:spPr>
          <p:txBody>
            <a:bodyPr lIns="0" tIns="0" rIns="0" bIns="0" rtlCol="0" anchor="t">
              <a:spAutoFit/>
            </a:bodyPr>
            <a:lstStyle/>
            <a:p>
              <a:pPr algn="ctr">
                <a:lnSpc>
                  <a:spcPts val="4199"/>
                </a:lnSpc>
                <a:spcBef>
                  <a:spcPct val="0"/>
                </a:spcBef>
              </a:pPr>
              <a:r>
                <a:rPr lang="en-US" sz="2999" b="1">
                  <a:solidFill>
                    <a:srgbClr val="71C7D6"/>
                  </a:solidFill>
                  <a:latin typeface="Poppins Bold"/>
                  <a:ea typeface="Poppins Bold"/>
                  <a:cs typeface="Poppins Bold"/>
                  <a:sym typeface="Poppins Bold"/>
                </a:rPr>
                <a:t>01</a:t>
              </a:r>
            </a:p>
          </p:txBody>
        </p:sp>
        <p:sp>
          <p:nvSpPr>
            <p:cNvPr id="11" name="TextBox 11"/>
            <p:cNvSpPr txBox="1"/>
            <p:nvPr/>
          </p:nvSpPr>
          <p:spPr>
            <a:xfrm>
              <a:off x="991745" y="950667"/>
              <a:ext cx="5785319" cy="8413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Welche Hinweise lassen dich denken, dass es Scham ist?</a:t>
              </a:r>
            </a:p>
          </p:txBody>
        </p:sp>
        <p:sp>
          <p:nvSpPr>
            <p:cNvPr id="12" name="TextBox 12"/>
            <p:cNvSpPr txBox="1"/>
            <p:nvPr/>
          </p:nvSpPr>
          <p:spPr>
            <a:xfrm>
              <a:off x="140377" y="909392"/>
              <a:ext cx="621189" cy="673101"/>
            </a:xfrm>
            <a:prstGeom prst="rect">
              <a:avLst/>
            </a:prstGeom>
          </p:spPr>
          <p:txBody>
            <a:bodyPr lIns="0" tIns="0" rIns="0" bIns="0" rtlCol="0" anchor="t">
              <a:spAutoFit/>
            </a:bodyPr>
            <a:lstStyle/>
            <a:p>
              <a:pPr algn="ctr">
                <a:lnSpc>
                  <a:spcPts val="4199"/>
                </a:lnSpc>
                <a:spcBef>
                  <a:spcPct val="0"/>
                </a:spcBef>
              </a:pPr>
              <a:r>
                <a:rPr lang="en-US" sz="2999" b="1">
                  <a:solidFill>
                    <a:srgbClr val="E4829D"/>
                  </a:solidFill>
                  <a:latin typeface="Poppins Bold"/>
                  <a:ea typeface="Poppins Bold"/>
                  <a:cs typeface="Poppins Bold"/>
                  <a:sym typeface="Poppins Bold"/>
                </a:rPr>
                <a:t>02</a:t>
              </a:r>
            </a:p>
          </p:txBody>
        </p:sp>
        <p:sp>
          <p:nvSpPr>
            <p:cNvPr id="13" name="TextBox 13"/>
            <p:cNvSpPr txBox="1"/>
            <p:nvPr/>
          </p:nvSpPr>
          <p:spPr>
            <a:xfrm>
              <a:off x="991745" y="2087317"/>
              <a:ext cx="5592666" cy="12477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Verändert sich bei allen das Gesicht auf die gleiche Weise, wenn wir uns schämen?</a:t>
              </a:r>
            </a:p>
          </p:txBody>
        </p:sp>
        <p:sp>
          <p:nvSpPr>
            <p:cNvPr id="14" name="TextBox 14"/>
            <p:cNvSpPr txBox="1"/>
            <p:nvPr/>
          </p:nvSpPr>
          <p:spPr>
            <a:xfrm>
              <a:off x="0" y="2033342"/>
              <a:ext cx="761566" cy="673101"/>
            </a:xfrm>
            <a:prstGeom prst="rect">
              <a:avLst/>
            </a:prstGeom>
          </p:spPr>
          <p:txBody>
            <a:bodyPr lIns="0" tIns="0" rIns="0" bIns="0" rtlCol="0" anchor="t">
              <a:spAutoFit/>
            </a:bodyPr>
            <a:lstStyle/>
            <a:p>
              <a:pPr algn="ctr">
                <a:lnSpc>
                  <a:spcPts val="4199"/>
                </a:lnSpc>
                <a:spcBef>
                  <a:spcPct val="0"/>
                </a:spcBef>
              </a:pPr>
              <a:r>
                <a:rPr lang="en-US" sz="2999" b="1">
                  <a:solidFill>
                    <a:srgbClr val="51B264"/>
                  </a:solidFill>
                  <a:latin typeface="Poppins Bold"/>
                  <a:ea typeface="Poppins Bold"/>
                  <a:cs typeface="Poppins Bold"/>
                  <a:sym typeface="Poppins Bold"/>
                </a:rPr>
                <a:t>03</a:t>
              </a:r>
            </a:p>
          </p:txBody>
        </p:sp>
      </p:grpSp>
      <p:grpSp>
        <p:nvGrpSpPr>
          <p:cNvPr id="15" name="Group 15"/>
          <p:cNvGrpSpPr/>
          <p:nvPr/>
        </p:nvGrpSpPr>
        <p:grpSpPr>
          <a:xfrm>
            <a:off x="12605950" y="2204680"/>
            <a:ext cx="5082798" cy="2420358"/>
            <a:chOff x="0" y="0"/>
            <a:chExt cx="6777064" cy="3227144"/>
          </a:xfrm>
        </p:grpSpPr>
        <p:sp>
          <p:nvSpPr>
            <p:cNvPr id="16" name="TextBox 16"/>
            <p:cNvSpPr txBox="1"/>
            <p:nvPr/>
          </p:nvSpPr>
          <p:spPr>
            <a:xfrm>
              <a:off x="991745" y="66675"/>
              <a:ext cx="5785319"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Schaut die Person nach unten?</a:t>
              </a:r>
            </a:p>
          </p:txBody>
        </p:sp>
        <p:sp>
          <p:nvSpPr>
            <p:cNvPr id="17" name="TextBox 17"/>
            <p:cNvSpPr txBox="1"/>
            <p:nvPr/>
          </p:nvSpPr>
          <p:spPr>
            <a:xfrm>
              <a:off x="140377" y="-76200"/>
              <a:ext cx="621189" cy="673101"/>
            </a:xfrm>
            <a:prstGeom prst="rect">
              <a:avLst/>
            </a:prstGeom>
          </p:spPr>
          <p:txBody>
            <a:bodyPr lIns="0" tIns="0" rIns="0" bIns="0" rtlCol="0" anchor="t">
              <a:spAutoFit/>
            </a:bodyPr>
            <a:lstStyle/>
            <a:p>
              <a:pPr algn="ctr">
                <a:lnSpc>
                  <a:spcPts val="4199"/>
                </a:lnSpc>
                <a:spcBef>
                  <a:spcPct val="0"/>
                </a:spcBef>
              </a:pPr>
              <a:r>
                <a:rPr lang="en-US" sz="2999" b="1">
                  <a:solidFill>
                    <a:srgbClr val="71C7D6"/>
                  </a:solidFill>
                  <a:latin typeface="Poppins Bold"/>
                  <a:ea typeface="Poppins Bold"/>
                  <a:cs typeface="Poppins Bold"/>
                  <a:sym typeface="Poppins Bold"/>
                </a:rPr>
                <a:t>01</a:t>
              </a:r>
            </a:p>
          </p:txBody>
        </p:sp>
        <p:sp>
          <p:nvSpPr>
            <p:cNvPr id="18" name="TextBox 18"/>
            <p:cNvSpPr txBox="1"/>
            <p:nvPr/>
          </p:nvSpPr>
          <p:spPr>
            <a:xfrm>
              <a:off x="991745" y="941143"/>
              <a:ext cx="5785319"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Ist das Gesicht rot?</a:t>
              </a:r>
            </a:p>
          </p:txBody>
        </p:sp>
        <p:sp>
          <p:nvSpPr>
            <p:cNvPr id="19" name="TextBox 19"/>
            <p:cNvSpPr txBox="1"/>
            <p:nvPr/>
          </p:nvSpPr>
          <p:spPr>
            <a:xfrm>
              <a:off x="140377" y="798267"/>
              <a:ext cx="621189" cy="673101"/>
            </a:xfrm>
            <a:prstGeom prst="rect">
              <a:avLst/>
            </a:prstGeom>
          </p:spPr>
          <p:txBody>
            <a:bodyPr lIns="0" tIns="0" rIns="0" bIns="0" rtlCol="0" anchor="t">
              <a:spAutoFit/>
            </a:bodyPr>
            <a:lstStyle/>
            <a:p>
              <a:pPr algn="ctr">
                <a:lnSpc>
                  <a:spcPts val="4199"/>
                </a:lnSpc>
                <a:spcBef>
                  <a:spcPct val="0"/>
                </a:spcBef>
              </a:pPr>
              <a:r>
                <a:rPr lang="en-US" sz="2999" b="1">
                  <a:solidFill>
                    <a:srgbClr val="E4829D"/>
                  </a:solidFill>
                  <a:latin typeface="Poppins Bold"/>
                  <a:ea typeface="Poppins Bold"/>
                  <a:cs typeface="Poppins Bold"/>
                  <a:sym typeface="Poppins Bold"/>
                </a:rPr>
                <a:t>02</a:t>
              </a:r>
            </a:p>
          </p:txBody>
        </p:sp>
        <p:sp>
          <p:nvSpPr>
            <p:cNvPr id="20" name="TextBox 20"/>
            <p:cNvSpPr txBox="1"/>
            <p:nvPr/>
          </p:nvSpPr>
          <p:spPr>
            <a:xfrm>
              <a:off x="991745" y="1731718"/>
              <a:ext cx="5785319" cy="8413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Scheint die Person sich verstecken zu wollen?</a:t>
              </a:r>
            </a:p>
          </p:txBody>
        </p:sp>
        <p:sp>
          <p:nvSpPr>
            <p:cNvPr id="21" name="TextBox 21"/>
            <p:cNvSpPr txBox="1"/>
            <p:nvPr/>
          </p:nvSpPr>
          <p:spPr>
            <a:xfrm>
              <a:off x="0" y="1677743"/>
              <a:ext cx="761566" cy="673101"/>
            </a:xfrm>
            <a:prstGeom prst="rect">
              <a:avLst/>
            </a:prstGeom>
          </p:spPr>
          <p:txBody>
            <a:bodyPr lIns="0" tIns="0" rIns="0" bIns="0" rtlCol="0" anchor="t">
              <a:spAutoFit/>
            </a:bodyPr>
            <a:lstStyle/>
            <a:p>
              <a:pPr algn="r">
                <a:lnSpc>
                  <a:spcPts val="4199"/>
                </a:lnSpc>
                <a:spcBef>
                  <a:spcPct val="0"/>
                </a:spcBef>
              </a:pPr>
              <a:r>
                <a:rPr lang="en-US" sz="2999" b="1">
                  <a:solidFill>
                    <a:srgbClr val="51B264"/>
                  </a:solidFill>
                  <a:latin typeface="Poppins Bold"/>
                  <a:ea typeface="Poppins Bold"/>
                  <a:cs typeface="Poppins Bold"/>
                  <a:sym typeface="Poppins Bold"/>
                </a:rPr>
                <a:t>03</a:t>
              </a:r>
            </a:p>
          </p:txBody>
        </p:sp>
        <p:sp>
          <p:nvSpPr>
            <p:cNvPr id="22" name="TextBox 22"/>
            <p:cNvSpPr txBox="1"/>
            <p:nvPr/>
          </p:nvSpPr>
          <p:spPr>
            <a:xfrm>
              <a:off x="991745" y="2696919"/>
              <a:ext cx="5785319"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Bleibt sie still?</a:t>
              </a:r>
            </a:p>
          </p:txBody>
        </p:sp>
        <p:sp>
          <p:nvSpPr>
            <p:cNvPr id="23" name="TextBox 23"/>
            <p:cNvSpPr txBox="1"/>
            <p:nvPr/>
          </p:nvSpPr>
          <p:spPr>
            <a:xfrm>
              <a:off x="0" y="2554044"/>
              <a:ext cx="761566" cy="673101"/>
            </a:xfrm>
            <a:prstGeom prst="rect">
              <a:avLst/>
            </a:prstGeom>
          </p:spPr>
          <p:txBody>
            <a:bodyPr lIns="0" tIns="0" rIns="0" bIns="0" rtlCol="0" anchor="t">
              <a:spAutoFit/>
            </a:bodyPr>
            <a:lstStyle/>
            <a:p>
              <a:pPr algn="r">
                <a:lnSpc>
                  <a:spcPts val="4199"/>
                </a:lnSpc>
                <a:spcBef>
                  <a:spcPct val="0"/>
                </a:spcBef>
              </a:pPr>
              <a:r>
                <a:rPr lang="en-US" sz="2999" b="1">
                  <a:solidFill>
                    <a:srgbClr val="FFED4C"/>
                  </a:solidFill>
                  <a:latin typeface="Poppins Bold"/>
                  <a:ea typeface="Poppins Bold"/>
                  <a:cs typeface="Poppins Bold"/>
                  <a:sym typeface="Poppins Bold"/>
                </a:rPr>
                <a:t>04</a:t>
              </a:r>
            </a:p>
          </p:txBody>
        </p:sp>
      </p:grpSp>
      <p:sp>
        <p:nvSpPr>
          <p:cNvPr id="24" name="TextBox 22">
            <a:extLst>
              <a:ext uri="{FF2B5EF4-FFF2-40B4-BE49-F238E27FC236}">
                <a16:creationId xmlns:a16="http://schemas.microsoft.com/office/drawing/2014/main" id="{718844D0-76D1-2FB6-EA90-4201BDBA9217}"/>
              </a:ext>
            </a:extLst>
          </p:cNvPr>
          <p:cNvSpPr txBox="1"/>
          <p:nvPr/>
        </p:nvSpPr>
        <p:spPr>
          <a:xfrm>
            <a:off x="12653611" y="1360711"/>
            <a:ext cx="4315204" cy="307777"/>
          </a:xfrm>
          <a:prstGeom prst="rect">
            <a:avLst/>
          </a:prstGeom>
        </p:spPr>
        <p:txBody>
          <a:bodyPr wrap="square" lIns="0" tIns="0" rIns="0" bIns="0" rtlCol="0" anchor="t">
            <a:spAutoFit/>
          </a:bodyPr>
          <a:lstStyle/>
          <a:p>
            <a:pPr algn="ctr">
              <a:lnSpc>
                <a:spcPts val="2400"/>
              </a:lnSpc>
            </a:pPr>
            <a:r>
              <a:rPr lang="en-US" sz="2000" b="1" dirty="0" err="1">
                <a:solidFill>
                  <a:srgbClr val="000000"/>
                </a:solidFill>
                <a:latin typeface="Poppins Bold"/>
                <a:ea typeface="Poppins Bold"/>
                <a:cs typeface="Poppins Bold"/>
                <a:sym typeface="Poppins Bold"/>
              </a:rPr>
              <a:t>Beobachtungshinweise</a:t>
            </a:r>
            <a:endParaRPr lang="en-US" sz="2000" b="1" dirty="0">
              <a:solidFill>
                <a:srgbClr val="000000"/>
              </a:solidFill>
              <a:latin typeface="Poppins Bold"/>
              <a:ea typeface="Poppins Bold"/>
              <a:cs typeface="Poppins Bold"/>
              <a:sym typeface="Poppins Bold"/>
            </a:endParaRPr>
          </a:p>
        </p:txBody>
      </p:sp>
      <p:sp>
        <p:nvSpPr>
          <p:cNvPr id="25" name="TextBox 23">
            <a:extLst>
              <a:ext uri="{FF2B5EF4-FFF2-40B4-BE49-F238E27FC236}">
                <a16:creationId xmlns:a16="http://schemas.microsoft.com/office/drawing/2014/main" id="{A4353E6A-6ED4-20BC-C645-0F1A7E451939}"/>
              </a:ext>
            </a:extLst>
          </p:cNvPr>
          <p:cNvSpPr txBox="1"/>
          <p:nvPr/>
        </p:nvSpPr>
        <p:spPr>
          <a:xfrm>
            <a:off x="2133600" y="1360711"/>
            <a:ext cx="1928960" cy="307777"/>
          </a:xfrm>
          <a:prstGeom prst="rect">
            <a:avLst/>
          </a:prstGeom>
        </p:spPr>
        <p:txBody>
          <a:bodyPr wrap="square" lIns="0" tIns="0" rIns="0" bIns="0" rtlCol="0" anchor="t">
            <a:spAutoFit/>
          </a:bodyPr>
          <a:lstStyle/>
          <a:p>
            <a:pPr algn="ctr">
              <a:lnSpc>
                <a:spcPts val="2400"/>
              </a:lnSpc>
            </a:pPr>
            <a:r>
              <a:rPr lang="en-US" sz="2000" b="1" dirty="0" err="1">
                <a:solidFill>
                  <a:srgbClr val="000000"/>
                </a:solidFill>
                <a:latin typeface="Poppins Bold"/>
                <a:ea typeface="Poppins Bold"/>
                <a:cs typeface="Poppins Bold"/>
                <a:sym typeface="Poppins Bold"/>
              </a:rPr>
              <a:t>Fragen</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wir</a:t>
            </a:r>
            <a:endParaRPr lang="en-US" sz="2000" b="1" dirty="0">
              <a:solidFill>
                <a:srgbClr val="000000"/>
              </a:solidFill>
              <a:latin typeface="Poppins Bold"/>
              <a:ea typeface="Poppins Bold"/>
              <a:cs typeface="Poppins Bold"/>
              <a:sym typeface="Poppins Bold"/>
            </a:endParaRPr>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238632" y="1369480"/>
            <a:ext cx="5810736" cy="8213054"/>
          </a:xfrm>
          <a:custGeom>
            <a:avLst/>
            <a:gdLst/>
            <a:ahLst/>
            <a:cxnLst/>
            <a:rect l="l" t="t" r="r" b="b"/>
            <a:pathLst>
              <a:path w="5810736" h="8213054">
                <a:moveTo>
                  <a:pt x="0" y="0"/>
                </a:moveTo>
                <a:lnTo>
                  <a:pt x="5810736" y="0"/>
                </a:lnTo>
                <a:lnTo>
                  <a:pt x="5810736" y="8213054"/>
                </a:lnTo>
                <a:lnTo>
                  <a:pt x="0" y="8213054"/>
                </a:lnTo>
                <a:lnTo>
                  <a:pt x="0" y="0"/>
                </a:lnTo>
                <a:close/>
              </a:path>
            </a:pathLst>
          </a:custGeom>
          <a:blipFill>
            <a:blip r:embed="rId2"/>
            <a:stretch>
              <a:fillRect/>
            </a:stretch>
          </a:blipFill>
        </p:spPr>
        <p:txBody>
          <a:bodyPr/>
          <a:lstStyle/>
          <a:p>
            <a:endParaRPr lang="es-ES"/>
          </a:p>
        </p:txBody>
      </p:sp>
      <p:grpSp>
        <p:nvGrpSpPr>
          <p:cNvPr id="3" name="Group 3"/>
          <p:cNvGrpSpPr/>
          <p:nvPr/>
        </p:nvGrpSpPr>
        <p:grpSpPr>
          <a:xfrm>
            <a:off x="7504623" y="7726438"/>
            <a:ext cx="3086100" cy="966916"/>
            <a:chOff x="0" y="0"/>
            <a:chExt cx="812800" cy="254661"/>
          </a:xfrm>
        </p:grpSpPr>
        <p:sp>
          <p:nvSpPr>
            <p:cNvPr id="4" name="Freeform 4"/>
            <p:cNvSpPr/>
            <p:nvPr/>
          </p:nvSpPr>
          <p:spPr>
            <a:xfrm>
              <a:off x="0" y="0"/>
              <a:ext cx="812800" cy="254661"/>
            </a:xfrm>
            <a:custGeom>
              <a:avLst/>
              <a:gdLst/>
              <a:ahLst/>
              <a:cxnLst/>
              <a:rect l="l" t="t" r="r" b="b"/>
              <a:pathLst>
                <a:path w="812800" h="254661">
                  <a:moveTo>
                    <a:pt x="0" y="0"/>
                  </a:moveTo>
                  <a:lnTo>
                    <a:pt x="812800" y="0"/>
                  </a:lnTo>
                  <a:lnTo>
                    <a:pt x="812800" y="254661"/>
                  </a:lnTo>
                  <a:lnTo>
                    <a:pt x="0" y="254661"/>
                  </a:lnTo>
                  <a:close/>
                </a:path>
              </a:pathLst>
            </a:custGeom>
            <a:solidFill>
              <a:srgbClr val="FFFFFF"/>
            </a:solidFill>
          </p:spPr>
          <p:txBody>
            <a:bodyPr/>
            <a:lstStyle/>
            <a:p>
              <a:endParaRPr lang="es-ES"/>
            </a:p>
          </p:txBody>
        </p:sp>
        <p:sp>
          <p:nvSpPr>
            <p:cNvPr id="5" name="TextBox 5"/>
            <p:cNvSpPr txBox="1"/>
            <p:nvPr/>
          </p:nvSpPr>
          <p:spPr>
            <a:xfrm>
              <a:off x="0" y="-57150"/>
              <a:ext cx="812800" cy="311811"/>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155834" y="2174007"/>
            <a:ext cx="5082798" cy="2501319"/>
            <a:chOff x="0" y="0"/>
            <a:chExt cx="6777064" cy="3335092"/>
          </a:xfrm>
        </p:grpSpPr>
        <p:sp>
          <p:nvSpPr>
            <p:cNvPr id="9" name="TextBox 9"/>
            <p:cNvSpPr txBox="1"/>
            <p:nvPr/>
          </p:nvSpPr>
          <p:spPr>
            <a:xfrm>
              <a:off x="991745" y="-28575"/>
              <a:ext cx="5785319" cy="8413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Welche Emotion siehst du in diesem Gesicht?</a:t>
              </a:r>
            </a:p>
          </p:txBody>
        </p:sp>
        <p:sp>
          <p:nvSpPr>
            <p:cNvPr id="10" name="TextBox 10"/>
            <p:cNvSpPr txBox="1"/>
            <p:nvPr/>
          </p:nvSpPr>
          <p:spPr>
            <a:xfrm>
              <a:off x="140377" y="-19050"/>
              <a:ext cx="621189" cy="673101"/>
            </a:xfrm>
            <a:prstGeom prst="rect">
              <a:avLst/>
            </a:prstGeom>
          </p:spPr>
          <p:txBody>
            <a:bodyPr lIns="0" tIns="0" rIns="0" bIns="0" rtlCol="0" anchor="t">
              <a:spAutoFit/>
            </a:bodyPr>
            <a:lstStyle/>
            <a:p>
              <a:pPr algn="ctr">
                <a:lnSpc>
                  <a:spcPts val="4199"/>
                </a:lnSpc>
                <a:spcBef>
                  <a:spcPct val="0"/>
                </a:spcBef>
              </a:pPr>
              <a:r>
                <a:rPr lang="en-US" sz="2999" b="1">
                  <a:solidFill>
                    <a:srgbClr val="71C7D6"/>
                  </a:solidFill>
                  <a:latin typeface="Poppins Bold"/>
                  <a:ea typeface="Poppins Bold"/>
                  <a:cs typeface="Poppins Bold"/>
                  <a:sym typeface="Poppins Bold"/>
                </a:rPr>
                <a:t>01</a:t>
              </a:r>
            </a:p>
          </p:txBody>
        </p:sp>
        <p:sp>
          <p:nvSpPr>
            <p:cNvPr id="11" name="TextBox 11"/>
            <p:cNvSpPr txBox="1"/>
            <p:nvPr/>
          </p:nvSpPr>
          <p:spPr>
            <a:xfrm>
              <a:off x="991745" y="950667"/>
              <a:ext cx="5785319" cy="8413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Welche Hinweise lassen dich denken, dass es Scham ist?</a:t>
              </a:r>
            </a:p>
          </p:txBody>
        </p:sp>
        <p:sp>
          <p:nvSpPr>
            <p:cNvPr id="12" name="TextBox 12"/>
            <p:cNvSpPr txBox="1"/>
            <p:nvPr/>
          </p:nvSpPr>
          <p:spPr>
            <a:xfrm>
              <a:off x="140377" y="909392"/>
              <a:ext cx="621189" cy="673101"/>
            </a:xfrm>
            <a:prstGeom prst="rect">
              <a:avLst/>
            </a:prstGeom>
          </p:spPr>
          <p:txBody>
            <a:bodyPr lIns="0" tIns="0" rIns="0" bIns="0" rtlCol="0" anchor="t">
              <a:spAutoFit/>
            </a:bodyPr>
            <a:lstStyle/>
            <a:p>
              <a:pPr algn="ctr">
                <a:lnSpc>
                  <a:spcPts val="4199"/>
                </a:lnSpc>
                <a:spcBef>
                  <a:spcPct val="0"/>
                </a:spcBef>
              </a:pPr>
              <a:r>
                <a:rPr lang="en-US" sz="2999" b="1">
                  <a:solidFill>
                    <a:srgbClr val="E4829D"/>
                  </a:solidFill>
                  <a:latin typeface="Poppins Bold"/>
                  <a:ea typeface="Poppins Bold"/>
                  <a:cs typeface="Poppins Bold"/>
                  <a:sym typeface="Poppins Bold"/>
                </a:rPr>
                <a:t>02</a:t>
              </a:r>
            </a:p>
          </p:txBody>
        </p:sp>
        <p:sp>
          <p:nvSpPr>
            <p:cNvPr id="13" name="TextBox 13"/>
            <p:cNvSpPr txBox="1"/>
            <p:nvPr/>
          </p:nvSpPr>
          <p:spPr>
            <a:xfrm>
              <a:off x="991745" y="2087317"/>
              <a:ext cx="5592666" cy="12477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Verändert sich bei allen das Gesicht auf die gleiche Weise, wenn wir uns schämen?</a:t>
              </a:r>
            </a:p>
          </p:txBody>
        </p:sp>
        <p:sp>
          <p:nvSpPr>
            <p:cNvPr id="14" name="TextBox 14"/>
            <p:cNvSpPr txBox="1"/>
            <p:nvPr/>
          </p:nvSpPr>
          <p:spPr>
            <a:xfrm>
              <a:off x="0" y="2033342"/>
              <a:ext cx="761566" cy="673101"/>
            </a:xfrm>
            <a:prstGeom prst="rect">
              <a:avLst/>
            </a:prstGeom>
          </p:spPr>
          <p:txBody>
            <a:bodyPr lIns="0" tIns="0" rIns="0" bIns="0" rtlCol="0" anchor="t">
              <a:spAutoFit/>
            </a:bodyPr>
            <a:lstStyle/>
            <a:p>
              <a:pPr algn="ctr">
                <a:lnSpc>
                  <a:spcPts val="4199"/>
                </a:lnSpc>
                <a:spcBef>
                  <a:spcPct val="0"/>
                </a:spcBef>
              </a:pPr>
              <a:r>
                <a:rPr lang="en-US" sz="2999" b="1">
                  <a:solidFill>
                    <a:srgbClr val="51B264"/>
                  </a:solidFill>
                  <a:latin typeface="Poppins Bold"/>
                  <a:ea typeface="Poppins Bold"/>
                  <a:cs typeface="Poppins Bold"/>
                  <a:sym typeface="Poppins Bold"/>
                </a:rPr>
                <a:t>03</a:t>
              </a:r>
            </a:p>
          </p:txBody>
        </p:sp>
      </p:grpSp>
      <p:grpSp>
        <p:nvGrpSpPr>
          <p:cNvPr id="15" name="Group 15"/>
          <p:cNvGrpSpPr/>
          <p:nvPr/>
        </p:nvGrpSpPr>
        <p:grpSpPr>
          <a:xfrm>
            <a:off x="12623993" y="2174007"/>
            <a:ext cx="5082798" cy="2420358"/>
            <a:chOff x="0" y="0"/>
            <a:chExt cx="6777064" cy="3227144"/>
          </a:xfrm>
        </p:grpSpPr>
        <p:sp>
          <p:nvSpPr>
            <p:cNvPr id="16" name="TextBox 16"/>
            <p:cNvSpPr txBox="1"/>
            <p:nvPr/>
          </p:nvSpPr>
          <p:spPr>
            <a:xfrm>
              <a:off x="991745" y="66675"/>
              <a:ext cx="5785319"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Schaut die Person nach unten?</a:t>
              </a:r>
            </a:p>
          </p:txBody>
        </p:sp>
        <p:sp>
          <p:nvSpPr>
            <p:cNvPr id="17" name="TextBox 17"/>
            <p:cNvSpPr txBox="1"/>
            <p:nvPr/>
          </p:nvSpPr>
          <p:spPr>
            <a:xfrm>
              <a:off x="140377" y="-76200"/>
              <a:ext cx="621189" cy="673101"/>
            </a:xfrm>
            <a:prstGeom prst="rect">
              <a:avLst/>
            </a:prstGeom>
          </p:spPr>
          <p:txBody>
            <a:bodyPr lIns="0" tIns="0" rIns="0" bIns="0" rtlCol="0" anchor="t">
              <a:spAutoFit/>
            </a:bodyPr>
            <a:lstStyle/>
            <a:p>
              <a:pPr algn="ctr">
                <a:lnSpc>
                  <a:spcPts val="4199"/>
                </a:lnSpc>
                <a:spcBef>
                  <a:spcPct val="0"/>
                </a:spcBef>
              </a:pPr>
              <a:r>
                <a:rPr lang="en-US" sz="2999" b="1">
                  <a:solidFill>
                    <a:srgbClr val="71C7D6"/>
                  </a:solidFill>
                  <a:latin typeface="Poppins Bold"/>
                  <a:ea typeface="Poppins Bold"/>
                  <a:cs typeface="Poppins Bold"/>
                  <a:sym typeface="Poppins Bold"/>
                </a:rPr>
                <a:t>01</a:t>
              </a:r>
            </a:p>
          </p:txBody>
        </p:sp>
        <p:sp>
          <p:nvSpPr>
            <p:cNvPr id="18" name="TextBox 18"/>
            <p:cNvSpPr txBox="1"/>
            <p:nvPr/>
          </p:nvSpPr>
          <p:spPr>
            <a:xfrm>
              <a:off x="991745" y="941143"/>
              <a:ext cx="5785319"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Ist das Gesicht rot?</a:t>
              </a:r>
            </a:p>
          </p:txBody>
        </p:sp>
        <p:sp>
          <p:nvSpPr>
            <p:cNvPr id="19" name="TextBox 19"/>
            <p:cNvSpPr txBox="1"/>
            <p:nvPr/>
          </p:nvSpPr>
          <p:spPr>
            <a:xfrm>
              <a:off x="140377" y="798267"/>
              <a:ext cx="621189" cy="673101"/>
            </a:xfrm>
            <a:prstGeom prst="rect">
              <a:avLst/>
            </a:prstGeom>
          </p:spPr>
          <p:txBody>
            <a:bodyPr lIns="0" tIns="0" rIns="0" bIns="0" rtlCol="0" anchor="t">
              <a:spAutoFit/>
            </a:bodyPr>
            <a:lstStyle/>
            <a:p>
              <a:pPr algn="ctr">
                <a:lnSpc>
                  <a:spcPts val="4199"/>
                </a:lnSpc>
                <a:spcBef>
                  <a:spcPct val="0"/>
                </a:spcBef>
              </a:pPr>
              <a:r>
                <a:rPr lang="en-US" sz="2999" b="1">
                  <a:solidFill>
                    <a:srgbClr val="E4829D"/>
                  </a:solidFill>
                  <a:latin typeface="Poppins Bold"/>
                  <a:ea typeface="Poppins Bold"/>
                  <a:cs typeface="Poppins Bold"/>
                  <a:sym typeface="Poppins Bold"/>
                </a:rPr>
                <a:t>02</a:t>
              </a:r>
            </a:p>
          </p:txBody>
        </p:sp>
        <p:sp>
          <p:nvSpPr>
            <p:cNvPr id="20" name="TextBox 20"/>
            <p:cNvSpPr txBox="1"/>
            <p:nvPr/>
          </p:nvSpPr>
          <p:spPr>
            <a:xfrm>
              <a:off x="991745" y="1731718"/>
              <a:ext cx="5785319" cy="8413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Scheint die Person sich verstecken zu wollen?</a:t>
              </a:r>
            </a:p>
          </p:txBody>
        </p:sp>
        <p:sp>
          <p:nvSpPr>
            <p:cNvPr id="21" name="TextBox 21"/>
            <p:cNvSpPr txBox="1"/>
            <p:nvPr/>
          </p:nvSpPr>
          <p:spPr>
            <a:xfrm>
              <a:off x="0" y="1677743"/>
              <a:ext cx="761566" cy="673101"/>
            </a:xfrm>
            <a:prstGeom prst="rect">
              <a:avLst/>
            </a:prstGeom>
          </p:spPr>
          <p:txBody>
            <a:bodyPr lIns="0" tIns="0" rIns="0" bIns="0" rtlCol="0" anchor="t">
              <a:spAutoFit/>
            </a:bodyPr>
            <a:lstStyle/>
            <a:p>
              <a:pPr algn="r">
                <a:lnSpc>
                  <a:spcPts val="4199"/>
                </a:lnSpc>
                <a:spcBef>
                  <a:spcPct val="0"/>
                </a:spcBef>
              </a:pPr>
              <a:r>
                <a:rPr lang="en-US" sz="2999" b="1">
                  <a:solidFill>
                    <a:srgbClr val="51B264"/>
                  </a:solidFill>
                  <a:latin typeface="Poppins Bold"/>
                  <a:ea typeface="Poppins Bold"/>
                  <a:cs typeface="Poppins Bold"/>
                  <a:sym typeface="Poppins Bold"/>
                </a:rPr>
                <a:t>03</a:t>
              </a:r>
            </a:p>
          </p:txBody>
        </p:sp>
        <p:sp>
          <p:nvSpPr>
            <p:cNvPr id="22" name="TextBox 22"/>
            <p:cNvSpPr txBox="1"/>
            <p:nvPr/>
          </p:nvSpPr>
          <p:spPr>
            <a:xfrm>
              <a:off x="991745" y="2696919"/>
              <a:ext cx="5785319" cy="434975"/>
            </a:xfrm>
            <a:prstGeom prst="rect">
              <a:avLst/>
            </a:prstGeom>
          </p:spPr>
          <p:txBody>
            <a:bodyPr lIns="0" tIns="0" rIns="0" bIns="0" rtlCol="0" anchor="t">
              <a:spAutoFit/>
            </a:bodyPr>
            <a:lstStyle/>
            <a:p>
              <a:pPr algn="l">
                <a:lnSpc>
                  <a:spcPts val="2400"/>
                </a:lnSpc>
              </a:pPr>
              <a:r>
                <a:rPr lang="en-US" sz="2000">
                  <a:solidFill>
                    <a:srgbClr val="000000"/>
                  </a:solidFill>
                  <a:latin typeface="Poppins"/>
                  <a:ea typeface="Poppins"/>
                  <a:cs typeface="Poppins"/>
                  <a:sym typeface="Poppins"/>
                </a:rPr>
                <a:t>Bleibt sie still?</a:t>
              </a:r>
            </a:p>
          </p:txBody>
        </p:sp>
        <p:sp>
          <p:nvSpPr>
            <p:cNvPr id="23" name="TextBox 23"/>
            <p:cNvSpPr txBox="1"/>
            <p:nvPr/>
          </p:nvSpPr>
          <p:spPr>
            <a:xfrm>
              <a:off x="0" y="2554044"/>
              <a:ext cx="761566" cy="673101"/>
            </a:xfrm>
            <a:prstGeom prst="rect">
              <a:avLst/>
            </a:prstGeom>
          </p:spPr>
          <p:txBody>
            <a:bodyPr lIns="0" tIns="0" rIns="0" bIns="0" rtlCol="0" anchor="t">
              <a:spAutoFit/>
            </a:bodyPr>
            <a:lstStyle/>
            <a:p>
              <a:pPr algn="r">
                <a:lnSpc>
                  <a:spcPts val="4199"/>
                </a:lnSpc>
                <a:spcBef>
                  <a:spcPct val="0"/>
                </a:spcBef>
              </a:pPr>
              <a:r>
                <a:rPr lang="en-US" sz="2999" b="1">
                  <a:solidFill>
                    <a:srgbClr val="FFED4C"/>
                  </a:solidFill>
                  <a:latin typeface="Poppins Bold"/>
                  <a:ea typeface="Poppins Bold"/>
                  <a:cs typeface="Poppins Bold"/>
                  <a:sym typeface="Poppins Bold"/>
                </a:rPr>
                <a:t>04</a:t>
              </a:r>
            </a:p>
          </p:txBody>
        </p:sp>
      </p:grpSp>
      <p:sp>
        <p:nvSpPr>
          <p:cNvPr id="24" name="TextBox 22">
            <a:extLst>
              <a:ext uri="{FF2B5EF4-FFF2-40B4-BE49-F238E27FC236}">
                <a16:creationId xmlns:a16="http://schemas.microsoft.com/office/drawing/2014/main" id="{8FAEC3C2-90E5-B4F9-D7AA-FE9396BEA30C}"/>
              </a:ext>
            </a:extLst>
          </p:cNvPr>
          <p:cNvSpPr txBox="1"/>
          <p:nvPr/>
        </p:nvSpPr>
        <p:spPr>
          <a:xfrm>
            <a:off x="12653611" y="1360711"/>
            <a:ext cx="4315204" cy="307777"/>
          </a:xfrm>
          <a:prstGeom prst="rect">
            <a:avLst/>
          </a:prstGeom>
        </p:spPr>
        <p:txBody>
          <a:bodyPr wrap="square" lIns="0" tIns="0" rIns="0" bIns="0" rtlCol="0" anchor="t">
            <a:spAutoFit/>
          </a:bodyPr>
          <a:lstStyle/>
          <a:p>
            <a:pPr algn="ctr">
              <a:lnSpc>
                <a:spcPts val="2400"/>
              </a:lnSpc>
            </a:pPr>
            <a:r>
              <a:rPr lang="en-US" sz="2000" b="1" dirty="0" err="1">
                <a:solidFill>
                  <a:srgbClr val="000000"/>
                </a:solidFill>
                <a:latin typeface="Poppins Bold"/>
                <a:ea typeface="Poppins Bold"/>
                <a:cs typeface="Poppins Bold"/>
                <a:sym typeface="Poppins Bold"/>
              </a:rPr>
              <a:t>Beobachtungshinweise</a:t>
            </a:r>
            <a:endParaRPr lang="en-US" sz="2000" b="1" dirty="0">
              <a:solidFill>
                <a:srgbClr val="000000"/>
              </a:solidFill>
              <a:latin typeface="Poppins Bold"/>
              <a:ea typeface="Poppins Bold"/>
              <a:cs typeface="Poppins Bold"/>
              <a:sym typeface="Poppins Bold"/>
            </a:endParaRPr>
          </a:p>
        </p:txBody>
      </p:sp>
      <p:sp>
        <p:nvSpPr>
          <p:cNvPr id="25" name="TextBox 23">
            <a:extLst>
              <a:ext uri="{FF2B5EF4-FFF2-40B4-BE49-F238E27FC236}">
                <a16:creationId xmlns:a16="http://schemas.microsoft.com/office/drawing/2014/main" id="{B72A4E2D-DCC0-B60D-2516-E01BBF847811}"/>
              </a:ext>
            </a:extLst>
          </p:cNvPr>
          <p:cNvSpPr txBox="1"/>
          <p:nvPr/>
        </p:nvSpPr>
        <p:spPr>
          <a:xfrm>
            <a:off x="2133600" y="1360711"/>
            <a:ext cx="1928960" cy="307777"/>
          </a:xfrm>
          <a:prstGeom prst="rect">
            <a:avLst/>
          </a:prstGeom>
        </p:spPr>
        <p:txBody>
          <a:bodyPr wrap="square" lIns="0" tIns="0" rIns="0" bIns="0" rtlCol="0" anchor="t">
            <a:spAutoFit/>
          </a:bodyPr>
          <a:lstStyle/>
          <a:p>
            <a:pPr algn="ctr">
              <a:lnSpc>
                <a:spcPts val="2400"/>
              </a:lnSpc>
            </a:pPr>
            <a:r>
              <a:rPr lang="en-US" sz="2000" b="1" dirty="0" err="1">
                <a:solidFill>
                  <a:srgbClr val="000000"/>
                </a:solidFill>
                <a:latin typeface="Poppins Bold"/>
                <a:ea typeface="Poppins Bold"/>
                <a:cs typeface="Poppins Bold"/>
                <a:sym typeface="Poppins Bold"/>
              </a:rPr>
              <a:t>Fragen</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wir</a:t>
            </a:r>
            <a:endParaRPr lang="en-US" sz="2000" b="1" dirty="0">
              <a:solidFill>
                <a:srgbClr val="000000"/>
              </a:solidFill>
              <a:latin typeface="Poppins Bold"/>
              <a:ea typeface="Poppins Bold"/>
              <a:cs typeface="Poppins Bold"/>
              <a:sym typeface="Poppins Bold"/>
            </a:endParaRPr>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56350" y="3389324"/>
            <a:ext cx="7432690" cy="5082102"/>
          </a:xfrm>
          <a:custGeom>
            <a:avLst/>
            <a:gdLst/>
            <a:ahLst/>
            <a:cxnLst/>
            <a:rect l="l" t="t" r="r" b="b"/>
            <a:pathLst>
              <a:path w="7432690" h="5082102">
                <a:moveTo>
                  <a:pt x="0" y="0"/>
                </a:moveTo>
                <a:lnTo>
                  <a:pt x="7432690" y="0"/>
                </a:lnTo>
                <a:lnTo>
                  <a:pt x="7432690" y="5082101"/>
                </a:lnTo>
                <a:lnTo>
                  <a:pt x="0" y="5082101"/>
                </a:lnTo>
                <a:lnTo>
                  <a:pt x="0" y="0"/>
                </a:lnTo>
                <a:close/>
              </a:path>
            </a:pathLst>
          </a:custGeom>
          <a:blipFill>
            <a:blip r:embed="rId2"/>
            <a:stretch>
              <a:fillRect/>
            </a:stretch>
          </a:blipFill>
        </p:spPr>
        <p:txBody>
          <a:bodyPr/>
          <a:lstStyle/>
          <a:p>
            <a:endParaRPr lang="es-ES"/>
          </a:p>
        </p:txBody>
      </p:sp>
      <p:sp>
        <p:nvSpPr>
          <p:cNvPr id="3" name="TextBox 3"/>
          <p:cNvSpPr txBox="1"/>
          <p:nvPr/>
        </p:nvSpPr>
        <p:spPr>
          <a:xfrm>
            <a:off x="6629399" y="1787000"/>
            <a:ext cx="5029202" cy="461665"/>
          </a:xfrm>
          <a:prstGeom prst="rect">
            <a:avLst/>
          </a:prstGeom>
        </p:spPr>
        <p:txBody>
          <a:bodyPr wrap="square" lIns="0" tIns="0" rIns="0" bIns="0" rtlCol="0" anchor="t">
            <a:spAutoFit/>
          </a:bodyPr>
          <a:lstStyle/>
          <a:p>
            <a:pPr algn="ctr">
              <a:lnSpc>
                <a:spcPts val="3600"/>
              </a:lnSpc>
              <a:spcBef>
                <a:spcPct val="0"/>
              </a:spcBef>
            </a:pPr>
            <a:r>
              <a:rPr lang="en-US" sz="3000" b="1" dirty="0" err="1">
                <a:solidFill>
                  <a:srgbClr val="000000"/>
                </a:solidFill>
                <a:latin typeface="Poppins Bold"/>
                <a:ea typeface="Poppins Bold"/>
                <a:cs typeface="Poppins Bold"/>
                <a:sym typeface="Poppins Bold"/>
              </a:rPr>
              <a:t>Abschluss</a:t>
            </a:r>
            <a:r>
              <a:rPr lang="en-US" sz="3000" b="1" dirty="0">
                <a:solidFill>
                  <a:srgbClr val="000000"/>
                </a:solidFill>
                <a:latin typeface="Poppins Bold"/>
                <a:ea typeface="Poppins Bold"/>
                <a:cs typeface="Poppins Bold"/>
                <a:sym typeface="Poppins Bold"/>
              </a:rPr>
              <a:t> von Tag 1</a:t>
            </a:r>
          </a:p>
        </p:txBody>
      </p:sp>
      <p:sp>
        <p:nvSpPr>
          <p:cNvPr id="4" name="TextBox 4"/>
          <p:cNvSpPr txBox="1"/>
          <p:nvPr/>
        </p:nvSpPr>
        <p:spPr>
          <a:xfrm>
            <a:off x="10074648" y="3360749"/>
            <a:ext cx="5042108" cy="2162175"/>
          </a:xfrm>
          <a:prstGeom prst="rect">
            <a:avLst/>
          </a:prstGeom>
        </p:spPr>
        <p:txBody>
          <a:bodyPr lIns="0" tIns="0" rIns="0" bIns="0" rtlCol="0" anchor="t">
            <a:spAutoFit/>
          </a:bodyPr>
          <a:lstStyle/>
          <a:p>
            <a:pPr algn="l">
              <a:lnSpc>
                <a:spcPts val="2400"/>
              </a:lnSpc>
              <a:spcBef>
                <a:spcPct val="0"/>
              </a:spcBef>
            </a:pPr>
            <a:r>
              <a:rPr lang="en-US" sz="2000">
                <a:solidFill>
                  <a:srgbClr val="000000"/>
                </a:solidFill>
                <a:latin typeface="Poppins"/>
                <a:ea typeface="Poppins"/>
                <a:cs typeface="Poppins"/>
                <a:sym typeface="Poppins"/>
              </a:rPr>
              <a:t>Wir beenden den Tag, indem wir uns daran erinnern, was wir über Scham gelernt haben:</a:t>
            </a:r>
          </a:p>
          <a:p>
            <a:pPr algn="l">
              <a:lnSpc>
                <a:spcPts val="2400"/>
              </a:lnSpc>
              <a:spcBef>
                <a:spcPct val="0"/>
              </a:spcBef>
            </a:pPr>
            <a:endParaRPr lang="en-US" sz="2000">
              <a:solidFill>
                <a:srgbClr val="000000"/>
              </a:solidFill>
              <a:latin typeface="Poppins"/>
              <a:ea typeface="Poppins"/>
              <a:cs typeface="Poppins"/>
              <a:sym typeface="Poppins"/>
            </a:endParaRPr>
          </a:p>
          <a:p>
            <a:pPr marL="431801" lvl="1" indent="-215900" algn="l">
              <a:lnSpc>
                <a:spcPts val="2400"/>
              </a:lnSpc>
              <a:buFont typeface="Arial"/>
              <a:buChar char="•"/>
            </a:pPr>
            <a:r>
              <a:rPr lang="en-US" sz="2000">
                <a:solidFill>
                  <a:srgbClr val="000000"/>
                </a:solidFill>
                <a:latin typeface="Poppins"/>
                <a:ea typeface="Poppins"/>
                <a:cs typeface="Poppins"/>
                <a:sym typeface="Poppins"/>
              </a:rPr>
              <a:t>Dass wir sie alle fühlen, dass wir nicht allein sind und dass darüber zu sprechen sie leichter macht.</a:t>
            </a:r>
          </a:p>
        </p:txBody>
      </p:sp>
      <p:sp>
        <p:nvSpPr>
          <p:cNvPr id="5" name="TextBox 5"/>
          <p:cNvSpPr txBox="1"/>
          <p:nvPr/>
        </p:nvSpPr>
        <p:spPr>
          <a:xfrm>
            <a:off x="10074648" y="6122110"/>
            <a:ext cx="5042108" cy="1857375"/>
          </a:xfrm>
          <a:prstGeom prst="rect">
            <a:avLst/>
          </a:prstGeom>
        </p:spPr>
        <p:txBody>
          <a:bodyPr lIns="0" tIns="0" rIns="0" bIns="0" rtlCol="0" anchor="t">
            <a:spAutoFit/>
          </a:bodyPr>
          <a:lstStyle/>
          <a:p>
            <a:pPr algn="l">
              <a:lnSpc>
                <a:spcPts val="2400"/>
              </a:lnSpc>
            </a:pPr>
            <a:r>
              <a:rPr lang="en-US" sz="2000" b="1">
                <a:solidFill>
                  <a:srgbClr val="000000"/>
                </a:solidFill>
                <a:latin typeface="Poppins Bold"/>
                <a:ea typeface="Poppins Bold"/>
                <a:cs typeface="Poppins Bold"/>
                <a:sym typeface="Poppins Bold"/>
              </a:rPr>
              <a:t>Denke daran:</a:t>
            </a:r>
          </a:p>
          <a:p>
            <a:pPr algn="l">
              <a:lnSpc>
                <a:spcPts val="2400"/>
              </a:lnSpc>
            </a:pPr>
            <a:endParaRPr lang="en-US" sz="2000" b="1">
              <a:solidFill>
                <a:srgbClr val="000000"/>
              </a:solidFill>
              <a:latin typeface="Poppins Bold"/>
              <a:ea typeface="Poppins Bold"/>
              <a:cs typeface="Poppins Bold"/>
              <a:sym typeface="Poppins Bold"/>
            </a:endParaRPr>
          </a:p>
          <a:p>
            <a:pPr marL="431801" lvl="1" indent="-215900" algn="l">
              <a:lnSpc>
                <a:spcPts val="2400"/>
              </a:lnSpc>
              <a:buFont typeface="Arial"/>
              <a:buChar char="•"/>
            </a:pPr>
            <a:r>
              <a:rPr lang="en-US" sz="2000">
                <a:solidFill>
                  <a:srgbClr val="000000"/>
                </a:solidFill>
                <a:latin typeface="Poppins"/>
                <a:ea typeface="Poppins"/>
                <a:cs typeface="Poppins"/>
                <a:sym typeface="Poppins"/>
              </a:rPr>
              <a:t>Scham ist kein Feind.</a:t>
            </a:r>
          </a:p>
          <a:p>
            <a:pPr marL="431801" lvl="1" indent="-215900" algn="l">
              <a:lnSpc>
                <a:spcPts val="2400"/>
              </a:lnSpc>
              <a:buFont typeface="Arial"/>
              <a:buChar char="•"/>
            </a:pPr>
            <a:r>
              <a:rPr lang="en-US" sz="2000">
                <a:solidFill>
                  <a:srgbClr val="000000"/>
                </a:solidFill>
                <a:latin typeface="Poppins"/>
                <a:ea typeface="Poppins"/>
                <a:cs typeface="Poppins"/>
                <a:sym typeface="Poppins"/>
              </a:rPr>
              <a:t>Sie ist eine Emotion, die uns begleitet und die wir lernen können, ruhig und respektvoll auszudrücken.</a:t>
            </a:r>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76300" y="4157748"/>
            <a:ext cx="20040600" cy="10402643"/>
            <a:chOff x="0" y="0"/>
            <a:chExt cx="26720800" cy="13870191"/>
          </a:xfrm>
        </p:grpSpPr>
        <p:sp>
          <p:nvSpPr>
            <p:cNvPr id="3" name="Freeform 3"/>
            <p:cNvSpPr/>
            <p:nvPr/>
          </p:nvSpPr>
          <p:spPr>
            <a:xfrm>
              <a:off x="0" y="0"/>
              <a:ext cx="26720800" cy="13870178"/>
            </a:xfrm>
            <a:custGeom>
              <a:avLst/>
              <a:gdLst/>
              <a:ahLst/>
              <a:cxnLst/>
              <a:rect l="l" t="t" r="r" b="b"/>
              <a:pathLst>
                <a:path w="26720800" h="13870178">
                  <a:moveTo>
                    <a:pt x="0" y="6935089"/>
                  </a:moveTo>
                  <a:cubicBezTo>
                    <a:pt x="0" y="3104896"/>
                    <a:pt x="5981700" y="0"/>
                    <a:pt x="13360400" y="0"/>
                  </a:cubicBezTo>
                  <a:cubicBezTo>
                    <a:pt x="20739100" y="0"/>
                    <a:pt x="26720800" y="3104896"/>
                    <a:pt x="26720800" y="6935089"/>
                  </a:cubicBezTo>
                  <a:cubicBezTo>
                    <a:pt x="26720800" y="10765282"/>
                    <a:pt x="20739100" y="13870178"/>
                    <a:pt x="13360400" y="13870178"/>
                  </a:cubicBezTo>
                  <a:cubicBezTo>
                    <a:pt x="5981700" y="13870178"/>
                    <a:pt x="0" y="10765282"/>
                    <a:pt x="0" y="6935089"/>
                  </a:cubicBezTo>
                  <a:close/>
                </a:path>
              </a:pathLst>
            </a:custGeom>
            <a:solidFill>
              <a:srgbClr val="E3829C"/>
            </a:solidFill>
          </p:spPr>
          <p:txBody>
            <a:bodyPr/>
            <a:lstStyle/>
            <a:p>
              <a:endParaRPr lang="es-ES"/>
            </a:p>
          </p:txBody>
        </p:sp>
      </p:grpSp>
      <p:sp>
        <p:nvSpPr>
          <p:cNvPr id="4" name="TextBox 4"/>
          <p:cNvSpPr txBox="1"/>
          <p:nvPr/>
        </p:nvSpPr>
        <p:spPr>
          <a:xfrm>
            <a:off x="4612795" y="6717081"/>
            <a:ext cx="9062410" cy="1543050"/>
          </a:xfrm>
          <a:prstGeom prst="rect">
            <a:avLst/>
          </a:prstGeom>
        </p:spPr>
        <p:txBody>
          <a:bodyPr lIns="0" tIns="0" rIns="0" bIns="0" rtlCol="0" anchor="t">
            <a:spAutoFit/>
          </a:bodyPr>
          <a:lstStyle/>
          <a:p>
            <a:pPr algn="ctr">
              <a:lnSpc>
                <a:spcPts val="5999"/>
              </a:lnSpc>
            </a:pPr>
            <a:r>
              <a:rPr lang="en-US" sz="4999" b="1">
                <a:solidFill>
                  <a:srgbClr val="000000"/>
                </a:solidFill>
                <a:latin typeface="Poppins Bold"/>
                <a:ea typeface="Poppins Bold"/>
                <a:cs typeface="Poppins Bold"/>
                <a:sym typeface="Poppins Bold"/>
              </a:rPr>
              <a:t>Ideensammlung – „Wann fühle ich Scham?“</a:t>
            </a:r>
          </a:p>
        </p:txBody>
      </p:sp>
      <p:sp>
        <p:nvSpPr>
          <p:cNvPr id="5" name="TextBox 5"/>
          <p:cNvSpPr txBox="1"/>
          <p:nvPr/>
        </p:nvSpPr>
        <p:spPr>
          <a:xfrm>
            <a:off x="1779079" y="1632040"/>
            <a:ext cx="14729841" cy="1571625"/>
          </a:xfrm>
          <a:prstGeom prst="rect">
            <a:avLst/>
          </a:prstGeom>
        </p:spPr>
        <p:txBody>
          <a:bodyPr lIns="0" tIns="0" rIns="0" bIns="0" rtlCol="0" anchor="t">
            <a:spAutoFit/>
          </a:bodyPr>
          <a:lstStyle/>
          <a:p>
            <a:pPr algn="ctr">
              <a:lnSpc>
                <a:spcPts val="6000"/>
              </a:lnSpc>
            </a:pPr>
            <a:r>
              <a:rPr lang="en-US" sz="5000">
                <a:solidFill>
                  <a:srgbClr val="000000"/>
                </a:solidFill>
                <a:latin typeface="Poppins"/>
                <a:ea typeface="Poppins"/>
                <a:cs typeface="Poppins"/>
                <a:sym typeface="Poppins"/>
              </a:rPr>
              <a:t>Tag 2. Auslöser von Scham und gegenseitige Unterstützung</a:t>
            </a:r>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570220" y="3061149"/>
            <a:ext cx="5209332" cy="6646675"/>
          </a:xfrm>
          <a:custGeom>
            <a:avLst/>
            <a:gdLst/>
            <a:ahLst/>
            <a:cxnLst/>
            <a:rect l="l" t="t" r="r" b="b"/>
            <a:pathLst>
              <a:path w="5209332" h="6646675">
                <a:moveTo>
                  <a:pt x="0" y="0"/>
                </a:moveTo>
                <a:lnTo>
                  <a:pt x="5209332" y="0"/>
                </a:lnTo>
                <a:lnTo>
                  <a:pt x="5209332" y="6646675"/>
                </a:lnTo>
                <a:lnTo>
                  <a:pt x="0" y="6646675"/>
                </a:lnTo>
                <a:lnTo>
                  <a:pt x="0" y="0"/>
                </a:lnTo>
                <a:close/>
              </a:path>
            </a:pathLst>
          </a:custGeom>
          <a:blipFill>
            <a:blip r:embed="rId2"/>
            <a:stretch>
              <a:fillRect/>
            </a:stretch>
          </a:blipFill>
        </p:spPr>
        <p:txBody>
          <a:bodyPr/>
          <a:lstStyle/>
          <a:p>
            <a:endParaRPr lang="es-ES"/>
          </a:p>
        </p:txBody>
      </p:sp>
      <p:sp>
        <p:nvSpPr>
          <p:cNvPr id="3" name="TextBox 3"/>
          <p:cNvSpPr txBox="1"/>
          <p:nvPr/>
        </p:nvSpPr>
        <p:spPr>
          <a:xfrm>
            <a:off x="2346960" y="1160650"/>
            <a:ext cx="6446520" cy="2130425"/>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Materialien:</a:t>
            </a:r>
          </a:p>
          <a:p>
            <a:pPr algn="l">
              <a:lnSpc>
                <a:spcPts val="2800"/>
              </a:lnSpc>
            </a:pPr>
            <a:r>
              <a:rPr lang="en-US" sz="2000" b="1">
                <a:solidFill>
                  <a:srgbClr val="000000"/>
                </a:solidFill>
                <a:latin typeface="Poppins Bold"/>
                <a:ea typeface="Poppins Bold"/>
                <a:cs typeface="Poppins Bold"/>
                <a:sym typeface="Poppins Bold"/>
              </a:rPr>
              <a:t> </a:t>
            </a:r>
          </a:p>
          <a:p>
            <a:pPr marL="431802" lvl="1" indent="-215901" algn="l">
              <a:lnSpc>
                <a:spcPts val="2800"/>
              </a:lnSpc>
              <a:buFont typeface="Arial"/>
              <a:buChar char="•"/>
            </a:pPr>
            <a:r>
              <a:rPr lang="en-US" sz="2000">
                <a:solidFill>
                  <a:srgbClr val="000000"/>
                </a:solidFill>
                <a:latin typeface="Poppins"/>
                <a:ea typeface="Poppins"/>
                <a:cs typeface="Poppins"/>
                <a:sym typeface="Poppins"/>
              </a:rPr>
              <a:t>Karten oder Haftnotizen</a:t>
            </a:r>
          </a:p>
          <a:p>
            <a:pPr marL="431802" lvl="1" indent="-215901" algn="l">
              <a:lnSpc>
                <a:spcPts val="2800"/>
              </a:lnSpc>
              <a:buFont typeface="Arial"/>
              <a:buChar char="•"/>
            </a:pPr>
            <a:r>
              <a:rPr lang="en-US" sz="2000">
                <a:solidFill>
                  <a:srgbClr val="000000"/>
                </a:solidFill>
                <a:latin typeface="Poppins"/>
                <a:ea typeface="Poppins"/>
                <a:cs typeface="Poppins"/>
                <a:sym typeface="Poppins"/>
              </a:rPr>
              <a:t>Marker</a:t>
            </a:r>
          </a:p>
          <a:p>
            <a:pPr marL="431802" lvl="1" indent="-215901" algn="l">
              <a:lnSpc>
                <a:spcPts val="2800"/>
              </a:lnSpc>
              <a:buFont typeface="Arial"/>
              <a:buChar char="•"/>
            </a:pPr>
            <a:r>
              <a:rPr lang="en-US" sz="2000">
                <a:solidFill>
                  <a:srgbClr val="000000"/>
                </a:solidFill>
                <a:latin typeface="Poppins"/>
                <a:ea typeface="Poppins"/>
                <a:cs typeface="Poppins"/>
                <a:sym typeface="Poppins"/>
              </a:rPr>
              <a:t>Tafel oder große Wandfläche</a:t>
            </a:r>
          </a:p>
          <a:p>
            <a:pPr marL="431802" lvl="1" indent="-215901" algn="l">
              <a:lnSpc>
                <a:spcPts val="2800"/>
              </a:lnSpc>
              <a:buFont typeface="Arial"/>
              <a:buChar char="•"/>
            </a:pPr>
            <a:r>
              <a:rPr lang="en-US" sz="2000">
                <a:solidFill>
                  <a:srgbClr val="000000"/>
                </a:solidFill>
                <a:latin typeface="Poppins"/>
                <a:ea typeface="Poppins"/>
                <a:cs typeface="Poppins"/>
                <a:sym typeface="Poppins"/>
              </a:rPr>
              <a:t>(Optional) ruhige Musik</a:t>
            </a:r>
          </a:p>
        </p:txBody>
      </p:sp>
      <p:sp>
        <p:nvSpPr>
          <p:cNvPr id="4" name="TextBox 4"/>
          <p:cNvSpPr txBox="1"/>
          <p:nvPr/>
        </p:nvSpPr>
        <p:spPr>
          <a:xfrm>
            <a:off x="10609952" y="1160650"/>
            <a:ext cx="5977634" cy="3892550"/>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Was wir machen</a:t>
            </a:r>
          </a:p>
          <a:p>
            <a:pPr algn="l">
              <a:lnSpc>
                <a:spcPts val="2800"/>
              </a:lnSpc>
            </a:pPr>
            <a:endParaRPr lang="en-US" sz="2000" b="1">
              <a:solidFill>
                <a:srgbClr val="000000"/>
              </a:solidFill>
              <a:latin typeface="Poppins Bold"/>
              <a:ea typeface="Poppins Bold"/>
              <a:cs typeface="Poppins Bold"/>
              <a:sym typeface="Poppins Bold"/>
            </a:endParaRPr>
          </a:p>
          <a:p>
            <a:pPr algn="l">
              <a:lnSpc>
                <a:spcPts val="2800"/>
              </a:lnSpc>
            </a:pPr>
            <a:r>
              <a:rPr lang="en-US" sz="2000">
                <a:solidFill>
                  <a:srgbClr val="000000"/>
                </a:solidFill>
                <a:latin typeface="Poppins"/>
                <a:ea typeface="Poppins"/>
                <a:cs typeface="Poppins"/>
                <a:sym typeface="Poppins"/>
              </a:rPr>
              <a:t>Wir denken an Situationen, die in der Schule Scham auslösen können.</a:t>
            </a:r>
          </a:p>
          <a:p>
            <a:pPr algn="l">
              <a:lnSpc>
                <a:spcPts val="2800"/>
              </a:lnSpc>
            </a:pPr>
            <a:endParaRPr lang="en-US" sz="2000">
              <a:solidFill>
                <a:srgbClr val="000000"/>
              </a:solidFill>
              <a:latin typeface="Poppins"/>
              <a:ea typeface="Poppins"/>
              <a:cs typeface="Poppins"/>
              <a:sym typeface="Poppins"/>
            </a:endParaRPr>
          </a:p>
          <a:p>
            <a:pPr algn="l">
              <a:lnSpc>
                <a:spcPts val="2800"/>
              </a:lnSpc>
            </a:pPr>
            <a:r>
              <a:rPr lang="en-US" sz="2000">
                <a:solidFill>
                  <a:srgbClr val="000000"/>
                </a:solidFill>
                <a:latin typeface="Poppins"/>
                <a:ea typeface="Poppins"/>
                <a:cs typeface="Poppins"/>
                <a:sym typeface="Poppins"/>
              </a:rPr>
              <a:t>Wir schreiben oder zeichnen eine Situation auf eine Karte</a:t>
            </a:r>
          </a:p>
          <a:p>
            <a:pPr algn="l">
              <a:lnSpc>
                <a:spcPts val="2800"/>
              </a:lnSpc>
            </a:pPr>
            <a:r>
              <a:rPr lang="en-US" sz="2000">
                <a:solidFill>
                  <a:srgbClr val="000000"/>
                </a:solidFill>
                <a:latin typeface="Poppins"/>
                <a:ea typeface="Poppins"/>
                <a:cs typeface="Poppins"/>
                <a:sym typeface="Poppins"/>
              </a:rPr>
              <a:t>(sie muss nicht persönlich sein).</a:t>
            </a:r>
          </a:p>
          <a:p>
            <a:pPr algn="l">
              <a:lnSpc>
                <a:spcPts val="2800"/>
              </a:lnSpc>
            </a:pPr>
            <a:endParaRPr lang="en-US" sz="2000">
              <a:solidFill>
                <a:srgbClr val="000000"/>
              </a:solidFill>
              <a:latin typeface="Poppins"/>
              <a:ea typeface="Poppins"/>
              <a:cs typeface="Poppins"/>
              <a:sym typeface="Poppins"/>
            </a:endParaRPr>
          </a:p>
          <a:p>
            <a:pPr algn="l">
              <a:lnSpc>
                <a:spcPts val="2800"/>
              </a:lnSpc>
            </a:pPr>
            <a:r>
              <a:rPr lang="en-US" sz="2000">
                <a:solidFill>
                  <a:srgbClr val="000000"/>
                </a:solidFill>
                <a:latin typeface="Poppins"/>
                <a:ea typeface="Poppins"/>
                <a:cs typeface="Poppins"/>
                <a:sym typeface="Poppins"/>
              </a:rPr>
              <a:t>Danach kleben wir alle Karten auf ein Plakat, um zu sehen, welche Dinge sich wiederholen.</a:t>
            </a:r>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481828" y="4741211"/>
            <a:ext cx="7324344" cy="8229600"/>
          </a:xfrm>
          <a:custGeom>
            <a:avLst/>
            <a:gdLst/>
            <a:ahLst/>
            <a:cxnLst/>
            <a:rect l="l" t="t" r="r" b="b"/>
            <a:pathLst>
              <a:path w="7324344" h="8229600">
                <a:moveTo>
                  <a:pt x="0" y="0"/>
                </a:moveTo>
                <a:lnTo>
                  <a:pt x="7324344" y="0"/>
                </a:lnTo>
                <a:lnTo>
                  <a:pt x="7324344" y="8229600"/>
                </a:lnTo>
                <a:lnTo>
                  <a:pt x="0" y="8229600"/>
                </a:lnTo>
                <a:lnTo>
                  <a:pt x="0" y="0"/>
                </a:lnTo>
                <a:close/>
              </a:path>
            </a:pathLst>
          </a:custGeom>
          <a:blipFill>
            <a:blip r:embed="rId2"/>
            <a:stretch>
              <a:fillRect/>
            </a:stretch>
          </a:blipFill>
        </p:spPr>
        <p:txBody>
          <a:bodyPr/>
          <a:lstStyle/>
          <a:p>
            <a:endParaRPr lang="es-ES"/>
          </a:p>
        </p:txBody>
      </p:sp>
      <p:sp>
        <p:nvSpPr>
          <p:cNvPr id="3" name="Freeform 3"/>
          <p:cNvSpPr/>
          <p:nvPr/>
        </p:nvSpPr>
        <p:spPr>
          <a:xfrm>
            <a:off x="12806172" y="4159127"/>
            <a:ext cx="2963055" cy="2655638"/>
          </a:xfrm>
          <a:custGeom>
            <a:avLst/>
            <a:gdLst/>
            <a:ahLst/>
            <a:cxnLst/>
            <a:rect l="l" t="t" r="r" b="b"/>
            <a:pathLst>
              <a:path w="2963055" h="2655638">
                <a:moveTo>
                  <a:pt x="0" y="0"/>
                </a:moveTo>
                <a:lnTo>
                  <a:pt x="2963055" y="0"/>
                </a:lnTo>
                <a:lnTo>
                  <a:pt x="2963055" y="2655638"/>
                </a:lnTo>
                <a:lnTo>
                  <a:pt x="0" y="2655638"/>
                </a:lnTo>
                <a:lnTo>
                  <a:pt x="0" y="0"/>
                </a:lnTo>
                <a:close/>
              </a:path>
            </a:pathLst>
          </a:custGeom>
          <a:blipFill>
            <a:blip r:embed="rId3"/>
            <a:stretch>
              <a:fillRect/>
            </a:stretch>
          </a:blipFill>
        </p:spPr>
        <p:txBody>
          <a:bodyPr/>
          <a:lstStyle/>
          <a:p>
            <a:endParaRPr lang="es-ES"/>
          </a:p>
        </p:txBody>
      </p:sp>
      <p:sp>
        <p:nvSpPr>
          <p:cNvPr id="4" name="Freeform 4"/>
          <p:cNvSpPr/>
          <p:nvPr/>
        </p:nvSpPr>
        <p:spPr>
          <a:xfrm>
            <a:off x="11481965" y="1789652"/>
            <a:ext cx="2963055" cy="2655638"/>
          </a:xfrm>
          <a:custGeom>
            <a:avLst/>
            <a:gdLst/>
            <a:ahLst/>
            <a:cxnLst/>
            <a:rect l="l" t="t" r="r" b="b"/>
            <a:pathLst>
              <a:path w="2963055" h="2655638">
                <a:moveTo>
                  <a:pt x="0" y="0"/>
                </a:moveTo>
                <a:lnTo>
                  <a:pt x="2963054" y="0"/>
                </a:lnTo>
                <a:lnTo>
                  <a:pt x="2963054" y="2655637"/>
                </a:lnTo>
                <a:lnTo>
                  <a:pt x="0" y="2655637"/>
                </a:lnTo>
                <a:lnTo>
                  <a:pt x="0" y="0"/>
                </a:lnTo>
                <a:close/>
              </a:path>
            </a:pathLst>
          </a:custGeom>
          <a:blipFill>
            <a:blip r:embed="rId3"/>
            <a:stretch>
              <a:fillRect/>
            </a:stretch>
          </a:blipFill>
        </p:spPr>
        <p:txBody>
          <a:bodyPr/>
          <a:lstStyle/>
          <a:p>
            <a:endParaRPr lang="es-ES"/>
          </a:p>
        </p:txBody>
      </p:sp>
      <p:sp>
        <p:nvSpPr>
          <p:cNvPr id="5" name="Freeform 5"/>
          <p:cNvSpPr/>
          <p:nvPr/>
        </p:nvSpPr>
        <p:spPr>
          <a:xfrm rot="2806843" flipH="1">
            <a:off x="8087724" y="1204213"/>
            <a:ext cx="2963055" cy="2655638"/>
          </a:xfrm>
          <a:custGeom>
            <a:avLst/>
            <a:gdLst/>
            <a:ahLst/>
            <a:cxnLst/>
            <a:rect l="l" t="t" r="r" b="b"/>
            <a:pathLst>
              <a:path w="2963055" h="2655638">
                <a:moveTo>
                  <a:pt x="2963055" y="0"/>
                </a:moveTo>
                <a:lnTo>
                  <a:pt x="0" y="0"/>
                </a:lnTo>
                <a:lnTo>
                  <a:pt x="0" y="2655637"/>
                </a:lnTo>
                <a:lnTo>
                  <a:pt x="2963055" y="2655637"/>
                </a:lnTo>
                <a:lnTo>
                  <a:pt x="2963055" y="0"/>
                </a:lnTo>
                <a:close/>
              </a:path>
            </a:pathLst>
          </a:custGeom>
          <a:blipFill>
            <a:blip r:embed="rId3"/>
            <a:stretch>
              <a:fillRect/>
            </a:stretch>
          </a:blipFill>
        </p:spPr>
        <p:txBody>
          <a:bodyPr/>
          <a:lstStyle/>
          <a:p>
            <a:endParaRPr lang="es-ES"/>
          </a:p>
        </p:txBody>
      </p:sp>
      <p:sp>
        <p:nvSpPr>
          <p:cNvPr id="6" name="Freeform 6"/>
          <p:cNvSpPr/>
          <p:nvPr/>
        </p:nvSpPr>
        <p:spPr>
          <a:xfrm flipH="1">
            <a:off x="4000301" y="2368791"/>
            <a:ext cx="2963055" cy="2655638"/>
          </a:xfrm>
          <a:custGeom>
            <a:avLst/>
            <a:gdLst/>
            <a:ahLst/>
            <a:cxnLst/>
            <a:rect l="l" t="t" r="r" b="b"/>
            <a:pathLst>
              <a:path w="2963055" h="2655638">
                <a:moveTo>
                  <a:pt x="2963054" y="0"/>
                </a:moveTo>
                <a:lnTo>
                  <a:pt x="0" y="0"/>
                </a:lnTo>
                <a:lnTo>
                  <a:pt x="0" y="2655638"/>
                </a:lnTo>
                <a:lnTo>
                  <a:pt x="2963054" y="2655638"/>
                </a:lnTo>
                <a:lnTo>
                  <a:pt x="2963054" y="0"/>
                </a:lnTo>
                <a:close/>
              </a:path>
            </a:pathLst>
          </a:custGeom>
          <a:blipFill>
            <a:blip r:embed="rId3"/>
            <a:stretch>
              <a:fillRect/>
            </a:stretch>
          </a:blipFill>
        </p:spPr>
        <p:txBody>
          <a:bodyPr/>
          <a:lstStyle/>
          <a:p>
            <a:endParaRPr lang="es-ES"/>
          </a:p>
        </p:txBody>
      </p:sp>
      <p:sp>
        <p:nvSpPr>
          <p:cNvPr id="7" name="Freeform 7"/>
          <p:cNvSpPr/>
          <p:nvPr/>
        </p:nvSpPr>
        <p:spPr>
          <a:xfrm flipH="1">
            <a:off x="1606082" y="5337387"/>
            <a:ext cx="2963055" cy="2655638"/>
          </a:xfrm>
          <a:custGeom>
            <a:avLst/>
            <a:gdLst/>
            <a:ahLst/>
            <a:cxnLst/>
            <a:rect l="l" t="t" r="r" b="b"/>
            <a:pathLst>
              <a:path w="2963055" h="2655638">
                <a:moveTo>
                  <a:pt x="2963054" y="0"/>
                </a:moveTo>
                <a:lnTo>
                  <a:pt x="0" y="0"/>
                </a:lnTo>
                <a:lnTo>
                  <a:pt x="0" y="2655638"/>
                </a:lnTo>
                <a:lnTo>
                  <a:pt x="2963054" y="2655638"/>
                </a:lnTo>
                <a:lnTo>
                  <a:pt x="2963054" y="0"/>
                </a:lnTo>
                <a:close/>
              </a:path>
            </a:pathLst>
          </a:custGeom>
          <a:blipFill>
            <a:blip r:embed="rId3"/>
            <a:stretch>
              <a:fillRect/>
            </a:stretch>
          </a:blipFill>
        </p:spPr>
        <p:txBody>
          <a:bodyPr/>
          <a:lstStyle/>
          <a:p>
            <a:endParaRPr lang="es-ES"/>
          </a:p>
        </p:txBody>
      </p:sp>
      <p:sp>
        <p:nvSpPr>
          <p:cNvPr id="8" name="TextBox 8"/>
          <p:cNvSpPr txBox="1"/>
          <p:nvPr/>
        </p:nvSpPr>
        <p:spPr>
          <a:xfrm>
            <a:off x="8721472" y="1814312"/>
            <a:ext cx="1695559" cy="1073150"/>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Vor anderen einen Fehler machen</a:t>
            </a:r>
          </a:p>
        </p:txBody>
      </p:sp>
      <p:sp>
        <p:nvSpPr>
          <p:cNvPr id="9" name="TextBox 9"/>
          <p:cNvSpPr txBox="1"/>
          <p:nvPr/>
        </p:nvSpPr>
        <p:spPr>
          <a:xfrm>
            <a:off x="4455459" y="3060321"/>
            <a:ext cx="1695559" cy="1009015"/>
          </a:xfrm>
          <a:prstGeom prst="rect">
            <a:avLst/>
          </a:prstGeom>
        </p:spPr>
        <p:txBody>
          <a:bodyPr lIns="0" tIns="0" rIns="0" bIns="0" rtlCol="0" anchor="t">
            <a:spAutoFit/>
          </a:bodyPr>
          <a:lstStyle/>
          <a:p>
            <a:pPr algn="ctr">
              <a:lnSpc>
                <a:spcPts val="2660"/>
              </a:lnSpc>
              <a:spcBef>
                <a:spcPct val="0"/>
              </a:spcBef>
            </a:pPr>
            <a:r>
              <a:rPr lang="en-US" sz="1900">
                <a:solidFill>
                  <a:srgbClr val="000000"/>
                </a:solidFill>
                <a:latin typeface="Poppins"/>
                <a:ea typeface="Poppins"/>
                <a:cs typeface="Poppins"/>
                <a:sym typeface="Poppins"/>
              </a:rPr>
              <a:t> Keine Anerkennung bekommen</a:t>
            </a:r>
          </a:p>
        </p:txBody>
      </p:sp>
      <p:sp>
        <p:nvSpPr>
          <p:cNvPr id="10" name="TextBox 10"/>
          <p:cNvSpPr txBox="1"/>
          <p:nvPr/>
        </p:nvSpPr>
        <p:spPr>
          <a:xfrm>
            <a:off x="2158789" y="5812970"/>
            <a:ext cx="1841511" cy="1542548"/>
          </a:xfrm>
          <a:prstGeom prst="rect">
            <a:avLst/>
          </a:prstGeom>
        </p:spPr>
        <p:txBody>
          <a:bodyPr lIns="0" tIns="0" rIns="0" bIns="0" rtlCol="0" anchor="t">
            <a:spAutoFit/>
          </a:bodyPr>
          <a:lstStyle/>
          <a:p>
            <a:pPr algn="ctr">
              <a:lnSpc>
                <a:spcPts val="3041"/>
              </a:lnSpc>
              <a:spcBef>
                <a:spcPct val="0"/>
              </a:spcBef>
            </a:pPr>
            <a:r>
              <a:rPr lang="en-US" sz="2172">
                <a:solidFill>
                  <a:srgbClr val="000000"/>
                </a:solidFill>
                <a:latin typeface="Poppins"/>
                <a:ea typeface="Poppins"/>
                <a:cs typeface="Poppins"/>
                <a:sym typeface="Poppins"/>
              </a:rPr>
              <a:t>Über etwas sehr Persönliches sprechen</a:t>
            </a:r>
          </a:p>
        </p:txBody>
      </p:sp>
      <p:sp>
        <p:nvSpPr>
          <p:cNvPr id="11" name="TextBox 11"/>
          <p:cNvSpPr txBox="1"/>
          <p:nvPr/>
        </p:nvSpPr>
        <p:spPr>
          <a:xfrm>
            <a:off x="11957855" y="2594006"/>
            <a:ext cx="2011274" cy="999304"/>
          </a:xfrm>
          <a:prstGeom prst="rect">
            <a:avLst/>
          </a:prstGeom>
        </p:spPr>
        <p:txBody>
          <a:bodyPr lIns="0" tIns="0" rIns="0" bIns="0" rtlCol="0" anchor="t">
            <a:spAutoFit/>
          </a:bodyPr>
          <a:lstStyle/>
          <a:p>
            <a:pPr algn="ctr">
              <a:lnSpc>
                <a:spcPts val="2670"/>
              </a:lnSpc>
              <a:spcBef>
                <a:spcPct val="0"/>
              </a:spcBef>
            </a:pPr>
            <a:r>
              <a:rPr lang="en-US" sz="1907">
                <a:solidFill>
                  <a:srgbClr val="000000"/>
                </a:solidFill>
                <a:latin typeface="Poppins"/>
                <a:ea typeface="Poppins"/>
                <a:cs typeface="Poppins"/>
                <a:sym typeface="Poppins"/>
              </a:rPr>
              <a:t>Sich beobachtet </a:t>
            </a:r>
          </a:p>
          <a:p>
            <a:pPr algn="ctr">
              <a:lnSpc>
                <a:spcPts val="2670"/>
              </a:lnSpc>
              <a:spcBef>
                <a:spcPct val="0"/>
              </a:spcBef>
            </a:pPr>
            <a:r>
              <a:rPr lang="en-US" sz="1907">
                <a:solidFill>
                  <a:srgbClr val="000000"/>
                </a:solidFill>
                <a:latin typeface="Poppins"/>
                <a:ea typeface="Poppins"/>
                <a:cs typeface="Poppins"/>
                <a:sym typeface="Poppins"/>
              </a:rPr>
              <a:t>oder beurteilt</a:t>
            </a:r>
          </a:p>
          <a:p>
            <a:pPr algn="ctr">
              <a:lnSpc>
                <a:spcPts val="2670"/>
              </a:lnSpc>
              <a:spcBef>
                <a:spcPct val="0"/>
              </a:spcBef>
            </a:pPr>
            <a:r>
              <a:rPr lang="en-US" sz="1907">
                <a:solidFill>
                  <a:srgbClr val="000000"/>
                </a:solidFill>
                <a:latin typeface="Poppins"/>
                <a:ea typeface="Poppins"/>
                <a:cs typeface="Poppins"/>
                <a:sym typeface="Poppins"/>
              </a:rPr>
              <a:t> fühlen</a:t>
            </a:r>
          </a:p>
        </p:txBody>
      </p:sp>
      <p:sp>
        <p:nvSpPr>
          <p:cNvPr id="12" name="TextBox 12"/>
          <p:cNvSpPr txBox="1"/>
          <p:nvPr/>
        </p:nvSpPr>
        <p:spPr>
          <a:xfrm>
            <a:off x="13487278" y="4740821"/>
            <a:ext cx="1695559" cy="1425575"/>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Ausgeschlossen oder ignoriert werden</a:t>
            </a:r>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524145" y="4880602"/>
            <a:ext cx="7324344" cy="8229600"/>
          </a:xfrm>
          <a:custGeom>
            <a:avLst/>
            <a:gdLst/>
            <a:ahLst/>
            <a:cxnLst/>
            <a:rect l="l" t="t" r="r" b="b"/>
            <a:pathLst>
              <a:path w="7324344" h="8229600">
                <a:moveTo>
                  <a:pt x="0" y="0"/>
                </a:moveTo>
                <a:lnTo>
                  <a:pt x="7324344" y="0"/>
                </a:lnTo>
                <a:lnTo>
                  <a:pt x="7324344" y="8229600"/>
                </a:lnTo>
                <a:lnTo>
                  <a:pt x="0" y="8229600"/>
                </a:lnTo>
                <a:lnTo>
                  <a:pt x="0" y="0"/>
                </a:lnTo>
                <a:close/>
              </a:path>
            </a:pathLst>
          </a:custGeom>
          <a:blipFill>
            <a:blip r:embed="rId2"/>
            <a:stretch>
              <a:fillRect/>
            </a:stretch>
          </a:blipFill>
        </p:spPr>
        <p:txBody>
          <a:bodyPr/>
          <a:lstStyle/>
          <a:p>
            <a:endParaRPr lang="es-ES"/>
          </a:p>
        </p:txBody>
      </p:sp>
      <p:grpSp>
        <p:nvGrpSpPr>
          <p:cNvPr id="3" name="Group 3"/>
          <p:cNvGrpSpPr/>
          <p:nvPr/>
        </p:nvGrpSpPr>
        <p:grpSpPr>
          <a:xfrm>
            <a:off x="2530565" y="1939945"/>
            <a:ext cx="3990603" cy="1695596"/>
            <a:chOff x="0" y="0"/>
            <a:chExt cx="1051023" cy="446577"/>
          </a:xfrm>
        </p:grpSpPr>
        <p:sp>
          <p:nvSpPr>
            <p:cNvPr id="4" name="Freeform 4"/>
            <p:cNvSpPr/>
            <p:nvPr/>
          </p:nvSpPr>
          <p:spPr>
            <a:xfrm>
              <a:off x="0" y="0"/>
              <a:ext cx="1051023" cy="446577"/>
            </a:xfrm>
            <a:custGeom>
              <a:avLst/>
              <a:gdLst/>
              <a:ahLst/>
              <a:cxnLst/>
              <a:rect l="l" t="t" r="r" b="b"/>
              <a:pathLst>
                <a:path w="1051023" h="446577">
                  <a:moveTo>
                    <a:pt x="58201" y="0"/>
                  </a:moveTo>
                  <a:lnTo>
                    <a:pt x="992822" y="0"/>
                  </a:lnTo>
                  <a:cubicBezTo>
                    <a:pt x="1008258" y="0"/>
                    <a:pt x="1023061" y="6132"/>
                    <a:pt x="1033976" y="17047"/>
                  </a:cubicBezTo>
                  <a:cubicBezTo>
                    <a:pt x="1044891" y="27962"/>
                    <a:pt x="1051023" y="42765"/>
                    <a:pt x="1051023" y="58201"/>
                  </a:cubicBezTo>
                  <a:lnTo>
                    <a:pt x="1051023" y="388376"/>
                  </a:lnTo>
                  <a:cubicBezTo>
                    <a:pt x="1051023" y="403811"/>
                    <a:pt x="1044891" y="418615"/>
                    <a:pt x="1033976" y="429530"/>
                  </a:cubicBezTo>
                  <a:cubicBezTo>
                    <a:pt x="1023061" y="440445"/>
                    <a:pt x="1008258" y="446577"/>
                    <a:pt x="992822" y="446577"/>
                  </a:cubicBezTo>
                  <a:lnTo>
                    <a:pt x="58201" y="446577"/>
                  </a:lnTo>
                  <a:cubicBezTo>
                    <a:pt x="42765" y="446577"/>
                    <a:pt x="27962" y="440445"/>
                    <a:pt x="17047" y="429530"/>
                  </a:cubicBezTo>
                  <a:cubicBezTo>
                    <a:pt x="6132" y="418615"/>
                    <a:pt x="0" y="403811"/>
                    <a:pt x="0" y="388376"/>
                  </a:cubicBezTo>
                  <a:lnTo>
                    <a:pt x="0" y="58201"/>
                  </a:lnTo>
                  <a:cubicBezTo>
                    <a:pt x="0" y="42765"/>
                    <a:pt x="6132" y="27962"/>
                    <a:pt x="17047" y="17047"/>
                  </a:cubicBezTo>
                  <a:cubicBezTo>
                    <a:pt x="27962" y="6132"/>
                    <a:pt x="42765" y="0"/>
                    <a:pt x="58201" y="0"/>
                  </a:cubicBezTo>
                  <a:close/>
                </a:path>
              </a:pathLst>
            </a:custGeom>
            <a:solidFill>
              <a:srgbClr val="FFED4C"/>
            </a:solidFill>
            <a:ln w="19050" cap="rnd">
              <a:solidFill>
                <a:srgbClr val="000000"/>
              </a:solidFill>
              <a:prstDash val="solid"/>
              <a:round/>
            </a:ln>
          </p:spPr>
          <p:txBody>
            <a:bodyPr/>
            <a:lstStyle/>
            <a:p>
              <a:endParaRPr lang="es-ES"/>
            </a:p>
          </p:txBody>
        </p:sp>
        <p:sp>
          <p:nvSpPr>
            <p:cNvPr id="5" name="TextBox 5"/>
            <p:cNvSpPr txBox="1"/>
            <p:nvPr/>
          </p:nvSpPr>
          <p:spPr>
            <a:xfrm>
              <a:off x="0" y="-66675"/>
              <a:ext cx="1051023" cy="513252"/>
            </a:xfrm>
            <a:prstGeom prst="rect">
              <a:avLst/>
            </a:prstGeom>
          </p:spPr>
          <p:txBody>
            <a:bodyPr lIns="50800" tIns="50800" rIns="50800" bIns="50800" rtlCol="0" anchor="ctr"/>
            <a:lstStyle/>
            <a:p>
              <a:pPr algn="ctr">
                <a:lnSpc>
                  <a:spcPts val="2800"/>
                </a:lnSpc>
              </a:pPr>
              <a:r>
                <a:rPr lang="en-US" sz="2000" b="1">
                  <a:solidFill>
                    <a:srgbClr val="000000"/>
                  </a:solidFill>
                  <a:latin typeface="Poppins Bold"/>
                  <a:ea typeface="Poppins Bold"/>
                  <a:cs typeface="Poppins Bold"/>
                  <a:sym typeface="Poppins Bold"/>
                </a:rPr>
                <a:t>Gibt es Situationen, die sich auf dem Plakat wiederholen?</a:t>
              </a:r>
            </a:p>
          </p:txBody>
        </p:sp>
      </p:grpSp>
      <p:grpSp>
        <p:nvGrpSpPr>
          <p:cNvPr id="6" name="Group 6"/>
          <p:cNvGrpSpPr/>
          <p:nvPr/>
        </p:nvGrpSpPr>
        <p:grpSpPr>
          <a:xfrm>
            <a:off x="7147579" y="1939945"/>
            <a:ext cx="3990603" cy="1695596"/>
            <a:chOff x="0" y="0"/>
            <a:chExt cx="1051023" cy="446577"/>
          </a:xfrm>
        </p:grpSpPr>
        <p:sp>
          <p:nvSpPr>
            <p:cNvPr id="7" name="Freeform 7"/>
            <p:cNvSpPr/>
            <p:nvPr/>
          </p:nvSpPr>
          <p:spPr>
            <a:xfrm>
              <a:off x="0" y="0"/>
              <a:ext cx="1051023" cy="446577"/>
            </a:xfrm>
            <a:custGeom>
              <a:avLst/>
              <a:gdLst/>
              <a:ahLst/>
              <a:cxnLst/>
              <a:rect l="l" t="t" r="r" b="b"/>
              <a:pathLst>
                <a:path w="1051023" h="446577">
                  <a:moveTo>
                    <a:pt x="58201" y="0"/>
                  </a:moveTo>
                  <a:lnTo>
                    <a:pt x="992822" y="0"/>
                  </a:lnTo>
                  <a:cubicBezTo>
                    <a:pt x="1008258" y="0"/>
                    <a:pt x="1023061" y="6132"/>
                    <a:pt x="1033976" y="17047"/>
                  </a:cubicBezTo>
                  <a:cubicBezTo>
                    <a:pt x="1044891" y="27962"/>
                    <a:pt x="1051023" y="42765"/>
                    <a:pt x="1051023" y="58201"/>
                  </a:cubicBezTo>
                  <a:lnTo>
                    <a:pt x="1051023" y="388376"/>
                  </a:lnTo>
                  <a:cubicBezTo>
                    <a:pt x="1051023" y="403811"/>
                    <a:pt x="1044891" y="418615"/>
                    <a:pt x="1033976" y="429530"/>
                  </a:cubicBezTo>
                  <a:cubicBezTo>
                    <a:pt x="1023061" y="440445"/>
                    <a:pt x="1008258" y="446577"/>
                    <a:pt x="992822" y="446577"/>
                  </a:cubicBezTo>
                  <a:lnTo>
                    <a:pt x="58201" y="446577"/>
                  </a:lnTo>
                  <a:cubicBezTo>
                    <a:pt x="42765" y="446577"/>
                    <a:pt x="27962" y="440445"/>
                    <a:pt x="17047" y="429530"/>
                  </a:cubicBezTo>
                  <a:cubicBezTo>
                    <a:pt x="6132" y="418615"/>
                    <a:pt x="0" y="403811"/>
                    <a:pt x="0" y="388376"/>
                  </a:cubicBezTo>
                  <a:lnTo>
                    <a:pt x="0" y="58201"/>
                  </a:lnTo>
                  <a:cubicBezTo>
                    <a:pt x="0" y="42765"/>
                    <a:pt x="6132" y="27962"/>
                    <a:pt x="17047" y="17047"/>
                  </a:cubicBezTo>
                  <a:cubicBezTo>
                    <a:pt x="27962" y="6132"/>
                    <a:pt x="42765" y="0"/>
                    <a:pt x="58201" y="0"/>
                  </a:cubicBezTo>
                  <a:close/>
                </a:path>
              </a:pathLst>
            </a:custGeom>
            <a:solidFill>
              <a:srgbClr val="71C7D6"/>
            </a:solidFill>
            <a:ln w="19050" cap="rnd">
              <a:solidFill>
                <a:srgbClr val="000000"/>
              </a:solidFill>
              <a:prstDash val="solid"/>
              <a:round/>
            </a:ln>
          </p:spPr>
          <p:txBody>
            <a:bodyPr/>
            <a:lstStyle/>
            <a:p>
              <a:endParaRPr lang="es-ES"/>
            </a:p>
          </p:txBody>
        </p:sp>
        <p:sp>
          <p:nvSpPr>
            <p:cNvPr id="8" name="TextBox 8"/>
            <p:cNvSpPr txBox="1"/>
            <p:nvPr/>
          </p:nvSpPr>
          <p:spPr>
            <a:xfrm>
              <a:off x="0" y="-66675"/>
              <a:ext cx="1051023" cy="513252"/>
            </a:xfrm>
            <a:prstGeom prst="rect">
              <a:avLst/>
            </a:prstGeom>
          </p:spPr>
          <p:txBody>
            <a:bodyPr lIns="50800" tIns="50800" rIns="50800" bIns="50800" rtlCol="0" anchor="ctr"/>
            <a:lstStyle/>
            <a:p>
              <a:pPr algn="ctr">
                <a:lnSpc>
                  <a:spcPts val="2800"/>
                </a:lnSpc>
              </a:pPr>
              <a:r>
                <a:rPr lang="en-US" sz="2000" b="1">
                  <a:solidFill>
                    <a:srgbClr val="000000"/>
                  </a:solidFill>
                  <a:latin typeface="Poppins Bold"/>
                  <a:ea typeface="Poppins Bold"/>
                  <a:cs typeface="Poppins Bold"/>
                  <a:sym typeface="Poppins Bold"/>
                </a:rPr>
                <a:t>Warum lösen manche Dinge mehr Scham aus als andere?</a:t>
              </a:r>
            </a:p>
          </p:txBody>
        </p:sp>
      </p:grpSp>
      <p:grpSp>
        <p:nvGrpSpPr>
          <p:cNvPr id="9" name="Group 9"/>
          <p:cNvGrpSpPr/>
          <p:nvPr/>
        </p:nvGrpSpPr>
        <p:grpSpPr>
          <a:xfrm>
            <a:off x="11766832" y="1790701"/>
            <a:ext cx="3990603" cy="1948752"/>
            <a:chOff x="0" y="-39307"/>
            <a:chExt cx="1051023" cy="513252"/>
          </a:xfrm>
        </p:grpSpPr>
        <p:sp>
          <p:nvSpPr>
            <p:cNvPr id="10" name="Freeform 10"/>
            <p:cNvSpPr/>
            <p:nvPr/>
          </p:nvSpPr>
          <p:spPr>
            <a:xfrm>
              <a:off x="0" y="0"/>
              <a:ext cx="1051023" cy="446577"/>
            </a:xfrm>
            <a:custGeom>
              <a:avLst/>
              <a:gdLst/>
              <a:ahLst/>
              <a:cxnLst/>
              <a:rect l="l" t="t" r="r" b="b"/>
              <a:pathLst>
                <a:path w="1051023" h="446577">
                  <a:moveTo>
                    <a:pt x="58201" y="0"/>
                  </a:moveTo>
                  <a:lnTo>
                    <a:pt x="992822" y="0"/>
                  </a:lnTo>
                  <a:cubicBezTo>
                    <a:pt x="1008258" y="0"/>
                    <a:pt x="1023061" y="6132"/>
                    <a:pt x="1033976" y="17047"/>
                  </a:cubicBezTo>
                  <a:cubicBezTo>
                    <a:pt x="1044891" y="27962"/>
                    <a:pt x="1051023" y="42765"/>
                    <a:pt x="1051023" y="58201"/>
                  </a:cubicBezTo>
                  <a:lnTo>
                    <a:pt x="1051023" y="388376"/>
                  </a:lnTo>
                  <a:cubicBezTo>
                    <a:pt x="1051023" y="403811"/>
                    <a:pt x="1044891" y="418615"/>
                    <a:pt x="1033976" y="429530"/>
                  </a:cubicBezTo>
                  <a:cubicBezTo>
                    <a:pt x="1023061" y="440445"/>
                    <a:pt x="1008258" y="446577"/>
                    <a:pt x="992822" y="446577"/>
                  </a:cubicBezTo>
                  <a:lnTo>
                    <a:pt x="58201" y="446577"/>
                  </a:lnTo>
                  <a:cubicBezTo>
                    <a:pt x="42765" y="446577"/>
                    <a:pt x="27962" y="440445"/>
                    <a:pt x="17047" y="429530"/>
                  </a:cubicBezTo>
                  <a:cubicBezTo>
                    <a:pt x="6132" y="418615"/>
                    <a:pt x="0" y="403811"/>
                    <a:pt x="0" y="388376"/>
                  </a:cubicBezTo>
                  <a:lnTo>
                    <a:pt x="0" y="58201"/>
                  </a:lnTo>
                  <a:cubicBezTo>
                    <a:pt x="0" y="42765"/>
                    <a:pt x="6132" y="27962"/>
                    <a:pt x="17047" y="17047"/>
                  </a:cubicBezTo>
                  <a:cubicBezTo>
                    <a:pt x="27962" y="6132"/>
                    <a:pt x="42765" y="0"/>
                    <a:pt x="58201" y="0"/>
                  </a:cubicBezTo>
                  <a:close/>
                </a:path>
              </a:pathLst>
            </a:custGeom>
            <a:solidFill>
              <a:srgbClr val="E4829D"/>
            </a:solidFill>
            <a:ln w="19050" cap="rnd">
              <a:solidFill>
                <a:srgbClr val="000000"/>
              </a:solidFill>
              <a:prstDash val="solid"/>
              <a:round/>
            </a:ln>
          </p:spPr>
          <p:txBody>
            <a:bodyPr/>
            <a:lstStyle/>
            <a:p>
              <a:endParaRPr lang="es-ES"/>
            </a:p>
          </p:txBody>
        </p:sp>
        <p:sp>
          <p:nvSpPr>
            <p:cNvPr id="11" name="TextBox 11"/>
            <p:cNvSpPr txBox="1"/>
            <p:nvPr/>
          </p:nvSpPr>
          <p:spPr>
            <a:xfrm>
              <a:off x="0" y="-39307"/>
              <a:ext cx="1051023" cy="513252"/>
            </a:xfrm>
            <a:prstGeom prst="rect">
              <a:avLst/>
            </a:prstGeom>
          </p:spPr>
          <p:txBody>
            <a:bodyPr lIns="50800" tIns="50800" rIns="50800" bIns="50800" rtlCol="0" anchor="ctr"/>
            <a:lstStyle/>
            <a:p>
              <a:pPr algn="ctr">
                <a:lnSpc>
                  <a:spcPts val="2800"/>
                </a:lnSpc>
              </a:pPr>
              <a:r>
                <a:rPr lang="en-US" sz="2000" b="1" dirty="0">
                  <a:solidFill>
                    <a:srgbClr val="000000"/>
                  </a:solidFill>
                  <a:latin typeface="Poppins Bold"/>
                  <a:ea typeface="Poppins Bold"/>
                  <a:cs typeface="Poppins Bold"/>
                  <a:sym typeface="Poppins Bold"/>
                </a:rPr>
                <a:t>Was </a:t>
              </a:r>
              <a:r>
                <a:rPr lang="en-US" sz="2000" b="1" dirty="0" err="1">
                  <a:solidFill>
                    <a:srgbClr val="000000"/>
                  </a:solidFill>
                  <a:latin typeface="Poppins Bold"/>
                  <a:ea typeface="Poppins Bold"/>
                  <a:cs typeface="Poppins Bold"/>
                  <a:sym typeface="Poppins Bold"/>
                </a:rPr>
                <a:t>können</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wir</a:t>
              </a:r>
              <a:r>
                <a:rPr lang="en-US" sz="2000" b="1" dirty="0">
                  <a:solidFill>
                    <a:srgbClr val="000000"/>
                  </a:solidFill>
                  <a:latin typeface="Poppins Bold"/>
                  <a:ea typeface="Poppins Bold"/>
                  <a:cs typeface="Poppins Bold"/>
                  <a:sym typeface="Poppins Bold"/>
                </a:rPr>
                <a:t> tun, </a:t>
              </a:r>
              <a:r>
                <a:rPr lang="en-US" sz="2000" b="1" dirty="0" err="1">
                  <a:solidFill>
                    <a:srgbClr val="000000"/>
                  </a:solidFill>
                  <a:latin typeface="Poppins Bold"/>
                  <a:ea typeface="Poppins Bold"/>
                  <a:cs typeface="Poppins Bold"/>
                  <a:sym typeface="Poppins Bold"/>
                </a:rPr>
                <a:t>damit</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sich</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niemand</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schlecht</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fühlt</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wenn</a:t>
              </a:r>
              <a:r>
                <a:rPr lang="en-US" sz="2000" b="1" dirty="0">
                  <a:solidFill>
                    <a:srgbClr val="000000"/>
                  </a:solidFill>
                  <a:latin typeface="Poppins Bold"/>
                  <a:ea typeface="Poppins Bold"/>
                  <a:cs typeface="Poppins Bold"/>
                  <a:sym typeface="Poppins Bold"/>
                </a:rPr>
                <a:t> er*</a:t>
              </a:r>
              <a:r>
                <a:rPr lang="en-US" sz="2000" b="1" dirty="0" err="1">
                  <a:solidFill>
                    <a:srgbClr val="000000"/>
                  </a:solidFill>
                  <a:latin typeface="Poppins Bold"/>
                  <a:ea typeface="Poppins Bold"/>
                  <a:cs typeface="Poppins Bold"/>
                  <a:sym typeface="Poppins Bold"/>
                </a:rPr>
                <a:t>sie</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im</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Unterricht</a:t>
              </a:r>
              <a:r>
                <a:rPr lang="en-US" sz="2000" b="1" dirty="0">
                  <a:solidFill>
                    <a:srgbClr val="000000"/>
                  </a:solidFill>
                  <a:latin typeface="Poppins Bold"/>
                  <a:ea typeface="Poppins Bold"/>
                  <a:cs typeface="Poppins Bold"/>
                  <a:sym typeface="Poppins Bold"/>
                </a:rPr>
                <a:t> </a:t>
              </a:r>
              <a:r>
                <a:rPr lang="en-US" sz="2000" b="1" dirty="0" err="1">
                  <a:solidFill>
                    <a:srgbClr val="000000"/>
                  </a:solidFill>
                  <a:latin typeface="Poppins Bold"/>
                  <a:ea typeface="Poppins Bold"/>
                  <a:cs typeface="Poppins Bold"/>
                  <a:sym typeface="Poppins Bold"/>
                </a:rPr>
                <a:t>einen</a:t>
              </a:r>
              <a:r>
                <a:rPr lang="en-US" sz="2000" b="1" dirty="0">
                  <a:solidFill>
                    <a:srgbClr val="000000"/>
                  </a:solidFill>
                  <a:latin typeface="Poppins Bold"/>
                  <a:ea typeface="Poppins Bold"/>
                  <a:cs typeface="Poppins Bold"/>
                  <a:sym typeface="Poppins Bold"/>
                </a:rPr>
                <a:t> Fehler </a:t>
              </a:r>
              <a:r>
                <a:rPr lang="en-US" sz="2000" b="1" dirty="0" err="1">
                  <a:solidFill>
                    <a:srgbClr val="000000"/>
                  </a:solidFill>
                  <a:latin typeface="Poppins Bold"/>
                  <a:ea typeface="Poppins Bold"/>
                  <a:cs typeface="Poppins Bold"/>
                  <a:sym typeface="Poppins Bold"/>
                </a:rPr>
                <a:t>macht</a:t>
              </a:r>
              <a:r>
                <a:rPr lang="en-US" sz="2000" b="1" dirty="0">
                  <a:solidFill>
                    <a:srgbClr val="000000"/>
                  </a:solidFill>
                  <a:latin typeface="Poppins Bold"/>
                  <a:ea typeface="Poppins Bold"/>
                  <a:cs typeface="Poppins Bold"/>
                  <a:sym typeface="Poppins Bold"/>
                </a:rPr>
                <a:t>?</a:t>
              </a:r>
            </a:p>
          </p:txBody>
        </p:sp>
      </p:grpSp>
      <p:sp>
        <p:nvSpPr>
          <p:cNvPr id="12" name="TextBox 12"/>
          <p:cNvSpPr txBox="1"/>
          <p:nvPr/>
        </p:nvSpPr>
        <p:spPr>
          <a:xfrm>
            <a:off x="2530565" y="5720818"/>
            <a:ext cx="5213687" cy="2482850"/>
          </a:xfrm>
          <a:prstGeom prst="rect">
            <a:avLst/>
          </a:prstGeom>
        </p:spPr>
        <p:txBody>
          <a:bodyPr lIns="0" tIns="0" rIns="0" bIns="0" rtlCol="0" anchor="t">
            <a:spAutoFit/>
          </a:bodyPr>
          <a:lstStyle/>
          <a:p>
            <a:pPr algn="l">
              <a:lnSpc>
                <a:spcPts val="2800"/>
              </a:lnSpc>
              <a:spcBef>
                <a:spcPct val="0"/>
              </a:spcBef>
            </a:pPr>
            <a:r>
              <a:rPr lang="en-US" sz="2000" b="1">
                <a:solidFill>
                  <a:srgbClr val="000000"/>
                </a:solidFill>
                <a:latin typeface="Poppins Bold"/>
                <a:ea typeface="Poppins Bold"/>
                <a:cs typeface="Poppins Bold"/>
                <a:sym typeface="Poppins Bold"/>
              </a:rPr>
              <a:t>Denke daran</a:t>
            </a:r>
          </a:p>
          <a:p>
            <a:pPr algn="l">
              <a:lnSpc>
                <a:spcPts val="2800"/>
              </a:lnSpc>
              <a:spcBef>
                <a:spcPct val="0"/>
              </a:spcBef>
            </a:pPr>
            <a:r>
              <a:rPr lang="en-US" sz="2000">
                <a:solidFill>
                  <a:srgbClr val="000000"/>
                </a:solidFill>
                <a:latin typeface="Poppins"/>
                <a:ea typeface="Poppins"/>
                <a:cs typeface="Poppins"/>
                <a:sym typeface="Poppins"/>
              </a:rPr>
              <a:t>Wir alle fühlen manchmal Scham. Wir können lernen, sie zu erkennen und zu verstehen, wann sie erscheint. In dieser Klasse können wir alle dazu beitragen, dass sich niemand schlecht fühlt, wenn er*sie einen Fehler macht.</a:t>
            </a:r>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76300" y="3031320"/>
            <a:ext cx="20040600" cy="10402643"/>
            <a:chOff x="0" y="0"/>
            <a:chExt cx="26720800" cy="13870191"/>
          </a:xfrm>
        </p:grpSpPr>
        <p:sp>
          <p:nvSpPr>
            <p:cNvPr id="3" name="Freeform 3"/>
            <p:cNvSpPr/>
            <p:nvPr/>
          </p:nvSpPr>
          <p:spPr>
            <a:xfrm>
              <a:off x="0" y="0"/>
              <a:ext cx="26720800" cy="13870178"/>
            </a:xfrm>
            <a:custGeom>
              <a:avLst/>
              <a:gdLst/>
              <a:ahLst/>
              <a:cxnLst/>
              <a:rect l="l" t="t" r="r" b="b"/>
              <a:pathLst>
                <a:path w="26720800" h="13870178">
                  <a:moveTo>
                    <a:pt x="0" y="6935089"/>
                  </a:moveTo>
                  <a:cubicBezTo>
                    <a:pt x="0" y="3104896"/>
                    <a:pt x="5981700" y="0"/>
                    <a:pt x="13360400" y="0"/>
                  </a:cubicBezTo>
                  <a:cubicBezTo>
                    <a:pt x="20739100" y="0"/>
                    <a:pt x="26720800" y="3104896"/>
                    <a:pt x="26720800" y="6935089"/>
                  </a:cubicBezTo>
                  <a:cubicBezTo>
                    <a:pt x="26720800" y="10765282"/>
                    <a:pt x="20739100" y="13870178"/>
                    <a:pt x="13360400" y="13870178"/>
                  </a:cubicBezTo>
                  <a:cubicBezTo>
                    <a:pt x="5981700" y="13870178"/>
                    <a:pt x="0" y="10765282"/>
                    <a:pt x="0" y="6935089"/>
                  </a:cubicBezTo>
                  <a:close/>
                </a:path>
              </a:pathLst>
            </a:custGeom>
            <a:solidFill>
              <a:srgbClr val="51B264"/>
            </a:solidFill>
          </p:spPr>
          <p:txBody>
            <a:bodyPr/>
            <a:lstStyle/>
            <a:p>
              <a:endParaRPr lang="es-ES"/>
            </a:p>
          </p:txBody>
        </p:sp>
      </p:grpSp>
      <p:sp>
        <p:nvSpPr>
          <p:cNvPr id="4" name="TextBox 4"/>
          <p:cNvSpPr txBox="1"/>
          <p:nvPr/>
        </p:nvSpPr>
        <p:spPr>
          <a:xfrm>
            <a:off x="4612795" y="5590652"/>
            <a:ext cx="9062410" cy="1543050"/>
          </a:xfrm>
          <a:prstGeom prst="rect">
            <a:avLst/>
          </a:prstGeom>
        </p:spPr>
        <p:txBody>
          <a:bodyPr lIns="0" tIns="0" rIns="0" bIns="0" rtlCol="0" anchor="t">
            <a:spAutoFit/>
          </a:bodyPr>
          <a:lstStyle/>
          <a:p>
            <a:pPr algn="ctr">
              <a:lnSpc>
                <a:spcPts val="5999"/>
              </a:lnSpc>
            </a:pPr>
            <a:r>
              <a:rPr lang="en-US" sz="4999" b="1">
                <a:solidFill>
                  <a:srgbClr val="000000"/>
                </a:solidFill>
                <a:latin typeface="Poppins Bold"/>
                <a:ea typeface="Poppins Bold"/>
                <a:cs typeface="Poppins Bold"/>
                <a:sym typeface="Poppins Bold"/>
              </a:rPr>
              <a:t>Was mir hilft, wenn ich Scham fühle</a:t>
            </a:r>
          </a:p>
        </p:txBody>
      </p:sp>
      <p:sp>
        <p:nvSpPr>
          <p:cNvPr id="5" name="TextBox 5"/>
          <p:cNvSpPr txBox="1"/>
          <p:nvPr/>
        </p:nvSpPr>
        <p:spPr>
          <a:xfrm>
            <a:off x="8428211" y="3778509"/>
            <a:ext cx="1431578" cy="368300"/>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Aktivität 2.2</a:t>
            </a:r>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570220" y="3061149"/>
            <a:ext cx="5209332" cy="6646675"/>
          </a:xfrm>
          <a:custGeom>
            <a:avLst/>
            <a:gdLst/>
            <a:ahLst/>
            <a:cxnLst/>
            <a:rect l="l" t="t" r="r" b="b"/>
            <a:pathLst>
              <a:path w="5209332" h="6646675">
                <a:moveTo>
                  <a:pt x="0" y="0"/>
                </a:moveTo>
                <a:lnTo>
                  <a:pt x="5209332" y="0"/>
                </a:lnTo>
                <a:lnTo>
                  <a:pt x="5209332" y="6646675"/>
                </a:lnTo>
                <a:lnTo>
                  <a:pt x="0" y="6646675"/>
                </a:lnTo>
                <a:lnTo>
                  <a:pt x="0" y="0"/>
                </a:lnTo>
                <a:close/>
              </a:path>
            </a:pathLst>
          </a:custGeom>
          <a:blipFill>
            <a:blip r:embed="rId2"/>
            <a:stretch>
              <a:fillRect/>
            </a:stretch>
          </a:blipFill>
        </p:spPr>
        <p:txBody>
          <a:bodyPr/>
          <a:lstStyle/>
          <a:p>
            <a:endParaRPr lang="es-ES"/>
          </a:p>
        </p:txBody>
      </p:sp>
      <p:sp>
        <p:nvSpPr>
          <p:cNvPr id="3" name="TextBox 3"/>
          <p:cNvSpPr txBox="1"/>
          <p:nvPr/>
        </p:nvSpPr>
        <p:spPr>
          <a:xfrm>
            <a:off x="2346960" y="1160650"/>
            <a:ext cx="6446520" cy="2130425"/>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Materialien:</a:t>
            </a:r>
          </a:p>
          <a:p>
            <a:pPr algn="l">
              <a:lnSpc>
                <a:spcPts val="2800"/>
              </a:lnSpc>
            </a:pPr>
            <a:r>
              <a:rPr lang="en-US" sz="2000" b="1">
                <a:solidFill>
                  <a:srgbClr val="000000"/>
                </a:solidFill>
                <a:latin typeface="Poppins Bold"/>
                <a:ea typeface="Poppins Bold"/>
                <a:cs typeface="Poppins Bold"/>
                <a:sym typeface="Poppins Bold"/>
              </a:rPr>
              <a:t> </a:t>
            </a:r>
          </a:p>
          <a:p>
            <a:pPr marL="431802" lvl="1" indent="-215901" algn="l">
              <a:lnSpc>
                <a:spcPts val="2800"/>
              </a:lnSpc>
              <a:buFont typeface="Arial"/>
              <a:buChar char="•"/>
            </a:pPr>
            <a:r>
              <a:rPr lang="en-US" sz="2000">
                <a:solidFill>
                  <a:srgbClr val="000000"/>
                </a:solidFill>
                <a:latin typeface="Poppins"/>
                <a:ea typeface="Poppins"/>
                <a:cs typeface="Poppins"/>
                <a:sym typeface="Poppins"/>
              </a:rPr>
              <a:t>Karten oder Haftnotizen</a:t>
            </a:r>
          </a:p>
          <a:p>
            <a:pPr marL="431802" lvl="1" indent="-215901" algn="l">
              <a:lnSpc>
                <a:spcPts val="2800"/>
              </a:lnSpc>
              <a:buFont typeface="Arial"/>
              <a:buChar char="•"/>
            </a:pPr>
            <a:r>
              <a:rPr lang="en-US" sz="2000">
                <a:solidFill>
                  <a:srgbClr val="000000"/>
                </a:solidFill>
                <a:latin typeface="Poppins"/>
                <a:ea typeface="Poppins"/>
                <a:cs typeface="Poppins"/>
                <a:sym typeface="Poppins"/>
              </a:rPr>
              <a:t>Marker</a:t>
            </a:r>
          </a:p>
          <a:p>
            <a:pPr marL="431802" lvl="1" indent="-215901" algn="l">
              <a:lnSpc>
                <a:spcPts val="2800"/>
              </a:lnSpc>
              <a:buFont typeface="Arial"/>
              <a:buChar char="•"/>
            </a:pPr>
            <a:r>
              <a:rPr lang="en-US" sz="2000">
                <a:solidFill>
                  <a:srgbClr val="000000"/>
                </a:solidFill>
                <a:latin typeface="Poppins"/>
                <a:ea typeface="Poppins"/>
                <a:cs typeface="Poppins"/>
                <a:sym typeface="Poppins"/>
              </a:rPr>
              <a:t>Tafel oder große Wandfläche</a:t>
            </a:r>
          </a:p>
          <a:p>
            <a:pPr marL="431802" lvl="1" indent="-215901" algn="l">
              <a:lnSpc>
                <a:spcPts val="2800"/>
              </a:lnSpc>
              <a:buFont typeface="Arial"/>
              <a:buChar char="•"/>
            </a:pPr>
            <a:r>
              <a:rPr lang="en-US" sz="2000">
                <a:solidFill>
                  <a:srgbClr val="000000"/>
                </a:solidFill>
                <a:latin typeface="Poppins"/>
                <a:ea typeface="Poppins"/>
                <a:cs typeface="Poppins"/>
                <a:sym typeface="Poppins"/>
              </a:rPr>
              <a:t>(Optional) ruhige Musik</a:t>
            </a:r>
          </a:p>
        </p:txBody>
      </p:sp>
      <p:sp>
        <p:nvSpPr>
          <p:cNvPr id="4" name="TextBox 4"/>
          <p:cNvSpPr txBox="1"/>
          <p:nvPr/>
        </p:nvSpPr>
        <p:spPr>
          <a:xfrm>
            <a:off x="10609952" y="1160650"/>
            <a:ext cx="5873070" cy="3187700"/>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Was wir machen</a:t>
            </a:r>
          </a:p>
          <a:p>
            <a:pPr algn="l">
              <a:lnSpc>
                <a:spcPts val="2800"/>
              </a:lnSpc>
            </a:pPr>
            <a:endParaRPr lang="en-US" sz="2000" b="1">
              <a:solidFill>
                <a:srgbClr val="000000"/>
              </a:solidFill>
              <a:latin typeface="Poppins Bold"/>
              <a:ea typeface="Poppins Bold"/>
              <a:cs typeface="Poppins Bold"/>
              <a:sym typeface="Poppins Bold"/>
            </a:endParaRPr>
          </a:p>
          <a:p>
            <a:pPr algn="l">
              <a:lnSpc>
                <a:spcPts val="2800"/>
              </a:lnSpc>
            </a:pPr>
            <a:r>
              <a:rPr lang="en-US" sz="2000">
                <a:solidFill>
                  <a:srgbClr val="000000"/>
                </a:solidFill>
                <a:latin typeface="Poppins"/>
                <a:ea typeface="Poppins"/>
                <a:cs typeface="Poppins"/>
                <a:sym typeface="Poppins"/>
              </a:rPr>
              <a:t>Wir denken an Situationen, die in der Schule Scham auslösen können.</a:t>
            </a:r>
          </a:p>
          <a:p>
            <a:pPr algn="l">
              <a:lnSpc>
                <a:spcPts val="2800"/>
              </a:lnSpc>
            </a:pPr>
            <a:r>
              <a:rPr lang="en-US" sz="2000">
                <a:solidFill>
                  <a:srgbClr val="000000"/>
                </a:solidFill>
                <a:latin typeface="Poppins"/>
                <a:ea typeface="Poppins"/>
                <a:cs typeface="Poppins"/>
                <a:sym typeface="Poppins"/>
              </a:rPr>
              <a:t>Wir schreiben oder zeichnen eine Situation auf eine Karte</a:t>
            </a:r>
          </a:p>
          <a:p>
            <a:pPr algn="l">
              <a:lnSpc>
                <a:spcPts val="2800"/>
              </a:lnSpc>
            </a:pPr>
            <a:r>
              <a:rPr lang="en-US" sz="2000">
                <a:solidFill>
                  <a:srgbClr val="000000"/>
                </a:solidFill>
                <a:latin typeface="Poppins"/>
                <a:ea typeface="Poppins"/>
                <a:cs typeface="Poppins"/>
                <a:sym typeface="Poppins"/>
              </a:rPr>
              <a:t>(sie muss nicht persönlich sein).</a:t>
            </a:r>
          </a:p>
          <a:p>
            <a:pPr algn="l">
              <a:lnSpc>
                <a:spcPts val="2800"/>
              </a:lnSpc>
            </a:pPr>
            <a:r>
              <a:rPr lang="en-US" sz="2000">
                <a:solidFill>
                  <a:srgbClr val="000000"/>
                </a:solidFill>
                <a:latin typeface="Poppins"/>
                <a:ea typeface="Poppins"/>
                <a:cs typeface="Poppins"/>
                <a:sym typeface="Poppins"/>
              </a:rPr>
              <a:t>Danach kleben wir alle Karten auf ein Plakat, um zu sehen, welche Dinge sich wiederholen.</a:t>
            </a:r>
          </a:p>
        </p:txBody>
      </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744195" y="3696400"/>
            <a:ext cx="5170192" cy="1774332"/>
            <a:chOff x="0" y="0"/>
            <a:chExt cx="1361697" cy="467314"/>
          </a:xfrm>
        </p:grpSpPr>
        <p:sp>
          <p:nvSpPr>
            <p:cNvPr id="3" name="Freeform 3"/>
            <p:cNvSpPr/>
            <p:nvPr/>
          </p:nvSpPr>
          <p:spPr>
            <a:xfrm>
              <a:off x="0" y="0"/>
              <a:ext cx="1361697" cy="467314"/>
            </a:xfrm>
            <a:custGeom>
              <a:avLst/>
              <a:gdLst/>
              <a:ahLst/>
              <a:cxnLst/>
              <a:rect l="l" t="t" r="r" b="b"/>
              <a:pathLst>
                <a:path w="1361697" h="467314">
                  <a:moveTo>
                    <a:pt x="44922" y="0"/>
                  </a:moveTo>
                  <a:lnTo>
                    <a:pt x="1316774" y="0"/>
                  </a:lnTo>
                  <a:cubicBezTo>
                    <a:pt x="1341584" y="0"/>
                    <a:pt x="1361697" y="20112"/>
                    <a:pt x="1361697" y="44922"/>
                  </a:cubicBezTo>
                  <a:lnTo>
                    <a:pt x="1361697" y="422391"/>
                  </a:lnTo>
                  <a:cubicBezTo>
                    <a:pt x="1361697" y="434306"/>
                    <a:pt x="1356964" y="445732"/>
                    <a:pt x="1348539" y="454156"/>
                  </a:cubicBezTo>
                  <a:cubicBezTo>
                    <a:pt x="1340115" y="462581"/>
                    <a:pt x="1328688" y="467314"/>
                    <a:pt x="1316774" y="467314"/>
                  </a:cubicBezTo>
                  <a:lnTo>
                    <a:pt x="44922" y="467314"/>
                  </a:lnTo>
                  <a:cubicBezTo>
                    <a:pt x="33008" y="467314"/>
                    <a:pt x="21582" y="462581"/>
                    <a:pt x="13157" y="454156"/>
                  </a:cubicBezTo>
                  <a:cubicBezTo>
                    <a:pt x="4733" y="445732"/>
                    <a:pt x="0" y="434306"/>
                    <a:pt x="0" y="422391"/>
                  </a:cubicBezTo>
                  <a:lnTo>
                    <a:pt x="0" y="44922"/>
                  </a:lnTo>
                  <a:cubicBezTo>
                    <a:pt x="0" y="33008"/>
                    <a:pt x="4733" y="21582"/>
                    <a:pt x="13157" y="13157"/>
                  </a:cubicBezTo>
                  <a:cubicBezTo>
                    <a:pt x="21582" y="4733"/>
                    <a:pt x="33008" y="0"/>
                    <a:pt x="44922" y="0"/>
                  </a:cubicBezTo>
                  <a:close/>
                </a:path>
              </a:pathLst>
            </a:custGeom>
            <a:solidFill>
              <a:srgbClr val="51B264"/>
            </a:solidFill>
            <a:ln w="19050" cap="rnd">
              <a:solidFill>
                <a:srgbClr val="000000"/>
              </a:solidFill>
              <a:prstDash val="solid"/>
              <a:round/>
            </a:ln>
          </p:spPr>
          <p:txBody>
            <a:bodyPr/>
            <a:lstStyle/>
            <a:p>
              <a:endParaRPr lang="es-ES"/>
            </a:p>
          </p:txBody>
        </p:sp>
        <p:sp>
          <p:nvSpPr>
            <p:cNvPr id="4" name="TextBox 4"/>
            <p:cNvSpPr txBox="1"/>
            <p:nvPr/>
          </p:nvSpPr>
          <p:spPr>
            <a:xfrm>
              <a:off x="0" y="-66675"/>
              <a:ext cx="1361697" cy="533989"/>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Welche Worte, Gesten oder Handlungen helfen uns, uns besser zu fühlen?</a:t>
              </a:r>
            </a:p>
          </p:txBody>
        </p:sp>
      </p:grpSp>
      <p:sp>
        <p:nvSpPr>
          <p:cNvPr id="5" name="Freeform 5"/>
          <p:cNvSpPr/>
          <p:nvPr/>
        </p:nvSpPr>
        <p:spPr>
          <a:xfrm>
            <a:off x="10061253" y="851680"/>
            <a:ext cx="7681549" cy="8406620"/>
          </a:xfrm>
          <a:custGeom>
            <a:avLst/>
            <a:gdLst/>
            <a:ahLst/>
            <a:cxnLst/>
            <a:rect l="l" t="t" r="r" b="b"/>
            <a:pathLst>
              <a:path w="7681549" h="8406620">
                <a:moveTo>
                  <a:pt x="0" y="0"/>
                </a:moveTo>
                <a:lnTo>
                  <a:pt x="7681549" y="0"/>
                </a:lnTo>
                <a:lnTo>
                  <a:pt x="7681549" y="8406620"/>
                </a:lnTo>
                <a:lnTo>
                  <a:pt x="0" y="8406620"/>
                </a:lnTo>
                <a:lnTo>
                  <a:pt x="0" y="0"/>
                </a:lnTo>
                <a:close/>
              </a:path>
            </a:pathLst>
          </a:custGeom>
          <a:blipFill>
            <a:blip r:embed="rId2"/>
            <a:stretch>
              <a:fillRect/>
            </a:stretch>
          </a:blipFill>
        </p:spPr>
        <p:txBody>
          <a:bodyPr/>
          <a:lstStyle/>
          <a:p>
            <a:endParaRPr lang="es-ES"/>
          </a:p>
        </p:txBody>
      </p:sp>
      <p:sp>
        <p:nvSpPr>
          <p:cNvPr id="6" name="TextBox 6"/>
          <p:cNvSpPr txBox="1"/>
          <p:nvPr/>
        </p:nvSpPr>
        <p:spPr>
          <a:xfrm>
            <a:off x="1702149" y="1904937"/>
            <a:ext cx="7254283" cy="1425575"/>
          </a:xfrm>
          <a:prstGeom prst="rect">
            <a:avLst/>
          </a:prstGeom>
        </p:spPr>
        <p:txBody>
          <a:bodyPr lIns="0" tIns="0" rIns="0" bIns="0" rtlCol="0" anchor="t">
            <a:spAutoFit/>
          </a:bodyPr>
          <a:lstStyle/>
          <a:p>
            <a:pPr algn="ctr">
              <a:lnSpc>
                <a:spcPts val="2800"/>
              </a:lnSpc>
            </a:pPr>
            <a:r>
              <a:rPr lang="en-US" sz="2000">
                <a:solidFill>
                  <a:srgbClr val="000000"/>
                </a:solidFill>
                <a:latin typeface="Poppins"/>
                <a:ea typeface="Poppins"/>
                <a:cs typeface="Poppins"/>
                <a:sym typeface="Poppins"/>
              </a:rPr>
              <a:t>Wir haben bereits gesehen, welche Dinge Scham auslösen können.</a:t>
            </a:r>
          </a:p>
          <a:p>
            <a:pPr algn="ctr">
              <a:lnSpc>
                <a:spcPts val="2800"/>
              </a:lnSpc>
              <a:spcBef>
                <a:spcPct val="0"/>
              </a:spcBef>
            </a:pPr>
            <a:r>
              <a:rPr lang="en-US" sz="2000">
                <a:solidFill>
                  <a:srgbClr val="000000"/>
                </a:solidFill>
                <a:latin typeface="Poppins"/>
                <a:ea typeface="Poppins"/>
                <a:cs typeface="Poppins"/>
                <a:sym typeface="Poppins"/>
              </a:rPr>
              <a:t>Jetzt denken wir darüber nach, was uns hilft, wenn wir das fühlen.</a:t>
            </a:r>
          </a:p>
        </p:txBody>
      </p:sp>
      <p:grpSp>
        <p:nvGrpSpPr>
          <p:cNvPr id="7" name="Group 7"/>
          <p:cNvGrpSpPr/>
          <p:nvPr/>
        </p:nvGrpSpPr>
        <p:grpSpPr>
          <a:xfrm>
            <a:off x="2007299" y="6019482"/>
            <a:ext cx="7254283" cy="2648331"/>
            <a:chOff x="0" y="0"/>
            <a:chExt cx="9672378" cy="3531108"/>
          </a:xfrm>
        </p:grpSpPr>
        <p:sp>
          <p:nvSpPr>
            <p:cNvPr id="8" name="TextBox 8"/>
            <p:cNvSpPr txBox="1"/>
            <p:nvPr/>
          </p:nvSpPr>
          <p:spPr>
            <a:xfrm>
              <a:off x="0" y="-66675"/>
              <a:ext cx="9672378" cy="468841"/>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Beispiele:</a:t>
              </a:r>
            </a:p>
          </p:txBody>
        </p:sp>
        <p:sp>
          <p:nvSpPr>
            <p:cNvPr id="9" name="TextBox 9"/>
            <p:cNvSpPr txBox="1"/>
            <p:nvPr/>
          </p:nvSpPr>
          <p:spPr>
            <a:xfrm>
              <a:off x="0" y="712767"/>
              <a:ext cx="9672378" cy="2818341"/>
            </a:xfrm>
            <a:prstGeom prst="rect">
              <a:avLst/>
            </a:prstGeom>
          </p:spPr>
          <p:txBody>
            <a:bodyPr lIns="0" tIns="0" rIns="0" bIns="0" rtlCol="0" anchor="t">
              <a:spAutoFit/>
            </a:bodyPr>
            <a:lstStyle/>
            <a:p>
              <a:pPr marL="431802" lvl="1" indent="-215901" algn="l">
                <a:lnSpc>
                  <a:spcPts val="2800"/>
                </a:lnSpc>
                <a:buFont typeface="Arial"/>
                <a:buChar char="•"/>
              </a:pPr>
              <a:r>
                <a:rPr lang="en-US" sz="2000">
                  <a:solidFill>
                    <a:srgbClr val="000000"/>
                  </a:solidFill>
                  <a:latin typeface="Poppins"/>
                  <a:ea typeface="Poppins"/>
                  <a:cs typeface="Poppins"/>
                  <a:sym typeface="Poppins"/>
                </a:rPr>
                <a:t>Dass mir jemand zuhört.</a:t>
              </a:r>
            </a:p>
            <a:p>
              <a:pPr marL="431802" lvl="1" indent="-215901" algn="l">
                <a:lnSpc>
                  <a:spcPts val="2800"/>
                </a:lnSpc>
                <a:buFont typeface="Arial"/>
                <a:buChar char="•"/>
              </a:pPr>
              <a:r>
                <a:rPr lang="en-US" sz="2000">
                  <a:solidFill>
                    <a:srgbClr val="000000"/>
                  </a:solidFill>
                  <a:latin typeface="Poppins"/>
                  <a:ea typeface="Poppins"/>
                  <a:cs typeface="Poppins"/>
                  <a:sym typeface="Poppins"/>
                </a:rPr>
                <a:t>Dass niemand über mich lacht.</a:t>
              </a:r>
            </a:p>
            <a:p>
              <a:pPr marL="431802" lvl="1" indent="-215901" algn="l">
                <a:lnSpc>
                  <a:spcPts val="2800"/>
                </a:lnSpc>
                <a:buFont typeface="Arial"/>
                <a:buChar char="•"/>
              </a:pPr>
              <a:r>
                <a:rPr lang="en-US" sz="2000">
                  <a:solidFill>
                    <a:srgbClr val="000000"/>
                  </a:solidFill>
                  <a:latin typeface="Poppins"/>
                  <a:ea typeface="Poppins"/>
                  <a:cs typeface="Poppins"/>
                  <a:sym typeface="Poppins"/>
                </a:rPr>
                <a:t>Dass mir etwas Nettes gesagt wird.</a:t>
              </a:r>
            </a:p>
            <a:p>
              <a:pPr marL="431802" lvl="1" indent="-215901" algn="l">
                <a:lnSpc>
                  <a:spcPts val="2800"/>
                </a:lnSpc>
                <a:buFont typeface="Arial"/>
                <a:buChar char="•"/>
              </a:pPr>
              <a:r>
                <a:rPr lang="en-US" sz="2000">
                  <a:solidFill>
                    <a:srgbClr val="000000"/>
                  </a:solidFill>
                  <a:latin typeface="Poppins"/>
                  <a:ea typeface="Poppins"/>
                  <a:cs typeface="Poppins"/>
                  <a:sym typeface="Poppins"/>
                </a:rPr>
                <a:t>Dass man mir Zeit gibt, mich zu beruhigen.</a:t>
              </a:r>
            </a:p>
            <a:p>
              <a:pPr marL="431802" lvl="1" indent="-215901" algn="l">
                <a:lnSpc>
                  <a:spcPts val="2800"/>
                </a:lnSpc>
                <a:buFont typeface="Arial"/>
                <a:buChar char="•"/>
              </a:pPr>
              <a:r>
                <a:rPr lang="en-US" sz="2000">
                  <a:solidFill>
                    <a:srgbClr val="000000"/>
                  </a:solidFill>
                  <a:latin typeface="Poppins"/>
                  <a:ea typeface="Poppins"/>
                  <a:cs typeface="Poppins"/>
                  <a:sym typeface="Poppins"/>
                </a:rPr>
                <a:t>Dass man mich daran erinnert, dass das allen einmal passiert.</a:t>
              </a:r>
            </a:p>
          </p:txBody>
        </p:sp>
      </p:grpSp>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74410" y="2049074"/>
            <a:ext cx="7502381" cy="1433658"/>
            <a:chOff x="0" y="0"/>
            <a:chExt cx="1975936" cy="377589"/>
          </a:xfrm>
        </p:grpSpPr>
        <p:sp>
          <p:nvSpPr>
            <p:cNvPr id="3" name="Freeform 3"/>
            <p:cNvSpPr/>
            <p:nvPr/>
          </p:nvSpPr>
          <p:spPr>
            <a:xfrm>
              <a:off x="0" y="0"/>
              <a:ext cx="1975936" cy="377589"/>
            </a:xfrm>
            <a:custGeom>
              <a:avLst/>
              <a:gdLst/>
              <a:ahLst/>
              <a:cxnLst/>
              <a:rect l="l" t="t" r="r" b="b"/>
              <a:pathLst>
                <a:path w="1975936" h="377589">
                  <a:moveTo>
                    <a:pt x="30958" y="0"/>
                  </a:moveTo>
                  <a:lnTo>
                    <a:pt x="1944978" y="0"/>
                  </a:lnTo>
                  <a:cubicBezTo>
                    <a:pt x="1953188" y="0"/>
                    <a:pt x="1961062" y="3262"/>
                    <a:pt x="1966868" y="9067"/>
                  </a:cubicBezTo>
                  <a:cubicBezTo>
                    <a:pt x="1972674" y="14873"/>
                    <a:pt x="1975936" y="22747"/>
                    <a:pt x="1975936" y="30958"/>
                  </a:cubicBezTo>
                  <a:lnTo>
                    <a:pt x="1975936" y="346631"/>
                  </a:lnTo>
                  <a:cubicBezTo>
                    <a:pt x="1975936" y="363729"/>
                    <a:pt x="1962075" y="377589"/>
                    <a:pt x="1944978" y="377589"/>
                  </a:cubicBezTo>
                  <a:lnTo>
                    <a:pt x="30958" y="377589"/>
                  </a:lnTo>
                  <a:cubicBezTo>
                    <a:pt x="13860" y="377589"/>
                    <a:pt x="0" y="363729"/>
                    <a:pt x="0" y="346631"/>
                  </a:cubicBezTo>
                  <a:lnTo>
                    <a:pt x="0" y="30958"/>
                  </a:lnTo>
                  <a:cubicBezTo>
                    <a:pt x="0" y="13860"/>
                    <a:pt x="13860" y="0"/>
                    <a:pt x="30958" y="0"/>
                  </a:cubicBezTo>
                  <a:close/>
                </a:path>
              </a:pathLst>
            </a:custGeom>
            <a:solidFill>
              <a:srgbClr val="E4829D"/>
            </a:solidFill>
            <a:ln w="19050" cap="rnd">
              <a:solidFill>
                <a:srgbClr val="000000"/>
              </a:solidFill>
              <a:prstDash val="solid"/>
              <a:round/>
            </a:ln>
          </p:spPr>
          <p:txBody>
            <a:bodyPr/>
            <a:lstStyle/>
            <a:p>
              <a:endParaRPr lang="es-ES"/>
            </a:p>
          </p:txBody>
        </p:sp>
        <p:sp>
          <p:nvSpPr>
            <p:cNvPr id="4" name="TextBox 4"/>
            <p:cNvSpPr txBox="1"/>
            <p:nvPr/>
          </p:nvSpPr>
          <p:spPr>
            <a:xfrm>
              <a:off x="0" y="-66675"/>
              <a:ext cx="1975936" cy="444264"/>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Welche Dinge helfen dir, dich begleitet zu fühlen, wenn du dich schämst?</a:t>
              </a:r>
            </a:p>
          </p:txBody>
        </p:sp>
      </p:grpSp>
      <p:grpSp>
        <p:nvGrpSpPr>
          <p:cNvPr id="5" name="Group 5"/>
          <p:cNvGrpSpPr/>
          <p:nvPr/>
        </p:nvGrpSpPr>
        <p:grpSpPr>
          <a:xfrm>
            <a:off x="1474410" y="4042090"/>
            <a:ext cx="7502381" cy="1433658"/>
            <a:chOff x="0" y="0"/>
            <a:chExt cx="1975936" cy="377589"/>
          </a:xfrm>
        </p:grpSpPr>
        <p:sp>
          <p:nvSpPr>
            <p:cNvPr id="6" name="Freeform 6"/>
            <p:cNvSpPr/>
            <p:nvPr/>
          </p:nvSpPr>
          <p:spPr>
            <a:xfrm>
              <a:off x="0" y="0"/>
              <a:ext cx="1975936" cy="377589"/>
            </a:xfrm>
            <a:custGeom>
              <a:avLst/>
              <a:gdLst/>
              <a:ahLst/>
              <a:cxnLst/>
              <a:rect l="l" t="t" r="r" b="b"/>
              <a:pathLst>
                <a:path w="1975936" h="377589">
                  <a:moveTo>
                    <a:pt x="30958" y="0"/>
                  </a:moveTo>
                  <a:lnTo>
                    <a:pt x="1944978" y="0"/>
                  </a:lnTo>
                  <a:cubicBezTo>
                    <a:pt x="1953188" y="0"/>
                    <a:pt x="1961062" y="3262"/>
                    <a:pt x="1966868" y="9067"/>
                  </a:cubicBezTo>
                  <a:cubicBezTo>
                    <a:pt x="1972674" y="14873"/>
                    <a:pt x="1975936" y="22747"/>
                    <a:pt x="1975936" y="30958"/>
                  </a:cubicBezTo>
                  <a:lnTo>
                    <a:pt x="1975936" y="346631"/>
                  </a:lnTo>
                  <a:cubicBezTo>
                    <a:pt x="1975936" y="363729"/>
                    <a:pt x="1962075" y="377589"/>
                    <a:pt x="1944978" y="377589"/>
                  </a:cubicBezTo>
                  <a:lnTo>
                    <a:pt x="30958" y="377589"/>
                  </a:lnTo>
                  <a:cubicBezTo>
                    <a:pt x="13860" y="377589"/>
                    <a:pt x="0" y="363729"/>
                    <a:pt x="0" y="346631"/>
                  </a:cubicBezTo>
                  <a:lnTo>
                    <a:pt x="0" y="30958"/>
                  </a:lnTo>
                  <a:cubicBezTo>
                    <a:pt x="0" y="13860"/>
                    <a:pt x="13860" y="0"/>
                    <a:pt x="30958" y="0"/>
                  </a:cubicBezTo>
                  <a:close/>
                </a:path>
              </a:pathLst>
            </a:custGeom>
            <a:solidFill>
              <a:srgbClr val="51B264"/>
            </a:solidFill>
            <a:ln w="19050" cap="rnd">
              <a:solidFill>
                <a:srgbClr val="000000"/>
              </a:solidFill>
              <a:prstDash val="solid"/>
              <a:round/>
            </a:ln>
          </p:spPr>
          <p:txBody>
            <a:bodyPr/>
            <a:lstStyle/>
            <a:p>
              <a:endParaRPr lang="es-ES"/>
            </a:p>
          </p:txBody>
        </p:sp>
        <p:sp>
          <p:nvSpPr>
            <p:cNvPr id="7" name="TextBox 7"/>
            <p:cNvSpPr txBox="1"/>
            <p:nvPr/>
          </p:nvSpPr>
          <p:spPr>
            <a:xfrm>
              <a:off x="0" y="-66675"/>
              <a:ext cx="1975936" cy="444264"/>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Welche Geste würdest du gern von anderen bekommen?</a:t>
              </a:r>
            </a:p>
          </p:txBody>
        </p:sp>
      </p:grpSp>
      <p:grpSp>
        <p:nvGrpSpPr>
          <p:cNvPr id="8" name="Group 8"/>
          <p:cNvGrpSpPr/>
          <p:nvPr/>
        </p:nvGrpSpPr>
        <p:grpSpPr>
          <a:xfrm>
            <a:off x="1474410" y="6037723"/>
            <a:ext cx="7502381" cy="1433658"/>
            <a:chOff x="0" y="0"/>
            <a:chExt cx="1975936" cy="377589"/>
          </a:xfrm>
        </p:grpSpPr>
        <p:sp>
          <p:nvSpPr>
            <p:cNvPr id="9" name="Freeform 9"/>
            <p:cNvSpPr/>
            <p:nvPr/>
          </p:nvSpPr>
          <p:spPr>
            <a:xfrm>
              <a:off x="0" y="0"/>
              <a:ext cx="1975936" cy="377589"/>
            </a:xfrm>
            <a:custGeom>
              <a:avLst/>
              <a:gdLst/>
              <a:ahLst/>
              <a:cxnLst/>
              <a:rect l="l" t="t" r="r" b="b"/>
              <a:pathLst>
                <a:path w="1975936" h="377589">
                  <a:moveTo>
                    <a:pt x="30958" y="0"/>
                  </a:moveTo>
                  <a:lnTo>
                    <a:pt x="1944978" y="0"/>
                  </a:lnTo>
                  <a:cubicBezTo>
                    <a:pt x="1953188" y="0"/>
                    <a:pt x="1961062" y="3262"/>
                    <a:pt x="1966868" y="9067"/>
                  </a:cubicBezTo>
                  <a:cubicBezTo>
                    <a:pt x="1972674" y="14873"/>
                    <a:pt x="1975936" y="22747"/>
                    <a:pt x="1975936" y="30958"/>
                  </a:cubicBezTo>
                  <a:lnTo>
                    <a:pt x="1975936" y="346631"/>
                  </a:lnTo>
                  <a:cubicBezTo>
                    <a:pt x="1975936" y="363729"/>
                    <a:pt x="1962075" y="377589"/>
                    <a:pt x="1944978" y="377589"/>
                  </a:cubicBezTo>
                  <a:lnTo>
                    <a:pt x="30958" y="377589"/>
                  </a:lnTo>
                  <a:cubicBezTo>
                    <a:pt x="13860" y="377589"/>
                    <a:pt x="0" y="363729"/>
                    <a:pt x="0" y="346631"/>
                  </a:cubicBezTo>
                  <a:lnTo>
                    <a:pt x="0" y="30958"/>
                  </a:lnTo>
                  <a:cubicBezTo>
                    <a:pt x="0" y="13860"/>
                    <a:pt x="13860" y="0"/>
                    <a:pt x="30958" y="0"/>
                  </a:cubicBezTo>
                  <a:close/>
                </a:path>
              </a:pathLst>
            </a:custGeom>
            <a:solidFill>
              <a:srgbClr val="71C7D6"/>
            </a:solidFill>
            <a:ln w="19050" cap="rnd">
              <a:solidFill>
                <a:srgbClr val="000000"/>
              </a:solidFill>
              <a:prstDash val="solid"/>
              <a:round/>
            </a:ln>
          </p:spPr>
          <p:txBody>
            <a:bodyPr/>
            <a:lstStyle/>
            <a:p>
              <a:endParaRPr lang="es-ES"/>
            </a:p>
          </p:txBody>
        </p:sp>
        <p:sp>
          <p:nvSpPr>
            <p:cNvPr id="10" name="TextBox 10"/>
            <p:cNvSpPr txBox="1"/>
            <p:nvPr/>
          </p:nvSpPr>
          <p:spPr>
            <a:xfrm>
              <a:off x="0" y="-57150"/>
              <a:ext cx="1975936" cy="434739"/>
            </a:xfrm>
            <a:prstGeom prst="rect">
              <a:avLst/>
            </a:prstGeom>
          </p:spPr>
          <p:txBody>
            <a:bodyPr lIns="50800" tIns="50800" rIns="50800" bIns="50800" rtlCol="0" anchor="ctr"/>
            <a:lstStyle/>
            <a:p>
              <a:pPr algn="ctr">
                <a:lnSpc>
                  <a:spcPts val="3220"/>
                </a:lnSpc>
              </a:pPr>
              <a:r>
                <a:rPr lang="en-US" sz="2300">
                  <a:solidFill>
                    <a:srgbClr val="000000"/>
                  </a:solidFill>
                  <a:latin typeface="Poppins"/>
                  <a:ea typeface="Poppins"/>
                  <a:cs typeface="Poppins"/>
                  <a:sym typeface="Poppins"/>
                </a:rPr>
                <a:t>Wie können wir unseren Mitschüler*innen helfen?</a:t>
              </a:r>
            </a:p>
          </p:txBody>
        </p:sp>
      </p:grpSp>
      <p:sp>
        <p:nvSpPr>
          <p:cNvPr id="11" name="TextBox 11"/>
          <p:cNvSpPr txBox="1"/>
          <p:nvPr/>
        </p:nvSpPr>
        <p:spPr>
          <a:xfrm>
            <a:off x="1474410" y="1148492"/>
            <a:ext cx="7502381" cy="368300"/>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Wir erstellen ein Plakat, um uns daran zu erinnern</a:t>
            </a:r>
          </a:p>
        </p:txBody>
      </p:sp>
      <p:sp>
        <p:nvSpPr>
          <p:cNvPr id="12" name="Freeform 12"/>
          <p:cNvSpPr/>
          <p:nvPr/>
        </p:nvSpPr>
        <p:spPr>
          <a:xfrm>
            <a:off x="10061253" y="851680"/>
            <a:ext cx="7681549" cy="8406620"/>
          </a:xfrm>
          <a:custGeom>
            <a:avLst/>
            <a:gdLst/>
            <a:ahLst/>
            <a:cxnLst/>
            <a:rect l="l" t="t" r="r" b="b"/>
            <a:pathLst>
              <a:path w="7681549" h="8406620">
                <a:moveTo>
                  <a:pt x="0" y="0"/>
                </a:moveTo>
                <a:lnTo>
                  <a:pt x="7681549" y="0"/>
                </a:lnTo>
                <a:lnTo>
                  <a:pt x="7681549" y="8406620"/>
                </a:lnTo>
                <a:lnTo>
                  <a:pt x="0" y="8406620"/>
                </a:lnTo>
                <a:lnTo>
                  <a:pt x="0" y="0"/>
                </a:lnTo>
                <a:close/>
              </a:path>
            </a:pathLst>
          </a:custGeom>
          <a:blipFill>
            <a:blip r:embed="rId2"/>
            <a:stretch>
              <a:fillRect/>
            </a:stretch>
          </a:blipFill>
        </p:spPr>
        <p:txBody>
          <a:bodyPr/>
          <a:lstStyle/>
          <a:p>
            <a:endParaRPr lang="es-ES"/>
          </a:p>
        </p:txBody>
      </p:sp>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1131536"/>
            <a:ext cx="9155934" cy="8023927"/>
          </a:xfrm>
          <a:custGeom>
            <a:avLst/>
            <a:gdLst/>
            <a:ahLst/>
            <a:cxnLst/>
            <a:rect l="l" t="t" r="r" b="b"/>
            <a:pathLst>
              <a:path w="9155934" h="8023927">
                <a:moveTo>
                  <a:pt x="0" y="0"/>
                </a:moveTo>
                <a:lnTo>
                  <a:pt x="9155934" y="0"/>
                </a:lnTo>
                <a:lnTo>
                  <a:pt x="9155934" y="8023928"/>
                </a:lnTo>
                <a:lnTo>
                  <a:pt x="0" y="802392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s-ES"/>
          </a:p>
        </p:txBody>
      </p:sp>
      <p:grpSp>
        <p:nvGrpSpPr>
          <p:cNvPr id="3" name="Group 3"/>
          <p:cNvGrpSpPr/>
          <p:nvPr/>
        </p:nvGrpSpPr>
        <p:grpSpPr>
          <a:xfrm>
            <a:off x="8794592" y="1316696"/>
            <a:ext cx="8014016" cy="7653608"/>
            <a:chOff x="0" y="0"/>
            <a:chExt cx="1503258" cy="1435653"/>
          </a:xfrm>
        </p:grpSpPr>
        <p:sp>
          <p:nvSpPr>
            <p:cNvPr id="4" name="Freeform 4"/>
            <p:cNvSpPr/>
            <p:nvPr/>
          </p:nvSpPr>
          <p:spPr>
            <a:xfrm>
              <a:off x="0" y="0"/>
              <a:ext cx="1503258" cy="1435653"/>
            </a:xfrm>
            <a:custGeom>
              <a:avLst/>
              <a:gdLst/>
              <a:ahLst/>
              <a:cxnLst/>
              <a:rect l="l" t="t" r="r" b="b"/>
              <a:pathLst>
                <a:path w="1503258" h="1435653">
                  <a:moveTo>
                    <a:pt x="751629" y="0"/>
                  </a:moveTo>
                  <a:cubicBezTo>
                    <a:pt x="336516" y="0"/>
                    <a:pt x="0" y="321382"/>
                    <a:pt x="0" y="717827"/>
                  </a:cubicBezTo>
                  <a:cubicBezTo>
                    <a:pt x="0" y="1114271"/>
                    <a:pt x="336516" y="1435653"/>
                    <a:pt x="751629" y="1435653"/>
                  </a:cubicBezTo>
                  <a:cubicBezTo>
                    <a:pt x="1166742" y="1435653"/>
                    <a:pt x="1503258" y="1114271"/>
                    <a:pt x="1503258" y="717827"/>
                  </a:cubicBezTo>
                  <a:cubicBezTo>
                    <a:pt x="1503258" y="321382"/>
                    <a:pt x="1166742" y="0"/>
                    <a:pt x="751629" y="0"/>
                  </a:cubicBezTo>
                  <a:close/>
                </a:path>
              </a:pathLst>
            </a:custGeom>
            <a:solidFill>
              <a:srgbClr val="51B264"/>
            </a:solidFill>
          </p:spPr>
          <p:txBody>
            <a:bodyPr/>
            <a:lstStyle/>
            <a:p>
              <a:endParaRPr lang="es-ES"/>
            </a:p>
          </p:txBody>
        </p:sp>
        <p:sp>
          <p:nvSpPr>
            <p:cNvPr id="5" name="TextBox 5"/>
            <p:cNvSpPr txBox="1"/>
            <p:nvPr/>
          </p:nvSpPr>
          <p:spPr>
            <a:xfrm>
              <a:off x="140930" y="67917"/>
              <a:ext cx="1221397" cy="1233143"/>
            </a:xfrm>
            <a:prstGeom prst="rect">
              <a:avLst/>
            </a:prstGeom>
          </p:spPr>
          <p:txBody>
            <a:bodyPr lIns="50800" tIns="50800" rIns="50800" bIns="50800" rtlCol="0" anchor="ctr"/>
            <a:lstStyle/>
            <a:p>
              <a:pPr algn="ctr">
                <a:lnSpc>
                  <a:spcPts val="2800"/>
                </a:lnSpc>
              </a:pPr>
              <a:r>
                <a:rPr lang="en-US" sz="2000" b="1">
                  <a:solidFill>
                    <a:srgbClr val="000000"/>
                  </a:solidFill>
                  <a:latin typeface="Poppins Bold"/>
                  <a:ea typeface="Poppins Bold"/>
                  <a:cs typeface="Poppins Bold"/>
                  <a:sym typeface="Poppins Bold"/>
                </a:rPr>
                <a:t>Denke daran</a:t>
              </a:r>
            </a:p>
            <a:p>
              <a:pPr algn="ctr">
                <a:lnSpc>
                  <a:spcPts val="2800"/>
                </a:lnSpc>
              </a:pPr>
              <a:r>
                <a:rPr lang="en-US" sz="2000">
                  <a:solidFill>
                    <a:srgbClr val="000000"/>
                  </a:solidFill>
                  <a:latin typeface="Poppins"/>
                  <a:ea typeface="Poppins"/>
                  <a:cs typeface="Poppins"/>
                  <a:sym typeface="Poppins"/>
                </a:rPr>
                <a:t>Wir alle können Scham fühlen.</a:t>
              </a:r>
            </a:p>
            <a:p>
              <a:pPr algn="ctr">
                <a:lnSpc>
                  <a:spcPts val="2800"/>
                </a:lnSpc>
              </a:pPr>
              <a:r>
                <a:rPr lang="en-US" sz="2000">
                  <a:solidFill>
                    <a:srgbClr val="000000"/>
                  </a:solidFill>
                  <a:latin typeface="Poppins"/>
                  <a:ea typeface="Poppins"/>
                  <a:cs typeface="Poppins"/>
                  <a:sym typeface="Poppins"/>
                </a:rPr>
                <a:t>Und wir alle können dazu beitragen, dass sich jemand besser fühlt.</a:t>
              </a:r>
            </a:p>
            <a:p>
              <a:pPr algn="ctr">
                <a:lnSpc>
                  <a:spcPts val="2800"/>
                </a:lnSpc>
              </a:pPr>
              <a:r>
                <a:rPr lang="en-US" sz="2000" b="1">
                  <a:solidFill>
                    <a:srgbClr val="000000"/>
                  </a:solidFill>
                  <a:latin typeface="Poppins Bold"/>
                  <a:ea typeface="Poppins Bold"/>
                  <a:cs typeface="Poppins Bold"/>
                  <a:sym typeface="Poppins Bold"/>
                </a:rPr>
                <a:t>Unsere neue Wand ist eine Erinnerung daran, dass wir gemeinsam das Klassenzimmer zu einem sicheren Ort machen.</a:t>
              </a:r>
            </a:p>
            <a:p>
              <a:pPr algn="ctr">
                <a:lnSpc>
                  <a:spcPts val="2800"/>
                </a:lnSpc>
              </a:pPr>
              <a:r>
                <a:rPr lang="en-US" sz="2000">
                  <a:solidFill>
                    <a:srgbClr val="000000"/>
                  </a:solidFill>
                  <a:latin typeface="Poppins"/>
                  <a:ea typeface="Poppins"/>
                  <a:cs typeface="Poppins"/>
                  <a:sym typeface="Poppins"/>
                </a:rPr>
                <a:t>Wenn wir uns verstehen, können wir ruhiger und mit mehr Empathie reagieren.</a:t>
              </a:r>
            </a:p>
          </p:txBody>
        </p:sp>
      </p:grpSp>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76300" y="4157748"/>
            <a:ext cx="20040600" cy="10402643"/>
            <a:chOff x="0" y="0"/>
            <a:chExt cx="26720800" cy="13870191"/>
          </a:xfrm>
        </p:grpSpPr>
        <p:sp>
          <p:nvSpPr>
            <p:cNvPr id="3" name="Freeform 3"/>
            <p:cNvSpPr/>
            <p:nvPr/>
          </p:nvSpPr>
          <p:spPr>
            <a:xfrm>
              <a:off x="0" y="0"/>
              <a:ext cx="26720800" cy="13870178"/>
            </a:xfrm>
            <a:custGeom>
              <a:avLst/>
              <a:gdLst/>
              <a:ahLst/>
              <a:cxnLst/>
              <a:rect l="l" t="t" r="r" b="b"/>
              <a:pathLst>
                <a:path w="26720800" h="13870178">
                  <a:moveTo>
                    <a:pt x="0" y="6935089"/>
                  </a:moveTo>
                  <a:cubicBezTo>
                    <a:pt x="0" y="3104896"/>
                    <a:pt x="5981700" y="0"/>
                    <a:pt x="13360400" y="0"/>
                  </a:cubicBezTo>
                  <a:cubicBezTo>
                    <a:pt x="20739100" y="0"/>
                    <a:pt x="26720800" y="3104896"/>
                    <a:pt x="26720800" y="6935089"/>
                  </a:cubicBezTo>
                  <a:cubicBezTo>
                    <a:pt x="26720800" y="10765282"/>
                    <a:pt x="20739100" y="13870178"/>
                    <a:pt x="13360400" y="13870178"/>
                  </a:cubicBezTo>
                  <a:cubicBezTo>
                    <a:pt x="5981700" y="13870178"/>
                    <a:pt x="0" y="10765282"/>
                    <a:pt x="0" y="6935089"/>
                  </a:cubicBezTo>
                  <a:close/>
                </a:path>
              </a:pathLst>
            </a:custGeom>
            <a:solidFill>
              <a:srgbClr val="E3829C"/>
            </a:solidFill>
          </p:spPr>
          <p:txBody>
            <a:bodyPr/>
            <a:lstStyle/>
            <a:p>
              <a:endParaRPr lang="es-ES"/>
            </a:p>
          </p:txBody>
        </p:sp>
      </p:grpSp>
      <p:sp>
        <p:nvSpPr>
          <p:cNvPr id="4" name="TextBox 4"/>
          <p:cNvSpPr txBox="1"/>
          <p:nvPr/>
        </p:nvSpPr>
        <p:spPr>
          <a:xfrm>
            <a:off x="4612795" y="6717081"/>
            <a:ext cx="9062410" cy="1543050"/>
          </a:xfrm>
          <a:prstGeom prst="rect">
            <a:avLst/>
          </a:prstGeom>
        </p:spPr>
        <p:txBody>
          <a:bodyPr lIns="0" tIns="0" rIns="0" bIns="0" rtlCol="0" anchor="t">
            <a:spAutoFit/>
          </a:bodyPr>
          <a:lstStyle/>
          <a:p>
            <a:pPr algn="ctr">
              <a:lnSpc>
                <a:spcPts val="5999"/>
              </a:lnSpc>
            </a:pPr>
            <a:r>
              <a:rPr lang="en-US" sz="4999" b="1">
                <a:solidFill>
                  <a:srgbClr val="000000"/>
                </a:solidFill>
                <a:latin typeface="Poppins Bold"/>
                <a:ea typeface="Poppins Bold"/>
                <a:cs typeface="Poppins Bold"/>
                <a:sym typeface="Poppins Bold"/>
              </a:rPr>
              <a:t>Anonyme Geschichten über Scham</a:t>
            </a:r>
          </a:p>
        </p:txBody>
      </p:sp>
      <p:sp>
        <p:nvSpPr>
          <p:cNvPr id="5" name="TextBox 5"/>
          <p:cNvSpPr txBox="1"/>
          <p:nvPr/>
        </p:nvSpPr>
        <p:spPr>
          <a:xfrm>
            <a:off x="1779079" y="1632040"/>
            <a:ext cx="14729841" cy="809625"/>
          </a:xfrm>
          <a:prstGeom prst="rect">
            <a:avLst/>
          </a:prstGeom>
        </p:spPr>
        <p:txBody>
          <a:bodyPr lIns="0" tIns="0" rIns="0" bIns="0" rtlCol="0" anchor="t">
            <a:spAutoFit/>
          </a:bodyPr>
          <a:lstStyle/>
          <a:p>
            <a:pPr algn="ctr">
              <a:lnSpc>
                <a:spcPts val="6000"/>
              </a:lnSpc>
            </a:pPr>
            <a:r>
              <a:rPr lang="en-US" sz="5000">
                <a:solidFill>
                  <a:srgbClr val="000000"/>
                </a:solidFill>
                <a:latin typeface="Poppins"/>
                <a:ea typeface="Poppins"/>
                <a:cs typeface="Poppins"/>
                <a:sym typeface="Poppins"/>
              </a:rPr>
              <a:t>Ergänzende Aktivitäten</a:t>
            </a:r>
          </a:p>
        </p:txBody>
      </p:sp>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477057" y="3866485"/>
            <a:ext cx="5749575" cy="5275623"/>
          </a:xfrm>
          <a:custGeom>
            <a:avLst/>
            <a:gdLst/>
            <a:ahLst/>
            <a:cxnLst/>
            <a:rect l="l" t="t" r="r" b="b"/>
            <a:pathLst>
              <a:path w="5749575" h="5275623">
                <a:moveTo>
                  <a:pt x="0" y="0"/>
                </a:moveTo>
                <a:lnTo>
                  <a:pt x="5749574" y="0"/>
                </a:lnTo>
                <a:lnTo>
                  <a:pt x="5749574" y="5275623"/>
                </a:lnTo>
                <a:lnTo>
                  <a:pt x="0" y="5275623"/>
                </a:lnTo>
                <a:lnTo>
                  <a:pt x="0" y="0"/>
                </a:lnTo>
                <a:close/>
              </a:path>
            </a:pathLst>
          </a:custGeom>
          <a:blipFill>
            <a:blip r:embed="rId2"/>
            <a:stretch>
              <a:fillRect/>
            </a:stretch>
          </a:blipFill>
        </p:spPr>
        <p:txBody>
          <a:bodyPr/>
          <a:lstStyle/>
          <a:p>
            <a:endParaRPr lang="es-ES"/>
          </a:p>
        </p:txBody>
      </p:sp>
      <p:sp>
        <p:nvSpPr>
          <p:cNvPr id="3" name="TextBox 3"/>
          <p:cNvSpPr txBox="1"/>
          <p:nvPr/>
        </p:nvSpPr>
        <p:spPr>
          <a:xfrm>
            <a:off x="2346960" y="1160650"/>
            <a:ext cx="6446520" cy="2835275"/>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Materialien:</a:t>
            </a:r>
          </a:p>
          <a:p>
            <a:pPr algn="l">
              <a:lnSpc>
                <a:spcPts val="2800"/>
              </a:lnSpc>
            </a:pPr>
            <a:r>
              <a:rPr lang="en-US" sz="2000" b="1">
                <a:solidFill>
                  <a:srgbClr val="000000"/>
                </a:solidFill>
                <a:latin typeface="Poppins Bold"/>
                <a:ea typeface="Poppins Bold"/>
                <a:cs typeface="Poppins Bold"/>
                <a:sym typeface="Poppins Bold"/>
              </a:rPr>
              <a:t> </a:t>
            </a:r>
          </a:p>
          <a:p>
            <a:pPr marL="431802" lvl="1" indent="-215901" algn="l">
              <a:lnSpc>
                <a:spcPts val="2800"/>
              </a:lnSpc>
              <a:buFont typeface="Arial"/>
              <a:buChar char="•"/>
            </a:pPr>
            <a:r>
              <a:rPr lang="en-US" sz="2000">
                <a:solidFill>
                  <a:srgbClr val="000000"/>
                </a:solidFill>
                <a:latin typeface="Poppins"/>
                <a:ea typeface="Poppins"/>
                <a:cs typeface="Poppins"/>
                <a:sym typeface="Poppins"/>
              </a:rPr>
              <a:t>Leere Blätter oder kleine Zettel</a:t>
            </a:r>
          </a:p>
          <a:p>
            <a:pPr marL="431802" lvl="1" indent="-215901" algn="l">
              <a:lnSpc>
                <a:spcPts val="2800"/>
              </a:lnSpc>
              <a:buFont typeface="Arial"/>
              <a:buChar char="•"/>
            </a:pPr>
            <a:r>
              <a:rPr lang="en-US" sz="2000">
                <a:solidFill>
                  <a:srgbClr val="000000"/>
                </a:solidFill>
                <a:latin typeface="Poppins"/>
                <a:ea typeface="Poppins"/>
                <a:cs typeface="Poppins"/>
                <a:sym typeface="Poppins"/>
              </a:rPr>
              <a:t>Eine Box, ein großer Umschlag oder eine Tasche (zum Sammeln der Geschichten)</a:t>
            </a:r>
          </a:p>
          <a:p>
            <a:pPr marL="431802" lvl="1" indent="-215901" algn="l">
              <a:lnSpc>
                <a:spcPts val="2800"/>
              </a:lnSpc>
              <a:buFont typeface="Arial"/>
              <a:buChar char="•"/>
            </a:pPr>
            <a:r>
              <a:rPr lang="en-US" sz="2000">
                <a:solidFill>
                  <a:srgbClr val="000000"/>
                </a:solidFill>
                <a:latin typeface="Poppins"/>
                <a:ea typeface="Poppins"/>
                <a:cs typeface="Poppins"/>
                <a:sym typeface="Poppins"/>
              </a:rPr>
              <a:t>Tafel oder Flipchart und Marker</a:t>
            </a:r>
          </a:p>
          <a:p>
            <a:pPr marL="431802" lvl="1" indent="-215901" algn="l">
              <a:lnSpc>
                <a:spcPts val="2800"/>
              </a:lnSpc>
              <a:buFont typeface="Arial"/>
              <a:buChar char="•"/>
            </a:pPr>
            <a:r>
              <a:rPr lang="en-US" sz="2000">
                <a:solidFill>
                  <a:srgbClr val="000000"/>
                </a:solidFill>
                <a:latin typeface="Poppins"/>
                <a:ea typeface="Poppins"/>
                <a:cs typeface="Poppins"/>
                <a:sym typeface="Poppins"/>
              </a:rPr>
              <a:t>(Optional) dekoratives Etikett: „Dinge, die uns verbinden“ (für die Box)</a:t>
            </a:r>
          </a:p>
        </p:txBody>
      </p:sp>
      <p:sp>
        <p:nvSpPr>
          <p:cNvPr id="4" name="TextBox 4"/>
          <p:cNvSpPr txBox="1"/>
          <p:nvPr/>
        </p:nvSpPr>
        <p:spPr>
          <a:xfrm>
            <a:off x="10609952" y="1160650"/>
            <a:ext cx="5873070" cy="1778000"/>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Was wir machen</a:t>
            </a:r>
          </a:p>
          <a:p>
            <a:pPr algn="l">
              <a:lnSpc>
                <a:spcPts val="2800"/>
              </a:lnSpc>
            </a:pPr>
            <a:endParaRPr lang="en-US" sz="2000" b="1">
              <a:solidFill>
                <a:srgbClr val="000000"/>
              </a:solidFill>
              <a:latin typeface="Poppins Bold"/>
              <a:ea typeface="Poppins Bold"/>
              <a:cs typeface="Poppins Bold"/>
              <a:sym typeface="Poppins Bold"/>
            </a:endParaRPr>
          </a:p>
          <a:p>
            <a:pPr algn="l">
              <a:lnSpc>
                <a:spcPts val="2800"/>
              </a:lnSpc>
            </a:pPr>
            <a:r>
              <a:rPr lang="en-US" sz="2000">
                <a:solidFill>
                  <a:srgbClr val="000000"/>
                </a:solidFill>
                <a:latin typeface="Poppins"/>
                <a:ea typeface="Poppins"/>
                <a:cs typeface="Poppins"/>
                <a:sym typeface="Poppins"/>
              </a:rPr>
              <a:t>Wir schreiben anonyme Geschichten über Scham.</a:t>
            </a:r>
          </a:p>
          <a:p>
            <a:pPr algn="l">
              <a:lnSpc>
                <a:spcPts val="2800"/>
              </a:lnSpc>
            </a:pPr>
            <a:r>
              <a:rPr lang="en-US" sz="2000">
                <a:solidFill>
                  <a:srgbClr val="000000"/>
                </a:solidFill>
                <a:latin typeface="Poppins"/>
                <a:ea typeface="Poppins"/>
                <a:cs typeface="Poppins"/>
                <a:sym typeface="Poppins"/>
              </a:rPr>
              <a:t>Sie müssen nicht real sein.</a:t>
            </a:r>
          </a:p>
        </p:txBody>
      </p:sp>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87855" y="1969093"/>
            <a:ext cx="6887273" cy="6348814"/>
          </a:xfrm>
          <a:custGeom>
            <a:avLst/>
            <a:gdLst/>
            <a:ahLst/>
            <a:cxnLst/>
            <a:rect l="l" t="t" r="r" b="b"/>
            <a:pathLst>
              <a:path w="6887273" h="6348814">
                <a:moveTo>
                  <a:pt x="0" y="0"/>
                </a:moveTo>
                <a:lnTo>
                  <a:pt x="6887273" y="0"/>
                </a:lnTo>
                <a:lnTo>
                  <a:pt x="6887273" y="6348814"/>
                </a:lnTo>
                <a:lnTo>
                  <a:pt x="0" y="6348814"/>
                </a:lnTo>
                <a:lnTo>
                  <a:pt x="0" y="0"/>
                </a:lnTo>
                <a:close/>
              </a:path>
            </a:pathLst>
          </a:custGeom>
          <a:blipFill>
            <a:blip r:embed="rId2"/>
            <a:stretch>
              <a:fillRect t="-4240" b="-4240"/>
            </a:stretch>
          </a:blipFill>
        </p:spPr>
        <p:txBody>
          <a:bodyPr/>
          <a:lstStyle/>
          <a:p>
            <a:endParaRPr lang="es-ES"/>
          </a:p>
        </p:txBody>
      </p:sp>
      <p:grpSp>
        <p:nvGrpSpPr>
          <p:cNvPr id="3" name="Group 3"/>
          <p:cNvGrpSpPr/>
          <p:nvPr/>
        </p:nvGrpSpPr>
        <p:grpSpPr>
          <a:xfrm>
            <a:off x="10447195" y="2354198"/>
            <a:ext cx="3900736" cy="1981598"/>
            <a:chOff x="0" y="0"/>
            <a:chExt cx="1027354" cy="521902"/>
          </a:xfrm>
        </p:grpSpPr>
        <p:sp>
          <p:nvSpPr>
            <p:cNvPr id="4" name="Freeform 4"/>
            <p:cNvSpPr/>
            <p:nvPr/>
          </p:nvSpPr>
          <p:spPr>
            <a:xfrm>
              <a:off x="0" y="0"/>
              <a:ext cx="1027354" cy="521902"/>
            </a:xfrm>
            <a:custGeom>
              <a:avLst/>
              <a:gdLst/>
              <a:ahLst/>
              <a:cxnLst/>
              <a:rect l="l" t="t" r="r" b="b"/>
              <a:pathLst>
                <a:path w="1027354" h="521902">
                  <a:moveTo>
                    <a:pt x="59542" y="0"/>
                  </a:moveTo>
                  <a:lnTo>
                    <a:pt x="967812" y="0"/>
                  </a:lnTo>
                  <a:cubicBezTo>
                    <a:pt x="983604" y="0"/>
                    <a:pt x="998749" y="6273"/>
                    <a:pt x="1009915" y="17439"/>
                  </a:cubicBezTo>
                  <a:cubicBezTo>
                    <a:pt x="1021081" y="28606"/>
                    <a:pt x="1027354" y="43750"/>
                    <a:pt x="1027354" y="59542"/>
                  </a:cubicBezTo>
                  <a:lnTo>
                    <a:pt x="1027354" y="462360"/>
                  </a:lnTo>
                  <a:cubicBezTo>
                    <a:pt x="1027354" y="478152"/>
                    <a:pt x="1021081" y="493297"/>
                    <a:pt x="1009915" y="504463"/>
                  </a:cubicBezTo>
                  <a:cubicBezTo>
                    <a:pt x="998749" y="515629"/>
                    <a:pt x="983604" y="521902"/>
                    <a:pt x="967812" y="521902"/>
                  </a:cubicBezTo>
                  <a:lnTo>
                    <a:pt x="59542" y="521902"/>
                  </a:lnTo>
                  <a:cubicBezTo>
                    <a:pt x="26658" y="521902"/>
                    <a:pt x="0" y="495245"/>
                    <a:pt x="0" y="462360"/>
                  </a:cubicBezTo>
                  <a:lnTo>
                    <a:pt x="0" y="59542"/>
                  </a:lnTo>
                  <a:cubicBezTo>
                    <a:pt x="0" y="43750"/>
                    <a:pt x="6273" y="28606"/>
                    <a:pt x="17439" y="17439"/>
                  </a:cubicBezTo>
                  <a:cubicBezTo>
                    <a:pt x="28606" y="6273"/>
                    <a:pt x="43750" y="0"/>
                    <a:pt x="59542" y="0"/>
                  </a:cubicBezTo>
                  <a:close/>
                </a:path>
              </a:pathLst>
            </a:custGeom>
            <a:solidFill>
              <a:srgbClr val="71C7D6"/>
            </a:solidFill>
            <a:ln w="19050" cap="rnd">
              <a:solidFill>
                <a:srgbClr val="000000"/>
              </a:solidFill>
              <a:prstDash val="solid"/>
              <a:round/>
            </a:ln>
          </p:spPr>
          <p:txBody>
            <a:bodyPr/>
            <a:lstStyle/>
            <a:p>
              <a:endParaRPr lang="es-ES"/>
            </a:p>
          </p:txBody>
        </p:sp>
        <p:sp>
          <p:nvSpPr>
            <p:cNvPr id="5" name="TextBox 5"/>
            <p:cNvSpPr txBox="1"/>
            <p:nvPr/>
          </p:nvSpPr>
          <p:spPr>
            <a:xfrm>
              <a:off x="0" y="-66675"/>
              <a:ext cx="1027354" cy="588577"/>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Warum kann diese Situation Scham auslösen?</a:t>
              </a:r>
            </a:p>
          </p:txBody>
        </p:sp>
      </p:grpSp>
      <p:grpSp>
        <p:nvGrpSpPr>
          <p:cNvPr id="6" name="Group 6"/>
          <p:cNvGrpSpPr/>
          <p:nvPr/>
        </p:nvGrpSpPr>
        <p:grpSpPr>
          <a:xfrm>
            <a:off x="10447195" y="4656147"/>
            <a:ext cx="3900736" cy="1981598"/>
            <a:chOff x="0" y="0"/>
            <a:chExt cx="1027354" cy="521902"/>
          </a:xfrm>
        </p:grpSpPr>
        <p:sp>
          <p:nvSpPr>
            <p:cNvPr id="7" name="Freeform 7"/>
            <p:cNvSpPr/>
            <p:nvPr/>
          </p:nvSpPr>
          <p:spPr>
            <a:xfrm>
              <a:off x="0" y="0"/>
              <a:ext cx="1027354" cy="521902"/>
            </a:xfrm>
            <a:custGeom>
              <a:avLst/>
              <a:gdLst/>
              <a:ahLst/>
              <a:cxnLst/>
              <a:rect l="l" t="t" r="r" b="b"/>
              <a:pathLst>
                <a:path w="1027354" h="521902">
                  <a:moveTo>
                    <a:pt x="59542" y="0"/>
                  </a:moveTo>
                  <a:lnTo>
                    <a:pt x="967812" y="0"/>
                  </a:lnTo>
                  <a:cubicBezTo>
                    <a:pt x="983604" y="0"/>
                    <a:pt x="998749" y="6273"/>
                    <a:pt x="1009915" y="17439"/>
                  </a:cubicBezTo>
                  <a:cubicBezTo>
                    <a:pt x="1021081" y="28606"/>
                    <a:pt x="1027354" y="43750"/>
                    <a:pt x="1027354" y="59542"/>
                  </a:cubicBezTo>
                  <a:lnTo>
                    <a:pt x="1027354" y="462360"/>
                  </a:lnTo>
                  <a:cubicBezTo>
                    <a:pt x="1027354" y="478152"/>
                    <a:pt x="1021081" y="493297"/>
                    <a:pt x="1009915" y="504463"/>
                  </a:cubicBezTo>
                  <a:cubicBezTo>
                    <a:pt x="998749" y="515629"/>
                    <a:pt x="983604" y="521902"/>
                    <a:pt x="967812" y="521902"/>
                  </a:cubicBezTo>
                  <a:lnTo>
                    <a:pt x="59542" y="521902"/>
                  </a:lnTo>
                  <a:cubicBezTo>
                    <a:pt x="26658" y="521902"/>
                    <a:pt x="0" y="495245"/>
                    <a:pt x="0" y="462360"/>
                  </a:cubicBezTo>
                  <a:lnTo>
                    <a:pt x="0" y="59542"/>
                  </a:lnTo>
                  <a:cubicBezTo>
                    <a:pt x="0" y="43750"/>
                    <a:pt x="6273" y="28606"/>
                    <a:pt x="17439" y="17439"/>
                  </a:cubicBezTo>
                  <a:cubicBezTo>
                    <a:pt x="28606" y="6273"/>
                    <a:pt x="43750" y="0"/>
                    <a:pt x="59542" y="0"/>
                  </a:cubicBezTo>
                  <a:close/>
                </a:path>
              </a:pathLst>
            </a:custGeom>
            <a:solidFill>
              <a:srgbClr val="51B264"/>
            </a:solidFill>
            <a:ln w="19050" cap="rnd">
              <a:solidFill>
                <a:srgbClr val="000000"/>
              </a:solidFill>
              <a:prstDash val="solid"/>
              <a:round/>
            </a:ln>
          </p:spPr>
          <p:txBody>
            <a:bodyPr/>
            <a:lstStyle/>
            <a:p>
              <a:endParaRPr lang="es-ES"/>
            </a:p>
          </p:txBody>
        </p:sp>
        <p:sp>
          <p:nvSpPr>
            <p:cNvPr id="8" name="TextBox 8"/>
            <p:cNvSpPr txBox="1"/>
            <p:nvPr/>
          </p:nvSpPr>
          <p:spPr>
            <a:xfrm>
              <a:off x="0" y="-66675"/>
              <a:ext cx="1027354" cy="588577"/>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Was könnten wir tun, wenn das einerm Mitschülerin passieren würde?</a:t>
              </a:r>
            </a:p>
          </p:txBody>
        </p:sp>
      </p:grpSp>
      <p:grpSp>
        <p:nvGrpSpPr>
          <p:cNvPr id="9" name="Group 9"/>
          <p:cNvGrpSpPr/>
          <p:nvPr/>
        </p:nvGrpSpPr>
        <p:grpSpPr>
          <a:xfrm>
            <a:off x="10447195" y="6958095"/>
            <a:ext cx="3900736" cy="1981598"/>
            <a:chOff x="0" y="0"/>
            <a:chExt cx="1027354" cy="521902"/>
          </a:xfrm>
        </p:grpSpPr>
        <p:sp>
          <p:nvSpPr>
            <p:cNvPr id="10" name="Freeform 10"/>
            <p:cNvSpPr/>
            <p:nvPr/>
          </p:nvSpPr>
          <p:spPr>
            <a:xfrm>
              <a:off x="0" y="0"/>
              <a:ext cx="1027354" cy="521902"/>
            </a:xfrm>
            <a:custGeom>
              <a:avLst/>
              <a:gdLst/>
              <a:ahLst/>
              <a:cxnLst/>
              <a:rect l="l" t="t" r="r" b="b"/>
              <a:pathLst>
                <a:path w="1027354" h="521902">
                  <a:moveTo>
                    <a:pt x="59542" y="0"/>
                  </a:moveTo>
                  <a:lnTo>
                    <a:pt x="967812" y="0"/>
                  </a:lnTo>
                  <a:cubicBezTo>
                    <a:pt x="983604" y="0"/>
                    <a:pt x="998749" y="6273"/>
                    <a:pt x="1009915" y="17439"/>
                  </a:cubicBezTo>
                  <a:cubicBezTo>
                    <a:pt x="1021081" y="28606"/>
                    <a:pt x="1027354" y="43750"/>
                    <a:pt x="1027354" y="59542"/>
                  </a:cubicBezTo>
                  <a:lnTo>
                    <a:pt x="1027354" y="462360"/>
                  </a:lnTo>
                  <a:cubicBezTo>
                    <a:pt x="1027354" y="478152"/>
                    <a:pt x="1021081" y="493297"/>
                    <a:pt x="1009915" y="504463"/>
                  </a:cubicBezTo>
                  <a:cubicBezTo>
                    <a:pt x="998749" y="515629"/>
                    <a:pt x="983604" y="521902"/>
                    <a:pt x="967812" y="521902"/>
                  </a:cubicBezTo>
                  <a:lnTo>
                    <a:pt x="59542" y="521902"/>
                  </a:lnTo>
                  <a:cubicBezTo>
                    <a:pt x="26658" y="521902"/>
                    <a:pt x="0" y="495245"/>
                    <a:pt x="0" y="462360"/>
                  </a:cubicBezTo>
                  <a:lnTo>
                    <a:pt x="0" y="59542"/>
                  </a:lnTo>
                  <a:cubicBezTo>
                    <a:pt x="0" y="43750"/>
                    <a:pt x="6273" y="28606"/>
                    <a:pt x="17439" y="17439"/>
                  </a:cubicBezTo>
                  <a:cubicBezTo>
                    <a:pt x="28606" y="6273"/>
                    <a:pt x="43750" y="0"/>
                    <a:pt x="59542" y="0"/>
                  </a:cubicBezTo>
                  <a:close/>
                </a:path>
              </a:pathLst>
            </a:custGeom>
            <a:solidFill>
              <a:srgbClr val="E4829D"/>
            </a:solidFill>
            <a:ln w="19050" cap="rnd">
              <a:solidFill>
                <a:srgbClr val="000000"/>
              </a:solidFill>
              <a:prstDash val="solid"/>
              <a:round/>
            </a:ln>
          </p:spPr>
          <p:txBody>
            <a:bodyPr/>
            <a:lstStyle/>
            <a:p>
              <a:endParaRPr lang="es-ES"/>
            </a:p>
          </p:txBody>
        </p:sp>
        <p:sp>
          <p:nvSpPr>
            <p:cNvPr id="11" name="TextBox 11"/>
            <p:cNvSpPr txBox="1"/>
            <p:nvPr/>
          </p:nvSpPr>
          <p:spPr>
            <a:xfrm>
              <a:off x="0" y="-66675"/>
              <a:ext cx="1027354" cy="588577"/>
            </a:xfrm>
            <a:prstGeom prst="rect">
              <a:avLst/>
            </a:prstGeom>
          </p:spPr>
          <p:txBody>
            <a:bodyPr lIns="50800" tIns="50800" rIns="50800" bIns="50800" rtlCol="0" anchor="ctr"/>
            <a:lstStyle/>
            <a:p>
              <a:pPr algn="ctr">
                <a:lnSpc>
                  <a:spcPts val="2800"/>
                </a:lnSpc>
              </a:pPr>
              <a:r>
                <a:rPr lang="en-US" sz="2000">
                  <a:solidFill>
                    <a:srgbClr val="000000"/>
                  </a:solidFill>
                  <a:latin typeface="Poppins"/>
                  <a:ea typeface="Poppins"/>
                  <a:cs typeface="Poppins"/>
                  <a:sym typeface="Poppins"/>
                </a:rPr>
                <a:t>Was hilft in solchen Momenten?</a:t>
              </a:r>
            </a:p>
          </p:txBody>
        </p:sp>
      </p:grpSp>
      <p:sp>
        <p:nvSpPr>
          <p:cNvPr id="12" name="TextBox 12"/>
          <p:cNvSpPr txBox="1"/>
          <p:nvPr/>
        </p:nvSpPr>
        <p:spPr>
          <a:xfrm>
            <a:off x="8634667" y="1544859"/>
            <a:ext cx="7525792" cy="368300"/>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Wir lesen einen Zettel nach dem anderen und beantworten:</a:t>
            </a:r>
          </a:p>
        </p:txBody>
      </p:sp>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27728" y="3134280"/>
            <a:ext cx="11432543" cy="5859178"/>
          </a:xfrm>
          <a:custGeom>
            <a:avLst/>
            <a:gdLst/>
            <a:ahLst/>
            <a:cxnLst/>
            <a:rect l="l" t="t" r="r" b="b"/>
            <a:pathLst>
              <a:path w="11432543" h="5859178">
                <a:moveTo>
                  <a:pt x="0" y="0"/>
                </a:moveTo>
                <a:lnTo>
                  <a:pt x="11432544" y="0"/>
                </a:lnTo>
                <a:lnTo>
                  <a:pt x="11432544" y="5859179"/>
                </a:lnTo>
                <a:lnTo>
                  <a:pt x="0" y="585917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s-ES"/>
          </a:p>
        </p:txBody>
      </p:sp>
      <p:sp>
        <p:nvSpPr>
          <p:cNvPr id="3" name="TextBox 3"/>
          <p:cNvSpPr txBox="1"/>
          <p:nvPr/>
        </p:nvSpPr>
        <p:spPr>
          <a:xfrm>
            <a:off x="4688904" y="1347382"/>
            <a:ext cx="8910191" cy="1073150"/>
          </a:xfrm>
          <a:prstGeom prst="rect">
            <a:avLst/>
          </a:prstGeom>
        </p:spPr>
        <p:txBody>
          <a:bodyPr lIns="0" tIns="0" rIns="0" bIns="0" rtlCol="0" anchor="t">
            <a:spAutoFit/>
          </a:bodyPr>
          <a:lstStyle/>
          <a:p>
            <a:pPr algn="ctr">
              <a:lnSpc>
                <a:spcPts val="2800"/>
              </a:lnSpc>
              <a:spcBef>
                <a:spcPct val="0"/>
              </a:spcBef>
            </a:pPr>
            <a:r>
              <a:rPr lang="en-US" sz="2000" b="1">
                <a:solidFill>
                  <a:srgbClr val="000000"/>
                </a:solidFill>
                <a:latin typeface="Poppins Bold"/>
                <a:ea typeface="Poppins Bold"/>
                <a:cs typeface="Poppins Bold"/>
                <a:sym typeface="Poppins Bold"/>
              </a:rPr>
              <a:t>Scham ist etwas, das wir alle fühlen</a:t>
            </a:r>
            <a:r>
              <a:rPr lang="en-US" sz="2000">
                <a:solidFill>
                  <a:srgbClr val="000000"/>
                </a:solidFill>
                <a:latin typeface="Poppins"/>
                <a:ea typeface="Poppins"/>
                <a:cs typeface="Poppins"/>
                <a:sym typeface="Poppins"/>
              </a:rPr>
              <a:t>.</a:t>
            </a:r>
          </a:p>
          <a:p>
            <a:pPr algn="ctr">
              <a:lnSpc>
                <a:spcPts val="2800"/>
              </a:lnSpc>
              <a:spcBef>
                <a:spcPct val="0"/>
              </a:spcBef>
            </a:pPr>
            <a:r>
              <a:rPr lang="en-US" sz="2000">
                <a:solidFill>
                  <a:srgbClr val="000000"/>
                </a:solidFill>
                <a:latin typeface="Poppins"/>
                <a:ea typeface="Poppins"/>
                <a:cs typeface="Poppins"/>
                <a:sym typeface="Poppins"/>
              </a:rPr>
              <a:t> Wenn wir ohne Angst darüber sprechen, verstehen wir uns besser und</a:t>
            </a:r>
          </a:p>
          <a:p>
            <a:pPr algn="ctr">
              <a:lnSpc>
                <a:spcPts val="2800"/>
              </a:lnSpc>
              <a:spcBef>
                <a:spcPct val="0"/>
              </a:spcBef>
            </a:pPr>
            <a:r>
              <a:rPr lang="en-US" sz="2000">
                <a:solidFill>
                  <a:srgbClr val="000000"/>
                </a:solidFill>
                <a:latin typeface="Poppins"/>
                <a:ea typeface="Poppins"/>
                <a:cs typeface="Poppins"/>
                <a:sym typeface="Poppins"/>
              </a:rPr>
              <a:t> gehen achtsamer miteinander um.</a:t>
            </a:r>
          </a:p>
        </p:txBody>
      </p:sp>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76300" y="4157748"/>
            <a:ext cx="20040600" cy="10402643"/>
            <a:chOff x="0" y="0"/>
            <a:chExt cx="26720800" cy="13870191"/>
          </a:xfrm>
        </p:grpSpPr>
        <p:sp>
          <p:nvSpPr>
            <p:cNvPr id="3" name="Freeform 3"/>
            <p:cNvSpPr/>
            <p:nvPr/>
          </p:nvSpPr>
          <p:spPr>
            <a:xfrm>
              <a:off x="0" y="0"/>
              <a:ext cx="26720800" cy="13870178"/>
            </a:xfrm>
            <a:custGeom>
              <a:avLst/>
              <a:gdLst/>
              <a:ahLst/>
              <a:cxnLst/>
              <a:rect l="l" t="t" r="r" b="b"/>
              <a:pathLst>
                <a:path w="26720800" h="13870178">
                  <a:moveTo>
                    <a:pt x="0" y="6935089"/>
                  </a:moveTo>
                  <a:cubicBezTo>
                    <a:pt x="0" y="3104896"/>
                    <a:pt x="5981700" y="0"/>
                    <a:pt x="13360400" y="0"/>
                  </a:cubicBezTo>
                  <a:cubicBezTo>
                    <a:pt x="20739100" y="0"/>
                    <a:pt x="26720800" y="3104896"/>
                    <a:pt x="26720800" y="6935089"/>
                  </a:cubicBezTo>
                  <a:cubicBezTo>
                    <a:pt x="26720800" y="10765282"/>
                    <a:pt x="20739100" y="13870178"/>
                    <a:pt x="13360400" y="13870178"/>
                  </a:cubicBezTo>
                  <a:cubicBezTo>
                    <a:pt x="5981700" y="13870178"/>
                    <a:pt x="0" y="10765282"/>
                    <a:pt x="0" y="6935089"/>
                  </a:cubicBezTo>
                  <a:close/>
                </a:path>
              </a:pathLst>
            </a:custGeom>
            <a:solidFill>
              <a:srgbClr val="FFED4C"/>
            </a:solidFill>
          </p:spPr>
          <p:txBody>
            <a:bodyPr/>
            <a:lstStyle/>
            <a:p>
              <a:endParaRPr lang="es-ES"/>
            </a:p>
          </p:txBody>
        </p:sp>
      </p:grpSp>
      <p:sp>
        <p:nvSpPr>
          <p:cNvPr id="4" name="TextBox 4"/>
          <p:cNvSpPr txBox="1"/>
          <p:nvPr/>
        </p:nvSpPr>
        <p:spPr>
          <a:xfrm>
            <a:off x="4612795" y="6717081"/>
            <a:ext cx="9062410" cy="790575"/>
          </a:xfrm>
          <a:prstGeom prst="rect">
            <a:avLst/>
          </a:prstGeom>
        </p:spPr>
        <p:txBody>
          <a:bodyPr lIns="0" tIns="0" rIns="0" bIns="0" rtlCol="0" anchor="t">
            <a:spAutoFit/>
          </a:bodyPr>
          <a:lstStyle/>
          <a:p>
            <a:pPr algn="ctr">
              <a:lnSpc>
                <a:spcPts val="5999"/>
              </a:lnSpc>
            </a:pPr>
            <a:r>
              <a:rPr lang="en-US" sz="4999" b="1">
                <a:solidFill>
                  <a:srgbClr val="000000"/>
                </a:solidFill>
                <a:latin typeface="Poppins Bold"/>
                <a:ea typeface="Poppins Bold"/>
                <a:cs typeface="Poppins Bold"/>
                <a:sym typeface="Poppins Bold"/>
              </a:rPr>
              <a:t>Die Scham-Ampel</a:t>
            </a:r>
          </a:p>
        </p:txBody>
      </p:sp>
      <p:sp>
        <p:nvSpPr>
          <p:cNvPr id="5" name="TextBox 5"/>
          <p:cNvSpPr txBox="1"/>
          <p:nvPr/>
        </p:nvSpPr>
        <p:spPr>
          <a:xfrm>
            <a:off x="1779079" y="1632040"/>
            <a:ext cx="14729841" cy="809625"/>
          </a:xfrm>
          <a:prstGeom prst="rect">
            <a:avLst/>
          </a:prstGeom>
        </p:spPr>
        <p:txBody>
          <a:bodyPr lIns="0" tIns="0" rIns="0" bIns="0" rtlCol="0" anchor="t">
            <a:spAutoFit/>
          </a:bodyPr>
          <a:lstStyle/>
          <a:p>
            <a:pPr algn="ctr">
              <a:lnSpc>
                <a:spcPts val="6000"/>
              </a:lnSpc>
            </a:pPr>
            <a:r>
              <a:rPr lang="en-US" sz="5000">
                <a:solidFill>
                  <a:srgbClr val="000000"/>
                </a:solidFill>
                <a:latin typeface="Poppins"/>
                <a:ea typeface="Poppins"/>
                <a:cs typeface="Poppins"/>
                <a:sym typeface="Poppins"/>
              </a:rPr>
              <a:t>Ergänzende Aktivitäten</a:t>
            </a:r>
          </a:p>
        </p:txBody>
      </p:sp>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31671" y="3781117"/>
            <a:ext cx="5581486" cy="8178001"/>
          </a:xfrm>
          <a:custGeom>
            <a:avLst/>
            <a:gdLst/>
            <a:ahLst/>
            <a:cxnLst/>
            <a:rect l="l" t="t" r="r" b="b"/>
            <a:pathLst>
              <a:path w="5581486" h="8178001">
                <a:moveTo>
                  <a:pt x="0" y="0"/>
                </a:moveTo>
                <a:lnTo>
                  <a:pt x="5581485" y="0"/>
                </a:lnTo>
                <a:lnTo>
                  <a:pt x="5581485" y="8178001"/>
                </a:lnTo>
                <a:lnTo>
                  <a:pt x="0" y="8178001"/>
                </a:lnTo>
                <a:lnTo>
                  <a:pt x="0" y="0"/>
                </a:lnTo>
                <a:close/>
              </a:path>
            </a:pathLst>
          </a:custGeom>
          <a:blipFill>
            <a:blip r:embed="rId2"/>
            <a:stretch>
              <a:fillRect/>
            </a:stretch>
          </a:blipFill>
        </p:spPr>
        <p:txBody>
          <a:bodyPr/>
          <a:lstStyle/>
          <a:p>
            <a:endParaRPr lang="es-ES"/>
          </a:p>
        </p:txBody>
      </p:sp>
      <p:sp>
        <p:nvSpPr>
          <p:cNvPr id="3" name="TextBox 3"/>
          <p:cNvSpPr txBox="1"/>
          <p:nvPr/>
        </p:nvSpPr>
        <p:spPr>
          <a:xfrm>
            <a:off x="2346960" y="1160650"/>
            <a:ext cx="5898506" cy="1778000"/>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Materialien:</a:t>
            </a:r>
          </a:p>
          <a:p>
            <a:pPr algn="l">
              <a:lnSpc>
                <a:spcPts val="2800"/>
              </a:lnSpc>
            </a:pPr>
            <a:r>
              <a:rPr lang="en-US" sz="2000" b="1">
                <a:solidFill>
                  <a:srgbClr val="000000"/>
                </a:solidFill>
                <a:latin typeface="Poppins Bold"/>
                <a:ea typeface="Poppins Bold"/>
                <a:cs typeface="Poppins Bold"/>
                <a:sym typeface="Poppins Bold"/>
              </a:rPr>
              <a:t> </a:t>
            </a:r>
          </a:p>
          <a:p>
            <a:pPr marL="431802" lvl="1" indent="-215901" algn="l">
              <a:lnSpc>
                <a:spcPts val="2800"/>
              </a:lnSpc>
              <a:buFont typeface="Arial"/>
              <a:buChar char="•"/>
            </a:pPr>
            <a:r>
              <a:rPr lang="en-US" sz="2000">
                <a:solidFill>
                  <a:srgbClr val="000000"/>
                </a:solidFill>
                <a:latin typeface="Poppins"/>
                <a:ea typeface="Poppins"/>
                <a:cs typeface="Poppins"/>
                <a:sym typeface="Poppins"/>
              </a:rPr>
              <a:t>Karten: rot, gelb, grün</a:t>
            </a:r>
          </a:p>
          <a:p>
            <a:pPr marL="431802" lvl="1" indent="-215901" algn="l">
              <a:lnSpc>
                <a:spcPts val="2800"/>
              </a:lnSpc>
              <a:buFont typeface="Arial"/>
              <a:buChar char="•"/>
            </a:pPr>
            <a:r>
              <a:rPr lang="en-US" sz="2000">
                <a:solidFill>
                  <a:srgbClr val="000000"/>
                </a:solidFill>
                <a:latin typeface="Poppins"/>
                <a:ea typeface="Poppins"/>
                <a:cs typeface="Poppins"/>
                <a:sym typeface="Poppins"/>
              </a:rPr>
              <a:t>Liste mit Situationen</a:t>
            </a:r>
          </a:p>
          <a:p>
            <a:pPr marL="431802" lvl="1" indent="-215901" algn="l">
              <a:lnSpc>
                <a:spcPts val="2800"/>
              </a:lnSpc>
              <a:buFont typeface="Arial"/>
              <a:buChar char="•"/>
            </a:pPr>
            <a:r>
              <a:rPr lang="en-US" sz="2000">
                <a:solidFill>
                  <a:srgbClr val="000000"/>
                </a:solidFill>
                <a:latin typeface="Poppins"/>
                <a:ea typeface="Poppins"/>
                <a:cs typeface="Poppins"/>
                <a:sym typeface="Poppins"/>
              </a:rPr>
              <a:t>Platz zum Bewegen</a:t>
            </a:r>
          </a:p>
        </p:txBody>
      </p:sp>
      <p:sp>
        <p:nvSpPr>
          <p:cNvPr id="4" name="TextBox 4"/>
          <p:cNvSpPr txBox="1"/>
          <p:nvPr/>
        </p:nvSpPr>
        <p:spPr>
          <a:xfrm>
            <a:off x="9330718" y="1160650"/>
            <a:ext cx="6610322" cy="3187700"/>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Was wir machen</a:t>
            </a:r>
          </a:p>
          <a:p>
            <a:pPr algn="l">
              <a:lnSpc>
                <a:spcPts val="2800"/>
              </a:lnSpc>
            </a:pPr>
            <a:endParaRPr lang="en-US" sz="2000" b="1">
              <a:solidFill>
                <a:srgbClr val="000000"/>
              </a:solidFill>
              <a:latin typeface="Poppins Bold"/>
              <a:ea typeface="Poppins Bold"/>
              <a:cs typeface="Poppins Bold"/>
              <a:sym typeface="Poppins Bold"/>
            </a:endParaRPr>
          </a:p>
          <a:p>
            <a:pPr marL="431802" lvl="1" indent="-215901" algn="l">
              <a:lnSpc>
                <a:spcPts val="2800"/>
              </a:lnSpc>
              <a:buFont typeface="Arial"/>
              <a:buChar char="•"/>
            </a:pPr>
            <a:r>
              <a:rPr lang="en-US" sz="2000">
                <a:solidFill>
                  <a:srgbClr val="000000"/>
                </a:solidFill>
                <a:latin typeface="Poppins"/>
                <a:ea typeface="Poppins"/>
                <a:cs typeface="Poppins"/>
                <a:sym typeface="Poppins"/>
              </a:rPr>
              <a:t>Wir verwenden eine </a:t>
            </a:r>
            <a:r>
              <a:rPr lang="en-US" sz="2000" b="1">
                <a:solidFill>
                  <a:srgbClr val="000000"/>
                </a:solidFill>
                <a:latin typeface="Poppins Bold"/>
                <a:ea typeface="Poppins Bold"/>
                <a:cs typeface="Poppins Bold"/>
                <a:sym typeface="Poppins Bold"/>
              </a:rPr>
              <a:t>„Emotionen-Ampel“</a:t>
            </a:r>
            <a:r>
              <a:rPr lang="en-US" sz="2000">
                <a:solidFill>
                  <a:srgbClr val="000000"/>
                </a:solidFill>
                <a:latin typeface="Poppins"/>
                <a:ea typeface="Poppins"/>
                <a:cs typeface="Poppins"/>
                <a:sym typeface="Poppins"/>
              </a:rPr>
              <a:t>, um zu zeigen, wie viel Scham verschiedene Situationen auslösen würden.</a:t>
            </a:r>
          </a:p>
          <a:p>
            <a:pPr marL="431802" lvl="1" indent="-215901" algn="l">
              <a:lnSpc>
                <a:spcPts val="2800"/>
              </a:lnSpc>
              <a:buFont typeface="Arial"/>
              <a:buChar char="•"/>
            </a:pPr>
            <a:r>
              <a:rPr lang="en-US" sz="2000">
                <a:solidFill>
                  <a:srgbClr val="000000"/>
                </a:solidFill>
                <a:latin typeface="Poppins"/>
                <a:ea typeface="Poppins"/>
                <a:cs typeface="Poppins"/>
                <a:sym typeface="Poppins"/>
              </a:rPr>
              <a:t>Wir lesen mehrere Sätze und jede Person hebt die Karte hoch, die die Intensität am besten darstellt.</a:t>
            </a:r>
          </a:p>
          <a:p>
            <a:pPr algn="l">
              <a:lnSpc>
                <a:spcPts val="2800"/>
              </a:lnSpc>
            </a:pPr>
            <a:endParaRPr lang="en-US" sz="2000">
              <a:solidFill>
                <a:srgbClr val="000000"/>
              </a:solidFill>
              <a:latin typeface="Poppins"/>
              <a:ea typeface="Poppins"/>
              <a:cs typeface="Poppins"/>
              <a:sym typeface="Poppins"/>
            </a:endParaRPr>
          </a:p>
        </p:txBody>
      </p:sp>
      <p:sp>
        <p:nvSpPr>
          <p:cNvPr id="5" name="TextBox 5"/>
          <p:cNvSpPr txBox="1"/>
          <p:nvPr/>
        </p:nvSpPr>
        <p:spPr>
          <a:xfrm>
            <a:off x="9249718" y="7480300"/>
            <a:ext cx="7150887" cy="1778000"/>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Denke daran</a:t>
            </a:r>
          </a:p>
          <a:p>
            <a:pPr marL="431802" lvl="1" indent="-215901" algn="l">
              <a:lnSpc>
                <a:spcPts val="2800"/>
              </a:lnSpc>
              <a:buFont typeface="Arial"/>
              <a:buChar char="•"/>
            </a:pPr>
            <a:r>
              <a:rPr lang="en-US" sz="2000" b="1">
                <a:solidFill>
                  <a:srgbClr val="000000"/>
                </a:solidFill>
                <a:latin typeface="Poppins Bold"/>
                <a:ea typeface="Poppins Bold"/>
                <a:cs typeface="Poppins Bold"/>
                <a:sym typeface="Poppins Bold"/>
              </a:rPr>
              <a:t>Wir alle haben schon einmal Scham gefühlt.</a:t>
            </a:r>
            <a:r>
              <a:rPr lang="en-US" sz="2000">
                <a:solidFill>
                  <a:srgbClr val="000000"/>
                </a:solidFill>
                <a:latin typeface="Poppins"/>
                <a:ea typeface="Poppins"/>
                <a:cs typeface="Poppins"/>
                <a:sym typeface="Poppins"/>
              </a:rPr>
              <a:t> </a:t>
            </a:r>
          </a:p>
          <a:p>
            <a:pPr algn="l">
              <a:lnSpc>
                <a:spcPts val="2800"/>
              </a:lnSpc>
            </a:pPr>
            <a:r>
              <a:rPr lang="en-US" sz="2000">
                <a:solidFill>
                  <a:srgbClr val="000000"/>
                </a:solidFill>
                <a:latin typeface="Poppins"/>
                <a:ea typeface="Poppins"/>
                <a:cs typeface="Poppins"/>
                <a:sym typeface="Poppins"/>
              </a:rPr>
              <a:t>Wenn wir sie teilen (auch anonym), verstehen wir uns besser und lernen, respektvoller miteinander umzugehen.</a:t>
            </a:r>
          </a:p>
        </p:txBody>
      </p:sp>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31671" y="3781117"/>
            <a:ext cx="5581486" cy="8178001"/>
          </a:xfrm>
          <a:custGeom>
            <a:avLst/>
            <a:gdLst/>
            <a:ahLst/>
            <a:cxnLst/>
            <a:rect l="l" t="t" r="r" b="b"/>
            <a:pathLst>
              <a:path w="5581486" h="8178001">
                <a:moveTo>
                  <a:pt x="0" y="0"/>
                </a:moveTo>
                <a:lnTo>
                  <a:pt x="5581485" y="0"/>
                </a:lnTo>
                <a:lnTo>
                  <a:pt x="5581485" y="8178001"/>
                </a:lnTo>
                <a:lnTo>
                  <a:pt x="0" y="8178001"/>
                </a:lnTo>
                <a:lnTo>
                  <a:pt x="0" y="0"/>
                </a:lnTo>
                <a:close/>
              </a:path>
            </a:pathLst>
          </a:custGeom>
          <a:blipFill>
            <a:blip r:embed="rId2"/>
            <a:stretch>
              <a:fillRect/>
            </a:stretch>
          </a:blipFill>
        </p:spPr>
        <p:txBody>
          <a:bodyPr/>
          <a:lstStyle/>
          <a:p>
            <a:endParaRPr lang="es-ES"/>
          </a:p>
        </p:txBody>
      </p:sp>
      <p:sp>
        <p:nvSpPr>
          <p:cNvPr id="3" name="TextBox 3"/>
          <p:cNvSpPr txBox="1"/>
          <p:nvPr/>
        </p:nvSpPr>
        <p:spPr>
          <a:xfrm>
            <a:off x="2346960" y="1727652"/>
            <a:ext cx="5898506" cy="1073150"/>
          </a:xfrm>
          <a:prstGeom prst="rect">
            <a:avLst/>
          </a:prstGeom>
        </p:spPr>
        <p:txBody>
          <a:bodyPr lIns="0" tIns="0" rIns="0" bIns="0" rtlCol="0" anchor="t">
            <a:spAutoFit/>
          </a:bodyPr>
          <a:lstStyle/>
          <a:p>
            <a:pPr marL="431802" lvl="1" indent="-215901" algn="l">
              <a:lnSpc>
                <a:spcPts val="2800"/>
              </a:lnSpc>
              <a:buFont typeface="Arial"/>
              <a:buChar char="•"/>
            </a:pPr>
            <a:r>
              <a:rPr lang="en-US" sz="2000" b="1">
                <a:solidFill>
                  <a:srgbClr val="000000"/>
                </a:solidFill>
                <a:latin typeface="Poppins Bold"/>
                <a:ea typeface="Poppins Bold"/>
                <a:cs typeface="Poppins Bold"/>
                <a:sym typeface="Poppins Bold"/>
              </a:rPr>
              <a:t>Rot: </a:t>
            </a:r>
            <a:r>
              <a:rPr lang="en-US" sz="2000">
                <a:solidFill>
                  <a:srgbClr val="000000"/>
                </a:solidFill>
                <a:latin typeface="Poppins"/>
                <a:ea typeface="Poppins"/>
                <a:cs typeface="Poppins"/>
                <a:sym typeface="Poppins"/>
              </a:rPr>
              <a:t>Viel</a:t>
            </a:r>
          </a:p>
          <a:p>
            <a:pPr marL="431802" lvl="1" indent="-215901" algn="l">
              <a:lnSpc>
                <a:spcPts val="2800"/>
              </a:lnSpc>
              <a:buFont typeface="Arial"/>
              <a:buChar char="•"/>
            </a:pPr>
            <a:r>
              <a:rPr lang="en-US" sz="2000" b="1">
                <a:solidFill>
                  <a:srgbClr val="000000"/>
                </a:solidFill>
                <a:latin typeface="Poppins Bold"/>
                <a:ea typeface="Poppins Bold"/>
                <a:cs typeface="Poppins Bold"/>
                <a:sym typeface="Poppins Bold"/>
              </a:rPr>
              <a:t>Gelb: </a:t>
            </a:r>
            <a:r>
              <a:rPr lang="en-US" sz="2000">
                <a:solidFill>
                  <a:srgbClr val="000000"/>
                </a:solidFill>
                <a:latin typeface="Poppins"/>
                <a:ea typeface="Poppins"/>
                <a:cs typeface="Poppins"/>
                <a:sym typeface="Poppins"/>
              </a:rPr>
              <a:t>Mittel</a:t>
            </a:r>
          </a:p>
          <a:p>
            <a:pPr marL="431802" lvl="1" indent="-215901" algn="l">
              <a:lnSpc>
                <a:spcPts val="2800"/>
              </a:lnSpc>
              <a:buFont typeface="Arial"/>
              <a:buChar char="•"/>
            </a:pPr>
            <a:r>
              <a:rPr lang="en-US" sz="2000" b="1">
                <a:solidFill>
                  <a:srgbClr val="000000"/>
                </a:solidFill>
                <a:latin typeface="Poppins Bold"/>
                <a:ea typeface="Poppins Bold"/>
                <a:cs typeface="Poppins Bold"/>
                <a:sym typeface="Poppins Bold"/>
              </a:rPr>
              <a:t>Grün: </a:t>
            </a:r>
            <a:r>
              <a:rPr lang="en-US" sz="2000">
                <a:solidFill>
                  <a:srgbClr val="000000"/>
                </a:solidFill>
                <a:latin typeface="Poppins"/>
                <a:ea typeface="Poppins"/>
                <a:cs typeface="Poppins"/>
                <a:sym typeface="Poppins"/>
              </a:rPr>
              <a:t>Wenig oder gar nicht</a:t>
            </a:r>
          </a:p>
        </p:txBody>
      </p:sp>
      <p:grpSp>
        <p:nvGrpSpPr>
          <p:cNvPr id="4" name="Group 4"/>
          <p:cNvGrpSpPr/>
          <p:nvPr/>
        </p:nvGrpSpPr>
        <p:grpSpPr>
          <a:xfrm>
            <a:off x="8888730" y="1494366"/>
            <a:ext cx="6573394" cy="663575"/>
            <a:chOff x="0" y="0"/>
            <a:chExt cx="8764525" cy="884767"/>
          </a:xfrm>
        </p:grpSpPr>
        <p:sp>
          <p:nvSpPr>
            <p:cNvPr id="5" name="TextBox 5"/>
            <p:cNvSpPr txBox="1"/>
            <p:nvPr/>
          </p:nvSpPr>
          <p:spPr>
            <a:xfrm>
              <a:off x="0" y="-76200"/>
              <a:ext cx="629920" cy="673101"/>
            </a:xfrm>
            <a:prstGeom prst="rect">
              <a:avLst/>
            </a:prstGeom>
          </p:spPr>
          <p:txBody>
            <a:bodyPr lIns="0" tIns="0" rIns="0" bIns="0" rtlCol="0" anchor="t">
              <a:spAutoFit/>
            </a:bodyPr>
            <a:lstStyle/>
            <a:p>
              <a:pPr algn="ctr">
                <a:lnSpc>
                  <a:spcPts val="4199"/>
                </a:lnSpc>
                <a:spcBef>
                  <a:spcPct val="0"/>
                </a:spcBef>
              </a:pPr>
              <a:r>
                <a:rPr lang="en-US" sz="2999" b="1">
                  <a:solidFill>
                    <a:srgbClr val="71C7D6"/>
                  </a:solidFill>
                  <a:latin typeface="Poppins Bold"/>
                  <a:ea typeface="Poppins Bold"/>
                  <a:cs typeface="Poppins Bold"/>
                  <a:sym typeface="Poppins Bold"/>
                </a:rPr>
                <a:t>01 </a:t>
              </a:r>
            </a:p>
          </p:txBody>
        </p:sp>
        <p:sp>
          <p:nvSpPr>
            <p:cNvPr id="6" name="TextBox 6"/>
            <p:cNvSpPr txBox="1"/>
            <p:nvPr/>
          </p:nvSpPr>
          <p:spPr>
            <a:xfrm>
              <a:off x="731520" y="-53975"/>
              <a:ext cx="8033005" cy="938742"/>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Den Text eines Liedes im Musikunterricht vergessen.</a:t>
              </a:r>
            </a:p>
          </p:txBody>
        </p:sp>
      </p:grpSp>
      <p:grpSp>
        <p:nvGrpSpPr>
          <p:cNvPr id="7" name="Group 7"/>
          <p:cNvGrpSpPr/>
          <p:nvPr/>
        </p:nvGrpSpPr>
        <p:grpSpPr>
          <a:xfrm>
            <a:off x="8812530" y="2439369"/>
            <a:ext cx="6649594" cy="447676"/>
            <a:chOff x="0" y="0"/>
            <a:chExt cx="8866125" cy="596901"/>
          </a:xfrm>
        </p:grpSpPr>
        <p:sp>
          <p:nvSpPr>
            <p:cNvPr id="8" name="TextBox 8"/>
            <p:cNvSpPr txBox="1"/>
            <p:nvPr/>
          </p:nvSpPr>
          <p:spPr>
            <a:xfrm>
              <a:off x="0" y="-76200"/>
              <a:ext cx="629920" cy="673101"/>
            </a:xfrm>
            <a:prstGeom prst="rect">
              <a:avLst/>
            </a:prstGeom>
          </p:spPr>
          <p:txBody>
            <a:bodyPr lIns="0" tIns="0" rIns="0" bIns="0" rtlCol="0" anchor="t">
              <a:spAutoFit/>
            </a:bodyPr>
            <a:lstStyle/>
            <a:p>
              <a:pPr algn="ctr">
                <a:lnSpc>
                  <a:spcPts val="4199"/>
                </a:lnSpc>
                <a:spcBef>
                  <a:spcPct val="0"/>
                </a:spcBef>
              </a:pPr>
              <a:r>
                <a:rPr lang="en-US" sz="2999" b="1">
                  <a:solidFill>
                    <a:srgbClr val="E4829D"/>
                  </a:solidFill>
                  <a:latin typeface="Poppins Bold"/>
                  <a:ea typeface="Poppins Bold"/>
                  <a:cs typeface="Poppins Bold"/>
                  <a:sym typeface="Poppins Bold"/>
                </a:rPr>
                <a:t>02</a:t>
              </a:r>
            </a:p>
          </p:txBody>
        </p:sp>
        <p:sp>
          <p:nvSpPr>
            <p:cNvPr id="9" name="TextBox 9"/>
            <p:cNvSpPr txBox="1"/>
            <p:nvPr/>
          </p:nvSpPr>
          <p:spPr>
            <a:xfrm>
              <a:off x="833120" y="-53975"/>
              <a:ext cx="8033005" cy="468842"/>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Stolpern und auf dem Schulhof hinfallen.</a:t>
              </a:r>
            </a:p>
          </p:txBody>
        </p:sp>
      </p:grpSp>
      <p:grpSp>
        <p:nvGrpSpPr>
          <p:cNvPr id="10" name="Group 10"/>
          <p:cNvGrpSpPr/>
          <p:nvPr/>
        </p:nvGrpSpPr>
        <p:grpSpPr>
          <a:xfrm>
            <a:off x="8774430" y="3388694"/>
            <a:ext cx="7540100" cy="663575"/>
            <a:chOff x="0" y="0"/>
            <a:chExt cx="10053467" cy="884767"/>
          </a:xfrm>
        </p:grpSpPr>
        <p:sp>
          <p:nvSpPr>
            <p:cNvPr id="11" name="TextBox 11"/>
            <p:cNvSpPr txBox="1"/>
            <p:nvPr/>
          </p:nvSpPr>
          <p:spPr>
            <a:xfrm>
              <a:off x="0" y="-76200"/>
              <a:ext cx="683920" cy="673101"/>
            </a:xfrm>
            <a:prstGeom prst="rect">
              <a:avLst/>
            </a:prstGeom>
          </p:spPr>
          <p:txBody>
            <a:bodyPr lIns="0" tIns="0" rIns="0" bIns="0" rtlCol="0" anchor="t">
              <a:spAutoFit/>
            </a:bodyPr>
            <a:lstStyle/>
            <a:p>
              <a:pPr algn="ctr">
                <a:lnSpc>
                  <a:spcPts val="4199"/>
                </a:lnSpc>
                <a:spcBef>
                  <a:spcPct val="0"/>
                </a:spcBef>
              </a:pPr>
              <a:r>
                <a:rPr lang="en-US" sz="2999" b="1">
                  <a:solidFill>
                    <a:srgbClr val="51B264"/>
                  </a:solidFill>
                  <a:latin typeface="Poppins Bold"/>
                  <a:ea typeface="Poppins Bold"/>
                  <a:cs typeface="Poppins Bold"/>
                  <a:sym typeface="Poppins Bold"/>
                </a:rPr>
                <a:t>03</a:t>
              </a:r>
            </a:p>
          </p:txBody>
        </p:sp>
        <p:sp>
          <p:nvSpPr>
            <p:cNvPr id="12" name="TextBox 12"/>
            <p:cNvSpPr txBox="1"/>
            <p:nvPr/>
          </p:nvSpPr>
          <p:spPr>
            <a:xfrm>
              <a:off x="883920" y="-53975"/>
              <a:ext cx="9169547" cy="938742"/>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Eine schlechte Note in einem Fach bekommen, in dem ich normalerweise gut bin.</a:t>
              </a:r>
            </a:p>
          </p:txBody>
        </p:sp>
      </p:grpSp>
      <p:grpSp>
        <p:nvGrpSpPr>
          <p:cNvPr id="13" name="Group 13"/>
          <p:cNvGrpSpPr/>
          <p:nvPr/>
        </p:nvGrpSpPr>
        <p:grpSpPr>
          <a:xfrm>
            <a:off x="8774430" y="4340302"/>
            <a:ext cx="6687694" cy="663575"/>
            <a:chOff x="0" y="0"/>
            <a:chExt cx="8916925" cy="884767"/>
          </a:xfrm>
        </p:grpSpPr>
        <p:sp>
          <p:nvSpPr>
            <p:cNvPr id="14" name="TextBox 14"/>
            <p:cNvSpPr txBox="1"/>
            <p:nvPr/>
          </p:nvSpPr>
          <p:spPr>
            <a:xfrm>
              <a:off x="0" y="-76200"/>
              <a:ext cx="683920" cy="673101"/>
            </a:xfrm>
            <a:prstGeom prst="rect">
              <a:avLst/>
            </a:prstGeom>
          </p:spPr>
          <p:txBody>
            <a:bodyPr lIns="0" tIns="0" rIns="0" bIns="0" rtlCol="0" anchor="t">
              <a:spAutoFit/>
            </a:bodyPr>
            <a:lstStyle/>
            <a:p>
              <a:pPr algn="ctr">
                <a:lnSpc>
                  <a:spcPts val="4199"/>
                </a:lnSpc>
                <a:spcBef>
                  <a:spcPct val="0"/>
                </a:spcBef>
              </a:pPr>
              <a:r>
                <a:rPr lang="en-US" sz="2999" b="1">
                  <a:solidFill>
                    <a:srgbClr val="FFED4C"/>
                  </a:solidFill>
                  <a:latin typeface="Poppins Bold"/>
                  <a:ea typeface="Poppins Bold"/>
                  <a:cs typeface="Poppins Bold"/>
                  <a:sym typeface="Poppins Bold"/>
                </a:rPr>
                <a:t>04</a:t>
              </a:r>
            </a:p>
          </p:txBody>
        </p:sp>
        <p:sp>
          <p:nvSpPr>
            <p:cNvPr id="15" name="TextBox 15"/>
            <p:cNvSpPr txBox="1"/>
            <p:nvPr/>
          </p:nvSpPr>
          <p:spPr>
            <a:xfrm>
              <a:off x="883920" y="-53975"/>
              <a:ext cx="8033005" cy="938742"/>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Dass jemand laut vorliest, was ich geschrieben habe.</a:t>
              </a:r>
            </a:p>
          </p:txBody>
        </p:sp>
      </p:grpSp>
      <p:grpSp>
        <p:nvGrpSpPr>
          <p:cNvPr id="16" name="Group 16"/>
          <p:cNvGrpSpPr/>
          <p:nvPr/>
        </p:nvGrpSpPr>
        <p:grpSpPr>
          <a:xfrm>
            <a:off x="8774430" y="5289627"/>
            <a:ext cx="7173695" cy="447676"/>
            <a:chOff x="0" y="0"/>
            <a:chExt cx="9564927" cy="596901"/>
          </a:xfrm>
        </p:grpSpPr>
        <p:sp>
          <p:nvSpPr>
            <p:cNvPr id="17" name="TextBox 17"/>
            <p:cNvSpPr txBox="1"/>
            <p:nvPr/>
          </p:nvSpPr>
          <p:spPr>
            <a:xfrm>
              <a:off x="0" y="-76200"/>
              <a:ext cx="683920" cy="673101"/>
            </a:xfrm>
            <a:prstGeom prst="rect">
              <a:avLst/>
            </a:prstGeom>
          </p:spPr>
          <p:txBody>
            <a:bodyPr lIns="0" tIns="0" rIns="0" bIns="0" rtlCol="0" anchor="t">
              <a:spAutoFit/>
            </a:bodyPr>
            <a:lstStyle/>
            <a:p>
              <a:pPr algn="ctr">
                <a:lnSpc>
                  <a:spcPts val="4199"/>
                </a:lnSpc>
                <a:spcBef>
                  <a:spcPct val="0"/>
                </a:spcBef>
              </a:pPr>
              <a:r>
                <a:rPr lang="en-US" sz="2999" b="1">
                  <a:solidFill>
                    <a:srgbClr val="71C7D6"/>
                  </a:solidFill>
                  <a:latin typeface="Poppins Bold"/>
                  <a:ea typeface="Poppins Bold"/>
                  <a:cs typeface="Poppins Bold"/>
                  <a:sym typeface="Poppins Bold"/>
                </a:rPr>
                <a:t>05</a:t>
              </a:r>
            </a:p>
          </p:txBody>
        </p:sp>
        <p:sp>
          <p:nvSpPr>
            <p:cNvPr id="18" name="TextBox 18"/>
            <p:cNvSpPr txBox="1"/>
            <p:nvPr/>
          </p:nvSpPr>
          <p:spPr>
            <a:xfrm>
              <a:off x="883920" y="-53975"/>
              <a:ext cx="8681007" cy="468842"/>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Zu spät kommen, wenn alle schon sitzen.</a:t>
              </a:r>
            </a:p>
          </p:txBody>
        </p:sp>
      </p:grpSp>
      <p:grpSp>
        <p:nvGrpSpPr>
          <p:cNvPr id="19" name="Group 19"/>
          <p:cNvGrpSpPr/>
          <p:nvPr/>
        </p:nvGrpSpPr>
        <p:grpSpPr>
          <a:xfrm>
            <a:off x="8774430" y="6238952"/>
            <a:ext cx="7173695" cy="2488928"/>
            <a:chOff x="0" y="0"/>
            <a:chExt cx="9564927" cy="3318571"/>
          </a:xfrm>
        </p:grpSpPr>
        <p:sp>
          <p:nvSpPr>
            <p:cNvPr id="20" name="TextBox 20"/>
            <p:cNvSpPr txBox="1"/>
            <p:nvPr/>
          </p:nvSpPr>
          <p:spPr>
            <a:xfrm>
              <a:off x="0" y="-76200"/>
              <a:ext cx="683920" cy="673101"/>
            </a:xfrm>
            <a:prstGeom prst="rect">
              <a:avLst/>
            </a:prstGeom>
          </p:spPr>
          <p:txBody>
            <a:bodyPr lIns="0" tIns="0" rIns="0" bIns="0" rtlCol="0" anchor="t">
              <a:spAutoFit/>
            </a:bodyPr>
            <a:lstStyle/>
            <a:p>
              <a:pPr algn="ctr">
                <a:lnSpc>
                  <a:spcPts val="4199"/>
                </a:lnSpc>
                <a:spcBef>
                  <a:spcPct val="0"/>
                </a:spcBef>
              </a:pPr>
              <a:r>
                <a:rPr lang="en-US" sz="2999" b="1">
                  <a:solidFill>
                    <a:srgbClr val="51B264"/>
                  </a:solidFill>
                  <a:latin typeface="Poppins Bold"/>
                  <a:ea typeface="Poppins Bold"/>
                  <a:cs typeface="Poppins Bold"/>
                  <a:sym typeface="Poppins Bold"/>
                </a:rPr>
                <a:t>06</a:t>
              </a:r>
            </a:p>
          </p:txBody>
        </p:sp>
        <p:sp>
          <p:nvSpPr>
            <p:cNvPr id="21" name="TextBox 21"/>
            <p:cNvSpPr txBox="1"/>
            <p:nvPr/>
          </p:nvSpPr>
          <p:spPr>
            <a:xfrm>
              <a:off x="883920" y="-53975"/>
              <a:ext cx="8681007" cy="938742"/>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Es wäre mir peinlich, vor meinen Freund*innen hinzufallen.</a:t>
              </a:r>
            </a:p>
          </p:txBody>
        </p:sp>
        <p:sp>
          <p:nvSpPr>
            <p:cNvPr id="22" name="TextBox 22"/>
            <p:cNvSpPr txBox="1"/>
            <p:nvPr/>
          </p:nvSpPr>
          <p:spPr>
            <a:xfrm>
              <a:off x="0" y="1440030"/>
              <a:ext cx="9564927" cy="1878542"/>
            </a:xfrm>
            <a:prstGeom prst="rect">
              <a:avLst/>
            </a:prstGeom>
          </p:spPr>
          <p:txBody>
            <a:bodyPr lIns="0" tIns="0" rIns="0" bIns="0" rtlCol="0" anchor="t">
              <a:spAutoFit/>
            </a:bodyPr>
            <a:lstStyle/>
            <a:p>
              <a:pPr algn="l">
                <a:lnSpc>
                  <a:spcPts val="2800"/>
                </a:lnSpc>
              </a:pPr>
              <a:r>
                <a:rPr lang="en-US" sz="2000" b="1">
                  <a:solidFill>
                    <a:srgbClr val="000000"/>
                  </a:solidFill>
                  <a:latin typeface="Poppins Bold"/>
                  <a:ea typeface="Poppins Bold"/>
                  <a:cs typeface="Poppins Bold"/>
                  <a:sym typeface="Poppins Bold"/>
                </a:rPr>
                <a:t>Denke daran</a:t>
              </a:r>
            </a:p>
            <a:p>
              <a:pPr marL="431801" lvl="1" indent="-215900" algn="l">
                <a:lnSpc>
                  <a:spcPts val="2800"/>
                </a:lnSpc>
                <a:buFont typeface="Arial"/>
                <a:buChar char="•"/>
              </a:pPr>
              <a:r>
                <a:rPr lang="en-US" sz="2000">
                  <a:solidFill>
                    <a:srgbClr val="000000"/>
                  </a:solidFill>
                  <a:latin typeface="Poppins"/>
                  <a:ea typeface="Poppins"/>
                  <a:cs typeface="Poppins"/>
                  <a:sym typeface="Poppins"/>
                </a:rPr>
                <a:t>Jede Person erlebt Scham auf ihre eigene Weise.</a:t>
              </a:r>
            </a:p>
            <a:p>
              <a:pPr algn="l">
                <a:lnSpc>
                  <a:spcPts val="2800"/>
                </a:lnSpc>
                <a:spcBef>
                  <a:spcPct val="0"/>
                </a:spcBef>
              </a:pPr>
              <a:r>
                <a:rPr lang="en-US" sz="2000">
                  <a:solidFill>
                    <a:srgbClr val="000000"/>
                  </a:solidFill>
                  <a:latin typeface="Poppins"/>
                  <a:ea typeface="Poppins"/>
                  <a:cs typeface="Poppins"/>
                  <a:sym typeface="Poppins"/>
                </a:rPr>
                <a:t>Es gibt keine „richtigen“ Intensitäten: </a:t>
              </a:r>
              <a:r>
                <a:rPr lang="en-US" sz="2000" b="1">
                  <a:solidFill>
                    <a:srgbClr val="000000"/>
                  </a:solidFill>
                  <a:latin typeface="Poppins Bold"/>
                  <a:ea typeface="Poppins Bold"/>
                  <a:cs typeface="Poppins Bold"/>
                  <a:sym typeface="Poppins Bold"/>
                </a:rPr>
                <a:t>alle sind gültig.</a:t>
              </a:r>
            </a:p>
            <a:p>
              <a:pPr algn="l">
                <a:lnSpc>
                  <a:spcPts val="2800"/>
                </a:lnSpc>
                <a:spcBef>
                  <a:spcPct val="0"/>
                </a:spcBef>
              </a:pPr>
              <a:endParaRPr lang="en-US" sz="2000" b="1">
                <a:solidFill>
                  <a:srgbClr val="000000"/>
                </a:solidFill>
                <a:latin typeface="Poppins Bold"/>
                <a:ea typeface="Poppins Bold"/>
                <a:cs typeface="Poppins Bold"/>
                <a:sym typeface="Poppins Bold"/>
              </a:endParaRPr>
            </a:p>
          </p:txBody>
        </p:sp>
      </p:grpSp>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70752" y="746752"/>
            <a:ext cx="13021032" cy="6933699"/>
          </a:xfrm>
          <a:custGeom>
            <a:avLst/>
            <a:gdLst/>
            <a:ahLst/>
            <a:cxnLst/>
            <a:rect l="l" t="t" r="r" b="b"/>
            <a:pathLst>
              <a:path w="13021032" h="6933699">
                <a:moveTo>
                  <a:pt x="0" y="0"/>
                </a:moveTo>
                <a:lnTo>
                  <a:pt x="13021032" y="0"/>
                </a:lnTo>
                <a:lnTo>
                  <a:pt x="13021032" y="6933699"/>
                </a:lnTo>
                <a:lnTo>
                  <a:pt x="0" y="6933699"/>
                </a:lnTo>
                <a:lnTo>
                  <a:pt x="0" y="0"/>
                </a:lnTo>
                <a:close/>
              </a:path>
            </a:pathLst>
          </a:custGeom>
          <a:blipFill>
            <a:blip r:embed="rId2"/>
            <a:stretch>
              <a:fillRect/>
            </a:stretch>
          </a:blipFill>
        </p:spPr>
        <p:txBody>
          <a:bodyPr/>
          <a:lstStyle/>
          <a:p>
            <a:endParaRPr lang="es-ES"/>
          </a:p>
        </p:txBody>
      </p:sp>
      <p:grpSp>
        <p:nvGrpSpPr>
          <p:cNvPr id="3" name="Group 3"/>
          <p:cNvGrpSpPr/>
          <p:nvPr/>
        </p:nvGrpSpPr>
        <p:grpSpPr>
          <a:xfrm rot="-10800000">
            <a:off x="1486862" y="2981181"/>
            <a:ext cx="14988811" cy="6839112"/>
            <a:chOff x="0" y="0"/>
            <a:chExt cx="3947670" cy="1801248"/>
          </a:xfrm>
        </p:grpSpPr>
        <p:sp>
          <p:nvSpPr>
            <p:cNvPr id="4" name="Freeform 4"/>
            <p:cNvSpPr/>
            <p:nvPr/>
          </p:nvSpPr>
          <p:spPr>
            <a:xfrm>
              <a:off x="0" y="0"/>
              <a:ext cx="3947670" cy="1801247"/>
            </a:xfrm>
            <a:custGeom>
              <a:avLst/>
              <a:gdLst/>
              <a:ahLst/>
              <a:cxnLst/>
              <a:rect l="l" t="t" r="r" b="b"/>
              <a:pathLst>
                <a:path w="3947670" h="1801247">
                  <a:moveTo>
                    <a:pt x="0" y="0"/>
                  </a:moveTo>
                  <a:lnTo>
                    <a:pt x="3947670" y="0"/>
                  </a:lnTo>
                  <a:lnTo>
                    <a:pt x="3947670" y="1801247"/>
                  </a:lnTo>
                  <a:lnTo>
                    <a:pt x="0" y="1801247"/>
                  </a:lnTo>
                  <a:close/>
                </a:path>
              </a:pathLst>
            </a:custGeom>
            <a:gradFill rotWithShape="1">
              <a:gsLst>
                <a:gs pos="0">
                  <a:srgbClr val="FFFFFF">
                    <a:alpha val="100000"/>
                  </a:srgbClr>
                </a:gs>
                <a:gs pos="50000">
                  <a:srgbClr val="FFFFFF">
                    <a:alpha val="100000"/>
                  </a:srgbClr>
                </a:gs>
                <a:gs pos="100000">
                  <a:srgbClr val="FFFFFF">
                    <a:alpha val="0"/>
                  </a:srgbClr>
                </a:gs>
              </a:gsLst>
              <a:lin ang="5400000"/>
            </a:gradFill>
          </p:spPr>
          <p:txBody>
            <a:bodyPr/>
            <a:lstStyle/>
            <a:p>
              <a:endParaRPr lang="es-ES"/>
            </a:p>
          </p:txBody>
        </p:sp>
        <p:sp>
          <p:nvSpPr>
            <p:cNvPr id="5" name="TextBox 5"/>
            <p:cNvSpPr txBox="1"/>
            <p:nvPr/>
          </p:nvSpPr>
          <p:spPr>
            <a:xfrm>
              <a:off x="0" y="-66675"/>
              <a:ext cx="3947670" cy="1867923"/>
            </a:xfrm>
            <a:prstGeom prst="rect">
              <a:avLst/>
            </a:prstGeom>
          </p:spPr>
          <p:txBody>
            <a:bodyPr lIns="50800" tIns="50800" rIns="50800" bIns="50800" rtlCol="0" anchor="ctr"/>
            <a:lstStyle/>
            <a:p>
              <a:pPr algn="ctr">
                <a:lnSpc>
                  <a:spcPts val="2800"/>
                </a:lnSpc>
              </a:pPr>
              <a:endParaRPr/>
            </a:p>
          </p:txBody>
        </p:sp>
      </p:grpSp>
      <p:grpSp>
        <p:nvGrpSpPr>
          <p:cNvPr id="6" name="Group 6"/>
          <p:cNvGrpSpPr/>
          <p:nvPr/>
        </p:nvGrpSpPr>
        <p:grpSpPr>
          <a:xfrm>
            <a:off x="4637691" y="5889100"/>
            <a:ext cx="9012618" cy="1358095"/>
            <a:chOff x="0" y="0"/>
            <a:chExt cx="2373694" cy="357687"/>
          </a:xfrm>
        </p:grpSpPr>
        <p:sp>
          <p:nvSpPr>
            <p:cNvPr id="7" name="Freeform 7"/>
            <p:cNvSpPr/>
            <p:nvPr/>
          </p:nvSpPr>
          <p:spPr>
            <a:xfrm>
              <a:off x="0" y="0"/>
              <a:ext cx="2373694" cy="357687"/>
            </a:xfrm>
            <a:custGeom>
              <a:avLst/>
              <a:gdLst/>
              <a:ahLst/>
              <a:cxnLst/>
              <a:rect l="l" t="t" r="r" b="b"/>
              <a:pathLst>
                <a:path w="2373694" h="357687">
                  <a:moveTo>
                    <a:pt x="25770" y="0"/>
                  </a:moveTo>
                  <a:lnTo>
                    <a:pt x="2347923" y="0"/>
                  </a:lnTo>
                  <a:cubicBezTo>
                    <a:pt x="2354758" y="0"/>
                    <a:pt x="2361313" y="2715"/>
                    <a:pt x="2366146" y="7548"/>
                  </a:cubicBezTo>
                  <a:cubicBezTo>
                    <a:pt x="2370979" y="12381"/>
                    <a:pt x="2373694" y="18936"/>
                    <a:pt x="2373694" y="25770"/>
                  </a:cubicBezTo>
                  <a:lnTo>
                    <a:pt x="2373694" y="331917"/>
                  </a:lnTo>
                  <a:cubicBezTo>
                    <a:pt x="2373694" y="338752"/>
                    <a:pt x="2370979" y="345307"/>
                    <a:pt x="2366146" y="350140"/>
                  </a:cubicBezTo>
                  <a:cubicBezTo>
                    <a:pt x="2361313" y="354972"/>
                    <a:pt x="2354758" y="357687"/>
                    <a:pt x="2347923" y="357687"/>
                  </a:cubicBezTo>
                  <a:lnTo>
                    <a:pt x="25770" y="357687"/>
                  </a:lnTo>
                  <a:cubicBezTo>
                    <a:pt x="11538" y="357687"/>
                    <a:pt x="0" y="346150"/>
                    <a:pt x="0" y="331917"/>
                  </a:cubicBezTo>
                  <a:lnTo>
                    <a:pt x="0" y="25770"/>
                  </a:lnTo>
                  <a:cubicBezTo>
                    <a:pt x="0" y="11538"/>
                    <a:pt x="11538" y="0"/>
                    <a:pt x="25770" y="0"/>
                  </a:cubicBezTo>
                  <a:close/>
                </a:path>
              </a:pathLst>
            </a:custGeom>
            <a:solidFill>
              <a:srgbClr val="E4829D"/>
            </a:solidFill>
            <a:ln w="19050" cap="rnd">
              <a:solidFill>
                <a:srgbClr val="000000"/>
              </a:solidFill>
              <a:prstDash val="solid"/>
              <a:round/>
            </a:ln>
          </p:spPr>
          <p:txBody>
            <a:bodyPr/>
            <a:lstStyle/>
            <a:p>
              <a:endParaRPr lang="es-ES"/>
            </a:p>
          </p:txBody>
        </p:sp>
        <p:sp>
          <p:nvSpPr>
            <p:cNvPr id="8" name="TextBox 8"/>
            <p:cNvSpPr txBox="1"/>
            <p:nvPr/>
          </p:nvSpPr>
          <p:spPr>
            <a:xfrm>
              <a:off x="0" y="-66675"/>
              <a:ext cx="2373694" cy="424362"/>
            </a:xfrm>
            <a:prstGeom prst="rect">
              <a:avLst/>
            </a:prstGeom>
          </p:spPr>
          <p:txBody>
            <a:bodyPr lIns="50800" tIns="50800" rIns="50800" bIns="50800" rtlCol="0" anchor="ctr"/>
            <a:lstStyle/>
            <a:p>
              <a:pPr algn="ctr">
                <a:lnSpc>
                  <a:spcPts val="2800"/>
                </a:lnSpc>
              </a:pPr>
              <a:r>
                <a:rPr lang="en-US" sz="2000" b="1">
                  <a:solidFill>
                    <a:srgbClr val="000000"/>
                  </a:solidFill>
                  <a:latin typeface="Poppins Bold"/>
                  <a:ea typeface="Poppins Bold"/>
                  <a:cs typeface="Poppins Bold"/>
                  <a:sym typeface="Poppins Bold"/>
                </a:rPr>
                <a:t>Wir alle fühlen manchmal Scham. Sie ist nichts Schlechtes. Sie ist ein Signal, das uns hilft, uns zu verstehen und um das zu bitten, was wir brauchen.</a:t>
              </a:r>
            </a:p>
          </p:txBody>
        </p:sp>
      </p:grpSp>
      <p:sp>
        <p:nvSpPr>
          <p:cNvPr id="9" name="TextBox 9"/>
          <p:cNvSpPr txBox="1"/>
          <p:nvPr/>
        </p:nvSpPr>
        <p:spPr>
          <a:xfrm>
            <a:off x="3661191" y="7774521"/>
            <a:ext cx="11019619" cy="1778000"/>
          </a:xfrm>
          <a:prstGeom prst="rect">
            <a:avLst/>
          </a:prstGeom>
        </p:spPr>
        <p:txBody>
          <a:bodyPr lIns="0" tIns="0" rIns="0" bIns="0" rtlCol="0" anchor="t">
            <a:spAutoFit/>
          </a:bodyPr>
          <a:lstStyle/>
          <a:p>
            <a:pPr algn="ctr">
              <a:lnSpc>
                <a:spcPts val="2800"/>
              </a:lnSpc>
            </a:pPr>
            <a:r>
              <a:rPr lang="en-US" sz="2000">
                <a:solidFill>
                  <a:srgbClr val="000000"/>
                </a:solidFill>
                <a:latin typeface="Poppins"/>
                <a:ea typeface="Poppins"/>
                <a:cs typeface="Poppins"/>
                <a:sym typeface="Poppins"/>
              </a:rPr>
              <a:t>Heute haben wir gesehen, dass wir alle irgendwann Scham fühlen und dass jede Person sie auf ihre eigene Weise erlebt. Wenn wir darüber sprechen, verstehen wir sie besser. Und wenn wir respektvoll miteinander umgehen, muss sich niemand dafür verstecken, wie er*sie sich fühlt. </a:t>
            </a:r>
            <a:r>
              <a:rPr lang="en-US" sz="2000" b="1">
                <a:solidFill>
                  <a:srgbClr val="000000"/>
                </a:solidFill>
                <a:latin typeface="Poppins Bold"/>
                <a:ea typeface="Poppins Bold"/>
                <a:cs typeface="Poppins Bold"/>
                <a:sym typeface="Poppins Bold"/>
              </a:rPr>
              <a:t>Danke für eure Teilnahme und dafür, dass wir gemeinsam eine sicherere und empathischere Klasse gestalten.</a:t>
            </a:r>
          </a:p>
        </p:txBody>
      </p:sp>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E26244F-F3EC-C0C4-4CF4-78F600B93C26}"/>
              </a:ext>
            </a:extLst>
          </p:cNvPr>
          <p:cNvPicPr>
            <a:picLocks noChangeAspect="1"/>
          </p:cNvPicPr>
          <p:nvPr/>
        </p:nvPicPr>
        <p:blipFill>
          <a:blip r:embed="rId2"/>
          <a:stretch>
            <a:fillRect/>
          </a:stretch>
        </p:blipFill>
        <p:spPr>
          <a:xfrm>
            <a:off x="1596498" y="1028700"/>
            <a:ext cx="15095004" cy="8151058"/>
          </a:xfrm>
          <a:prstGeom prst="rect">
            <a:avLst/>
          </a:prstGeom>
        </p:spPr>
      </p:pic>
    </p:spTree>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2197</Words>
  <Application>Microsoft Office PowerPoint</Application>
  <PresentationFormat>Custom</PresentationFormat>
  <Paragraphs>334</Paragraphs>
  <Slides>37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Calibri</vt:lpstr>
      <vt:lpstr>Poppins</vt:lpstr>
      <vt:lpstr>Arial</vt:lpstr>
      <vt:lpstr>Poppins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M6_ SCHAM_ PRIMARSTUFE</dc:title>
  <cp:lastModifiedBy>Itzel Gn</cp:lastModifiedBy>
  <cp:revision>2</cp:revision>
  <dcterms:created xsi:type="dcterms:W3CDTF">2006-08-16T00:00:00Z</dcterms:created>
  <dcterms:modified xsi:type="dcterms:W3CDTF">2026-04-06T17:43:30Z</dcterms:modified>
  <dc:identifier>DAHD1B-5aP8</dc:identifier>
</cp:coreProperties>
</file>