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Poppins" panose="00000500000000000000" pitchFamily="2" charset="0"/>
      <p:regular r:id="rId37"/>
    </p:embeddedFont>
    <p:embeddedFont>
      <p:font typeface="Poppins Bold" panose="00000800000000000000" charset="0"/>
      <p:regular r:id="rId38"/>
    </p:embeddedFont>
    <p:embeddedFont>
      <p:font typeface="Poppins Bold Italic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09956" y="496775"/>
            <a:ext cx="9668089" cy="9293450"/>
          </a:xfrm>
          <a:custGeom>
            <a:avLst/>
            <a:gdLst/>
            <a:ahLst/>
            <a:cxnLst/>
            <a:rect l="l" t="t" r="r" b="b"/>
            <a:pathLst>
              <a:path w="9668089" h="9293450">
                <a:moveTo>
                  <a:pt x="0" y="0"/>
                </a:moveTo>
                <a:lnTo>
                  <a:pt x="9668088" y="0"/>
                </a:lnTo>
                <a:lnTo>
                  <a:pt x="9668088" y="9293450"/>
                </a:lnTo>
                <a:lnTo>
                  <a:pt x="0" y="9293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314700" y="754218"/>
            <a:ext cx="11658600" cy="1188415"/>
            <a:chOff x="0" y="0"/>
            <a:chExt cx="15544800" cy="15845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44800" cy="1584554"/>
            </a:xfrm>
            <a:custGeom>
              <a:avLst/>
              <a:gdLst/>
              <a:ahLst/>
              <a:cxnLst/>
              <a:rect l="l" t="t" r="r" b="b"/>
              <a:pathLst>
                <a:path w="15544800" h="1584554">
                  <a:moveTo>
                    <a:pt x="0" y="0"/>
                  </a:moveTo>
                  <a:lnTo>
                    <a:pt x="15544800" y="0"/>
                  </a:lnTo>
                  <a:lnTo>
                    <a:pt x="15544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398" b="-1309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544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6: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34840" y="9264177"/>
            <a:ext cx="94183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Sekundarstufe</a:t>
            </a:r>
            <a:endParaRPr lang="en-US" sz="27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03420" y="1572752"/>
            <a:ext cx="9281160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63440" y="2657726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verstehen, benennen und transformieren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14607" y="1028700"/>
            <a:ext cx="5544693" cy="8229600"/>
          </a:xfrm>
          <a:custGeom>
            <a:avLst/>
            <a:gdLst/>
            <a:ahLst/>
            <a:cxnLst/>
            <a:rect l="l" t="t" r="r" b="b"/>
            <a:pathLst>
              <a:path w="5544693" h="8229600">
                <a:moveTo>
                  <a:pt x="0" y="0"/>
                </a:moveTo>
                <a:lnTo>
                  <a:pt x="5544693" y="0"/>
                </a:lnTo>
                <a:lnTo>
                  <a:pt x="55446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25505" y="3622681"/>
            <a:ext cx="8054968" cy="3327389"/>
            <a:chOff x="0" y="0"/>
            <a:chExt cx="10739958" cy="4436519"/>
          </a:xfrm>
        </p:grpSpPr>
        <p:sp>
          <p:nvSpPr>
            <p:cNvPr id="4" name="TextBox 4"/>
            <p:cNvSpPr txBox="1"/>
            <p:nvPr/>
          </p:nvSpPr>
          <p:spPr>
            <a:xfrm>
              <a:off x="508268" y="9525"/>
              <a:ext cx="6044200" cy="414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68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Lass uns offen darüber sprechen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08268" y="4022372"/>
              <a:ext cx="7641628" cy="414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68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Heute werden wir sie genauer anschauen.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578529"/>
              <a:ext cx="10739958" cy="1557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68"/>
                </a:lnSpc>
                <a:spcBef>
                  <a:spcPct val="0"/>
                </a:spcBef>
              </a:pP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Scham ist eine Emotion, die wir alle fühlen, </a:t>
              </a: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auch wenn sie fast niemand erkennen möchte.</a:t>
              </a: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 erscheint, wenn wir denken,</a:t>
              </a: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„ich genüge nicht“, dass andere uns beurteilen oder dass wir etwas „Falsches“ getan haben.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14607" y="1028700"/>
            <a:ext cx="5544693" cy="8229600"/>
          </a:xfrm>
          <a:custGeom>
            <a:avLst/>
            <a:gdLst/>
            <a:ahLst/>
            <a:cxnLst/>
            <a:rect l="l" t="t" r="r" b="b"/>
            <a:pathLst>
              <a:path w="5544693" h="8229600">
                <a:moveTo>
                  <a:pt x="0" y="0"/>
                </a:moveTo>
                <a:lnTo>
                  <a:pt x="5544693" y="0"/>
                </a:lnTo>
                <a:lnTo>
                  <a:pt x="55446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677205" y="3337093"/>
            <a:ext cx="5188702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 von Scham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(Stephan Marks)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77205" y="4660097"/>
            <a:ext cx="7375709" cy="260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ausgegrenzt oder ausgeschlossen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hilflos oder bloßgestellt fühlen (zum Beispiel bei persönlichen oder intimen Themen).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nicht anerkannt oder gesehen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Gegen die eigenen Werte oder Normen handeln.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Fremdscham empfinden wegen des Verhaltens anderer.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0306" y="1724582"/>
            <a:ext cx="6993222" cy="6633812"/>
            <a:chOff x="0" y="0"/>
            <a:chExt cx="9324297" cy="8845083"/>
          </a:xfrm>
        </p:grpSpPr>
        <p:sp>
          <p:nvSpPr>
            <p:cNvPr id="3" name="Freeform 3"/>
            <p:cNvSpPr/>
            <p:nvPr/>
          </p:nvSpPr>
          <p:spPr>
            <a:xfrm>
              <a:off x="0" y="1572131"/>
              <a:ext cx="9324297" cy="7272951"/>
            </a:xfrm>
            <a:custGeom>
              <a:avLst/>
              <a:gdLst/>
              <a:ahLst/>
              <a:cxnLst/>
              <a:rect l="l" t="t" r="r" b="b"/>
              <a:pathLst>
                <a:path w="9324297" h="7272951">
                  <a:moveTo>
                    <a:pt x="0" y="0"/>
                  </a:moveTo>
                  <a:lnTo>
                    <a:pt x="9324297" y="0"/>
                  </a:lnTo>
                  <a:lnTo>
                    <a:pt x="9324297" y="7272952"/>
                  </a:lnTo>
                  <a:lnTo>
                    <a:pt x="0" y="7272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03013" y="-57150"/>
              <a:ext cx="6918270" cy="976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Kompass der Scham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898090" y="2652310"/>
            <a:ext cx="569670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Menschen Scham empfinden, reagieren sie oft auf unterschiedliche Weise.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Nathanson beschreibt vier Hauptreaktionsrichtungen: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98090" y="4380315"/>
            <a:ext cx="569670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Rückzug: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zurückziehen, sich verstecken oder vermeiden, gesehen zu werden.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Ausweichen: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scherzen, sich ablenken oder die Geschehnisse herunterspielen.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Andere angreifen: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andere beschuldigen oder sich über sie lustig machen, um die Aufmerksamkeit abzulenken.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Sich selbst angreifen: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sich selbst kritisieren oder sich innerlich bestrafen.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52433" y="3600450"/>
            <a:ext cx="5205607" cy="3086100"/>
            <a:chOff x="0" y="0"/>
            <a:chExt cx="1371024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024" cy="812800"/>
            </a:xfrm>
            <a:custGeom>
              <a:avLst/>
              <a:gdLst/>
              <a:ahLst/>
              <a:cxnLst/>
              <a:rect l="l" t="t" r="r" b="b"/>
              <a:pathLst>
                <a:path w="1371024" h="812800">
                  <a:moveTo>
                    <a:pt x="46104" y="0"/>
                  </a:moveTo>
                  <a:lnTo>
                    <a:pt x="1324920" y="0"/>
                  </a:lnTo>
                  <a:cubicBezTo>
                    <a:pt x="1350382" y="0"/>
                    <a:pt x="1371024" y="20641"/>
                    <a:pt x="1371024" y="46104"/>
                  </a:cubicBezTo>
                  <a:lnTo>
                    <a:pt x="1371024" y="766696"/>
                  </a:lnTo>
                  <a:cubicBezTo>
                    <a:pt x="1371024" y="792159"/>
                    <a:pt x="1350382" y="812800"/>
                    <a:pt x="1324920" y="812800"/>
                  </a:cubicBezTo>
                  <a:lnTo>
                    <a:pt x="46104" y="812800"/>
                  </a:lnTo>
                  <a:cubicBezTo>
                    <a:pt x="20641" y="812800"/>
                    <a:pt x="0" y="792159"/>
                    <a:pt x="0" y="766696"/>
                  </a:cubicBezTo>
                  <a:lnTo>
                    <a:pt x="0" y="46104"/>
                  </a:lnTo>
                  <a:cubicBezTo>
                    <a:pt x="0" y="20641"/>
                    <a:pt x="20641" y="0"/>
                    <a:pt x="4610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71024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 b="1" i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„Wenn wir Scham verstehen, hört sie auf, uns zu kontrollieren.“</a:t>
              </a:r>
            </a:p>
            <a:p>
              <a:pPr algn="ctr">
                <a:lnSpc>
                  <a:spcPts val="2940"/>
                </a:lnSpc>
              </a:pPr>
              <a:endParaRPr lang="en-US" sz="2100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endParaRP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– Inspiriert von Brené Brown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19831" y="1724582"/>
            <a:ext cx="6993222" cy="6633812"/>
            <a:chOff x="0" y="0"/>
            <a:chExt cx="9324297" cy="8845083"/>
          </a:xfrm>
        </p:grpSpPr>
        <p:sp>
          <p:nvSpPr>
            <p:cNvPr id="6" name="TextBox 6"/>
            <p:cNvSpPr txBox="1"/>
            <p:nvPr/>
          </p:nvSpPr>
          <p:spPr>
            <a:xfrm>
              <a:off x="1203013" y="-57150"/>
              <a:ext cx="6918270" cy="976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Kompass der Scham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1572131"/>
              <a:ext cx="9324297" cy="7272951"/>
            </a:xfrm>
            <a:custGeom>
              <a:avLst/>
              <a:gdLst/>
              <a:ahLst/>
              <a:cxnLst/>
              <a:rect l="l" t="t" r="r" b="b"/>
              <a:pathLst>
                <a:path w="9324297" h="7272951">
                  <a:moveTo>
                    <a:pt x="0" y="0"/>
                  </a:moveTo>
                  <a:lnTo>
                    <a:pt x="9324297" y="0"/>
                  </a:lnTo>
                  <a:lnTo>
                    <a:pt x="9324297" y="7272952"/>
                  </a:lnTo>
                  <a:lnTo>
                    <a:pt x="0" y="7272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3560" y="686352"/>
            <a:ext cx="4602480" cy="1294923"/>
            <a:chOff x="0" y="0"/>
            <a:chExt cx="613664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1726563"/>
            </a:xfrm>
            <a:custGeom>
              <a:avLst/>
              <a:gdLst/>
              <a:ahLst/>
              <a:cxnLst/>
              <a:rect l="l" t="t" r="r" b="b"/>
              <a:pathLst>
                <a:path w="6136640" h="1726563">
                  <a:moveTo>
                    <a:pt x="0" y="0"/>
                  </a:moveTo>
                  <a:lnTo>
                    <a:pt x="6136640" y="0"/>
                  </a:lnTo>
                  <a:lnTo>
                    <a:pt x="613664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54" b="-192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Ziele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81781" y="686352"/>
            <a:ext cx="5677519" cy="10455431"/>
            <a:chOff x="0" y="0"/>
            <a:chExt cx="7570026" cy="13940574"/>
          </a:xfrm>
        </p:grpSpPr>
        <p:sp>
          <p:nvSpPr>
            <p:cNvPr id="6" name="Freeform 6" descr="A cartoon of a child pointing up  AI-generated content may be incorrect."/>
            <p:cNvSpPr/>
            <p:nvPr/>
          </p:nvSpPr>
          <p:spPr>
            <a:xfrm>
              <a:off x="0" y="0"/>
              <a:ext cx="7569962" cy="13940537"/>
            </a:xfrm>
            <a:custGeom>
              <a:avLst/>
              <a:gdLst/>
              <a:ahLst/>
              <a:cxnLst/>
              <a:rect l="l" t="t" r="r" b="b"/>
              <a:pathLst>
                <a:path w="7569962" h="13940537">
                  <a:moveTo>
                    <a:pt x="0" y="0"/>
                  </a:moveTo>
                  <a:lnTo>
                    <a:pt x="7569962" y="0"/>
                  </a:lnTo>
                  <a:lnTo>
                    <a:pt x="7569962" y="13940537"/>
                  </a:lnTo>
                  <a:lnTo>
                    <a:pt x="0" y="13940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13560" y="2276342"/>
            <a:ext cx="9228847" cy="447676"/>
            <a:chOff x="0" y="0"/>
            <a:chExt cx="12305129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844649" y="42871"/>
              <a:ext cx="11460480" cy="412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57"/>
                </a:lnSpc>
              </a:pPr>
              <a:r>
                <a:rPr lang="en-US" sz="22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Verstehen, was Scham ist</a:t>
              </a:r>
              <a:r>
                <a:rPr lang="en-US" sz="22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und warum sie entsteht.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76412" y="3099645"/>
            <a:ext cx="8016315" cy="697021"/>
            <a:chOff x="0" y="0"/>
            <a:chExt cx="10688419" cy="929361"/>
          </a:xfrm>
        </p:grpSpPr>
        <p:sp>
          <p:nvSpPr>
            <p:cNvPr id="11" name="TextBox 11"/>
            <p:cNvSpPr txBox="1"/>
            <p:nvPr/>
          </p:nvSpPr>
          <p:spPr>
            <a:xfrm>
              <a:off x="894179" y="-13614"/>
              <a:ext cx="9794240" cy="942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Erkennen, wie sie sich anfühlt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 Körper und im Geist.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69924" y="4108502"/>
            <a:ext cx="9376393" cy="704850"/>
            <a:chOff x="0" y="0"/>
            <a:chExt cx="12501857" cy="939800"/>
          </a:xfrm>
        </p:grpSpPr>
        <p:sp>
          <p:nvSpPr>
            <p:cNvPr id="14" name="TextBox 14"/>
            <p:cNvSpPr txBox="1"/>
            <p:nvPr/>
          </p:nvSpPr>
          <p:spPr>
            <a:xfrm>
              <a:off x="902831" y="-3175"/>
              <a:ext cx="11599025" cy="942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Situationen erkennen, die sie auslösen,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z. B. Bloßstellung, Ausgrenzung oder sich nicht gesehen fühlen.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3849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56231" y="5108627"/>
            <a:ext cx="9136085" cy="447676"/>
            <a:chOff x="0" y="0"/>
            <a:chExt cx="12181446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921088" y="-15055"/>
              <a:ext cx="11260359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Sie normalisieren: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alle fühlen sie, du bist nicht allein.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7500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61351" y="5870627"/>
            <a:ext cx="8900056" cy="447676"/>
            <a:chOff x="0" y="0"/>
            <a:chExt cx="11866741" cy="596901"/>
          </a:xfrm>
        </p:grpSpPr>
        <p:sp>
          <p:nvSpPr>
            <p:cNvPr id="20" name="TextBox 20"/>
            <p:cNvSpPr txBox="1"/>
            <p:nvPr/>
          </p:nvSpPr>
          <p:spPr>
            <a:xfrm>
              <a:off x="914261" y="-15055"/>
              <a:ext cx="10952480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Lernen, besser darauf zu reagieren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 sie auftaucht.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61351" y="6613578"/>
            <a:ext cx="8646056" cy="447676"/>
            <a:chOff x="0" y="0"/>
            <a:chExt cx="11528075" cy="596901"/>
          </a:xfrm>
        </p:grpSpPr>
        <p:sp>
          <p:nvSpPr>
            <p:cNvPr id="23" name="TextBox 23"/>
            <p:cNvSpPr txBox="1"/>
            <p:nvPr/>
          </p:nvSpPr>
          <p:spPr>
            <a:xfrm>
              <a:off x="914261" y="-15055"/>
              <a:ext cx="10613813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Respekt und Empathie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fördern innerhalb der Gruppe.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61351" y="7375578"/>
            <a:ext cx="8138056" cy="1038840"/>
            <a:chOff x="0" y="0"/>
            <a:chExt cx="10850741" cy="1385120"/>
          </a:xfrm>
        </p:grpSpPr>
        <p:sp>
          <p:nvSpPr>
            <p:cNvPr id="26" name="TextBox 26"/>
            <p:cNvSpPr txBox="1"/>
            <p:nvPr/>
          </p:nvSpPr>
          <p:spPr>
            <a:xfrm>
              <a:off x="914261" y="-15055"/>
              <a:ext cx="9936480" cy="1400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Wege entdecken, uns gegenseitig zu unterstützen,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damit die Klasse ein Ort wird, an dem sich niemand beschämt fühlt.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217920"/>
            <a:ext cx="6675120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Einführung „Die Individualität der Scham“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Phase 1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41699" y="4753351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7" y="0"/>
                </a:lnTo>
                <a:lnTo>
                  <a:pt x="3747957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8415420" y="400817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60650"/>
            <a:ext cx="644652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Rote und grüne Karten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Liste mit Situationen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Flipchart + Filzstifte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51720" y="1160650"/>
            <a:ext cx="6728229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sprechen über Situationen, die uns Scham auslösen können.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lesen einige Sätze und heben die rote Karte (ja) oder die grüne Karte (nein).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Danach schauen wir, wo wir übereinstimmen und warum jede Person es unterschiedlich erlebt.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380">
            <a:off x="13783229" y="3497847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8" y="0"/>
                </a:lnTo>
                <a:lnTo>
                  <a:pt x="3747958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5000455" flipH="1">
            <a:off x="13302435" y="-106783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244701" y="2706771"/>
            <a:ext cx="5129660" cy="447676"/>
            <a:chOff x="0" y="0"/>
            <a:chExt cx="6839546" cy="596901"/>
          </a:xfrm>
        </p:grpSpPr>
        <p:sp>
          <p:nvSpPr>
            <p:cNvPr id="5" name="TextBox 5"/>
            <p:cNvSpPr txBox="1"/>
            <p:nvPr/>
          </p:nvSpPr>
          <p:spPr>
            <a:xfrm>
              <a:off x="505878" y="30692"/>
              <a:ext cx="6333668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Vor meinen Freund*innen hinfallen.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85850" y="3351599"/>
            <a:ext cx="7657001" cy="654050"/>
            <a:chOff x="0" y="0"/>
            <a:chExt cx="10209335" cy="872066"/>
          </a:xfrm>
        </p:grpSpPr>
        <p:sp>
          <p:nvSpPr>
            <p:cNvPr id="8" name="TextBox 8"/>
            <p:cNvSpPr txBox="1"/>
            <p:nvPr/>
          </p:nvSpPr>
          <p:spPr>
            <a:xfrm>
              <a:off x="870079" y="-66675"/>
              <a:ext cx="9339256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Dass niemand auf einen Beitrag von mir in den sozialen Netzwerken reagiert.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1967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5850" y="4083776"/>
            <a:ext cx="7657001" cy="447676"/>
            <a:chOff x="0" y="0"/>
            <a:chExt cx="10209335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870079" y="30692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Beim Vorlesen im Unterricht einen Fehler machen.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5850" y="4817201"/>
            <a:ext cx="7657001" cy="669925"/>
            <a:chOff x="0" y="0"/>
            <a:chExt cx="10209335" cy="893234"/>
          </a:xfrm>
        </p:grpSpPr>
        <p:sp>
          <p:nvSpPr>
            <p:cNvPr id="14" name="TextBox 14"/>
            <p:cNvSpPr txBox="1"/>
            <p:nvPr/>
          </p:nvSpPr>
          <p:spPr>
            <a:xfrm>
              <a:off x="870079" y="-45508"/>
              <a:ext cx="9339256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einzige Person sein, die nicht zu einer Party eingeladen wurde.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5850" y="5529177"/>
            <a:ext cx="7657001" cy="688975"/>
            <a:chOff x="0" y="0"/>
            <a:chExt cx="10209335" cy="918634"/>
          </a:xfrm>
        </p:grpSpPr>
        <p:sp>
          <p:nvSpPr>
            <p:cNvPr id="17" name="TextBox 17"/>
            <p:cNvSpPr txBox="1"/>
            <p:nvPr/>
          </p:nvSpPr>
          <p:spPr>
            <a:xfrm>
              <a:off x="870079" y="-20108"/>
              <a:ext cx="9339256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schlechte Note in einem Fach bekommen, in dem ich eigentlich gut bin.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85850" y="6484852"/>
            <a:ext cx="7657001" cy="447676"/>
            <a:chOff x="0" y="0"/>
            <a:chExt cx="10209335" cy="596901"/>
          </a:xfrm>
        </p:grpSpPr>
        <p:sp>
          <p:nvSpPr>
            <p:cNvPr id="20" name="TextBox 20"/>
            <p:cNvSpPr txBox="1"/>
            <p:nvPr/>
          </p:nvSpPr>
          <p:spPr>
            <a:xfrm>
              <a:off x="870079" y="-20108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Vor anderen sprechen.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5850" y="7132553"/>
            <a:ext cx="7657001" cy="447676"/>
            <a:chOff x="0" y="0"/>
            <a:chExt cx="10209335" cy="596901"/>
          </a:xfrm>
        </p:grpSpPr>
        <p:sp>
          <p:nvSpPr>
            <p:cNvPr id="23" name="TextBox 23"/>
            <p:cNvSpPr txBox="1"/>
            <p:nvPr/>
          </p:nvSpPr>
          <p:spPr>
            <a:xfrm>
              <a:off x="870079" y="-20108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Dass jemand mein unordentliches Zimmer sieht.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99046" y="2905206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851698" y="1764444"/>
            <a:ext cx="9633620" cy="1628095"/>
            <a:chOff x="0" y="0"/>
            <a:chExt cx="12844827" cy="2170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114800" cy="2170794"/>
              <a:chOff x="0" y="0"/>
              <a:chExt cx="812800" cy="42879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428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8799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53540"/>
                    </a:lnTo>
                    <a:cubicBezTo>
                      <a:pt x="812800" y="395104"/>
                      <a:pt x="779105" y="428799"/>
                      <a:pt x="737541" y="428799"/>
                    </a:cubicBezTo>
                    <a:lnTo>
                      <a:pt x="75259" y="428799"/>
                    </a:lnTo>
                    <a:cubicBezTo>
                      <a:pt x="33695" y="428799"/>
                      <a:pt x="0" y="395104"/>
                      <a:pt x="0" y="353540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12800" cy="4954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r>
                  <a:rPr lang="en-US" sz="2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Stimmen wir in denselben Situationen überein?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8730027" y="0"/>
              <a:ext cx="4114800" cy="2170794"/>
              <a:chOff x="0" y="0"/>
              <a:chExt cx="812800" cy="4287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428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8799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53540"/>
                    </a:lnTo>
                    <a:cubicBezTo>
                      <a:pt x="812800" y="395104"/>
                      <a:pt x="779105" y="428799"/>
                      <a:pt x="737541" y="428799"/>
                    </a:cubicBezTo>
                    <a:lnTo>
                      <a:pt x="75259" y="428799"/>
                    </a:lnTo>
                    <a:cubicBezTo>
                      <a:pt x="33695" y="428799"/>
                      <a:pt x="0" y="395104"/>
                      <a:pt x="0" y="353540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71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66675"/>
                <a:ext cx="812800" cy="4954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r>
                  <a:rPr lang="en-US" sz="2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Warum lösen manche Dinge mehr Scham aus als andere?</a:t>
                </a:r>
              </a:p>
            </p:txBody>
          </p:sp>
        </p:grpSp>
      </p:grpSp>
      <p:sp>
        <p:nvSpPr>
          <p:cNvPr id="10" name="TextBox 10"/>
          <p:cNvSpPr txBox="1"/>
          <p:nvPr/>
        </p:nvSpPr>
        <p:spPr>
          <a:xfrm>
            <a:off x="2302562" y="4478375"/>
            <a:ext cx="444910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Person empfindet Scham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wegen unterschiedlicher Dinge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Scham ist nicht „schlecht“: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 hilft uns zu verstehen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wie wir uns mit anderen fühlen.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 das zu sprechen, was wir fühlen,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hilft uns, damit ruhiger umzugehen.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Entwicklung</a:t>
            </a:r>
          </a:p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„Scham verstehen“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Phase 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6960" y="1160650"/>
            <a:ext cx="644652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Beamer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Bunte Filzstifte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Schemata zu:</a:t>
            </a:r>
          </a:p>
          <a:p>
            <a:pPr marL="863604" lvl="2" indent="-287868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Auslöser der Scham (Stephan Marks)</a:t>
            </a:r>
          </a:p>
          <a:p>
            <a:pPr marL="863604" lvl="2" indent="-287868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Kompass der Scham (Donald Nathanson)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330718" y="1160650"/>
            <a:ext cx="661032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sehen, was Scham ist, wie sie sich anfühlt und wozu sie dient.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lernen, welche Dinge sie auslösen und wie wir normalerweise reagieren.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Partnerarbeit denken wir uns eine Situation von Scham aus und schauen, welche Reaktion am besten passt.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86681" y="5365959"/>
            <a:ext cx="518870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 von Scham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(Stephan Marks)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86681" y="6688963"/>
            <a:ext cx="7375709" cy="260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ausgegrenzt oder ausgeschlossen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hilflos oder bloßgestellt fühlen (zum Beispiel bei persönlichen oder intimen Themen).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nicht anerkannt oder gesehen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Gegen die eigenen Werte oder Normen handeln.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Fremdscham empfinden wegen des Verhaltens anderer.</a:t>
            </a:r>
          </a:p>
        </p:txBody>
      </p:sp>
      <p:sp>
        <p:nvSpPr>
          <p:cNvPr id="6" name="Freeform 6"/>
          <p:cNvSpPr/>
          <p:nvPr/>
        </p:nvSpPr>
        <p:spPr>
          <a:xfrm>
            <a:off x="1639815" y="4625590"/>
            <a:ext cx="5437238" cy="4241046"/>
          </a:xfrm>
          <a:custGeom>
            <a:avLst/>
            <a:gdLst/>
            <a:ahLst/>
            <a:cxnLst/>
            <a:rect l="l" t="t" r="r" b="b"/>
            <a:pathLst>
              <a:path w="5437238" h="4241046">
                <a:moveTo>
                  <a:pt x="0" y="0"/>
                </a:moveTo>
                <a:lnTo>
                  <a:pt x="5437238" y="0"/>
                </a:lnTo>
                <a:lnTo>
                  <a:pt x="5437238" y="4241046"/>
                </a:lnTo>
                <a:lnTo>
                  <a:pt x="0" y="4241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6576" y="2845505"/>
            <a:ext cx="8982242" cy="7522628"/>
          </a:xfrm>
          <a:custGeom>
            <a:avLst/>
            <a:gdLst/>
            <a:ahLst/>
            <a:cxnLst/>
            <a:rect l="l" t="t" r="r" b="b"/>
            <a:pathLst>
              <a:path w="8982242" h="7522628">
                <a:moveTo>
                  <a:pt x="0" y="0"/>
                </a:moveTo>
                <a:lnTo>
                  <a:pt x="8982242" y="0"/>
                </a:lnTo>
                <a:lnTo>
                  <a:pt x="8982242" y="7522627"/>
                </a:lnTo>
                <a:lnTo>
                  <a:pt x="0" y="7522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228376" y="2628651"/>
            <a:ext cx="600122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</a:t>
            </a: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ist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Scham?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23526" y="3671293"/>
            <a:ext cx="6140922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natürliche Emotion, die entsteht, wenn wir das Gefühl haben, beurteilt zu werden oder die Akzeptanz der Gruppe verlieren zu können.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23526" y="5480299"/>
            <a:ext cx="2711911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Wie sie sich anfühlt: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schmerzt, man fühlt sich klein, man versteckt sich, und man möchte am liebsten verschwinden.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03040" y="5480299"/>
            <a:ext cx="2711911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Wozu sie dient: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macht uns bewusst, wie uns das Denken anderer beeinflusst, und hilft uns zu überprüfen, wie wir handeln.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4283" y="0"/>
            <a:ext cx="11231055" cy="10287000"/>
          </a:xfrm>
          <a:custGeom>
            <a:avLst/>
            <a:gdLst/>
            <a:ahLst/>
            <a:cxnLst/>
            <a:rect l="l" t="t" r="r" b="b"/>
            <a:pathLst>
              <a:path w="11231055" h="10287000">
                <a:moveTo>
                  <a:pt x="0" y="0"/>
                </a:moveTo>
                <a:lnTo>
                  <a:pt x="11231055" y="0"/>
                </a:lnTo>
                <a:lnTo>
                  <a:pt x="112310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1141" r="-416" b="-894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68291" y="3337093"/>
            <a:ext cx="518870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Auslöser von Scham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(Stephan Marks)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8291" y="4660097"/>
            <a:ext cx="7375709" cy="260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ausgegrenzt oder ausgeschlossen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hilflos oder bloßgestellt fühlen (zum Beispiel bei persönlichen oder intimen Themen).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nicht anerkannt oder gesehen fühlen.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Gegen die eigenen Werte oder Normen handeln.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Fremdscham empfinden wegen des Verhaltens anderer.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34964" y="1216536"/>
            <a:ext cx="5982744" cy="1379429"/>
            <a:chOff x="0" y="0"/>
            <a:chExt cx="1575702" cy="3633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Ist das Gefühl von Scham gut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oder schlecht?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34964" y="3187950"/>
            <a:ext cx="5982744" cy="1379429"/>
            <a:chOff x="0" y="0"/>
            <a:chExt cx="1575702" cy="3633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dieser Reaktionen kommt dir am bekanntesten vor?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34964" y="5159365"/>
            <a:ext cx="5982744" cy="1379429"/>
            <a:chOff x="0" y="0"/>
            <a:chExt cx="1575702" cy="3633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Reaktion hilft deiner Meinung nach am meisten, Beziehungen zu verbessern?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49556" y="6193553"/>
            <a:ext cx="7208524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Rückzug: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zurückziehen, sich verstecken oder vermeiden, gesehen zu werden.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Ausweichen: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scherzen, sich ablenken oder das Geschehene herunterspielen.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Andere angreifen: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andere beschuldigen oder sich über sie lustig machen, um die Aufmerksamkeit abzulenken.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Sich selbst angreifen: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sich selbst kritisieren oder sich innerlich bestrafen.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42870" y="6759350"/>
            <a:ext cx="636693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können nicht vermeiden, Scham zu fühlen,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aber wir können wählen, was wir damit machen.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wir sie besser verstehen, hört sie auf, uns so stark zu kontrollieren, und wir können besser auf uns selbst und auf andere achten.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046702" y="1133475"/>
            <a:ext cx="4804495" cy="4617943"/>
            <a:chOff x="0" y="0"/>
            <a:chExt cx="6405994" cy="6157257"/>
          </a:xfrm>
        </p:grpSpPr>
        <p:sp>
          <p:nvSpPr>
            <p:cNvPr id="14" name="TextBox 14"/>
            <p:cNvSpPr txBox="1"/>
            <p:nvPr/>
          </p:nvSpPr>
          <p:spPr>
            <a:xfrm>
              <a:off x="314153" y="-66675"/>
              <a:ext cx="577768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Kompass der Scham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160582"/>
              <a:ext cx="6405994" cy="4996675"/>
            </a:xfrm>
            <a:custGeom>
              <a:avLst/>
              <a:gdLst/>
              <a:ahLst/>
              <a:cxnLst/>
              <a:rect l="l" t="t" r="r" b="b"/>
              <a:pathLst>
                <a:path w="6405994" h="4996675">
                  <a:moveTo>
                    <a:pt x="0" y="0"/>
                  </a:moveTo>
                  <a:lnTo>
                    <a:pt x="6405994" y="0"/>
                  </a:lnTo>
                  <a:lnTo>
                    <a:pt x="6405994" y="4996675"/>
                  </a:lnTo>
                  <a:lnTo>
                    <a:pt x="0" y="4996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Konsolidierung „Scham erkennen und einordnen“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Phase 3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7394" y="4664659"/>
            <a:ext cx="5482879" cy="4184113"/>
            <a:chOff x="0" y="0"/>
            <a:chExt cx="7310505" cy="5578818"/>
          </a:xfrm>
        </p:grpSpPr>
        <p:sp>
          <p:nvSpPr>
            <p:cNvPr id="3" name="Freeform 3"/>
            <p:cNvSpPr/>
            <p:nvPr/>
          </p:nvSpPr>
          <p:spPr>
            <a:xfrm rot="-632733">
              <a:off x="350887" y="567223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2"/>
                  </a:lnTo>
                  <a:lnTo>
                    <a:pt x="0" y="4444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 rot="-590838">
              <a:off x="881699" y="1769188"/>
              <a:ext cx="5850729" cy="2040442"/>
            </a:xfrm>
            <a:custGeom>
              <a:avLst/>
              <a:gdLst/>
              <a:ahLst/>
              <a:cxnLst/>
              <a:rect l="l" t="t" r="r" b="b"/>
              <a:pathLst>
                <a:path w="5850729" h="2040442">
                  <a:moveTo>
                    <a:pt x="0" y="0"/>
                  </a:moveTo>
                  <a:lnTo>
                    <a:pt x="5850729" y="0"/>
                  </a:lnTo>
                  <a:lnTo>
                    <a:pt x="5850729" y="2040442"/>
                  </a:lnTo>
                  <a:lnTo>
                    <a:pt x="0" y="2040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05793" y="4851476"/>
            <a:ext cx="5048959" cy="3472312"/>
            <a:chOff x="0" y="0"/>
            <a:chExt cx="6731946" cy="4629749"/>
          </a:xfrm>
        </p:grpSpPr>
        <p:sp>
          <p:nvSpPr>
            <p:cNvPr id="6" name="Freeform 6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 rot="149846">
              <a:off x="400968" y="1128873"/>
              <a:ext cx="5930010" cy="2372004"/>
            </a:xfrm>
            <a:custGeom>
              <a:avLst/>
              <a:gdLst/>
              <a:ahLst/>
              <a:cxnLst/>
              <a:rect l="l" t="t" r="r" b="b"/>
              <a:pathLst>
                <a:path w="5930010" h="2372004">
                  <a:moveTo>
                    <a:pt x="0" y="0"/>
                  </a:moveTo>
                  <a:lnTo>
                    <a:pt x="5930010" y="0"/>
                  </a:lnTo>
                  <a:lnTo>
                    <a:pt x="5930010" y="2372003"/>
                  </a:lnTo>
                  <a:lnTo>
                    <a:pt x="0" y="2372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030273" y="4851476"/>
            <a:ext cx="5710333" cy="4702581"/>
            <a:chOff x="0" y="0"/>
            <a:chExt cx="7613777" cy="6270109"/>
          </a:xfrm>
        </p:grpSpPr>
        <p:sp>
          <p:nvSpPr>
            <p:cNvPr id="9" name="Freeform 9"/>
            <p:cNvSpPr/>
            <p:nvPr/>
          </p:nvSpPr>
          <p:spPr>
            <a:xfrm rot="1121980">
              <a:off x="533049" y="933397"/>
              <a:ext cx="6547679" cy="4403314"/>
            </a:xfrm>
            <a:custGeom>
              <a:avLst/>
              <a:gdLst/>
              <a:ahLst/>
              <a:cxnLst/>
              <a:rect l="l" t="t" r="r" b="b"/>
              <a:pathLst>
                <a:path w="6547679" h="4403314">
                  <a:moveTo>
                    <a:pt x="0" y="0"/>
                  </a:moveTo>
                  <a:lnTo>
                    <a:pt x="6547679" y="0"/>
                  </a:lnTo>
                  <a:lnTo>
                    <a:pt x="6547679" y="4403314"/>
                  </a:lnTo>
                  <a:lnTo>
                    <a:pt x="0" y="440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 rot="1063195">
              <a:off x="918530" y="2292534"/>
              <a:ext cx="6117411" cy="1399358"/>
            </a:xfrm>
            <a:custGeom>
              <a:avLst/>
              <a:gdLst/>
              <a:ahLst/>
              <a:cxnLst/>
              <a:rect l="l" t="t" r="r" b="b"/>
              <a:pathLst>
                <a:path w="6117411" h="1399358">
                  <a:moveTo>
                    <a:pt x="0" y="0"/>
                  </a:moveTo>
                  <a:lnTo>
                    <a:pt x="6117411" y="0"/>
                  </a:lnTo>
                  <a:lnTo>
                    <a:pt x="6117411" y="1399358"/>
                  </a:lnTo>
                  <a:lnTo>
                    <a:pt x="0" y="1399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46960" y="1160650"/>
            <a:ext cx="644652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oder Blätter mit Beispielen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 Scham-Kompass sichtbar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Filzstifte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30718" y="1160650"/>
            <a:ext cx="661032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arbeiten in Gruppen, um verschiedene Situationen zu analysieren.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identifizieren, was Scham auslöst und wie die Person reagiert.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Danach überlegen wir empathischere Alternativen.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7633" y="4012818"/>
            <a:ext cx="2569401" cy="1661264"/>
            <a:chOff x="0" y="0"/>
            <a:chExt cx="676715" cy="4375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6715" cy="437535"/>
            </a:xfrm>
            <a:custGeom>
              <a:avLst/>
              <a:gdLst/>
              <a:ahLst/>
              <a:cxnLst/>
              <a:rect l="l" t="t" r="r" b="b"/>
              <a:pathLst>
                <a:path w="676715" h="437535">
                  <a:moveTo>
                    <a:pt x="90394" y="0"/>
                  </a:moveTo>
                  <a:lnTo>
                    <a:pt x="586321" y="0"/>
                  </a:lnTo>
                  <a:cubicBezTo>
                    <a:pt x="610295" y="0"/>
                    <a:pt x="633287" y="9524"/>
                    <a:pt x="650239" y="26476"/>
                  </a:cubicBezTo>
                  <a:cubicBezTo>
                    <a:pt x="667191" y="43428"/>
                    <a:pt x="676715" y="66420"/>
                    <a:pt x="676715" y="90394"/>
                  </a:cubicBezTo>
                  <a:lnTo>
                    <a:pt x="676715" y="347141"/>
                  </a:lnTo>
                  <a:cubicBezTo>
                    <a:pt x="676715" y="371115"/>
                    <a:pt x="667191" y="394107"/>
                    <a:pt x="650239" y="411059"/>
                  </a:cubicBezTo>
                  <a:cubicBezTo>
                    <a:pt x="633287" y="428011"/>
                    <a:pt x="610295" y="437535"/>
                    <a:pt x="586321" y="437535"/>
                  </a:cubicBezTo>
                  <a:lnTo>
                    <a:pt x="90394" y="437535"/>
                  </a:lnTo>
                  <a:cubicBezTo>
                    <a:pt x="66420" y="437535"/>
                    <a:pt x="43428" y="428011"/>
                    <a:pt x="26476" y="411059"/>
                  </a:cubicBezTo>
                  <a:cubicBezTo>
                    <a:pt x="9524" y="394107"/>
                    <a:pt x="0" y="371115"/>
                    <a:pt x="0" y="347141"/>
                  </a:cubicBezTo>
                  <a:lnTo>
                    <a:pt x="0" y="90394"/>
                  </a:lnTo>
                  <a:cubicBezTo>
                    <a:pt x="0" y="66420"/>
                    <a:pt x="9524" y="43428"/>
                    <a:pt x="26476" y="26476"/>
                  </a:cubicBezTo>
                  <a:cubicBezTo>
                    <a:pt x="43428" y="9524"/>
                    <a:pt x="66420" y="0"/>
                    <a:pt x="9039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676715" cy="504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ist der Auslöser der Scham?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21770" y="4012818"/>
            <a:ext cx="2569401" cy="1661264"/>
            <a:chOff x="0" y="0"/>
            <a:chExt cx="676715" cy="4375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715" cy="437535"/>
            </a:xfrm>
            <a:custGeom>
              <a:avLst/>
              <a:gdLst/>
              <a:ahLst/>
              <a:cxnLst/>
              <a:rect l="l" t="t" r="r" b="b"/>
              <a:pathLst>
                <a:path w="676715" h="437535">
                  <a:moveTo>
                    <a:pt x="90394" y="0"/>
                  </a:moveTo>
                  <a:lnTo>
                    <a:pt x="586321" y="0"/>
                  </a:lnTo>
                  <a:cubicBezTo>
                    <a:pt x="610295" y="0"/>
                    <a:pt x="633287" y="9524"/>
                    <a:pt x="650239" y="26476"/>
                  </a:cubicBezTo>
                  <a:cubicBezTo>
                    <a:pt x="667191" y="43428"/>
                    <a:pt x="676715" y="66420"/>
                    <a:pt x="676715" y="90394"/>
                  </a:cubicBezTo>
                  <a:lnTo>
                    <a:pt x="676715" y="347141"/>
                  </a:lnTo>
                  <a:cubicBezTo>
                    <a:pt x="676715" y="371115"/>
                    <a:pt x="667191" y="394107"/>
                    <a:pt x="650239" y="411059"/>
                  </a:cubicBezTo>
                  <a:cubicBezTo>
                    <a:pt x="633287" y="428011"/>
                    <a:pt x="610295" y="437535"/>
                    <a:pt x="586321" y="437535"/>
                  </a:cubicBezTo>
                  <a:lnTo>
                    <a:pt x="90394" y="437535"/>
                  </a:lnTo>
                  <a:cubicBezTo>
                    <a:pt x="66420" y="437535"/>
                    <a:pt x="43428" y="428011"/>
                    <a:pt x="26476" y="411059"/>
                  </a:cubicBezTo>
                  <a:cubicBezTo>
                    <a:pt x="9524" y="394107"/>
                    <a:pt x="0" y="371115"/>
                    <a:pt x="0" y="347141"/>
                  </a:cubicBezTo>
                  <a:lnTo>
                    <a:pt x="0" y="90394"/>
                  </a:lnTo>
                  <a:cubicBezTo>
                    <a:pt x="0" y="66420"/>
                    <a:pt x="9524" y="43428"/>
                    <a:pt x="26476" y="26476"/>
                  </a:cubicBezTo>
                  <a:cubicBezTo>
                    <a:pt x="43428" y="9524"/>
                    <a:pt x="66420" y="0"/>
                    <a:pt x="9039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76715" cy="504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Art von Reaktion tritt auf?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62071" y="6311409"/>
            <a:ext cx="2754129" cy="2019173"/>
            <a:chOff x="0" y="0"/>
            <a:chExt cx="725367" cy="5317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5367" cy="531799"/>
            </a:xfrm>
            <a:custGeom>
              <a:avLst/>
              <a:gdLst/>
              <a:ahLst/>
              <a:cxnLst/>
              <a:rect l="l" t="t" r="r" b="b"/>
              <a:pathLst>
                <a:path w="725367" h="531799">
                  <a:moveTo>
                    <a:pt x="84331" y="0"/>
                  </a:moveTo>
                  <a:lnTo>
                    <a:pt x="641037" y="0"/>
                  </a:lnTo>
                  <a:cubicBezTo>
                    <a:pt x="663402" y="0"/>
                    <a:pt x="684852" y="8885"/>
                    <a:pt x="700667" y="24700"/>
                  </a:cubicBezTo>
                  <a:cubicBezTo>
                    <a:pt x="716482" y="40515"/>
                    <a:pt x="725367" y="61965"/>
                    <a:pt x="725367" y="84331"/>
                  </a:cubicBezTo>
                  <a:lnTo>
                    <a:pt x="725367" y="447468"/>
                  </a:lnTo>
                  <a:cubicBezTo>
                    <a:pt x="725367" y="469834"/>
                    <a:pt x="716482" y="491284"/>
                    <a:pt x="700667" y="507099"/>
                  </a:cubicBezTo>
                  <a:cubicBezTo>
                    <a:pt x="684852" y="522914"/>
                    <a:pt x="663402" y="531799"/>
                    <a:pt x="641037" y="531799"/>
                  </a:cubicBezTo>
                  <a:lnTo>
                    <a:pt x="84331" y="531799"/>
                  </a:lnTo>
                  <a:cubicBezTo>
                    <a:pt x="61965" y="531799"/>
                    <a:pt x="40515" y="522914"/>
                    <a:pt x="24700" y="507099"/>
                  </a:cubicBezTo>
                  <a:cubicBezTo>
                    <a:pt x="8885" y="491284"/>
                    <a:pt x="0" y="469834"/>
                    <a:pt x="0" y="447468"/>
                  </a:cubicBezTo>
                  <a:lnTo>
                    <a:pt x="0" y="84331"/>
                  </a:lnTo>
                  <a:cubicBezTo>
                    <a:pt x="0" y="61965"/>
                    <a:pt x="8885" y="40515"/>
                    <a:pt x="24700" y="24700"/>
                  </a:cubicBezTo>
                  <a:cubicBezTo>
                    <a:pt x="40515" y="8885"/>
                    <a:pt x="61965" y="0"/>
                    <a:pt x="8433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725367" cy="598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andere, empathischere oder hilfreichere Antwort hätte passieren können?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77725" y="2065955"/>
            <a:ext cx="5576441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analysieren wir in Gruppen?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77750" y="2958435"/>
            <a:ext cx="397639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Gruppe wird identifizieren: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570388" y="1780922"/>
            <a:ext cx="5482879" cy="4184113"/>
            <a:chOff x="0" y="0"/>
            <a:chExt cx="7310505" cy="5578818"/>
          </a:xfrm>
        </p:grpSpPr>
        <p:sp>
          <p:nvSpPr>
            <p:cNvPr id="14" name="Freeform 14"/>
            <p:cNvSpPr/>
            <p:nvPr/>
          </p:nvSpPr>
          <p:spPr>
            <a:xfrm rot="-632733">
              <a:off x="350887" y="567223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2"/>
                  </a:lnTo>
                  <a:lnTo>
                    <a:pt x="0" y="4444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 rot="-590838">
              <a:off x="881699" y="1769188"/>
              <a:ext cx="5850729" cy="2040442"/>
            </a:xfrm>
            <a:custGeom>
              <a:avLst/>
              <a:gdLst/>
              <a:ahLst/>
              <a:cxnLst/>
              <a:rect l="l" t="t" r="r" b="b"/>
              <a:pathLst>
                <a:path w="5850729" h="2040442">
                  <a:moveTo>
                    <a:pt x="0" y="0"/>
                  </a:moveTo>
                  <a:lnTo>
                    <a:pt x="5850729" y="0"/>
                  </a:lnTo>
                  <a:lnTo>
                    <a:pt x="5850729" y="2040442"/>
                  </a:lnTo>
                  <a:lnTo>
                    <a:pt x="0" y="2040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528787" y="1967740"/>
            <a:ext cx="5048959" cy="3472312"/>
            <a:chOff x="0" y="0"/>
            <a:chExt cx="6731946" cy="4629749"/>
          </a:xfrm>
        </p:grpSpPr>
        <p:sp>
          <p:nvSpPr>
            <p:cNvPr id="17" name="Freeform 17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8"/>
            <p:cNvSpPr/>
            <p:nvPr/>
          </p:nvSpPr>
          <p:spPr>
            <a:xfrm rot="149846">
              <a:off x="400968" y="1128873"/>
              <a:ext cx="5930010" cy="2372004"/>
            </a:xfrm>
            <a:custGeom>
              <a:avLst/>
              <a:gdLst/>
              <a:ahLst/>
              <a:cxnLst/>
              <a:rect l="l" t="t" r="r" b="b"/>
              <a:pathLst>
                <a:path w="5930010" h="2372004">
                  <a:moveTo>
                    <a:pt x="0" y="0"/>
                  </a:moveTo>
                  <a:lnTo>
                    <a:pt x="5930010" y="0"/>
                  </a:lnTo>
                  <a:lnTo>
                    <a:pt x="5930010" y="2372003"/>
                  </a:lnTo>
                  <a:lnTo>
                    <a:pt x="0" y="2372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220453" y="4012818"/>
            <a:ext cx="5710333" cy="4702581"/>
            <a:chOff x="0" y="0"/>
            <a:chExt cx="7613777" cy="6270109"/>
          </a:xfrm>
        </p:grpSpPr>
        <p:sp>
          <p:nvSpPr>
            <p:cNvPr id="20" name="Freeform 20"/>
            <p:cNvSpPr/>
            <p:nvPr/>
          </p:nvSpPr>
          <p:spPr>
            <a:xfrm rot="1121980">
              <a:off x="533049" y="933397"/>
              <a:ext cx="6547679" cy="4403314"/>
            </a:xfrm>
            <a:custGeom>
              <a:avLst/>
              <a:gdLst/>
              <a:ahLst/>
              <a:cxnLst/>
              <a:rect l="l" t="t" r="r" b="b"/>
              <a:pathLst>
                <a:path w="6547679" h="4403314">
                  <a:moveTo>
                    <a:pt x="0" y="0"/>
                  </a:moveTo>
                  <a:lnTo>
                    <a:pt x="6547679" y="0"/>
                  </a:lnTo>
                  <a:lnTo>
                    <a:pt x="6547679" y="4403314"/>
                  </a:lnTo>
                  <a:lnTo>
                    <a:pt x="0" y="440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1"/>
            <p:cNvSpPr/>
            <p:nvPr/>
          </p:nvSpPr>
          <p:spPr>
            <a:xfrm rot="1063195">
              <a:off x="918530" y="2292534"/>
              <a:ext cx="6117411" cy="1399358"/>
            </a:xfrm>
            <a:custGeom>
              <a:avLst/>
              <a:gdLst/>
              <a:ahLst/>
              <a:cxnLst/>
              <a:rect l="l" t="t" r="r" b="b"/>
              <a:pathLst>
                <a:path w="6117411" h="1399358">
                  <a:moveTo>
                    <a:pt x="0" y="0"/>
                  </a:moveTo>
                  <a:lnTo>
                    <a:pt x="6117411" y="0"/>
                  </a:lnTo>
                  <a:lnTo>
                    <a:pt x="6117411" y="1399358"/>
                  </a:lnTo>
                  <a:lnTo>
                    <a:pt x="0" y="1399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02952" y="2961994"/>
            <a:ext cx="6162162" cy="7325006"/>
          </a:xfrm>
          <a:custGeom>
            <a:avLst/>
            <a:gdLst/>
            <a:ahLst/>
            <a:cxnLst/>
            <a:rect l="l" t="t" r="r" b="b"/>
            <a:pathLst>
              <a:path w="6162162" h="7325006">
                <a:moveTo>
                  <a:pt x="0" y="0"/>
                </a:moveTo>
                <a:lnTo>
                  <a:pt x="6162162" y="0"/>
                </a:lnTo>
                <a:lnTo>
                  <a:pt x="6162162" y="7325006"/>
                </a:lnTo>
                <a:lnTo>
                  <a:pt x="0" y="7325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842313" y="2695815"/>
            <a:ext cx="6162162" cy="7591185"/>
          </a:xfrm>
          <a:custGeom>
            <a:avLst/>
            <a:gdLst/>
            <a:ahLst/>
            <a:cxnLst/>
            <a:rect l="l" t="t" r="r" b="b"/>
            <a:pathLst>
              <a:path w="6162162" h="7591185">
                <a:moveTo>
                  <a:pt x="0" y="0"/>
                </a:moveTo>
                <a:lnTo>
                  <a:pt x="6162162" y="0"/>
                </a:lnTo>
                <a:lnTo>
                  <a:pt x="6162162" y="7591185"/>
                </a:lnTo>
                <a:lnTo>
                  <a:pt x="0" y="7591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95" r="-1159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flipH="1">
            <a:off x="9124950" y="5224097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4885151" y="1211197"/>
            <a:ext cx="851769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„Wir werden jeden Fall analysieren, um herauszufinden, was die Scham auslöst und welche Reaktion erscheint. Danach schauen wir, welche andere Antwort gesünder oder respektvoller hätte sein können.“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91324" y="2658347"/>
            <a:ext cx="704969" cy="97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72726" y="2853022"/>
            <a:ext cx="605800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Sabrina hat eine Gruppe von fünf Freund*innen.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 sie mit ihrer Mutter ins Einkaufszentrum geht, sieht sie, dass die anderen vier auch dort sind und sie anscheinend nicht eingeladen haben.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Sabrina geht zu ihnen und beleidigt sie.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72200" y="5301793"/>
            <a:ext cx="1143595" cy="34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32807" y="5984418"/>
            <a:ext cx="212228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Marginalisierung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Ausgrenzung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90816" y="5301793"/>
            <a:ext cx="177296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Verhalten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403913" y="5984418"/>
            <a:ext cx="229850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Angriff auf andere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82839" y="2825266"/>
            <a:ext cx="6979616" cy="7571576"/>
          </a:xfrm>
          <a:custGeom>
            <a:avLst/>
            <a:gdLst/>
            <a:ahLst/>
            <a:cxnLst/>
            <a:rect l="l" t="t" r="r" b="b"/>
            <a:pathLst>
              <a:path w="6979616" h="7571576">
                <a:moveTo>
                  <a:pt x="0" y="0"/>
                </a:moveTo>
                <a:lnTo>
                  <a:pt x="6979616" y="0"/>
                </a:lnTo>
                <a:lnTo>
                  <a:pt x="6979616" y="7571576"/>
                </a:lnTo>
                <a:lnTo>
                  <a:pt x="0" y="757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105400" y="1148581"/>
            <a:ext cx="895928" cy="92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52818" y="1243831"/>
            <a:ext cx="5919456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Matías, Simons bester Freund, ist krank.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der Pause ist Simón mit anderen Jungen zusammen, die anfangen, sich über Matías lustig zu machen. Simón lacht mit.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 er nach Hause kommt, denkt er: „Ich bin ein schlechter Freund! Ich verdiene keine Freund*innen.“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24600" y="4363600"/>
            <a:ext cx="114359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52818" y="5046225"/>
            <a:ext cx="238160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Gegen die eigenen Werte handeln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01200" y="4363600"/>
            <a:ext cx="1460137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Verhalten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403913" y="5046225"/>
            <a:ext cx="221413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Angriff gegen sich selbst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268915" y="1861154"/>
            <a:ext cx="4103377" cy="8516443"/>
          </a:xfrm>
          <a:custGeom>
            <a:avLst/>
            <a:gdLst/>
            <a:ahLst/>
            <a:cxnLst/>
            <a:rect l="l" t="t" r="r" b="b"/>
            <a:pathLst>
              <a:path w="4103377" h="8516443">
                <a:moveTo>
                  <a:pt x="0" y="0"/>
                </a:moveTo>
                <a:lnTo>
                  <a:pt x="4103377" y="0"/>
                </a:lnTo>
                <a:lnTo>
                  <a:pt x="4103377" y="8516443"/>
                </a:lnTo>
                <a:lnTo>
                  <a:pt x="0" y="8516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009" r="-190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634502" y="2195121"/>
            <a:ext cx="4681741" cy="8372514"/>
          </a:xfrm>
          <a:custGeom>
            <a:avLst/>
            <a:gdLst/>
            <a:ahLst/>
            <a:cxnLst/>
            <a:rect l="l" t="t" r="r" b="b"/>
            <a:pathLst>
              <a:path w="4681741" h="8372514">
                <a:moveTo>
                  <a:pt x="0" y="0"/>
                </a:moveTo>
                <a:lnTo>
                  <a:pt x="4681741" y="0"/>
                </a:lnTo>
                <a:lnTo>
                  <a:pt x="4681741" y="8372514"/>
                </a:lnTo>
                <a:lnTo>
                  <a:pt x="0" y="8372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562600" y="1217854"/>
            <a:ext cx="912214" cy="92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0832" y="1448996"/>
            <a:ext cx="475153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Steffi erzählt ihrer besten Freundin ein persönliches Geheimnis und bereut es danach.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fühlt sich unwohl und vermeidet es mehrere Tage lang, sich mit ihr zu treffen.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00800" y="4363600"/>
            <a:ext cx="114359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352818" y="5046225"/>
            <a:ext cx="238160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hilflos oder bloßgestellt fühlen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90816" y="4363600"/>
            <a:ext cx="162056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Verhalten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3913" y="5046225"/>
            <a:ext cx="153099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Ausweichen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565044" y="3657794"/>
            <a:ext cx="5023053" cy="6719803"/>
          </a:xfrm>
          <a:custGeom>
            <a:avLst/>
            <a:gdLst/>
            <a:ahLst/>
            <a:cxnLst/>
            <a:rect l="l" t="t" r="r" b="b"/>
            <a:pathLst>
              <a:path w="5023053" h="6719803">
                <a:moveTo>
                  <a:pt x="0" y="0"/>
                </a:moveTo>
                <a:lnTo>
                  <a:pt x="5023053" y="0"/>
                </a:lnTo>
                <a:lnTo>
                  <a:pt x="5023053" y="6719803"/>
                </a:lnTo>
                <a:lnTo>
                  <a:pt x="0" y="671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194606" y="3188896"/>
            <a:ext cx="5565715" cy="7011925"/>
          </a:xfrm>
          <a:custGeom>
            <a:avLst/>
            <a:gdLst/>
            <a:ahLst/>
            <a:cxnLst/>
            <a:rect l="l" t="t" r="r" b="b"/>
            <a:pathLst>
              <a:path w="5565715" h="7011925">
                <a:moveTo>
                  <a:pt x="0" y="0"/>
                </a:moveTo>
                <a:lnTo>
                  <a:pt x="5565716" y="0"/>
                </a:lnTo>
                <a:lnTo>
                  <a:pt x="5565716" y="7011924"/>
                </a:lnTo>
                <a:lnTo>
                  <a:pt x="0" y="701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588097" y="1217854"/>
            <a:ext cx="911423" cy="97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0832" y="1410896"/>
            <a:ext cx="6068441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Lukas bekommt eine sehr gute Note in Mathematik.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 er nach Hause kommt, möchte er es seiner Mutter erzählen, aber sie telefoniert und hört ihm nicht zu.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Lukas zieht sich für den Rest des Tages in sein Zimmer zurück.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24600" y="4381500"/>
            <a:ext cx="114359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Auslöser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352818" y="5046225"/>
            <a:ext cx="238160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nicht anerkannt fühlen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98838" y="4363600"/>
            <a:ext cx="146013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Verhalten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403913" y="5046225"/>
            <a:ext cx="105162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Rückzug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Abschluss</a:t>
            </a:r>
          </a:p>
          <a:p>
            <a:pPr algn="ctr">
              <a:lnSpc>
                <a:spcPts val="5999"/>
              </a:lnSpc>
            </a:pPr>
            <a:endParaRPr lang="en-US" sz="49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„Scham in der Schule und Prävention“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Phase 4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2746" y="3725141"/>
            <a:ext cx="7422508" cy="5678219"/>
          </a:xfrm>
          <a:custGeom>
            <a:avLst/>
            <a:gdLst/>
            <a:ahLst/>
            <a:cxnLst/>
            <a:rect l="l" t="t" r="r" b="b"/>
            <a:pathLst>
              <a:path w="7422508" h="5678219">
                <a:moveTo>
                  <a:pt x="0" y="0"/>
                </a:moveTo>
                <a:lnTo>
                  <a:pt x="7422508" y="0"/>
                </a:lnTo>
                <a:lnTo>
                  <a:pt x="7422508" y="5678219"/>
                </a:lnTo>
                <a:lnTo>
                  <a:pt x="0" y="5678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Wandpapier oder große Kartonkarte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Bunte Filzstifte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Fragen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Plakat: „Wie können wir eine Schule ohne Scham schaffen?“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reflektieren darüber, wie Scham im Schulalltag entsteht.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arbeiten in Gruppen, um Ideen zu entwickeln, und gestalten ein Wandplakat mit realen Vorschlägen, um das Zusammenleben zu verbessern.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876109" y="6011009"/>
            <a:ext cx="2535783" cy="2658997"/>
            <a:chOff x="0" y="0"/>
            <a:chExt cx="3381044" cy="3545329"/>
          </a:xfrm>
        </p:grpSpPr>
        <p:sp>
          <p:nvSpPr>
            <p:cNvPr id="6" name="Freeform 6"/>
            <p:cNvSpPr/>
            <p:nvPr/>
          </p:nvSpPr>
          <p:spPr>
            <a:xfrm rot="-679512">
              <a:off x="271589" y="248978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6" y="0"/>
                  </a:lnTo>
                  <a:lnTo>
                    <a:pt x="2837866" y="3047373"/>
                  </a:lnTo>
                  <a:lnTo>
                    <a:pt x="0" y="3047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 rot="-661892">
              <a:off x="608770" y="1527363"/>
              <a:ext cx="215074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Bloßstellung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60455" y="6235157"/>
            <a:ext cx="2535783" cy="2658997"/>
            <a:chOff x="0" y="0"/>
            <a:chExt cx="3381044" cy="3545329"/>
          </a:xfrm>
        </p:grpSpPr>
        <p:sp>
          <p:nvSpPr>
            <p:cNvPr id="9" name="Freeform 9"/>
            <p:cNvSpPr/>
            <p:nvPr/>
          </p:nvSpPr>
          <p:spPr>
            <a:xfrm rot="-679512">
              <a:off x="271589" y="248978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6" y="0"/>
                  </a:lnTo>
                  <a:lnTo>
                    <a:pt x="2837866" y="3047373"/>
                  </a:lnTo>
                  <a:lnTo>
                    <a:pt x="0" y="3047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 rot="1703265">
              <a:off x="498849" y="1688157"/>
              <a:ext cx="274907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Vergleiche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44000" y="6011009"/>
            <a:ext cx="3077113" cy="3107292"/>
            <a:chOff x="0" y="0"/>
            <a:chExt cx="4102817" cy="4143056"/>
          </a:xfrm>
        </p:grpSpPr>
        <p:sp>
          <p:nvSpPr>
            <p:cNvPr id="12" name="Freeform 12"/>
            <p:cNvSpPr/>
            <p:nvPr/>
          </p:nvSpPr>
          <p:spPr>
            <a:xfrm rot="2231674">
              <a:off x="632475" y="547841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7" y="0"/>
                  </a:lnTo>
                  <a:lnTo>
                    <a:pt x="2837867" y="3047374"/>
                  </a:lnTo>
                  <a:lnTo>
                    <a:pt x="0" y="3047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 rot="2095777">
              <a:off x="1276817" y="1574826"/>
              <a:ext cx="1587359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Öffentliche Fehler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4216429" y="3386183"/>
            <a:ext cx="0" cy="45753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>
            <a:off x="7373420" y="3386183"/>
            <a:ext cx="0" cy="45753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1482684" y="1802555"/>
            <a:ext cx="6272145" cy="7455745"/>
          </a:xfrm>
          <a:custGeom>
            <a:avLst/>
            <a:gdLst/>
            <a:ahLst/>
            <a:cxnLst/>
            <a:rect l="l" t="t" r="r" b="b"/>
            <a:pathLst>
              <a:path w="6272145" h="7455745">
                <a:moveTo>
                  <a:pt x="0" y="0"/>
                </a:moveTo>
                <a:lnTo>
                  <a:pt x="6272146" y="0"/>
                </a:lnTo>
                <a:lnTo>
                  <a:pt x="6272146" y="7455745"/>
                </a:lnTo>
                <a:lnTo>
                  <a:pt x="0" y="7455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144288" y="1119001"/>
            <a:ext cx="543370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denken an Schulsituationen, in denen Scham auftreten kann, und schreiben sie auf eine Notiz oder ein Post-it.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44288" y="2617505"/>
            <a:ext cx="543370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 Plakat mit drei Spalten: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3835" y="3319508"/>
            <a:ext cx="228819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Situationen, die Scham auslösen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0826" y="3319508"/>
            <a:ext cx="228819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Wie es uns fühlen lässt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07817" y="3319508"/>
            <a:ext cx="228819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können, um es zu verbessern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3836" y="1061851"/>
            <a:ext cx="481488" cy="524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dirty="0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1601" y="2560355"/>
            <a:ext cx="603724" cy="524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1361" y="4726032"/>
            <a:ext cx="2893145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Mündliche Präsentationen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Vergleiche zwischen Schüler*innen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Spott oder Kommentare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in der Öffentlichkeit irren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Soziale Netzwerke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8352" y="4726032"/>
            <a:ext cx="2893145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Nervös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Wütend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Unsicher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Ängstlich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Beschämt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06770" y="4726032"/>
            <a:ext cx="3824648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 einer Präsentation mit einer Freundin, einem Freund oder der Familie üben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Daran denken, dass Fehler zum Lernen dazugehören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Lehrkraft um Hilfe bitten, wenn sich etwas nicht gut anfühlt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 nicht vergleichen: Jede Person lernt in ihrem eigenen Tempo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9446" y="1926445"/>
            <a:ext cx="5259607" cy="1169094"/>
            <a:chOff x="0" y="0"/>
            <a:chExt cx="1385246" cy="307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5246" cy="307910"/>
            </a:xfrm>
            <a:custGeom>
              <a:avLst/>
              <a:gdLst/>
              <a:ahLst/>
              <a:cxnLst/>
              <a:rect l="l" t="t" r="r" b="b"/>
              <a:pathLst>
                <a:path w="1385246" h="307910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263751"/>
                  </a:lnTo>
                  <a:cubicBezTo>
                    <a:pt x="1385246" y="275462"/>
                    <a:pt x="1380594" y="286694"/>
                    <a:pt x="1372312" y="294976"/>
                  </a:cubicBezTo>
                  <a:cubicBezTo>
                    <a:pt x="1364031" y="303257"/>
                    <a:pt x="1352799" y="307910"/>
                    <a:pt x="1341088" y="307910"/>
                  </a:cubicBezTo>
                  <a:lnTo>
                    <a:pt x="44159" y="307910"/>
                  </a:lnTo>
                  <a:cubicBezTo>
                    <a:pt x="32447" y="307910"/>
                    <a:pt x="21215" y="303257"/>
                    <a:pt x="12934" y="294976"/>
                  </a:cubicBezTo>
                  <a:cubicBezTo>
                    <a:pt x="4652" y="286694"/>
                    <a:pt x="0" y="275462"/>
                    <a:pt x="0" y="263751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385246" cy="374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Muster erkennen wir?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99446" y="3917701"/>
            <a:ext cx="5259607" cy="1169094"/>
            <a:chOff x="0" y="0"/>
            <a:chExt cx="1385246" cy="3079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5246" cy="307910"/>
            </a:xfrm>
            <a:custGeom>
              <a:avLst/>
              <a:gdLst/>
              <a:ahLst/>
              <a:cxnLst/>
              <a:rect l="l" t="t" r="r" b="b"/>
              <a:pathLst>
                <a:path w="1385246" h="307910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263751"/>
                  </a:lnTo>
                  <a:cubicBezTo>
                    <a:pt x="1385246" y="275462"/>
                    <a:pt x="1380594" y="286694"/>
                    <a:pt x="1372312" y="294976"/>
                  </a:cubicBezTo>
                  <a:cubicBezTo>
                    <a:pt x="1364031" y="303257"/>
                    <a:pt x="1352799" y="307910"/>
                    <a:pt x="1341088" y="307910"/>
                  </a:cubicBezTo>
                  <a:lnTo>
                    <a:pt x="44159" y="307910"/>
                  </a:lnTo>
                  <a:cubicBezTo>
                    <a:pt x="32447" y="307910"/>
                    <a:pt x="21215" y="303257"/>
                    <a:pt x="12934" y="294976"/>
                  </a:cubicBezTo>
                  <a:cubicBezTo>
                    <a:pt x="4652" y="286694"/>
                    <a:pt x="0" y="275462"/>
                    <a:pt x="0" y="263751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85246" cy="374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können wir als Gruppe verändern?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99446" y="5908957"/>
            <a:ext cx="5259607" cy="1169094"/>
            <a:chOff x="0" y="0"/>
            <a:chExt cx="1385246" cy="3079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5246" cy="307910"/>
            </a:xfrm>
            <a:custGeom>
              <a:avLst/>
              <a:gdLst/>
              <a:ahLst/>
              <a:cxnLst/>
              <a:rect l="l" t="t" r="r" b="b"/>
              <a:pathLst>
                <a:path w="1385246" h="307910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263751"/>
                  </a:lnTo>
                  <a:cubicBezTo>
                    <a:pt x="1385246" y="275462"/>
                    <a:pt x="1380594" y="286694"/>
                    <a:pt x="1372312" y="294976"/>
                  </a:cubicBezTo>
                  <a:cubicBezTo>
                    <a:pt x="1364031" y="303257"/>
                    <a:pt x="1352799" y="307910"/>
                    <a:pt x="1341088" y="307910"/>
                  </a:cubicBezTo>
                  <a:lnTo>
                    <a:pt x="44159" y="307910"/>
                  </a:lnTo>
                  <a:cubicBezTo>
                    <a:pt x="32447" y="307910"/>
                    <a:pt x="21215" y="303257"/>
                    <a:pt x="12934" y="294976"/>
                  </a:cubicBezTo>
                  <a:cubicBezTo>
                    <a:pt x="4652" y="286694"/>
                    <a:pt x="0" y="275462"/>
                    <a:pt x="0" y="263751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385246" cy="374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brauche ich, um mich ruhiger zu fühlen, wenn mir etwas Scham bereitet?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88106" y="3108480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30" y="0"/>
                </a:lnTo>
                <a:lnTo>
                  <a:pt x="6119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-229763" y="4502248"/>
            <a:ext cx="6947248" cy="6429362"/>
          </a:xfrm>
          <a:custGeom>
            <a:avLst/>
            <a:gdLst/>
            <a:ahLst/>
            <a:cxnLst/>
            <a:rect l="l" t="t" r="r" b="b"/>
            <a:pathLst>
              <a:path w="6947248" h="6429362">
                <a:moveTo>
                  <a:pt x="0" y="0"/>
                </a:moveTo>
                <a:lnTo>
                  <a:pt x="6947248" y="0"/>
                </a:lnTo>
                <a:lnTo>
                  <a:pt x="6947248" y="6429362"/>
                </a:lnTo>
                <a:lnTo>
                  <a:pt x="0" y="6429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6677323" y="962025"/>
            <a:ext cx="493335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beantworten die folgenden Fragen: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Anonyme Geschichten über Scham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Zusätzliche Aktivität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4288" y="4552253"/>
            <a:ext cx="3940485" cy="4827547"/>
          </a:xfrm>
          <a:custGeom>
            <a:avLst/>
            <a:gdLst/>
            <a:ahLst/>
            <a:cxnLst/>
            <a:rect l="l" t="t" r="r" b="b"/>
            <a:pathLst>
              <a:path w="3940485" h="4827547">
                <a:moveTo>
                  <a:pt x="0" y="0"/>
                </a:moveTo>
                <a:lnTo>
                  <a:pt x="3940485" y="0"/>
                </a:lnTo>
                <a:lnTo>
                  <a:pt x="3940485" y="4827547"/>
                </a:lnTo>
                <a:lnTo>
                  <a:pt x="0" y="4827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7846221" y="5059900"/>
            <a:ext cx="8554384" cy="2109357"/>
          </a:xfrm>
          <a:custGeom>
            <a:avLst/>
            <a:gdLst/>
            <a:ahLst/>
            <a:cxnLst/>
            <a:rect l="l" t="t" r="r" b="b"/>
            <a:pathLst>
              <a:path w="8554384" h="2109357">
                <a:moveTo>
                  <a:pt x="0" y="0"/>
                </a:moveTo>
                <a:lnTo>
                  <a:pt x="8554384" y="0"/>
                </a:lnTo>
                <a:lnTo>
                  <a:pt x="8554384" y="2109358"/>
                </a:lnTo>
                <a:lnTo>
                  <a:pt x="0" y="2109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60650"/>
            <a:ext cx="5898506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Kleine Zettel oder Notizen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Box oder ein großer Umschlag, um die Geschichten zu sammeln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und Filzstifte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Etikett: „Dinge, die uns verbinden“”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30718" y="1160650"/>
            <a:ext cx="661032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schreiben anonym eine Situation auf (real oder erfunden), in der jemand Scham fühlen könnte.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legen alle Zettel in eine Box, lesen einige davon und sprechen darüber,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 diese Situation Scham auslösen kann und was dieser Person helfen könnte.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49718" y="7480300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alle haben irgendwann einmal Scham gefühlt.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Wenn wir sie teilen (auch anonym), verstehen wir uns besser und lernen, einander mit mehr Respekt zu begegnen.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811922"/>
            <a:ext cx="984763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Scham-Ampel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Zusätzliche Aktivität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Karten: rot, gelb, grün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Liste mit Situationen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Platz, um sich zu bewegen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benutzen eine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„emotionale Ampel“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um zu zeigen, wie viel Scham verschiedene Situationen auslösen können.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lesen verschiedene Sätze und jede Person hebt die Karte hoch, die ihre Intensität am besten darstellt.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249718" y="7480300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alle haben irgendwann einmal Scham gefühlt.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Wenn wir sie teilen (auch anonym), verstehen wir uns besser und lernen, einander mit mehr Respekt zu begegnen.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727652"/>
            <a:ext cx="5898506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Rot: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Viel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Gelb: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Mittel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Grün: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Wenig oder gar nicht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888730" y="1494366"/>
            <a:ext cx="6573394" cy="663575"/>
            <a:chOff x="0" y="0"/>
            <a:chExt cx="8764525" cy="884767"/>
          </a:xfrm>
        </p:grpSpPr>
        <p:sp>
          <p:nvSpPr>
            <p:cNvPr id="5" name="TextBox 5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315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meinen Teil während einer Gruppenpräsentation zu vergessen.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12530" y="2439369"/>
            <a:ext cx="8058139" cy="663575"/>
            <a:chOff x="0" y="0"/>
            <a:chExt cx="10744186" cy="884767"/>
          </a:xfrm>
        </p:grpSpPr>
        <p:sp>
          <p:nvSpPr>
            <p:cNvPr id="8" name="TextBox 8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3120" y="-53975"/>
              <a:ext cx="9911066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wenn meine Eltern etwas Merkwürdiges in meinen Beiträgen kommentieren würden.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74430" y="3388694"/>
            <a:ext cx="8073148" cy="663575"/>
            <a:chOff x="0" y="0"/>
            <a:chExt cx="10764198" cy="88476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3920" y="-53975"/>
              <a:ext cx="988027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wenn ich beim Aussteigen aus dem Bus vor der ganzen Schule stolpern würde.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74430" y="4340302"/>
            <a:ext cx="8304057" cy="663575"/>
            <a:chOff x="0" y="0"/>
            <a:chExt cx="11072076" cy="88476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3920" y="-53975"/>
              <a:ext cx="10188156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wenn meine Freund*innen meine persönlichen Zeichnungen oder Texte finden würden.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74430" y="5289627"/>
            <a:ext cx="7173695" cy="663575"/>
            <a:chOff x="0" y="0"/>
            <a:chExt cx="9564927" cy="88476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3920" y="-53975"/>
              <a:ext cx="86810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vor anderen zu sprechen oder mich beim Vorlesen zu irren.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74430" y="6238952"/>
            <a:ext cx="7173695" cy="2488928"/>
            <a:chOff x="0" y="0"/>
            <a:chExt cx="9564927" cy="3318571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83920" y="-53975"/>
              <a:ext cx="86810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würde mich schämen, vor meinen Freund*innen hinzufallen.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440030"/>
              <a:ext cx="956492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 daran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 Person erlebt Scham auf ihre eigene Weise.</a:t>
              </a:r>
            </a:p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„richtigen“ Intensitäten::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alle sind gültig.</a:t>
              </a:r>
            </a:p>
            <a:p>
              <a:pPr algn="l">
                <a:lnSpc>
                  <a:spcPts val="2800"/>
                </a:lnSpc>
                <a:spcBef>
                  <a:spcPct val="0"/>
                </a:spcBef>
              </a:pPr>
              <a:endPara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811922"/>
            <a:ext cx="984763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Wandbild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Zusätzliche Aktivität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73554" y="4611488"/>
            <a:ext cx="5800724" cy="6356958"/>
          </a:xfrm>
          <a:custGeom>
            <a:avLst/>
            <a:gdLst/>
            <a:ahLst/>
            <a:cxnLst/>
            <a:rect l="l" t="t" r="r" b="b"/>
            <a:pathLst>
              <a:path w="5800724" h="6356958">
                <a:moveTo>
                  <a:pt x="0" y="0"/>
                </a:moveTo>
                <a:lnTo>
                  <a:pt x="5800724" y="0"/>
                </a:lnTo>
                <a:lnTo>
                  <a:pt x="58007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Karton oder Wandpapier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Klebezettel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Bunte Filzstifte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Plakat: „Was mir hilft, mich in meiner Klasse sicher zu fühlen“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denken über Dinge nach, die uns helfen, uns in der Klasse wohl und respektiert zu fühlen.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Jeder Schülerin schreibt eine Idee oder zeichnet etwas auf eine Karte.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kleben alle Karten auf ein Wandplakat und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gruppieren sie nach Themen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Respekt, Empathie, Zusammenarbeit.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49718" y="6238296"/>
            <a:ext cx="7150887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Dieses Wandbild zeigt, wie wir als Gruppe miteinander umgehen möchten.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eine gemeinsame Verpflichtung,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eine Klasse zu schaffen, in der sich niemand schämt, so zu sein, wie die Person ist.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0104" y="1028700"/>
            <a:ext cx="10687792" cy="8229600"/>
          </a:xfrm>
          <a:custGeom>
            <a:avLst/>
            <a:gdLst/>
            <a:ahLst/>
            <a:cxnLst/>
            <a:rect l="l" t="t" r="r" b="b"/>
            <a:pathLst>
              <a:path w="10687792" h="8229600">
                <a:moveTo>
                  <a:pt x="0" y="0"/>
                </a:moveTo>
                <a:lnTo>
                  <a:pt x="10687792" y="0"/>
                </a:lnTo>
                <a:lnTo>
                  <a:pt x="106877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3098686" y="2981181"/>
            <a:ext cx="12090628" cy="6839112"/>
            <a:chOff x="0" y="0"/>
            <a:chExt cx="3184363" cy="18012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84363" cy="1801247"/>
            </a:xfrm>
            <a:custGeom>
              <a:avLst/>
              <a:gdLst/>
              <a:ahLst/>
              <a:cxnLst/>
              <a:rect l="l" t="t" r="r" b="b"/>
              <a:pathLst>
                <a:path w="3184363" h="1801247">
                  <a:moveTo>
                    <a:pt x="0" y="0"/>
                  </a:moveTo>
                  <a:lnTo>
                    <a:pt x="3184363" y="0"/>
                  </a:lnTo>
                  <a:lnTo>
                    <a:pt x="3184363" y="1801247"/>
                  </a:lnTo>
                  <a:lnTo>
                    <a:pt x="0" y="1801247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184363" cy="1867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37691" y="5889100"/>
            <a:ext cx="9012618" cy="1358095"/>
            <a:chOff x="0" y="0"/>
            <a:chExt cx="2373694" cy="3576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73694" cy="357687"/>
            </a:xfrm>
            <a:custGeom>
              <a:avLst/>
              <a:gdLst/>
              <a:ahLst/>
              <a:cxnLst/>
              <a:rect l="l" t="t" r="r" b="b"/>
              <a:pathLst>
                <a:path w="2373694" h="357687">
                  <a:moveTo>
                    <a:pt x="25770" y="0"/>
                  </a:moveTo>
                  <a:lnTo>
                    <a:pt x="2347923" y="0"/>
                  </a:lnTo>
                  <a:cubicBezTo>
                    <a:pt x="2354758" y="0"/>
                    <a:pt x="2361313" y="2715"/>
                    <a:pt x="2366146" y="7548"/>
                  </a:cubicBezTo>
                  <a:cubicBezTo>
                    <a:pt x="2370979" y="12381"/>
                    <a:pt x="2373694" y="18936"/>
                    <a:pt x="2373694" y="25770"/>
                  </a:cubicBezTo>
                  <a:lnTo>
                    <a:pt x="2373694" y="331917"/>
                  </a:lnTo>
                  <a:cubicBezTo>
                    <a:pt x="2373694" y="338752"/>
                    <a:pt x="2370979" y="345307"/>
                    <a:pt x="2366146" y="350140"/>
                  </a:cubicBezTo>
                  <a:cubicBezTo>
                    <a:pt x="2361313" y="354972"/>
                    <a:pt x="2354758" y="357687"/>
                    <a:pt x="2347923" y="357687"/>
                  </a:cubicBezTo>
                  <a:lnTo>
                    <a:pt x="25770" y="357687"/>
                  </a:lnTo>
                  <a:cubicBezTo>
                    <a:pt x="11538" y="357687"/>
                    <a:pt x="0" y="346150"/>
                    <a:pt x="0" y="331917"/>
                  </a:cubicBezTo>
                  <a:lnTo>
                    <a:pt x="0" y="25770"/>
                  </a:lnTo>
                  <a:cubicBezTo>
                    <a:pt x="0" y="11538"/>
                    <a:pt x="11538" y="0"/>
                    <a:pt x="2577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373694" cy="424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Scham definiert dich nicht. Sie zu verstehen hilft uns, ruhiger mit ihr umzugehen und einander besser zu behandeln.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661191" y="7651768"/>
            <a:ext cx="1101961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haben wir gesehen, dass wir alle irgendwann einmal Scham fühlen und dass jede Person sie auf unterschiedliche Weise erlebt.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wir darüber sprechen, verstehen wir sie besser.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 wenn wir einander mit Respekt behandeln, muss sich niemand dafür verstecken, wie die Person sich fühlt.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Danke, dass ihr dabei helft, eine mutigere und respektvollere Klasse zu schaffen.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08F29-F7BA-FB3A-2CA1-F0DC4916F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2059</Words>
  <Application>Microsoft Office PowerPoint</Application>
  <PresentationFormat>Custom</PresentationFormat>
  <Paragraphs>282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Poppins Bold Italics</vt:lpstr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M6_SCHAM_SEKUNDARSTUFE</dc:title>
  <cp:lastModifiedBy>Itzel Gn</cp:lastModifiedBy>
  <cp:revision>2</cp:revision>
  <dcterms:created xsi:type="dcterms:W3CDTF">2006-08-16T00:00:00Z</dcterms:created>
  <dcterms:modified xsi:type="dcterms:W3CDTF">2026-04-06T17:43:24Z</dcterms:modified>
  <dc:identifier>DAHD1IvIQR0</dc:identifier>
</cp:coreProperties>
</file>