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8288000" cy="10287000"/>
  <p:notesSz cx="6858000" cy="9144000"/>
  <p:embeddedFontLst>
    <p:embeddedFont>
      <p:font typeface="Poppins" panose="00000500000000000000" pitchFamily="2" charset="0"/>
      <p:regular r:id="rId37"/>
      <p:bold r:id="rId38"/>
      <p:italic r:id="rId39"/>
      <p:boldItalic r:id="rId40"/>
    </p:embeddedFont>
    <p:embeddedFont>
      <p:font typeface="Poppins Bold" panose="00000800000000000000" charset="0"/>
      <p:regular r:id="rId41"/>
    </p:embeddedFont>
    <p:embeddedFont>
      <p:font typeface="Poppins Bold Italics"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7" d="100"/>
          <a:sy n="77" d="100"/>
        </p:scale>
        <p:origin x="7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7.sv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jpeg"/><Relationship Id="rId7" Type="http://schemas.openxmlformats.org/officeDocument/2006/relationships/image" Target="../media/image19.png"/><Relationship Id="rId2"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24.svg"/><Relationship Id="rId4" Type="http://schemas.openxmlformats.org/officeDocument/2006/relationships/image" Target="../media/image23.sv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9.pn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09958" y="496776"/>
            <a:ext cx="9668085" cy="9293447"/>
            <a:chOff x="0" y="0"/>
            <a:chExt cx="12890779" cy="12391263"/>
          </a:xfrm>
        </p:grpSpPr>
        <p:sp>
          <p:nvSpPr>
            <p:cNvPr id="3" name="Freeform 3"/>
            <p:cNvSpPr/>
            <p:nvPr/>
          </p:nvSpPr>
          <p:spPr>
            <a:xfrm>
              <a:off x="0" y="0"/>
              <a:ext cx="12890754" cy="12391263"/>
            </a:xfrm>
            <a:custGeom>
              <a:avLst/>
              <a:gdLst/>
              <a:ahLst/>
              <a:cxnLst/>
              <a:rect l="l" t="t" r="r" b="b"/>
              <a:pathLst>
                <a:path w="12890754" h="12391263">
                  <a:moveTo>
                    <a:pt x="0" y="0"/>
                  </a:moveTo>
                  <a:lnTo>
                    <a:pt x="12890754" y="0"/>
                  </a:lnTo>
                  <a:lnTo>
                    <a:pt x="12890754" y="12391263"/>
                  </a:lnTo>
                  <a:lnTo>
                    <a:pt x="0" y="12391263"/>
                  </a:lnTo>
                  <a:lnTo>
                    <a:pt x="0" y="0"/>
                  </a:lnTo>
                  <a:close/>
                </a:path>
              </a:pathLst>
            </a:custGeom>
            <a:blipFill>
              <a:blip r:embed="rId2"/>
              <a:stretch>
                <a:fillRect t="-16" b="-16"/>
              </a:stretch>
            </a:blipFill>
          </p:spPr>
          <p:txBody>
            <a:bodyPr/>
            <a:lstStyle/>
            <a:p>
              <a:endParaRPr lang="es-ES"/>
            </a:p>
          </p:txBody>
        </p:sp>
      </p:grpSp>
      <p:grpSp>
        <p:nvGrpSpPr>
          <p:cNvPr id="4" name="Group 4"/>
          <p:cNvGrpSpPr/>
          <p:nvPr/>
        </p:nvGrpSpPr>
        <p:grpSpPr>
          <a:xfrm>
            <a:off x="3314700" y="754218"/>
            <a:ext cx="11658600" cy="1188415"/>
            <a:chOff x="0" y="0"/>
            <a:chExt cx="15544800" cy="1584554"/>
          </a:xfrm>
        </p:grpSpPr>
        <p:sp>
          <p:nvSpPr>
            <p:cNvPr id="5" name="Freeform 5"/>
            <p:cNvSpPr/>
            <p:nvPr/>
          </p:nvSpPr>
          <p:spPr>
            <a:xfrm>
              <a:off x="0" y="0"/>
              <a:ext cx="15544800" cy="1584579"/>
            </a:xfrm>
            <a:custGeom>
              <a:avLst/>
              <a:gdLst/>
              <a:ahLst/>
              <a:cxnLst/>
              <a:rect l="l" t="t" r="r" b="b"/>
              <a:pathLst>
                <a:path w="15544800" h="1584579">
                  <a:moveTo>
                    <a:pt x="0" y="0"/>
                  </a:moveTo>
                  <a:lnTo>
                    <a:pt x="15544800" y="0"/>
                  </a:lnTo>
                  <a:lnTo>
                    <a:pt x="15544800" y="1584579"/>
                  </a:lnTo>
                  <a:lnTo>
                    <a:pt x="0" y="1584579"/>
                  </a:lnTo>
                  <a:close/>
                </a:path>
              </a:pathLst>
            </a:custGeom>
            <a:blipFill>
              <a:blip r:embed="rId3">
                <a:alphaModFix amt="0"/>
              </a:blip>
              <a:stretch>
                <a:fillRect t="-141017" b="-141015"/>
              </a:stretch>
            </a:blipFill>
          </p:spPr>
          <p:txBody>
            <a:bodyPr/>
            <a:lstStyle/>
            <a:p>
              <a:endParaRPr lang="es-ES"/>
            </a:p>
          </p:txBody>
        </p:sp>
      </p:grpSp>
      <p:grpSp>
        <p:nvGrpSpPr>
          <p:cNvPr id="6" name="Group 6"/>
          <p:cNvGrpSpPr/>
          <p:nvPr/>
        </p:nvGrpSpPr>
        <p:grpSpPr>
          <a:xfrm>
            <a:off x="3314700" y="718499"/>
            <a:ext cx="11658600" cy="1224134"/>
            <a:chOff x="0" y="0"/>
            <a:chExt cx="15544800" cy="1632179"/>
          </a:xfrm>
        </p:grpSpPr>
        <p:sp>
          <p:nvSpPr>
            <p:cNvPr id="7" name="Freeform 7"/>
            <p:cNvSpPr/>
            <p:nvPr/>
          </p:nvSpPr>
          <p:spPr>
            <a:xfrm>
              <a:off x="0" y="0"/>
              <a:ext cx="15544800" cy="1632178"/>
            </a:xfrm>
            <a:custGeom>
              <a:avLst/>
              <a:gdLst/>
              <a:ahLst/>
              <a:cxnLst/>
              <a:rect l="l" t="t" r="r" b="b"/>
              <a:pathLst>
                <a:path w="15544800" h="1632178">
                  <a:moveTo>
                    <a:pt x="0" y="0"/>
                  </a:moveTo>
                  <a:lnTo>
                    <a:pt x="15544800" y="0"/>
                  </a:lnTo>
                  <a:lnTo>
                    <a:pt x="15544800" y="1632178"/>
                  </a:lnTo>
                  <a:lnTo>
                    <a:pt x="0" y="1632178"/>
                  </a:lnTo>
                  <a:close/>
                </a:path>
              </a:pathLst>
            </a:custGeom>
            <a:blipFill>
              <a:blip r:embed="rId4">
                <a:alphaModFix amt="0"/>
              </a:blip>
              <a:stretch>
                <a:fillRect t="-135574" b="-135574"/>
              </a:stretch>
            </a:blipFill>
          </p:spPr>
          <p:txBody>
            <a:bodyPr/>
            <a:lstStyle/>
            <a:p>
              <a:endParaRPr lang="es-ES"/>
            </a:p>
          </p:txBody>
        </p:sp>
        <p:sp>
          <p:nvSpPr>
            <p:cNvPr id="8" name="TextBox 8"/>
            <p:cNvSpPr txBox="1"/>
            <p:nvPr/>
          </p:nvSpPr>
          <p:spPr>
            <a:xfrm>
              <a:off x="0" y="-47625"/>
              <a:ext cx="15544800" cy="1679804"/>
            </a:xfrm>
            <a:prstGeom prst="rect">
              <a:avLst/>
            </a:prstGeom>
          </p:spPr>
          <p:txBody>
            <a:bodyPr lIns="0" tIns="0" rIns="0" bIns="0" rtlCol="0" anchor="ctr"/>
            <a:lstStyle/>
            <a:p>
              <a:pPr algn="ctr">
                <a:lnSpc>
                  <a:spcPts val="5759"/>
                </a:lnSpc>
              </a:pPr>
              <a:r>
                <a:rPr lang="en-US" sz="4800" dirty="0">
                  <a:solidFill>
                    <a:srgbClr val="000000"/>
                  </a:solidFill>
                  <a:latin typeface="Poppins"/>
                  <a:ea typeface="Poppins"/>
                  <a:cs typeface="Poppins"/>
                  <a:sym typeface="Poppins"/>
                </a:rPr>
                <a:t>Module 6:</a:t>
              </a:r>
              <a:br>
                <a:rPr lang="en-US" sz="4800" dirty="0">
                  <a:solidFill>
                    <a:srgbClr val="000000"/>
                  </a:solidFill>
                  <a:latin typeface="Poppins"/>
                  <a:ea typeface="Poppins"/>
                  <a:cs typeface="Poppins"/>
                  <a:sym typeface="Poppins"/>
                </a:rPr>
              </a:br>
              <a:endParaRPr lang="en-US" sz="4800" dirty="0">
                <a:solidFill>
                  <a:srgbClr val="000000"/>
                </a:solidFill>
                <a:latin typeface="Poppins"/>
                <a:ea typeface="Poppins"/>
                <a:cs typeface="Poppins"/>
                <a:sym typeface="Poppins"/>
              </a:endParaRPr>
            </a:p>
          </p:txBody>
        </p:sp>
      </p:grpSp>
      <p:sp>
        <p:nvSpPr>
          <p:cNvPr id="9" name="TextBox 9"/>
          <p:cNvSpPr txBox="1"/>
          <p:nvPr/>
        </p:nvSpPr>
        <p:spPr>
          <a:xfrm>
            <a:off x="4434840" y="9235602"/>
            <a:ext cx="9418320" cy="410369"/>
          </a:xfrm>
          <a:prstGeom prst="rect">
            <a:avLst/>
          </a:prstGeom>
        </p:spPr>
        <p:txBody>
          <a:bodyPr lIns="0" tIns="0" rIns="0" bIns="0" rtlCol="0" anchor="t">
            <a:spAutoFit/>
          </a:bodyPr>
          <a:lstStyle/>
          <a:p>
            <a:pPr algn="ctr">
              <a:lnSpc>
                <a:spcPts val="3240"/>
              </a:lnSpc>
            </a:pPr>
            <a:r>
              <a:rPr lang="en-US" sz="2700" b="1" dirty="0">
                <a:solidFill>
                  <a:srgbClr val="000000"/>
                </a:solidFill>
                <a:latin typeface="Poppins Bold"/>
                <a:ea typeface="Poppins Bold"/>
                <a:cs typeface="Poppins Bold"/>
                <a:sym typeface="Poppins Bold"/>
              </a:rPr>
              <a:t>Secondary school</a:t>
            </a:r>
          </a:p>
        </p:txBody>
      </p:sp>
      <p:sp>
        <p:nvSpPr>
          <p:cNvPr id="10" name="TextBox 10"/>
          <p:cNvSpPr txBox="1"/>
          <p:nvPr/>
        </p:nvSpPr>
        <p:spPr>
          <a:xfrm>
            <a:off x="4503420" y="1515599"/>
            <a:ext cx="9281160" cy="933450"/>
          </a:xfrm>
          <a:prstGeom prst="rect">
            <a:avLst/>
          </a:prstGeom>
        </p:spPr>
        <p:txBody>
          <a:bodyPr lIns="0" tIns="0" rIns="0" bIns="0" rtlCol="0" anchor="t">
            <a:spAutoFit/>
          </a:bodyPr>
          <a:lstStyle/>
          <a:p>
            <a:pPr algn="ctr">
              <a:lnSpc>
                <a:spcPts val="6480"/>
              </a:lnSpc>
            </a:pPr>
            <a:r>
              <a:rPr lang="en-US" sz="5400" b="1">
                <a:solidFill>
                  <a:srgbClr val="000000"/>
                </a:solidFill>
                <a:latin typeface="Poppins Bold"/>
                <a:ea typeface="Poppins Bold"/>
                <a:cs typeface="Poppins Bold"/>
                <a:sym typeface="Poppins Bold"/>
              </a:rPr>
              <a:t>Shame</a:t>
            </a:r>
          </a:p>
        </p:txBody>
      </p:sp>
      <p:sp>
        <p:nvSpPr>
          <p:cNvPr id="11" name="TextBox 11"/>
          <p:cNvSpPr txBox="1"/>
          <p:nvPr/>
        </p:nvSpPr>
        <p:spPr>
          <a:xfrm>
            <a:off x="4663440" y="2648198"/>
            <a:ext cx="9418320" cy="361950"/>
          </a:xfrm>
          <a:prstGeom prst="rect">
            <a:avLst/>
          </a:prstGeom>
        </p:spPr>
        <p:txBody>
          <a:bodyPr lIns="0" tIns="0" rIns="0" bIns="0" rtlCol="0" anchor="t">
            <a:spAutoFit/>
          </a:bodyPr>
          <a:lstStyle/>
          <a:p>
            <a:pPr algn="ctr">
              <a:lnSpc>
                <a:spcPts val="2754"/>
              </a:lnSpc>
            </a:pPr>
            <a:r>
              <a:rPr lang="en-US" sz="2295">
                <a:solidFill>
                  <a:srgbClr val="000000"/>
                </a:solidFill>
                <a:latin typeface="Poppins"/>
                <a:ea typeface="Poppins"/>
                <a:cs typeface="Poppins"/>
                <a:sym typeface="Poppins"/>
              </a:rPr>
              <a:t>Understand, name, and transform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99049" y="2905211"/>
            <a:ext cx="4217670" cy="8229600"/>
            <a:chOff x="0" y="0"/>
            <a:chExt cx="5623560" cy="10972800"/>
          </a:xfrm>
        </p:grpSpPr>
        <p:sp>
          <p:nvSpPr>
            <p:cNvPr id="3" name="Freeform 3"/>
            <p:cNvSpPr/>
            <p:nvPr/>
          </p:nvSpPr>
          <p:spPr>
            <a:xfrm>
              <a:off x="0" y="0"/>
              <a:ext cx="5623560" cy="10972800"/>
            </a:xfrm>
            <a:custGeom>
              <a:avLst/>
              <a:gdLst/>
              <a:ahLst/>
              <a:cxnLst/>
              <a:rect l="l" t="t" r="r" b="b"/>
              <a:pathLst>
                <a:path w="5623560" h="10972800">
                  <a:moveTo>
                    <a:pt x="0" y="0"/>
                  </a:moveTo>
                  <a:lnTo>
                    <a:pt x="5623560" y="0"/>
                  </a:lnTo>
                  <a:lnTo>
                    <a:pt x="5623560" y="10972800"/>
                  </a:lnTo>
                  <a:lnTo>
                    <a:pt x="0" y="10972800"/>
                  </a:lnTo>
                  <a:lnTo>
                    <a:pt x="0" y="0"/>
                  </a:lnTo>
                  <a:close/>
                </a:path>
              </a:pathLst>
            </a:custGeom>
            <a:blipFill>
              <a:blip r:embed="rId2"/>
              <a:stretch>
                <a:fillRect t="-17" b="-17"/>
              </a:stretch>
            </a:blipFill>
          </p:spPr>
          <p:txBody>
            <a:bodyPr/>
            <a:lstStyle/>
            <a:p>
              <a:endParaRPr lang="es-ES"/>
            </a:p>
          </p:txBody>
        </p:sp>
      </p:grpSp>
      <p:sp>
        <p:nvSpPr>
          <p:cNvPr id="4" name="Freeform 4"/>
          <p:cNvSpPr/>
          <p:nvPr/>
        </p:nvSpPr>
        <p:spPr>
          <a:xfrm>
            <a:off x="6815528" y="1728283"/>
            <a:ext cx="3158433" cy="1700422"/>
          </a:xfrm>
          <a:custGeom>
            <a:avLst/>
            <a:gdLst/>
            <a:ahLst/>
            <a:cxnLst/>
            <a:rect l="l" t="t" r="r" b="b"/>
            <a:pathLst>
              <a:path w="3158433" h="1700422">
                <a:moveTo>
                  <a:pt x="0" y="0"/>
                </a:moveTo>
                <a:lnTo>
                  <a:pt x="3158433" y="0"/>
                </a:lnTo>
                <a:lnTo>
                  <a:pt x="3158433" y="1700422"/>
                </a:lnTo>
                <a:lnTo>
                  <a:pt x="0" y="1700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grpSp>
        <p:nvGrpSpPr>
          <p:cNvPr id="5" name="Group 5"/>
          <p:cNvGrpSpPr/>
          <p:nvPr/>
        </p:nvGrpSpPr>
        <p:grpSpPr>
          <a:xfrm>
            <a:off x="6851694" y="1511284"/>
            <a:ext cx="3086100" cy="1881254"/>
            <a:chOff x="0" y="0"/>
            <a:chExt cx="4114800" cy="2508339"/>
          </a:xfrm>
        </p:grpSpPr>
        <p:sp>
          <p:nvSpPr>
            <p:cNvPr id="6" name="Freeform 6"/>
            <p:cNvSpPr/>
            <p:nvPr/>
          </p:nvSpPr>
          <p:spPr>
            <a:xfrm>
              <a:off x="0" y="0"/>
              <a:ext cx="4114800" cy="2508336"/>
            </a:xfrm>
            <a:custGeom>
              <a:avLst/>
              <a:gdLst/>
              <a:ahLst/>
              <a:cxnLst/>
              <a:rect l="l" t="t" r="r" b="b"/>
              <a:pathLst>
                <a:path w="4114800" h="2508336">
                  <a:moveTo>
                    <a:pt x="0" y="0"/>
                  </a:moveTo>
                  <a:lnTo>
                    <a:pt x="4114800" y="0"/>
                  </a:lnTo>
                  <a:lnTo>
                    <a:pt x="4114800" y="2508336"/>
                  </a:lnTo>
                  <a:lnTo>
                    <a:pt x="0" y="2508336"/>
                  </a:lnTo>
                  <a:close/>
                </a:path>
              </a:pathLst>
            </a:custGeom>
            <a:blipFill>
              <a:blip r:embed="rId4">
                <a:alphaModFix amt="0"/>
              </a:blip>
              <a:stretch>
                <a:fillRect l="-28212" r="-28212"/>
              </a:stretch>
            </a:blipFill>
          </p:spPr>
          <p:txBody>
            <a:bodyPr/>
            <a:lstStyle/>
            <a:p>
              <a:endParaRPr lang="es-ES"/>
            </a:p>
          </p:txBody>
        </p:sp>
        <p:sp>
          <p:nvSpPr>
            <p:cNvPr id="7" name="TextBox 7"/>
            <p:cNvSpPr txBox="1"/>
            <p:nvPr/>
          </p:nvSpPr>
          <p:spPr>
            <a:xfrm>
              <a:off x="0" y="-66675"/>
              <a:ext cx="4114800" cy="2575014"/>
            </a:xfrm>
            <a:prstGeom prst="rect">
              <a:avLst/>
            </a:prstGeom>
          </p:spPr>
          <p:txBody>
            <a:bodyPr lIns="0" tIns="0" rIns="0" bIns="0" rtlCol="0" anchor="ctr"/>
            <a:lstStyle/>
            <a:p>
              <a:pPr algn="ctr">
                <a:lnSpc>
                  <a:spcPts val="2800"/>
                </a:lnSpc>
              </a:pPr>
              <a:r>
                <a:rPr lang="en-US" sz="2000">
                  <a:solidFill>
                    <a:srgbClr val="000000"/>
                  </a:solidFill>
                  <a:latin typeface="Poppins"/>
                  <a:ea typeface="Poppins"/>
                  <a:cs typeface="Poppins"/>
                  <a:sym typeface="Poppins"/>
                </a:rPr>
                <a:t>Do we agree on the same situations?</a:t>
              </a:r>
            </a:p>
          </p:txBody>
        </p:sp>
      </p:grpSp>
      <p:sp>
        <p:nvSpPr>
          <p:cNvPr id="8" name="Freeform 8"/>
          <p:cNvSpPr/>
          <p:nvPr/>
        </p:nvSpPr>
        <p:spPr>
          <a:xfrm>
            <a:off x="13363051" y="1728283"/>
            <a:ext cx="3158433" cy="1739084"/>
          </a:xfrm>
          <a:custGeom>
            <a:avLst/>
            <a:gdLst/>
            <a:ahLst/>
            <a:cxnLst/>
            <a:rect l="l" t="t" r="r" b="b"/>
            <a:pathLst>
              <a:path w="3158433" h="1739084">
                <a:moveTo>
                  <a:pt x="0" y="0"/>
                </a:moveTo>
                <a:lnTo>
                  <a:pt x="3158433" y="0"/>
                </a:lnTo>
                <a:lnTo>
                  <a:pt x="3158433" y="1739084"/>
                </a:lnTo>
                <a:lnTo>
                  <a:pt x="0" y="173908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grpSp>
        <p:nvGrpSpPr>
          <p:cNvPr id="9" name="Group 9"/>
          <p:cNvGrpSpPr/>
          <p:nvPr/>
        </p:nvGrpSpPr>
        <p:grpSpPr>
          <a:xfrm>
            <a:off x="13399218" y="1511284"/>
            <a:ext cx="3086100" cy="1919907"/>
            <a:chOff x="0" y="0"/>
            <a:chExt cx="4114800" cy="2559876"/>
          </a:xfrm>
        </p:grpSpPr>
        <p:sp>
          <p:nvSpPr>
            <p:cNvPr id="10" name="Freeform 10"/>
            <p:cNvSpPr/>
            <p:nvPr/>
          </p:nvSpPr>
          <p:spPr>
            <a:xfrm>
              <a:off x="0" y="0"/>
              <a:ext cx="4114800" cy="2559874"/>
            </a:xfrm>
            <a:custGeom>
              <a:avLst/>
              <a:gdLst/>
              <a:ahLst/>
              <a:cxnLst/>
              <a:rect l="l" t="t" r="r" b="b"/>
              <a:pathLst>
                <a:path w="4114800" h="2559874">
                  <a:moveTo>
                    <a:pt x="0" y="0"/>
                  </a:moveTo>
                  <a:lnTo>
                    <a:pt x="4114800" y="0"/>
                  </a:lnTo>
                  <a:lnTo>
                    <a:pt x="4114800" y="2559874"/>
                  </a:lnTo>
                  <a:lnTo>
                    <a:pt x="0" y="2559874"/>
                  </a:lnTo>
                  <a:close/>
                </a:path>
              </a:pathLst>
            </a:custGeom>
            <a:blipFill>
              <a:blip r:embed="rId4">
                <a:alphaModFix amt="0"/>
              </a:blip>
              <a:stretch>
                <a:fillRect l="-29819" r="-29819"/>
              </a:stretch>
            </a:blipFill>
          </p:spPr>
          <p:txBody>
            <a:bodyPr/>
            <a:lstStyle/>
            <a:p>
              <a:endParaRPr lang="es-ES"/>
            </a:p>
          </p:txBody>
        </p:sp>
        <p:sp>
          <p:nvSpPr>
            <p:cNvPr id="11" name="TextBox 11"/>
            <p:cNvSpPr txBox="1"/>
            <p:nvPr/>
          </p:nvSpPr>
          <p:spPr>
            <a:xfrm>
              <a:off x="0" y="-66675"/>
              <a:ext cx="4114800" cy="2626551"/>
            </a:xfrm>
            <a:prstGeom prst="rect">
              <a:avLst/>
            </a:prstGeom>
          </p:spPr>
          <p:txBody>
            <a:bodyPr lIns="0" tIns="0" rIns="0" bIns="0" rtlCol="0" anchor="ctr"/>
            <a:lstStyle/>
            <a:p>
              <a:pPr algn="ctr">
                <a:lnSpc>
                  <a:spcPts val="2800"/>
                </a:lnSpc>
              </a:pPr>
              <a:r>
                <a:rPr lang="en-US" sz="2000">
                  <a:solidFill>
                    <a:srgbClr val="000000"/>
                  </a:solidFill>
                  <a:latin typeface="Poppins"/>
                  <a:ea typeface="Poppins"/>
                  <a:cs typeface="Poppins"/>
                  <a:sym typeface="Poppins"/>
                </a:rPr>
                <a:t>Why do some things trigger more shame than others?</a:t>
              </a:r>
            </a:p>
          </p:txBody>
        </p:sp>
      </p:grpSp>
      <p:sp>
        <p:nvSpPr>
          <p:cNvPr id="12" name="TextBox 12"/>
          <p:cNvSpPr txBox="1"/>
          <p:nvPr/>
        </p:nvSpPr>
        <p:spPr>
          <a:xfrm>
            <a:off x="2302564" y="4411704"/>
            <a:ext cx="4449099" cy="31877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Every person experiences shame for </a:t>
            </a:r>
            <a:r>
              <a:rPr lang="en-US" sz="2000" b="1">
                <a:solidFill>
                  <a:srgbClr val="000000"/>
                </a:solidFill>
                <a:latin typeface="Poppins Bold"/>
                <a:ea typeface="Poppins Bold"/>
                <a:cs typeface="Poppins Bold"/>
                <a:sym typeface="Poppins Bold"/>
              </a:rPr>
              <a:t>different reasons.</a:t>
            </a:r>
          </a:p>
          <a:p>
            <a:pPr marL="431800" lvl="1" indent="-215900" algn="l">
              <a:lnSpc>
                <a:spcPts val="2800"/>
              </a:lnSpc>
              <a:buFont typeface="Arial"/>
              <a:buChar char="•"/>
            </a:pPr>
            <a:r>
              <a:rPr lang="en-US" sz="2000">
                <a:solidFill>
                  <a:srgbClr val="000000"/>
                </a:solidFill>
                <a:latin typeface="Poppins"/>
                <a:ea typeface="Poppins"/>
                <a:cs typeface="Poppins"/>
                <a:sym typeface="Poppins"/>
              </a:rPr>
              <a:t>Shame is not “bad”.</a:t>
            </a:r>
            <a:r>
              <a:rPr lang="en-US" sz="2000" b="1">
                <a:solidFill>
                  <a:srgbClr val="000000"/>
                </a:solidFill>
                <a:latin typeface="Poppins Bold"/>
                <a:ea typeface="Poppins Bold"/>
                <a:cs typeface="Poppins Bold"/>
                <a:sym typeface="Poppins Bold"/>
              </a:rPr>
              <a:t> It helps us understand </a:t>
            </a:r>
            <a:r>
              <a:rPr lang="en-US" sz="2000">
                <a:solidFill>
                  <a:srgbClr val="000000"/>
                </a:solidFill>
                <a:latin typeface="Poppins"/>
                <a:ea typeface="Poppins"/>
                <a:cs typeface="Poppins"/>
                <a:sym typeface="Poppins"/>
              </a:rPr>
              <a:t>how we feel around other people.</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Talking about what we feel </a:t>
            </a:r>
            <a:r>
              <a:rPr lang="en-US" sz="2000">
                <a:solidFill>
                  <a:srgbClr val="000000"/>
                </a:solidFill>
                <a:latin typeface="Poppins"/>
                <a:ea typeface="Poppins"/>
                <a:cs typeface="Poppins"/>
                <a:sym typeface="Poppins"/>
              </a:rPr>
              <a:t>helps us handle it more calmly.</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4220185" y="6179820"/>
            <a:ext cx="9847631" cy="1581150"/>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Development</a:t>
            </a:r>
          </a:p>
          <a:p>
            <a:pPr algn="ctr">
              <a:lnSpc>
                <a:spcPts val="5999"/>
              </a:lnSpc>
            </a:pPr>
            <a:r>
              <a:rPr lang="en-US" sz="4999" b="1">
                <a:solidFill>
                  <a:srgbClr val="000000"/>
                </a:solidFill>
                <a:latin typeface="Poppins Bold"/>
                <a:ea typeface="Poppins Bold"/>
                <a:cs typeface="Poppins Bold"/>
                <a:sym typeface="Poppins Bold"/>
              </a:rPr>
              <a:t>“Understanding shame”</a:t>
            </a:r>
          </a:p>
        </p:txBody>
      </p:sp>
      <p:sp>
        <p:nvSpPr>
          <p:cNvPr id="5" name="TextBox 5"/>
          <p:cNvSpPr txBox="1"/>
          <p:nvPr/>
        </p:nvSpPr>
        <p:spPr>
          <a:xfrm>
            <a:off x="1779080" y="1584417"/>
            <a:ext cx="14729841" cy="857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Phase 2</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46960" y="1093975"/>
            <a:ext cx="6446520" cy="2495555"/>
          </a:xfrm>
          <a:prstGeom prst="rect">
            <a:avLst/>
          </a:prstGeom>
        </p:spPr>
        <p:txBody>
          <a:bodyPr lIns="0" tIns="0" rIns="0" bIns="0" rtlCol="0" anchor="t">
            <a:spAutoFit/>
          </a:bodyPr>
          <a:lstStyle/>
          <a:p>
            <a:pPr algn="l">
              <a:lnSpc>
                <a:spcPts val="2800"/>
              </a:lnSpc>
            </a:pPr>
            <a:r>
              <a:rPr lang="en-US" sz="2000" b="1" dirty="0">
                <a:solidFill>
                  <a:srgbClr val="000000"/>
                </a:solidFill>
                <a:latin typeface="Poppins Bold"/>
                <a:ea typeface="Poppins Bold"/>
                <a:cs typeface="Poppins Bold"/>
                <a:sym typeface="Poppins Bold"/>
              </a:rPr>
              <a:t>Materials:</a:t>
            </a:r>
          </a:p>
          <a:p>
            <a:pPr algn="l">
              <a:lnSpc>
                <a:spcPts val="2800"/>
              </a:lnSpc>
            </a:pPr>
            <a:r>
              <a:rPr lang="en-US" sz="2000" b="1" dirty="0">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dirty="0">
                <a:solidFill>
                  <a:srgbClr val="000000"/>
                </a:solidFill>
                <a:latin typeface="Poppins"/>
                <a:ea typeface="Poppins"/>
                <a:cs typeface="Poppins"/>
                <a:sym typeface="Poppins"/>
              </a:rPr>
              <a:t>Whiteboard or projector</a:t>
            </a:r>
          </a:p>
          <a:p>
            <a:pPr marL="431800" lvl="1" indent="-215900" algn="l">
              <a:lnSpc>
                <a:spcPts val="2800"/>
              </a:lnSpc>
              <a:buFont typeface="Arial"/>
              <a:buChar char="•"/>
            </a:pPr>
            <a:r>
              <a:rPr lang="en-US" sz="2000" dirty="0" err="1">
                <a:solidFill>
                  <a:srgbClr val="000000"/>
                </a:solidFill>
                <a:latin typeface="Poppins"/>
                <a:ea typeface="Poppins"/>
                <a:cs typeface="Poppins"/>
                <a:sym typeface="Poppins"/>
              </a:rPr>
              <a:t>Coloured</a:t>
            </a:r>
            <a:r>
              <a:rPr lang="en-US" sz="2000" dirty="0">
                <a:solidFill>
                  <a:srgbClr val="000000"/>
                </a:solidFill>
                <a:latin typeface="Poppins"/>
                <a:ea typeface="Poppins"/>
                <a:cs typeface="Poppins"/>
                <a:sym typeface="Poppins"/>
              </a:rPr>
              <a:t> markers</a:t>
            </a:r>
          </a:p>
          <a:p>
            <a:pPr marL="431800" lvl="1" indent="-215900" algn="l">
              <a:lnSpc>
                <a:spcPts val="2800"/>
              </a:lnSpc>
              <a:buFont typeface="Arial"/>
              <a:buChar char="•"/>
            </a:pPr>
            <a:r>
              <a:rPr lang="en-US" sz="2000" dirty="0">
                <a:solidFill>
                  <a:srgbClr val="000000"/>
                </a:solidFill>
                <a:latin typeface="Poppins"/>
                <a:ea typeface="Poppins"/>
                <a:cs typeface="Poppins"/>
                <a:sym typeface="Poppins"/>
              </a:rPr>
              <a:t>Patterns on:</a:t>
            </a:r>
          </a:p>
          <a:p>
            <a:pPr marL="863600" lvl="2" indent="-287867" algn="l">
              <a:lnSpc>
                <a:spcPts val="2800"/>
              </a:lnSpc>
              <a:buFont typeface="Arial"/>
              <a:buChar char="⚬"/>
            </a:pPr>
            <a:r>
              <a:rPr lang="en-US" sz="2000" dirty="0">
                <a:solidFill>
                  <a:srgbClr val="000000"/>
                </a:solidFill>
                <a:latin typeface="Poppins"/>
                <a:ea typeface="Poppins"/>
                <a:cs typeface="Poppins"/>
                <a:sym typeface="Poppins"/>
              </a:rPr>
              <a:t>Shame triggers (Stephan Marks)</a:t>
            </a:r>
          </a:p>
          <a:p>
            <a:pPr marL="863600" lvl="2" indent="-287867" algn="l">
              <a:lnSpc>
                <a:spcPts val="2800"/>
              </a:lnSpc>
              <a:buFont typeface="Arial"/>
              <a:buChar char="⚬"/>
            </a:pPr>
            <a:r>
              <a:rPr lang="en-US" sz="2000" dirty="0">
                <a:solidFill>
                  <a:srgbClr val="000000"/>
                </a:solidFill>
                <a:latin typeface="Poppins"/>
                <a:ea typeface="Poppins"/>
                <a:cs typeface="Poppins"/>
                <a:sym typeface="Poppins"/>
              </a:rPr>
              <a:t>Shame compass (Donald Nathanson)</a:t>
            </a:r>
          </a:p>
        </p:txBody>
      </p:sp>
      <p:sp>
        <p:nvSpPr>
          <p:cNvPr id="3" name="TextBox 3"/>
          <p:cNvSpPr txBox="1"/>
          <p:nvPr/>
        </p:nvSpPr>
        <p:spPr>
          <a:xfrm>
            <a:off x="9330719" y="1093975"/>
            <a:ext cx="6610321" cy="31877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We will see what shame is, how it shows up, and what it is for.</a:t>
            </a:r>
          </a:p>
          <a:p>
            <a:pPr marL="431800" lvl="1" indent="-215900" algn="l">
              <a:lnSpc>
                <a:spcPts val="2800"/>
              </a:lnSpc>
              <a:buFont typeface="Arial"/>
              <a:buChar char="•"/>
            </a:pPr>
            <a:r>
              <a:rPr lang="en-US" sz="2000">
                <a:solidFill>
                  <a:srgbClr val="000000"/>
                </a:solidFill>
                <a:latin typeface="Poppins"/>
                <a:ea typeface="Poppins"/>
                <a:cs typeface="Poppins"/>
                <a:sym typeface="Poppins"/>
              </a:rPr>
              <a:t>We will learn what triggers it and how we normally react.</a:t>
            </a:r>
          </a:p>
          <a:p>
            <a:pPr marL="431800" lvl="1" indent="-215900" algn="l">
              <a:lnSpc>
                <a:spcPts val="2800"/>
              </a:lnSpc>
              <a:buFont typeface="Arial"/>
              <a:buChar char="•"/>
            </a:pPr>
            <a:r>
              <a:rPr lang="en-US" sz="2000">
                <a:solidFill>
                  <a:srgbClr val="000000"/>
                </a:solidFill>
                <a:latin typeface="Poppins"/>
                <a:ea typeface="Poppins"/>
                <a:cs typeface="Poppins"/>
                <a:sym typeface="Poppins"/>
              </a:rPr>
              <a:t>In pairs, we will think about a situation of shame and see which reaction fits best.</a:t>
            </a:r>
          </a:p>
          <a:p>
            <a:pPr marL="457201" lvl="2" indent="-152400" algn="l">
              <a:lnSpc>
                <a:spcPts val="2800"/>
              </a:lnSpc>
            </a:pPr>
            <a:endParaRPr lang="en-US" sz="2000">
              <a:solidFill>
                <a:srgbClr val="000000"/>
              </a:solidFill>
              <a:latin typeface="Poppins"/>
              <a:ea typeface="Poppins"/>
              <a:cs typeface="Poppins"/>
              <a:sym typeface="Poppins"/>
            </a:endParaRPr>
          </a:p>
        </p:txBody>
      </p:sp>
      <p:sp>
        <p:nvSpPr>
          <p:cNvPr id="4" name="TextBox 4"/>
          <p:cNvSpPr txBox="1"/>
          <p:nvPr/>
        </p:nvSpPr>
        <p:spPr>
          <a:xfrm>
            <a:off x="8964218" y="5308806"/>
            <a:ext cx="5188706" cy="803910"/>
          </a:xfrm>
          <a:prstGeom prst="rect">
            <a:avLst/>
          </a:prstGeom>
        </p:spPr>
        <p:txBody>
          <a:bodyPr lIns="0" tIns="0" rIns="0" bIns="0" rtlCol="0" anchor="t">
            <a:spAutoFit/>
          </a:bodyPr>
          <a:lstStyle/>
          <a:p>
            <a:pPr algn="ctr">
              <a:lnSpc>
                <a:spcPts val="2940"/>
              </a:lnSpc>
            </a:pPr>
            <a:r>
              <a:rPr lang="en-US" sz="2100" b="1">
                <a:solidFill>
                  <a:srgbClr val="000000"/>
                </a:solidFill>
                <a:latin typeface="Poppins Bold"/>
                <a:ea typeface="Poppins Bold"/>
                <a:cs typeface="Poppins Bold"/>
                <a:sym typeface="Poppins Bold"/>
              </a:rPr>
              <a:t>Shame triggers</a:t>
            </a:r>
          </a:p>
          <a:p>
            <a:pPr algn="ctr">
              <a:lnSpc>
                <a:spcPts val="2940"/>
              </a:lnSpc>
            </a:pPr>
            <a:r>
              <a:rPr lang="en-US" sz="2100">
                <a:solidFill>
                  <a:srgbClr val="000000"/>
                </a:solidFill>
                <a:latin typeface="Poppins"/>
                <a:ea typeface="Poppins"/>
                <a:cs typeface="Poppins"/>
                <a:sym typeface="Poppins"/>
              </a:rPr>
              <a:t>(Stephan Marks)</a:t>
            </a:r>
          </a:p>
        </p:txBody>
      </p:sp>
      <p:sp>
        <p:nvSpPr>
          <p:cNvPr id="5" name="TextBox 5"/>
          <p:cNvSpPr txBox="1"/>
          <p:nvPr/>
        </p:nvSpPr>
        <p:spPr>
          <a:xfrm>
            <a:off x="8964218" y="6631810"/>
            <a:ext cx="7375712" cy="2232660"/>
          </a:xfrm>
          <a:prstGeom prst="rect">
            <a:avLst/>
          </a:prstGeom>
        </p:spPr>
        <p:txBody>
          <a:bodyPr lIns="0" tIns="0" rIns="0" bIns="0" rtlCol="0" anchor="t">
            <a:spAutoFit/>
          </a:bodyPr>
          <a:lstStyle/>
          <a:p>
            <a:pPr marL="453390" lvl="1" indent="-226695" algn="l">
              <a:lnSpc>
                <a:spcPts val="2940"/>
              </a:lnSpc>
              <a:buFont typeface="Arial"/>
              <a:buChar char="•"/>
            </a:pPr>
            <a:r>
              <a:rPr lang="en-US" sz="2100" dirty="0">
                <a:solidFill>
                  <a:srgbClr val="000000"/>
                </a:solidFill>
                <a:latin typeface="Poppins"/>
                <a:ea typeface="Poppins"/>
                <a:cs typeface="Poppins"/>
                <a:sym typeface="Poppins"/>
              </a:rPr>
              <a:t>Feeling excluded or set aside</a:t>
            </a:r>
          </a:p>
          <a:p>
            <a:pPr marL="453390" lvl="1" indent="-226695" algn="l">
              <a:lnSpc>
                <a:spcPts val="2940"/>
              </a:lnSpc>
              <a:buFont typeface="Arial"/>
              <a:buChar char="•"/>
            </a:pPr>
            <a:r>
              <a:rPr lang="en-US" sz="2100" dirty="0">
                <a:solidFill>
                  <a:srgbClr val="000000"/>
                </a:solidFill>
                <a:latin typeface="Poppins"/>
                <a:ea typeface="Poppins"/>
                <a:cs typeface="Poppins"/>
                <a:sym typeface="Poppins"/>
              </a:rPr>
              <a:t>Feeling </a:t>
            </a:r>
            <a:r>
              <a:rPr lang="en-US" sz="2100" dirty="0" err="1">
                <a:solidFill>
                  <a:srgbClr val="000000"/>
                </a:solidFill>
                <a:latin typeface="Poppins"/>
                <a:ea typeface="Poppins"/>
                <a:cs typeface="Poppins"/>
                <a:sym typeface="Poppins"/>
              </a:rPr>
              <a:t>defenceless</a:t>
            </a:r>
            <a:r>
              <a:rPr lang="en-US" sz="2100" dirty="0">
                <a:solidFill>
                  <a:srgbClr val="000000"/>
                </a:solidFill>
                <a:latin typeface="Poppins"/>
                <a:ea typeface="Poppins"/>
                <a:cs typeface="Poppins"/>
                <a:sym typeface="Poppins"/>
              </a:rPr>
              <a:t> or exposed (for example on personal or intimate topics)</a:t>
            </a:r>
          </a:p>
          <a:p>
            <a:pPr marL="453390" lvl="1" indent="-226695" algn="l">
              <a:lnSpc>
                <a:spcPts val="2940"/>
              </a:lnSpc>
              <a:buFont typeface="Arial"/>
              <a:buChar char="•"/>
            </a:pPr>
            <a:r>
              <a:rPr lang="en-US" sz="2100" dirty="0">
                <a:solidFill>
                  <a:srgbClr val="000000"/>
                </a:solidFill>
                <a:latin typeface="Poppins"/>
                <a:ea typeface="Poppins"/>
                <a:cs typeface="Poppins"/>
                <a:sym typeface="Poppins"/>
              </a:rPr>
              <a:t>Not feeling </a:t>
            </a:r>
            <a:r>
              <a:rPr lang="en-US" sz="2100" dirty="0" err="1">
                <a:solidFill>
                  <a:srgbClr val="000000"/>
                </a:solidFill>
                <a:latin typeface="Poppins"/>
                <a:ea typeface="Poppins"/>
                <a:cs typeface="Poppins"/>
                <a:sym typeface="Poppins"/>
              </a:rPr>
              <a:t>recognised</a:t>
            </a:r>
            <a:r>
              <a:rPr lang="en-US" sz="2100" dirty="0">
                <a:solidFill>
                  <a:srgbClr val="000000"/>
                </a:solidFill>
                <a:latin typeface="Poppins"/>
                <a:ea typeface="Poppins"/>
                <a:cs typeface="Poppins"/>
                <a:sym typeface="Poppins"/>
              </a:rPr>
              <a:t> or seen</a:t>
            </a:r>
          </a:p>
          <a:p>
            <a:pPr marL="453390" lvl="1" indent="-226695" algn="l">
              <a:lnSpc>
                <a:spcPts val="2940"/>
              </a:lnSpc>
              <a:buFont typeface="Arial"/>
              <a:buChar char="•"/>
            </a:pPr>
            <a:r>
              <a:rPr lang="en-US" sz="2100" dirty="0">
                <a:solidFill>
                  <a:srgbClr val="000000"/>
                </a:solidFill>
                <a:latin typeface="Poppins"/>
                <a:ea typeface="Poppins"/>
                <a:cs typeface="Poppins"/>
                <a:sym typeface="Poppins"/>
              </a:rPr>
              <a:t>Acting against one’s own values or norms</a:t>
            </a:r>
          </a:p>
          <a:p>
            <a:pPr marL="453390" lvl="1" indent="-226695" algn="l">
              <a:lnSpc>
                <a:spcPts val="2940"/>
              </a:lnSpc>
              <a:buFont typeface="Arial"/>
              <a:buChar char="•"/>
            </a:pPr>
            <a:r>
              <a:rPr lang="en-US" sz="2100" dirty="0">
                <a:solidFill>
                  <a:srgbClr val="000000"/>
                </a:solidFill>
                <a:latin typeface="Poppins"/>
                <a:ea typeface="Poppins"/>
                <a:cs typeface="Poppins"/>
                <a:sym typeface="Poppins"/>
              </a:rPr>
              <a:t>Feeling shame because of other people’s </a:t>
            </a:r>
            <a:r>
              <a:rPr lang="en-US" sz="2100" dirty="0" err="1">
                <a:solidFill>
                  <a:srgbClr val="000000"/>
                </a:solidFill>
                <a:latin typeface="Poppins"/>
                <a:ea typeface="Poppins"/>
                <a:cs typeface="Poppins"/>
                <a:sym typeface="Poppins"/>
              </a:rPr>
              <a:t>behaviour</a:t>
            </a:r>
            <a:endParaRPr lang="en-US" sz="2100" dirty="0">
              <a:solidFill>
                <a:srgbClr val="000000"/>
              </a:solidFill>
              <a:latin typeface="Poppins"/>
              <a:ea typeface="Poppins"/>
              <a:cs typeface="Poppins"/>
              <a:sym typeface="Poppins"/>
            </a:endParaRPr>
          </a:p>
        </p:txBody>
      </p:sp>
      <p:pic>
        <p:nvPicPr>
          <p:cNvPr id="8" name="Picture 7">
            <a:extLst>
              <a:ext uri="{FF2B5EF4-FFF2-40B4-BE49-F238E27FC236}">
                <a16:creationId xmlns:a16="http://schemas.microsoft.com/office/drawing/2014/main" id="{7DCCF946-AE2D-962E-80F5-26C665FCEBCF}"/>
              </a:ext>
            </a:extLst>
          </p:cNvPr>
          <p:cNvPicPr>
            <a:picLocks noChangeAspect="1"/>
          </p:cNvPicPr>
          <p:nvPr/>
        </p:nvPicPr>
        <p:blipFill>
          <a:blip r:embed="rId2"/>
          <a:stretch>
            <a:fillRect/>
          </a:stretch>
        </p:blipFill>
        <p:spPr>
          <a:xfrm>
            <a:off x="1981200" y="4281675"/>
            <a:ext cx="5736962" cy="4272204"/>
          </a:xfrm>
          <a:prstGeom prst="rect">
            <a:avLst/>
          </a:prstGeom>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586580" y="2845508"/>
            <a:ext cx="8982246" cy="7522626"/>
            <a:chOff x="0" y="0"/>
            <a:chExt cx="11976329" cy="10030168"/>
          </a:xfrm>
        </p:grpSpPr>
        <p:sp>
          <p:nvSpPr>
            <p:cNvPr id="3" name="Freeform 3"/>
            <p:cNvSpPr/>
            <p:nvPr/>
          </p:nvSpPr>
          <p:spPr>
            <a:xfrm>
              <a:off x="0" y="0"/>
              <a:ext cx="11976354" cy="10030206"/>
            </a:xfrm>
            <a:custGeom>
              <a:avLst/>
              <a:gdLst/>
              <a:ahLst/>
              <a:cxnLst/>
              <a:rect l="l" t="t" r="r" b="b"/>
              <a:pathLst>
                <a:path w="11976354" h="10030206">
                  <a:moveTo>
                    <a:pt x="0" y="0"/>
                  </a:moveTo>
                  <a:lnTo>
                    <a:pt x="11976354" y="0"/>
                  </a:lnTo>
                  <a:lnTo>
                    <a:pt x="11976354" y="10030206"/>
                  </a:lnTo>
                  <a:lnTo>
                    <a:pt x="0" y="10030206"/>
                  </a:lnTo>
                  <a:lnTo>
                    <a:pt x="0" y="0"/>
                  </a:lnTo>
                  <a:close/>
                </a:path>
              </a:pathLst>
            </a:custGeom>
            <a:blipFill>
              <a:blip r:embed="rId2"/>
              <a:stretch>
                <a:fillRect t="-30" b="-30"/>
              </a:stretch>
            </a:blipFill>
          </p:spPr>
          <p:txBody>
            <a:bodyPr/>
            <a:lstStyle/>
            <a:p>
              <a:endParaRPr lang="es-ES"/>
            </a:p>
          </p:txBody>
        </p:sp>
      </p:grpSp>
      <p:sp>
        <p:nvSpPr>
          <p:cNvPr id="4" name="TextBox 4"/>
          <p:cNvSpPr txBox="1"/>
          <p:nvPr/>
        </p:nvSpPr>
        <p:spPr>
          <a:xfrm>
            <a:off x="2194379" y="2581027"/>
            <a:ext cx="6069216" cy="704850"/>
          </a:xfrm>
          <a:prstGeom prst="rect">
            <a:avLst/>
          </a:prstGeom>
        </p:spPr>
        <p:txBody>
          <a:bodyPr lIns="0" tIns="0" rIns="0" bIns="0" rtlCol="0" anchor="t">
            <a:spAutoFit/>
          </a:bodyPr>
          <a:lstStyle/>
          <a:p>
            <a:pPr algn="ctr">
              <a:lnSpc>
                <a:spcPts val="4800"/>
              </a:lnSpc>
            </a:pPr>
            <a:r>
              <a:rPr lang="en-US" sz="4000" b="1">
                <a:solidFill>
                  <a:srgbClr val="000000"/>
                </a:solidFill>
                <a:latin typeface="Poppins Bold"/>
                <a:ea typeface="Poppins Bold"/>
                <a:cs typeface="Poppins Bold"/>
                <a:sym typeface="Poppins Bold"/>
              </a:rPr>
              <a:t>What is shame?</a:t>
            </a:r>
          </a:p>
        </p:txBody>
      </p:sp>
      <p:sp>
        <p:nvSpPr>
          <p:cNvPr id="5" name="TextBox 5"/>
          <p:cNvSpPr txBox="1"/>
          <p:nvPr/>
        </p:nvSpPr>
        <p:spPr>
          <a:xfrm>
            <a:off x="2023529" y="3604622"/>
            <a:ext cx="6140920" cy="1492253"/>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A natural emotion that arises when we feel we might be judged or might lose the group’s acceptance.</a:t>
            </a:r>
          </a:p>
        </p:txBody>
      </p:sp>
      <p:sp>
        <p:nvSpPr>
          <p:cNvPr id="6" name="TextBox 6"/>
          <p:cNvSpPr txBox="1"/>
          <p:nvPr/>
        </p:nvSpPr>
        <p:spPr>
          <a:xfrm>
            <a:off x="2023529" y="5413619"/>
            <a:ext cx="2711910" cy="1844678"/>
          </a:xfrm>
          <a:prstGeom prst="rect">
            <a:avLst/>
          </a:prstGeom>
        </p:spPr>
        <p:txBody>
          <a:bodyPr lIns="0" tIns="0" rIns="0" bIns="0" rtlCol="0" anchor="t">
            <a:spAutoFit/>
          </a:bodyPr>
          <a:lstStyle/>
          <a:p>
            <a:pPr algn="ctr">
              <a:lnSpc>
                <a:spcPts val="2800"/>
              </a:lnSpc>
            </a:pPr>
            <a:r>
              <a:rPr lang="en-US" sz="2000" b="1">
                <a:solidFill>
                  <a:srgbClr val="71C7D6"/>
                </a:solidFill>
                <a:latin typeface="Poppins Bold"/>
                <a:ea typeface="Poppins Bold"/>
                <a:cs typeface="Poppins Bold"/>
                <a:sym typeface="Poppins Bold"/>
              </a:rPr>
              <a:t>How it shows up:</a:t>
            </a:r>
          </a:p>
          <a:p>
            <a:pPr algn="ctr">
              <a:lnSpc>
                <a:spcPts val="2800"/>
              </a:lnSpc>
            </a:pPr>
            <a:r>
              <a:rPr lang="en-US" sz="2000">
                <a:solidFill>
                  <a:srgbClr val="000000"/>
                </a:solidFill>
                <a:latin typeface="Poppins"/>
                <a:ea typeface="Poppins"/>
                <a:cs typeface="Poppins"/>
                <a:sym typeface="Poppins"/>
              </a:rPr>
              <a:t>It is painful: you feel small, you hide, and you wish you could disappear.</a:t>
            </a:r>
          </a:p>
        </p:txBody>
      </p:sp>
      <p:sp>
        <p:nvSpPr>
          <p:cNvPr id="7" name="TextBox 7"/>
          <p:cNvSpPr txBox="1"/>
          <p:nvPr/>
        </p:nvSpPr>
        <p:spPr>
          <a:xfrm>
            <a:off x="6303035" y="5413619"/>
            <a:ext cx="2711910" cy="2197103"/>
          </a:xfrm>
          <a:prstGeom prst="rect">
            <a:avLst/>
          </a:prstGeom>
        </p:spPr>
        <p:txBody>
          <a:bodyPr lIns="0" tIns="0" rIns="0" bIns="0" rtlCol="0" anchor="t">
            <a:spAutoFit/>
          </a:bodyPr>
          <a:lstStyle/>
          <a:p>
            <a:pPr algn="ctr">
              <a:lnSpc>
                <a:spcPts val="2800"/>
              </a:lnSpc>
            </a:pPr>
            <a:r>
              <a:rPr lang="en-US" sz="2000" b="1">
                <a:solidFill>
                  <a:srgbClr val="51B264"/>
                </a:solidFill>
                <a:latin typeface="Poppins Bold"/>
                <a:ea typeface="Poppins Bold"/>
                <a:cs typeface="Poppins Bold"/>
                <a:sym typeface="Poppins Bold"/>
              </a:rPr>
              <a:t>What it is for:</a:t>
            </a:r>
          </a:p>
          <a:p>
            <a:pPr algn="ctr">
              <a:lnSpc>
                <a:spcPts val="2800"/>
              </a:lnSpc>
            </a:pPr>
            <a:r>
              <a:rPr lang="en-US" sz="2000">
                <a:solidFill>
                  <a:srgbClr val="000000"/>
                </a:solidFill>
                <a:latin typeface="Poppins"/>
                <a:ea typeface="Poppins"/>
                <a:cs typeface="Poppins"/>
                <a:sym typeface="Poppins"/>
              </a:rPr>
              <a:t>It makes us aware of how other people’s thoughts influence us and helps us reflect on how we act.</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74283" y="0"/>
            <a:ext cx="11231051" cy="10287000"/>
            <a:chOff x="0" y="0"/>
            <a:chExt cx="14974735" cy="13716000"/>
          </a:xfrm>
        </p:grpSpPr>
        <p:sp>
          <p:nvSpPr>
            <p:cNvPr id="3" name="Freeform 3"/>
            <p:cNvSpPr/>
            <p:nvPr/>
          </p:nvSpPr>
          <p:spPr>
            <a:xfrm>
              <a:off x="0" y="0"/>
              <a:ext cx="14974697" cy="13716000"/>
            </a:xfrm>
            <a:custGeom>
              <a:avLst/>
              <a:gdLst/>
              <a:ahLst/>
              <a:cxnLst/>
              <a:rect l="l" t="t" r="r" b="b"/>
              <a:pathLst>
                <a:path w="14974697" h="13716000">
                  <a:moveTo>
                    <a:pt x="0" y="0"/>
                  </a:moveTo>
                  <a:lnTo>
                    <a:pt x="14974697" y="0"/>
                  </a:lnTo>
                  <a:lnTo>
                    <a:pt x="14974697" y="13716000"/>
                  </a:lnTo>
                  <a:lnTo>
                    <a:pt x="0" y="13716000"/>
                  </a:lnTo>
                  <a:lnTo>
                    <a:pt x="0" y="0"/>
                  </a:lnTo>
                  <a:close/>
                </a:path>
              </a:pathLst>
            </a:custGeom>
            <a:blipFill>
              <a:blip r:embed="rId2"/>
              <a:stretch>
                <a:fillRect t="-4588" b="-4588"/>
              </a:stretch>
            </a:blipFill>
          </p:spPr>
          <p:txBody>
            <a:bodyPr/>
            <a:lstStyle/>
            <a:p>
              <a:endParaRPr lang="es-ES"/>
            </a:p>
          </p:txBody>
        </p:sp>
      </p:grpSp>
      <p:sp>
        <p:nvSpPr>
          <p:cNvPr id="4" name="TextBox 4"/>
          <p:cNvSpPr txBox="1"/>
          <p:nvPr/>
        </p:nvSpPr>
        <p:spPr>
          <a:xfrm>
            <a:off x="1768288" y="3279943"/>
            <a:ext cx="5188706" cy="803910"/>
          </a:xfrm>
          <a:prstGeom prst="rect">
            <a:avLst/>
          </a:prstGeom>
        </p:spPr>
        <p:txBody>
          <a:bodyPr lIns="0" tIns="0" rIns="0" bIns="0" rtlCol="0" anchor="t">
            <a:spAutoFit/>
          </a:bodyPr>
          <a:lstStyle/>
          <a:p>
            <a:pPr algn="ctr">
              <a:lnSpc>
                <a:spcPts val="2940"/>
              </a:lnSpc>
            </a:pPr>
            <a:r>
              <a:rPr lang="en-US" sz="2100" b="1">
                <a:solidFill>
                  <a:srgbClr val="000000"/>
                </a:solidFill>
                <a:latin typeface="Poppins Bold"/>
                <a:ea typeface="Poppins Bold"/>
                <a:cs typeface="Poppins Bold"/>
                <a:sym typeface="Poppins Bold"/>
              </a:rPr>
              <a:t>Shame triggers (Stephan Marks)</a:t>
            </a:r>
          </a:p>
        </p:txBody>
      </p:sp>
      <p:sp>
        <p:nvSpPr>
          <p:cNvPr id="5" name="TextBox 5"/>
          <p:cNvSpPr txBox="1"/>
          <p:nvPr/>
        </p:nvSpPr>
        <p:spPr>
          <a:xfrm>
            <a:off x="1768288" y="4602947"/>
            <a:ext cx="7375712" cy="2232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Poppins"/>
                <a:ea typeface="Poppins"/>
                <a:cs typeface="Poppins"/>
                <a:sym typeface="Poppins"/>
              </a:rPr>
              <a:t>Feeling excluded or set aside</a:t>
            </a:r>
          </a:p>
          <a:p>
            <a:pPr marL="453390" lvl="1" indent="-226695" algn="l">
              <a:lnSpc>
                <a:spcPts val="2940"/>
              </a:lnSpc>
              <a:buFont typeface="Arial"/>
              <a:buChar char="•"/>
            </a:pPr>
            <a:r>
              <a:rPr lang="en-US" sz="2100">
                <a:solidFill>
                  <a:srgbClr val="000000"/>
                </a:solidFill>
                <a:latin typeface="Poppins"/>
                <a:ea typeface="Poppins"/>
                <a:cs typeface="Poppins"/>
                <a:sym typeface="Poppins"/>
              </a:rPr>
              <a:t>Feeling defenceless or exposed (for example on personal or intimate topics)</a:t>
            </a:r>
          </a:p>
          <a:p>
            <a:pPr marL="453390" lvl="1" indent="-226695" algn="l">
              <a:lnSpc>
                <a:spcPts val="2940"/>
              </a:lnSpc>
              <a:buFont typeface="Arial"/>
              <a:buChar char="•"/>
            </a:pPr>
            <a:r>
              <a:rPr lang="en-US" sz="2100">
                <a:solidFill>
                  <a:srgbClr val="000000"/>
                </a:solidFill>
                <a:latin typeface="Poppins"/>
                <a:ea typeface="Poppins"/>
                <a:cs typeface="Poppins"/>
                <a:sym typeface="Poppins"/>
              </a:rPr>
              <a:t>Not feeling recognised or seen</a:t>
            </a:r>
          </a:p>
          <a:p>
            <a:pPr marL="453390" lvl="1" indent="-226695" algn="l">
              <a:lnSpc>
                <a:spcPts val="2940"/>
              </a:lnSpc>
              <a:buFont typeface="Arial"/>
              <a:buChar char="•"/>
            </a:pPr>
            <a:r>
              <a:rPr lang="en-US" sz="2100">
                <a:solidFill>
                  <a:srgbClr val="000000"/>
                </a:solidFill>
                <a:latin typeface="Poppins"/>
                <a:ea typeface="Poppins"/>
                <a:cs typeface="Poppins"/>
                <a:sym typeface="Poppins"/>
              </a:rPr>
              <a:t>Acting against one’s own values or norms</a:t>
            </a:r>
          </a:p>
          <a:p>
            <a:pPr marL="453390" lvl="1" indent="-226695" algn="l">
              <a:lnSpc>
                <a:spcPts val="2940"/>
              </a:lnSpc>
              <a:buFont typeface="Arial"/>
              <a:buChar char="•"/>
            </a:pPr>
            <a:r>
              <a:rPr lang="en-US" sz="2100">
                <a:solidFill>
                  <a:srgbClr val="000000"/>
                </a:solidFill>
                <a:latin typeface="Poppins"/>
                <a:ea typeface="Poppins"/>
                <a:cs typeface="Poppins"/>
                <a:sym typeface="Poppins"/>
              </a:rPr>
              <a:t>Feeling shame because of other people’s behaviour</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398795" y="1180367"/>
            <a:ext cx="6055071" cy="1451762"/>
          </a:xfrm>
          <a:custGeom>
            <a:avLst/>
            <a:gdLst/>
            <a:ahLst/>
            <a:cxnLst/>
            <a:rect l="l" t="t" r="r" b="b"/>
            <a:pathLst>
              <a:path w="6055071" h="1451762">
                <a:moveTo>
                  <a:pt x="0" y="0"/>
                </a:moveTo>
                <a:lnTo>
                  <a:pt x="6055071" y="0"/>
                </a:lnTo>
                <a:lnTo>
                  <a:pt x="6055071" y="1451762"/>
                </a:lnTo>
                <a:lnTo>
                  <a:pt x="0" y="14517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10434961" y="963378"/>
            <a:ext cx="5982748" cy="1632585"/>
            <a:chOff x="0" y="0"/>
            <a:chExt cx="7976997" cy="2176780"/>
          </a:xfrm>
        </p:grpSpPr>
        <p:sp>
          <p:nvSpPr>
            <p:cNvPr id="4" name="Freeform 4"/>
            <p:cNvSpPr/>
            <p:nvPr/>
          </p:nvSpPr>
          <p:spPr>
            <a:xfrm>
              <a:off x="0" y="0"/>
              <a:ext cx="7976992" cy="2176781"/>
            </a:xfrm>
            <a:custGeom>
              <a:avLst/>
              <a:gdLst/>
              <a:ahLst/>
              <a:cxnLst/>
              <a:rect l="l" t="t" r="r" b="b"/>
              <a:pathLst>
                <a:path w="7976992" h="2176781">
                  <a:moveTo>
                    <a:pt x="0" y="0"/>
                  </a:moveTo>
                  <a:lnTo>
                    <a:pt x="7976992" y="0"/>
                  </a:lnTo>
                  <a:lnTo>
                    <a:pt x="7976992" y="2176781"/>
                  </a:lnTo>
                  <a:lnTo>
                    <a:pt x="0" y="2176781"/>
                  </a:lnTo>
                  <a:close/>
                </a:path>
              </a:pathLst>
            </a:custGeom>
            <a:blipFill>
              <a:blip r:embed="rId3">
                <a:alphaModFix amt="0"/>
              </a:blip>
              <a:stretch>
                <a:fillRect t="-21404" b="-21404"/>
              </a:stretch>
            </a:blipFill>
          </p:spPr>
          <p:txBody>
            <a:bodyPr/>
            <a:lstStyle/>
            <a:p>
              <a:endParaRPr lang="es-ES"/>
            </a:p>
          </p:txBody>
        </p:sp>
        <p:sp>
          <p:nvSpPr>
            <p:cNvPr id="5" name="TextBox 5"/>
            <p:cNvSpPr txBox="1"/>
            <p:nvPr/>
          </p:nvSpPr>
          <p:spPr>
            <a:xfrm>
              <a:off x="0" y="-66675"/>
              <a:ext cx="7976997" cy="2243455"/>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Shame is an emotion</a:t>
              </a:r>
            </a:p>
            <a:p>
              <a:pPr algn="ctr">
                <a:lnSpc>
                  <a:spcPts val="2800"/>
                </a:lnSpc>
              </a:pPr>
              <a:r>
                <a:rPr lang="en-US" sz="2000" b="1">
                  <a:solidFill>
                    <a:srgbClr val="000000"/>
                  </a:solidFill>
                  <a:latin typeface="Poppins Bold"/>
                  <a:ea typeface="Poppins Bold"/>
                  <a:cs typeface="Poppins Bold"/>
                  <a:sym typeface="Poppins Bold"/>
                </a:rPr>
                <a:t>good or bad?</a:t>
              </a:r>
            </a:p>
          </p:txBody>
        </p:sp>
      </p:grpSp>
      <p:sp>
        <p:nvSpPr>
          <p:cNvPr id="6" name="Freeform 6"/>
          <p:cNvSpPr/>
          <p:nvPr/>
        </p:nvSpPr>
        <p:spPr>
          <a:xfrm>
            <a:off x="10398795" y="3151784"/>
            <a:ext cx="6055071" cy="1451762"/>
          </a:xfrm>
          <a:custGeom>
            <a:avLst/>
            <a:gdLst/>
            <a:ahLst/>
            <a:cxnLst/>
            <a:rect l="l" t="t" r="r" b="b"/>
            <a:pathLst>
              <a:path w="6055071" h="1451762">
                <a:moveTo>
                  <a:pt x="0" y="0"/>
                </a:moveTo>
                <a:lnTo>
                  <a:pt x="6055071" y="0"/>
                </a:lnTo>
                <a:lnTo>
                  <a:pt x="6055071" y="1451763"/>
                </a:lnTo>
                <a:lnTo>
                  <a:pt x="0" y="14517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ES"/>
          </a:p>
        </p:txBody>
      </p:sp>
      <p:grpSp>
        <p:nvGrpSpPr>
          <p:cNvPr id="7" name="Group 7"/>
          <p:cNvGrpSpPr/>
          <p:nvPr/>
        </p:nvGrpSpPr>
        <p:grpSpPr>
          <a:xfrm>
            <a:off x="10434961" y="2934795"/>
            <a:ext cx="5982748" cy="1632585"/>
            <a:chOff x="0" y="0"/>
            <a:chExt cx="7976997" cy="2176780"/>
          </a:xfrm>
        </p:grpSpPr>
        <p:sp>
          <p:nvSpPr>
            <p:cNvPr id="8" name="Freeform 8"/>
            <p:cNvSpPr/>
            <p:nvPr/>
          </p:nvSpPr>
          <p:spPr>
            <a:xfrm>
              <a:off x="0" y="0"/>
              <a:ext cx="7976992" cy="2176781"/>
            </a:xfrm>
            <a:custGeom>
              <a:avLst/>
              <a:gdLst/>
              <a:ahLst/>
              <a:cxnLst/>
              <a:rect l="l" t="t" r="r" b="b"/>
              <a:pathLst>
                <a:path w="7976992" h="2176781">
                  <a:moveTo>
                    <a:pt x="0" y="0"/>
                  </a:moveTo>
                  <a:lnTo>
                    <a:pt x="7976992" y="0"/>
                  </a:lnTo>
                  <a:lnTo>
                    <a:pt x="7976992" y="2176781"/>
                  </a:lnTo>
                  <a:lnTo>
                    <a:pt x="0" y="2176781"/>
                  </a:lnTo>
                  <a:close/>
                </a:path>
              </a:pathLst>
            </a:custGeom>
            <a:blipFill>
              <a:blip r:embed="rId3">
                <a:alphaModFix amt="0"/>
              </a:blip>
              <a:stretch>
                <a:fillRect t="-21404" b="-21404"/>
              </a:stretch>
            </a:blipFill>
          </p:spPr>
          <p:txBody>
            <a:bodyPr/>
            <a:lstStyle/>
            <a:p>
              <a:endParaRPr lang="es-ES"/>
            </a:p>
          </p:txBody>
        </p:sp>
        <p:sp>
          <p:nvSpPr>
            <p:cNvPr id="9" name="TextBox 9"/>
            <p:cNvSpPr txBox="1"/>
            <p:nvPr/>
          </p:nvSpPr>
          <p:spPr>
            <a:xfrm>
              <a:off x="0" y="-66675"/>
              <a:ext cx="7976997" cy="2243455"/>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Which of these reactions is most familiar to you?</a:t>
              </a:r>
            </a:p>
          </p:txBody>
        </p:sp>
      </p:grpSp>
      <p:sp>
        <p:nvSpPr>
          <p:cNvPr id="10" name="Freeform 10"/>
          <p:cNvSpPr/>
          <p:nvPr/>
        </p:nvSpPr>
        <p:spPr>
          <a:xfrm>
            <a:off x="10398795" y="5123202"/>
            <a:ext cx="6055071" cy="1451762"/>
          </a:xfrm>
          <a:custGeom>
            <a:avLst/>
            <a:gdLst/>
            <a:ahLst/>
            <a:cxnLst/>
            <a:rect l="l" t="t" r="r" b="b"/>
            <a:pathLst>
              <a:path w="6055071" h="1451762">
                <a:moveTo>
                  <a:pt x="0" y="0"/>
                </a:moveTo>
                <a:lnTo>
                  <a:pt x="6055071" y="0"/>
                </a:lnTo>
                <a:lnTo>
                  <a:pt x="6055071" y="1451763"/>
                </a:lnTo>
                <a:lnTo>
                  <a:pt x="0" y="14517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grpSp>
        <p:nvGrpSpPr>
          <p:cNvPr id="11" name="Group 11"/>
          <p:cNvGrpSpPr/>
          <p:nvPr/>
        </p:nvGrpSpPr>
        <p:grpSpPr>
          <a:xfrm>
            <a:off x="10434961" y="4906204"/>
            <a:ext cx="5982748" cy="1632585"/>
            <a:chOff x="0" y="0"/>
            <a:chExt cx="7976997" cy="2176780"/>
          </a:xfrm>
        </p:grpSpPr>
        <p:sp>
          <p:nvSpPr>
            <p:cNvPr id="12" name="Freeform 12"/>
            <p:cNvSpPr/>
            <p:nvPr/>
          </p:nvSpPr>
          <p:spPr>
            <a:xfrm>
              <a:off x="0" y="0"/>
              <a:ext cx="7976992" cy="2176781"/>
            </a:xfrm>
            <a:custGeom>
              <a:avLst/>
              <a:gdLst/>
              <a:ahLst/>
              <a:cxnLst/>
              <a:rect l="l" t="t" r="r" b="b"/>
              <a:pathLst>
                <a:path w="7976992" h="2176781">
                  <a:moveTo>
                    <a:pt x="0" y="0"/>
                  </a:moveTo>
                  <a:lnTo>
                    <a:pt x="7976992" y="0"/>
                  </a:lnTo>
                  <a:lnTo>
                    <a:pt x="7976992" y="2176781"/>
                  </a:lnTo>
                  <a:lnTo>
                    <a:pt x="0" y="2176781"/>
                  </a:lnTo>
                  <a:close/>
                </a:path>
              </a:pathLst>
            </a:custGeom>
            <a:blipFill>
              <a:blip r:embed="rId3">
                <a:alphaModFix amt="0"/>
              </a:blip>
              <a:stretch>
                <a:fillRect t="-21404" b="-21404"/>
              </a:stretch>
            </a:blipFill>
          </p:spPr>
          <p:txBody>
            <a:bodyPr/>
            <a:lstStyle/>
            <a:p>
              <a:endParaRPr lang="es-ES"/>
            </a:p>
          </p:txBody>
        </p:sp>
        <p:sp>
          <p:nvSpPr>
            <p:cNvPr id="13" name="TextBox 13"/>
            <p:cNvSpPr txBox="1"/>
            <p:nvPr/>
          </p:nvSpPr>
          <p:spPr>
            <a:xfrm>
              <a:off x="0" y="-66675"/>
              <a:ext cx="7976997" cy="2243455"/>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Which reaction, in your opinion, helps most to improve relationships?</a:t>
              </a:r>
            </a:p>
          </p:txBody>
        </p:sp>
      </p:grpSp>
      <p:sp>
        <p:nvSpPr>
          <p:cNvPr id="14" name="TextBox 14"/>
          <p:cNvSpPr txBox="1"/>
          <p:nvPr/>
        </p:nvSpPr>
        <p:spPr>
          <a:xfrm>
            <a:off x="1649559" y="6126880"/>
            <a:ext cx="7208520" cy="2835275"/>
          </a:xfrm>
          <a:prstGeom prst="rect">
            <a:avLst/>
          </a:prstGeom>
        </p:spPr>
        <p:txBody>
          <a:bodyPr lIns="0" tIns="0" rIns="0" bIns="0" rtlCol="0" anchor="t">
            <a:spAutoFit/>
          </a:bodyPr>
          <a:lstStyle/>
          <a:p>
            <a:pPr marL="431800" lvl="1" indent="-215900" algn="l">
              <a:lnSpc>
                <a:spcPts val="2800"/>
              </a:lnSpc>
              <a:buFont typeface="Arial"/>
              <a:buChar char="•"/>
            </a:pPr>
            <a:r>
              <a:rPr lang="en-US" sz="2000" b="1" dirty="0">
                <a:solidFill>
                  <a:srgbClr val="51B264"/>
                </a:solidFill>
                <a:latin typeface="Poppins Bold"/>
                <a:ea typeface="Poppins Bold"/>
                <a:cs typeface="Poppins Bold"/>
                <a:sym typeface="Poppins Bold"/>
              </a:rPr>
              <a:t>Withdrawal: </a:t>
            </a:r>
            <a:r>
              <a:rPr lang="en-US" sz="2000" dirty="0">
                <a:latin typeface="Poppins" panose="00000500000000000000" pitchFamily="2" charset="0"/>
                <a:ea typeface="Poppins Bold"/>
                <a:cs typeface="Poppins" panose="00000500000000000000" pitchFamily="2" charset="0"/>
                <a:sym typeface="Poppins Bold"/>
              </a:rPr>
              <a:t>withdrawing, hiding, or avoiding being seen.</a:t>
            </a:r>
          </a:p>
          <a:p>
            <a:pPr marL="431800" lvl="1" indent="-215900" algn="l">
              <a:lnSpc>
                <a:spcPts val="2800"/>
              </a:lnSpc>
              <a:buFont typeface="Arial"/>
              <a:buChar char="•"/>
            </a:pPr>
            <a:r>
              <a:rPr lang="en-US" sz="2000" b="1" dirty="0">
                <a:solidFill>
                  <a:srgbClr val="71C7D6"/>
                </a:solidFill>
                <a:latin typeface="Poppins Bold"/>
                <a:ea typeface="Poppins Bold"/>
                <a:cs typeface="Poppins Bold"/>
                <a:sym typeface="Poppins Bold"/>
              </a:rPr>
              <a:t>Avoidance</a:t>
            </a:r>
            <a:r>
              <a:rPr lang="en-US" sz="2000" dirty="0">
                <a:latin typeface="Poppins" panose="00000500000000000000" pitchFamily="2" charset="0"/>
                <a:ea typeface="Poppins Bold"/>
                <a:cs typeface="Poppins" panose="00000500000000000000" pitchFamily="2" charset="0"/>
                <a:sym typeface="Poppins Bold"/>
              </a:rPr>
              <a:t>: joking, distracting yourself, or </a:t>
            </a:r>
            <a:r>
              <a:rPr lang="en-US" sz="2000" dirty="0" err="1">
                <a:latin typeface="Poppins" panose="00000500000000000000" pitchFamily="2" charset="0"/>
                <a:ea typeface="Poppins Bold"/>
                <a:cs typeface="Poppins" panose="00000500000000000000" pitchFamily="2" charset="0"/>
                <a:sym typeface="Poppins Bold"/>
              </a:rPr>
              <a:t>minimising</a:t>
            </a:r>
            <a:r>
              <a:rPr lang="en-US" sz="2000" dirty="0">
                <a:latin typeface="Poppins" panose="00000500000000000000" pitchFamily="2" charset="0"/>
                <a:ea typeface="Poppins Bold"/>
                <a:cs typeface="Poppins" panose="00000500000000000000" pitchFamily="2" charset="0"/>
                <a:sym typeface="Poppins Bold"/>
              </a:rPr>
              <a:t> what happened.</a:t>
            </a:r>
          </a:p>
          <a:p>
            <a:pPr marL="431800" lvl="1" indent="-215900" algn="l">
              <a:lnSpc>
                <a:spcPts val="2800"/>
              </a:lnSpc>
              <a:buFont typeface="Arial"/>
              <a:buChar char="•"/>
            </a:pPr>
            <a:r>
              <a:rPr lang="en-US" sz="2000" b="1" dirty="0">
                <a:solidFill>
                  <a:srgbClr val="E4829D"/>
                </a:solidFill>
                <a:latin typeface="Poppins Bold"/>
                <a:ea typeface="Poppins Bold"/>
                <a:cs typeface="Poppins Bold"/>
                <a:sym typeface="Poppins Bold"/>
              </a:rPr>
              <a:t>Attacking others: </a:t>
            </a:r>
            <a:r>
              <a:rPr lang="en-US" sz="2000" dirty="0">
                <a:latin typeface="Poppins" panose="00000500000000000000" pitchFamily="2" charset="0"/>
                <a:ea typeface="Poppins Bold"/>
                <a:cs typeface="Poppins" panose="00000500000000000000" pitchFamily="2" charset="0"/>
                <a:sym typeface="Poppins Bold"/>
              </a:rPr>
              <a:t>blaming someone or mocking them to divert attention.</a:t>
            </a:r>
          </a:p>
          <a:p>
            <a:pPr marL="431800" lvl="1" indent="-215900" algn="l">
              <a:lnSpc>
                <a:spcPts val="2800"/>
              </a:lnSpc>
              <a:buFont typeface="Arial"/>
              <a:buChar char="•"/>
            </a:pPr>
            <a:r>
              <a:rPr lang="en-US" sz="2000" b="1" dirty="0">
                <a:solidFill>
                  <a:srgbClr val="000000"/>
                </a:solidFill>
                <a:latin typeface="Poppins Bold"/>
                <a:ea typeface="Poppins Bold"/>
                <a:cs typeface="Poppins Bold"/>
                <a:sym typeface="Poppins Bold"/>
              </a:rPr>
              <a:t>Attacking yourself: </a:t>
            </a:r>
            <a:r>
              <a:rPr lang="en-US" sz="2000" dirty="0" err="1">
                <a:solidFill>
                  <a:srgbClr val="000000"/>
                </a:solidFill>
                <a:latin typeface="Poppins" panose="00000500000000000000" pitchFamily="2" charset="0"/>
                <a:ea typeface="Poppins Bold"/>
                <a:cs typeface="Poppins" panose="00000500000000000000" pitchFamily="2" charset="0"/>
                <a:sym typeface="Poppins Bold"/>
              </a:rPr>
              <a:t>criticising</a:t>
            </a:r>
            <a:r>
              <a:rPr lang="en-US" sz="2000" dirty="0">
                <a:solidFill>
                  <a:srgbClr val="000000"/>
                </a:solidFill>
                <a:latin typeface="Poppins" panose="00000500000000000000" pitchFamily="2" charset="0"/>
                <a:ea typeface="Poppins Bold"/>
                <a:cs typeface="Poppins" panose="00000500000000000000" pitchFamily="2" charset="0"/>
                <a:sym typeface="Poppins Bold"/>
              </a:rPr>
              <a:t> or punishing yourself internally.</a:t>
            </a:r>
          </a:p>
        </p:txBody>
      </p:sp>
      <p:sp>
        <p:nvSpPr>
          <p:cNvPr id="15" name="TextBox 15"/>
          <p:cNvSpPr txBox="1"/>
          <p:nvPr/>
        </p:nvSpPr>
        <p:spPr>
          <a:xfrm>
            <a:off x="10242871" y="6975475"/>
            <a:ext cx="6366929" cy="2130425"/>
          </a:xfrm>
          <a:prstGeom prst="rect">
            <a:avLst/>
          </a:prstGeom>
        </p:spPr>
        <p:txBody>
          <a:bodyPr lIns="0" tIns="0" rIns="0" bIns="0" rtlCol="0" anchor="t">
            <a:spAutoFit/>
          </a:bodyPr>
          <a:lstStyle/>
          <a:p>
            <a:pPr algn="l">
              <a:lnSpc>
                <a:spcPts val="2800"/>
              </a:lnSpc>
            </a:pPr>
            <a:r>
              <a:rPr lang="en-US" sz="2000" b="1" dirty="0">
                <a:solidFill>
                  <a:srgbClr val="000000"/>
                </a:solidFill>
                <a:latin typeface="Poppins Bold"/>
                <a:ea typeface="Poppins Bold"/>
                <a:cs typeface="Poppins Bold"/>
                <a:sym typeface="Poppins Bold"/>
              </a:rPr>
              <a:t>Remember</a:t>
            </a:r>
          </a:p>
          <a:p>
            <a:pPr marL="431800" lvl="1" indent="-215900" algn="l">
              <a:lnSpc>
                <a:spcPts val="2800"/>
              </a:lnSpc>
              <a:buFont typeface="Arial"/>
              <a:buChar char="•"/>
            </a:pPr>
            <a:r>
              <a:rPr lang="en-US" sz="2000" b="1" dirty="0">
                <a:solidFill>
                  <a:srgbClr val="000000"/>
                </a:solidFill>
                <a:latin typeface="Poppins Bold"/>
                <a:ea typeface="Poppins Bold"/>
                <a:cs typeface="Poppins Bold"/>
                <a:sym typeface="Poppins Bold"/>
              </a:rPr>
              <a:t>We cannot avoid feeling shame, </a:t>
            </a:r>
            <a:r>
              <a:rPr lang="en-US" sz="2000" dirty="0">
                <a:solidFill>
                  <a:srgbClr val="000000"/>
                </a:solidFill>
                <a:latin typeface="Poppins"/>
                <a:ea typeface="Poppins"/>
                <a:cs typeface="Poppins"/>
                <a:sym typeface="Poppins"/>
              </a:rPr>
              <a:t>but we can choose what to do with it.</a:t>
            </a:r>
          </a:p>
          <a:p>
            <a:pPr marL="431800" lvl="1" indent="-215900" algn="l">
              <a:lnSpc>
                <a:spcPts val="2800"/>
              </a:lnSpc>
              <a:buFont typeface="Arial"/>
              <a:buChar char="•"/>
            </a:pPr>
            <a:r>
              <a:rPr lang="en-US" sz="2000" dirty="0">
                <a:solidFill>
                  <a:srgbClr val="000000"/>
                </a:solidFill>
                <a:latin typeface="Poppins"/>
                <a:ea typeface="Poppins"/>
                <a:cs typeface="Poppins"/>
                <a:sym typeface="Poppins"/>
              </a:rPr>
              <a:t>When we understand it better, it stops controlling us so much and we can take better care of ourselves and others.</a:t>
            </a:r>
          </a:p>
        </p:txBody>
      </p:sp>
      <p:sp>
        <p:nvSpPr>
          <p:cNvPr id="16" name="TextBox 16"/>
          <p:cNvSpPr txBox="1"/>
          <p:nvPr/>
        </p:nvSpPr>
        <p:spPr>
          <a:xfrm>
            <a:off x="2282314" y="1016794"/>
            <a:ext cx="4333265" cy="770734"/>
          </a:xfrm>
          <a:prstGeom prst="rect">
            <a:avLst/>
          </a:prstGeom>
        </p:spPr>
        <p:txBody>
          <a:bodyPr lIns="0" tIns="0" rIns="0" bIns="0" rtlCol="0" anchor="t">
            <a:spAutoFit/>
          </a:bodyPr>
          <a:lstStyle/>
          <a:p>
            <a:pPr algn="ctr">
              <a:lnSpc>
                <a:spcPts val="2800"/>
              </a:lnSpc>
            </a:pPr>
            <a:r>
              <a:rPr lang="en-US" sz="2000" b="1" dirty="0">
                <a:solidFill>
                  <a:srgbClr val="000000"/>
                </a:solidFill>
                <a:latin typeface="Poppins Bold"/>
                <a:ea typeface="Poppins Bold"/>
                <a:cs typeface="Poppins Bold"/>
                <a:sym typeface="Poppins Bold"/>
              </a:rPr>
              <a:t>The shame compass</a:t>
            </a:r>
          </a:p>
          <a:p>
            <a:pPr algn="ctr">
              <a:lnSpc>
                <a:spcPts val="2800"/>
              </a:lnSpc>
            </a:pPr>
            <a:r>
              <a:rPr lang="en-US" sz="2000" dirty="0">
                <a:solidFill>
                  <a:srgbClr val="000000"/>
                </a:solidFill>
                <a:latin typeface="Poppins"/>
                <a:ea typeface="Poppins"/>
                <a:cs typeface="Poppins"/>
                <a:sym typeface="Poppins"/>
              </a:rPr>
              <a:t>Donald Nathanson</a:t>
            </a:r>
          </a:p>
        </p:txBody>
      </p:sp>
      <p:pic>
        <p:nvPicPr>
          <p:cNvPr id="19" name="Picture 18">
            <a:extLst>
              <a:ext uri="{FF2B5EF4-FFF2-40B4-BE49-F238E27FC236}">
                <a16:creationId xmlns:a16="http://schemas.microsoft.com/office/drawing/2014/main" id="{09C8CCA6-C2D5-D8C8-DF53-ADE54BB4874F}"/>
              </a:ext>
            </a:extLst>
          </p:cNvPr>
          <p:cNvPicPr>
            <a:picLocks noChangeAspect="1"/>
          </p:cNvPicPr>
          <p:nvPr/>
        </p:nvPicPr>
        <p:blipFill>
          <a:blip r:embed="rId6"/>
          <a:stretch>
            <a:fillRect/>
          </a:stretch>
        </p:blipFill>
        <p:spPr>
          <a:xfrm>
            <a:off x="1935827" y="1854613"/>
            <a:ext cx="5026238" cy="3742942"/>
          </a:xfrm>
          <a:prstGeom prst="rect">
            <a:avLst/>
          </a:prstGeom>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51B264"/>
            </a:solidFill>
          </p:spPr>
          <p:txBody>
            <a:bodyPr/>
            <a:lstStyle/>
            <a:p>
              <a:endParaRPr lang="es-ES"/>
            </a:p>
          </p:txBody>
        </p:sp>
      </p:grpSp>
      <p:sp>
        <p:nvSpPr>
          <p:cNvPr id="4" name="TextBox 4"/>
          <p:cNvSpPr txBox="1"/>
          <p:nvPr/>
        </p:nvSpPr>
        <p:spPr>
          <a:xfrm>
            <a:off x="4220185" y="6179820"/>
            <a:ext cx="9847631" cy="2333625"/>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Consolidation “Recognising and understanding shame”</a:t>
            </a:r>
          </a:p>
        </p:txBody>
      </p:sp>
      <p:sp>
        <p:nvSpPr>
          <p:cNvPr id="5" name="TextBox 5"/>
          <p:cNvSpPr txBox="1"/>
          <p:nvPr/>
        </p:nvSpPr>
        <p:spPr>
          <a:xfrm>
            <a:off x="1779080" y="1584417"/>
            <a:ext cx="14729841" cy="857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Phase 3</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32760">
            <a:off x="3810562" y="5090074"/>
            <a:ext cx="4956553" cy="3333283"/>
          </a:xfrm>
          <a:custGeom>
            <a:avLst/>
            <a:gdLst/>
            <a:ahLst/>
            <a:cxnLst/>
            <a:rect l="l" t="t" r="r" b="b"/>
            <a:pathLst>
              <a:path w="4956553" h="3333283">
                <a:moveTo>
                  <a:pt x="0" y="0"/>
                </a:moveTo>
                <a:lnTo>
                  <a:pt x="4956553" y="0"/>
                </a:lnTo>
                <a:lnTo>
                  <a:pt x="4956553" y="3333284"/>
                </a:lnTo>
                <a:lnTo>
                  <a:pt x="0" y="3333284"/>
                </a:lnTo>
                <a:lnTo>
                  <a:pt x="0" y="0"/>
                </a:lnTo>
                <a:close/>
              </a:path>
            </a:pathLst>
          </a:custGeom>
          <a:blipFill>
            <a:blip>
              <a:extLst>
                <a:ext uri="{96DAC541-7B7A-43D3-8B79-37D633B846F1}">
                  <asvg:svgBlip xmlns:asvg="http://schemas.microsoft.com/office/drawing/2016/SVG/main" r:embed="rId2"/>
                </a:ext>
              </a:extLst>
            </a:blip>
            <a:stretch>
              <a:fillRect l="-149" r="-149"/>
            </a:stretch>
          </a:blipFill>
        </p:spPr>
        <p:txBody>
          <a:bodyPr/>
          <a:lstStyle/>
          <a:p>
            <a:endParaRPr lang="es-ES"/>
          </a:p>
        </p:txBody>
      </p:sp>
      <p:sp>
        <p:nvSpPr>
          <p:cNvPr id="11" name="TextBox 11"/>
          <p:cNvSpPr txBox="1"/>
          <p:nvPr/>
        </p:nvSpPr>
        <p:spPr>
          <a:xfrm>
            <a:off x="2346960" y="1093975"/>
            <a:ext cx="6446520"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r>
              <a:rPr lang="en-US" sz="2000" b="1">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a:solidFill>
                  <a:srgbClr val="000000"/>
                </a:solidFill>
                <a:latin typeface="Poppins"/>
                <a:ea typeface="Poppins"/>
                <a:cs typeface="Poppins"/>
                <a:sym typeface="Poppins"/>
              </a:rPr>
              <a:t>Cards or sheets with examples</a:t>
            </a:r>
          </a:p>
          <a:p>
            <a:pPr marL="431800" lvl="1" indent="-215900" algn="l">
              <a:lnSpc>
                <a:spcPts val="2800"/>
              </a:lnSpc>
              <a:buFont typeface="Arial"/>
              <a:buChar char="•"/>
            </a:pPr>
            <a:r>
              <a:rPr lang="en-US" sz="2000">
                <a:solidFill>
                  <a:srgbClr val="000000"/>
                </a:solidFill>
                <a:latin typeface="Poppins"/>
                <a:ea typeface="Poppins"/>
                <a:cs typeface="Poppins"/>
                <a:sym typeface="Poppins"/>
              </a:rPr>
              <a:t>The visible shame compass</a:t>
            </a:r>
          </a:p>
          <a:p>
            <a:pPr marL="431800" lvl="1" indent="-215900" algn="l">
              <a:lnSpc>
                <a:spcPts val="2800"/>
              </a:lnSpc>
              <a:buFont typeface="Arial"/>
              <a:buChar char="•"/>
            </a:pPr>
            <a:r>
              <a:rPr lang="en-US" sz="2000">
                <a:solidFill>
                  <a:srgbClr val="000000"/>
                </a:solidFill>
                <a:latin typeface="Poppins"/>
                <a:ea typeface="Poppins"/>
                <a:cs typeface="Poppins"/>
                <a:sym typeface="Poppins"/>
              </a:rPr>
              <a:t>Whiteboard or markers</a:t>
            </a:r>
          </a:p>
        </p:txBody>
      </p:sp>
      <p:sp>
        <p:nvSpPr>
          <p:cNvPr id="12" name="TextBox 12"/>
          <p:cNvSpPr txBox="1"/>
          <p:nvPr/>
        </p:nvSpPr>
        <p:spPr>
          <a:xfrm>
            <a:off x="9330719" y="1093975"/>
            <a:ext cx="6610321" cy="28352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We will work in groups to analyse different situations.</a:t>
            </a:r>
          </a:p>
          <a:p>
            <a:pPr marL="431800" lvl="1" indent="-215900" algn="l">
              <a:lnSpc>
                <a:spcPts val="2800"/>
              </a:lnSpc>
              <a:buFont typeface="Arial"/>
              <a:buChar char="•"/>
            </a:pPr>
            <a:r>
              <a:rPr lang="en-US" sz="2000">
                <a:solidFill>
                  <a:srgbClr val="000000"/>
                </a:solidFill>
                <a:latin typeface="Poppins"/>
                <a:ea typeface="Poppins"/>
                <a:cs typeface="Poppins"/>
                <a:sym typeface="Poppins"/>
              </a:rPr>
              <a:t>We will identify what triggers shame and how the person reacts.</a:t>
            </a:r>
          </a:p>
          <a:p>
            <a:pPr marL="431800" lvl="1" indent="-215900" algn="l">
              <a:lnSpc>
                <a:spcPts val="2800"/>
              </a:lnSpc>
              <a:buFont typeface="Arial"/>
              <a:buChar char="•"/>
            </a:pPr>
            <a:r>
              <a:rPr lang="en-US" sz="2000">
                <a:solidFill>
                  <a:srgbClr val="000000"/>
                </a:solidFill>
                <a:latin typeface="Poppins"/>
                <a:ea typeface="Poppins"/>
                <a:cs typeface="Poppins"/>
                <a:sym typeface="Poppins"/>
              </a:rPr>
              <a:t>Then we will think about more empathetic alternatives.</a:t>
            </a:r>
          </a:p>
        </p:txBody>
      </p:sp>
      <p:pic>
        <p:nvPicPr>
          <p:cNvPr id="14" name="Picture 13">
            <a:extLst>
              <a:ext uri="{FF2B5EF4-FFF2-40B4-BE49-F238E27FC236}">
                <a16:creationId xmlns:a16="http://schemas.microsoft.com/office/drawing/2014/main" id="{D6A0557F-DAA6-E2CC-46EA-D52D9FA833C8}"/>
              </a:ext>
            </a:extLst>
          </p:cNvPr>
          <p:cNvPicPr>
            <a:picLocks noChangeAspect="1"/>
          </p:cNvPicPr>
          <p:nvPr/>
        </p:nvPicPr>
        <p:blipFill>
          <a:blip r:embed="rId3"/>
          <a:stretch>
            <a:fillRect/>
          </a:stretch>
        </p:blipFill>
        <p:spPr>
          <a:xfrm rot="21000221">
            <a:off x="4282290" y="5889589"/>
            <a:ext cx="4318726" cy="1648136"/>
          </a:xfrm>
          <a:prstGeom prst="rect">
            <a:avLst/>
          </a:prstGeom>
        </p:spPr>
      </p:pic>
      <p:sp>
        <p:nvSpPr>
          <p:cNvPr id="5" name="Freeform 5"/>
          <p:cNvSpPr/>
          <p:nvPr/>
        </p:nvSpPr>
        <p:spPr>
          <a:xfrm rot="97380">
            <a:off x="6552000" y="4920996"/>
            <a:ext cx="4956553" cy="3333283"/>
          </a:xfrm>
          <a:custGeom>
            <a:avLst/>
            <a:gdLst/>
            <a:ahLst/>
            <a:cxnLst/>
            <a:rect l="l" t="t" r="r" b="b"/>
            <a:pathLst>
              <a:path w="4956553" h="3333283">
                <a:moveTo>
                  <a:pt x="0" y="0"/>
                </a:moveTo>
                <a:lnTo>
                  <a:pt x="4956553" y="0"/>
                </a:lnTo>
                <a:lnTo>
                  <a:pt x="4956553" y="3333283"/>
                </a:lnTo>
                <a:lnTo>
                  <a:pt x="0" y="3333283"/>
                </a:lnTo>
                <a:lnTo>
                  <a:pt x="0" y="0"/>
                </a:lnTo>
                <a:close/>
              </a:path>
            </a:pathLst>
          </a:custGeom>
          <a:blipFill>
            <a:blip>
              <a:extLst>
                <a:ext uri="{96DAC541-7B7A-43D3-8B79-37D633B846F1}">
                  <asvg:svgBlip xmlns:asvg="http://schemas.microsoft.com/office/drawing/2016/SVG/main" r:embed="rId2"/>
                </a:ext>
              </a:extLst>
            </a:blip>
            <a:stretch>
              <a:fillRect l="-149" r="-149"/>
            </a:stretch>
          </a:blipFill>
        </p:spPr>
        <p:txBody>
          <a:bodyPr/>
          <a:lstStyle/>
          <a:p>
            <a:endParaRPr lang="es-ES"/>
          </a:p>
        </p:txBody>
      </p:sp>
      <p:pic>
        <p:nvPicPr>
          <p:cNvPr id="16" name="Picture 15">
            <a:extLst>
              <a:ext uri="{FF2B5EF4-FFF2-40B4-BE49-F238E27FC236}">
                <a16:creationId xmlns:a16="http://schemas.microsoft.com/office/drawing/2014/main" id="{7317F4A3-3398-A17E-A4E0-EFD319097F06}"/>
              </a:ext>
            </a:extLst>
          </p:cNvPr>
          <p:cNvPicPr>
            <a:picLocks noChangeAspect="1"/>
          </p:cNvPicPr>
          <p:nvPr/>
        </p:nvPicPr>
        <p:blipFill>
          <a:blip r:embed="rId4"/>
          <a:stretch>
            <a:fillRect/>
          </a:stretch>
        </p:blipFill>
        <p:spPr>
          <a:xfrm rot="207944">
            <a:off x="6945271" y="5679186"/>
            <a:ext cx="4539257" cy="1978152"/>
          </a:xfrm>
          <a:prstGeom prst="rect">
            <a:avLst/>
          </a:prstGeom>
        </p:spPr>
      </p:pic>
      <p:sp>
        <p:nvSpPr>
          <p:cNvPr id="8" name="Freeform 8"/>
          <p:cNvSpPr/>
          <p:nvPr/>
        </p:nvSpPr>
        <p:spPr>
          <a:xfrm rot="1122000">
            <a:off x="9430064" y="5551522"/>
            <a:ext cx="4910757" cy="3302489"/>
          </a:xfrm>
          <a:custGeom>
            <a:avLst/>
            <a:gdLst/>
            <a:ahLst/>
            <a:cxnLst/>
            <a:rect l="l" t="t" r="r" b="b"/>
            <a:pathLst>
              <a:path w="4910757" h="3302489">
                <a:moveTo>
                  <a:pt x="0" y="0"/>
                </a:moveTo>
                <a:lnTo>
                  <a:pt x="4910757" y="0"/>
                </a:lnTo>
                <a:lnTo>
                  <a:pt x="4910757" y="3302489"/>
                </a:lnTo>
                <a:lnTo>
                  <a:pt x="0" y="3302489"/>
                </a:lnTo>
                <a:lnTo>
                  <a:pt x="0" y="0"/>
                </a:lnTo>
                <a:close/>
              </a:path>
            </a:pathLst>
          </a:custGeom>
          <a:blipFill>
            <a:blip>
              <a:extLst>
                <a:ext uri="{96DAC541-7B7A-43D3-8B79-37D633B846F1}">
                  <asvg:svgBlip xmlns:asvg="http://schemas.microsoft.com/office/drawing/2016/SVG/main" r:embed="rId2"/>
                </a:ext>
              </a:extLst>
            </a:blip>
            <a:stretch>
              <a:fillRect l="-98" r="-98"/>
            </a:stretch>
          </a:blipFill>
        </p:spPr>
        <p:txBody>
          <a:bodyPr/>
          <a:lstStyle/>
          <a:p>
            <a:endParaRPr lang="es-ES"/>
          </a:p>
        </p:txBody>
      </p:sp>
      <p:pic>
        <p:nvPicPr>
          <p:cNvPr id="18" name="Picture 17">
            <a:extLst>
              <a:ext uri="{FF2B5EF4-FFF2-40B4-BE49-F238E27FC236}">
                <a16:creationId xmlns:a16="http://schemas.microsoft.com/office/drawing/2014/main" id="{949A67C8-C272-C005-B6D6-6E37154C9671}"/>
              </a:ext>
            </a:extLst>
          </p:cNvPr>
          <p:cNvPicPr>
            <a:picLocks noChangeAspect="1"/>
          </p:cNvPicPr>
          <p:nvPr/>
        </p:nvPicPr>
        <p:blipFill>
          <a:blip r:embed="rId5"/>
          <a:stretch>
            <a:fillRect/>
          </a:stretch>
        </p:blipFill>
        <p:spPr>
          <a:xfrm rot="1168153">
            <a:off x="9719722" y="6531470"/>
            <a:ext cx="4437762" cy="1220769"/>
          </a:xfrm>
          <a:prstGeom prst="rect">
            <a:avLst/>
          </a:prstGeom>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1466" y="3976649"/>
            <a:ext cx="2641730" cy="1733598"/>
          </a:xfrm>
          <a:custGeom>
            <a:avLst/>
            <a:gdLst/>
            <a:ahLst/>
            <a:cxnLst/>
            <a:rect l="l" t="t" r="r" b="b"/>
            <a:pathLst>
              <a:path w="2641730" h="1733598">
                <a:moveTo>
                  <a:pt x="0" y="0"/>
                </a:moveTo>
                <a:lnTo>
                  <a:pt x="2641730" y="0"/>
                </a:lnTo>
                <a:lnTo>
                  <a:pt x="2641730" y="1733598"/>
                </a:lnTo>
                <a:lnTo>
                  <a:pt x="0" y="173359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1627632" y="3759660"/>
            <a:ext cx="2569397" cy="1914420"/>
            <a:chOff x="0" y="0"/>
            <a:chExt cx="3425863" cy="2552560"/>
          </a:xfrm>
        </p:grpSpPr>
        <p:sp>
          <p:nvSpPr>
            <p:cNvPr id="4" name="Freeform 4"/>
            <p:cNvSpPr/>
            <p:nvPr/>
          </p:nvSpPr>
          <p:spPr>
            <a:xfrm>
              <a:off x="0" y="0"/>
              <a:ext cx="3425868" cy="2552560"/>
            </a:xfrm>
            <a:custGeom>
              <a:avLst/>
              <a:gdLst/>
              <a:ahLst/>
              <a:cxnLst/>
              <a:rect l="l" t="t" r="r" b="b"/>
              <a:pathLst>
                <a:path w="3425868" h="2552560">
                  <a:moveTo>
                    <a:pt x="0" y="0"/>
                  </a:moveTo>
                  <a:lnTo>
                    <a:pt x="3425868" y="0"/>
                  </a:lnTo>
                  <a:lnTo>
                    <a:pt x="3425868" y="2552560"/>
                  </a:lnTo>
                  <a:lnTo>
                    <a:pt x="0" y="2552560"/>
                  </a:lnTo>
                  <a:close/>
                </a:path>
              </a:pathLst>
            </a:custGeom>
            <a:blipFill>
              <a:blip r:embed="rId3">
                <a:alphaModFix amt="0"/>
              </a:blip>
              <a:stretch>
                <a:fillRect l="-45597" r="-45596"/>
              </a:stretch>
            </a:blipFill>
          </p:spPr>
          <p:txBody>
            <a:bodyPr/>
            <a:lstStyle/>
            <a:p>
              <a:endParaRPr lang="es-ES"/>
            </a:p>
          </p:txBody>
        </p:sp>
        <p:sp>
          <p:nvSpPr>
            <p:cNvPr id="5" name="TextBox 5"/>
            <p:cNvSpPr txBox="1"/>
            <p:nvPr/>
          </p:nvSpPr>
          <p:spPr>
            <a:xfrm>
              <a:off x="0" y="-66675"/>
              <a:ext cx="3425863" cy="2619235"/>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What is the shame trigger?</a:t>
              </a:r>
            </a:p>
          </p:txBody>
        </p:sp>
      </p:grpSp>
      <p:sp>
        <p:nvSpPr>
          <p:cNvPr id="6" name="Freeform 6"/>
          <p:cNvSpPr/>
          <p:nvPr/>
        </p:nvSpPr>
        <p:spPr>
          <a:xfrm>
            <a:off x="4785608" y="3976649"/>
            <a:ext cx="2641730" cy="1733598"/>
          </a:xfrm>
          <a:custGeom>
            <a:avLst/>
            <a:gdLst/>
            <a:ahLst/>
            <a:cxnLst/>
            <a:rect l="l" t="t" r="r" b="b"/>
            <a:pathLst>
              <a:path w="2641730" h="1733598">
                <a:moveTo>
                  <a:pt x="0" y="0"/>
                </a:moveTo>
                <a:lnTo>
                  <a:pt x="2641730" y="0"/>
                </a:lnTo>
                <a:lnTo>
                  <a:pt x="2641730" y="1733598"/>
                </a:lnTo>
                <a:lnTo>
                  <a:pt x="0" y="17335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ES"/>
          </a:p>
        </p:txBody>
      </p:sp>
      <p:grpSp>
        <p:nvGrpSpPr>
          <p:cNvPr id="7" name="Group 7"/>
          <p:cNvGrpSpPr/>
          <p:nvPr/>
        </p:nvGrpSpPr>
        <p:grpSpPr>
          <a:xfrm>
            <a:off x="4821774" y="3759660"/>
            <a:ext cx="2569397" cy="1914420"/>
            <a:chOff x="0" y="0"/>
            <a:chExt cx="3425863" cy="2552560"/>
          </a:xfrm>
        </p:grpSpPr>
        <p:sp>
          <p:nvSpPr>
            <p:cNvPr id="8" name="Freeform 8"/>
            <p:cNvSpPr/>
            <p:nvPr/>
          </p:nvSpPr>
          <p:spPr>
            <a:xfrm>
              <a:off x="0" y="0"/>
              <a:ext cx="3425868" cy="2552560"/>
            </a:xfrm>
            <a:custGeom>
              <a:avLst/>
              <a:gdLst/>
              <a:ahLst/>
              <a:cxnLst/>
              <a:rect l="l" t="t" r="r" b="b"/>
              <a:pathLst>
                <a:path w="3425868" h="2552560">
                  <a:moveTo>
                    <a:pt x="0" y="0"/>
                  </a:moveTo>
                  <a:lnTo>
                    <a:pt x="3425868" y="0"/>
                  </a:lnTo>
                  <a:lnTo>
                    <a:pt x="3425868" y="2552560"/>
                  </a:lnTo>
                  <a:lnTo>
                    <a:pt x="0" y="2552560"/>
                  </a:lnTo>
                  <a:close/>
                </a:path>
              </a:pathLst>
            </a:custGeom>
            <a:blipFill>
              <a:blip r:embed="rId3">
                <a:alphaModFix amt="0"/>
              </a:blip>
              <a:stretch>
                <a:fillRect l="-45597" r="-45596"/>
              </a:stretch>
            </a:blipFill>
          </p:spPr>
          <p:txBody>
            <a:bodyPr/>
            <a:lstStyle/>
            <a:p>
              <a:endParaRPr lang="es-ES"/>
            </a:p>
          </p:txBody>
        </p:sp>
        <p:sp>
          <p:nvSpPr>
            <p:cNvPr id="9" name="TextBox 9"/>
            <p:cNvSpPr txBox="1"/>
            <p:nvPr/>
          </p:nvSpPr>
          <p:spPr>
            <a:xfrm>
              <a:off x="0" y="-66675"/>
              <a:ext cx="3425863" cy="2619235"/>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What kind of reaction comes up?</a:t>
              </a:r>
            </a:p>
          </p:txBody>
        </p:sp>
      </p:grpSp>
      <p:sp>
        <p:nvSpPr>
          <p:cNvPr id="10" name="Freeform 10"/>
          <p:cNvSpPr/>
          <p:nvPr/>
        </p:nvSpPr>
        <p:spPr>
          <a:xfrm>
            <a:off x="2757539" y="6138872"/>
            <a:ext cx="3816803" cy="2348418"/>
          </a:xfrm>
          <a:custGeom>
            <a:avLst/>
            <a:gdLst/>
            <a:ahLst/>
            <a:cxnLst/>
            <a:rect l="l" t="t" r="r" b="b"/>
            <a:pathLst>
              <a:path w="3816803" h="2348418">
                <a:moveTo>
                  <a:pt x="0" y="0"/>
                </a:moveTo>
                <a:lnTo>
                  <a:pt x="3816803" y="0"/>
                </a:lnTo>
                <a:lnTo>
                  <a:pt x="3816803" y="2348418"/>
                </a:lnTo>
                <a:lnTo>
                  <a:pt x="0" y="23484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grpSp>
        <p:nvGrpSpPr>
          <p:cNvPr id="11" name="Group 11"/>
          <p:cNvGrpSpPr/>
          <p:nvPr/>
        </p:nvGrpSpPr>
        <p:grpSpPr>
          <a:xfrm>
            <a:off x="2989587" y="6241863"/>
            <a:ext cx="3352707" cy="2337179"/>
            <a:chOff x="0" y="0"/>
            <a:chExt cx="3672167" cy="2559876"/>
          </a:xfrm>
        </p:grpSpPr>
        <p:sp>
          <p:nvSpPr>
            <p:cNvPr id="12" name="Freeform 12"/>
            <p:cNvSpPr/>
            <p:nvPr/>
          </p:nvSpPr>
          <p:spPr>
            <a:xfrm>
              <a:off x="0" y="0"/>
              <a:ext cx="3672172" cy="2559873"/>
            </a:xfrm>
            <a:custGeom>
              <a:avLst/>
              <a:gdLst/>
              <a:ahLst/>
              <a:cxnLst/>
              <a:rect l="l" t="t" r="r" b="b"/>
              <a:pathLst>
                <a:path w="3672172" h="2559873">
                  <a:moveTo>
                    <a:pt x="0" y="0"/>
                  </a:moveTo>
                  <a:lnTo>
                    <a:pt x="3672172" y="0"/>
                  </a:lnTo>
                  <a:lnTo>
                    <a:pt x="3672172" y="2559873"/>
                  </a:lnTo>
                  <a:lnTo>
                    <a:pt x="0" y="2559873"/>
                  </a:lnTo>
                  <a:close/>
                </a:path>
              </a:pathLst>
            </a:custGeom>
            <a:blipFill>
              <a:blip r:embed="rId3">
                <a:alphaModFix amt="0"/>
              </a:blip>
              <a:stretch>
                <a:fillRect l="-39440" r="-39440"/>
              </a:stretch>
            </a:blipFill>
          </p:spPr>
          <p:txBody>
            <a:bodyPr/>
            <a:lstStyle/>
            <a:p>
              <a:endParaRPr lang="es-ES"/>
            </a:p>
          </p:txBody>
        </p:sp>
        <p:sp>
          <p:nvSpPr>
            <p:cNvPr id="13" name="TextBox 13"/>
            <p:cNvSpPr txBox="1"/>
            <p:nvPr/>
          </p:nvSpPr>
          <p:spPr>
            <a:xfrm>
              <a:off x="0" y="-66675"/>
              <a:ext cx="3672167" cy="2626551"/>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What more empathetic or helpful response could there have been?</a:t>
              </a:r>
            </a:p>
          </p:txBody>
        </p:sp>
      </p:grpSp>
      <p:sp>
        <p:nvSpPr>
          <p:cNvPr id="14" name="TextBox 14"/>
          <p:cNvSpPr txBox="1"/>
          <p:nvPr/>
        </p:nvSpPr>
        <p:spPr>
          <a:xfrm>
            <a:off x="1823399" y="1999278"/>
            <a:ext cx="5685082" cy="524513"/>
          </a:xfrm>
          <a:prstGeom prst="rect">
            <a:avLst/>
          </a:prstGeom>
        </p:spPr>
        <p:txBody>
          <a:bodyPr lIns="0" tIns="0" rIns="0" bIns="0" rtlCol="0" anchor="t">
            <a:spAutoFit/>
          </a:bodyPr>
          <a:lstStyle/>
          <a:p>
            <a:pPr algn="ctr">
              <a:lnSpc>
                <a:spcPts val="3639"/>
              </a:lnSpc>
            </a:pPr>
            <a:r>
              <a:rPr lang="en-US" sz="2599" b="1">
                <a:solidFill>
                  <a:srgbClr val="000000"/>
                </a:solidFill>
                <a:latin typeface="Poppins Bold"/>
                <a:ea typeface="Poppins Bold"/>
                <a:cs typeface="Poppins Bold"/>
                <a:sym typeface="Poppins Bold"/>
              </a:rPr>
              <a:t>What do we analyse in groups?</a:t>
            </a:r>
          </a:p>
        </p:txBody>
      </p:sp>
      <p:sp>
        <p:nvSpPr>
          <p:cNvPr id="15" name="TextBox 15"/>
          <p:cNvSpPr txBox="1"/>
          <p:nvPr/>
        </p:nvSpPr>
        <p:spPr>
          <a:xfrm>
            <a:off x="3007852" y="2891761"/>
            <a:ext cx="3316186" cy="434978"/>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Each group will identify:</a:t>
            </a:r>
          </a:p>
        </p:txBody>
      </p:sp>
      <p:sp>
        <p:nvSpPr>
          <p:cNvPr id="25" name="Freeform 2">
            <a:extLst>
              <a:ext uri="{FF2B5EF4-FFF2-40B4-BE49-F238E27FC236}">
                <a16:creationId xmlns:a16="http://schemas.microsoft.com/office/drawing/2014/main" id="{74CDEFF9-E371-7879-B212-679DD31FEA55}"/>
              </a:ext>
            </a:extLst>
          </p:cNvPr>
          <p:cNvSpPr/>
          <p:nvPr/>
        </p:nvSpPr>
        <p:spPr>
          <a:xfrm rot="20967240">
            <a:off x="9265332" y="2070072"/>
            <a:ext cx="4956553" cy="3333283"/>
          </a:xfrm>
          <a:custGeom>
            <a:avLst/>
            <a:gdLst/>
            <a:ahLst/>
            <a:cxnLst/>
            <a:rect l="l" t="t" r="r" b="b"/>
            <a:pathLst>
              <a:path w="4956553" h="3333283">
                <a:moveTo>
                  <a:pt x="0" y="0"/>
                </a:moveTo>
                <a:lnTo>
                  <a:pt x="4956553" y="0"/>
                </a:lnTo>
                <a:lnTo>
                  <a:pt x="4956553" y="3333284"/>
                </a:lnTo>
                <a:lnTo>
                  <a:pt x="0" y="3333284"/>
                </a:lnTo>
                <a:lnTo>
                  <a:pt x="0" y="0"/>
                </a:lnTo>
                <a:close/>
              </a:path>
            </a:pathLst>
          </a:custGeom>
          <a:blipFill>
            <a:blip>
              <a:extLst>
                <a:ext uri="{96DAC541-7B7A-43D3-8B79-37D633B846F1}">
                  <asvg:svgBlip xmlns:asvg="http://schemas.microsoft.com/office/drawing/2016/SVG/main" r:embed="rId6"/>
                </a:ext>
              </a:extLst>
            </a:blip>
            <a:stretch>
              <a:fillRect l="-149" r="-149"/>
            </a:stretch>
          </a:blipFill>
        </p:spPr>
        <p:txBody>
          <a:bodyPr/>
          <a:lstStyle/>
          <a:p>
            <a:endParaRPr lang="es-ES"/>
          </a:p>
        </p:txBody>
      </p:sp>
      <p:pic>
        <p:nvPicPr>
          <p:cNvPr id="26" name="Picture 25">
            <a:extLst>
              <a:ext uri="{FF2B5EF4-FFF2-40B4-BE49-F238E27FC236}">
                <a16:creationId xmlns:a16="http://schemas.microsoft.com/office/drawing/2014/main" id="{027E5C6F-81A1-0330-81FD-65C5DB533F6E}"/>
              </a:ext>
            </a:extLst>
          </p:cNvPr>
          <p:cNvPicPr>
            <a:picLocks noChangeAspect="1"/>
          </p:cNvPicPr>
          <p:nvPr/>
        </p:nvPicPr>
        <p:blipFill>
          <a:blip r:embed="rId7"/>
          <a:stretch>
            <a:fillRect/>
          </a:stretch>
        </p:blipFill>
        <p:spPr>
          <a:xfrm rot="21000221">
            <a:off x="9737060" y="2869587"/>
            <a:ext cx="4318726" cy="1648136"/>
          </a:xfrm>
          <a:prstGeom prst="rect">
            <a:avLst/>
          </a:prstGeom>
        </p:spPr>
      </p:pic>
      <p:sp>
        <p:nvSpPr>
          <p:cNvPr id="27" name="Freeform 5">
            <a:extLst>
              <a:ext uri="{FF2B5EF4-FFF2-40B4-BE49-F238E27FC236}">
                <a16:creationId xmlns:a16="http://schemas.microsoft.com/office/drawing/2014/main" id="{6E1C76D1-9085-5211-D14C-974A2986AD65}"/>
              </a:ext>
            </a:extLst>
          </p:cNvPr>
          <p:cNvSpPr/>
          <p:nvPr/>
        </p:nvSpPr>
        <p:spPr>
          <a:xfrm rot="97380">
            <a:off x="12006770" y="1900994"/>
            <a:ext cx="4956553" cy="3333283"/>
          </a:xfrm>
          <a:custGeom>
            <a:avLst/>
            <a:gdLst/>
            <a:ahLst/>
            <a:cxnLst/>
            <a:rect l="l" t="t" r="r" b="b"/>
            <a:pathLst>
              <a:path w="4956553" h="3333283">
                <a:moveTo>
                  <a:pt x="0" y="0"/>
                </a:moveTo>
                <a:lnTo>
                  <a:pt x="4956553" y="0"/>
                </a:lnTo>
                <a:lnTo>
                  <a:pt x="4956553" y="3333283"/>
                </a:lnTo>
                <a:lnTo>
                  <a:pt x="0" y="3333283"/>
                </a:lnTo>
                <a:lnTo>
                  <a:pt x="0" y="0"/>
                </a:lnTo>
                <a:close/>
              </a:path>
            </a:pathLst>
          </a:custGeom>
          <a:blipFill>
            <a:blip>
              <a:extLst>
                <a:ext uri="{96DAC541-7B7A-43D3-8B79-37D633B846F1}">
                  <asvg:svgBlip xmlns:asvg="http://schemas.microsoft.com/office/drawing/2016/SVG/main" r:embed="rId6"/>
                </a:ext>
              </a:extLst>
            </a:blip>
            <a:stretch>
              <a:fillRect l="-149" r="-149"/>
            </a:stretch>
          </a:blipFill>
        </p:spPr>
        <p:txBody>
          <a:bodyPr/>
          <a:lstStyle/>
          <a:p>
            <a:endParaRPr lang="es-ES"/>
          </a:p>
        </p:txBody>
      </p:sp>
      <p:pic>
        <p:nvPicPr>
          <p:cNvPr id="28" name="Picture 27">
            <a:extLst>
              <a:ext uri="{FF2B5EF4-FFF2-40B4-BE49-F238E27FC236}">
                <a16:creationId xmlns:a16="http://schemas.microsoft.com/office/drawing/2014/main" id="{6A51E8BB-467C-0023-A806-C5F2C69E8432}"/>
              </a:ext>
            </a:extLst>
          </p:cNvPr>
          <p:cNvPicPr>
            <a:picLocks noChangeAspect="1"/>
          </p:cNvPicPr>
          <p:nvPr/>
        </p:nvPicPr>
        <p:blipFill>
          <a:blip r:embed="rId8"/>
          <a:stretch>
            <a:fillRect/>
          </a:stretch>
        </p:blipFill>
        <p:spPr>
          <a:xfrm rot="207944">
            <a:off x="12247641" y="2659184"/>
            <a:ext cx="4539257" cy="1978152"/>
          </a:xfrm>
          <a:prstGeom prst="rect">
            <a:avLst/>
          </a:prstGeom>
        </p:spPr>
      </p:pic>
      <p:grpSp>
        <p:nvGrpSpPr>
          <p:cNvPr id="31" name="Group 30">
            <a:extLst>
              <a:ext uri="{FF2B5EF4-FFF2-40B4-BE49-F238E27FC236}">
                <a16:creationId xmlns:a16="http://schemas.microsoft.com/office/drawing/2014/main" id="{379A7697-BF87-61C6-2D2D-B7DA333D2202}"/>
              </a:ext>
            </a:extLst>
          </p:cNvPr>
          <p:cNvGrpSpPr/>
          <p:nvPr/>
        </p:nvGrpSpPr>
        <p:grpSpPr>
          <a:xfrm>
            <a:off x="10753042" y="4924733"/>
            <a:ext cx="4910757" cy="3302489"/>
            <a:chOff x="9430064" y="5551522"/>
            <a:chExt cx="4910757" cy="3302489"/>
          </a:xfrm>
        </p:grpSpPr>
        <p:sp>
          <p:nvSpPr>
            <p:cNvPr id="30" name="Freeform 8">
              <a:extLst>
                <a:ext uri="{FF2B5EF4-FFF2-40B4-BE49-F238E27FC236}">
                  <a16:creationId xmlns:a16="http://schemas.microsoft.com/office/drawing/2014/main" id="{3DDD8449-D26E-BE06-5C66-B01BFAF10D6B}"/>
                </a:ext>
              </a:extLst>
            </p:cNvPr>
            <p:cNvSpPr/>
            <p:nvPr/>
          </p:nvSpPr>
          <p:spPr>
            <a:xfrm rot="1122000">
              <a:off x="9430064" y="5551522"/>
              <a:ext cx="4910757" cy="3302489"/>
            </a:xfrm>
            <a:custGeom>
              <a:avLst/>
              <a:gdLst/>
              <a:ahLst/>
              <a:cxnLst/>
              <a:rect l="l" t="t" r="r" b="b"/>
              <a:pathLst>
                <a:path w="4910757" h="3302489">
                  <a:moveTo>
                    <a:pt x="0" y="0"/>
                  </a:moveTo>
                  <a:lnTo>
                    <a:pt x="4910757" y="0"/>
                  </a:lnTo>
                  <a:lnTo>
                    <a:pt x="4910757" y="3302489"/>
                  </a:lnTo>
                  <a:lnTo>
                    <a:pt x="0" y="3302489"/>
                  </a:lnTo>
                  <a:lnTo>
                    <a:pt x="0" y="0"/>
                  </a:lnTo>
                  <a:close/>
                </a:path>
              </a:pathLst>
            </a:custGeom>
            <a:blipFill>
              <a:blip>
                <a:extLst>
                  <a:ext uri="{96DAC541-7B7A-43D3-8B79-37D633B846F1}">
                    <asvg:svgBlip xmlns:asvg="http://schemas.microsoft.com/office/drawing/2016/SVG/main" r:embed="rId6"/>
                  </a:ext>
                </a:extLst>
              </a:blip>
              <a:stretch>
                <a:fillRect l="-98" r="-98"/>
              </a:stretch>
            </a:blipFill>
          </p:spPr>
          <p:txBody>
            <a:bodyPr/>
            <a:lstStyle/>
            <a:p>
              <a:endParaRPr lang="es-ES"/>
            </a:p>
          </p:txBody>
        </p:sp>
        <p:pic>
          <p:nvPicPr>
            <p:cNvPr id="29" name="Picture 28">
              <a:extLst>
                <a:ext uri="{FF2B5EF4-FFF2-40B4-BE49-F238E27FC236}">
                  <a16:creationId xmlns:a16="http://schemas.microsoft.com/office/drawing/2014/main" id="{8468A351-1625-712C-C165-15C56477A1F5}"/>
                </a:ext>
              </a:extLst>
            </p:cNvPr>
            <p:cNvPicPr>
              <a:picLocks noChangeAspect="1"/>
            </p:cNvPicPr>
            <p:nvPr/>
          </p:nvPicPr>
          <p:blipFill>
            <a:blip r:embed="rId9"/>
            <a:stretch>
              <a:fillRect/>
            </a:stretch>
          </p:blipFill>
          <p:spPr>
            <a:xfrm rot="1168153">
              <a:off x="9651721" y="6592381"/>
              <a:ext cx="4437762" cy="1220769"/>
            </a:xfrm>
            <a:prstGeom prst="rect">
              <a:avLst/>
            </a:prstGeom>
          </p:spPr>
        </p:pic>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002949" y="2961989"/>
            <a:ext cx="6162161" cy="7325011"/>
          </a:xfrm>
          <a:custGeom>
            <a:avLst/>
            <a:gdLst/>
            <a:ahLst/>
            <a:cxnLst/>
            <a:rect l="l" t="t" r="r" b="b"/>
            <a:pathLst>
              <a:path w="6162161" h="7325011">
                <a:moveTo>
                  <a:pt x="0" y="0"/>
                </a:moveTo>
                <a:lnTo>
                  <a:pt x="6162161" y="0"/>
                </a:lnTo>
                <a:lnTo>
                  <a:pt x="6162161" y="7325011"/>
                </a:lnTo>
                <a:lnTo>
                  <a:pt x="0" y="7325011"/>
                </a:lnTo>
                <a:lnTo>
                  <a:pt x="0" y="0"/>
                </a:lnTo>
                <a:close/>
              </a:path>
            </a:pathLst>
          </a:custGeom>
          <a:blipFill>
            <a:blip>
              <a:extLst>
                <a:ext uri="{96DAC541-7B7A-43D3-8B79-37D633B846F1}">
                  <asvg:svgBlip xmlns:asvg="http://schemas.microsoft.com/office/drawing/2016/SVG/main" r:embed="rId2"/>
                </a:ext>
              </a:extLst>
            </a:blip>
            <a:stretch>
              <a:fillRect l="-18" r="-18"/>
            </a:stretch>
          </a:blipFill>
        </p:spPr>
        <p:txBody>
          <a:bodyPr/>
          <a:lstStyle/>
          <a:p>
            <a:endParaRPr lang="es-ES"/>
          </a:p>
        </p:txBody>
      </p:sp>
      <p:grpSp>
        <p:nvGrpSpPr>
          <p:cNvPr id="3" name="Group 3"/>
          <p:cNvGrpSpPr/>
          <p:nvPr/>
        </p:nvGrpSpPr>
        <p:grpSpPr>
          <a:xfrm>
            <a:off x="-842315" y="2695813"/>
            <a:ext cx="6162161" cy="7591187"/>
            <a:chOff x="0" y="0"/>
            <a:chExt cx="8216214" cy="10121582"/>
          </a:xfrm>
        </p:grpSpPr>
        <p:sp>
          <p:nvSpPr>
            <p:cNvPr id="4" name="Freeform 4"/>
            <p:cNvSpPr/>
            <p:nvPr/>
          </p:nvSpPr>
          <p:spPr>
            <a:xfrm>
              <a:off x="0" y="0"/>
              <a:ext cx="8216265" cy="10121519"/>
            </a:xfrm>
            <a:custGeom>
              <a:avLst/>
              <a:gdLst/>
              <a:ahLst/>
              <a:cxnLst/>
              <a:rect l="l" t="t" r="r" b="b"/>
              <a:pathLst>
                <a:path w="8216265" h="10121519">
                  <a:moveTo>
                    <a:pt x="0" y="0"/>
                  </a:moveTo>
                  <a:lnTo>
                    <a:pt x="8216265" y="0"/>
                  </a:lnTo>
                  <a:lnTo>
                    <a:pt x="8216265" y="10121519"/>
                  </a:lnTo>
                  <a:lnTo>
                    <a:pt x="0" y="10121519"/>
                  </a:lnTo>
                  <a:lnTo>
                    <a:pt x="0" y="0"/>
                  </a:lnTo>
                  <a:close/>
                </a:path>
              </a:pathLst>
            </a:custGeom>
            <a:blipFill>
              <a:blip r:embed="rId3"/>
              <a:stretch>
                <a:fillRect l="-11595" r="-11594"/>
              </a:stretch>
            </a:blipFill>
          </p:spPr>
          <p:txBody>
            <a:bodyPr/>
            <a:lstStyle/>
            <a:p>
              <a:endParaRPr lang="es-ES"/>
            </a:p>
          </p:txBody>
        </p:sp>
      </p:grpSp>
      <p:grpSp>
        <p:nvGrpSpPr>
          <p:cNvPr id="5" name="Group 5"/>
          <p:cNvGrpSpPr/>
          <p:nvPr/>
        </p:nvGrpSpPr>
        <p:grpSpPr>
          <a:xfrm>
            <a:off x="9105900" y="5205051"/>
            <a:ext cx="38100" cy="3075889"/>
            <a:chOff x="0" y="0"/>
            <a:chExt cx="50800" cy="4101186"/>
          </a:xfrm>
        </p:grpSpPr>
        <p:sp>
          <p:nvSpPr>
            <p:cNvPr id="6" name="Freeform 6"/>
            <p:cNvSpPr/>
            <p:nvPr/>
          </p:nvSpPr>
          <p:spPr>
            <a:xfrm>
              <a:off x="0" y="25400"/>
              <a:ext cx="50800" cy="4050411"/>
            </a:xfrm>
            <a:custGeom>
              <a:avLst/>
              <a:gdLst/>
              <a:ahLst/>
              <a:cxnLst/>
              <a:rect l="l" t="t" r="r" b="b"/>
              <a:pathLst>
                <a:path w="50800" h="4050411">
                  <a:moveTo>
                    <a:pt x="50800" y="0"/>
                  </a:moveTo>
                  <a:lnTo>
                    <a:pt x="50800" y="4050411"/>
                  </a:lnTo>
                  <a:lnTo>
                    <a:pt x="0" y="4050411"/>
                  </a:lnTo>
                  <a:lnTo>
                    <a:pt x="0" y="0"/>
                  </a:lnTo>
                  <a:close/>
                </a:path>
              </a:pathLst>
            </a:custGeom>
            <a:solidFill>
              <a:srgbClr val="000000"/>
            </a:solidFill>
          </p:spPr>
          <p:txBody>
            <a:bodyPr/>
            <a:lstStyle/>
            <a:p>
              <a:endParaRPr lang="es-ES"/>
            </a:p>
          </p:txBody>
        </p:sp>
      </p:grpSp>
      <p:sp>
        <p:nvSpPr>
          <p:cNvPr id="7" name="TextBox 7"/>
          <p:cNvSpPr txBox="1"/>
          <p:nvPr/>
        </p:nvSpPr>
        <p:spPr>
          <a:xfrm>
            <a:off x="4885153" y="1144524"/>
            <a:ext cx="8517703" cy="1139828"/>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“We will analyse each case to understand what triggers shame and what reaction comes up. Then we will see what other response would have been healthier or more respectful.”</a:t>
            </a:r>
          </a:p>
        </p:txBody>
      </p:sp>
      <p:sp>
        <p:nvSpPr>
          <p:cNvPr id="8" name="TextBox 8"/>
          <p:cNvSpPr txBox="1"/>
          <p:nvPr/>
        </p:nvSpPr>
        <p:spPr>
          <a:xfrm>
            <a:off x="5691321" y="2628900"/>
            <a:ext cx="704964" cy="1139190"/>
          </a:xfrm>
          <a:prstGeom prst="rect">
            <a:avLst/>
          </a:prstGeom>
        </p:spPr>
        <p:txBody>
          <a:bodyPr lIns="0" tIns="0" rIns="0" bIns="0" rtlCol="0" anchor="t">
            <a:spAutoFit/>
          </a:bodyPr>
          <a:lstStyle/>
          <a:p>
            <a:pPr algn="ctr">
              <a:lnSpc>
                <a:spcPts val="7558"/>
              </a:lnSpc>
            </a:pPr>
            <a:r>
              <a:rPr lang="en-US" sz="5398" b="1" dirty="0">
                <a:solidFill>
                  <a:srgbClr val="51B264"/>
                </a:solidFill>
                <a:latin typeface="Poppins Bold"/>
                <a:ea typeface="Poppins Bold"/>
                <a:cs typeface="Poppins Bold"/>
                <a:sym typeface="Poppins Bold"/>
              </a:rPr>
              <a:t>01</a:t>
            </a:r>
          </a:p>
        </p:txBody>
      </p:sp>
      <p:sp>
        <p:nvSpPr>
          <p:cNvPr id="9" name="TextBox 9"/>
          <p:cNvSpPr txBox="1"/>
          <p:nvPr/>
        </p:nvSpPr>
        <p:spPr>
          <a:xfrm>
            <a:off x="6572726" y="2786348"/>
            <a:ext cx="6058005" cy="1844678"/>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Sabrina has a group of five friends. When she goes to the shopping centre with her mum, she sees that the other four are there and apparently did not invite her. Sabrina approaches them and insults them.</a:t>
            </a:r>
          </a:p>
        </p:txBody>
      </p:sp>
      <p:sp>
        <p:nvSpPr>
          <p:cNvPr id="10" name="TextBox 10"/>
          <p:cNvSpPr txBox="1"/>
          <p:nvPr/>
        </p:nvSpPr>
        <p:spPr>
          <a:xfrm>
            <a:off x="6293691" y="5235121"/>
            <a:ext cx="2499865" cy="341119"/>
          </a:xfrm>
          <a:prstGeom prst="rect">
            <a:avLst/>
          </a:prstGeom>
        </p:spPr>
        <p:txBody>
          <a:bodyPr lIns="0" tIns="0" rIns="0" bIns="0" rtlCol="0" anchor="t">
            <a:spAutoFit/>
          </a:bodyPr>
          <a:lstStyle/>
          <a:p>
            <a:pPr>
              <a:lnSpc>
                <a:spcPts val="2800"/>
              </a:lnSpc>
            </a:pPr>
            <a:r>
              <a:rPr lang="en-US" sz="2000" b="1" dirty="0">
                <a:solidFill>
                  <a:srgbClr val="000000"/>
                </a:solidFill>
                <a:latin typeface="Poppins Bold"/>
                <a:ea typeface="Poppins Bold"/>
                <a:cs typeface="Poppins Bold"/>
                <a:sym typeface="Poppins Bold"/>
              </a:rPr>
              <a:t>Trigger</a:t>
            </a:r>
          </a:p>
        </p:txBody>
      </p:sp>
      <p:sp>
        <p:nvSpPr>
          <p:cNvPr id="11" name="TextBox 11"/>
          <p:cNvSpPr txBox="1"/>
          <p:nvPr/>
        </p:nvSpPr>
        <p:spPr>
          <a:xfrm>
            <a:off x="6250381" y="5917740"/>
            <a:ext cx="2061644" cy="720725"/>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Marginalisation</a:t>
            </a:r>
          </a:p>
          <a:p>
            <a:pPr algn="l">
              <a:lnSpc>
                <a:spcPts val="2800"/>
              </a:lnSpc>
            </a:pPr>
            <a:r>
              <a:rPr lang="en-US" sz="2000">
                <a:solidFill>
                  <a:srgbClr val="000000"/>
                </a:solidFill>
                <a:latin typeface="Poppins"/>
                <a:ea typeface="Poppins"/>
                <a:cs typeface="Poppins"/>
                <a:sym typeface="Poppins"/>
              </a:rPr>
              <a:t>Exclusion</a:t>
            </a:r>
          </a:p>
        </p:txBody>
      </p:sp>
      <p:sp>
        <p:nvSpPr>
          <p:cNvPr id="12" name="TextBox 12"/>
          <p:cNvSpPr txBox="1"/>
          <p:nvPr/>
        </p:nvSpPr>
        <p:spPr>
          <a:xfrm>
            <a:off x="9441523" y="5235121"/>
            <a:ext cx="2203999" cy="341119"/>
          </a:xfrm>
          <a:prstGeom prst="rect">
            <a:avLst/>
          </a:prstGeom>
        </p:spPr>
        <p:txBody>
          <a:bodyPr lIns="0" tIns="0" rIns="0" bIns="0" rtlCol="0" anchor="t">
            <a:spAutoFit/>
          </a:bodyPr>
          <a:lstStyle/>
          <a:p>
            <a:pPr>
              <a:lnSpc>
                <a:spcPts val="2800"/>
              </a:lnSpc>
            </a:pPr>
            <a:r>
              <a:rPr lang="en-US" sz="2000" b="1">
                <a:solidFill>
                  <a:srgbClr val="000000"/>
                </a:solidFill>
                <a:latin typeface="Poppins Bold"/>
                <a:ea typeface="Poppins Bold"/>
                <a:cs typeface="Poppins Bold"/>
                <a:sym typeface="Poppins Bold"/>
              </a:rPr>
              <a:t>Behaviour</a:t>
            </a:r>
          </a:p>
        </p:txBody>
      </p:sp>
      <p:sp>
        <p:nvSpPr>
          <p:cNvPr id="13" name="TextBox 13"/>
          <p:cNvSpPr txBox="1"/>
          <p:nvPr/>
        </p:nvSpPr>
        <p:spPr>
          <a:xfrm>
            <a:off x="9403909" y="5917740"/>
            <a:ext cx="2086127" cy="434978"/>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Attacking others</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14607" y="1028700"/>
            <a:ext cx="5544693" cy="8229600"/>
            <a:chOff x="0" y="0"/>
            <a:chExt cx="7392924" cy="10972800"/>
          </a:xfrm>
        </p:grpSpPr>
        <p:sp>
          <p:nvSpPr>
            <p:cNvPr id="3" name="Freeform 3"/>
            <p:cNvSpPr/>
            <p:nvPr/>
          </p:nvSpPr>
          <p:spPr>
            <a:xfrm>
              <a:off x="0" y="0"/>
              <a:ext cx="7392924" cy="10972800"/>
            </a:xfrm>
            <a:custGeom>
              <a:avLst/>
              <a:gdLst/>
              <a:ahLst/>
              <a:cxnLst/>
              <a:rect l="l" t="t" r="r" b="b"/>
              <a:pathLst>
                <a:path w="7392924" h="10972800">
                  <a:moveTo>
                    <a:pt x="0" y="0"/>
                  </a:moveTo>
                  <a:lnTo>
                    <a:pt x="7392924" y="0"/>
                  </a:lnTo>
                  <a:lnTo>
                    <a:pt x="7392924" y="10972800"/>
                  </a:lnTo>
                  <a:lnTo>
                    <a:pt x="0" y="10972800"/>
                  </a:lnTo>
                  <a:lnTo>
                    <a:pt x="0" y="0"/>
                  </a:lnTo>
                  <a:close/>
                </a:path>
              </a:pathLst>
            </a:custGeom>
            <a:blipFill>
              <a:blip r:embed="rId2"/>
              <a:stretch>
                <a:fillRect l="-13" r="-13"/>
              </a:stretch>
            </a:blipFill>
          </p:spPr>
          <p:txBody>
            <a:bodyPr/>
            <a:lstStyle/>
            <a:p>
              <a:endParaRPr lang="es-ES"/>
            </a:p>
          </p:txBody>
        </p:sp>
      </p:grpSp>
      <p:sp>
        <p:nvSpPr>
          <p:cNvPr id="4" name="TextBox 4"/>
          <p:cNvSpPr txBox="1"/>
          <p:nvPr/>
        </p:nvSpPr>
        <p:spPr>
          <a:xfrm>
            <a:off x="3286415" y="3639350"/>
            <a:ext cx="4533148" cy="301085"/>
          </a:xfrm>
          <a:prstGeom prst="rect">
            <a:avLst/>
          </a:prstGeom>
        </p:spPr>
        <p:txBody>
          <a:bodyPr lIns="0" tIns="0" rIns="0" bIns="0" rtlCol="0" anchor="t">
            <a:spAutoFit/>
          </a:bodyPr>
          <a:lstStyle/>
          <a:p>
            <a:pPr algn="ctr">
              <a:lnSpc>
                <a:spcPts val="2268"/>
              </a:lnSpc>
            </a:pPr>
            <a:r>
              <a:rPr lang="en-US" sz="2100" dirty="0">
                <a:solidFill>
                  <a:srgbClr val="000000"/>
                </a:solidFill>
                <a:latin typeface="Poppins"/>
                <a:ea typeface="Poppins"/>
                <a:cs typeface="Poppins"/>
                <a:sym typeface="Poppins"/>
              </a:rPr>
              <a:t>Let’s talk about it openly</a:t>
            </a:r>
          </a:p>
        </p:txBody>
      </p:sp>
      <p:sp>
        <p:nvSpPr>
          <p:cNvPr id="5" name="TextBox 5"/>
          <p:cNvSpPr txBox="1"/>
          <p:nvPr/>
        </p:nvSpPr>
        <p:spPr>
          <a:xfrm>
            <a:off x="2687379" y="6934733"/>
            <a:ext cx="5731221" cy="301085"/>
          </a:xfrm>
          <a:prstGeom prst="rect">
            <a:avLst/>
          </a:prstGeom>
        </p:spPr>
        <p:txBody>
          <a:bodyPr lIns="0" tIns="0" rIns="0" bIns="0" rtlCol="0" anchor="t">
            <a:spAutoFit/>
          </a:bodyPr>
          <a:lstStyle/>
          <a:p>
            <a:pPr algn="ctr">
              <a:lnSpc>
                <a:spcPts val="2268"/>
              </a:lnSpc>
            </a:pPr>
            <a:r>
              <a:rPr lang="en-US" sz="2100">
                <a:solidFill>
                  <a:srgbClr val="000000"/>
                </a:solidFill>
                <a:latin typeface="Poppins"/>
                <a:ea typeface="Poppins"/>
                <a:cs typeface="Poppins"/>
                <a:sym typeface="Poppins"/>
              </a:rPr>
              <a:t>Today we will explore it more closely.</a:t>
            </a:r>
          </a:p>
        </p:txBody>
      </p:sp>
      <p:sp>
        <p:nvSpPr>
          <p:cNvPr id="6" name="TextBox 6"/>
          <p:cNvSpPr txBox="1"/>
          <p:nvPr/>
        </p:nvSpPr>
        <p:spPr>
          <a:xfrm>
            <a:off x="1525505" y="4816107"/>
            <a:ext cx="8054969" cy="1165479"/>
          </a:xfrm>
          <a:prstGeom prst="rect">
            <a:avLst/>
          </a:prstGeom>
        </p:spPr>
        <p:txBody>
          <a:bodyPr lIns="0" tIns="0" rIns="0" bIns="0" rtlCol="0" anchor="t">
            <a:spAutoFit/>
          </a:bodyPr>
          <a:lstStyle/>
          <a:p>
            <a:pPr algn="l">
              <a:lnSpc>
                <a:spcPts val="2268"/>
              </a:lnSpc>
            </a:pPr>
            <a:r>
              <a:rPr lang="en-US" sz="2100" b="1">
                <a:solidFill>
                  <a:srgbClr val="000000"/>
                </a:solidFill>
                <a:latin typeface="Poppins Bold"/>
                <a:ea typeface="Poppins Bold"/>
                <a:cs typeface="Poppins Bold"/>
                <a:sym typeface="Poppins Bold"/>
              </a:rPr>
              <a:t>Shame is an emotion we all experience</a:t>
            </a:r>
            <a:r>
              <a:rPr lang="en-US" sz="2100">
                <a:solidFill>
                  <a:srgbClr val="000000"/>
                </a:solidFill>
                <a:latin typeface="Poppins"/>
                <a:ea typeface="Poppins"/>
                <a:cs typeface="Poppins"/>
                <a:sym typeface="Poppins"/>
              </a:rPr>
              <a:t>, even if almost no one wants to admit it. It appears when we think: </a:t>
            </a:r>
            <a:r>
              <a:rPr lang="en-US" sz="2100" b="1">
                <a:solidFill>
                  <a:srgbClr val="000000"/>
                </a:solidFill>
                <a:latin typeface="Poppins Bold"/>
                <a:ea typeface="Poppins Bold"/>
                <a:cs typeface="Poppins Bold"/>
                <a:sym typeface="Poppins Bold"/>
              </a:rPr>
              <a:t>“I am not enough”</a:t>
            </a:r>
            <a:r>
              <a:rPr lang="en-US" sz="2100">
                <a:solidFill>
                  <a:srgbClr val="000000"/>
                </a:solidFill>
                <a:latin typeface="Poppins"/>
                <a:ea typeface="Poppins"/>
                <a:cs typeface="Poppins"/>
                <a:sym typeface="Poppins"/>
              </a:rPr>
              <a:t> or when we believe others are judging us or that we have done something </a:t>
            </a:r>
            <a:r>
              <a:rPr lang="en-US" sz="2100" b="1">
                <a:solidFill>
                  <a:srgbClr val="000000"/>
                </a:solidFill>
                <a:latin typeface="Poppins Bold"/>
                <a:ea typeface="Poppins Bold"/>
                <a:cs typeface="Poppins Bold"/>
                <a:sym typeface="Poppins Bold"/>
              </a:rPr>
              <a:t>“wrong”.</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0" y="4266857"/>
            <a:ext cx="38100" cy="3075889"/>
            <a:chOff x="0" y="0"/>
            <a:chExt cx="50800" cy="4101186"/>
          </a:xfrm>
        </p:grpSpPr>
        <p:sp>
          <p:nvSpPr>
            <p:cNvPr id="3" name="Freeform 3"/>
            <p:cNvSpPr/>
            <p:nvPr/>
          </p:nvSpPr>
          <p:spPr>
            <a:xfrm>
              <a:off x="0" y="25400"/>
              <a:ext cx="50800" cy="4050411"/>
            </a:xfrm>
            <a:custGeom>
              <a:avLst/>
              <a:gdLst/>
              <a:ahLst/>
              <a:cxnLst/>
              <a:rect l="l" t="t" r="r" b="b"/>
              <a:pathLst>
                <a:path w="50800" h="4050411">
                  <a:moveTo>
                    <a:pt x="50800" y="0"/>
                  </a:moveTo>
                  <a:lnTo>
                    <a:pt x="50800" y="4050411"/>
                  </a:lnTo>
                  <a:lnTo>
                    <a:pt x="0" y="4050411"/>
                  </a:lnTo>
                  <a:lnTo>
                    <a:pt x="0" y="0"/>
                  </a:lnTo>
                  <a:close/>
                </a:path>
              </a:pathLst>
            </a:custGeom>
            <a:solidFill>
              <a:srgbClr val="000000"/>
            </a:solidFill>
          </p:spPr>
          <p:txBody>
            <a:bodyPr/>
            <a:lstStyle/>
            <a:p>
              <a:endParaRPr lang="es-ES"/>
            </a:p>
          </p:txBody>
        </p:sp>
      </p:grpSp>
      <p:sp>
        <p:nvSpPr>
          <p:cNvPr id="4" name="Freeform 4"/>
          <p:cNvSpPr/>
          <p:nvPr/>
        </p:nvSpPr>
        <p:spPr>
          <a:xfrm>
            <a:off x="11782835" y="2825267"/>
            <a:ext cx="6979615" cy="7571575"/>
          </a:xfrm>
          <a:custGeom>
            <a:avLst/>
            <a:gdLst/>
            <a:ahLst/>
            <a:cxnLst/>
            <a:rect l="l" t="t" r="r" b="b"/>
            <a:pathLst>
              <a:path w="6979615" h="7571575">
                <a:moveTo>
                  <a:pt x="0" y="0"/>
                </a:moveTo>
                <a:lnTo>
                  <a:pt x="6979615" y="0"/>
                </a:lnTo>
                <a:lnTo>
                  <a:pt x="6979615" y="7571575"/>
                </a:lnTo>
                <a:lnTo>
                  <a:pt x="0" y="7571575"/>
                </a:lnTo>
                <a:lnTo>
                  <a:pt x="0" y="0"/>
                </a:lnTo>
                <a:close/>
              </a:path>
            </a:pathLst>
          </a:custGeom>
          <a:blipFill>
            <a:blip>
              <a:extLst>
                <a:ext uri="{96DAC541-7B7A-43D3-8B79-37D633B846F1}">
                  <asvg:svgBlip xmlns:asvg="http://schemas.microsoft.com/office/drawing/2016/SVG/main" r:embed="rId2"/>
                </a:ext>
              </a:extLst>
            </a:blip>
            <a:stretch>
              <a:fillRect l="-10" r="-10"/>
            </a:stretch>
          </a:blipFill>
        </p:spPr>
        <p:txBody>
          <a:bodyPr/>
          <a:lstStyle/>
          <a:p>
            <a:endParaRPr lang="es-ES"/>
          </a:p>
        </p:txBody>
      </p:sp>
      <p:sp>
        <p:nvSpPr>
          <p:cNvPr id="5" name="TextBox 5"/>
          <p:cNvSpPr txBox="1"/>
          <p:nvPr/>
        </p:nvSpPr>
        <p:spPr>
          <a:xfrm>
            <a:off x="5047669" y="1028700"/>
            <a:ext cx="1048331" cy="924805"/>
          </a:xfrm>
          <a:prstGeom prst="rect">
            <a:avLst/>
          </a:prstGeom>
        </p:spPr>
        <p:txBody>
          <a:bodyPr wrap="square" lIns="0" tIns="0" rIns="0" bIns="0" rtlCol="0" anchor="t">
            <a:spAutoFit/>
          </a:bodyPr>
          <a:lstStyle/>
          <a:p>
            <a:pPr algn="ctr">
              <a:lnSpc>
                <a:spcPts val="7558"/>
              </a:lnSpc>
            </a:pPr>
            <a:r>
              <a:rPr lang="en-US" sz="5398" b="1" dirty="0">
                <a:solidFill>
                  <a:srgbClr val="E4829D"/>
                </a:solidFill>
                <a:latin typeface="Poppins Bold"/>
                <a:ea typeface="Poppins Bold"/>
                <a:cs typeface="Poppins Bold"/>
                <a:sym typeface="Poppins Bold"/>
              </a:rPr>
              <a:t>02</a:t>
            </a:r>
          </a:p>
        </p:txBody>
      </p:sp>
      <p:sp>
        <p:nvSpPr>
          <p:cNvPr id="6" name="TextBox 6"/>
          <p:cNvSpPr txBox="1"/>
          <p:nvPr/>
        </p:nvSpPr>
        <p:spPr>
          <a:xfrm>
            <a:off x="6352823" y="1177157"/>
            <a:ext cx="5919454" cy="2549528"/>
          </a:xfrm>
          <a:prstGeom prst="rect">
            <a:avLst/>
          </a:prstGeom>
        </p:spPr>
        <p:txBody>
          <a:bodyPr lIns="0" tIns="0" rIns="0" bIns="0" rtlCol="0" anchor="t">
            <a:spAutoFit/>
          </a:bodyPr>
          <a:lstStyle/>
          <a:p>
            <a:pPr algn="just">
              <a:lnSpc>
                <a:spcPts val="2800"/>
              </a:lnSpc>
            </a:pPr>
            <a:r>
              <a:rPr lang="en-US" sz="2000">
                <a:solidFill>
                  <a:srgbClr val="000000"/>
                </a:solidFill>
                <a:latin typeface="Poppins"/>
                <a:ea typeface="Poppins"/>
                <a:cs typeface="Poppins"/>
                <a:sym typeface="Poppins"/>
              </a:rPr>
              <a:t>Matías, Simón’s best friend, is ill. During the break, Simón is with other students who start making fun of Matías. Simón laughs.</a:t>
            </a:r>
          </a:p>
          <a:p>
            <a:pPr algn="just">
              <a:lnSpc>
                <a:spcPts val="2800"/>
              </a:lnSpc>
            </a:pPr>
            <a:endParaRPr lang="en-US" sz="2000">
              <a:solidFill>
                <a:srgbClr val="000000"/>
              </a:solidFill>
              <a:latin typeface="Poppins"/>
              <a:ea typeface="Poppins"/>
              <a:cs typeface="Poppins"/>
              <a:sym typeface="Poppins"/>
            </a:endParaRPr>
          </a:p>
          <a:p>
            <a:pPr algn="just">
              <a:lnSpc>
                <a:spcPts val="2800"/>
              </a:lnSpc>
            </a:pPr>
            <a:r>
              <a:rPr lang="en-US" sz="2000">
                <a:solidFill>
                  <a:srgbClr val="000000"/>
                </a:solidFill>
                <a:latin typeface="Poppins"/>
                <a:ea typeface="Poppins"/>
                <a:cs typeface="Poppins"/>
                <a:sym typeface="Poppins"/>
              </a:rPr>
              <a:t>When he gets home, he thinks: “I am a bad friend! I do not deserve friends”.</a:t>
            </a:r>
          </a:p>
        </p:txBody>
      </p:sp>
      <p:sp>
        <p:nvSpPr>
          <p:cNvPr id="7" name="TextBox 7"/>
          <p:cNvSpPr txBox="1"/>
          <p:nvPr/>
        </p:nvSpPr>
        <p:spPr>
          <a:xfrm>
            <a:off x="6293691" y="4296928"/>
            <a:ext cx="2499865" cy="341119"/>
          </a:xfrm>
          <a:prstGeom prst="rect">
            <a:avLst/>
          </a:prstGeom>
        </p:spPr>
        <p:txBody>
          <a:bodyPr lIns="0" tIns="0" rIns="0" bIns="0" rtlCol="0" anchor="t">
            <a:spAutoFit/>
          </a:bodyPr>
          <a:lstStyle/>
          <a:p>
            <a:pPr>
              <a:lnSpc>
                <a:spcPts val="2800"/>
              </a:lnSpc>
            </a:pPr>
            <a:r>
              <a:rPr lang="en-US" sz="2000" b="1" dirty="0">
                <a:solidFill>
                  <a:srgbClr val="000000"/>
                </a:solidFill>
                <a:latin typeface="Poppins Bold"/>
                <a:ea typeface="Poppins Bold"/>
                <a:cs typeface="Poppins Bold"/>
                <a:sym typeface="Poppins Bold"/>
              </a:rPr>
              <a:t>Trigger</a:t>
            </a:r>
          </a:p>
        </p:txBody>
      </p:sp>
      <p:sp>
        <p:nvSpPr>
          <p:cNvPr id="8" name="TextBox 8"/>
          <p:cNvSpPr txBox="1"/>
          <p:nvPr/>
        </p:nvSpPr>
        <p:spPr>
          <a:xfrm>
            <a:off x="6352823" y="4979546"/>
            <a:ext cx="2381602" cy="787403"/>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Acting against one’s own values</a:t>
            </a:r>
          </a:p>
        </p:txBody>
      </p:sp>
      <p:sp>
        <p:nvSpPr>
          <p:cNvPr id="9" name="TextBox 9"/>
          <p:cNvSpPr txBox="1"/>
          <p:nvPr/>
        </p:nvSpPr>
        <p:spPr>
          <a:xfrm>
            <a:off x="9441523" y="4296928"/>
            <a:ext cx="2203999" cy="341119"/>
          </a:xfrm>
          <a:prstGeom prst="rect">
            <a:avLst/>
          </a:prstGeom>
        </p:spPr>
        <p:txBody>
          <a:bodyPr lIns="0" tIns="0" rIns="0" bIns="0" rtlCol="0" anchor="t">
            <a:spAutoFit/>
          </a:bodyPr>
          <a:lstStyle/>
          <a:p>
            <a:pPr>
              <a:lnSpc>
                <a:spcPts val="2800"/>
              </a:lnSpc>
            </a:pPr>
            <a:r>
              <a:rPr lang="en-US" sz="2000" b="1">
                <a:solidFill>
                  <a:srgbClr val="000000"/>
                </a:solidFill>
                <a:latin typeface="Poppins Bold"/>
                <a:ea typeface="Poppins Bold"/>
                <a:cs typeface="Poppins Bold"/>
                <a:sym typeface="Poppins Bold"/>
              </a:rPr>
              <a:t>Behaviour</a:t>
            </a:r>
          </a:p>
        </p:txBody>
      </p:sp>
      <p:sp>
        <p:nvSpPr>
          <p:cNvPr id="10" name="TextBox 10"/>
          <p:cNvSpPr txBox="1"/>
          <p:nvPr/>
        </p:nvSpPr>
        <p:spPr>
          <a:xfrm>
            <a:off x="9403909" y="4979546"/>
            <a:ext cx="2214134" cy="787403"/>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Attacking yourself</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0" y="4266857"/>
            <a:ext cx="38100" cy="3075889"/>
            <a:chOff x="0" y="0"/>
            <a:chExt cx="50800" cy="4101186"/>
          </a:xfrm>
        </p:grpSpPr>
        <p:sp>
          <p:nvSpPr>
            <p:cNvPr id="3" name="Freeform 3"/>
            <p:cNvSpPr/>
            <p:nvPr/>
          </p:nvSpPr>
          <p:spPr>
            <a:xfrm>
              <a:off x="0" y="25400"/>
              <a:ext cx="50800" cy="4050411"/>
            </a:xfrm>
            <a:custGeom>
              <a:avLst/>
              <a:gdLst/>
              <a:ahLst/>
              <a:cxnLst/>
              <a:rect l="l" t="t" r="r" b="b"/>
              <a:pathLst>
                <a:path w="50800" h="4050411">
                  <a:moveTo>
                    <a:pt x="50800" y="0"/>
                  </a:moveTo>
                  <a:lnTo>
                    <a:pt x="50800" y="4050411"/>
                  </a:lnTo>
                  <a:lnTo>
                    <a:pt x="0" y="4050411"/>
                  </a:lnTo>
                  <a:lnTo>
                    <a:pt x="0" y="0"/>
                  </a:lnTo>
                  <a:close/>
                </a:path>
              </a:pathLst>
            </a:custGeom>
            <a:solidFill>
              <a:srgbClr val="000000"/>
            </a:solidFill>
          </p:spPr>
          <p:txBody>
            <a:bodyPr/>
            <a:lstStyle/>
            <a:p>
              <a:endParaRPr lang="es-ES"/>
            </a:p>
          </p:txBody>
        </p:sp>
      </p:grpSp>
      <p:grpSp>
        <p:nvGrpSpPr>
          <p:cNvPr id="4" name="Group 4"/>
          <p:cNvGrpSpPr/>
          <p:nvPr/>
        </p:nvGrpSpPr>
        <p:grpSpPr>
          <a:xfrm>
            <a:off x="13268916" y="1861156"/>
            <a:ext cx="4103380" cy="8516445"/>
            <a:chOff x="0" y="0"/>
            <a:chExt cx="5471173" cy="11355260"/>
          </a:xfrm>
        </p:grpSpPr>
        <p:sp>
          <p:nvSpPr>
            <p:cNvPr id="5" name="Freeform 5"/>
            <p:cNvSpPr/>
            <p:nvPr/>
          </p:nvSpPr>
          <p:spPr>
            <a:xfrm>
              <a:off x="0" y="0"/>
              <a:ext cx="5471160" cy="11355197"/>
            </a:xfrm>
            <a:custGeom>
              <a:avLst/>
              <a:gdLst/>
              <a:ahLst/>
              <a:cxnLst/>
              <a:rect l="l" t="t" r="r" b="b"/>
              <a:pathLst>
                <a:path w="5471160" h="11355197">
                  <a:moveTo>
                    <a:pt x="0" y="0"/>
                  </a:moveTo>
                  <a:lnTo>
                    <a:pt x="5471160" y="0"/>
                  </a:lnTo>
                  <a:lnTo>
                    <a:pt x="5471160" y="11355197"/>
                  </a:lnTo>
                  <a:lnTo>
                    <a:pt x="0" y="11355197"/>
                  </a:lnTo>
                  <a:lnTo>
                    <a:pt x="0" y="0"/>
                  </a:lnTo>
                  <a:close/>
                </a:path>
              </a:pathLst>
            </a:custGeom>
            <a:blipFill>
              <a:blip r:embed="rId2"/>
              <a:stretch>
                <a:fillRect l="-19150" r="-19150"/>
              </a:stretch>
            </a:blipFill>
          </p:spPr>
          <p:txBody>
            <a:bodyPr/>
            <a:lstStyle/>
            <a:p>
              <a:endParaRPr lang="es-ES"/>
            </a:p>
          </p:txBody>
        </p:sp>
      </p:grpSp>
      <p:sp>
        <p:nvSpPr>
          <p:cNvPr id="6" name="Freeform 6"/>
          <p:cNvSpPr/>
          <p:nvPr/>
        </p:nvSpPr>
        <p:spPr>
          <a:xfrm>
            <a:off x="634498" y="2195122"/>
            <a:ext cx="4681738" cy="8372513"/>
          </a:xfrm>
          <a:custGeom>
            <a:avLst/>
            <a:gdLst/>
            <a:ahLst/>
            <a:cxnLst/>
            <a:rect l="l" t="t" r="r" b="b"/>
            <a:pathLst>
              <a:path w="4681738" h="8372513">
                <a:moveTo>
                  <a:pt x="0" y="0"/>
                </a:moveTo>
                <a:lnTo>
                  <a:pt x="4681738" y="0"/>
                </a:lnTo>
                <a:lnTo>
                  <a:pt x="4681738" y="8372513"/>
                </a:lnTo>
                <a:lnTo>
                  <a:pt x="0" y="8372513"/>
                </a:lnTo>
                <a:lnTo>
                  <a:pt x="0" y="0"/>
                </a:lnTo>
                <a:close/>
              </a:path>
            </a:pathLst>
          </a:custGeom>
          <a:blipFill>
            <a:blip>
              <a:extLst>
                <a:ext uri="{96DAC541-7B7A-43D3-8B79-37D633B846F1}">
                  <asvg:svgBlip xmlns:asvg="http://schemas.microsoft.com/office/drawing/2016/SVG/main" r:embed="rId3"/>
                </a:ext>
              </a:extLst>
            </a:blip>
            <a:stretch>
              <a:fillRect l="-93" r="-93"/>
            </a:stretch>
          </a:blipFill>
        </p:spPr>
        <p:txBody>
          <a:bodyPr/>
          <a:lstStyle/>
          <a:p>
            <a:endParaRPr lang="es-ES"/>
          </a:p>
        </p:txBody>
      </p:sp>
      <p:sp>
        <p:nvSpPr>
          <p:cNvPr id="7" name="TextBox 7"/>
          <p:cNvSpPr txBox="1"/>
          <p:nvPr/>
        </p:nvSpPr>
        <p:spPr>
          <a:xfrm>
            <a:off x="5488582" y="1246895"/>
            <a:ext cx="1064618" cy="924805"/>
          </a:xfrm>
          <a:prstGeom prst="rect">
            <a:avLst/>
          </a:prstGeom>
        </p:spPr>
        <p:txBody>
          <a:bodyPr wrap="square" lIns="0" tIns="0" rIns="0" bIns="0" rtlCol="0" anchor="t">
            <a:spAutoFit/>
          </a:bodyPr>
          <a:lstStyle/>
          <a:p>
            <a:pPr algn="ctr">
              <a:lnSpc>
                <a:spcPts val="7558"/>
              </a:lnSpc>
            </a:pPr>
            <a:r>
              <a:rPr lang="en-US" sz="5398" b="1" dirty="0">
                <a:solidFill>
                  <a:srgbClr val="71C7D6"/>
                </a:solidFill>
                <a:latin typeface="Poppins Bold"/>
                <a:ea typeface="Poppins Bold"/>
                <a:cs typeface="Poppins Bold"/>
                <a:sym typeface="Poppins Bold"/>
              </a:rPr>
              <a:t>03</a:t>
            </a:r>
          </a:p>
        </p:txBody>
      </p:sp>
      <p:sp>
        <p:nvSpPr>
          <p:cNvPr id="8" name="TextBox 8"/>
          <p:cNvSpPr txBox="1"/>
          <p:nvPr/>
        </p:nvSpPr>
        <p:spPr>
          <a:xfrm>
            <a:off x="6700828" y="1382325"/>
            <a:ext cx="4751537" cy="1492253"/>
          </a:xfrm>
          <a:prstGeom prst="rect">
            <a:avLst/>
          </a:prstGeom>
        </p:spPr>
        <p:txBody>
          <a:bodyPr lIns="0" tIns="0" rIns="0" bIns="0" rtlCol="0" anchor="t">
            <a:spAutoFit/>
          </a:bodyPr>
          <a:lstStyle/>
          <a:p>
            <a:pPr algn="just">
              <a:lnSpc>
                <a:spcPts val="2800"/>
              </a:lnSpc>
            </a:pPr>
            <a:r>
              <a:rPr lang="en-US" sz="2000">
                <a:solidFill>
                  <a:srgbClr val="000000"/>
                </a:solidFill>
                <a:latin typeface="Poppins"/>
                <a:ea typeface="Poppins"/>
                <a:cs typeface="Poppins"/>
                <a:sym typeface="Poppins"/>
              </a:rPr>
              <a:t>Steffi tells a personal secret to her best friend and then regrets it. She feels uncomfortable and avoids seeing her for several days.</a:t>
            </a:r>
          </a:p>
        </p:txBody>
      </p:sp>
      <p:sp>
        <p:nvSpPr>
          <p:cNvPr id="9" name="TextBox 9"/>
          <p:cNvSpPr txBox="1"/>
          <p:nvPr/>
        </p:nvSpPr>
        <p:spPr>
          <a:xfrm>
            <a:off x="6293691" y="4296928"/>
            <a:ext cx="2499865" cy="341119"/>
          </a:xfrm>
          <a:prstGeom prst="rect">
            <a:avLst/>
          </a:prstGeom>
        </p:spPr>
        <p:txBody>
          <a:bodyPr lIns="0" tIns="0" rIns="0" bIns="0" rtlCol="0" anchor="t">
            <a:spAutoFit/>
          </a:bodyPr>
          <a:lstStyle/>
          <a:p>
            <a:pPr>
              <a:lnSpc>
                <a:spcPts val="2800"/>
              </a:lnSpc>
            </a:pPr>
            <a:r>
              <a:rPr lang="en-US" sz="2000" b="1" dirty="0">
                <a:solidFill>
                  <a:srgbClr val="000000"/>
                </a:solidFill>
                <a:latin typeface="Poppins Bold"/>
                <a:ea typeface="Poppins Bold"/>
                <a:cs typeface="Poppins Bold"/>
                <a:sym typeface="Poppins Bold"/>
              </a:rPr>
              <a:t>Trigger</a:t>
            </a:r>
          </a:p>
        </p:txBody>
      </p:sp>
      <p:sp>
        <p:nvSpPr>
          <p:cNvPr id="10" name="TextBox 10"/>
          <p:cNvSpPr txBox="1"/>
          <p:nvPr/>
        </p:nvSpPr>
        <p:spPr>
          <a:xfrm>
            <a:off x="6352823" y="4979546"/>
            <a:ext cx="2381602" cy="787403"/>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Feeling defenceless or exposed</a:t>
            </a:r>
          </a:p>
        </p:txBody>
      </p:sp>
      <p:sp>
        <p:nvSpPr>
          <p:cNvPr id="11" name="TextBox 11"/>
          <p:cNvSpPr txBox="1"/>
          <p:nvPr/>
        </p:nvSpPr>
        <p:spPr>
          <a:xfrm>
            <a:off x="9441523" y="4296928"/>
            <a:ext cx="2203999" cy="341119"/>
          </a:xfrm>
          <a:prstGeom prst="rect">
            <a:avLst/>
          </a:prstGeom>
        </p:spPr>
        <p:txBody>
          <a:bodyPr lIns="0" tIns="0" rIns="0" bIns="0" rtlCol="0" anchor="t">
            <a:spAutoFit/>
          </a:bodyPr>
          <a:lstStyle/>
          <a:p>
            <a:pPr>
              <a:lnSpc>
                <a:spcPts val="2800"/>
              </a:lnSpc>
            </a:pPr>
            <a:r>
              <a:rPr lang="en-US" sz="2000" b="1" dirty="0" err="1">
                <a:solidFill>
                  <a:srgbClr val="000000"/>
                </a:solidFill>
                <a:latin typeface="Poppins Bold"/>
                <a:ea typeface="Poppins Bold"/>
                <a:cs typeface="Poppins Bold"/>
                <a:sym typeface="Poppins Bold"/>
              </a:rPr>
              <a:t>Behaviour</a:t>
            </a:r>
            <a:endParaRPr lang="en-US" sz="2000" b="1" dirty="0">
              <a:solidFill>
                <a:srgbClr val="000000"/>
              </a:solidFill>
              <a:latin typeface="Poppins Bold"/>
              <a:ea typeface="Poppins Bold"/>
              <a:cs typeface="Poppins Bold"/>
              <a:sym typeface="Poppins Bold"/>
            </a:endParaRPr>
          </a:p>
        </p:txBody>
      </p:sp>
      <p:sp>
        <p:nvSpPr>
          <p:cNvPr id="12" name="TextBox 12"/>
          <p:cNvSpPr txBox="1"/>
          <p:nvPr/>
        </p:nvSpPr>
        <p:spPr>
          <a:xfrm>
            <a:off x="9403909" y="4979546"/>
            <a:ext cx="1435894" cy="434978"/>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Avoidance</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0" y="4266857"/>
            <a:ext cx="38100" cy="3075889"/>
            <a:chOff x="0" y="0"/>
            <a:chExt cx="50800" cy="4101186"/>
          </a:xfrm>
        </p:grpSpPr>
        <p:sp>
          <p:nvSpPr>
            <p:cNvPr id="3" name="Freeform 3"/>
            <p:cNvSpPr/>
            <p:nvPr/>
          </p:nvSpPr>
          <p:spPr>
            <a:xfrm>
              <a:off x="0" y="25400"/>
              <a:ext cx="50800" cy="4050411"/>
            </a:xfrm>
            <a:custGeom>
              <a:avLst/>
              <a:gdLst/>
              <a:ahLst/>
              <a:cxnLst/>
              <a:rect l="l" t="t" r="r" b="b"/>
              <a:pathLst>
                <a:path w="50800" h="4050411">
                  <a:moveTo>
                    <a:pt x="50800" y="0"/>
                  </a:moveTo>
                  <a:lnTo>
                    <a:pt x="50800" y="4050411"/>
                  </a:lnTo>
                  <a:lnTo>
                    <a:pt x="0" y="4050411"/>
                  </a:lnTo>
                  <a:lnTo>
                    <a:pt x="0" y="0"/>
                  </a:lnTo>
                  <a:close/>
                </a:path>
              </a:pathLst>
            </a:custGeom>
            <a:solidFill>
              <a:srgbClr val="000000"/>
            </a:solidFill>
          </p:spPr>
          <p:txBody>
            <a:bodyPr/>
            <a:lstStyle/>
            <a:p>
              <a:endParaRPr lang="es-ES"/>
            </a:p>
          </p:txBody>
        </p:sp>
      </p:grpSp>
      <p:grpSp>
        <p:nvGrpSpPr>
          <p:cNvPr id="4" name="Group 4"/>
          <p:cNvGrpSpPr/>
          <p:nvPr/>
        </p:nvGrpSpPr>
        <p:grpSpPr>
          <a:xfrm>
            <a:off x="565042" y="3657790"/>
            <a:ext cx="5023056" cy="6719802"/>
            <a:chOff x="0" y="0"/>
            <a:chExt cx="6697408" cy="8959736"/>
          </a:xfrm>
        </p:grpSpPr>
        <p:sp>
          <p:nvSpPr>
            <p:cNvPr id="5" name="Freeform 5"/>
            <p:cNvSpPr/>
            <p:nvPr/>
          </p:nvSpPr>
          <p:spPr>
            <a:xfrm>
              <a:off x="0" y="0"/>
              <a:ext cx="6697345" cy="8959723"/>
            </a:xfrm>
            <a:custGeom>
              <a:avLst/>
              <a:gdLst/>
              <a:ahLst/>
              <a:cxnLst/>
              <a:rect l="l" t="t" r="r" b="b"/>
              <a:pathLst>
                <a:path w="6697345" h="8959723">
                  <a:moveTo>
                    <a:pt x="0" y="0"/>
                  </a:moveTo>
                  <a:lnTo>
                    <a:pt x="6697345" y="0"/>
                  </a:lnTo>
                  <a:lnTo>
                    <a:pt x="6697345" y="8959723"/>
                  </a:lnTo>
                  <a:lnTo>
                    <a:pt x="0" y="8959723"/>
                  </a:lnTo>
                  <a:lnTo>
                    <a:pt x="0" y="0"/>
                  </a:lnTo>
                  <a:close/>
                </a:path>
              </a:pathLst>
            </a:custGeom>
            <a:blipFill>
              <a:blip r:embed="rId2"/>
              <a:stretch>
                <a:fillRect/>
              </a:stretch>
            </a:blipFill>
          </p:spPr>
          <p:txBody>
            <a:bodyPr/>
            <a:lstStyle/>
            <a:p>
              <a:endParaRPr lang="es-ES"/>
            </a:p>
          </p:txBody>
        </p:sp>
      </p:grpSp>
      <p:sp>
        <p:nvSpPr>
          <p:cNvPr id="6" name="Freeform 6"/>
          <p:cNvSpPr/>
          <p:nvPr/>
        </p:nvSpPr>
        <p:spPr>
          <a:xfrm>
            <a:off x="12194610" y="3188894"/>
            <a:ext cx="5565715" cy="7011924"/>
          </a:xfrm>
          <a:custGeom>
            <a:avLst/>
            <a:gdLst/>
            <a:ahLst/>
            <a:cxnLst/>
            <a:rect l="l" t="t" r="r" b="b"/>
            <a:pathLst>
              <a:path w="5565715" h="7011924">
                <a:moveTo>
                  <a:pt x="0" y="0"/>
                </a:moveTo>
                <a:lnTo>
                  <a:pt x="5565715" y="0"/>
                </a:lnTo>
                <a:lnTo>
                  <a:pt x="5565715" y="7011924"/>
                </a:lnTo>
                <a:lnTo>
                  <a:pt x="0" y="7011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
        <p:nvSpPr>
          <p:cNvPr id="7" name="TextBox 7"/>
          <p:cNvSpPr txBox="1"/>
          <p:nvPr/>
        </p:nvSpPr>
        <p:spPr>
          <a:xfrm>
            <a:off x="5562600" y="1184910"/>
            <a:ext cx="911419" cy="1139190"/>
          </a:xfrm>
          <a:prstGeom prst="rect">
            <a:avLst/>
          </a:prstGeom>
        </p:spPr>
        <p:txBody>
          <a:bodyPr lIns="0" tIns="0" rIns="0" bIns="0" rtlCol="0" anchor="t">
            <a:spAutoFit/>
          </a:bodyPr>
          <a:lstStyle/>
          <a:p>
            <a:pPr algn="ctr">
              <a:lnSpc>
                <a:spcPts val="7558"/>
              </a:lnSpc>
            </a:pPr>
            <a:r>
              <a:rPr lang="en-US" sz="5398" b="1" dirty="0">
                <a:solidFill>
                  <a:srgbClr val="51B264"/>
                </a:solidFill>
                <a:latin typeface="Poppins Bold"/>
                <a:ea typeface="Poppins Bold"/>
                <a:cs typeface="Poppins Bold"/>
                <a:sym typeface="Poppins Bold"/>
              </a:rPr>
              <a:t>04</a:t>
            </a:r>
          </a:p>
        </p:txBody>
      </p:sp>
      <p:sp>
        <p:nvSpPr>
          <p:cNvPr id="8" name="TextBox 8"/>
          <p:cNvSpPr txBox="1"/>
          <p:nvPr/>
        </p:nvSpPr>
        <p:spPr>
          <a:xfrm>
            <a:off x="6700828" y="1344225"/>
            <a:ext cx="6068444" cy="1492253"/>
          </a:xfrm>
          <a:prstGeom prst="rect">
            <a:avLst/>
          </a:prstGeom>
        </p:spPr>
        <p:txBody>
          <a:bodyPr lIns="0" tIns="0" rIns="0" bIns="0" rtlCol="0" anchor="t">
            <a:spAutoFit/>
          </a:bodyPr>
          <a:lstStyle/>
          <a:p>
            <a:pPr algn="just">
              <a:lnSpc>
                <a:spcPts val="2800"/>
              </a:lnSpc>
            </a:pPr>
            <a:r>
              <a:rPr lang="en-US" sz="2000">
                <a:solidFill>
                  <a:srgbClr val="000000"/>
                </a:solidFill>
                <a:latin typeface="Poppins"/>
                <a:ea typeface="Poppins"/>
                <a:cs typeface="Poppins"/>
                <a:sym typeface="Poppins"/>
              </a:rPr>
              <a:t>Lukas gets an excellent grade in maths. When he gets home, he wants to tell his mum, but she is on the phone and does not listen to him. Lukas retreats to his room for the rest of the day.</a:t>
            </a:r>
          </a:p>
        </p:txBody>
      </p:sp>
      <p:sp>
        <p:nvSpPr>
          <p:cNvPr id="9" name="TextBox 9"/>
          <p:cNvSpPr txBox="1"/>
          <p:nvPr/>
        </p:nvSpPr>
        <p:spPr>
          <a:xfrm>
            <a:off x="6293691" y="4296928"/>
            <a:ext cx="2499865" cy="341119"/>
          </a:xfrm>
          <a:prstGeom prst="rect">
            <a:avLst/>
          </a:prstGeom>
        </p:spPr>
        <p:txBody>
          <a:bodyPr lIns="0" tIns="0" rIns="0" bIns="0" rtlCol="0" anchor="t">
            <a:spAutoFit/>
          </a:bodyPr>
          <a:lstStyle/>
          <a:p>
            <a:pPr>
              <a:lnSpc>
                <a:spcPts val="2800"/>
              </a:lnSpc>
            </a:pPr>
            <a:r>
              <a:rPr lang="en-US" sz="2000" b="1" dirty="0">
                <a:solidFill>
                  <a:srgbClr val="000000"/>
                </a:solidFill>
                <a:latin typeface="Poppins Bold"/>
                <a:ea typeface="Poppins Bold"/>
                <a:cs typeface="Poppins Bold"/>
                <a:sym typeface="Poppins Bold"/>
              </a:rPr>
              <a:t>Trigger</a:t>
            </a:r>
          </a:p>
        </p:txBody>
      </p:sp>
      <p:sp>
        <p:nvSpPr>
          <p:cNvPr id="10" name="TextBox 10"/>
          <p:cNvSpPr txBox="1"/>
          <p:nvPr/>
        </p:nvSpPr>
        <p:spPr>
          <a:xfrm>
            <a:off x="6352823" y="4979546"/>
            <a:ext cx="2381602" cy="787403"/>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Not feeling recognised</a:t>
            </a:r>
          </a:p>
        </p:txBody>
      </p:sp>
      <p:sp>
        <p:nvSpPr>
          <p:cNvPr id="11" name="TextBox 11"/>
          <p:cNvSpPr txBox="1"/>
          <p:nvPr/>
        </p:nvSpPr>
        <p:spPr>
          <a:xfrm>
            <a:off x="9441523" y="4296928"/>
            <a:ext cx="2203999" cy="341119"/>
          </a:xfrm>
          <a:prstGeom prst="rect">
            <a:avLst/>
          </a:prstGeom>
        </p:spPr>
        <p:txBody>
          <a:bodyPr lIns="0" tIns="0" rIns="0" bIns="0" rtlCol="0" anchor="t">
            <a:spAutoFit/>
          </a:bodyPr>
          <a:lstStyle/>
          <a:p>
            <a:pPr>
              <a:lnSpc>
                <a:spcPts val="2800"/>
              </a:lnSpc>
            </a:pPr>
            <a:r>
              <a:rPr lang="en-US" sz="2000" b="1">
                <a:solidFill>
                  <a:srgbClr val="000000"/>
                </a:solidFill>
                <a:latin typeface="Poppins Bold"/>
                <a:ea typeface="Poppins Bold"/>
                <a:cs typeface="Poppins Bold"/>
                <a:sym typeface="Poppins Bold"/>
              </a:rPr>
              <a:t>Behaviour</a:t>
            </a:r>
          </a:p>
        </p:txBody>
      </p:sp>
      <p:sp>
        <p:nvSpPr>
          <p:cNvPr id="12" name="TextBox 12"/>
          <p:cNvSpPr txBox="1"/>
          <p:nvPr/>
        </p:nvSpPr>
        <p:spPr>
          <a:xfrm>
            <a:off x="9403909" y="4979546"/>
            <a:ext cx="1676121" cy="368300"/>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Withdrawal</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FFED4C"/>
            </a:solidFill>
          </p:spPr>
          <p:txBody>
            <a:bodyPr/>
            <a:lstStyle/>
            <a:p>
              <a:endParaRPr lang="es-ES"/>
            </a:p>
          </p:txBody>
        </p:sp>
      </p:grpSp>
      <p:sp>
        <p:nvSpPr>
          <p:cNvPr id="4" name="TextBox 4"/>
          <p:cNvSpPr txBox="1"/>
          <p:nvPr/>
        </p:nvSpPr>
        <p:spPr>
          <a:xfrm>
            <a:off x="4220185" y="6179820"/>
            <a:ext cx="9847631" cy="3086100"/>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Conclusion</a:t>
            </a:r>
          </a:p>
          <a:p>
            <a:pPr algn="ctr">
              <a:lnSpc>
                <a:spcPts val="5999"/>
              </a:lnSpc>
            </a:pPr>
            <a:endParaRPr lang="en-US" sz="4999" b="1">
              <a:solidFill>
                <a:srgbClr val="000000"/>
              </a:solidFill>
              <a:latin typeface="Poppins Bold"/>
              <a:ea typeface="Poppins Bold"/>
              <a:cs typeface="Poppins Bold"/>
              <a:sym typeface="Poppins Bold"/>
            </a:endParaRPr>
          </a:p>
          <a:p>
            <a:pPr algn="ctr">
              <a:lnSpc>
                <a:spcPts val="5999"/>
              </a:lnSpc>
            </a:pPr>
            <a:r>
              <a:rPr lang="en-US" sz="4999" b="1">
                <a:solidFill>
                  <a:srgbClr val="000000"/>
                </a:solidFill>
                <a:latin typeface="Poppins Bold"/>
                <a:ea typeface="Poppins Bold"/>
                <a:cs typeface="Poppins Bold"/>
                <a:sym typeface="Poppins Bold"/>
              </a:rPr>
              <a:t>“Shame at school and prevention”</a:t>
            </a:r>
          </a:p>
        </p:txBody>
      </p:sp>
      <p:sp>
        <p:nvSpPr>
          <p:cNvPr id="5" name="TextBox 5"/>
          <p:cNvSpPr txBox="1"/>
          <p:nvPr/>
        </p:nvSpPr>
        <p:spPr>
          <a:xfrm>
            <a:off x="1779080" y="1584417"/>
            <a:ext cx="14729841" cy="857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Phase 4</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32746" y="3725142"/>
            <a:ext cx="7422509" cy="5678214"/>
          </a:xfrm>
          <a:custGeom>
            <a:avLst/>
            <a:gdLst/>
            <a:ahLst/>
            <a:cxnLst/>
            <a:rect l="l" t="t" r="r" b="b"/>
            <a:pathLst>
              <a:path w="7422509" h="5678214">
                <a:moveTo>
                  <a:pt x="0" y="0"/>
                </a:moveTo>
                <a:lnTo>
                  <a:pt x="7422508" y="0"/>
                </a:lnTo>
                <a:lnTo>
                  <a:pt x="7422508" y="5678214"/>
                </a:lnTo>
                <a:lnTo>
                  <a:pt x="0" y="5678214"/>
                </a:lnTo>
                <a:lnTo>
                  <a:pt x="0" y="0"/>
                </a:lnTo>
                <a:close/>
              </a:path>
            </a:pathLst>
          </a:custGeom>
          <a:blipFill>
            <a:blip>
              <a:extLst>
                <a:ext uri="{96DAC541-7B7A-43D3-8B79-37D633B846F1}">
                  <asvg:svgBlip xmlns:asvg="http://schemas.microsoft.com/office/drawing/2016/SVG/main" r:embed="rId2"/>
                </a:ext>
              </a:extLst>
            </a:blip>
            <a:stretch>
              <a:fillRect t="-25" b="-25"/>
            </a:stretch>
          </a:blipFill>
        </p:spPr>
        <p:txBody>
          <a:bodyPr/>
          <a:lstStyle/>
          <a:p>
            <a:endParaRPr lang="es-ES"/>
          </a:p>
        </p:txBody>
      </p:sp>
      <p:sp>
        <p:nvSpPr>
          <p:cNvPr id="3" name="TextBox 3"/>
          <p:cNvSpPr txBox="1"/>
          <p:nvPr/>
        </p:nvSpPr>
        <p:spPr>
          <a:xfrm>
            <a:off x="2346960" y="1093975"/>
            <a:ext cx="5898509"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r>
              <a:rPr lang="en-US" sz="2000" b="1">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a:solidFill>
                  <a:srgbClr val="000000"/>
                </a:solidFill>
                <a:latin typeface="Poppins"/>
                <a:ea typeface="Poppins"/>
                <a:cs typeface="Poppins"/>
                <a:sym typeface="Poppins"/>
              </a:rPr>
              <a:t>Wallpaper or large cardboard</a:t>
            </a:r>
          </a:p>
          <a:p>
            <a:pPr marL="431800" lvl="1" indent="-215900" algn="l">
              <a:lnSpc>
                <a:spcPts val="2800"/>
              </a:lnSpc>
              <a:buFont typeface="Arial"/>
              <a:buChar char="•"/>
            </a:pPr>
            <a:r>
              <a:rPr lang="en-US" sz="2000">
                <a:solidFill>
                  <a:srgbClr val="000000"/>
                </a:solidFill>
                <a:latin typeface="Poppins"/>
                <a:ea typeface="Poppins"/>
                <a:cs typeface="Poppins"/>
                <a:sym typeface="Poppins"/>
              </a:rPr>
              <a:t>Coloured markers</a:t>
            </a:r>
          </a:p>
          <a:p>
            <a:pPr marL="431800" lvl="1" indent="-215900" algn="l">
              <a:lnSpc>
                <a:spcPts val="2800"/>
              </a:lnSpc>
              <a:buFont typeface="Arial"/>
              <a:buChar char="•"/>
            </a:pPr>
            <a:r>
              <a:rPr lang="en-US" sz="2000">
                <a:solidFill>
                  <a:srgbClr val="000000"/>
                </a:solidFill>
                <a:latin typeface="Poppins"/>
                <a:ea typeface="Poppins"/>
                <a:cs typeface="Poppins"/>
                <a:sym typeface="Poppins"/>
              </a:rPr>
              <a:t>Cards with questions</a:t>
            </a:r>
          </a:p>
          <a:p>
            <a:pPr marL="431800" lvl="1" indent="-215900" algn="l">
              <a:lnSpc>
                <a:spcPts val="2800"/>
              </a:lnSpc>
              <a:buFont typeface="Arial"/>
              <a:buChar char="•"/>
            </a:pPr>
            <a:r>
              <a:rPr lang="en-US" sz="2000">
                <a:solidFill>
                  <a:srgbClr val="000000"/>
                </a:solidFill>
                <a:latin typeface="Poppins"/>
                <a:ea typeface="Poppins"/>
                <a:cs typeface="Poppins"/>
                <a:sym typeface="Poppins"/>
              </a:rPr>
              <a:t>Poster: “How can we create a school without shame?”</a:t>
            </a:r>
          </a:p>
        </p:txBody>
      </p:sp>
      <p:sp>
        <p:nvSpPr>
          <p:cNvPr id="4" name="TextBox 4"/>
          <p:cNvSpPr txBox="1"/>
          <p:nvPr/>
        </p:nvSpPr>
        <p:spPr>
          <a:xfrm>
            <a:off x="9330719" y="1093975"/>
            <a:ext cx="6610321"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We will reflect on how shame arises in school life.</a:t>
            </a:r>
          </a:p>
          <a:p>
            <a:pPr marL="431800" lvl="1" indent="-215900" algn="l">
              <a:lnSpc>
                <a:spcPts val="2800"/>
              </a:lnSpc>
              <a:buFont typeface="Arial"/>
              <a:buChar char="•"/>
            </a:pPr>
            <a:r>
              <a:rPr lang="en-US" sz="2000">
                <a:solidFill>
                  <a:srgbClr val="000000"/>
                </a:solidFill>
                <a:latin typeface="Poppins"/>
                <a:ea typeface="Poppins"/>
                <a:cs typeface="Poppins"/>
                <a:sym typeface="Poppins"/>
              </a:rPr>
              <a:t>We will work in groups to develop ideas and create a poster with concrete proposals to improve how we get along.</a:t>
            </a:r>
          </a:p>
        </p:txBody>
      </p:sp>
      <p:sp>
        <p:nvSpPr>
          <p:cNvPr id="5" name="Freeform 5"/>
          <p:cNvSpPr/>
          <p:nvPr/>
        </p:nvSpPr>
        <p:spPr>
          <a:xfrm rot="-679500">
            <a:off x="8079800" y="6197746"/>
            <a:ext cx="2128399" cy="2285533"/>
          </a:xfrm>
          <a:custGeom>
            <a:avLst/>
            <a:gdLst/>
            <a:ahLst/>
            <a:cxnLst/>
            <a:rect l="l" t="t" r="r" b="b"/>
            <a:pathLst>
              <a:path w="2128399" h="2285533">
                <a:moveTo>
                  <a:pt x="0" y="0"/>
                </a:moveTo>
                <a:lnTo>
                  <a:pt x="2128400" y="0"/>
                </a:lnTo>
                <a:lnTo>
                  <a:pt x="2128400" y="2285533"/>
                </a:lnTo>
                <a:lnTo>
                  <a:pt x="0" y="2285533"/>
                </a:lnTo>
                <a:lnTo>
                  <a:pt x="0" y="0"/>
                </a:lnTo>
                <a:close/>
              </a:path>
            </a:pathLst>
          </a:custGeom>
          <a:blipFill>
            <a:blip>
              <a:extLst>
                <a:ext uri="{96DAC541-7B7A-43D3-8B79-37D633B846F1}">
                  <asvg:svgBlip xmlns:asvg="http://schemas.microsoft.com/office/drawing/2016/SVG/main" r:embed="rId3"/>
                </a:ext>
              </a:extLst>
            </a:blip>
            <a:stretch>
              <a:fillRect t="-96" b="-96"/>
            </a:stretch>
          </a:blipFill>
        </p:spPr>
        <p:txBody>
          <a:bodyPr/>
          <a:lstStyle/>
          <a:p>
            <a:endParaRPr lang="es-ES"/>
          </a:p>
        </p:txBody>
      </p:sp>
      <p:sp>
        <p:nvSpPr>
          <p:cNvPr id="6" name="TextBox 6"/>
          <p:cNvSpPr txBox="1"/>
          <p:nvPr/>
        </p:nvSpPr>
        <p:spPr>
          <a:xfrm rot="-661920">
            <a:off x="8326310" y="7090474"/>
            <a:ext cx="1613059" cy="418309"/>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Exposure</a:t>
            </a:r>
          </a:p>
        </p:txBody>
      </p:sp>
      <p:sp>
        <p:nvSpPr>
          <p:cNvPr id="7" name="Freeform 7"/>
          <p:cNvSpPr/>
          <p:nvPr/>
        </p:nvSpPr>
        <p:spPr>
          <a:xfrm rot="-679500">
            <a:off x="6264145" y="6421888"/>
            <a:ext cx="2128399" cy="2285533"/>
          </a:xfrm>
          <a:custGeom>
            <a:avLst/>
            <a:gdLst/>
            <a:ahLst/>
            <a:cxnLst/>
            <a:rect l="l" t="t" r="r" b="b"/>
            <a:pathLst>
              <a:path w="2128399" h="2285533">
                <a:moveTo>
                  <a:pt x="0" y="0"/>
                </a:moveTo>
                <a:lnTo>
                  <a:pt x="2128399" y="0"/>
                </a:lnTo>
                <a:lnTo>
                  <a:pt x="2128399" y="2285534"/>
                </a:lnTo>
                <a:lnTo>
                  <a:pt x="0" y="2285534"/>
                </a:lnTo>
                <a:lnTo>
                  <a:pt x="0" y="0"/>
                </a:lnTo>
                <a:close/>
              </a:path>
            </a:pathLst>
          </a:custGeom>
          <a:blipFill>
            <a:blip>
              <a:extLst>
                <a:ext uri="{96DAC541-7B7A-43D3-8B79-37D633B846F1}">
                  <asvg:svgBlip xmlns:asvg="http://schemas.microsoft.com/office/drawing/2016/SVG/main" r:embed="rId3"/>
                </a:ext>
              </a:extLst>
            </a:blip>
            <a:stretch>
              <a:fillRect t="-96" b="-96"/>
            </a:stretch>
          </a:blipFill>
        </p:spPr>
        <p:txBody>
          <a:bodyPr/>
          <a:lstStyle/>
          <a:p>
            <a:endParaRPr lang="es-ES"/>
          </a:p>
        </p:txBody>
      </p:sp>
      <p:sp>
        <p:nvSpPr>
          <p:cNvPr id="8" name="TextBox 8"/>
          <p:cNvSpPr txBox="1"/>
          <p:nvPr/>
        </p:nvSpPr>
        <p:spPr>
          <a:xfrm rot="1703280">
            <a:off x="6450445" y="7438605"/>
            <a:ext cx="2061810" cy="418309"/>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Comparisons</a:t>
            </a:r>
          </a:p>
        </p:txBody>
      </p:sp>
      <p:sp>
        <p:nvSpPr>
          <p:cNvPr id="9" name="Freeform 9"/>
          <p:cNvSpPr/>
          <p:nvPr/>
        </p:nvSpPr>
        <p:spPr>
          <a:xfrm rot="2231700">
            <a:off x="9618355" y="6421888"/>
            <a:ext cx="2128399" cy="2285533"/>
          </a:xfrm>
          <a:custGeom>
            <a:avLst/>
            <a:gdLst/>
            <a:ahLst/>
            <a:cxnLst/>
            <a:rect l="l" t="t" r="r" b="b"/>
            <a:pathLst>
              <a:path w="2128399" h="2285533">
                <a:moveTo>
                  <a:pt x="0" y="0"/>
                </a:moveTo>
                <a:lnTo>
                  <a:pt x="2128399" y="0"/>
                </a:lnTo>
                <a:lnTo>
                  <a:pt x="2128399" y="2285534"/>
                </a:lnTo>
                <a:lnTo>
                  <a:pt x="0" y="2285534"/>
                </a:lnTo>
                <a:lnTo>
                  <a:pt x="0" y="0"/>
                </a:lnTo>
                <a:close/>
              </a:path>
            </a:pathLst>
          </a:custGeom>
          <a:blipFill>
            <a:blip>
              <a:extLst>
                <a:ext uri="{96DAC541-7B7A-43D3-8B79-37D633B846F1}">
                  <asvg:svgBlip xmlns:asvg="http://schemas.microsoft.com/office/drawing/2016/SVG/main" r:embed="rId3"/>
                </a:ext>
              </a:extLst>
            </a:blip>
            <a:stretch>
              <a:fillRect t="-96" b="-96"/>
            </a:stretch>
          </a:blipFill>
        </p:spPr>
        <p:txBody>
          <a:bodyPr/>
          <a:lstStyle/>
          <a:p>
            <a:endParaRPr lang="es-ES"/>
          </a:p>
        </p:txBody>
      </p:sp>
      <p:sp>
        <p:nvSpPr>
          <p:cNvPr id="10" name="TextBox 10"/>
          <p:cNvSpPr txBox="1"/>
          <p:nvPr/>
        </p:nvSpPr>
        <p:spPr>
          <a:xfrm rot="2095800">
            <a:off x="10120703" y="7131458"/>
            <a:ext cx="1190520" cy="770734"/>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Public mistakes</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97382" y="3367135"/>
            <a:ext cx="38100" cy="4613415"/>
            <a:chOff x="0" y="0"/>
            <a:chExt cx="50800" cy="6151220"/>
          </a:xfrm>
        </p:grpSpPr>
        <p:sp>
          <p:nvSpPr>
            <p:cNvPr id="3" name="Freeform 3"/>
            <p:cNvSpPr/>
            <p:nvPr/>
          </p:nvSpPr>
          <p:spPr>
            <a:xfrm>
              <a:off x="0" y="25400"/>
              <a:ext cx="50800" cy="6100445"/>
            </a:xfrm>
            <a:custGeom>
              <a:avLst/>
              <a:gdLst/>
              <a:ahLst/>
              <a:cxnLst/>
              <a:rect l="l" t="t" r="r" b="b"/>
              <a:pathLst>
                <a:path w="50800" h="6100445">
                  <a:moveTo>
                    <a:pt x="50800" y="0"/>
                  </a:moveTo>
                  <a:lnTo>
                    <a:pt x="50800" y="6100445"/>
                  </a:lnTo>
                  <a:lnTo>
                    <a:pt x="0" y="6100445"/>
                  </a:lnTo>
                  <a:lnTo>
                    <a:pt x="0" y="0"/>
                  </a:lnTo>
                  <a:close/>
                </a:path>
              </a:pathLst>
            </a:custGeom>
            <a:solidFill>
              <a:srgbClr val="000000"/>
            </a:solidFill>
          </p:spPr>
          <p:txBody>
            <a:bodyPr/>
            <a:lstStyle/>
            <a:p>
              <a:endParaRPr lang="es-ES"/>
            </a:p>
          </p:txBody>
        </p:sp>
      </p:grpSp>
      <p:grpSp>
        <p:nvGrpSpPr>
          <p:cNvPr id="4" name="Group 4"/>
          <p:cNvGrpSpPr/>
          <p:nvPr/>
        </p:nvGrpSpPr>
        <p:grpSpPr>
          <a:xfrm>
            <a:off x="7354367" y="3367135"/>
            <a:ext cx="38100" cy="4613415"/>
            <a:chOff x="0" y="0"/>
            <a:chExt cx="50800" cy="6151220"/>
          </a:xfrm>
        </p:grpSpPr>
        <p:sp>
          <p:nvSpPr>
            <p:cNvPr id="5" name="Freeform 5"/>
            <p:cNvSpPr/>
            <p:nvPr/>
          </p:nvSpPr>
          <p:spPr>
            <a:xfrm>
              <a:off x="0" y="25400"/>
              <a:ext cx="50800" cy="6100445"/>
            </a:xfrm>
            <a:custGeom>
              <a:avLst/>
              <a:gdLst/>
              <a:ahLst/>
              <a:cxnLst/>
              <a:rect l="l" t="t" r="r" b="b"/>
              <a:pathLst>
                <a:path w="50800" h="6100445">
                  <a:moveTo>
                    <a:pt x="50800" y="0"/>
                  </a:moveTo>
                  <a:lnTo>
                    <a:pt x="50800" y="6100445"/>
                  </a:lnTo>
                  <a:lnTo>
                    <a:pt x="0" y="6100445"/>
                  </a:lnTo>
                  <a:lnTo>
                    <a:pt x="0" y="0"/>
                  </a:lnTo>
                  <a:close/>
                </a:path>
              </a:pathLst>
            </a:custGeom>
            <a:solidFill>
              <a:srgbClr val="000000"/>
            </a:solidFill>
          </p:spPr>
          <p:txBody>
            <a:bodyPr/>
            <a:lstStyle/>
            <a:p>
              <a:endParaRPr lang="es-ES"/>
            </a:p>
          </p:txBody>
        </p:sp>
      </p:grpSp>
      <p:sp>
        <p:nvSpPr>
          <p:cNvPr id="6" name="Freeform 6"/>
          <p:cNvSpPr/>
          <p:nvPr/>
        </p:nvSpPr>
        <p:spPr>
          <a:xfrm>
            <a:off x="11482683" y="1802559"/>
            <a:ext cx="6272146" cy="7455741"/>
          </a:xfrm>
          <a:custGeom>
            <a:avLst/>
            <a:gdLst/>
            <a:ahLst/>
            <a:cxnLst/>
            <a:rect l="l" t="t" r="r" b="b"/>
            <a:pathLst>
              <a:path w="6272146" h="7455741">
                <a:moveTo>
                  <a:pt x="0" y="0"/>
                </a:moveTo>
                <a:lnTo>
                  <a:pt x="6272146" y="0"/>
                </a:lnTo>
                <a:lnTo>
                  <a:pt x="6272146" y="7455741"/>
                </a:lnTo>
                <a:lnTo>
                  <a:pt x="0" y="7455741"/>
                </a:lnTo>
                <a:lnTo>
                  <a:pt x="0" y="0"/>
                </a:lnTo>
                <a:close/>
              </a:path>
            </a:pathLst>
          </a:custGeom>
          <a:blipFill>
            <a:blip>
              <a:extLst>
                <a:ext uri="{96DAC541-7B7A-43D3-8B79-37D633B846F1}">
                  <asvg:svgBlip xmlns:asvg="http://schemas.microsoft.com/office/drawing/2016/SVG/main" r:embed="rId2"/>
                </a:ext>
              </a:extLst>
            </a:blip>
            <a:stretch>
              <a:fillRect l="-22" r="-22"/>
            </a:stretch>
          </a:blipFill>
        </p:spPr>
        <p:txBody>
          <a:bodyPr/>
          <a:lstStyle/>
          <a:p>
            <a:endParaRPr lang="es-ES"/>
          </a:p>
        </p:txBody>
      </p:sp>
      <p:sp>
        <p:nvSpPr>
          <p:cNvPr id="7" name="TextBox 7"/>
          <p:cNvSpPr txBox="1"/>
          <p:nvPr/>
        </p:nvSpPr>
        <p:spPr>
          <a:xfrm>
            <a:off x="2144287" y="1052322"/>
            <a:ext cx="5433708" cy="1139828"/>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We think about school situations in which shame can emerge and write them on a sheet or a post-it note.</a:t>
            </a:r>
          </a:p>
        </p:txBody>
      </p:sp>
      <p:sp>
        <p:nvSpPr>
          <p:cNvPr id="8" name="TextBox 8"/>
          <p:cNvSpPr txBox="1"/>
          <p:nvPr/>
        </p:nvSpPr>
        <p:spPr>
          <a:xfrm>
            <a:off x="2144287" y="2550833"/>
            <a:ext cx="5433708" cy="434978"/>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We create a poster with three columns:</a:t>
            </a:r>
          </a:p>
        </p:txBody>
      </p:sp>
      <p:sp>
        <p:nvSpPr>
          <p:cNvPr id="9" name="TextBox 9"/>
          <p:cNvSpPr txBox="1"/>
          <p:nvPr/>
        </p:nvSpPr>
        <p:spPr>
          <a:xfrm>
            <a:off x="1493834" y="3252835"/>
            <a:ext cx="2288200" cy="1139828"/>
          </a:xfrm>
          <a:prstGeom prst="rect">
            <a:avLst/>
          </a:prstGeom>
        </p:spPr>
        <p:txBody>
          <a:bodyPr lIns="0" tIns="0" rIns="0" bIns="0" rtlCol="0" anchor="t">
            <a:spAutoFit/>
          </a:bodyPr>
          <a:lstStyle/>
          <a:p>
            <a:pPr algn="ctr">
              <a:lnSpc>
                <a:spcPts val="2800"/>
              </a:lnSpc>
            </a:pPr>
            <a:r>
              <a:rPr lang="en-US" sz="2000" b="1">
                <a:solidFill>
                  <a:srgbClr val="51B264"/>
                </a:solidFill>
                <a:latin typeface="Poppins Bold"/>
                <a:ea typeface="Poppins Bold"/>
                <a:cs typeface="Poppins Bold"/>
                <a:sym typeface="Poppins Bold"/>
              </a:rPr>
              <a:t>Situations that trigger shame</a:t>
            </a:r>
          </a:p>
        </p:txBody>
      </p:sp>
      <p:sp>
        <p:nvSpPr>
          <p:cNvPr id="10" name="TextBox 10"/>
          <p:cNvSpPr txBox="1"/>
          <p:nvPr/>
        </p:nvSpPr>
        <p:spPr>
          <a:xfrm>
            <a:off x="4650829" y="3252835"/>
            <a:ext cx="2288200" cy="787403"/>
          </a:xfrm>
          <a:prstGeom prst="rect">
            <a:avLst/>
          </a:prstGeom>
        </p:spPr>
        <p:txBody>
          <a:bodyPr lIns="0" tIns="0" rIns="0" bIns="0" rtlCol="0" anchor="t">
            <a:spAutoFit/>
          </a:bodyPr>
          <a:lstStyle/>
          <a:p>
            <a:pPr algn="ctr">
              <a:lnSpc>
                <a:spcPts val="2800"/>
              </a:lnSpc>
            </a:pPr>
            <a:r>
              <a:rPr lang="en-US" sz="2000" b="1">
                <a:solidFill>
                  <a:srgbClr val="71C7D6"/>
                </a:solidFill>
                <a:latin typeface="Poppins Bold"/>
                <a:ea typeface="Poppins Bold"/>
                <a:cs typeface="Poppins Bold"/>
                <a:sym typeface="Poppins Bold"/>
              </a:rPr>
              <a:t>How they make us feel</a:t>
            </a:r>
          </a:p>
        </p:txBody>
      </p:sp>
      <p:sp>
        <p:nvSpPr>
          <p:cNvPr id="11" name="TextBox 11"/>
          <p:cNvSpPr txBox="1"/>
          <p:nvPr/>
        </p:nvSpPr>
        <p:spPr>
          <a:xfrm>
            <a:off x="7807814" y="3252835"/>
            <a:ext cx="2288200" cy="1139828"/>
          </a:xfrm>
          <a:prstGeom prst="rect">
            <a:avLst/>
          </a:prstGeom>
        </p:spPr>
        <p:txBody>
          <a:bodyPr lIns="0" tIns="0" rIns="0" bIns="0" rtlCol="0" anchor="t">
            <a:spAutoFit/>
          </a:bodyPr>
          <a:lstStyle/>
          <a:p>
            <a:pPr algn="ctr">
              <a:lnSpc>
                <a:spcPts val="2800"/>
              </a:lnSpc>
            </a:pPr>
            <a:r>
              <a:rPr lang="en-US" sz="2000" b="1">
                <a:solidFill>
                  <a:srgbClr val="E4829D"/>
                </a:solidFill>
                <a:latin typeface="Poppins Bold"/>
                <a:ea typeface="Poppins Bold"/>
                <a:cs typeface="Poppins Bold"/>
                <a:sym typeface="Poppins Bold"/>
              </a:rPr>
              <a:t>What can we do to improve</a:t>
            </a:r>
          </a:p>
        </p:txBody>
      </p:sp>
      <p:sp>
        <p:nvSpPr>
          <p:cNvPr id="12" name="TextBox 12"/>
          <p:cNvSpPr txBox="1"/>
          <p:nvPr/>
        </p:nvSpPr>
        <p:spPr>
          <a:xfrm>
            <a:off x="1453677" y="1037276"/>
            <a:ext cx="603723" cy="524824"/>
          </a:xfrm>
          <a:prstGeom prst="rect">
            <a:avLst/>
          </a:prstGeom>
        </p:spPr>
        <p:txBody>
          <a:bodyPr wrap="square" lIns="0" tIns="0" rIns="0" bIns="0" rtlCol="0" anchor="t">
            <a:spAutoFit/>
          </a:bodyPr>
          <a:lstStyle/>
          <a:p>
            <a:pPr algn="ctr">
              <a:lnSpc>
                <a:spcPts val="4339"/>
              </a:lnSpc>
            </a:pPr>
            <a:r>
              <a:rPr lang="en-US" sz="3099" b="1" dirty="0">
                <a:solidFill>
                  <a:srgbClr val="E4829D"/>
                </a:solidFill>
                <a:latin typeface="Poppins Bold"/>
                <a:ea typeface="Poppins Bold"/>
                <a:cs typeface="Poppins Bold"/>
                <a:sym typeface="Poppins Bold"/>
              </a:rPr>
              <a:t>01</a:t>
            </a:r>
          </a:p>
        </p:txBody>
      </p:sp>
      <p:sp>
        <p:nvSpPr>
          <p:cNvPr id="13" name="TextBox 13"/>
          <p:cNvSpPr txBox="1"/>
          <p:nvPr/>
        </p:nvSpPr>
        <p:spPr>
          <a:xfrm>
            <a:off x="1453677" y="2485076"/>
            <a:ext cx="603723" cy="524824"/>
          </a:xfrm>
          <a:prstGeom prst="rect">
            <a:avLst/>
          </a:prstGeom>
        </p:spPr>
        <p:txBody>
          <a:bodyPr wrap="square" lIns="0" tIns="0" rIns="0" bIns="0" rtlCol="0" anchor="t">
            <a:spAutoFit/>
          </a:bodyPr>
          <a:lstStyle/>
          <a:p>
            <a:pPr algn="ctr">
              <a:lnSpc>
                <a:spcPts val="4339"/>
              </a:lnSpc>
            </a:pPr>
            <a:r>
              <a:rPr lang="en-US" sz="3099" b="1" dirty="0">
                <a:solidFill>
                  <a:srgbClr val="71C7D6"/>
                </a:solidFill>
                <a:latin typeface="Poppins Bold"/>
                <a:ea typeface="Poppins Bold"/>
                <a:cs typeface="Poppins Bold"/>
                <a:sym typeface="Poppins Bold"/>
              </a:rPr>
              <a:t>02</a:t>
            </a:r>
          </a:p>
        </p:txBody>
      </p:sp>
      <p:sp>
        <p:nvSpPr>
          <p:cNvPr id="14" name="TextBox 14"/>
          <p:cNvSpPr txBox="1"/>
          <p:nvPr/>
        </p:nvSpPr>
        <p:spPr>
          <a:xfrm>
            <a:off x="1191358" y="4659354"/>
            <a:ext cx="2893143" cy="2835275"/>
          </a:xfrm>
          <a:prstGeom prst="rect">
            <a:avLst/>
          </a:prstGeom>
        </p:spPr>
        <p:txBody>
          <a:bodyPr lIns="0" tIns="0" rIns="0" bIns="0" rtlCol="0" anchor="t">
            <a:spAutoFit/>
          </a:bodyPr>
          <a:lstStyle/>
          <a:p>
            <a:pPr marL="431800" lvl="1" indent="-215900" algn="l">
              <a:lnSpc>
                <a:spcPts val="2800"/>
              </a:lnSpc>
              <a:buFont typeface="Arial"/>
              <a:buChar char="•"/>
            </a:pPr>
            <a:r>
              <a:rPr lang="en-US" sz="2000">
                <a:solidFill>
                  <a:srgbClr val="000000"/>
                </a:solidFill>
                <a:latin typeface="Poppins"/>
                <a:ea typeface="Poppins"/>
                <a:cs typeface="Poppins"/>
                <a:sym typeface="Poppins"/>
              </a:rPr>
              <a:t>Oral presentations</a:t>
            </a:r>
          </a:p>
          <a:p>
            <a:pPr marL="431800" lvl="1" indent="-215900" algn="l">
              <a:lnSpc>
                <a:spcPts val="2800"/>
              </a:lnSpc>
              <a:buFont typeface="Arial"/>
              <a:buChar char="•"/>
            </a:pPr>
            <a:r>
              <a:rPr lang="en-US" sz="2000">
                <a:solidFill>
                  <a:srgbClr val="000000"/>
                </a:solidFill>
                <a:latin typeface="Poppins"/>
                <a:ea typeface="Poppins"/>
                <a:cs typeface="Poppins"/>
                <a:sym typeface="Poppins"/>
              </a:rPr>
              <a:t>Comparisons between students</a:t>
            </a:r>
          </a:p>
          <a:p>
            <a:pPr marL="431800" lvl="1" indent="-215900" algn="l">
              <a:lnSpc>
                <a:spcPts val="2800"/>
              </a:lnSpc>
              <a:buFont typeface="Arial"/>
              <a:buChar char="•"/>
            </a:pPr>
            <a:r>
              <a:rPr lang="en-US" sz="2000">
                <a:solidFill>
                  <a:srgbClr val="000000"/>
                </a:solidFill>
                <a:latin typeface="Poppins"/>
                <a:ea typeface="Poppins"/>
                <a:cs typeface="Poppins"/>
                <a:sym typeface="Poppins"/>
              </a:rPr>
              <a:t>Teasing or comments</a:t>
            </a:r>
          </a:p>
          <a:p>
            <a:pPr marL="431800" lvl="1" indent="-215900" algn="l">
              <a:lnSpc>
                <a:spcPts val="2800"/>
              </a:lnSpc>
              <a:buFont typeface="Arial"/>
              <a:buChar char="•"/>
            </a:pPr>
            <a:r>
              <a:rPr lang="en-US" sz="2000">
                <a:solidFill>
                  <a:srgbClr val="000000"/>
                </a:solidFill>
                <a:latin typeface="Poppins"/>
                <a:ea typeface="Poppins"/>
                <a:cs typeface="Poppins"/>
                <a:sym typeface="Poppins"/>
              </a:rPr>
              <a:t>Making a mistake in public</a:t>
            </a:r>
          </a:p>
          <a:p>
            <a:pPr marL="431800" lvl="1" indent="-215900" algn="l">
              <a:lnSpc>
                <a:spcPts val="2800"/>
              </a:lnSpc>
              <a:buFont typeface="Arial"/>
              <a:buChar char="•"/>
            </a:pPr>
            <a:r>
              <a:rPr lang="en-US" sz="2000">
                <a:solidFill>
                  <a:srgbClr val="000000"/>
                </a:solidFill>
                <a:latin typeface="Poppins"/>
                <a:ea typeface="Poppins"/>
                <a:cs typeface="Poppins"/>
                <a:sym typeface="Poppins"/>
              </a:rPr>
              <a:t>Social networks</a:t>
            </a:r>
          </a:p>
        </p:txBody>
      </p:sp>
      <p:sp>
        <p:nvSpPr>
          <p:cNvPr id="15" name="TextBox 15"/>
          <p:cNvSpPr txBox="1"/>
          <p:nvPr/>
        </p:nvSpPr>
        <p:spPr>
          <a:xfrm>
            <a:off x="4348353" y="4659354"/>
            <a:ext cx="2893143" cy="2130425"/>
          </a:xfrm>
          <a:prstGeom prst="rect">
            <a:avLst/>
          </a:prstGeom>
        </p:spPr>
        <p:txBody>
          <a:bodyPr lIns="0" tIns="0" rIns="0" bIns="0" rtlCol="0" anchor="t">
            <a:spAutoFit/>
          </a:bodyPr>
          <a:lstStyle/>
          <a:p>
            <a:pPr marL="431800" lvl="1" indent="-215900" algn="l">
              <a:lnSpc>
                <a:spcPts val="2800"/>
              </a:lnSpc>
              <a:buFont typeface="Arial"/>
              <a:buChar char="•"/>
            </a:pPr>
            <a:r>
              <a:rPr lang="en-US" sz="2000">
                <a:solidFill>
                  <a:srgbClr val="000000"/>
                </a:solidFill>
                <a:latin typeface="Poppins"/>
                <a:ea typeface="Poppins"/>
                <a:cs typeface="Poppins"/>
                <a:sym typeface="Poppins"/>
              </a:rPr>
              <a:t>Sad</a:t>
            </a:r>
          </a:p>
          <a:p>
            <a:pPr marL="431800" lvl="1" indent="-215900" algn="l">
              <a:lnSpc>
                <a:spcPts val="2800"/>
              </a:lnSpc>
              <a:buFont typeface="Arial"/>
              <a:buChar char="•"/>
            </a:pPr>
            <a:r>
              <a:rPr lang="en-US" sz="2000">
                <a:solidFill>
                  <a:srgbClr val="000000"/>
                </a:solidFill>
                <a:latin typeface="Poppins"/>
                <a:ea typeface="Poppins"/>
                <a:cs typeface="Poppins"/>
                <a:sym typeface="Poppins"/>
              </a:rPr>
              <a:t>Nervous</a:t>
            </a:r>
          </a:p>
          <a:p>
            <a:pPr marL="431800" lvl="1" indent="-215900" algn="l">
              <a:lnSpc>
                <a:spcPts val="2800"/>
              </a:lnSpc>
              <a:buFont typeface="Arial"/>
              <a:buChar char="•"/>
            </a:pPr>
            <a:r>
              <a:rPr lang="en-US" sz="2000">
                <a:solidFill>
                  <a:srgbClr val="000000"/>
                </a:solidFill>
                <a:latin typeface="Poppins"/>
                <a:ea typeface="Poppins"/>
                <a:cs typeface="Poppins"/>
                <a:sym typeface="Poppins"/>
              </a:rPr>
              <a:t>Angry</a:t>
            </a:r>
          </a:p>
          <a:p>
            <a:pPr marL="431800" lvl="1" indent="-215900" algn="l">
              <a:lnSpc>
                <a:spcPts val="2800"/>
              </a:lnSpc>
              <a:buFont typeface="Arial"/>
              <a:buChar char="•"/>
            </a:pPr>
            <a:r>
              <a:rPr lang="en-US" sz="2000">
                <a:solidFill>
                  <a:srgbClr val="000000"/>
                </a:solidFill>
                <a:latin typeface="Poppins"/>
                <a:ea typeface="Poppins"/>
                <a:cs typeface="Poppins"/>
                <a:sym typeface="Poppins"/>
              </a:rPr>
              <a:t>Insecure</a:t>
            </a:r>
          </a:p>
          <a:p>
            <a:pPr marL="431800" lvl="1" indent="-215900" algn="l">
              <a:lnSpc>
                <a:spcPts val="2800"/>
              </a:lnSpc>
              <a:buFont typeface="Arial"/>
              <a:buChar char="•"/>
            </a:pPr>
            <a:r>
              <a:rPr lang="en-US" sz="2000">
                <a:solidFill>
                  <a:srgbClr val="000000"/>
                </a:solidFill>
                <a:latin typeface="Poppins"/>
                <a:ea typeface="Poppins"/>
                <a:cs typeface="Poppins"/>
                <a:sym typeface="Poppins"/>
              </a:rPr>
              <a:t>Anxious</a:t>
            </a:r>
          </a:p>
          <a:p>
            <a:pPr marL="431800" lvl="1" indent="-215900" algn="l">
              <a:lnSpc>
                <a:spcPts val="2800"/>
              </a:lnSpc>
              <a:buFont typeface="Arial"/>
              <a:buChar char="•"/>
            </a:pPr>
            <a:r>
              <a:rPr lang="en-US" sz="2000">
                <a:solidFill>
                  <a:srgbClr val="000000"/>
                </a:solidFill>
                <a:latin typeface="Poppins"/>
                <a:ea typeface="Poppins"/>
                <a:cs typeface="Poppins"/>
                <a:sym typeface="Poppins"/>
              </a:rPr>
              <a:t>Ashamed</a:t>
            </a:r>
          </a:p>
        </p:txBody>
      </p:sp>
      <p:sp>
        <p:nvSpPr>
          <p:cNvPr id="16" name="TextBox 16"/>
          <p:cNvSpPr txBox="1"/>
          <p:nvPr/>
        </p:nvSpPr>
        <p:spPr>
          <a:xfrm>
            <a:off x="7506767" y="4659354"/>
            <a:ext cx="3824649" cy="3540125"/>
          </a:xfrm>
          <a:prstGeom prst="rect">
            <a:avLst/>
          </a:prstGeom>
        </p:spPr>
        <p:txBody>
          <a:bodyPr lIns="0" tIns="0" rIns="0" bIns="0" rtlCol="0" anchor="t">
            <a:spAutoFit/>
          </a:bodyPr>
          <a:lstStyle/>
          <a:p>
            <a:pPr marL="431800" lvl="1" indent="-215900" algn="l">
              <a:lnSpc>
                <a:spcPts val="2800"/>
              </a:lnSpc>
              <a:buFont typeface="Arial"/>
              <a:buChar char="•"/>
            </a:pPr>
            <a:r>
              <a:rPr lang="en-US" sz="2000">
                <a:solidFill>
                  <a:srgbClr val="000000"/>
                </a:solidFill>
                <a:latin typeface="Poppins"/>
                <a:ea typeface="Poppins"/>
                <a:cs typeface="Poppins"/>
                <a:sym typeface="Poppins"/>
              </a:rPr>
              <a:t>Practising before a presentation with a friend or a family member</a:t>
            </a:r>
          </a:p>
          <a:p>
            <a:pPr marL="431800" lvl="1" indent="-215900" algn="l">
              <a:lnSpc>
                <a:spcPts val="2800"/>
              </a:lnSpc>
              <a:buFont typeface="Arial"/>
              <a:buChar char="•"/>
            </a:pPr>
            <a:r>
              <a:rPr lang="en-US" sz="2000">
                <a:solidFill>
                  <a:srgbClr val="000000"/>
                </a:solidFill>
                <a:latin typeface="Poppins"/>
                <a:ea typeface="Poppins"/>
                <a:cs typeface="Poppins"/>
                <a:sym typeface="Poppins"/>
              </a:rPr>
              <a:t>Remembering that mistakes are part of learning</a:t>
            </a:r>
          </a:p>
          <a:p>
            <a:pPr marL="431800" lvl="1" indent="-215900" algn="l">
              <a:lnSpc>
                <a:spcPts val="2800"/>
              </a:lnSpc>
              <a:buFont typeface="Arial"/>
              <a:buChar char="•"/>
            </a:pPr>
            <a:r>
              <a:rPr lang="en-US" sz="2000">
                <a:solidFill>
                  <a:srgbClr val="000000"/>
                </a:solidFill>
                <a:latin typeface="Poppins"/>
                <a:ea typeface="Poppins"/>
                <a:cs typeface="Poppins"/>
                <a:sym typeface="Poppins"/>
              </a:rPr>
              <a:t>Asking a teacher for help when something is wrong</a:t>
            </a:r>
          </a:p>
          <a:p>
            <a:pPr marL="431800" lvl="1" indent="-215900" algn="l">
              <a:lnSpc>
                <a:spcPts val="2800"/>
              </a:lnSpc>
              <a:buFont typeface="Arial"/>
              <a:buChar char="•"/>
            </a:pPr>
            <a:r>
              <a:rPr lang="en-US" sz="2000">
                <a:solidFill>
                  <a:srgbClr val="000000"/>
                </a:solidFill>
                <a:latin typeface="Poppins"/>
                <a:ea typeface="Poppins"/>
                <a:cs typeface="Poppins"/>
                <a:sym typeface="Poppins"/>
              </a:rPr>
              <a:t>No comparisons: everyone learns at their own pace</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63281" y="1890284"/>
            <a:ext cx="5331933" cy="1241422"/>
          </a:xfrm>
          <a:custGeom>
            <a:avLst/>
            <a:gdLst/>
            <a:ahLst/>
            <a:cxnLst/>
            <a:rect l="l" t="t" r="r" b="b"/>
            <a:pathLst>
              <a:path w="5331933" h="1241422">
                <a:moveTo>
                  <a:pt x="0" y="0"/>
                </a:moveTo>
                <a:lnTo>
                  <a:pt x="5331933" y="0"/>
                </a:lnTo>
                <a:lnTo>
                  <a:pt x="5331933" y="1241422"/>
                </a:lnTo>
                <a:lnTo>
                  <a:pt x="0" y="12414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6399447" y="1673285"/>
            <a:ext cx="5259610" cy="1422254"/>
            <a:chOff x="0" y="0"/>
            <a:chExt cx="7012813" cy="1896339"/>
          </a:xfrm>
        </p:grpSpPr>
        <p:sp>
          <p:nvSpPr>
            <p:cNvPr id="4" name="Freeform 4"/>
            <p:cNvSpPr/>
            <p:nvPr/>
          </p:nvSpPr>
          <p:spPr>
            <a:xfrm>
              <a:off x="0" y="0"/>
              <a:ext cx="7012809" cy="1896334"/>
            </a:xfrm>
            <a:custGeom>
              <a:avLst/>
              <a:gdLst/>
              <a:ahLst/>
              <a:cxnLst/>
              <a:rect l="l" t="t" r="r" b="b"/>
              <a:pathLst>
                <a:path w="7012809" h="1896334">
                  <a:moveTo>
                    <a:pt x="0" y="0"/>
                  </a:moveTo>
                  <a:lnTo>
                    <a:pt x="7012809" y="0"/>
                  </a:lnTo>
                  <a:lnTo>
                    <a:pt x="7012809" y="1896334"/>
                  </a:lnTo>
                  <a:lnTo>
                    <a:pt x="0" y="1896334"/>
                  </a:lnTo>
                  <a:close/>
                </a:path>
              </a:pathLst>
            </a:custGeom>
            <a:blipFill>
              <a:blip r:embed="rId3">
                <a:alphaModFix amt="0"/>
              </a:blip>
              <a:stretch>
                <a:fillRect t="-22057" b="-22057"/>
              </a:stretch>
            </a:blipFill>
          </p:spPr>
          <p:txBody>
            <a:bodyPr/>
            <a:lstStyle/>
            <a:p>
              <a:endParaRPr lang="es-ES"/>
            </a:p>
          </p:txBody>
        </p:sp>
        <p:sp>
          <p:nvSpPr>
            <p:cNvPr id="5" name="TextBox 5"/>
            <p:cNvSpPr txBox="1"/>
            <p:nvPr/>
          </p:nvSpPr>
          <p:spPr>
            <a:xfrm>
              <a:off x="0" y="-66675"/>
              <a:ext cx="7012813" cy="1963014"/>
            </a:xfrm>
            <a:prstGeom prst="rect">
              <a:avLst/>
            </a:prstGeom>
          </p:spPr>
          <p:txBody>
            <a:bodyPr lIns="0" tIns="0" rIns="0" bIns="0" rtlCol="0" anchor="ctr"/>
            <a:lstStyle/>
            <a:p>
              <a:pPr algn="ctr">
                <a:lnSpc>
                  <a:spcPts val="2800"/>
                </a:lnSpc>
              </a:pPr>
              <a:r>
                <a:rPr lang="en-US" sz="2000">
                  <a:solidFill>
                    <a:srgbClr val="000000"/>
                  </a:solidFill>
                  <a:latin typeface="Poppins"/>
                  <a:ea typeface="Poppins"/>
                  <a:cs typeface="Poppins"/>
                  <a:sym typeface="Poppins"/>
                </a:rPr>
                <a:t>What patterns do we recognise?</a:t>
              </a:r>
            </a:p>
          </p:txBody>
        </p:sp>
      </p:grpSp>
      <p:sp>
        <p:nvSpPr>
          <p:cNvPr id="6" name="Freeform 6"/>
          <p:cNvSpPr/>
          <p:nvPr/>
        </p:nvSpPr>
        <p:spPr>
          <a:xfrm>
            <a:off x="6363281" y="3881533"/>
            <a:ext cx="5331933" cy="1241422"/>
          </a:xfrm>
          <a:custGeom>
            <a:avLst/>
            <a:gdLst/>
            <a:ahLst/>
            <a:cxnLst/>
            <a:rect l="l" t="t" r="r" b="b"/>
            <a:pathLst>
              <a:path w="5331933" h="1241422">
                <a:moveTo>
                  <a:pt x="0" y="0"/>
                </a:moveTo>
                <a:lnTo>
                  <a:pt x="5331933" y="0"/>
                </a:lnTo>
                <a:lnTo>
                  <a:pt x="5331933" y="1241422"/>
                </a:lnTo>
                <a:lnTo>
                  <a:pt x="0" y="12414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ES"/>
          </a:p>
        </p:txBody>
      </p:sp>
      <p:grpSp>
        <p:nvGrpSpPr>
          <p:cNvPr id="7" name="Group 7"/>
          <p:cNvGrpSpPr/>
          <p:nvPr/>
        </p:nvGrpSpPr>
        <p:grpSpPr>
          <a:xfrm>
            <a:off x="6399447" y="3664544"/>
            <a:ext cx="5259610" cy="1422254"/>
            <a:chOff x="0" y="0"/>
            <a:chExt cx="7012813" cy="1896339"/>
          </a:xfrm>
        </p:grpSpPr>
        <p:sp>
          <p:nvSpPr>
            <p:cNvPr id="8" name="Freeform 8"/>
            <p:cNvSpPr/>
            <p:nvPr/>
          </p:nvSpPr>
          <p:spPr>
            <a:xfrm>
              <a:off x="0" y="0"/>
              <a:ext cx="7012809" cy="1896334"/>
            </a:xfrm>
            <a:custGeom>
              <a:avLst/>
              <a:gdLst/>
              <a:ahLst/>
              <a:cxnLst/>
              <a:rect l="l" t="t" r="r" b="b"/>
              <a:pathLst>
                <a:path w="7012809" h="1896334">
                  <a:moveTo>
                    <a:pt x="0" y="0"/>
                  </a:moveTo>
                  <a:lnTo>
                    <a:pt x="7012809" y="0"/>
                  </a:lnTo>
                  <a:lnTo>
                    <a:pt x="7012809" y="1896334"/>
                  </a:lnTo>
                  <a:lnTo>
                    <a:pt x="0" y="1896334"/>
                  </a:lnTo>
                  <a:close/>
                </a:path>
              </a:pathLst>
            </a:custGeom>
            <a:blipFill>
              <a:blip r:embed="rId3">
                <a:alphaModFix amt="0"/>
              </a:blip>
              <a:stretch>
                <a:fillRect t="-22057" b="-22057"/>
              </a:stretch>
            </a:blipFill>
          </p:spPr>
          <p:txBody>
            <a:bodyPr/>
            <a:lstStyle/>
            <a:p>
              <a:endParaRPr lang="es-ES"/>
            </a:p>
          </p:txBody>
        </p:sp>
        <p:sp>
          <p:nvSpPr>
            <p:cNvPr id="9" name="TextBox 9"/>
            <p:cNvSpPr txBox="1"/>
            <p:nvPr/>
          </p:nvSpPr>
          <p:spPr>
            <a:xfrm>
              <a:off x="0" y="-66675"/>
              <a:ext cx="7012813" cy="1963014"/>
            </a:xfrm>
            <a:prstGeom prst="rect">
              <a:avLst/>
            </a:prstGeom>
          </p:spPr>
          <p:txBody>
            <a:bodyPr lIns="0" tIns="0" rIns="0" bIns="0" rtlCol="0" anchor="ctr"/>
            <a:lstStyle/>
            <a:p>
              <a:pPr algn="ctr">
                <a:lnSpc>
                  <a:spcPts val="2800"/>
                </a:lnSpc>
              </a:pPr>
              <a:r>
                <a:rPr lang="en-US" sz="2000">
                  <a:solidFill>
                    <a:srgbClr val="000000"/>
                  </a:solidFill>
                  <a:latin typeface="Poppins"/>
                  <a:ea typeface="Poppins"/>
                  <a:cs typeface="Poppins"/>
                  <a:sym typeface="Poppins"/>
                </a:rPr>
                <a:t>What can we change as a group?</a:t>
              </a:r>
            </a:p>
          </p:txBody>
        </p:sp>
      </p:grpSp>
      <p:sp>
        <p:nvSpPr>
          <p:cNvPr id="10" name="Freeform 10"/>
          <p:cNvSpPr/>
          <p:nvPr/>
        </p:nvSpPr>
        <p:spPr>
          <a:xfrm>
            <a:off x="6363281" y="5872791"/>
            <a:ext cx="5331933" cy="1241422"/>
          </a:xfrm>
          <a:custGeom>
            <a:avLst/>
            <a:gdLst/>
            <a:ahLst/>
            <a:cxnLst/>
            <a:rect l="l" t="t" r="r" b="b"/>
            <a:pathLst>
              <a:path w="5331933" h="1241422">
                <a:moveTo>
                  <a:pt x="0" y="0"/>
                </a:moveTo>
                <a:lnTo>
                  <a:pt x="5331933" y="0"/>
                </a:lnTo>
                <a:lnTo>
                  <a:pt x="5331933" y="1241422"/>
                </a:lnTo>
                <a:lnTo>
                  <a:pt x="0" y="12414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grpSp>
        <p:nvGrpSpPr>
          <p:cNvPr id="11" name="Group 11"/>
          <p:cNvGrpSpPr/>
          <p:nvPr/>
        </p:nvGrpSpPr>
        <p:grpSpPr>
          <a:xfrm>
            <a:off x="6399447" y="5655802"/>
            <a:ext cx="5259610" cy="1422254"/>
            <a:chOff x="0" y="0"/>
            <a:chExt cx="7012813" cy="1896339"/>
          </a:xfrm>
        </p:grpSpPr>
        <p:sp>
          <p:nvSpPr>
            <p:cNvPr id="12" name="Freeform 12"/>
            <p:cNvSpPr/>
            <p:nvPr/>
          </p:nvSpPr>
          <p:spPr>
            <a:xfrm>
              <a:off x="0" y="0"/>
              <a:ext cx="7012809" cy="1896334"/>
            </a:xfrm>
            <a:custGeom>
              <a:avLst/>
              <a:gdLst/>
              <a:ahLst/>
              <a:cxnLst/>
              <a:rect l="l" t="t" r="r" b="b"/>
              <a:pathLst>
                <a:path w="7012809" h="1896334">
                  <a:moveTo>
                    <a:pt x="0" y="0"/>
                  </a:moveTo>
                  <a:lnTo>
                    <a:pt x="7012809" y="0"/>
                  </a:lnTo>
                  <a:lnTo>
                    <a:pt x="7012809" y="1896334"/>
                  </a:lnTo>
                  <a:lnTo>
                    <a:pt x="0" y="1896334"/>
                  </a:lnTo>
                  <a:close/>
                </a:path>
              </a:pathLst>
            </a:custGeom>
            <a:blipFill>
              <a:blip r:embed="rId3">
                <a:alphaModFix amt="0"/>
              </a:blip>
              <a:stretch>
                <a:fillRect t="-22057" b="-22057"/>
              </a:stretch>
            </a:blipFill>
          </p:spPr>
          <p:txBody>
            <a:bodyPr/>
            <a:lstStyle/>
            <a:p>
              <a:endParaRPr lang="es-ES"/>
            </a:p>
          </p:txBody>
        </p:sp>
        <p:sp>
          <p:nvSpPr>
            <p:cNvPr id="13" name="TextBox 13"/>
            <p:cNvSpPr txBox="1"/>
            <p:nvPr/>
          </p:nvSpPr>
          <p:spPr>
            <a:xfrm>
              <a:off x="0" y="-66675"/>
              <a:ext cx="7012813" cy="1963014"/>
            </a:xfrm>
            <a:prstGeom prst="rect">
              <a:avLst/>
            </a:prstGeom>
          </p:spPr>
          <p:txBody>
            <a:bodyPr lIns="0" tIns="0" rIns="0" bIns="0" rtlCol="0" anchor="ctr"/>
            <a:lstStyle/>
            <a:p>
              <a:pPr algn="ctr">
                <a:lnSpc>
                  <a:spcPts val="2800"/>
                </a:lnSpc>
              </a:pPr>
              <a:r>
                <a:rPr lang="en-US" sz="2000">
                  <a:solidFill>
                    <a:srgbClr val="000000"/>
                  </a:solidFill>
                  <a:latin typeface="Poppins"/>
                  <a:ea typeface="Poppins"/>
                  <a:cs typeface="Poppins"/>
                  <a:sym typeface="Poppins"/>
                </a:rPr>
                <a:t>What do I need to feel calmer when I feel shame?</a:t>
              </a:r>
            </a:p>
          </p:txBody>
        </p:sp>
      </p:grpSp>
      <p:grpSp>
        <p:nvGrpSpPr>
          <p:cNvPr id="14" name="Group 14"/>
          <p:cNvGrpSpPr/>
          <p:nvPr/>
        </p:nvGrpSpPr>
        <p:grpSpPr>
          <a:xfrm>
            <a:off x="12888106" y="3108484"/>
            <a:ext cx="6119832" cy="8229600"/>
            <a:chOff x="0" y="0"/>
            <a:chExt cx="8159775" cy="10972800"/>
          </a:xfrm>
        </p:grpSpPr>
        <p:sp>
          <p:nvSpPr>
            <p:cNvPr id="15" name="Freeform 15"/>
            <p:cNvSpPr/>
            <p:nvPr/>
          </p:nvSpPr>
          <p:spPr>
            <a:xfrm>
              <a:off x="0" y="0"/>
              <a:ext cx="8159750" cy="10972800"/>
            </a:xfrm>
            <a:custGeom>
              <a:avLst/>
              <a:gdLst/>
              <a:ahLst/>
              <a:cxnLst/>
              <a:rect l="l" t="t" r="r" b="b"/>
              <a:pathLst>
                <a:path w="8159750" h="10972800">
                  <a:moveTo>
                    <a:pt x="0" y="0"/>
                  </a:moveTo>
                  <a:lnTo>
                    <a:pt x="8159750" y="0"/>
                  </a:lnTo>
                  <a:lnTo>
                    <a:pt x="8159750" y="10972800"/>
                  </a:lnTo>
                  <a:lnTo>
                    <a:pt x="0" y="10972800"/>
                  </a:lnTo>
                  <a:lnTo>
                    <a:pt x="0" y="0"/>
                  </a:lnTo>
                  <a:close/>
                </a:path>
              </a:pathLst>
            </a:custGeom>
            <a:blipFill>
              <a:blip r:embed="rId6"/>
              <a:stretch>
                <a:fillRect t="-13" b="-13"/>
              </a:stretch>
            </a:blipFill>
          </p:spPr>
          <p:txBody>
            <a:bodyPr/>
            <a:lstStyle/>
            <a:p>
              <a:endParaRPr lang="es-ES"/>
            </a:p>
          </p:txBody>
        </p:sp>
      </p:grpSp>
      <p:grpSp>
        <p:nvGrpSpPr>
          <p:cNvPr id="16" name="Group 16"/>
          <p:cNvGrpSpPr/>
          <p:nvPr/>
        </p:nvGrpSpPr>
        <p:grpSpPr>
          <a:xfrm>
            <a:off x="-229762" y="4502248"/>
            <a:ext cx="6947249" cy="6429365"/>
            <a:chOff x="0" y="0"/>
            <a:chExt cx="9262999" cy="8572487"/>
          </a:xfrm>
        </p:grpSpPr>
        <p:sp>
          <p:nvSpPr>
            <p:cNvPr id="17" name="Freeform 17"/>
            <p:cNvSpPr/>
            <p:nvPr/>
          </p:nvSpPr>
          <p:spPr>
            <a:xfrm>
              <a:off x="0" y="0"/>
              <a:ext cx="9262999" cy="8572500"/>
            </a:xfrm>
            <a:custGeom>
              <a:avLst/>
              <a:gdLst/>
              <a:ahLst/>
              <a:cxnLst/>
              <a:rect l="l" t="t" r="r" b="b"/>
              <a:pathLst>
                <a:path w="9262999" h="8572500">
                  <a:moveTo>
                    <a:pt x="0" y="0"/>
                  </a:moveTo>
                  <a:lnTo>
                    <a:pt x="9262999" y="0"/>
                  </a:lnTo>
                  <a:lnTo>
                    <a:pt x="9262999" y="8572500"/>
                  </a:lnTo>
                  <a:lnTo>
                    <a:pt x="0" y="8572500"/>
                  </a:lnTo>
                  <a:lnTo>
                    <a:pt x="0" y="0"/>
                  </a:lnTo>
                  <a:close/>
                </a:path>
              </a:pathLst>
            </a:custGeom>
            <a:blipFill>
              <a:blip r:embed="rId7"/>
              <a:stretch>
                <a:fillRect l="-15" r="-15"/>
              </a:stretch>
            </a:blipFill>
          </p:spPr>
          <p:txBody>
            <a:bodyPr/>
            <a:lstStyle/>
            <a:p>
              <a:endParaRPr lang="es-ES"/>
            </a:p>
          </p:txBody>
        </p:sp>
      </p:grpSp>
      <p:sp>
        <p:nvSpPr>
          <p:cNvPr id="18" name="TextBox 18"/>
          <p:cNvSpPr txBox="1"/>
          <p:nvPr/>
        </p:nvSpPr>
        <p:spPr>
          <a:xfrm>
            <a:off x="6771161" y="895350"/>
            <a:ext cx="4745679" cy="434978"/>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We answer the following questions:</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FFED4C"/>
            </a:solidFill>
          </p:spPr>
          <p:txBody>
            <a:bodyPr/>
            <a:lstStyle/>
            <a:p>
              <a:endParaRPr lang="es-ES"/>
            </a:p>
          </p:txBody>
        </p:sp>
      </p:grpSp>
      <p:sp>
        <p:nvSpPr>
          <p:cNvPr id="4" name="TextBox 4"/>
          <p:cNvSpPr txBox="1"/>
          <p:nvPr/>
        </p:nvSpPr>
        <p:spPr>
          <a:xfrm>
            <a:off x="4220185" y="6179820"/>
            <a:ext cx="9847631" cy="1581150"/>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Anonymous stories about shame</a:t>
            </a:r>
          </a:p>
        </p:txBody>
      </p:sp>
      <p:sp>
        <p:nvSpPr>
          <p:cNvPr id="5" name="TextBox 5"/>
          <p:cNvSpPr txBox="1"/>
          <p:nvPr/>
        </p:nvSpPr>
        <p:spPr>
          <a:xfrm>
            <a:off x="1779080" y="2218915"/>
            <a:ext cx="14729841" cy="857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Additional activity</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544291" y="4552255"/>
            <a:ext cx="3940483" cy="4827546"/>
            <a:chOff x="0" y="0"/>
            <a:chExt cx="5253977" cy="6436728"/>
          </a:xfrm>
        </p:grpSpPr>
        <p:sp>
          <p:nvSpPr>
            <p:cNvPr id="3" name="Freeform 3"/>
            <p:cNvSpPr/>
            <p:nvPr/>
          </p:nvSpPr>
          <p:spPr>
            <a:xfrm>
              <a:off x="0" y="0"/>
              <a:ext cx="5253990" cy="6436741"/>
            </a:xfrm>
            <a:custGeom>
              <a:avLst/>
              <a:gdLst/>
              <a:ahLst/>
              <a:cxnLst/>
              <a:rect l="l" t="t" r="r" b="b"/>
              <a:pathLst>
                <a:path w="5253990" h="6436741">
                  <a:moveTo>
                    <a:pt x="0" y="0"/>
                  </a:moveTo>
                  <a:lnTo>
                    <a:pt x="5253990" y="0"/>
                  </a:lnTo>
                  <a:lnTo>
                    <a:pt x="5253990" y="6436741"/>
                  </a:lnTo>
                  <a:lnTo>
                    <a:pt x="0" y="6436741"/>
                  </a:lnTo>
                  <a:lnTo>
                    <a:pt x="0" y="0"/>
                  </a:lnTo>
                  <a:close/>
                </a:path>
              </a:pathLst>
            </a:custGeom>
            <a:blipFill>
              <a:blip r:embed="rId2"/>
              <a:stretch>
                <a:fillRect t="-29" b="-29"/>
              </a:stretch>
            </a:blipFill>
          </p:spPr>
          <p:txBody>
            <a:bodyPr/>
            <a:lstStyle/>
            <a:p>
              <a:endParaRPr lang="es-ES"/>
            </a:p>
          </p:txBody>
        </p:sp>
      </p:grpSp>
      <p:grpSp>
        <p:nvGrpSpPr>
          <p:cNvPr id="4" name="Group 4"/>
          <p:cNvGrpSpPr/>
          <p:nvPr/>
        </p:nvGrpSpPr>
        <p:grpSpPr>
          <a:xfrm>
            <a:off x="7846219" y="5059899"/>
            <a:ext cx="8554383" cy="2109359"/>
            <a:chOff x="0" y="0"/>
            <a:chExt cx="11405845" cy="2812478"/>
          </a:xfrm>
        </p:grpSpPr>
        <p:sp>
          <p:nvSpPr>
            <p:cNvPr id="5" name="Freeform 5"/>
            <p:cNvSpPr/>
            <p:nvPr/>
          </p:nvSpPr>
          <p:spPr>
            <a:xfrm>
              <a:off x="0" y="0"/>
              <a:ext cx="11405870" cy="2812415"/>
            </a:xfrm>
            <a:custGeom>
              <a:avLst/>
              <a:gdLst/>
              <a:ahLst/>
              <a:cxnLst/>
              <a:rect l="l" t="t" r="r" b="b"/>
              <a:pathLst>
                <a:path w="11405870" h="2812415">
                  <a:moveTo>
                    <a:pt x="0" y="0"/>
                  </a:moveTo>
                  <a:lnTo>
                    <a:pt x="11405870" y="0"/>
                  </a:lnTo>
                  <a:lnTo>
                    <a:pt x="11405870" y="2812415"/>
                  </a:lnTo>
                  <a:lnTo>
                    <a:pt x="0" y="2812415"/>
                  </a:lnTo>
                  <a:lnTo>
                    <a:pt x="0" y="0"/>
                  </a:lnTo>
                  <a:close/>
                </a:path>
              </a:pathLst>
            </a:custGeom>
            <a:blipFill>
              <a:blip r:embed="rId3"/>
              <a:stretch>
                <a:fillRect l="-8" r="-7" b="-2"/>
              </a:stretch>
            </a:blipFill>
          </p:spPr>
          <p:txBody>
            <a:bodyPr/>
            <a:lstStyle/>
            <a:p>
              <a:endParaRPr lang="es-ES"/>
            </a:p>
          </p:txBody>
        </p:sp>
      </p:grpSp>
      <p:sp>
        <p:nvSpPr>
          <p:cNvPr id="6" name="TextBox 6"/>
          <p:cNvSpPr txBox="1"/>
          <p:nvPr/>
        </p:nvSpPr>
        <p:spPr>
          <a:xfrm>
            <a:off x="2346960" y="1093975"/>
            <a:ext cx="5898509"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r>
              <a:rPr lang="en-US" sz="2000" b="1">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a:solidFill>
                  <a:srgbClr val="000000"/>
                </a:solidFill>
                <a:latin typeface="Poppins"/>
                <a:ea typeface="Poppins"/>
                <a:cs typeface="Poppins"/>
                <a:sym typeface="Poppins"/>
              </a:rPr>
              <a:t>Small sheets or cards</a:t>
            </a:r>
          </a:p>
          <a:p>
            <a:pPr marL="431800" lvl="1" indent="-215900" algn="l">
              <a:lnSpc>
                <a:spcPts val="2800"/>
              </a:lnSpc>
              <a:buFont typeface="Arial"/>
              <a:buChar char="•"/>
            </a:pPr>
            <a:r>
              <a:rPr lang="en-US" sz="2000">
                <a:solidFill>
                  <a:srgbClr val="000000"/>
                </a:solidFill>
                <a:latin typeface="Poppins"/>
                <a:ea typeface="Poppins"/>
                <a:cs typeface="Poppins"/>
                <a:sym typeface="Poppins"/>
              </a:rPr>
              <a:t>A box or a large envelope to collect the stories</a:t>
            </a:r>
          </a:p>
          <a:p>
            <a:pPr marL="431800" lvl="1" indent="-215900" algn="l">
              <a:lnSpc>
                <a:spcPts val="2800"/>
              </a:lnSpc>
              <a:buFont typeface="Arial"/>
              <a:buChar char="•"/>
            </a:pPr>
            <a:r>
              <a:rPr lang="en-US" sz="2000">
                <a:solidFill>
                  <a:srgbClr val="000000"/>
                </a:solidFill>
                <a:latin typeface="Poppins"/>
                <a:ea typeface="Poppins"/>
                <a:cs typeface="Poppins"/>
                <a:sym typeface="Poppins"/>
              </a:rPr>
              <a:t>Whiteboard and markers</a:t>
            </a:r>
          </a:p>
          <a:p>
            <a:pPr marL="431800" lvl="1" indent="-215900" algn="l">
              <a:lnSpc>
                <a:spcPts val="2800"/>
              </a:lnSpc>
              <a:buFont typeface="Arial"/>
              <a:buChar char="•"/>
            </a:pPr>
            <a:r>
              <a:rPr lang="en-US" sz="2000">
                <a:solidFill>
                  <a:srgbClr val="000000"/>
                </a:solidFill>
                <a:latin typeface="Poppins"/>
                <a:ea typeface="Poppins"/>
                <a:cs typeface="Poppins"/>
                <a:sym typeface="Poppins"/>
              </a:rPr>
              <a:t>(optional) label: “Things that unite us”</a:t>
            </a:r>
          </a:p>
        </p:txBody>
      </p:sp>
      <p:sp>
        <p:nvSpPr>
          <p:cNvPr id="7" name="TextBox 7"/>
          <p:cNvSpPr txBox="1"/>
          <p:nvPr/>
        </p:nvSpPr>
        <p:spPr>
          <a:xfrm>
            <a:off x="9330719" y="1093975"/>
            <a:ext cx="6610321"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We anonymously write a situation (real or invented) in which someone might feel shame</a:t>
            </a:r>
          </a:p>
          <a:p>
            <a:pPr marL="431800" lvl="1" indent="-215900" algn="l">
              <a:lnSpc>
                <a:spcPts val="2800"/>
              </a:lnSpc>
              <a:buFont typeface="Arial"/>
              <a:buChar char="•"/>
            </a:pPr>
            <a:r>
              <a:rPr lang="en-US" sz="2000">
                <a:solidFill>
                  <a:srgbClr val="000000"/>
                </a:solidFill>
                <a:latin typeface="Poppins"/>
                <a:ea typeface="Poppins"/>
                <a:cs typeface="Poppins"/>
                <a:sym typeface="Poppins"/>
              </a:rPr>
              <a:t>We put all the sheets in a box, read some of them aloud, and discuss why this situation can trigger shame and what might help this person</a:t>
            </a:r>
          </a:p>
        </p:txBody>
      </p:sp>
      <p:sp>
        <p:nvSpPr>
          <p:cNvPr id="8" name="TextBox 8"/>
          <p:cNvSpPr txBox="1"/>
          <p:nvPr/>
        </p:nvSpPr>
        <p:spPr>
          <a:xfrm>
            <a:off x="9249718" y="7413622"/>
            <a:ext cx="7150884"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Everyone has felt shame at least once. </a:t>
            </a:r>
            <a:r>
              <a:rPr lang="en-US" sz="2000">
                <a:solidFill>
                  <a:srgbClr val="000000"/>
                </a:solidFill>
                <a:latin typeface="Poppins"/>
                <a:ea typeface="Poppins"/>
                <a:cs typeface="Poppins"/>
                <a:sym typeface="Poppins"/>
              </a:rPr>
              <a:t>If we share it (even anonymously), we understand each other better and learn to treat each other with more respect.</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E4829D"/>
            </a:solidFill>
          </p:spPr>
          <p:txBody>
            <a:bodyPr/>
            <a:lstStyle/>
            <a:p>
              <a:endParaRPr lang="es-ES"/>
            </a:p>
          </p:txBody>
        </p:sp>
      </p:grpSp>
      <p:sp>
        <p:nvSpPr>
          <p:cNvPr id="4" name="TextBox 4"/>
          <p:cNvSpPr txBox="1"/>
          <p:nvPr/>
        </p:nvSpPr>
        <p:spPr>
          <a:xfrm>
            <a:off x="4220185" y="6773818"/>
            <a:ext cx="9847631" cy="828675"/>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The shame traffic light</a:t>
            </a:r>
          </a:p>
        </p:txBody>
      </p:sp>
      <p:sp>
        <p:nvSpPr>
          <p:cNvPr id="5" name="TextBox 5"/>
          <p:cNvSpPr txBox="1"/>
          <p:nvPr/>
        </p:nvSpPr>
        <p:spPr>
          <a:xfrm>
            <a:off x="1779080" y="2218915"/>
            <a:ext cx="14729841" cy="857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Additional activity</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14607" y="1028700"/>
            <a:ext cx="5544693" cy="8229600"/>
            <a:chOff x="0" y="0"/>
            <a:chExt cx="7392924" cy="10972800"/>
          </a:xfrm>
        </p:grpSpPr>
        <p:sp>
          <p:nvSpPr>
            <p:cNvPr id="3" name="Freeform 3"/>
            <p:cNvSpPr/>
            <p:nvPr/>
          </p:nvSpPr>
          <p:spPr>
            <a:xfrm>
              <a:off x="0" y="0"/>
              <a:ext cx="7392924" cy="10972800"/>
            </a:xfrm>
            <a:custGeom>
              <a:avLst/>
              <a:gdLst/>
              <a:ahLst/>
              <a:cxnLst/>
              <a:rect l="l" t="t" r="r" b="b"/>
              <a:pathLst>
                <a:path w="7392924" h="10972800">
                  <a:moveTo>
                    <a:pt x="0" y="0"/>
                  </a:moveTo>
                  <a:lnTo>
                    <a:pt x="7392924" y="0"/>
                  </a:lnTo>
                  <a:lnTo>
                    <a:pt x="7392924" y="10972800"/>
                  </a:lnTo>
                  <a:lnTo>
                    <a:pt x="0" y="10972800"/>
                  </a:lnTo>
                  <a:lnTo>
                    <a:pt x="0" y="0"/>
                  </a:lnTo>
                  <a:close/>
                </a:path>
              </a:pathLst>
            </a:custGeom>
            <a:blipFill>
              <a:blip r:embed="rId2"/>
              <a:stretch>
                <a:fillRect l="-13" r="-13"/>
              </a:stretch>
            </a:blipFill>
          </p:spPr>
          <p:txBody>
            <a:bodyPr/>
            <a:lstStyle/>
            <a:p>
              <a:endParaRPr lang="es-ES"/>
            </a:p>
          </p:txBody>
        </p:sp>
      </p:grpSp>
      <p:sp>
        <p:nvSpPr>
          <p:cNvPr id="4" name="TextBox 4"/>
          <p:cNvSpPr txBox="1"/>
          <p:nvPr/>
        </p:nvSpPr>
        <p:spPr>
          <a:xfrm>
            <a:off x="1677210" y="3279943"/>
            <a:ext cx="5188706" cy="803910"/>
          </a:xfrm>
          <a:prstGeom prst="rect">
            <a:avLst/>
          </a:prstGeom>
        </p:spPr>
        <p:txBody>
          <a:bodyPr lIns="0" tIns="0" rIns="0" bIns="0" rtlCol="0" anchor="t">
            <a:spAutoFit/>
          </a:bodyPr>
          <a:lstStyle/>
          <a:p>
            <a:pPr algn="ctr">
              <a:lnSpc>
                <a:spcPts val="2940"/>
              </a:lnSpc>
            </a:pPr>
            <a:r>
              <a:rPr lang="en-US" sz="2100" b="1">
                <a:solidFill>
                  <a:srgbClr val="000000"/>
                </a:solidFill>
                <a:latin typeface="Poppins Bold"/>
                <a:ea typeface="Poppins Bold"/>
                <a:cs typeface="Poppins Bold"/>
                <a:sym typeface="Poppins Bold"/>
              </a:rPr>
              <a:t>Shame triggers (Stephan Marks)</a:t>
            </a:r>
          </a:p>
        </p:txBody>
      </p:sp>
      <p:sp>
        <p:nvSpPr>
          <p:cNvPr id="5" name="TextBox 5"/>
          <p:cNvSpPr txBox="1"/>
          <p:nvPr/>
        </p:nvSpPr>
        <p:spPr>
          <a:xfrm>
            <a:off x="1677210" y="4602947"/>
            <a:ext cx="7375712" cy="223266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Poppins"/>
                <a:ea typeface="Poppins"/>
                <a:cs typeface="Poppins"/>
                <a:sym typeface="Poppins"/>
              </a:rPr>
              <a:t>Feeling excluded or set aside</a:t>
            </a:r>
          </a:p>
          <a:p>
            <a:pPr marL="453390" lvl="1" indent="-226695" algn="l">
              <a:lnSpc>
                <a:spcPts val="2940"/>
              </a:lnSpc>
              <a:buFont typeface="Arial"/>
              <a:buChar char="•"/>
            </a:pPr>
            <a:r>
              <a:rPr lang="en-US" sz="2100">
                <a:solidFill>
                  <a:srgbClr val="000000"/>
                </a:solidFill>
                <a:latin typeface="Poppins"/>
                <a:ea typeface="Poppins"/>
                <a:cs typeface="Poppins"/>
                <a:sym typeface="Poppins"/>
              </a:rPr>
              <a:t>Feeling defenceless or exposed (for example on personal or intimate topics)</a:t>
            </a:r>
          </a:p>
          <a:p>
            <a:pPr marL="453390" lvl="1" indent="-226695" algn="l">
              <a:lnSpc>
                <a:spcPts val="2940"/>
              </a:lnSpc>
              <a:buFont typeface="Arial"/>
              <a:buChar char="•"/>
            </a:pPr>
            <a:r>
              <a:rPr lang="en-US" sz="2100">
                <a:solidFill>
                  <a:srgbClr val="000000"/>
                </a:solidFill>
                <a:latin typeface="Poppins"/>
                <a:ea typeface="Poppins"/>
                <a:cs typeface="Poppins"/>
                <a:sym typeface="Poppins"/>
              </a:rPr>
              <a:t>Not feeling recognised or seen</a:t>
            </a:r>
          </a:p>
          <a:p>
            <a:pPr marL="453390" lvl="1" indent="-226695" algn="l">
              <a:lnSpc>
                <a:spcPts val="2940"/>
              </a:lnSpc>
              <a:buFont typeface="Arial"/>
              <a:buChar char="•"/>
            </a:pPr>
            <a:r>
              <a:rPr lang="en-US" sz="2100">
                <a:solidFill>
                  <a:srgbClr val="000000"/>
                </a:solidFill>
                <a:latin typeface="Poppins"/>
                <a:ea typeface="Poppins"/>
                <a:cs typeface="Poppins"/>
                <a:sym typeface="Poppins"/>
              </a:rPr>
              <a:t>Acting against one’s own values or norms</a:t>
            </a:r>
          </a:p>
          <a:p>
            <a:pPr marL="453390" lvl="1" indent="-226695" algn="l">
              <a:lnSpc>
                <a:spcPts val="2940"/>
              </a:lnSpc>
              <a:buFont typeface="Arial"/>
              <a:buChar char="•"/>
            </a:pPr>
            <a:r>
              <a:rPr lang="en-US" sz="2100">
                <a:solidFill>
                  <a:srgbClr val="000000"/>
                </a:solidFill>
                <a:latin typeface="Poppins"/>
                <a:ea typeface="Poppins"/>
                <a:cs typeface="Poppins"/>
                <a:sym typeface="Poppins"/>
              </a:rPr>
              <a:t>Feeling shame because of other people’s behaviour</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31671" y="3781120"/>
            <a:ext cx="5581488" cy="8178003"/>
            <a:chOff x="0" y="0"/>
            <a:chExt cx="7441984" cy="10904004"/>
          </a:xfrm>
        </p:grpSpPr>
        <p:sp>
          <p:nvSpPr>
            <p:cNvPr id="3" name="Freeform 3"/>
            <p:cNvSpPr/>
            <p:nvPr/>
          </p:nvSpPr>
          <p:spPr>
            <a:xfrm>
              <a:off x="0" y="0"/>
              <a:ext cx="7441946" cy="10903966"/>
            </a:xfrm>
            <a:custGeom>
              <a:avLst/>
              <a:gdLst/>
              <a:ahLst/>
              <a:cxnLst/>
              <a:rect l="l" t="t" r="r" b="b"/>
              <a:pathLst>
                <a:path w="7441946" h="10903966">
                  <a:moveTo>
                    <a:pt x="0" y="0"/>
                  </a:moveTo>
                  <a:lnTo>
                    <a:pt x="7441946" y="0"/>
                  </a:lnTo>
                  <a:lnTo>
                    <a:pt x="7441946" y="10903966"/>
                  </a:lnTo>
                  <a:lnTo>
                    <a:pt x="0" y="10903966"/>
                  </a:lnTo>
                  <a:lnTo>
                    <a:pt x="0" y="0"/>
                  </a:lnTo>
                  <a:close/>
                </a:path>
              </a:pathLst>
            </a:custGeom>
            <a:blipFill>
              <a:blip r:embed="rId2"/>
              <a:stretch>
                <a:fillRect l="-81" r="-81"/>
              </a:stretch>
            </a:blipFill>
          </p:spPr>
          <p:txBody>
            <a:bodyPr/>
            <a:lstStyle/>
            <a:p>
              <a:endParaRPr lang="es-ES"/>
            </a:p>
          </p:txBody>
        </p:sp>
      </p:grpSp>
      <p:sp>
        <p:nvSpPr>
          <p:cNvPr id="4" name="TextBox 4"/>
          <p:cNvSpPr txBox="1"/>
          <p:nvPr/>
        </p:nvSpPr>
        <p:spPr>
          <a:xfrm>
            <a:off x="2346960" y="1093975"/>
            <a:ext cx="5898509"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r>
              <a:rPr lang="en-US" sz="2000" b="1">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a:solidFill>
                  <a:srgbClr val="000000"/>
                </a:solidFill>
                <a:latin typeface="Poppins"/>
                <a:ea typeface="Poppins"/>
                <a:cs typeface="Poppins"/>
                <a:sym typeface="Poppins"/>
              </a:rPr>
              <a:t>Cards: red, yellow, green</a:t>
            </a:r>
          </a:p>
          <a:p>
            <a:pPr marL="431800" lvl="1" indent="-215900" algn="l">
              <a:lnSpc>
                <a:spcPts val="2800"/>
              </a:lnSpc>
              <a:buFont typeface="Arial"/>
              <a:buChar char="•"/>
            </a:pPr>
            <a:r>
              <a:rPr lang="en-US" sz="2000">
                <a:solidFill>
                  <a:srgbClr val="000000"/>
                </a:solidFill>
                <a:latin typeface="Poppins"/>
                <a:ea typeface="Poppins"/>
                <a:cs typeface="Poppins"/>
                <a:sym typeface="Poppins"/>
              </a:rPr>
              <a:t>List of situations</a:t>
            </a:r>
          </a:p>
          <a:p>
            <a:pPr marL="431800" lvl="1" indent="-215900" algn="l">
              <a:lnSpc>
                <a:spcPts val="2800"/>
              </a:lnSpc>
              <a:buFont typeface="Arial"/>
              <a:buChar char="•"/>
            </a:pPr>
            <a:r>
              <a:rPr lang="en-US" sz="2000">
                <a:solidFill>
                  <a:srgbClr val="000000"/>
                </a:solidFill>
                <a:latin typeface="Poppins"/>
                <a:ea typeface="Poppins"/>
                <a:cs typeface="Poppins"/>
                <a:sym typeface="Poppins"/>
              </a:rPr>
              <a:t>Space to move around</a:t>
            </a:r>
          </a:p>
        </p:txBody>
      </p:sp>
      <p:sp>
        <p:nvSpPr>
          <p:cNvPr id="5" name="TextBox 5"/>
          <p:cNvSpPr txBox="1"/>
          <p:nvPr/>
        </p:nvSpPr>
        <p:spPr>
          <a:xfrm>
            <a:off x="9330719" y="1093975"/>
            <a:ext cx="6610321"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We use an </a:t>
            </a:r>
            <a:r>
              <a:rPr lang="en-US" sz="2000" b="1">
                <a:solidFill>
                  <a:srgbClr val="000000"/>
                </a:solidFill>
                <a:latin typeface="Poppins Bold"/>
                <a:ea typeface="Poppins Bold"/>
                <a:cs typeface="Poppins Bold"/>
                <a:sym typeface="Poppins Bold"/>
              </a:rPr>
              <a:t>“emotion traffic light”</a:t>
            </a:r>
            <a:r>
              <a:rPr lang="en-US" sz="2000">
                <a:solidFill>
                  <a:srgbClr val="000000"/>
                </a:solidFill>
                <a:latin typeface="Poppins"/>
                <a:ea typeface="Poppins"/>
                <a:cs typeface="Poppins"/>
                <a:sym typeface="Poppins"/>
              </a:rPr>
              <a:t> to show how much shame different situations can trigger</a:t>
            </a:r>
          </a:p>
          <a:p>
            <a:pPr marL="431800" lvl="1" indent="-215900" algn="l">
              <a:lnSpc>
                <a:spcPts val="2800"/>
              </a:lnSpc>
              <a:buFont typeface="Arial"/>
              <a:buChar char="•"/>
            </a:pPr>
            <a:r>
              <a:rPr lang="en-US" sz="2000">
                <a:solidFill>
                  <a:srgbClr val="000000"/>
                </a:solidFill>
                <a:latin typeface="Poppins"/>
                <a:ea typeface="Poppins"/>
                <a:cs typeface="Poppins"/>
                <a:sym typeface="Poppins"/>
              </a:rPr>
              <a:t>We read some phrases and each person raises the card that best represents the intensity they feel</a:t>
            </a:r>
          </a:p>
        </p:txBody>
      </p:sp>
      <p:sp>
        <p:nvSpPr>
          <p:cNvPr id="6" name="TextBox 6"/>
          <p:cNvSpPr txBox="1"/>
          <p:nvPr/>
        </p:nvSpPr>
        <p:spPr>
          <a:xfrm>
            <a:off x="9249718" y="7413622"/>
            <a:ext cx="7150884"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Everyone has felt shame at least once. </a:t>
            </a:r>
            <a:r>
              <a:rPr lang="en-US" sz="2000">
                <a:solidFill>
                  <a:srgbClr val="000000"/>
                </a:solidFill>
                <a:latin typeface="Poppins"/>
                <a:ea typeface="Poppins"/>
                <a:cs typeface="Poppins"/>
                <a:sym typeface="Poppins"/>
              </a:rPr>
              <a:t>If we share it (even anonymously), we understand each other better and learn to treat each other with more respect.</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31671" y="3781120"/>
            <a:ext cx="5581488" cy="8178003"/>
            <a:chOff x="0" y="0"/>
            <a:chExt cx="7441984" cy="10904004"/>
          </a:xfrm>
        </p:grpSpPr>
        <p:sp>
          <p:nvSpPr>
            <p:cNvPr id="3" name="Freeform 3"/>
            <p:cNvSpPr/>
            <p:nvPr/>
          </p:nvSpPr>
          <p:spPr>
            <a:xfrm>
              <a:off x="0" y="0"/>
              <a:ext cx="7441946" cy="10903966"/>
            </a:xfrm>
            <a:custGeom>
              <a:avLst/>
              <a:gdLst/>
              <a:ahLst/>
              <a:cxnLst/>
              <a:rect l="l" t="t" r="r" b="b"/>
              <a:pathLst>
                <a:path w="7441946" h="10903966">
                  <a:moveTo>
                    <a:pt x="0" y="0"/>
                  </a:moveTo>
                  <a:lnTo>
                    <a:pt x="7441946" y="0"/>
                  </a:lnTo>
                  <a:lnTo>
                    <a:pt x="7441946" y="10903966"/>
                  </a:lnTo>
                  <a:lnTo>
                    <a:pt x="0" y="10903966"/>
                  </a:lnTo>
                  <a:lnTo>
                    <a:pt x="0" y="0"/>
                  </a:lnTo>
                  <a:close/>
                </a:path>
              </a:pathLst>
            </a:custGeom>
            <a:blipFill>
              <a:blip r:embed="rId2"/>
              <a:stretch>
                <a:fillRect l="-81" r="-81"/>
              </a:stretch>
            </a:blipFill>
          </p:spPr>
          <p:txBody>
            <a:bodyPr/>
            <a:lstStyle/>
            <a:p>
              <a:endParaRPr lang="es-ES"/>
            </a:p>
          </p:txBody>
        </p:sp>
      </p:grpSp>
      <p:sp>
        <p:nvSpPr>
          <p:cNvPr id="4" name="TextBox 4"/>
          <p:cNvSpPr txBox="1"/>
          <p:nvPr/>
        </p:nvSpPr>
        <p:spPr>
          <a:xfrm>
            <a:off x="2346960" y="1660979"/>
            <a:ext cx="5898509" cy="1073150"/>
          </a:xfrm>
          <a:prstGeom prst="rect">
            <a:avLst/>
          </a:prstGeom>
        </p:spPr>
        <p:txBody>
          <a:bodyPr lIns="0" tIns="0" rIns="0" bIns="0" rtlCol="0" anchor="t">
            <a:spAutoFit/>
          </a:bodyPr>
          <a:lstStyle/>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Red: high</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Yellow: medium</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Green: little or not at all</a:t>
            </a:r>
          </a:p>
        </p:txBody>
      </p:sp>
      <p:sp>
        <p:nvSpPr>
          <p:cNvPr id="5" name="TextBox 5"/>
          <p:cNvSpPr txBox="1"/>
          <p:nvPr/>
        </p:nvSpPr>
        <p:spPr>
          <a:xfrm>
            <a:off x="8888730" y="1361018"/>
            <a:ext cx="472440" cy="581025"/>
          </a:xfrm>
          <a:prstGeom prst="rect">
            <a:avLst/>
          </a:prstGeom>
        </p:spPr>
        <p:txBody>
          <a:bodyPr lIns="0" tIns="0" rIns="0" bIns="0" rtlCol="0" anchor="t">
            <a:spAutoFit/>
          </a:bodyPr>
          <a:lstStyle/>
          <a:p>
            <a:pPr algn="ctr">
              <a:lnSpc>
                <a:spcPts val="4198"/>
              </a:lnSpc>
            </a:pPr>
            <a:r>
              <a:rPr lang="en-US" sz="2999" b="1">
                <a:solidFill>
                  <a:srgbClr val="71C7D6"/>
                </a:solidFill>
                <a:latin typeface="Poppins Bold"/>
                <a:ea typeface="Poppins Bold"/>
                <a:cs typeface="Poppins Bold"/>
                <a:sym typeface="Poppins Bold"/>
              </a:rPr>
              <a:t>01 </a:t>
            </a:r>
          </a:p>
        </p:txBody>
      </p:sp>
      <p:sp>
        <p:nvSpPr>
          <p:cNvPr id="6" name="TextBox 6"/>
          <p:cNvSpPr txBox="1"/>
          <p:nvPr/>
        </p:nvSpPr>
        <p:spPr>
          <a:xfrm>
            <a:off x="9437370" y="1387211"/>
            <a:ext cx="6024753"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 would feel ashamed if I forgot my part during a group presentation.</a:t>
            </a:r>
          </a:p>
        </p:txBody>
      </p:sp>
      <p:sp>
        <p:nvSpPr>
          <p:cNvPr id="7" name="TextBox 7"/>
          <p:cNvSpPr txBox="1"/>
          <p:nvPr/>
        </p:nvSpPr>
        <p:spPr>
          <a:xfrm>
            <a:off x="8812530" y="2306022"/>
            <a:ext cx="472440" cy="581025"/>
          </a:xfrm>
          <a:prstGeom prst="rect">
            <a:avLst/>
          </a:prstGeom>
        </p:spPr>
        <p:txBody>
          <a:bodyPr lIns="0" tIns="0" rIns="0" bIns="0" rtlCol="0" anchor="t">
            <a:spAutoFit/>
          </a:bodyPr>
          <a:lstStyle/>
          <a:p>
            <a:pPr algn="ctr">
              <a:lnSpc>
                <a:spcPts val="4198"/>
              </a:lnSpc>
            </a:pPr>
            <a:r>
              <a:rPr lang="en-US" sz="2999" b="1">
                <a:solidFill>
                  <a:srgbClr val="E4829D"/>
                </a:solidFill>
                <a:latin typeface="Poppins Bold"/>
                <a:ea typeface="Poppins Bold"/>
                <a:cs typeface="Poppins Bold"/>
                <a:sym typeface="Poppins Bold"/>
              </a:rPr>
              <a:t>02</a:t>
            </a:r>
          </a:p>
        </p:txBody>
      </p:sp>
      <p:sp>
        <p:nvSpPr>
          <p:cNvPr id="8" name="TextBox 8"/>
          <p:cNvSpPr txBox="1"/>
          <p:nvPr/>
        </p:nvSpPr>
        <p:spPr>
          <a:xfrm>
            <a:off x="9437370" y="2332215"/>
            <a:ext cx="7433300"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 would feel ashamed if my parents commented something embarrassing on my posts.</a:t>
            </a:r>
          </a:p>
        </p:txBody>
      </p:sp>
      <p:sp>
        <p:nvSpPr>
          <p:cNvPr id="9" name="TextBox 9"/>
          <p:cNvSpPr txBox="1"/>
          <p:nvPr/>
        </p:nvSpPr>
        <p:spPr>
          <a:xfrm>
            <a:off x="8774430" y="3255340"/>
            <a:ext cx="512940" cy="581025"/>
          </a:xfrm>
          <a:prstGeom prst="rect">
            <a:avLst/>
          </a:prstGeom>
        </p:spPr>
        <p:txBody>
          <a:bodyPr lIns="0" tIns="0" rIns="0" bIns="0" rtlCol="0" anchor="t">
            <a:spAutoFit/>
          </a:bodyPr>
          <a:lstStyle/>
          <a:p>
            <a:pPr algn="ctr">
              <a:lnSpc>
                <a:spcPts val="4198"/>
              </a:lnSpc>
            </a:pPr>
            <a:r>
              <a:rPr lang="en-US" sz="2999" b="1">
                <a:solidFill>
                  <a:srgbClr val="51B264"/>
                </a:solidFill>
                <a:latin typeface="Poppins Bold"/>
                <a:ea typeface="Poppins Bold"/>
                <a:cs typeface="Poppins Bold"/>
                <a:sym typeface="Poppins Bold"/>
              </a:rPr>
              <a:t>03</a:t>
            </a:r>
          </a:p>
        </p:txBody>
      </p:sp>
      <p:sp>
        <p:nvSpPr>
          <p:cNvPr id="10" name="TextBox 10"/>
          <p:cNvSpPr txBox="1"/>
          <p:nvPr/>
        </p:nvSpPr>
        <p:spPr>
          <a:xfrm>
            <a:off x="9437370" y="3281534"/>
            <a:ext cx="7410212"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 would feel ashamed if I tripped getting off the bus in front of the whole school.</a:t>
            </a:r>
          </a:p>
        </p:txBody>
      </p:sp>
      <p:sp>
        <p:nvSpPr>
          <p:cNvPr id="11" name="TextBox 11"/>
          <p:cNvSpPr txBox="1"/>
          <p:nvPr/>
        </p:nvSpPr>
        <p:spPr>
          <a:xfrm>
            <a:off x="8774430" y="4206954"/>
            <a:ext cx="512940" cy="581025"/>
          </a:xfrm>
          <a:prstGeom prst="rect">
            <a:avLst/>
          </a:prstGeom>
        </p:spPr>
        <p:txBody>
          <a:bodyPr lIns="0" tIns="0" rIns="0" bIns="0" rtlCol="0" anchor="t">
            <a:spAutoFit/>
          </a:bodyPr>
          <a:lstStyle/>
          <a:p>
            <a:pPr algn="ctr">
              <a:lnSpc>
                <a:spcPts val="4198"/>
              </a:lnSpc>
            </a:pPr>
            <a:r>
              <a:rPr lang="en-US" sz="2999" b="1">
                <a:solidFill>
                  <a:srgbClr val="FFED4C"/>
                </a:solidFill>
                <a:latin typeface="Poppins Bold"/>
                <a:ea typeface="Poppins Bold"/>
                <a:cs typeface="Poppins Bold"/>
                <a:sym typeface="Poppins Bold"/>
              </a:rPr>
              <a:t>04</a:t>
            </a:r>
          </a:p>
        </p:txBody>
      </p:sp>
      <p:sp>
        <p:nvSpPr>
          <p:cNvPr id="12" name="TextBox 12"/>
          <p:cNvSpPr txBox="1"/>
          <p:nvPr/>
        </p:nvSpPr>
        <p:spPr>
          <a:xfrm>
            <a:off x="9437370" y="4233148"/>
            <a:ext cx="7641117"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 would feel ashamed if friends found my personal drawings or writings.</a:t>
            </a:r>
          </a:p>
        </p:txBody>
      </p:sp>
      <p:sp>
        <p:nvSpPr>
          <p:cNvPr id="13" name="TextBox 13"/>
          <p:cNvSpPr txBox="1"/>
          <p:nvPr/>
        </p:nvSpPr>
        <p:spPr>
          <a:xfrm>
            <a:off x="8774430" y="5156273"/>
            <a:ext cx="512940" cy="581025"/>
          </a:xfrm>
          <a:prstGeom prst="rect">
            <a:avLst/>
          </a:prstGeom>
        </p:spPr>
        <p:txBody>
          <a:bodyPr lIns="0" tIns="0" rIns="0" bIns="0" rtlCol="0" anchor="t">
            <a:spAutoFit/>
          </a:bodyPr>
          <a:lstStyle/>
          <a:p>
            <a:pPr algn="ctr">
              <a:lnSpc>
                <a:spcPts val="4198"/>
              </a:lnSpc>
            </a:pPr>
            <a:r>
              <a:rPr lang="en-US" sz="2999" b="1">
                <a:solidFill>
                  <a:srgbClr val="71C7D6"/>
                </a:solidFill>
                <a:latin typeface="Poppins Bold"/>
                <a:ea typeface="Poppins Bold"/>
                <a:cs typeface="Poppins Bold"/>
                <a:sym typeface="Poppins Bold"/>
              </a:rPr>
              <a:t>05</a:t>
            </a:r>
          </a:p>
        </p:txBody>
      </p:sp>
      <p:sp>
        <p:nvSpPr>
          <p:cNvPr id="14" name="TextBox 14"/>
          <p:cNvSpPr txBox="1"/>
          <p:nvPr/>
        </p:nvSpPr>
        <p:spPr>
          <a:xfrm>
            <a:off x="9437370" y="5182467"/>
            <a:ext cx="6510757"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 would feel ashamed to speak in front of others or to make a mistake reading aloud.</a:t>
            </a:r>
          </a:p>
        </p:txBody>
      </p:sp>
      <p:sp>
        <p:nvSpPr>
          <p:cNvPr id="15" name="TextBox 15"/>
          <p:cNvSpPr txBox="1"/>
          <p:nvPr/>
        </p:nvSpPr>
        <p:spPr>
          <a:xfrm>
            <a:off x="8774430" y="6105601"/>
            <a:ext cx="512940" cy="581025"/>
          </a:xfrm>
          <a:prstGeom prst="rect">
            <a:avLst/>
          </a:prstGeom>
        </p:spPr>
        <p:txBody>
          <a:bodyPr lIns="0" tIns="0" rIns="0" bIns="0" rtlCol="0" anchor="t">
            <a:spAutoFit/>
          </a:bodyPr>
          <a:lstStyle/>
          <a:p>
            <a:pPr algn="ctr">
              <a:lnSpc>
                <a:spcPts val="4198"/>
              </a:lnSpc>
            </a:pPr>
            <a:r>
              <a:rPr lang="en-US" sz="2999" b="1">
                <a:solidFill>
                  <a:srgbClr val="51B264"/>
                </a:solidFill>
                <a:latin typeface="Poppins Bold"/>
                <a:ea typeface="Poppins Bold"/>
                <a:cs typeface="Poppins Bold"/>
                <a:sym typeface="Poppins Bold"/>
              </a:rPr>
              <a:t>06</a:t>
            </a:r>
          </a:p>
        </p:txBody>
      </p:sp>
      <p:sp>
        <p:nvSpPr>
          <p:cNvPr id="16" name="TextBox 16"/>
          <p:cNvSpPr txBox="1"/>
          <p:nvPr/>
        </p:nvSpPr>
        <p:spPr>
          <a:xfrm>
            <a:off x="9437370" y="6131795"/>
            <a:ext cx="6510757"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 would feel ashamed if I were not accepted by my friends.</a:t>
            </a:r>
          </a:p>
        </p:txBody>
      </p:sp>
      <p:sp>
        <p:nvSpPr>
          <p:cNvPr id="17" name="TextBox 17"/>
          <p:cNvSpPr txBox="1"/>
          <p:nvPr/>
        </p:nvSpPr>
        <p:spPr>
          <a:xfrm>
            <a:off x="8774430" y="7252297"/>
            <a:ext cx="7173697"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marL="431800" lvl="1" indent="-215900" algn="l">
              <a:lnSpc>
                <a:spcPts val="2800"/>
              </a:lnSpc>
              <a:buFont typeface="Arial"/>
              <a:buChar char="•"/>
            </a:pPr>
            <a:r>
              <a:rPr lang="en-US" sz="2000">
                <a:solidFill>
                  <a:srgbClr val="000000"/>
                </a:solidFill>
                <a:latin typeface="Poppins"/>
                <a:ea typeface="Poppins"/>
                <a:cs typeface="Poppins"/>
                <a:sym typeface="Poppins"/>
              </a:rPr>
              <a:t>Everyone experiences shame in their own way. There are no “right” levels of intensity: all are valid.</a:t>
            </a:r>
          </a:p>
          <a:p>
            <a:pPr marL="457201" lvl="2" indent="-152400" algn="l">
              <a:lnSpc>
                <a:spcPts val="2800"/>
              </a:lnSpc>
            </a:pPr>
            <a:endParaRPr lang="en-US" sz="2000">
              <a:solidFill>
                <a:srgbClr val="000000"/>
              </a:solidFill>
              <a:latin typeface="Poppins"/>
              <a:ea typeface="Poppins"/>
              <a:cs typeface="Poppins"/>
              <a:sym typeface="Poppins"/>
            </a:endParaRPr>
          </a:p>
          <a:p>
            <a:pPr marL="457201" lvl="2" indent="-152400" algn="l">
              <a:lnSpc>
                <a:spcPts val="2800"/>
              </a:lnSpc>
            </a:pPr>
            <a:endParaRPr lang="en-US" sz="2000">
              <a:solidFill>
                <a:srgbClr val="000000"/>
              </a:solidFill>
              <a:latin typeface="Poppins"/>
              <a:ea typeface="Poppins"/>
              <a:cs typeface="Poppins"/>
              <a:sym typeface="Poppins"/>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4220185" y="6773818"/>
            <a:ext cx="9847631" cy="828675"/>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Mural</a:t>
            </a:r>
          </a:p>
        </p:txBody>
      </p:sp>
      <p:sp>
        <p:nvSpPr>
          <p:cNvPr id="5" name="TextBox 5"/>
          <p:cNvSpPr txBox="1"/>
          <p:nvPr/>
        </p:nvSpPr>
        <p:spPr>
          <a:xfrm>
            <a:off x="1779080" y="2218915"/>
            <a:ext cx="14729841" cy="857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Additional activity</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346960" y="1093975"/>
            <a:ext cx="5898509"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r>
              <a:rPr lang="en-US" sz="2000" b="1">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a:solidFill>
                  <a:srgbClr val="000000"/>
                </a:solidFill>
                <a:latin typeface="Poppins"/>
                <a:ea typeface="Poppins"/>
                <a:cs typeface="Poppins"/>
                <a:sym typeface="Poppins"/>
              </a:rPr>
              <a:t>Cardboard or wallpaper</a:t>
            </a:r>
          </a:p>
          <a:p>
            <a:pPr marL="431800" lvl="1" indent="-215900" algn="l">
              <a:lnSpc>
                <a:spcPts val="2800"/>
              </a:lnSpc>
              <a:buFont typeface="Arial"/>
              <a:buChar char="•"/>
            </a:pPr>
            <a:r>
              <a:rPr lang="en-US" sz="2000">
                <a:solidFill>
                  <a:srgbClr val="000000"/>
                </a:solidFill>
                <a:latin typeface="Poppins"/>
                <a:ea typeface="Poppins"/>
                <a:cs typeface="Poppins"/>
                <a:sym typeface="Poppins"/>
              </a:rPr>
              <a:t>Post-it notes</a:t>
            </a:r>
          </a:p>
          <a:p>
            <a:pPr marL="431800" lvl="1" indent="-215900" algn="l">
              <a:lnSpc>
                <a:spcPts val="2800"/>
              </a:lnSpc>
              <a:buFont typeface="Arial"/>
              <a:buChar char="•"/>
            </a:pPr>
            <a:r>
              <a:rPr lang="en-US" sz="2000">
                <a:solidFill>
                  <a:srgbClr val="000000"/>
                </a:solidFill>
                <a:latin typeface="Poppins"/>
                <a:ea typeface="Poppins"/>
                <a:cs typeface="Poppins"/>
                <a:sym typeface="Poppins"/>
              </a:rPr>
              <a:t>Coloured markers</a:t>
            </a:r>
          </a:p>
          <a:p>
            <a:pPr marL="431800" lvl="1" indent="-215900" algn="l">
              <a:lnSpc>
                <a:spcPts val="2800"/>
              </a:lnSpc>
              <a:buFont typeface="Arial"/>
              <a:buChar char="•"/>
            </a:pPr>
            <a:r>
              <a:rPr lang="en-US" sz="2000">
                <a:solidFill>
                  <a:srgbClr val="000000"/>
                </a:solidFill>
                <a:latin typeface="Poppins"/>
                <a:ea typeface="Poppins"/>
                <a:cs typeface="Poppins"/>
                <a:sym typeface="Poppins"/>
              </a:rPr>
              <a:t>Poster: “What helps me feel safe in my class”</a:t>
            </a:r>
          </a:p>
        </p:txBody>
      </p:sp>
      <p:sp>
        <p:nvSpPr>
          <p:cNvPr id="5" name="TextBox 5"/>
          <p:cNvSpPr txBox="1"/>
          <p:nvPr/>
        </p:nvSpPr>
        <p:spPr>
          <a:xfrm>
            <a:off x="9330719" y="1093975"/>
            <a:ext cx="6610321" cy="28352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marL="431800" lvl="1" indent="-215900" algn="l">
              <a:lnSpc>
                <a:spcPts val="2800"/>
              </a:lnSpc>
              <a:buFont typeface="Arial"/>
              <a:buChar char="•"/>
            </a:pPr>
            <a:r>
              <a:rPr lang="en-US" sz="2000">
                <a:solidFill>
                  <a:srgbClr val="000000"/>
                </a:solidFill>
                <a:latin typeface="Poppins"/>
                <a:ea typeface="Poppins"/>
                <a:cs typeface="Poppins"/>
                <a:sym typeface="Poppins"/>
              </a:rPr>
              <a:t>We reflect on things that help us feel good and respected in class</a:t>
            </a:r>
          </a:p>
          <a:p>
            <a:pPr marL="431800" lvl="1" indent="-215900" algn="l">
              <a:lnSpc>
                <a:spcPts val="2800"/>
              </a:lnSpc>
              <a:buFont typeface="Arial"/>
              <a:buChar char="•"/>
            </a:pPr>
            <a:r>
              <a:rPr lang="en-US" sz="2000">
                <a:solidFill>
                  <a:srgbClr val="000000"/>
                </a:solidFill>
                <a:latin typeface="Poppins"/>
                <a:ea typeface="Poppins"/>
                <a:cs typeface="Poppins"/>
                <a:sym typeface="Poppins"/>
              </a:rPr>
              <a:t>Each student writes an idea or draws something on a card</a:t>
            </a:r>
          </a:p>
          <a:p>
            <a:pPr marL="431800" lvl="1" indent="-215900" algn="l">
              <a:lnSpc>
                <a:spcPts val="2800"/>
              </a:lnSpc>
              <a:buFont typeface="Arial"/>
              <a:buChar char="•"/>
            </a:pPr>
            <a:r>
              <a:rPr lang="en-US" sz="2000">
                <a:solidFill>
                  <a:srgbClr val="000000"/>
                </a:solidFill>
                <a:latin typeface="Poppins"/>
                <a:ea typeface="Poppins"/>
                <a:cs typeface="Poppins"/>
                <a:sym typeface="Poppins"/>
              </a:rPr>
              <a:t>We stick all the cards on a poster and group them by theme: respect, empathy, collaboration</a:t>
            </a:r>
          </a:p>
        </p:txBody>
      </p:sp>
      <p:sp>
        <p:nvSpPr>
          <p:cNvPr id="6" name="TextBox 6"/>
          <p:cNvSpPr txBox="1"/>
          <p:nvPr/>
        </p:nvSpPr>
        <p:spPr>
          <a:xfrm>
            <a:off x="9249718" y="6171619"/>
            <a:ext cx="7150884"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marL="431800" lvl="1" indent="-215900" algn="l">
              <a:lnSpc>
                <a:spcPts val="2800"/>
              </a:lnSpc>
              <a:buFont typeface="Arial"/>
              <a:buChar char="•"/>
            </a:pPr>
            <a:r>
              <a:rPr lang="en-US" sz="2000">
                <a:solidFill>
                  <a:srgbClr val="000000"/>
                </a:solidFill>
                <a:latin typeface="Poppins"/>
                <a:ea typeface="Poppins"/>
                <a:cs typeface="Poppins"/>
                <a:sym typeface="Poppins"/>
              </a:rPr>
              <a:t>This mural shows how we want to relate to each other as a group.</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It is a shared commitment to create a class where no one </a:t>
            </a:r>
            <a:r>
              <a:rPr lang="en-US" sz="2000">
                <a:solidFill>
                  <a:srgbClr val="000000"/>
                </a:solidFill>
                <a:latin typeface="Poppins"/>
                <a:ea typeface="Poppins"/>
                <a:cs typeface="Poppins"/>
                <a:sym typeface="Poppins"/>
              </a:rPr>
              <a:t>feels ashamed of being who they are.</a:t>
            </a:r>
          </a:p>
        </p:txBody>
      </p:sp>
      <p:pic>
        <p:nvPicPr>
          <p:cNvPr id="8" name="Picture 7">
            <a:extLst>
              <a:ext uri="{FF2B5EF4-FFF2-40B4-BE49-F238E27FC236}">
                <a16:creationId xmlns:a16="http://schemas.microsoft.com/office/drawing/2014/main" id="{819B0DEE-2DFB-0103-A3F2-D51C8C19F09F}"/>
              </a:ext>
            </a:extLst>
          </p:cNvPr>
          <p:cNvPicPr>
            <a:picLocks noChangeAspect="1"/>
          </p:cNvPicPr>
          <p:nvPr/>
        </p:nvPicPr>
        <p:blipFill>
          <a:blip r:embed="rId2"/>
          <a:stretch>
            <a:fillRect/>
          </a:stretch>
        </p:blipFill>
        <p:spPr>
          <a:xfrm>
            <a:off x="1140374" y="4381500"/>
            <a:ext cx="7173326" cy="7516274"/>
          </a:xfrm>
          <a:prstGeom prst="rect">
            <a:avLst/>
          </a:prstGeom>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00104" y="1028700"/>
            <a:ext cx="10687793" cy="8229600"/>
            <a:chOff x="0" y="0"/>
            <a:chExt cx="14250391" cy="10972800"/>
          </a:xfrm>
        </p:grpSpPr>
        <p:sp>
          <p:nvSpPr>
            <p:cNvPr id="3" name="Freeform 3"/>
            <p:cNvSpPr/>
            <p:nvPr/>
          </p:nvSpPr>
          <p:spPr>
            <a:xfrm>
              <a:off x="0" y="0"/>
              <a:ext cx="14250415" cy="10972800"/>
            </a:xfrm>
            <a:custGeom>
              <a:avLst/>
              <a:gdLst/>
              <a:ahLst/>
              <a:cxnLst/>
              <a:rect l="l" t="t" r="r" b="b"/>
              <a:pathLst>
                <a:path w="14250415" h="10972800">
                  <a:moveTo>
                    <a:pt x="0" y="0"/>
                  </a:moveTo>
                  <a:lnTo>
                    <a:pt x="14250415" y="0"/>
                  </a:lnTo>
                  <a:lnTo>
                    <a:pt x="14250415" y="10972800"/>
                  </a:lnTo>
                  <a:lnTo>
                    <a:pt x="0" y="10972800"/>
                  </a:lnTo>
                  <a:lnTo>
                    <a:pt x="0" y="0"/>
                  </a:lnTo>
                  <a:close/>
                </a:path>
              </a:pathLst>
            </a:custGeom>
            <a:blipFill>
              <a:blip r:embed="rId2"/>
              <a:stretch>
                <a:fillRect t="-7" b="-7"/>
              </a:stretch>
            </a:blipFill>
          </p:spPr>
          <p:txBody>
            <a:bodyPr/>
            <a:lstStyle/>
            <a:p>
              <a:endParaRPr lang="es-ES"/>
            </a:p>
          </p:txBody>
        </p:sp>
      </p:grpSp>
      <p:grpSp>
        <p:nvGrpSpPr>
          <p:cNvPr id="4" name="Group 4"/>
          <p:cNvGrpSpPr/>
          <p:nvPr/>
        </p:nvGrpSpPr>
        <p:grpSpPr>
          <a:xfrm rot="-10800000">
            <a:off x="3098686" y="2981181"/>
            <a:ext cx="12090628" cy="6839112"/>
            <a:chOff x="0" y="0"/>
            <a:chExt cx="3184363" cy="1801248"/>
          </a:xfrm>
        </p:grpSpPr>
        <p:sp>
          <p:nvSpPr>
            <p:cNvPr id="5" name="Freeform 5"/>
            <p:cNvSpPr/>
            <p:nvPr/>
          </p:nvSpPr>
          <p:spPr>
            <a:xfrm>
              <a:off x="0" y="0"/>
              <a:ext cx="3184363" cy="1801247"/>
            </a:xfrm>
            <a:custGeom>
              <a:avLst/>
              <a:gdLst/>
              <a:ahLst/>
              <a:cxnLst/>
              <a:rect l="l" t="t" r="r" b="b"/>
              <a:pathLst>
                <a:path w="3184363" h="1801247">
                  <a:moveTo>
                    <a:pt x="0" y="0"/>
                  </a:moveTo>
                  <a:lnTo>
                    <a:pt x="3184363" y="0"/>
                  </a:lnTo>
                  <a:lnTo>
                    <a:pt x="3184363" y="1801247"/>
                  </a:lnTo>
                  <a:lnTo>
                    <a:pt x="0" y="1801247"/>
                  </a:lnTo>
                  <a:close/>
                </a:path>
              </a:pathLst>
            </a:custGeom>
            <a:gradFill rotWithShape="1">
              <a:gsLst>
                <a:gs pos="0">
                  <a:srgbClr val="FFFFFF">
                    <a:alpha val="100000"/>
                  </a:srgbClr>
                </a:gs>
                <a:gs pos="50000">
                  <a:srgbClr val="FFFFFF">
                    <a:alpha val="100000"/>
                  </a:srgbClr>
                </a:gs>
                <a:gs pos="100000">
                  <a:srgbClr val="FFFFFF">
                    <a:alpha val="0"/>
                  </a:srgbClr>
                </a:gs>
              </a:gsLst>
              <a:lin ang="5400000"/>
            </a:gradFill>
          </p:spPr>
          <p:txBody>
            <a:bodyPr/>
            <a:lstStyle/>
            <a:p>
              <a:endParaRPr lang="es-ES"/>
            </a:p>
          </p:txBody>
        </p:sp>
        <p:sp>
          <p:nvSpPr>
            <p:cNvPr id="6" name="TextBox 6"/>
            <p:cNvSpPr txBox="1"/>
            <p:nvPr/>
          </p:nvSpPr>
          <p:spPr>
            <a:xfrm>
              <a:off x="0" y="-66675"/>
              <a:ext cx="3184363" cy="1867923"/>
            </a:xfrm>
            <a:prstGeom prst="rect">
              <a:avLst/>
            </a:prstGeom>
          </p:spPr>
          <p:txBody>
            <a:bodyPr lIns="50800" tIns="50800" rIns="50800" bIns="50800" rtlCol="0" anchor="ctr"/>
            <a:lstStyle/>
            <a:p>
              <a:pPr algn="ctr">
                <a:lnSpc>
                  <a:spcPts val="2800"/>
                </a:lnSpc>
              </a:pPr>
              <a:endParaRPr/>
            </a:p>
          </p:txBody>
        </p:sp>
      </p:grpSp>
      <p:sp>
        <p:nvSpPr>
          <p:cNvPr id="7" name="Freeform 7"/>
          <p:cNvSpPr/>
          <p:nvPr/>
        </p:nvSpPr>
        <p:spPr>
          <a:xfrm>
            <a:off x="4601528" y="5852932"/>
            <a:ext cx="9084945" cy="1430426"/>
          </a:xfrm>
          <a:custGeom>
            <a:avLst/>
            <a:gdLst/>
            <a:ahLst/>
            <a:cxnLst/>
            <a:rect l="l" t="t" r="r" b="b"/>
            <a:pathLst>
              <a:path w="9084945" h="1430426">
                <a:moveTo>
                  <a:pt x="0" y="0"/>
                </a:moveTo>
                <a:lnTo>
                  <a:pt x="9084944" y="0"/>
                </a:lnTo>
                <a:lnTo>
                  <a:pt x="9084944" y="1430426"/>
                </a:lnTo>
                <a:lnTo>
                  <a:pt x="0" y="14304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grpSp>
        <p:nvGrpSpPr>
          <p:cNvPr id="8" name="Group 8"/>
          <p:cNvGrpSpPr/>
          <p:nvPr/>
        </p:nvGrpSpPr>
        <p:grpSpPr>
          <a:xfrm>
            <a:off x="4637694" y="5635942"/>
            <a:ext cx="9012622" cy="1611249"/>
            <a:chOff x="0" y="0"/>
            <a:chExt cx="12016829" cy="2148332"/>
          </a:xfrm>
        </p:grpSpPr>
        <p:sp>
          <p:nvSpPr>
            <p:cNvPr id="9" name="Freeform 9"/>
            <p:cNvSpPr/>
            <p:nvPr/>
          </p:nvSpPr>
          <p:spPr>
            <a:xfrm>
              <a:off x="0" y="0"/>
              <a:ext cx="12016824" cy="2148336"/>
            </a:xfrm>
            <a:custGeom>
              <a:avLst/>
              <a:gdLst/>
              <a:ahLst/>
              <a:cxnLst/>
              <a:rect l="l" t="t" r="r" b="b"/>
              <a:pathLst>
                <a:path w="12016824" h="2148336">
                  <a:moveTo>
                    <a:pt x="0" y="0"/>
                  </a:moveTo>
                  <a:lnTo>
                    <a:pt x="12016824" y="0"/>
                  </a:lnTo>
                  <a:lnTo>
                    <a:pt x="12016824" y="2148336"/>
                  </a:lnTo>
                  <a:lnTo>
                    <a:pt x="0" y="2148336"/>
                  </a:lnTo>
                  <a:close/>
                </a:path>
              </a:pathLst>
            </a:custGeom>
            <a:blipFill>
              <a:blip r:embed="rId4">
                <a:alphaModFix amt="0"/>
              </a:blip>
              <a:stretch>
                <a:fillRect t="-58990" b="-58990"/>
              </a:stretch>
            </a:blipFill>
          </p:spPr>
          <p:txBody>
            <a:bodyPr/>
            <a:lstStyle/>
            <a:p>
              <a:endParaRPr lang="es-ES"/>
            </a:p>
          </p:txBody>
        </p:sp>
        <p:sp>
          <p:nvSpPr>
            <p:cNvPr id="10" name="TextBox 10"/>
            <p:cNvSpPr txBox="1"/>
            <p:nvPr/>
          </p:nvSpPr>
          <p:spPr>
            <a:xfrm>
              <a:off x="0" y="-66675"/>
              <a:ext cx="12016829" cy="2215007"/>
            </a:xfrm>
            <a:prstGeom prst="rect">
              <a:avLst/>
            </a:prstGeom>
          </p:spPr>
          <p:txBody>
            <a:bodyPr lIns="0" tIns="0" rIns="0" bIns="0" rtlCol="0" anchor="ctr"/>
            <a:lstStyle/>
            <a:p>
              <a:pPr algn="ctr">
                <a:lnSpc>
                  <a:spcPts val="2800"/>
                </a:lnSpc>
              </a:pPr>
              <a:r>
                <a:rPr lang="en-US" sz="2000" b="1">
                  <a:solidFill>
                    <a:srgbClr val="000000"/>
                  </a:solidFill>
                  <a:latin typeface="Poppins Bold"/>
                  <a:ea typeface="Poppins Bold"/>
                  <a:cs typeface="Poppins Bold"/>
                  <a:sym typeface="Poppins Bold"/>
                </a:rPr>
                <a:t>Shame does not define you. Understanding it helps us manage it more calmly and treat each other better.</a:t>
              </a:r>
            </a:p>
          </p:txBody>
        </p:sp>
      </p:grpSp>
      <p:sp>
        <p:nvSpPr>
          <p:cNvPr id="11" name="TextBox 11"/>
          <p:cNvSpPr txBox="1"/>
          <p:nvPr/>
        </p:nvSpPr>
        <p:spPr>
          <a:xfrm>
            <a:off x="3661191" y="7585091"/>
            <a:ext cx="11019615" cy="1778000"/>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Today we have seen that everyone experiences shame at some point and that each person lives it differently.</a:t>
            </a:r>
          </a:p>
          <a:p>
            <a:pPr algn="ctr">
              <a:lnSpc>
                <a:spcPts val="2800"/>
              </a:lnSpc>
            </a:pPr>
            <a:r>
              <a:rPr lang="en-US" sz="2000">
                <a:solidFill>
                  <a:srgbClr val="000000"/>
                </a:solidFill>
                <a:latin typeface="Poppins"/>
                <a:ea typeface="Poppins"/>
                <a:cs typeface="Poppins"/>
                <a:sym typeface="Poppins"/>
              </a:rPr>
              <a:t>When we talk about it, we understand it better.</a:t>
            </a:r>
          </a:p>
          <a:p>
            <a:pPr algn="ctr">
              <a:lnSpc>
                <a:spcPts val="2800"/>
              </a:lnSpc>
            </a:pPr>
            <a:r>
              <a:rPr lang="en-US" sz="2000">
                <a:solidFill>
                  <a:srgbClr val="000000"/>
                </a:solidFill>
                <a:latin typeface="Poppins"/>
                <a:ea typeface="Poppins"/>
                <a:cs typeface="Poppins"/>
                <a:sym typeface="Poppins"/>
              </a:rPr>
              <a:t>And when we treat each other with respect, no one needs to hide how they feel. </a:t>
            </a:r>
            <a:r>
              <a:rPr lang="en-US" sz="2000" b="1">
                <a:solidFill>
                  <a:srgbClr val="000000"/>
                </a:solidFill>
                <a:latin typeface="Poppins Bold"/>
                <a:ea typeface="Poppins Bold"/>
                <a:cs typeface="Poppins Bold"/>
                <a:sym typeface="Poppins Bold"/>
              </a:rPr>
              <a:t>Thank you for helping to create a braver, more respectful class.</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4DBFFD-5C0A-3252-6489-AFB65D66AC82}"/>
              </a:ext>
            </a:extLst>
          </p:cNvPr>
          <p:cNvPicPr>
            <a:picLocks noChangeAspect="1"/>
          </p:cNvPicPr>
          <p:nvPr/>
        </p:nvPicPr>
        <p:blipFill>
          <a:blip r:embed="rId2"/>
          <a:stretch>
            <a:fillRect/>
          </a:stretch>
        </p:blipFill>
        <p:spPr>
          <a:xfrm>
            <a:off x="1596498" y="1028700"/>
            <a:ext cx="15095004" cy="8151058"/>
          </a:xfrm>
          <a:prstGeom prst="rect">
            <a:avLst/>
          </a:prstGeo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432561" y="1624565"/>
            <a:ext cx="5188706" cy="789622"/>
          </a:xfrm>
          <a:prstGeom prst="rect">
            <a:avLst/>
          </a:prstGeom>
        </p:spPr>
        <p:txBody>
          <a:bodyPr lIns="0" tIns="0" rIns="0" bIns="0" rtlCol="0" anchor="t">
            <a:spAutoFit/>
          </a:bodyPr>
          <a:lstStyle/>
          <a:p>
            <a:pPr algn="ctr">
              <a:lnSpc>
                <a:spcPts val="2940"/>
              </a:lnSpc>
            </a:pPr>
            <a:r>
              <a:rPr lang="en-US" sz="2100" b="1">
                <a:solidFill>
                  <a:srgbClr val="000000"/>
                </a:solidFill>
                <a:latin typeface="Poppins Bold"/>
                <a:ea typeface="Poppins Bold"/>
                <a:cs typeface="Poppins Bold"/>
                <a:sym typeface="Poppins Bold"/>
              </a:rPr>
              <a:t>The shame compass</a:t>
            </a:r>
          </a:p>
          <a:p>
            <a:pPr algn="ctr">
              <a:lnSpc>
                <a:spcPts val="2940"/>
              </a:lnSpc>
            </a:pPr>
            <a:r>
              <a:rPr lang="en-US" sz="2100">
                <a:solidFill>
                  <a:srgbClr val="000000"/>
                </a:solidFill>
                <a:latin typeface="Poppins"/>
                <a:ea typeface="Poppins"/>
                <a:cs typeface="Poppins"/>
                <a:sym typeface="Poppins"/>
              </a:rPr>
              <a:t>Donald Nathanson</a:t>
            </a:r>
          </a:p>
        </p:txBody>
      </p:sp>
      <p:sp>
        <p:nvSpPr>
          <p:cNvPr id="5" name="TextBox 5"/>
          <p:cNvSpPr txBox="1"/>
          <p:nvPr/>
        </p:nvSpPr>
        <p:spPr>
          <a:xfrm>
            <a:off x="9898094" y="2585637"/>
            <a:ext cx="5696702" cy="1492253"/>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When people feel shame, they often react in different ways. Nathanson describes four main directions:</a:t>
            </a:r>
          </a:p>
        </p:txBody>
      </p:sp>
      <p:sp>
        <p:nvSpPr>
          <p:cNvPr id="6" name="TextBox 6"/>
          <p:cNvSpPr txBox="1"/>
          <p:nvPr/>
        </p:nvSpPr>
        <p:spPr>
          <a:xfrm>
            <a:off x="9898094" y="4313644"/>
            <a:ext cx="5696702" cy="2835275"/>
          </a:xfrm>
          <a:prstGeom prst="rect">
            <a:avLst/>
          </a:prstGeom>
        </p:spPr>
        <p:txBody>
          <a:bodyPr lIns="0" tIns="0" rIns="0" bIns="0" rtlCol="0" anchor="t">
            <a:spAutoFit/>
          </a:bodyPr>
          <a:lstStyle/>
          <a:p>
            <a:pPr marL="431800" lvl="1" indent="-215900" algn="l">
              <a:lnSpc>
                <a:spcPts val="2800"/>
              </a:lnSpc>
              <a:buFont typeface="Arial"/>
              <a:buChar char="•"/>
            </a:pPr>
            <a:r>
              <a:rPr lang="en-US" sz="2000" b="1">
                <a:solidFill>
                  <a:srgbClr val="51B264"/>
                </a:solidFill>
                <a:latin typeface="Poppins Bold"/>
                <a:ea typeface="Poppins Bold"/>
                <a:cs typeface="Poppins Bold"/>
                <a:sym typeface="Poppins Bold"/>
              </a:rPr>
              <a:t>Withdrawal: withdrawing, hiding, or trying to become invisible.</a:t>
            </a:r>
          </a:p>
          <a:p>
            <a:pPr marL="431800" lvl="1" indent="-215900" algn="l">
              <a:lnSpc>
                <a:spcPts val="2800"/>
              </a:lnSpc>
              <a:buFont typeface="Arial"/>
              <a:buChar char="•"/>
            </a:pPr>
            <a:r>
              <a:rPr lang="en-US" sz="2000" b="1">
                <a:solidFill>
                  <a:srgbClr val="71C7D6"/>
                </a:solidFill>
                <a:latin typeface="Poppins Bold"/>
                <a:ea typeface="Poppins Bold"/>
                <a:cs typeface="Poppins Bold"/>
                <a:sym typeface="Poppins Bold"/>
              </a:rPr>
              <a:t>Avoidance: joking, distracting yourself, or minimising what happened.</a:t>
            </a:r>
          </a:p>
          <a:p>
            <a:pPr marL="431800" lvl="1" indent="-215900" algn="l">
              <a:lnSpc>
                <a:spcPts val="2800"/>
              </a:lnSpc>
              <a:buFont typeface="Arial"/>
              <a:buChar char="•"/>
            </a:pPr>
            <a:r>
              <a:rPr lang="en-US" sz="2000" b="1">
                <a:solidFill>
                  <a:srgbClr val="E4829D"/>
                </a:solidFill>
                <a:latin typeface="Poppins Bold"/>
                <a:ea typeface="Poppins Bold"/>
                <a:cs typeface="Poppins Bold"/>
                <a:sym typeface="Poppins Bold"/>
              </a:rPr>
              <a:t>Attacking others: blaming someone or drawing attention to yourself to divert it.</a:t>
            </a:r>
          </a:p>
          <a:p>
            <a:pPr marL="431800" lvl="1" indent="-215900" algn="l">
              <a:lnSpc>
                <a:spcPts val="2800"/>
              </a:lnSpc>
              <a:buFont typeface="Arial"/>
              <a:buChar char="•"/>
            </a:pPr>
            <a:r>
              <a:rPr lang="en-US" sz="2000" b="1">
                <a:solidFill>
                  <a:srgbClr val="000000"/>
                </a:solidFill>
                <a:latin typeface="Poppins Bold"/>
                <a:ea typeface="Poppins Bold"/>
                <a:cs typeface="Poppins Bold"/>
                <a:sym typeface="Poppins Bold"/>
              </a:rPr>
              <a:t>Attacking yourself: criticising or punishing yourself internally.</a:t>
            </a:r>
          </a:p>
        </p:txBody>
      </p:sp>
      <p:pic>
        <p:nvPicPr>
          <p:cNvPr id="10" name="Picture 9">
            <a:extLst>
              <a:ext uri="{FF2B5EF4-FFF2-40B4-BE49-F238E27FC236}">
                <a16:creationId xmlns:a16="http://schemas.microsoft.com/office/drawing/2014/main" id="{2466038A-69DB-F4C4-97F7-BF649DE31CCD}"/>
              </a:ext>
            </a:extLst>
          </p:cNvPr>
          <p:cNvPicPr>
            <a:picLocks noChangeAspect="1"/>
          </p:cNvPicPr>
          <p:nvPr/>
        </p:nvPicPr>
        <p:blipFill>
          <a:blip r:embed="rId2"/>
          <a:stretch>
            <a:fillRect/>
          </a:stretch>
        </p:blipFill>
        <p:spPr>
          <a:xfrm>
            <a:off x="1748028" y="2857500"/>
            <a:ext cx="6557772" cy="4883446"/>
          </a:xfrm>
          <a:prstGeom prst="rect">
            <a:avLst/>
          </a:prstGeom>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16271" y="3564284"/>
            <a:ext cx="5277936" cy="3158433"/>
          </a:xfrm>
          <a:custGeom>
            <a:avLst/>
            <a:gdLst/>
            <a:ahLst/>
            <a:cxnLst/>
            <a:rect l="l" t="t" r="r" b="b"/>
            <a:pathLst>
              <a:path w="5277936" h="3158433">
                <a:moveTo>
                  <a:pt x="0" y="0"/>
                </a:moveTo>
                <a:lnTo>
                  <a:pt x="5277936" y="0"/>
                </a:lnTo>
                <a:lnTo>
                  <a:pt x="5277936" y="3158432"/>
                </a:lnTo>
                <a:lnTo>
                  <a:pt x="0" y="315843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2052437" y="3383461"/>
            <a:ext cx="5205603" cy="3303089"/>
            <a:chOff x="0" y="0"/>
            <a:chExt cx="6940804" cy="4404119"/>
          </a:xfrm>
        </p:grpSpPr>
        <p:sp>
          <p:nvSpPr>
            <p:cNvPr id="4" name="Freeform 4"/>
            <p:cNvSpPr/>
            <p:nvPr/>
          </p:nvSpPr>
          <p:spPr>
            <a:xfrm>
              <a:off x="0" y="0"/>
              <a:ext cx="6940810" cy="4404122"/>
            </a:xfrm>
            <a:custGeom>
              <a:avLst/>
              <a:gdLst/>
              <a:ahLst/>
              <a:cxnLst/>
              <a:rect l="l" t="t" r="r" b="b"/>
              <a:pathLst>
                <a:path w="6940810" h="4404122">
                  <a:moveTo>
                    <a:pt x="0" y="0"/>
                  </a:moveTo>
                  <a:lnTo>
                    <a:pt x="6940810" y="0"/>
                  </a:lnTo>
                  <a:lnTo>
                    <a:pt x="6940810" y="4404122"/>
                  </a:lnTo>
                  <a:lnTo>
                    <a:pt x="0" y="4404122"/>
                  </a:lnTo>
                  <a:close/>
                </a:path>
              </a:pathLst>
            </a:custGeom>
            <a:blipFill>
              <a:blip r:embed="rId3">
                <a:alphaModFix amt="0"/>
              </a:blip>
              <a:stretch>
                <a:fillRect l="-31411" r="-31411"/>
              </a:stretch>
            </a:blipFill>
          </p:spPr>
          <p:txBody>
            <a:bodyPr/>
            <a:lstStyle/>
            <a:p>
              <a:endParaRPr lang="es-ES"/>
            </a:p>
          </p:txBody>
        </p:sp>
        <p:sp>
          <p:nvSpPr>
            <p:cNvPr id="5" name="TextBox 5"/>
            <p:cNvSpPr txBox="1"/>
            <p:nvPr/>
          </p:nvSpPr>
          <p:spPr>
            <a:xfrm>
              <a:off x="0" y="-57150"/>
              <a:ext cx="6940804" cy="4461269"/>
            </a:xfrm>
            <a:prstGeom prst="rect">
              <a:avLst/>
            </a:prstGeom>
          </p:spPr>
          <p:txBody>
            <a:bodyPr lIns="0" tIns="0" rIns="0" bIns="0" rtlCol="0" anchor="ctr"/>
            <a:lstStyle/>
            <a:p>
              <a:pPr algn="ctr">
                <a:lnSpc>
                  <a:spcPts val="2940"/>
                </a:lnSpc>
              </a:pPr>
              <a:r>
                <a:rPr lang="en-US" sz="2100" b="1" i="1">
                  <a:solidFill>
                    <a:srgbClr val="000000"/>
                  </a:solidFill>
                  <a:latin typeface="Poppins Bold Italics"/>
                  <a:ea typeface="Poppins Bold Italics"/>
                  <a:cs typeface="Poppins Bold Italics"/>
                  <a:sym typeface="Poppins Bold Italics"/>
                </a:rPr>
                <a:t>“When we understand shame, it stops controlling us.”</a:t>
              </a:r>
            </a:p>
            <a:p>
              <a:pPr algn="ctr">
                <a:lnSpc>
                  <a:spcPts val="2940"/>
                </a:lnSpc>
              </a:pPr>
              <a:endParaRPr lang="en-US" sz="2100" b="1" i="1">
                <a:solidFill>
                  <a:srgbClr val="000000"/>
                </a:solidFill>
                <a:latin typeface="Poppins Bold Italics"/>
                <a:ea typeface="Poppins Bold Italics"/>
                <a:cs typeface="Poppins Bold Italics"/>
                <a:sym typeface="Poppins Bold Italics"/>
              </a:endParaRPr>
            </a:p>
            <a:p>
              <a:pPr algn="ctr">
                <a:lnSpc>
                  <a:spcPts val="2940"/>
                </a:lnSpc>
              </a:pPr>
              <a:r>
                <a:rPr lang="en-US" sz="2100">
                  <a:solidFill>
                    <a:srgbClr val="000000"/>
                  </a:solidFill>
                  <a:latin typeface="Poppins"/>
                  <a:ea typeface="Poppins"/>
                  <a:cs typeface="Poppins"/>
                  <a:sym typeface="Poppins"/>
                </a:rPr>
                <a:t>– Inspired by Brené Brown</a:t>
              </a:r>
            </a:p>
          </p:txBody>
        </p:sp>
      </p:grpSp>
      <p:sp>
        <p:nvSpPr>
          <p:cNvPr id="6" name="TextBox 6"/>
          <p:cNvSpPr txBox="1"/>
          <p:nvPr/>
        </p:nvSpPr>
        <p:spPr>
          <a:xfrm>
            <a:off x="9783280" y="1181100"/>
            <a:ext cx="6066320" cy="726224"/>
          </a:xfrm>
          <a:prstGeom prst="rect">
            <a:avLst/>
          </a:prstGeom>
        </p:spPr>
        <p:txBody>
          <a:bodyPr wrap="square" lIns="0" tIns="0" rIns="0" bIns="0" rtlCol="0" anchor="t">
            <a:spAutoFit/>
          </a:bodyPr>
          <a:lstStyle/>
          <a:p>
            <a:pPr algn="ctr">
              <a:lnSpc>
                <a:spcPts val="2940"/>
              </a:lnSpc>
            </a:pPr>
            <a:r>
              <a:rPr lang="en-US" sz="2100" b="1" dirty="0">
                <a:solidFill>
                  <a:srgbClr val="000000"/>
                </a:solidFill>
                <a:latin typeface="Poppins Bold"/>
                <a:ea typeface="Poppins Bold"/>
                <a:cs typeface="Poppins Bold"/>
                <a:sym typeface="Poppins Bold"/>
              </a:rPr>
              <a:t>The shame compass</a:t>
            </a:r>
          </a:p>
          <a:p>
            <a:pPr algn="ctr">
              <a:lnSpc>
                <a:spcPts val="2940"/>
              </a:lnSpc>
            </a:pPr>
            <a:r>
              <a:rPr lang="en-US" sz="2100" dirty="0">
                <a:solidFill>
                  <a:srgbClr val="000000"/>
                </a:solidFill>
                <a:latin typeface="Poppins"/>
                <a:ea typeface="Poppins"/>
                <a:cs typeface="Poppins"/>
                <a:sym typeface="Poppins"/>
              </a:rPr>
              <a:t>Donald Nathanson</a:t>
            </a:r>
          </a:p>
        </p:txBody>
      </p:sp>
      <p:pic>
        <p:nvPicPr>
          <p:cNvPr id="9" name="Picture 8">
            <a:extLst>
              <a:ext uri="{FF2B5EF4-FFF2-40B4-BE49-F238E27FC236}">
                <a16:creationId xmlns:a16="http://schemas.microsoft.com/office/drawing/2014/main" id="{45B15978-CE86-3FCC-96E5-421B66EE1885}"/>
              </a:ext>
            </a:extLst>
          </p:cNvPr>
          <p:cNvPicPr>
            <a:picLocks noChangeAspect="1"/>
          </p:cNvPicPr>
          <p:nvPr/>
        </p:nvPicPr>
        <p:blipFill>
          <a:blip r:embed="rId4"/>
          <a:stretch>
            <a:fillRect/>
          </a:stretch>
        </p:blipFill>
        <p:spPr>
          <a:xfrm>
            <a:off x="8523222" y="2102146"/>
            <a:ext cx="8586436" cy="6394154"/>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13560" y="686352"/>
            <a:ext cx="4602480" cy="1294924"/>
            <a:chOff x="0" y="0"/>
            <a:chExt cx="6136640" cy="1726565"/>
          </a:xfrm>
        </p:grpSpPr>
        <p:sp>
          <p:nvSpPr>
            <p:cNvPr id="3" name="Freeform 3"/>
            <p:cNvSpPr/>
            <p:nvPr/>
          </p:nvSpPr>
          <p:spPr>
            <a:xfrm>
              <a:off x="0" y="0"/>
              <a:ext cx="6136640" cy="1726565"/>
            </a:xfrm>
            <a:custGeom>
              <a:avLst/>
              <a:gdLst/>
              <a:ahLst/>
              <a:cxnLst/>
              <a:rect l="l" t="t" r="r" b="b"/>
              <a:pathLst>
                <a:path w="6136640" h="1726565">
                  <a:moveTo>
                    <a:pt x="0" y="0"/>
                  </a:moveTo>
                  <a:lnTo>
                    <a:pt x="6136640" y="0"/>
                  </a:lnTo>
                  <a:lnTo>
                    <a:pt x="6136640" y="1726565"/>
                  </a:lnTo>
                  <a:lnTo>
                    <a:pt x="0" y="1726565"/>
                  </a:lnTo>
                  <a:close/>
                </a:path>
              </a:pathLst>
            </a:custGeom>
            <a:blipFill>
              <a:blip r:embed="rId2">
                <a:alphaModFix amt="0"/>
              </a:blip>
              <a:stretch>
                <a:fillRect t="-19206" b="-19206"/>
              </a:stretch>
            </a:blipFill>
          </p:spPr>
          <p:txBody>
            <a:bodyPr/>
            <a:lstStyle/>
            <a:p>
              <a:endParaRPr lang="es-ES"/>
            </a:p>
          </p:txBody>
        </p:sp>
      </p:grpSp>
      <p:grpSp>
        <p:nvGrpSpPr>
          <p:cNvPr id="4" name="Group 4"/>
          <p:cNvGrpSpPr/>
          <p:nvPr/>
        </p:nvGrpSpPr>
        <p:grpSpPr>
          <a:xfrm>
            <a:off x="1813560" y="693496"/>
            <a:ext cx="4602480" cy="1287780"/>
            <a:chOff x="0" y="0"/>
            <a:chExt cx="6136640" cy="1717040"/>
          </a:xfrm>
        </p:grpSpPr>
        <p:sp>
          <p:nvSpPr>
            <p:cNvPr id="5" name="Freeform 5"/>
            <p:cNvSpPr/>
            <p:nvPr/>
          </p:nvSpPr>
          <p:spPr>
            <a:xfrm>
              <a:off x="0" y="0"/>
              <a:ext cx="6136640" cy="1717039"/>
            </a:xfrm>
            <a:custGeom>
              <a:avLst/>
              <a:gdLst/>
              <a:ahLst/>
              <a:cxnLst/>
              <a:rect l="l" t="t" r="r" b="b"/>
              <a:pathLst>
                <a:path w="6136640" h="1717039">
                  <a:moveTo>
                    <a:pt x="0" y="0"/>
                  </a:moveTo>
                  <a:lnTo>
                    <a:pt x="6136640" y="0"/>
                  </a:lnTo>
                  <a:lnTo>
                    <a:pt x="6136640" y="1717039"/>
                  </a:lnTo>
                  <a:lnTo>
                    <a:pt x="0" y="1717039"/>
                  </a:lnTo>
                  <a:close/>
                </a:path>
              </a:pathLst>
            </a:custGeom>
            <a:blipFill>
              <a:blip r:embed="rId3">
                <a:alphaModFix amt="0"/>
              </a:blip>
              <a:stretch>
                <a:fillRect t="-19638" b="-19638"/>
              </a:stretch>
            </a:blipFill>
          </p:spPr>
          <p:txBody>
            <a:bodyPr/>
            <a:lstStyle/>
            <a:p>
              <a:endParaRPr lang="es-ES"/>
            </a:p>
          </p:txBody>
        </p:sp>
        <p:sp>
          <p:nvSpPr>
            <p:cNvPr id="6" name="TextBox 6"/>
            <p:cNvSpPr txBox="1"/>
            <p:nvPr/>
          </p:nvSpPr>
          <p:spPr>
            <a:xfrm>
              <a:off x="0" y="9525"/>
              <a:ext cx="6136640" cy="1707515"/>
            </a:xfrm>
            <a:prstGeom prst="rect">
              <a:avLst/>
            </a:prstGeom>
          </p:spPr>
          <p:txBody>
            <a:bodyPr lIns="0" tIns="0" rIns="0" bIns="0" rtlCol="0" anchor="ctr"/>
            <a:lstStyle/>
            <a:p>
              <a:pPr algn="l">
                <a:lnSpc>
                  <a:spcPts val="5400"/>
                </a:lnSpc>
              </a:pPr>
              <a:r>
                <a:rPr lang="en-US" sz="4999" b="1" dirty="0">
                  <a:solidFill>
                    <a:srgbClr val="000000"/>
                  </a:solidFill>
                  <a:latin typeface="Poppins Bold"/>
                  <a:ea typeface="Poppins Bold"/>
                  <a:cs typeface="Poppins Bold"/>
                  <a:sym typeface="Poppins Bold"/>
                </a:rPr>
                <a:t>Goals</a:t>
              </a:r>
            </a:p>
          </p:txBody>
        </p:sp>
      </p:grpSp>
      <p:grpSp>
        <p:nvGrpSpPr>
          <p:cNvPr id="7" name="Group 7"/>
          <p:cNvGrpSpPr/>
          <p:nvPr/>
        </p:nvGrpSpPr>
        <p:grpSpPr>
          <a:xfrm>
            <a:off x="11581781" y="686352"/>
            <a:ext cx="5677471" cy="10455402"/>
            <a:chOff x="0" y="0"/>
            <a:chExt cx="7569962" cy="13940536"/>
          </a:xfrm>
        </p:grpSpPr>
        <p:sp>
          <p:nvSpPr>
            <p:cNvPr id="8" name="Freeform 8" descr="A cartoon of a child pointing up  AI-generated content may be incorrect."/>
            <p:cNvSpPr/>
            <p:nvPr/>
          </p:nvSpPr>
          <p:spPr>
            <a:xfrm>
              <a:off x="0" y="0"/>
              <a:ext cx="7569962" cy="13940537"/>
            </a:xfrm>
            <a:custGeom>
              <a:avLst/>
              <a:gdLst/>
              <a:ahLst/>
              <a:cxnLst/>
              <a:rect l="l" t="t" r="r" b="b"/>
              <a:pathLst>
                <a:path w="7569962" h="13940537">
                  <a:moveTo>
                    <a:pt x="0" y="0"/>
                  </a:moveTo>
                  <a:lnTo>
                    <a:pt x="7569962" y="0"/>
                  </a:lnTo>
                  <a:lnTo>
                    <a:pt x="7569962" y="13940537"/>
                  </a:lnTo>
                  <a:lnTo>
                    <a:pt x="0" y="13940537"/>
                  </a:lnTo>
                  <a:lnTo>
                    <a:pt x="0" y="0"/>
                  </a:lnTo>
                  <a:close/>
                </a:path>
              </a:pathLst>
            </a:custGeom>
            <a:blipFill>
              <a:blip r:embed="rId4"/>
              <a:stretch>
                <a:fillRect/>
              </a:stretch>
            </a:blipFill>
          </p:spPr>
          <p:txBody>
            <a:bodyPr/>
            <a:lstStyle/>
            <a:p>
              <a:endParaRPr lang="es-ES"/>
            </a:p>
          </p:txBody>
        </p:sp>
      </p:grpSp>
      <p:sp>
        <p:nvSpPr>
          <p:cNvPr id="9" name="TextBox 9"/>
          <p:cNvSpPr txBox="1"/>
          <p:nvPr/>
        </p:nvSpPr>
        <p:spPr>
          <a:xfrm>
            <a:off x="2447049" y="2337073"/>
            <a:ext cx="6837998" cy="302514"/>
          </a:xfrm>
          <a:prstGeom prst="rect">
            <a:avLst/>
          </a:prstGeom>
        </p:spPr>
        <p:txBody>
          <a:bodyPr lIns="0" tIns="0" rIns="0" bIns="0" rtlCol="0" anchor="t">
            <a:spAutoFit/>
          </a:bodyPr>
          <a:lstStyle/>
          <a:p>
            <a:pPr algn="l">
              <a:lnSpc>
                <a:spcPts val="2157"/>
              </a:lnSpc>
            </a:pPr>
            <a:r>
              <a:rPr lang="en-US" sz="2220" b="1">
                <a:solidFill>
                  <a:srgbClr val="000000"/>
                </a:solidFill>
                <a:latin typeface="Poppins Bold"/>
                <a:ea typeface="Poppins Bold"/>
                <a:cs typeface="Poppins Bold"/>
                <a:sym typeface="Poppins Bold"/>
              </a:rPr>
              <a:t>Understanding what shame is </a:t>
            </a:r>
            <a:r>
              <a:rPr lang="en-US" sz="2220">
                <a:solidFill>
                  <a:srgbClr val="000000"/>
                </a:solidFill>
                <a:latin typeface="Poppins"/>
                <a:ea typeface="Poppins"/>
                <a:cs typeface="Poppins"/>
                <a:sym typeface="Poppins"/>
              </a:rPr>
              <a:t>and why it arises.</a:t>
            </a:r>
          </a:p>
        </p:txBody>
      </p:sp>
      <p:sp>
        <p:nvSpPr>
          <p:cNvPr id="10" name="TextBox 10"/>
          <p:cNvSpPr txBox="1"/>
          <p:nvPr/>
        </p:nvSpPr>
        <p:spPr>
          <a:xfrm>
            <a:off x="1813560" y="2142992"/>
            <a:ext cx="391601" cy="581025"/>
          </a:xfrm>
          <a:prstGeom prst="rect">
            <a:avLst/>
          </a:prstGeom>
        </p:spPr>
        <p:txBody>
          <a:bodyPr lIns="0" tIns="0" rIns="0" bIns="0" rtlCol="0" anchor="t">
            <a:spAutoFit/>
          </a:bodyPr>
          <a:lstStyle/>
          <a:p>
            <a:pPr algn="ctr">
              <a:lnSpc>
                <a:spcPts val="4198"/>
              </a:lnSpc>
            </a:pPr>
            <a:r>
              <a:rPr lang="en-US" sz="2999" b="1">
                <a:solidFill>
                  <a:srgbClr val="51B264"/>
                </a:solidFill>
                <a:latin typeface="Poppins Bold"/>
                <a:ea typeface="Poppins Bold"/>
                <a:cs typeface="Poppins Bold"/>
                <a:sym typeface="Poppins Bold"/>
              </a:rPr>
              <a:t>01</a:t>
            </a:r>
          </a:p>
        </p:txBody>
      </p:sp>
      <p:sp>
        <p:nvSpPr>
          <p:cNvPr id="11" name="TextBox 11"/>
          <p:cNvSpPr txBox="1"/>
          <p:nvPr/>
        </p:nvSpPr>
        <p:spPr>
          <a:xfrm>
            <a:off x="2447049" y="3060859"/>
            <a:ext cx="7345680" cy="714375"/>
          </a:xfrm>
          <a:prstGeom prst="rect">
            <a:avLst/>
          </a:prstGeom>
        </p:spPr>
        <p:txBody>
          <a:bodyPr lIns="0" tIns="0" rIns="0" bIns="0" rtlCol="0" anchor="t">
            <a:spAutoFit/>
          </a:bodyPr>
          <a:lstStyle/>
          <a:p>
            <a:pPr algn="l">
              <a:lnSpc>
                <a:spcPts val="2700"/>
              </a:lnSpc>
            </a:pPr>
            <a:r>
              <a:rPr lang="en-US" sz="2250" b="1">
                <a:solidFill>
                  <a:srgbClr val="000000"/>
                </a:solidFill>
                <a:latin typeface="Poppins Bold"/>
                <a:ea typeface="Poppins Bold"/>
                <a:cs typeface="Poppins Bold"/>
                <a:sym typeface="Poppins Bold"/>
              </a:rPr>
              <a:t>Recognising how it manifests </a:t>
            </a:r>
            <a:r>
              <a:rPr lang="en-US" sz="2250">
                <a:solidFill>
                  <a:srgbClr val="000000"/>
                </a:solidFill>
                <a:latin typeface="Poppins"/>
                <a:ea typeface="Poppins"/>
                <a:cs typeface="Poppins"/>
                <a:sym typeface="Poppins"/>
              </a:rPr>
              <a:t>in the body and mind.</a:t>
            </a:r>
          </a:p>
        </p:txBody>
      </p:sp>
      <p:sp>
        <p:nvSpPr>
          <p:cNvPr id="12" name="TextBox 12"/>
          <p:cNvSpPr txBox="1"/>
          <p:nvPr/>
        </p:nvSpPr>
        <p:spPr>
          <a:xfrm>
            <a:off x="1776412" y="2966295"/>
            <a:ext cx="465896" cy="581025"/>
          </a:xfrm>
          <a:prstGeom prst="rect">
            <a:avLst/>
          </a:prstGeom>
        </p:spPr>
        <p:txBody>
          <a:bodyPr lIns="0" tIns="0" rIns="0" bIns="0" rtlCol="0" anchor="t">
            <a:spAutoFit/>
          </a:bodyPr>
          <a:lstStyle/>
          <a:p>
            <a:pPr algn="ctr">
              <a:lnSpc>
                <a:spcPts val="4198"/>
              </a:lnSpc>
            </a:pPr>
            <a:r>
              <a:rPr lang="en-US" sz="2999" b="1">
                <a:solidFill>
                  <a:srgbClr val="71C7D6"/>
                </a:solidFill>
                <a:latin typeface="Poppins Bold"/>
                <a:ea typeface="Poppins Bold"/>
                <a:cs typeface="Poppins Bold"/>
                <a:sym typeface="Poppins Bold"/>
              </a:rPr>
              <a:t>02</a:t>
            </a:r>
          </a:p>
        </p:txBody>
      </p:sp>
      <p:sp>
        <p:nvSpPr>
          <p:cNvPr id="13" name="TextBox 13"/>
          <p:cNvSpPr txBox="1"/>
          <p:nvPr/>
        </p:nvSpPr>
        <p:spPr>
          <a:xfrm>
            <a:off x="2447049" y="4077548"/>
            <a:ext cx="8699268" cy="714375"/>
          </a:xfrm>
          <a:prstGeom prst="rect">
            <a:avLst/>
          </a:prstGeom>
        </p:spPr>
        <p:txBody>
          <a:bodyPr lIns="0" tIns="0" rIns="0" bIns="0" rtlCol="0" anchor="t">
            <a:spAutoFit/>
          </a:bodyPr>
          <a:lstStyle/>
          <a:p>
            <a:pPr algn="l">
              <a:lnSpc>
                <a:spcPts val="2700"/>
              </a:lnSpc>
            </a:pPr>
            <a:r>
              <a:rPr lang="en-US" sz="2250" b="1">
                <a:solidFill>
                  <a:srgbClr val="000000"/>
                </a:solidFill>
                <a:latin typeface="Poppins Bold"/>
                <a:ea typeface="Poppins Bold"/>
                <a:cs typeface="Poppins Bold"/>
                <a:sym typeface="Poppins Bold"/>
              </a:rPr>
              <a:t>Recognising the situations that trigger it,</a:t>
            </a:r>
            <a:r>
              <a:rPr lang="en-US" sz="2250">
                <a:solidFill>
                  <a:srgbClr val="000000"/>
                </a:solidFill>
                <a:latin typeface="Poppins"/>
                <a:ea typeface="Poppins"/>
                <a:cs typeface="Poppins"/>
                <a:sym typeface="Poppins"/>
              </a:rPr>
              <a:t> such as embarrassment, exclusion, or not feeling seen.</a:t>
            </a:r>
          </a:p>
        </p:txBody>
      </p:sp>
      <p:sp>
        <p:nvSpPr>
          <p:cNvPr id="14" name="TextBox 14"/>
          <p:cNvSpPr txBox="1"/>
          <p:nvPr/>
        </p:nvSpPr>
        <p:spPr>
          <a:xfrm>
            <a:off x="1769926" y="3975154"/>
            <a:ext cx="478869" cy="581025"/>
          </a:xfrm>
          <a:prstGeom prst="rect">
            <a:avLst/>
          </a:prstGeom>
        </p:spPr>
        <p:txBody>
          <a:bodyPr lIns="0" tIns="0" rIns="0" bIns="0" rtlCol="0" anchor="t">
            <a:spAutoFit/>
          </a:bodyPr>
          <a:lstStyle/>
          <a:p>
            <a:pPr algn="ctr">
              <a:lnSpc>
                <a:spcPts val="4198"/>
              </a:lnSpc>
            </a:pPr>
            <a:r>
              <a:rPr lang="en-US" sz="2999" b="1">
                <a:solidFill>
                  <a:srgbClr val="FFED4C"/>
                </a:solidFill>
                <a:latin typeface="Poppins Bold"/>
                <a:ea typeface="Poppins Bold"/>
                <a:cs typeface="Poppins Bold"/>
                <a:sym typeface="Poppins Bold"/>
              </a:rPr>
              <a:t>03</a:t>
            </a:r>
          </a:p>
        </p:txBody>
      </p:sp>
      <p:sp>
        <p:nvSpPr>
          <p:cNvPr id="15" name="TextBox 15"/>
          <p:cNvSpPr txBox="1"/>
          <p:nvPr/>
        </p:nvSpPr>
        <p:spPr>
          <a:xfrm>
            <a:off x="2447049" y="5068757"/>
            <a:ext cx="7997032" cy="371475"/>
          </a:xfrm>
          <a:prstGeom prst="rect">
            <a:avLst/>
          </a:prstGeom>
        </p:spPr>
        <p:txBody>
          <a:bodyPr lIns="0" tIns="0" rIns="0" bIns="0" rtlCol="0" anchor="t">
            <a:spAutoFit/>
          </a:bodyPr>
          <a:lstStyle/>
          <a:p>
            <a:pPr algn="l">
              <a:lnSpc>
                <a:spcPts val="2700"/>
              </a:lnSpc>
            </a:pPr>
            <a:r>
              <a:rPr lang="en-US" sz="2250" b="1">
                <a:solidFill>
                  <a:srgbClr val="000000"/>
                </a:solidFill>
                <a:latin typeface="Poppins Bold"/>
                <a:ea typeface="Poppins Bold"/>
                <a:cs typeface="Poppins Bold"/>
                <a:sym typeface="Poppins Bold"/>
              </a:rPr>
              <a:t>Normalise it: </a:t>
            </a:r>
            <a:r>
              <a:rPr lang="en-US" sz="2250">
                <a:solidFill>
                  <a:srgbClr val="000000"/>
                </a:solidFill>
                <a:latin typeface="Poppins"/>
                <a:ea typeface="Poppins"/>
                <a:cs typeface="Poppins"/>
                <a:sym typeface="Poppins"/>
              </a:rPr>
              <a:t>everyone experiences it, you are not alone.</a:t>
            </a:r>
          </a:p>
        </p:txBody>
      </p:sp>
      <p:sp>
        <p:nvSpPr>
          <p:cNvPr id="16" name="TextBox 16"/>
          <p:cNvSpPr txBox="1"/>
          <p:nvPr/>
        </p:nvSpPr>
        <p:spPr>
          <a:xfrm>
            <a:off x="1756229" y="4975279"/>
            <a:ext cx="506254" cy="581025"/>
          </a:xfrm>
          <a:prstGeom prst="rect">
            <a:avLst/>
          </a:prstGeom>
        </p:spPr>
        <p:txBody>
          <a:bodyPr lIns="0" tIns="0" rIns="0" bIns="0" rtlCol="0" anchor="t">
            <a:spAutoFit/>
          </a:bodyPr>
          <a:lstStyle/>
          <a:p>
            <a:pPr algn="ctr">
              <a:lnSpc>
                <a:spcPts val="4198"/>
              </a:lnSpc>
            </a:pPr>
            <a:r>
              <a:rPr lang="en-US" sz="2999" b="1">
                <a:solidFill>
                  <a:srgbClr val="E4829D"/>
                </a:solidFill>
                <a:latin typeface="Poppins Bold"/>
                <a:ea typeface="Poppins Bold"/>
                <a:cs typeface="Poppins Bold"/>
                <a:sym typeface="Poppins Bold"/>
              </a:rPr>
              <a:t>04</a:t>
            </a:r>
          </a:p>
        </p:txBody>
      </p:sp>
      <p:sp>
        <p:nvSpPr>
          <p:cNvPr id="17" name="TextBox 17"/>
          <p:cNvSpPr txBox="1"/>
          <p:nvPr/>
        </p:nvSpPr>
        <p:spPr>
          <a:xfrm>
            <a:off x="2447049" y="5830757"/>
            <a:ext cx="8214360" cy="392906"/>
          </a:xfrm>
          <a:prstGeom prst="rect">
            <a:avLst/>
          </a:prstGeom>
        </p:spPr>
        <p:txBody>
          <a:bodyPr lIns="0" tIns="0" rIns="0" bIns="0" rtlCol="0" anchor="t">
            <a:spAutoFit/>
          </a:bodyPr>
          <a:lstStyle/>
          <a:p>
            <a:pPr algn="l">
              <a:lnSpc>
                <a:spcPts val="2700"/>
              </a:lnSpc>
            </a:pPr>
            <a:r>
              <a:rPr lang="en-US" sz="2250" b="1">
                <a:solidFill>
                  <a:srgbClr val="000000"/>
                </a:solidFill>
                <a:latin typeface="Poppins Bold"/>
                <a:ea typeface="Poppins Bold"/>
                <a:cs typeface="Poppins Bold"/>
                <a:sym typeface="Poppins Bold"/>
              </a:rPr>
              <a:t>Learning to respond better when it appears.</a:t>
            </a:r>
          </a:p>
        </p:txBody>
      </p:sp>
      <p:sp>
        <p:nvSpPr>
          <p:cNvPr id="18" name="TextBox 18"/>
          <p:cNvSpPr txBox="1"/>
          <p:nvPr/>
        </p:nvSpPr>
        <p:spPr>
          <a:xfrm>
            <a:off x="1761353" y="5737279"/>
            <a:ext cx="496014" cy="581025"/>
          </a:xfrm>
          <a:prstGeom prst="rect">
            <a:avLst/>
          </a:prstGeom>
        </p:spPr>
        <p:txBody>
          <a:bodyPr lIns="0" tIns="0" rIns="0" bIns="0" rtlCol="0" anchor="t">
            <a:spAutoFit/>
          </a:bodyPr>
          <a:lstStyle/>
          <a:p>
            <a:pPr algn="ctr">
              <a:lnSpc>
                <a:spcPts val="4198"/>
              </a:lnSpc>
            </a:pPr>
            <a:r>
              <a:rPr lang="en-US" sz="2999" b="1">
                <a:solidFill>
                  <a:srgbClr val="71C7D6"/>
                </a:solidFill>
                <a:latin typeface="Poppins Bold"/>
                <a:ea typeface="Poppins Bold"/>
                <a:cs typeface="Poppins Bold"/>
                <a:sym typeface="Poppins Bold"/>
              </a:rPr>
              <a:t>05</a:t>
            </a:r>
          </a:p>
        </p:txBody>
      </p:sp>
      <p:sp>
        <p:nvSpPr>
          <p:cNvPr id="19" name="TextBox 19"/>
          <p:cNvSpPr txBox="1"/>
          <p:nvPr/>
        </p:nvSpPr>
        <p:spPr>
          <a:xfrm>
            <a:off x="2447049" y="6573707"/>
            <a:ext cx="7229872" cy="371475"/>
          </a:xfrm>
          <a:prstGeom prst="rect">
            <a:avLst/>
          </a:prstGeom>
        </p:spPr>
        <p:txBody>
          <a:bodyPr lIns="0" tIns="0" rIns="0" bIns="0" rtlCol="0" anchor="t">
            <a:spAutoFit/>
          </a:bodyPr>
          <a:lstStyle/>
          <a:p>
            <a:pPr algn="l">
              <a:lnSpc>
                <a:spcPts val="2700"/>
              </a:lnSpc>
            </a:pPr>
            <a:r>
              <a:rPr lang="en-US" sz="2250" b="1">
                <a:solidFill>
                  <a:srgbClr val="000000"/>
                </a:solidFill>
                <a:latin typeface="Poppins Bold"/>
                <a:ea typeface="Poppins Bold"/>
                <a:cs typeface="Poppins Bold"/>
                <a:sym typeface="Poppins Bold"/>
              </a:rPr>
              <a:t>Promoting respect and empathy </a:t>
            </a:r>
            <a:r>
              <a:rPr lang="en-US" sz="2250">
                <a:solidFill>
                  <a:srgbClr val="000000"/>
                </a:solidFill>
                <a:latin typeface="Poppins"/>
                <a:ea typeface="Poppins"/>
                <a:cs typeface="Poppins"/>
                <a:sym typeface="Poppins"/>
              </a:rPr>
              <a:t>within the group.</a:t>
            </a:r>
          </a:p>
        </p:txBody>
      </p:sp>
      <p:sp>
        <p:nvSpPr>
          <p:cNvPr id="20" name="TextBox 20"/>
          <p:cNvSpPr txBox="1"/>
          <p:nvPr/>
        </p:nvSpPr>
        <p:spPr>
          <a:xfrm>
            <a:off x="1761353" y="6480229"/>
            <a:ext cx="496014" cy="581025"/>
          </a:xfrm>
          <a:prstGeom prst="rect">
            <a:avLst/>
          </a:prstGeom>
        </p:spPr>
        <p:txBody>
          <a:bodyPr lIns="0" tIns="0" rIns="0" bIns="0" rtlCol="0" anchor="t">
            <a:spAutoFit/>
          </a:bodyPr>
          <a:lstStyle/>
          <a:p>
            <a:pPr algn="ctr">
              <a:lnSpc>
                <a:spcPts val="4198"/>
              </a:lnSpc>
            </a:pPr>
            <a:r>
              <a:rPr lang="en-US" sz="2999" b="1">
                <a:solidFill>
                  <a:srgbClr val="51B264"/>
                </a:solidFill>
                <a:latin typeface="Poppins Bold"/>
                <a:ea typeface="Poppins Bold"/>
                <a:cs typeface="Poppins Bold"/>
                <a:sym typeface="Poppins Bold"/>
              </a:rPr>
              <a:t>06</a:t>
            </a:r>
          </a:p>
        </p:txBody>
      </p:sp>
      <p:sp>
        <p:nvSpPr>
          <p:cNvPr id="21" name="TextBox 21"/>
          <p:cNvSpPr txBox="1"/>
          <p:nvPr/>
        </p:nvSpPr>
        <p:spPr>
          <a:xfrm>
            <a:off x="2447049" y="7335707"/>
            <a:ext cx="7452360" cy="714375"/>
          </a:xfrm>
          <a:prstGeom prst="rect">
            <a:avLst/>
          </a:prstGeom>
        </p:spPr>
        <p:txBody>
          <a:bodyPr lIns="0" tIns="0" rIns="0" bIns="0" rtlCol="0" anchor="t">
            <a:spAutoFit/>
          </a:bodyPr>
          <a:lstStyle/>
          <a:p>
            <a:pPr algn="l">
              <a:lnSpc>
                <a:spcPts val="2700"/>
              </a:lnSpc>
            </a:pPr>
            <a:r>
              <a:rPr lang="en-US" sz="2250" b="1">
                <a:solidFill>
                  <a:srgbClr val="000000"/>
                </a:solidFill>
                <a:latin typeface="Poppins Bold"/>
                <a:ea typeface="Poppins Bold"/>
                <a:cs typeface="Poppins Bold"/>
                <a:sym typeface="Poppins Bold"/>
              </a:rPr>
              <a:t>Finding ways to support each other </a:t>
            </a:r>
            <a:r>
              <a:rPr lang="en-US" sz="2250">
                <a:solidFill>
                  <a:srgbClr val="000000"/>
                </a:solidFill>
                <a:latin typeface="Poppins"/>
                <a:ea typeface="Poppins"/>
                <a:cs typeface="Poppins"/>
                <a:sym typeface="Poppins"/>
              </a:rPr>
              <a:t>so that the class is a place where no one feels ashamed.</a:t>
            </a:r>
          </a:p>
        </p:txBody>
      </p:sp>
      <p:sp>
        <p:nvSpPr>
          <p:cNvPr id="22" name="TextBox 22"/>
          <p:cNvSpPr txBox="1"/>
          <p:nvPr/>
        </p:nvSpPr>
        <p:spPr>
          <a:xfrm>
            <a:off x="1761353" y="7242229"/>
            <a:ext cx="496014" cy="581025"/>
          </a:xfrm>
          <a:prstGeom prst="rect">
            <a:avLst/>
          </a:prstGeom>
        </p:spPr>
        <p:txBody>
          <a:bodyPr lIns="0" tIns="0" rIns="0" bIns="0" rtlCol="0" anchor="t">
            <a:spAutoFit/>
          </a:bodyPr>
          <a:lstStyle/>
          <a:p>
            <a:pPr algn="ctr">
              <a:lnSpc>
                <a:spcPts val="4198"/>
              </a:lnSpc>
            </a:pPr>
            <a:r>
              <a:rPr lang="en-US" sz="2999" b="1">
                <a:solidFill>
                  <a:srgbClr val="FFED4C"/>
                </a:solidFill>
                <a:latin typeface="Poppins Bold"/>
                <a:ea typeface="Poppins Bold"/>
                <a:cs typeface="Poppins Bold"/>
                <a:sym typeface="Poppins Bold"/>
              </a:rPr>
              <a:t>07</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6300" y="4157748"/>
            <a:ext cx="20040600" cy="10402634"/>
            <a:chOff x="0" y="0"/>
            <a:chExt cx="26720800" cy="13870178"/>
          </a:xfrm>
        </p:grpSpPr>
        <p:sp>
          <p:nvSpPr>
            <p:cNvPr id="3" name="Freeform 3"/>
            <p:cNvSpPr/>
            <p:nvPr/>
          </p:nvSpPr>
          <p:spPr>
            <a:xfrm>
              <a:off x="0" y="0"/>
              <a:ext cx="26720800" cy="13870178"/>
            </a:xfrm>
            <a:custGeom>
              <a:avLst/>
              <a:gdLst/>
              <a:ahLst/>
              <a:cxnLst/>
              <a:rect l="l" t="t" r="r" b="b"/>
              <a:pathLst>
                <a:path w="26720800" h="13870178">
                  <a:moveTo>
                    <a:pt x="0" y="6935089"/>
                  </a:moveTo>
                  <a:cubicBezTo>
                    <a:pt x="0" y="3104896"/>
                    <a:pt x="5981700" y="0"/>
                    <a:pt x="13360400" y="0"/>
                  </a:cubicBezTo>
                  <a:cubicBezTo>
                    <a:pt x="20739100" y="0"/>
                    <a:pt x="26720800" y="3104896"/>
                    <a:pt x="26720800" y="6935089"/>
                  </a:cubicBezTo>
                  <a:cubicBezTo>
                    <a:pt x="26720800" y="10765282"/>
                    <a:pt x="20739100" y="13870178"/>
                    <a:pt x="13360400" y="13870178"/>
                  </a:cubicBezTo>
                  <a:cubicBezTo>
                    <a:pt x="5981700" y="13870178"/>
                    <a:pt x="0" y="10765282"/>
                    <a:pt x="0" y="6935089"/>
                  </a:cubicBezTo>
                  <a:close/>
                </a:path>
              </a:pathLst>
            </a:custGeom>
            <a:solidFill>
              <a:srgbClr val="E3829C"/>
            </a:solidFill>
          </p:spPr>
          <p:txBody>
            <a:bodyPr/>
            <a:lstStyle/>
            <a:p>
              <a:endParaRPr lang="es-ES"/>
            </a:p>
          </p:txBody>
        </p:sp>
      </p:grpSp>
      <p:sp>
        <p:nvSpPr>
          <p:cNvPr id="4" name="TextBox 4"/>
          <p:cNvSpPr txBox="1"/>
          <p:nvPr/>
        </p:nvSpPr>
        <p:spPr>
          <a:xfrm>
            <a:off x="5806440" y="6179820"/>
            <a:ext cx="6675120" cy="2333625"/>
          </a:xfrm>
          <a:prstGeom prst="rect">
            <a:avLst/>
          </a:prstGeom>
        </p:spPr>
        <p:txBody>
          <a:bodyPr lIns="0" tIns="0" rIns="0" bIns="0" rtlCol="0" anchor="t">
            <a:spAutoFit/>
          </a:bodyPr>
          <a:lstStyle/>
          <a:p>
            <a:pPr algn="ctr">
              <a:lnSpc>
                <a:spcPts val="5999"/>
              </a:lnSpc>
            </a:pPr>
            <a:r>
              <a:rPr lang="en-US" sz="4999" b="1">
                <a:solidFill>
                  <a:srgbClr val="000000"/>
                </a:solidFill>
                <a:latin typeface="Poppins Bold"/>
                <a:ea typeface="Poppins Bold"/>
                <a:cs typeface="Poppins Bold"/>
                <a:sym typeface="Poppins Bold"/>
              </a:rPr>
              <a:t>Introduction “The individuality of shame”</a:t>
            </a:r>
          </a:p>
        </p:txBody>
      </p:sp>
      <p:sp>
        <p:nvSpPr>
          <p:cNvPr id="5" name="TextBox 5"/>
          <p:cNvSpPr txBox="1"/>
          <p:nvPr/>
        </p:nvSpPr>
        <p:spPr>
          <a:xfrm>
            <a:off x="1779080" y="1584417"/>
            <a:ext cx="14729841" cy="1619250"/>
          </a:xfrm>
          <a:prstGeom prst="rect">
            <a:avLst/>
          </a:prstGeom>
        </p:spPr>
        <p:txBody>
          <a:bodyPr lIns="0" tIns="0" rIns="0" bIns="0" rtlCol="0" anchor="t">
            <a:spAutoFit/>
          </a:bodyPr>
          <a:lstStyle/>
          <a:p>
            <a:pPr algn="ctr">
              <a:lnSpc>
                <a:spcPts val="6000"/>
              </a:lnSpc>
            </a:pPr>
            <a:r>
              <a:rPr lang="en-US" sz="4999">
                <a:solidFill>
                  <a:srgbClr val="000000"/>
                </a:solidFill>
                <a:latin typeface="Poppins"/>
                <a:ea typeface="Poppins"/>
                <a:cs typeface="Poppins"/>
                <a:sym typeface="Poppins"/>
              </a:rPr>
              <a:t>Phase 1</a:t>
            </a:r>
          </a:p>
          <a:p>
            <a:pPr algn="ctr">
              <a:lnSpc>
                <a:spcPts val="6000"/>
              </a:lnSpc>
            </a:pPr>
            <a:endParaRPr lang="en-US" sz="4999">
              <a:solidFill>
                <a:srgbClr val="000000"/>
              </a:solidFill>
              <a:latin typeface="Poppins"/>
              <a:ea typeface="Poppins"/>
              <a:cs typeface="Poppins"/>
              <a:sym typeface="Poppins"/>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41702" y="4753346"/>
            <a:ext cx="3747954" cy="6589814"/>
            <a:chOff x="0" y="0"/>
            <a:chExt cx="4997272" cy="8786419"/>
          </a:xfrm>
        </p:grpSpPr>
        <p:sp>
          <p:nvSpPr>
            <p:cNvPr id="3" name="Freeform 3"/>
            <p:cNvSpPr/>
            <p:nvPr/>
          </p:nvSpPr>
          <p:spPr>
            <a:xfrm>
              <a:off x="0" y="0"/>
              <a:ext cx="4997323" cy="8786368"/>
            </a:xfrm>
            <a:custGeom>
              <a:avLst/>
              <a:gdLst/>
              <a:ahLst/>
              <a:cxnLst/>
              <a:rect l="l" t="t" r="r" b="b"/>
              <a:pathLst>
                <a:path w="4997323" h="8786368">
                  <a:moveTo>
                    <a:pt x="0" y="0"/>
                  </a:moveTo>
                  <a:lnTo>
                    <a:pt x="4997323" y="0"/>
                  </a:lnTo>
                  <a:lnTo>
                    <a:pt x="4997323" y="8786368"/>
                  </a:lnTo>
                  <a:lnTo>
                    <a:pt x="0" y="8786368"/>
                  </a:lnTo>
                  <a:lnTo>
                    <a:pt x="0" y="0"/>
                  </a:lnTo>
                  <a:close/>
                </a:path>
              </a:pathLst>
            </a:custGeom>
            <a:blipFill>
              <a:blip r:embed="rId2"/>
              <a:stretch>
                <a:fillRect l="-60" r="-60"/>
              </a:stretch>
            </a:blipFill>
          </p:spPr>
          <p:txBody>
            <a:bodyPr/>
            <a:lstStyle/>
            <a:p>
              <a:endParaRPr lang="es-ES"/>
            </a:p>
          </p:txBody>
        </p:sp>
      </p:grpSp>
      <p:grpSp>
        <p:nvGrpSpPr>
          <p:cNvPr id="4" name="Group 4"/>
          <p:cNvGrpSpPr/>
          <p:nvPr/>
        </p:nvGrpSpPr>
        <p:grpSpPr>
          <a:xfrm>
            <a:off x="8415423" y="4008177"/>
            <a:ext cx="4530957" cy="7729156"/>
            <a:chOff x="0" y="0"/>
            <a:chExt cx="6041276" cy="10305542"/>
          </a:xfrm>
        </p:grpSpPr>
        <p:sp>
          <p:nvSpPr>
            <p:cNvPr id="5" name="Freeform 5"/>
            <p:cNvSpPr/>
            <p:nvPr/>
          </p:nvSpPr>
          <p:spPr>
            <a:xfrm flipH="1">
              <a:off x="0" y="0"/>
              <a:ext cx="6041263" cy="10305542"/>
            </a:xfrm>
            <a:custGeom>
              <a:avLst/>
              <a:gdLst/>
              <a:ahLst/>
              <a:cxnLst/>
              <a:rect l="l" t="t" r="r" b="b"/>
              <a:pathLst>
                <a:path w="6041263" h="10305542">
                  <a:moveTo>
                    <a:pt x="6041263" y="0"/>
                  </a:moveTo>
                  <a:lnTo>
                    <a:pt x="0" y="0"/>
                  </a:lnTo>
                  <a:lnTo>
                    <a:pt x="0" y="10305542"/>
                  </a:lnTo>
                  <a:lnTo>
                    <a:pt x="6041263" y="10305542"/>
                  </a:lnTo>
                  <a:lnTo>
                    <a:pt x="6041263" y="0"/>
                  </a:lnTo>
                  <a:close/>
                </a:path>
              </a:pathLst>
            </a:custGeom>
            <a:blipFill>
              <a:blip r:embed="rId3"/>
              <a:stretch>
                <a:fillRect l="-6835" r="-6835"/>
              </a:stretch>
            </a:blipFill>
          </p:spPr>
          <p:txBody>
            <a:bodyPr/>
            <a:lstStyle/>
            <a:p>
              <a:endParaRPr lang="es-ES"/>
            </a:p>
          </p:txBody>
        </p:sp>
      </p:grpSp>
      <p:sp>
        <p:nvSpPr>
          <p:cNvPr id="6" name="TextBox 6"/>
          <p:cNvSpPr txBox="1"/>
          <p:nvPr/>
        </p:nvSpPr>
        <p:spPr>
          <a:xfrm>
            <a:off x="2346960" y="1093975"/>
            <a:ext cx="6446520"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r>
              <a:rPr lang="en-US" sz="2000" b="1">
                <a:solidFill>
                  <a:srgbClr val="000000"/>
                </a:solidFill>
                <a:latin typeface="Poppins Bold"/>
                <a:ea typeface="Poppins Bold"/>
                <a:cs typeface="Poppins Bold"/>
                <a:sym typeface="Poppins Bold"/>
              </a:rPr>
              <a:t> </a:t>
            </a:r>
          </a:p>
          <a:p>
            <a:pPr marL="431800" lvl="1" indent="-215900" algn="l">
              <a:lnSpc>
                <a:spcPts val="2800"/>
              </a:lnSpc>
              <a:buFont typeface="Arial"/>
              <a:buChar char="•"/>
            </a:pPr>
            <a:r>
              <a:rPr lang="en-US" sz="2000">
                <a:solidFill>
                  <a:srgbClr val="000000"/>
                </a:solidFill>
                <a:latin typeface="Poppins"/>
                <a:ea typeface="Poppins"/>
                <a:cs typeface="Poppins"/>
                <a:sym typeface="Poppins"/>
              </a:rPr>
              <a:t>Red and green cards</a:t>
            </a:r>
          </a:p>
          <a:p>
            <a:pPr marL="431800" lvl="1" indent="-215900" algn="l">
              <a:lnSpc>
                <a:spcPts val="2800"/>
              </a:lnSpc>
              <a:buFont typeface="Arial"/>
              <a:buChar char="•"/>
            </a:pPr>
            <a:r>
              <a:rPr lang="en-US" sz="2000">
                <a:solidFill>
                  <a:srgbClr val="000000"/>
                </a:solidFill>
                <a:latin typeface="Poppins"/>
                <a:ea typeface="Poppins"/>
                <a:cs typeface="Poppins"/>
                <a:sym typeface="Poppins"/>
              </a:rPr>
              <a:t>List of situations</a:t>
            </a:r>
          </a:p>
          <a:p>
            <a:pPr marL="431800" lvl="1" indent="-215900" algn="l">
              <a:lnSpc>
                <a:spcPts val="2800"/>
              </a:lnSpc>
              <a:buFont typeface="Arial"/>
              <a:buChar char="•"/>
            </a:pPr>
            <a:r>
              <a:rPr lang="en-US" sz="2000">
                <a:solidFill>
                  <a:srgbClr val="000000"/>
                </a:solidFill>
                <a:latin typeface="Poppins"/>
                <a:ea typeface="Poppins"/>
                <a:cs typeface="Poppins"/>
                <a:sym typeface="Poppins"/>
              </a:rPr>
              <a:t>Whiteboard or flipchart + markers</a:t>
            </a:r>
          </a:p>
        </p:txBody>
      </p:sp>
      <p:sp>
        <p:nvSpPr>
          <p:cNvPr id="7" name="TextBox 7"/>
          <p:cNvSpPr txBox="1"/>
          <p:nvPr/>
        </p:nvSpPr>
        <p:spPr>
          <a:xfrm>
            <a:off x="9951720" y="1093975"/>
            <a:ext cx="6728231" cy="3606803"/>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do we do?</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pPr>
            <a:r>
              <a:rPr lang="en-US" sz="2000">
                <a:solidFill>
                  <a:srgbClr val="000000"/>
                </a:solidFill>
                <a:latin typeface="Poppins"/>
                <a:ea typeface="Poppins"/>
                <a:cs typeface="Poppins"/>
                <a:sym typeface="Poppins"/>
              </a:rPr>
              <a:t>We will talk about situations that can trigger shame.</a:t>
            </a:r>
          </a:p>
          <a:p>
            <a:pPr algn="l">
              <a:lnSpc>
                <a:spcPts val="2800"/>
              </a:lnSpc>
            </a:pPr>
            <a:r>
              <a:rPr lang="en-US" sz="2000">
                <a:solidFill>
                  <a:srgbClr val="000000"/>
                </a:solidFill>
                <a:latin typeface="Poppins"/>
                <a:ea typeface="Poppins"/>
                <a:cs typeface="Poppins"/>
                <a:sym typeface="Poppins"/>
              </a:rPr>
              <a:t>We will read some phrases and raise the red card (yes) or the green card (no).</a:t>
            </a:r>
          </a:p>
          <a:p>
            <a:pPr algn="l">
              <a:lnSpc>
                <a:spcPts val="2800"/>
              </a:lnSpc>
            </a:pPr>
            <a:endParaRPr lang="en-US" sz="2000">
              <a:solidFill>
                <a:srgbClr val="000000"/>
              </a:solidFill>
              <a:latin typeface="Poppins"/>
              <a:ea typeface="Poppins"/>
              <a:cs typeface="Poppins"/>
              <a:sym typeface="Poppins"/>
            </a:endParaRPr>
          </a:p>
          <a:p>
            <a:pPr algn="l">
              <a:lnSpc>
                <a:spcPts val="2800"/>
              </a:lnSpc>
            </a:pPr>
            <a:r>
              <a:rPr lang="en-US" sz="2000">
                <a:solidFill>
                  <a:srgbClr val="000000"/>
                </a:solidFill>
                <a:latin typeface="Poppins"/>
                <a:ea typeface="Poppins"/>
                <a:cs typeface="Poppins"/>
                <a:sym typeface="Poppins"/>
              </a:rPr>
              <a:t>Then we will see where we agree and why each person experiences these situations differently.</a:t>
            </a:r>
          </a:p>
          <a:p>
            <a:pPr algn="l">
              <a:lnSpc>
                <a:spcPts val="2800"/>
              </a:lnSpc>
            </a:pPr>
            <a:endParaRPr lang="en-US" sz="2000">
              <a:solidFill>
                <a:srgbClr val="000000"/>
              </a:solidFill>
              <a:latin typeface="Poppins"/>
              <a:ea typeface="Poppins"/>
              <a:cs typeface="Poppins"/>
              <a:sym typeface="Poppins"/>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324400">
            <a:off x="13783227" y="3497847"/>
            <a:ext cx="3747954" cy="6589814"/>
            <a:chOff x="0" y="0"/>
            <a:chExt cx="4997272" cy="8786419"/>
          </a:xfrm>
        </p:grpSpPr>
        <p:sp>
          <p:nvSpPr>
            <p:cNvPr id="3" name="Freeform 3"/>
            <p:cNvSpPr/>
            <p:nvPr/>
          </p:nvSpPr>
          <p:spPr>
            <a:xfrm>
              <a:off x="0" y="0"/>
              <a:ext cx="4997323" cy="8786368"/>
            </a:xfrm>
            <a:custGeom>
              <a:avLst/>
              <a:gdLst/>
              <a:ahLst/>
              <a:cxnLst/>
              <a:rect l="l" t="t" r="r" b="b"/>
              <a:pathLst>
                <a:path w="4997323" h="8786368">
                  <a:moveTo>
                    <a:pt x="0" y="0"/>
                  </a:moveTo>
                  <a:lnTo>
                    <a:pt x="4997323" y="0"/>
                  </a:lnTo>
                  <a:lnTo>
                    <a:pt x="4997323" y="8786368"/>
                  </a:lnTo>
                  <a:lnTo>
                    <a:pt x="0" y="8786368"/>
                  </a:lnTo>
                  <a:lnTo>
                    <a:pt x="0" y="0"/>
                  </a:lnTo>
                  <a:close/>
                </a:path>
              </a:pathLst>
            </a:custGeom>
            <a:blipFill>
              <a:blip r:embed="rId2"/>
              <a:stretch>
                <a:fillRect l="-60" r="-60"/>
              </a:stretch>
            </a:blipFill>
          </p:spPr>
          <p:txBody>
            <a:bodyPr/>
            <a:lstStyle/>
            <a:p>
              <a:endParaRPr lang="es-ES"/>
            </a:p>
          </p:txBody>
        </p:sp>
      </p:grpSp>
      <p:grpSp>
        <p:nvGrpSpPr>
          <p:cNvPr id="4" name="Group 4"/>
          <p:cNvGrpSpPr/>
          <p:nvPr/>
        </p:nvGrpSpPr>
        <p:grpSpPr>
          <a:xfrm rot="-5000460">
            <a:off x="13302434" y="-1067838"/>
            <a:ext cx="4530957" cy="7729156"/>
            <a:chOff x="0" y="0"/>
            <a:chExt cx="6041276" cy="10305542"/>
          </a:xfrm>
        </p:grpSpPr>
        <p:sp>
          <p:nvSpPr>
            <p:cNvPr id="5" name="Freeform 5"/>
            <p:cNvSpPr/>
            <p:nvPr/>
          </p:nvSpPr>
          <p:spPr>
            <a:xfrm flipH="1">
              <a:off x="0" y="0"/>
              <a:ext cx="6041263" cy="10305542"/>
            </a:xfrm>
            <a:custGeom>
              <a:avLst/>
              <a:gdLst/>
              <a:ahLst/>
              <a:cxnLst/>
              <a:rect l="l" t="t" r="r" b="b"/>
              <a:pathLst>
                <a:path w="6041263" h="10305542">
                  <a:moveTo>
                    <a:pt x="6041263" y="0"/>
                  </a:moveTo>
                  <a:lnTo>
                    <a:pt x="0" y="0"/>
                  </a:lnTo>
                  <a:lnTo>
                    <a:pt x="0" y="10305542"/>
                  </a:lnTo>
                  <a:lnTo>
                    <a:pt x="6041263" y="10305542"/>
                  </a:lnTo>
                  <a:lnTo>
                    <a:pt x="6041263" y="0"/>
                  </a:lnTo>
                  <a:close/>
                </a:path>
              </a:pathLst>
            </a:custGeom>
            <a:blipFill>
              <a:blip r:embed="rId3"/>
              <a:stretch>
                <a:fillRect l="-6835" r="-6835"/>
              </a:stretch>
            </a:blipFill>
          </p:spPr>
          <p:txBody>
            <a:bodyPr/>
            <a:lstStyle/>
            <a:p>
              <a:endParaRPr lang="es-ES"/>
            </a:p>
          </p:txBody>
        </p:sp>
      </p:grpSp>
      <p:sp>
        <p:nvSpPr>
          <p:cNvPr id="6" name="TextBox 6"/>
          <p:cNvSpPr txBox="1"/>
          <p:nvPr/>
        </p:nvSpPr>
        <p:spPr>
          <a:xfrm>
            <a:off x="1414558" y="2663114"/>
            <a:ext cx="4750251" cy="418309"/>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Falling over in front of my friends</a:t>
            </a:r>
          </a:p>
        </p:txBody>
      </p:sp>
      <p:sp>
        <p:nvSpPr>
          <p:cNvPr id="7" name="TextBox 7"/>
          <p:cNvSpPr txBox="1"/>
          <p:nvPr/>
        </p:nvSpPr>
        <p:spPr>
          <a:xfrm>
            <a:off x="1244698" y="2573417"/>
            <a:ext cx="391601" cy="581025"/>
          </a:xfrm>
          <a:prstGeom prst="rect">
            <a:avLst/>
          </a:prstGeom>
        </p:spPr>
        <p:txBody>
          <a:bodyPr lIns="0" tIns="0" rIns="0" bIns="0" rtlCol="0" anchor="t">
            <a:spAutoFit/>
          </a:bodyPr>
          <a:lstStyle/>
          <a:p>
            <a:pPr algn="ctr">
              <a:lnSpc>
                <a:spcPts val="4198"/>
              </a:lnSpc>
            </a:pPr>
            <a:r>
              <a:rPr lang="en-US" sz="2999" b="1">
                <a:solidFill>
                  <a:srgbClr val="51B264"/>
                </a:solidFill>
                <a:latin typeface="Poppins Bold"/>
                <a:ea typeface="Poppins Bold"/>
                <a:cs typeface="Poppins Bold"/>
                <a:sym typeface="Poppins Bold"/>
              </a:rPr>
              <a:t>01</a:t>
            </a:r>
          </a:p>
        </p:txBody>
      </p:sp>
      <p:sp>
        <p:nvSpPr>
          <p:cNvPr id="8" name="TextBox 8"/>
          <p:cNvSpPr txBox="1"/>
          <p:nvPr/>
        </p:nvSpPr>
        <p:spPr>
          <a:xfrm>
            <a:off x="1738408" y="3234919"/>
            <a:ext cx="7004437" cy="418309"/>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Someone reacting to one of my social media posts</a:t>
            </a:r>
          </a:p>
        </p:txBody>
      </p:sp>
      <p:sp>
        <p:nvSpPr>
          <p:cNvPr id="9" name="TextBox 9"/>
          <p:cNvSpPr txBox="1"/>
          <p:nvPr/>
        </p:nvSpPr>
        <p:spPr>
          <a:xfrm>
            <a:off x="1085850" y="3221422"/>
            <a:ext cx="607600" cy="581025"/>
          </a:xfrm>
          <a:prstGeom prst="rect">
            <a:avLst/>
          </a:prstGeom>
        </p:spPr>
        <p:txBody>
          <a:bodyPr lIns="0" tIns="0" rIns="0" bIns="0" rtlCol="0" anchor="t">
            <a:spAutoFit/>
          </a:bodyPr>
          <a:lstStyle/>
          <a:p>
            <a:pPr algn="ctr">
              <a:lnSpc>
                <a:spcPts val="4198"/>
              </a:lnSpc>
            </a:pPr>
            <a:r>
              <a:rPr lang="en-US" sz="2999" b="1">
                <a:solidFill>
                  <a:srgbClr val="71C7D6"/>
                </a:solidFill>
                <a:latin typeface="Poppins Bold"/>
                <a:ea typeface="Poppins Bold"/>
                <a:cs typeface="Poppins Bold"/>
                <a:sym typeface="Poppins Bold"/>
              </a:rPr>
              <a:t>02</a:t>
            </a:r>
          </a:p>
        </p:txBody>
      </p:sp>
      <p:sp>
        <p:nvSpPr>
          <p:cNvPr id="10" name="TextBox 10"/>
          <p:cNvSpPr txBox="1"/>
          <p:nvPr/>
        </p:nvSpPr>
        <p:spPr>
          <a:xfrm>
            <a:off x="1738408" y="4040124"/>
            <a:ext cx="7004437" cy="418309"/>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Making a mistake when reading aloud in class</a:t>
            </a:r>
          </a:p>
        </p:txBody>
      </p:sp>
      <p:sp>
        <p:nvSpPr>
          <p:cNvPr id="11" name="TextBox 11"/>
          <p:cNvSpPr txBox="1"/>
          <p:nvPr/>
        </p:nvSpPr>
        <p:spPr>
          <a:xfrm>
            <a:off x="1085850" y="3950427"/>
            <a:ext cx="607600" cy="581025"/>
          </a:xfrm>
          <a:prstGeom prst="rect">
            <a:avLst/>
          </a:prstGeom>
        </p:spPr>
        <p:txBody>
          <a:bodyPr lIns="0" tIns="0" rIns="0" bIns="0" rtlCol="0" anchor="t">
            <a:spAutoFit/>
          </a:bodyPr>
          <a:lstStyle/>
          <a:p>
            <a:pPr algn="ctr">
              <a:lnSpc>
                <a:spcPts val="4198"/>
              </a:lnSpc>
            </a:pPr>
            <a:r>
              <a:rPr lang="en-US" sz="2999" b="1">
                <a:solidFill>
                  <a:srgbClr val="E3829C"/>
                </a:solidFill>
                <a:latin typeface="Poppins Bold"/>
                <a:ea typeface="Poppins Bold"/>
                <a:cs typeface="Poppins Bold"/>
                <a:sym typeface="Poppins Bold"/>
              </a:rPr>
              <a:t>03</a:t>
            </a:r>
          </a:p>
        </p:txBody>
      </p:sp>
      <p:sp>
        <p:nvSpPr>
          <p:cNvPr id="12" name="TextBox 12"/>
          <p:cNvSpPr txBox="1"/>
          <p:nvPr/>
        </p:nvSpPr>
        <p:spPr>
          <a:xfrm>
            <a:off x="1738408" y="4716399"/>
            <a:ext cx="7004437" cy="418309"/>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Being the only one not invited to a party</a:t>
            </a:r>
          </a:p>
        </p:txBody>
      </p:sp>
      <p:sp>
        <p:nvSpPr>
          <p:cNvPr id="13" name="TextBox 13"/>
          <p:cNvSpPr txBox="1"/>
          <p:nvPr/>
        </p:nvSpPr>
        <p:spPr>
          <a:xfrm>
            <a:off x="1085850" y="4683852"/>
            <a:ext cx="607600" cy="581025"/>
          </a:xfrm>
          <a:prstGeom prst="rect">
            <a:avLst/>
          </a:prstGeom>
        </p:spPr>
        <p:txBody>
          <a:bodyPr lIns="0" tIns="0" rIns="0" bIns="0" rtlCol="0" anchor="t">
            <a:spAutoFit/>
          </a:bodyPr>
          <a:lstStyle/>
          <a:p>
            <a:pPr algn="ctr">
              <a:lnSpc>
                <a:spcPts val="4198"/>
              </a:lnSpc>
            </a:pPr>
            <a:r>
              <a:rPr lang="en-US" sz="2999" b="1">
                <a:solidFill>
                  <a:srgbClr val="FFED4C"/>
                </a:solidFill>
                <a:latin typeface="Poppins Bold"/>
                <a:ea typeface="Poppins Bold"/>
                <a:cs typeface="Poppins Bold"/>
                <a:sym typeface="Poppins Bold"/>
              </a:rPr>
              <a:t>04</a:t>
            </a:r>
          </a:p>
        </p:txBody>
      </p:sp>
      <p:sp>
        <p:nvSpPr>
          <p:cNvPr id="14" name="TextBox 14"/>
          <p:cNvSpPr txBox="1"/>
          <p:nvPr/>
        </p:nvSpPr>
        <p:spPr>
          <a:xfrm>
            <a:off x="1738408" y="5447424"/>
            <a:ext cx="7004437" cy="770734"/>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Getting a bad grade in a subject I usually do well in</a:t>
            </a:r>
          </a:p>
        </p:txBody>
      </p:sp>
      <p:sp>
        <p:nvSpPr>
          <p:cNvPr id="15" name="TextBox 15"/>
          <p:cNvSpPr txBox="1"/>
          <p:nvPr/>
        </p:nvSpPr>
        <p:spPr>
          <a:xfrm>
            <a:off x="1085850" y="5395827"/>
            <a:ext cx="607600" cy="581025"/>
          </a:xfrm>
          <a:prstGeom prst="rect">
            <a:avLst/>
          </a:prstGeom>
        </p:spPr>
        <p:txBody>
          <a:bodyPr lIns="0" tIns="0" rIns="0" bIns="0" rtlCol="0" anchor="t">
            <a:spAutoFit/>
          </a:bodyPr>
          <a:lstStyle/>
          <a:p>
            <a:pPr algn="ctr">
              <a:lnSpc>
                <a:spcPts val="4198"/>
              </a:lnSpc>
            </a:pPr>
            <a:r>
              <a:rPr lang="en-US" sz="2999" b="1">
                <a:solidFill>
                  <a:srgbClr val="51B264"/>
                </a:solidFill>
                <a:latin typeface="Poppins Bold"/>
                <a:ea typeface="Poppins Bold"/>
                <a:cs typeface="Poppins Bold"/>
                <a:sym typeface="Poppins Bold"/>
              </a:rPr>
              <a:t>05</a:t>
            </a:r>
          </a:p>
        </p:txBody>
      </p:sp>
      <p:sp>
        <p:nvSpPr>
          <p:cNvPr id="16" name="TextBox 16"/>
          <p:cNvSpPr txBox="1"/>
          <p:nvPr/>
        </p:nvSpPr>
        <p:spPr>
          <a:xfrm>
            <a:off x="1738408" y="6403096"/>
            <a:ext cx="7004437" cy="418309"/>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Speaking in front of others</a:t>
            </a:r>
          </a:p>
        </p:txBody>
      </p:sp>
      <p:sp>
        <p:nvSpPr>
          <p:cNvPr id="17" name="TextBox 17"/>
          <p:cNvSpPr txBox="1"/>
          <p:nvPr/>
        </p:nvSpPr>
        <p:spPr>
          <a:xfrm>
            <a:off x="1085850" y="6351499"/>
            <a:ext cx="607600" cy="581025"/>
          </a:xfrm>
          <a:prstGeom prst="rect">
            <a:avLst/>
          </a:prstGeom>
        </p:spPr>
        <p:txBody>
          <a:bodyPr lIns="0" tIns="0" rIns="0" bIns="0" rtlCol="0" anchor="t">
            <a:spAutoFit/>
          </a:bodyPr>
          <a:lstStyle/>
          <a:p>
            <a:pPr algn="ctr">
              <a:lnSpc>
                <a:spcPts val="4198"/>
              </a:lnSpc>
            </a:pPr>
            <a:r>
              <a:rPr lang="en-US" sz="2999" b="1">
                <a:solidFill>
                  <a:srgbClr val="71C7D6"/>
                </a:solidFill>
                <a:latin typeface="Poppins Bold"/>
                <a:ea typeface="Poppins Bold"/>
                <a:cs typeface="Poppins Bold"/>
                <a:sym typeface="Poppins Bold"/>
              </a:rPr>
              <a:t>06</a:t>
            </a:r>
          </a:p>
        </p:txBody>
      </p:sp>
      <p:sp>
        <p:nvSpPr>
          <p:cNvPr id="18" name="TextBox 18"/>
          <p:cNvSpPr txBox="1"/>
          <p:nvPr/>
        </p:nvSpPr>
        <p:spPr>
          <a:xfrm>
            <a:off x="1738408" y="7050796"/>
            <a:ext cx="7004437" cy="418309"/>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Someone seeing my messy room</a:t>
            </a:r>
          </a:p>
        </p:txBody>
      </p:sp>
      <p:sp>
        <p:nvSpPr>
          <p:cNvPr id="19" name="TextBox 19"/>
          <p:cNvSpPr txBox="1"/>
          <p:nvPr/>
        </p:nvSpPr>
        <p:spPr>
          <a:xfrm>
            <a:off x="1085850" y="6999199"/>
            <a:ext cx="607600" cy="581025"/>
          </a:xfrm>
          <a:prstGeom prst="rect">
            <a:avLst/>
          </a:prstGeom>
        </p:spPr>
        <p:txBody>
          <a:bodyPr lIns="0" tIns="0" rIns="0" bIns="0" rtlCol="0" anchor="t">
            <a:spAutoFit/>
          </a:bodyPr>
          <a:lstStyle/>
          <a:p>
            <a:pPr algn="ctr">
              <a:lnSpc>
                <a:spcPts val="4198"/>
              </a:lnSpc>
            </a:pPr>
            <a:r>
              <a:rPr lang="en-US" sz="2999" b="1">
                <a:solidFill>
                  <a:srgbClr val="FFED4C"/>
                </a:solidFill>
                <a:latin typeface="Poppins Bold"/>
                <a:ea typeface="Poppins Bold"/>
                <a:cs typeface="Poppins Bold"/>
                <a:sym typeface="Poppins Bold"/>
              </a:rPr>
              <a:t>07</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1918</Words>
  <Application>Microsoft Office PowerPoint</Application>
  <PresentationFormat>Custom</PresentationFormat>
  <Paragraphs>273</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Poppins</vt:lpstr>
      <vt:lpstr>Poppins Bold Italics</vt:lpstr>
      <vt:lpstr>Poppins 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M6_Shame_Secondary_School_EN</dc:title>
  <cp:lastModifiedBy>Itzel Gn</cp:lastModifiedBy>
  <cp:revision>2</cp:revision>
  <dcterms:created xsi:type="dcterms:W3CDTF">2006-08-16T00:00:00Z</dcterms:created>
  <dcterms:modified xsi:type="dcterms:W3CDTF">2026-04-03T10:48:23Z</dcterms:modified>
  <dc:identifier>DAHFJ2TtRiU</dc:identifier>
</cp:coreProperties>
</file>