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8288000" cy="10287000"/>
  <p:notesSz cx="6858000" cy="9144000"/>
  <p:embeddedFontLst>
    <p:embeddedFont>
      <p:font typeface="Poppins" panose="00000500000000000000" pitchFamily="2" charset="0"/>
      <p:regular r:id="rId39"/>
      <p:bold r:id="rId40"/>
      <p:italic r:id="rId41"/>
      <p:boldItalic r:id="rId42"/>
    </p:embeddedFont>
    <p:embeddedFont>
      <p:font typeface="Poppins Bold" panose="00000800000000000000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116088"/>
            <a:ext cx="8379530" cy="8054823"/>
          </a:xfrm>
          <a:custGeom>
            <a:avLst/>
            <a:gdLst/>
            <a:ahLst/>
            <a:cxnLst/>
            <a:rect l="l" t="t" r="r" b="b"/>
            <a:pathLst>
              <a:path w="8379530" h="8054823">
                <a:moveTo>
                  <a:pt x="0" y="0"/>
                </a:moveTo>
                <a:lnTo>
                  <a:pt x="8379530" y="0"/>
                </a:lnTo>
                <a:lnTo>
                  <a:pt x="8379530" y="8054824"/>
                </a:lnTo>
                <a:lnTo>
                  <a:pt x="0" y="8054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454100" y="3481397"/>
            <a:ext cx="11658600" cy="1285259"/>
            <a:chOff x="0" y="0"/>
            <a:chExt cx="15544800" cy="17136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544800" cy="1713679"/>
            </a:xfrm>
            <a:custGeom>
              <a:avLst/>
              <a:gdLst/>
              <a:ahLst/>
              <a:cxnLst/>
              <a:rect l="l" t="t" r="r" b="b"/>
              <a:pathLst>
                <a:path w="15544800" h="1713679">
                  <a:moveTo>
                    <a:pt x="0" y="0"/>
                  </a:moveTo>
                  <a:lnTo>
                    <a:pt x="15544800" y="0"/>
                  </a:lnTo>
                  <a:lnTo>
                    <a:pt x="15544800" y="1713679"/>
                  </a:lnTo>
                  <a:lnTo>
                    <a:pt x="0" y="171367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9990" b="-11350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5544800" cy="17517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999"/>
                </a:lnSpc>
              </a:pPr>
              <a:r>
                <a:rPr lang="en-US" sz="49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6:</a:t>
              </a:r>
              <a:br>
                <a:rPr lang="en-US" sz="49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endParaRPr lang="en-US" sz="4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642820" y="4480906"/>
            <a:ext cx="9281160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Vergogna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02840" y="5565880"/>
            <a:ext cx="9418320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4"/>
              </a:lnSpc>
            </a:pPr>
            <a:r>
              <a:rPr lang="en-US" sz="22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Comprendere, nominare e trasformare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69680" y="9077325"/>
            <a:ext cx="9418320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4"/>
              </a:lnSpc>
            </a:pPr>
            <a:r>
              <a:rPr lang="en-US" sz="22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per la scuola primaria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346960" y="1160650"/>
            <a:ext cx="644652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361952" lvl="1" indent="-180976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volti che mostrano emozioni</a:t>
            </a:r>
          </a:p>
          <a:p>
            <a:pPr marL="361952" lvl="1" indent="-180976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e pennarelli</a:t>
            </a:r>
          </a:p>
          <a:p>
            <a:pPr marL="361952" lvl="1" indent="-180976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e penne (opzionale per disegnare)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951720" y="1160650"/>
            <a:ext cx="5989320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Osserviamo diversi volti e cerchiamo di indovinare quale emozione esprimono.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Poi cerchiamo insieme dove si manifesta la vergogna nel corpo e nel viso.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(Forse possiamo anche disegnare il nostro “volto della vergogna”).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96461" y="5479475"/>
            <a:ext cx="5265420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vergogna si manifesta anche nel corpo.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impariamo a riconoscerla in noi, possiamo capire meglio anche le altre persone.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persone, davvero tutte, la provano a volte.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4B8D02-BBF2-02A4-DE6B-F82916DD3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68324">
            <a:off x="5037030" y="4485199"/>
            <a:ext cx="2969420" cy="41094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A5582D-1F35-40B3-D107-F741F7601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74504">
            <a:off x="2162045" y="4756371"/>
            <a:ext cx="2688022" cy="381023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77683" y="1812097"/>
            <a:ext cx="9732633" cy="2042562"/>
            <a:chOff x="0" y="0"/>
            <a:chExt cx="2563327" cy="537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63327" cy="537959"/>
            </a:xfrm>
            <a:custGeom>
              <a:avLst/>
              <a:gdLst/>
              <a:ahLst/>
              <a:cxnLst/>
              <a:rect l="l" t="t" r="r" b="b"/>
              <a:pathLst>
                <a:path w="2563327" h="537959">
                  <a:moveTo>
                    <a:pt x="23864" y="0"/>
                  </a:moveTo>
                  <a:lnTo>
                    <a:pt x="2539463" y="0"/>
                  </a:lnTo>
                  <a:cubicBezTo>
                    <a:pt x="2545792" y="0"/>
                    <a:pt x="2551862" y="2514"/>
                    <a:pt x="2556338" y="6990"/>
                  </a:cubicBezTo>
                  <a:cubicBezTo>
                    <a:pt x="2560813" y="11465"/>
                    <a:pt x="2563327" y="17535"/>
                    <a:pt x="2563327" y="23864"/>
                  </a:cubicBezTo>
                  <a:lnTo>
                    <a:pt x="2563327" y="514095"/>
                  </a:lnTo>
                  <a:cubicBezTo>
                    <a:pt x="2563327" y="520424"/>
                    <a:pt x="2560813" y="526494"/>
                    <a:pt x="2556338" y="530969"/>
                  </a:cubicBezTo>
                  <a:cubicBezTo>
                    <a:pt x="2551862" y="535445"/>
                    <a:pt x="2545792" y="537959"/>
                    <a:pt x="2539463" y="537959"/>
                  </a:cubicBezTo>
                  <a:lnTo>
                    <a:pt x="23864" y="537959"/>
                  </a:lnTo>
                  <a:cubicBezTo>
                    <a:pt x="17535" y="537959"/>
                    <a:pt x="11465" y="535445"/>
                    <a:pt x="6990" y="530969"/>
                  </a:cubicBezTo>
                  <a:cubicBezTo>
                    <a:pt x="2514" y="526494"/>
                    <a:pt x="0" y="520424"/>
                    <a:pt x="0" y="514095"/>
                  </a:cubicBezTo>
                  <a:lnTo>
                    <a:pt x="0" y="23864"/>
                  </a:lnTo>
                  <a:cubicBezTo>
                    <a:pt x="0" y="17535"/>
                    <a:pt x="2514" y="11465"/>
                    <a:pt x="6990" y="6990"/>
                  </a:cubicBezTo>
                  <a:cubicBezTo>
                    <a:pt x="11465" y="2514"/>
                    <a:pt x="17535" y="0"/>
                    <a:pt x="2386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2563327" cy="547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59"/>
                </a:lnSpc>
              </a:pPr>
              <a:r>
                <a:rPr lang="en-US" sz="22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emozioni si manifestano nel corpo e nel viso. Oggi diventeremo detective delle emozioni.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2199998" y="4913222"/>
            <a:ext cx="3103247" cy="4505622"/>
          </a:xfrm>
          <a:custGeom>
            <a:avLst/>
            <a:gdLst/>
            <a:ahLst/>
            <a:cxnLst/>
            <a:rect l="l" t="t" r="r" b="b"/>
            <a:pathLst>
              <a:path w="3103247" h="4505622">
                <a:moveTo>
                  <a:pt x="0" y="0"/>
                </a:moveTo>
                <a:lnTo>
                  <a:pt x="3103247" y="0"/>
                </a:lnTo>
                <a:lnTo>
                  <a:pt x="3103247" y="4505622"/>
                </a:lnTo>
                <a:lnTo>
                  <a:pt x="0" y="45056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12686699" y="4913222"/>
            <a:ext cx="3123025" cy="4345078"/>
          </a:xfrm>
          <a:custGeom>
            <a:avLst/>
            <a:gdLst/>
            <a:ahLst/>
            <a:cxnLst/>
            <a:rect l="l" t="t" r="r" b="b"/>
            <a:pathLst>
              <a:path w="3123025" h="4345078">
                <a:moveTo>
                  <a:pt x="0" y="0"/>
                </a:moveTo>
                <a:lnTo>
                  <a:pt x="3123025" y="0"/>
                </a:lnTo>
                <a:lnTo>
                  <a:pt x="3123025" y="4345078"/>
                </a:lnTo>
                <a:lnTo>
                  <a:pt x="0" y="4345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7319444" y="4913222"/>
            <a:ext cx="3351057" cy="4505622"/>
          </a:xfrm>
          <a:custGeom>
            <a:avLst/>
            <a:gdLst/>
            <a:ahLst/>
            <a:cxnLst/>
            <a:rect l="l" t="t" r="r" b="b"/>
            <a:pathLst>
              <a:path w="3351057" h="4505622">
                <a:moveTo>
                  <a:pt x="0" y="0"/>
                </a:moveTo>
                <a:lnTo>
                  <a:pt x="3351056" y="0"/>
                </a:lnTo>
                <a:lnTo>
                  <a:pt x="3351056" y="4505622"/>
                </a:lnTo>
                <a:lnTo>
                  <a:pt x="0" y="45056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11498" y="857278"/>
            <a:ext cx="6065004" cy="8572444"/>
          </a:xfrm>
          <a:custGeom>
            <a:avLst/>
            <a:gdLst/>
            <a:ahLst/>
            <a:cxnLst/>
            <a:rect l="l" t="t" r="r" b="b"/>
            <a:pathLst>
              <a:path w="6065004" h="8572444">
                <a:moveTo>
                  <a:pt x="0" y="0"/>
                </a:moveTo>
                <a:lnTo>
                  <a:pt x="6065004" y="0"/>
                </a:lnTo>
                <a:lnTo>
                  <a:pt x="6065004" y="8572444"/>
                </a:lnTo>
                <a:lnTo>
                  <a:pt x="0" y="8572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2171343"/>
            <a:ext cx="5082798" cy="2758494"/>
            <a:chOff x="0" y="0"/>
            <a:chExt cx="6777064" cy="3677992"/>
          </a:xfrm>
        </p:grpSpPr>
        <p:sp>
          <p:nvSpPr>
            <p:cNvPr id="7" name="TextBox 7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4" name="TextBox 14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43000" y="1257300"/>
            <a:ext cx="464171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11498" y="1028700"/>
            <a:ext cx="6065004" cy="8572444"/>
          </a:xfrm>
          <a:custGeom>
            <a:avLst/>
            <a:gdLst/>
            <a:ahLst/>
            <a:cxnLst/>
            <a:rect l="l" t="t" r="r" b="b"/>
            <a:pathLst>
              <a:path w="6065004" h="8572444">
                <a:moveTo>
                  <a:pt x="0" y="0"/>
                </a:moveTo>
                <a:lnTo>
                  <a:pt x="6065004" y="0"/>
                </a:lnTo>
                <a:lnTo>
                  <a:pt x="6065004" y="8572444"/>
                </a:lnTo>
                <a:lnTo>
                  <a:pt x="0" y="8572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1341" y="1360711"/>
            <a:ext cx="419889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81341" y="2204680"/>
            <a:ext cx="5082798" cy="2758494"/>
            <a:chOff x="0" y="0"/>
            <a:chExt cx="6777064" cy="3677992"/>
          </a:xfrm>
        </p:grpSpPr>
        <p:sp>
          <p:nvSpPr>
            <p:cNvPr id="9" name="TextBox 9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6" name="TextBox 16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11498" y="1028700"/>
            <a:ext cx="6065004" cy="8572444"/>
          </a:xfrm>
          <a:custGeom>
            <a:avLst/>
            <a:gdLst/>
            <a:ahLst/>
            <a:cxnLst/>
            <a:rect l="l" t="t" r="r" b="b"/>
            <a:pathLst>
              <a:path w="6065004" h="8572444">
                <a:moveTo>
                  <a:pt x="0" y="0"/>
                </a:moveTo>
                <a:lnTo>
                  <a:pt x="6065004" y="0"/>
                </a:lnTo>
                <a:lnTo>
                  <a:pt x="6065004" y="8572444"/>
                </a:lnTo>
                <a:lnTo>
                  <a:pt x="0" y="8572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360711"/>
            <a:ext cx="425154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 delle domande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2171343"/>
            <a:ext cx="5082798" cy="2758494"/>
            <a:chOff x="0" y="0"/>
            <a:chExt cx="6777064" cy="3677992"/>
          </a:xfrm>
        </p:grpSpPr>
        <p:sp>
          <p:nvSpPr>
            <p:cNvPr id="9" name="TextBox 9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6" name="TextBox 16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11498" y="1028700"/>
            <a:ext cx="6065004" cy="8512286"/>
          </a:xfrm>
          <a:custGeom>
            <a:avLst/>
            <a:gdLst/>
            <a:ahLst/>
            <a:cxnLst/>
            <a:rect l="l" t="t" r="r" b="b"/>
            <a:pathLst>
              <a:path w="6065004" h="8512286">
                <a:moveTo>
                  <a:pt x="0" y="0"/>
                </a:moveTo>
                <a:lnTo>
                  <a:pt x="6065004" y="0"/>
                </a:lnTo>
                <a:lnTo>
                  <a:pt x="6065004" y="8512286"/>
                </a:lnTo>
                <a:lnTo>
                  <a:pt x="0" y="8512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360711"/>
            <a:ext cx="425154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2171343"/>
            <a:ext cx="5082798" cy="2758494"/>
            <a:chOff x="0" y="0"/>
            <a:chExt cx="6777064" cy="3677992"/>
          </a:xfrm>
        </p:grpSpPr>
        <p:sp>
          <p:nvSpPr>
            <p:cNvPr id="9" name="TextBox 9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6" name="TextBox 16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79607" y="1146245"/>
            <a:ext cx="5928786" cy="8394741"/>
          </a:xfrm>
          <a:custGeom>
            <a:avLst/>
            <a:gdLst/>
            <a:ahLst/>
            <a:cxnLst/>
            <a:rect l="l" t="t" r="r" b="b"/>
            <a:pathLst>
              <a:path w="5928786" h="8394741">
                <a:moveTo>
                  <a:pt x="0" y="0"/>
                </a:moveTo>
                <a:lnTo>
                  <a:pt x="5928786" y="0"/>
                </a:lnTo>
                <a:lnTo>
                  <a:pt x="5928786" y="8394741"/>
                </a:lnTo>
                <a:lnTo>
                  <a:pt x="0" y="8394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360711"/>
            <a:ext cx="425154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2171343"/>
            <a:ext cx="5082798" cy="2758494"/>
            <a:chOff x="0" y="0"/>
            <a:chExt cx="6777064" cy="3677992"/>
          </a:xfrm>
        </p:grpSpPr>
        <p:sp>
          <p:nvSpPr>
            <p:cNvPr id="9" name="TextBox 9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6" name="TextBox 16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79607" y="1258626"/>
            <a:ext cx="5928786" cy="8394741"/>
          </a:xfrm>
          <a:custGeom>
            <a:avLst/>
            <a:gdLst/>
            <a:ahLst/>
            <a:cxnLst/>
            <a:rect l="l" t="t" r="r" b="b"/>
            <a:pathLst>
              <a:path w="5928786" h="8394741">
                <a:moveTo>
                  <a:pt x="0" y="0"/>
                </a:moveTo>
                <a:lnTo>
                  <a:pt x="5928786" y="0"/>
                </a:lnTo>
                <a:lnTo>
                  <a:pt x="5928786" y="8394741"/>
                </a:lnTo>
                <a:lnTo>
                  <a:pt x="0" y="8394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360711"/>
            <a:ext cx="425154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2171343"/>
            <a:ext cx="5082798" cy="2758494"/>
            <a:chOff x="0" y="0"/>
            <a:chExt cx="6777064" cy="3677992"/>
          </a:xfrm>
        </p:grpSpPr>
        <p:sp>
          <p:nvSpPr>
            <p:cNvPr id="9" name="TextBox 9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6" name="TextBox 16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38632" y="1369480"/>
            <a:ext cx="5810736" cy="8213054"/>
          </a:xfrm>
          <a:custGeom>
            <a:avLst/>
            <a:gdLst/>
            <a:ahLst/>
            <a:cxnLst/>
            <a:rect l="l" t="t" r="r" b="b"/>
            <a:pathLst>
              <a:path w="5810736" h="8213054">
                <a:moveTo>
                  <a:pt x="0" y="0"/>
                </a:moveTo>
                <a:lnTo>
                  <a:pt x="5810736" y="0"/>
                </a:lnTo>
                <a:lnTo>
                  <a:pt x="5810736" y="8213054"/>
                </a:lnTo>
                <a:lnTo>
                  <a:pt x="0" y="82130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7504623" y="7726438"/>
            <a:ext cx="3086100" cy="966916"/>
            <a:chOff x="0" y="0"/>
            <a:chExt cx="812800" cy="254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54661"/>
            </a:xfrm>
            <a:custGeom>
              <a:avLst/>
              <a:gdLst/>
              <a:ahLst/>
              <a:cxnLst/>
              <a:rect l="l" t="t" r="r" b="b"/>
              <a:pathLst>
                <a:path w="812800" h="254661">
                  <a:moveTo>
                    <a:pt x="0" y="0"/>
                  </a:moveTo>
                  <a:lnTo>
                    <a:pt x="812800" y="0"/>
                  </a:lnTo>
                  <a:lnTo>
                    <a:pt x="812800" y="254661"/>
                  </a:lnTo>
                  <a:lnTo>
                    <a:pt x="0" y="254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311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7060" y="1360711"/>
            <a:ext cx="168830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Osservazioni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360711"/>
            <a:ext cx="425154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domande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2171343"/>
            <a:ext cx="5082798" cy="2758494"/>
            <a:chOff x="0" y="0"/>
            <a:chExt cx="6777064" cy="3677992"/>
          </a:xfrm>
        </p:grpSpPr>
        <p:sp>
          <p:nvSpPr>
            <p:cNvPr id="9" name="TextBox 9"/>
            <p:cNvSpPr txBox="1"/>
            <p:nvPr/>
          </p:nvSpPr>
          <p:spPr>
            <a:xfrm>
              <a:off x="991745" y="-28575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emozione vedi in questo volto?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0377" y="-3175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91745" y="1001467"/>
              <a:ext cx="57853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indizi ti fanno pensare che sia vergogna?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0377" y="845892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91745" y="2023817"/>
              <a:ext cx="4971895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cambia allo stesso modo per tutte le persone quando proviamo vergogna?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69842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03942" y="2204680"/>
            <a:ext cx="5082798" cy="2420358"/>
            <a:chOff x="0" y="0"/>
            <a:chExt cx="6777064" cy="3227144"/>
          </a:xfrm>
        </p:grpSpPr>
        <p:sp>
          <p:nvSpPr>
            <p:cNvPr id="16" name="TextBox 16"/>
            <p:cNvSpPr txBox="1"/>
            <p:nvPr/>
          </p:nvSpPr>
          <p:spPr>
            <a:xfrm>
              <a:off x="991745" y="66675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persona guarda verso il basso?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40377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91745" y="941143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volto è arrossato?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40377" y="798267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91745" y="1782518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Sembra voler nascondersi?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77743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91745" y="2696919"/>
              <a:ext cx="578531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Rimane in silenzio?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2554044"/>
              <a:ext cx="761566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6350" y="3389324"/>
            <a:ext cx="7432690" cy="5082102"/>
          </a:xfrm>
          <a:custGeom>
            <a:avLst/>
            <a:gdLst/>
            <a:ahLst/>
            <a:cxnLst/>
            <a:rect l="l" t="t" r="r" b="b"/>
            <a:pathLst>
              <a:path w="7432690" h="5082102">
                <a:moveTo>
                  <a:pt x="0" y="0"/>
                </a:moveTo>
                <a:lnTo>
                  <a:pt x="7432690" y="0"/>
                </a:lnTo>
                <a:lnTo>
                  <a:pt x="7432690" y="5082101"/>
                </a:lnTo>
                <a:lnTo>
                  <a:pt x="0" y="50821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248400" y="1787000"/>
            <a:ext cx="5791200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074648" y="3360749"/>
            <a:ext cx="504210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Concludiamo la giornata ricordando ciò che abbiamo imparato sulla vergogna: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tutte le persone la provano, che non siamo sol* e che parlarne la rende più facile.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74648" y="6122110"/>
            <a:ext cx="504210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vergogna non è un nemico.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un’emozione che ci accompagna e che possiamo imparare a esprimere in modo calmo e rispettoso.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4521" y="1291596"/>
            <a:ext cx="4892704" cy="8103858"/>
          </a:xfrm>
          <a:custGeom>
            <a:avLst/>
            <a:gdLst/>
            <a:ahLst/>
            <a:cxnLst/>
            <a:rect l="l" t="t" r="r" b="b"/>
            <a:pathLst>
              <a:path w="4892704" h="8103858">
                <a:moveTo>
                  <a:pt x="0" y="0"/>
                </a:moveTo>
                <a:lnTo>
                  <a:pt x="4892704" y="0"/>
                </a:lnTo>
                <a:lnTo>
                  <a:pt x="4892704" y="8103858"/>
                </a:lnTo>
                <a:lnTo>
                  <a:pt x="0" y="81038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456867" y="1650583"/>
            <a:ext cx="7627588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volte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proviamo vergogna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quando pensiamo di aver fatto qualcosa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sbagliato o che le altre persone ci vedano in modo diverso.</a:t>
            </a:r>
          </a:p>
          <a:p>
            <a:pPr algn="ctr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vergogna è un’emozione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Non ci definisce.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Tutte le persone la provano,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anche gli adulti.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56867" y="7812684"/>
            <a:ext cx="7627588" cy="1059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  <a:b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</a:b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è uno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sicuro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con rispetto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tra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algn="ctr">
              <a:lnSpc>
                <a:spcPts val="28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67577" y="5917682"/>
            <a:ext cx="997059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“Quando possiamo parlare della vergogna, perde il suo potere.” – Brené Brown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4157748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12795" y="6717081"/>
            <a:ext cx="906241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Raccolta di idee – “Quando provo vergogna?”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632040"/>
            <a:ext cx="14729841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2. Fattori scatenanti della vergogna e supporto reciproco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70220" y="3061149"/>
            <a:ext cx="5209332" cy="6646675"/>
          </a:xfrm>
          <a:custGeom>
            <a:avLst/>
            <a:gdLst/>
            <a:ahLst/>
            <a:cxnLst/>
            <a:rect l="l" t="t" r="r" b="b"/>
            <a:pathLst>
              <a:path w="5209332" h="6646675">
                <a:moveTo>
                  <a:pt x="0" y="0"/>
                </a:moveTo>
                <a:lnTo>
                  <a:pt x="5209332" y="0"/>
                </a:lnTo>
                <a:lnTo>
                  <a:pt x="5209332" y="6646675"/>
                </a:lnTo>
                <a:lnTo>
                  <a:pt x="0" y="66466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46960" y="1160650"/>
            <a:ext cx="644652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o post-it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grande superficie murale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musica rilassante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09952" y="1160650"/>
            <a:ext cx="5977634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Pensiamo a situazioni scolastiche che possono suscitare vergogna.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Scriviamo o disegniamo una situazione su una carta (non deve essere personale).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Poi attacchiamo tutte le carte su un poster per vedere quali situazioni si ripetono.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1828" y="4741211"/>
            <a:ext cx="7324344" cy="8229600"/>
          </a:xfrm>
          <a:custGeom>
            <a:avLst/>
            <a:gdLst/>
            <a:ahLst/>
            <a:cxnLst/>
            <a:rect l="l" t="t" r="r" b="b"/>
            <a:pathLst>
              <a:path w="7324344" h="8229600">
                <a:moveTo>
                  <a:pt x="0" y="0"/>
                </a:moveTo>
                <a:lnTo>
                  <a:pt x="7324344" y="0"/>
                </a:lnTo>
                <a:lnTo>
                  <a:pt x="73243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06172" y="4159127"/>
            <a:ext cx="2963055" cy="2655638"/>
          </a:xfrm>
          <a:custGeom>
            <a:avLst/>
            <a:gdLst/>
            <a:ahLst/>
            <a:cxnLst/>
            <a:rect l="l" t="t" r="r" b="b"/>
            <a:pathLst>
              <a:path w="2963055" h="2655638">
                <a:moveTo>
                  <a:pt x="0" y="0"/>
                </a:moveTo>
                <a:lnTo>
                  <a:pt x="2963055" y="0"/>
                </a:lnTo>
                <a:lnTo>
                  <a:pt x="2963055" y="2655638"/>
                </a:lnTo>
                <a:lnTo>
                  <a:pt x="0" y="26556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1481965" y="1789652"/>
            <a:ext cx="2963055" cy="2655638"/>
          </a:xfrm>
          <a:custGeom>
            <a:avLst/>
            <a:gdLst/>
            <a:ahLst/>
            <a:cxnLst/>
            <a:rect l="l" t="t" r="r" b="b"/>
            <a:pathLst>
              <a:path w="2963055" h="2655638">
                <a:moveTo>
                  <a:pt x="0" y="0"/>
                </a:moveTo>
                <a:lnTo>
                  <a:pt x="2963054" y="0"/>
                </a:lnTo>
                <a:lnTo>
                  <a:pt x="2963054" y="2655637"/>
                </a:lnTo>
                <a:lnTo>
                  <a:pt x="0" y="26556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rot="2806843" flipH="1">
            <a:off x="8087724" y="1204213"/>
            <a:ext cx="2963055" cy="2655638"/>
          </a:xfrm>
          <a:custGeom>
            <a:avLst/>
            <a:gdLst/>
            <a:ahLst/>
            <a:cxnLst/>
            <a:rect l="l" t="t" r="r" b="b"/>
            <a:pathLst>
              <a:path w="2963055" h="2655638">
                <a:moveTo>
                  <a:pt x="2963055" y="0"/>
                </a:moveTo>
                <a:lnTo>
                  <a:pt x="0" y="0"/>
                </a:lnTo>
                <a:lnTo>
                  <a:pt x="0" y="2655637"/>
                </a:lnTo>
                <a:lnTo>
                  <a:pt x="2963055" y="2655637"/>
                </a:lnTo>
                <a:lnTo>
                  <a:pt x="296305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 flipH="1">
            <a:off x="4000301" y="2368791"/>
            <a:ext cx="2963055" cy="2655638"/>
          </a:xfrm>
          <a:custGeom>
            <a:avLst/>
            <a:gdLst/>
            <a:ahLst/>
            <a:cxnLst/>
            <a:rect l="l" t="t" r="r" b="b"/>
            <a:pathLst>
              <a:path w="2963055" h="2655638">
                <a:moveTo>
                  <a:pt x="2963054" y="0"/>
                </a:moveTo>
                <a:lnTo>
                  <a:pt x="0" y="0"/>
                </a:lnTo>
                <a:lnTo>
                  <a:pt x="0" y="2655638"/>
                </a:lnTo>
                <a:lnTo>
                  <a:pt x="2963054" y="2655638"/>
                </a:lnTo>
                <a:lnTo>
                  <a:pt x="296305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 flipH="1">
            <a:off x="1606082" y="5337387"/>
            <a:ext cx="2963055" cy="2655638"/>
          </a:xfrm>
          <a:custGeom>
            <a:avLst/>
            <a:gdLst/>
            <a:ahLst/>
            <a:cxnLst/>
            <a:rect l="l" t="t" r="r" b="b"/>
            <a:pathLst>
              <a:path w="2963055" h="2655638">
                <a:moveTo>
                  <a:pt x="2963054" y="0"/>
                </a:moveTo>
                <a:lnTo>
                  <a:pt x="0" y="0"/>
                </a:lnTo>
                <a:lnTo>
                  <a:pt x="0" y="2655638"/>
                </a:lnTo>
                <a:lnTo>
                  <a:pt x="2963054" y="2655638"/>
                </a:lnTo>
                <a:lnTo>
                  <a:pt x="296305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8721472" y="1814312"/>
            <a:ext cx="1695559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Commettere un errore davanti agli altri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455459" y="3060321"/>
            <a:ext cx="1695559" cy="1009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ricevere riconoscimento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58789" y="5812970"/>
            <a:ext cx="1841511" cy="1542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n-US" sz="217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di qualcosa di molto personale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957855" y="2241674"/>
            <a:ext cx="2011274" cy="1332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0"/>
              </a:lnSpc>
              <a:spcBef>
                <a:spcPct val="0"/>
              </a:spcBef>
            </a:pPr>
            <a:r>
              <a:rPr lang="en-US" sz="190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Sich beobachtet </a:t>
            </a:r>
          </a:p>
          <a:p>
            <a:pPr algn="ctr">
              <a:lnSpc>
                <a:spcPts val="2670"/>
              </a:lnSpc>
              <a:spcBef>
                <a:spcPct val="0"/>
              </a:spcBef>
            </a:pPr>
            <a:r>
              <a:rPr lang="en-US" sz="190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Sentirsi osservat* o giudicat* fühlen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87278" y="4740821"/>
            <a:ext cx="169555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Essere esclus* o ignorat*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24145" y="4880602"/>
            <a:ext cx="7324344" cy="8229600"/>
          </a:xfrm>
          <a:custGeom>
            <a:avLst/>
            <a:gdLst/>
            <a:ahLst/>
            <a:cxnLst/>
            <a:rect l="l" t="t" r="r" b="b"/>
            <a:pathLst>
              <a:path w="7324344" h="8229600">
                <a:moveTo>
                  <a:pt x="0" y="0"/>
                </a:moveTo>
                <a:lnTo>
                  <a:pt x="7324344" y="0"/>
                </a:lnTo>
                <a:lnTo>
                  <a:pt x="73243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530565" y="1823149"/>
            <a:ext cx="3990603" cy="1948752"/>
            <a:chOff x="0" y="-30761"/>
            <a:chExt cx="1051023" cy="5132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1023" cy="446577"/>
            </a:xfrm>
            <a:custGeom>
              <a:avLst/>
              <a:gdLst/>
              <a:ahLst/>
              <a:cxnLst/>
              <a:rect l="l" t="t" r="r" b="b"/>
              <a:pathLst>
                <a:path w="1051023" h="446577">
                  <a:moveTo>
                    <a:pt x="58201" y="0"/>
                  </a:moveTo>
                  <a:lnTo>
                    <a:pt x="992822" y="0"/>
                  </a:lnTo>
                  <a:cubicBezTo>
                    <a:pt x="1008258" y="0"/>
                    <a:pt x="1023061" y="6132"/>
                    <a:pt x="1033976" y="17047"/>
                  </a:cubicBezTo>
                  <a:cubicBezTo>
                    <a:pt x="1044891" y="27962"/>
                    <a:pt x="1051023" y="42765"/>
                    <a:pt x="1051023" y="58201"/>
                  </a:cubicBezTo>
                  <a:lnTo>
                    <a:pt x="1051023" y="388376"/>
                  </a:lnTo>
                  <a:cubicBezTo>
                    <a:pt x="1051023" y="403811"/>
                    <a:pt x="1044891" y="418615"/>
                    <a:pt x="1033976" y="429530"/>
                  </a:cubicBezTo>
                  <a:cubicBezTo>
                    <a:pt x="1023061" y="440445"/>
                    <a:pt x="1008258" y="446577"/>
                    <a:pt x="992822" y="446577"/>
                  </a:cubicBezTo>
                  <a:lnTo>
                    <a:pt x="58201" y="446577"/>
                  </a:lnTo>
                  <a:cubicBezTo>
                    <a:pt x="42765" y="446577"/>
                    <a:pt x="27962" y="440445"/>
                    <a:pt x="17047" y="429530"/>
                  </a:cubicBezTo>
                  <a:cubicBezTo>
                    <a:pt x="6132" y="418615"/>
                    <a:pt x="0" y="403811"/>
                    <a:pt x="0" y="388376"/>
                  </a:cubicBezTo>
                  <a:lnTo>
                    <a:pt x="0" y="58201"/>
                  </a:lnTo>
                  <a:cubicBezTo>
                    <a:pt x="0" y="42765"/>
                    <a:pt x="6132" y="27962"/>
                    <a:pt x="17047" y="17047"/>
                  </a:cubicBezTo>
                  <a:cubicBezTo>
                    <a:pt x="27962" y="6132"/>
                    <a:pt x="42765" y="0"/>
                    <a:pt x="582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0761"/>
              <a:ext cx="1051023" cy="513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Ci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sono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situazioni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ripetono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nel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poster?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47579" y="1823149"/>
            <a:ext cx="3990603" cy="1948752"/>
            <a:chOff x="0" y="-30761"/>
            <a:chExt cx="1051023" cy="5132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51023" cy="446577"/>
            </a:xfrm>
            <a:custGeom>
              <a:avLst/>
              <a:gdLst/>
              <a:ahLst/>
              <a:cxnLst/>
              <a:rect l="l" t="t" r="r" b="b"/>
              <a:pathLst>
                <a:path w="1051023" h="446577">
                  <a:moveTo>
                    <a:pt x="58201" y="0"/>
                  </a:moveTo>
                  <a:lnTo>
                    <a:pt x="992822" y="0"/>
                  </a:lnTo>
                  <a:cubicBezTo>
                    <a:pt x="1008258" y="0"/>
                    <a:pt x="1023061" y="6132"/>
                    <a:pt x="1033976" y="17047"/>
                  </a:cubicBezTo>
                  <a:cubicBezTo>
                    <a:pt x="1044891" y="27962"/>
                    <a:pt x="1051023" y="42765"/>
                    <a:pt x="1051023" y="58201"/>
                  </a:cubicBezTo>
                  <a:lnTo>
                    <a:pt x="1051023" y="388376"/>
                  </a:lnTo>
                  <a:cubicBezTo>
                    <a:pt x="1051023" y="403811"/>
                    <a:pt x="1044891" y="418615"/>
                    <a:pt x="1033976" y="429530"/>
                  </a:cubicBezTo>
                  <a:cubicBezTo>
                    <a:pt x="1023061" y="440445"/>
                    <a:pt x="1008258" y="446577"/>
                    <a:pt x="992822" y="446577"/>
                  </a:cubicBezTo>
                  <a:lnTo>
                    <a:pt x="58201" y="446577"/>
                  </a:lnTo>
                  <a:cubicBezTo>
                    <a:pt x="42765" y="446577"/>
                    <a:pt x="27962" y="440445"/>
                    <a:pt x="17047" y="429530"/>
                  </a:cubicBezTo>
                  <a:cubicBezTo>
                    <a:pt x="6132" y="418615"/>
                    <a:pt x="0" y="403811"/>
                    <a:pt x="0" y="388376"/>
                  </a:cubicBezTo>
                  <a:lnTo>
                    <a:pt x="0" y="58201"/>
                  </a:lnTo>
                  <a:cubicBezTo>
                    <a:pt x="0" y="42765"/>
                    <a:pt x="6132" y="27962"/>
                    <a:pt x="17047" y="17047"/>
                  </a:cubicBezTo>
                  <a:cubicBezTo>
                    <a:pt x="27962" y="6132"/>
                    <a:pt x="42765" y="0"/>
                    <a:pt x="5820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0761"/>
              <a:ext cx="1051023" cy="513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Perché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alcune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suscitano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più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vergogna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rispetto ad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altre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766832" y="1804369"/>
            <a:ext cx="3990603" cy="2272331"/>
            <a:chOff x="0" y="-35707"/>
            <a:chExt cx="1051023" cy="5984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1023" cy="531799"/>
            </a:xfrm>
            <a:custGeom>
              <a:avLst/>
              <a:gdLst/>
              <a:ahLst/>
              <a:cxnLst/>
              <a:rect l="l" t="t" r="r" b="b"/>
              <a:pathLst>
                <a:path w="1051023" h="531799">
                  <a:moveTo>
                    <a:pt x="58201" y="0"/>
                  </a:moveTo>
                  <a:lnTo>
                    <a:pt x="992822" y="0"/>
                  </a:lnTo>
                  <a:cubicBezTo>
                    <a:pt x="1008258" y="0"/>
                    <a:pt x="1023061" y="6132"/>
                    <a:pt x="1033976" y="17047"/>
                  </a:cubicBezTo>
                  <a:cubicBezTo>
                    <a:pt x="1044891" y="27962"/>
                    <a:pt x="1051023" y="42765"/>
                    <a:pt x="1051023" y="58201"/>
                  </a:cubicBezTo>
                  <a:lnTo>
                    <a:pt x="1051023" y="473598"/>
                  </a:lnTo>
                  <a:cubicBezTo>
                    <a:pt x="1051023" y="489034"/>
                    <a:pt x="1044891" y="503837"/>
                    <a:pt x="1033976" y="514752"/>
                  </a:cubicBezTo>
                  <a:cubicBezTo>
                    <a:pt x="1023061" y="525667"/>
                    <a:pt x="1008258" y="531799"/>
                    <a:pt x="992822" y="531799"/>
                  </a:cubicBezTo>
                  <a:lnTo>
                    <a:pt x="58201" y="531799"/>
                  </a:lnTo>
                  <a:cubicBezTo>
                    <a:pt x="42765" y="531799"/>
                    <a:pt x="27962" y="525667"/>
                    <a:pt x="17047" y="514752"/>
                  </a:cubicBezTo>
                  <a:cubicBezTo>
                    <a:pt x="6132" y="503837"/>
                    <a:pt x="0" y="489034"/>
                    <a:pt x="0" y="473598"/>
                  </a:cubicBezTo>
                  <a:lnTo>
                    <a:pt x="0" y="58201"/>
                  </a:lnTo>
                  <a:cubicBezTo>
                    <a:pt x="0" y="42765"/>
                    <a:pt x="6132" y="27962"/>
                    <a:pt x="17047" y="17047"/>
                  </a:cubicBezTo>
                  <a:cubicBezTo>
                    <a:pt x="27962" y="6132"/>
                    <a:pt x="42765" y="0"/>
                    <a:pt x="5820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5707"/>
              <a:ext cx="1051023" cy="598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possiamo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fare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affinché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nessun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*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senta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male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qualcun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*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commette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un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errore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in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classe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30565" y="5720818"/>
            <a:ext cx="5213687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provano a volte vergogna. Possiamo imparare a riconoscerla e a capire quando emerge. In questa classe possiamo contribuire tutt* a far sì che nessun* si senta male quando qualcun* commette un errore.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12795" y="5590652"/>
            <a:ext cx="906241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mi aiuta quando provo vergogna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93621" y="3778509"/>
            <a:ext cx="130075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70220" y="3061149"/>
            <a:ext cx="5209332" cy="6646675"/>
          </a:xfrm>
          <a:custGeom>
            <a:avLst/>
            <a:gdLst/>
            <a:ahLst/>
            <a:cxnLst/>
            <a:rect l="l" t="t" r="r" b="b"/>
            <a:pathLst>
              <a:path w="5209332" h="6646675">
                <a:moveTo>
                  <a:pt x="0" y="0"/>
                </a:moveTo>
                <a:lnTo>
                  <a:pt x="5209332" y="0"/>
                </a:lnTo>
                <a:lnTo>
                  <a:pt x="5209332" y="6646675"/>
                </a:lnTo>
                <a:lnTo>
                  <a:pt x="0" y="66466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46960" y="1160650"/>
            <a:ext cx="644652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o post-it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grande superficie murale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musica rilassante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09952" y="1160650"/>
            <a:ext cx="5873070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Pensiamo a situazioni scolastiche che possono suscitare vergogna.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Scriviamo o disegniamo una situazione su una carta (non deve essere personale).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Poi attacchiamo tutte le carte su un poster per vedere quali situazioni si ripetono.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44195" y="3696400"/>
            <a:ext cx="5170192" cy="1774332"/>
            <a:chOff x="0" y="0"/>
            <a:chExt cx="1361697" cy="4673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61697" cy="467314"/>
            </a:xfrm>
            <a:custGeom>
              <a:avLst/>
              <a:gdLst/>
              <a:ahLst/>
              <a:cxnLst/>
              <a:rect l="l" t="t" r="r" b="b"/>
              <a:pathLst>
                <a:path w="1361697" h="467314">
                  <a:moveTo>
                    <a:pt x="44922" y="0"/>
                  </a:moveTo>
                  <a:lnTo>
                    <a:pt x="1316774" y="0"/>
                  </a:lnTo>
                  <a:cubicBezTo>
                    <a:pt x="1341584" y="0"/>
                    <a:pt x="1361697" y="20112"/>
                    <a:pt x="1361697" y="44922"/>
                  </a:cubicBezTo>
                  <a:lnTo>
                    <a:pt x="1361697" y="422391"/>
                  </a:lnTo>
                  <a:cubicBezTo>
                    <a:pt x="1361697" y="434306"/>
                    <a:pt x="1356964" y="445732"/>
                    <a:pt x="1348539" y="454156"/>
                  </a:cubicBezTo>
                  <a:cubicBezTo>
                    <a:pt x="1340115" y="462581"/>
                    <a:pt x="1328688" y="467314"/>
                    <a:pt x="1316774" y="467314"/>
                  </a:cubicBezTo>
                  <a:lnTo>
                    <a:pt x="44922" y="467314"/>
                  </a:lnTo>
                  <a:cubicBezTo>
                    <a:pt x="33008" y="467314"/>
                    <a:pt x="21582" y="462581"/>
                    <a:pt x="13157" y="454156"/>
                  </a:cubicBezTo>
                  <a:cubicBezTo>
                    <a:pt x="4733" y="445732"/>
                    <a:pt x="0" y="434306"/>
                    <a:pt x="0" y="422391"/>
                  </a:cubicBezTo>
                  <a:lnTo>
                    <a:pt x="0" y="44922"/>
                  </a:lnTo>
                  <a:cubicBezTo>
                    <a:pt x="0" y="33008"/>
                    <a:pt x="4733" y="21582"/>
                    <a:pt x="13157" y="13157"/>
                  </a:cubicBezTo>
                  <a:cubicBezTo>
                    <a:pt x="21582" y="4733"/>
                    <a:pt x="33008" y="0"/>
                    <a:pt x="4492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361697" cy="533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parole, gesti o azioni ci aiutano a sentirci meglio?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0061253" y="851680"/>
            <a:ext cx="7681549" cy="8406620"/>
          </a:xfrm>
          <a:custGeom>
            <a:avLst/>
            <a:gdLst/>
            <a:ahLst/>
            <a:cxnLst/>
            <a:rect l="l" t="t" r="r" b="b"/>
            <a:pathLst>
              <a:path w="7681549" h="8406620">
                <a:moveTo>
                  <a:pt x="0" y="0"/>
                </a:moveTo>
                <a:lnTo>
                  <a:pt x="7681549" y="0"/>
                </a:lnTo>
                <a:lnTo>
                  <a:pt x="7681549" y="8406620"/>
                </a:lnTo>
                <a:lnTo>
                  <a:pt x="0" y="8406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702149" y="1904937"/>
            <a:ext cx="7254283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Abbiamo già visto quali cose possono suscitare vergogna.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riflettiamo su che cosa ci aiuta quando la proviamo.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007299" y="6019482"/>
            <a:ext cx="7254283" cy="2648331"/>
            <a:chOff x="0" y="0"/>
            <a:chExt cx="9672378" cy="3531108"/>
          </a:xfrm>
        </p:grpSpPr>
        <p:sp>
          <p:nvSpPr>
            <p:cNvPr id="8" name="TextBox 8"/>
            <p:cNvSpPr txBox="1"/>
            <p:nvPr/>
          </p:nvSpPr>
          <p:spPr>
            <a:xfrm>
              <a:off x="0" y="-66675"/>
              <a:ext cx="9672378" cy="468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Esempi: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12767"/>
              <a:ext cx="9672378" cy="28183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2" lvl="1" indent="-215901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qualcun* mi ascolti</a:t>
              </a:r>
            </a:p>
            <a:p>
              <a:pPr marL="431802" lvl="1" indent="-215901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nessun* rida di me</a:t>
              </a:r>
            </a:p>
            <a:p>
              <a:pPr marL="431802" lvl="1" indent="-215901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mi venga detto qualcosa di gentile</a:t>
              </a:r>
            </a:p>
            <a:p>
              <a:pPr marL="431802" lvl="1" indent="-215901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mi venga dato tempo per calmarmi</a:t>
              </a:r>
            </a:p>
            <a:p>
              <a:pPr marL="431802" lvl="1" indent="-215901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mi venga ricordato che è successo a tutt* almeno una volta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4410" y="2049074"/>
            <a:ext cx="7502381" cy="1433658"/>
            <a:chOff x="0" y="0"/>
            <a:chExt cx="1975936" cy="3775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75936" cy="377589"/>
            </a:xfrm>
            <a:custGeom>
              <a:avLst/>
              <a:gdLst/>
              <a:ahLst/>
              <a:cxnLst/>
              <a:rect l="l" t="t" r="r" b="b"/>
              <a:pathLst>
                <a:path w="1975936" h="377589">
                  <a:moveTo>
                    <a:pt x="30958" y="0"/>
                  </a:moveTo>
                  <a:lnTo>
                    <a:pt x="1944978" y="0"/>
                  </a:lnTo>
                  <a:cubicBezTo>
                    <a:pt x="1953188" y="0"/>
                    <a:pt x="1961062" y="3262"/>
                    <a:pt x="1966868" y="9067"/>
                  </a:cubicBezTo>
                  <a:cubicBezTo>
                    <a:pt x="1972674" y="14873"/>
                    <a:pt x="1975936" y="22747"/>
                    <a:pt x="1975936" y="30958"/>
                  </a:cubicBezTo>
                  <a:lnTo>
                    <a:pt x="1975936" y="346631"/>
                  </a:lnTo>
                  <a:cubicBezTo>
                    <a:pt x="1975936" y="363729"/>
                    <a:pt x="1962075" y="377589"/>
                    <a:pt x="1944978" y="377589"/>
                  </a:cubicBezTo>
                  <a:lnTo>
                    <a:pt x="30958" y="377589"/>
                  </a:lnTo>
                  <a:cubicBezTo>
                    <a:pt x="13860" y="377589"/>
                    <a:pt x="0" y="363729"/>
                    <a:pt x="0" y="346631"/>
                  </a:cubicBezTo>
                  <a:lnTo>
                    <a:pt x="0" y="30958"/>
                  </a:lnTo>
                  <a:cubicBezTo>
                    <a:pt x="0" y="13860"/>
                    <a:pt x="13860" y="0"/>
                    <a:pt x="3095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975936" cy="44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ti aiutano a sentirti accompagnat* quando provi vergogna?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4410" y="4042090"/>
            <a:ext cx="7502381" cy="1433658"/>
            <a:chOff x="0" y="0"/>
            <a:chExt cx="1975936" cy="3775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75936" cy="377589"/>
            </a:xfrm>
            <a:custGeom>
              <a:avLst/>
              <a:gdLst/>
              <a:ahLst/>
              <a:cxnLst/>
              <a:rect l="l" t="t" r="r" b="b"/>
              <a:pathLst>
                <a:path w="1975936" h="377589">
                  <a:moveTo>
                    <a:pt x="30958" y="0"/>
                  </a:moveTo>
                  <a:lnTo>
                    <a:pt x="1944978" y="0"/>
                  </a:lnTo>
                  <a:cubicBezTo>
                    <a:pt x="1953188" y="0"/>
                    <a:pt x="1961062" y="3262"/>
                    <a:pt x="1966868" y="9067"/>
                  </a:cubicBezTo>
                  <a:cubicBezTo>
                    <a:pt x="1972674" y="14873"/>
                    <a:pt x="1975936" y="22747"/>
                    <a:pt x="1975936" y="30958"/>
                  </a:cubicBezTo>
                  <a:lnTo>
                    <a:pt x="1975936" y="346631"/>
                  </a:lnTo>
                  <a:cubicBezTo>
                    <a:pt x="1975936" y="363729"/>
                    <a:pt x="1962075" y="377589"/>
                    <a:pt x="1944978" y="377589"/>
                  </a:cubicBezTo>
                  <a:lnTo>
                    <a:pt x="30958" y="377589"/>
                  </a:lnTo>
                  <a:cubicBezTo>
                    <a:pt x="13860" y="377589"/>
                    <a:pt x="0" y="363729"/>
                    <a:pt x="0" y="346631"/>
                  </a:cubicBezTo>
                  <a:lnTo>
                    <a:pt x="0" y="30958"/>
                  </a:lnTo>
                  <a:cubicBezTo>
                    <a:pt x="0" y="13860"/>
                    <a:pt x="13860" y="0"/>
                    <a:pt x="3095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975936" cy="44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gesti ti piacerebbe ricevere dagli altri?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4410" y="6037723"/>
            <a:ext cx="7502381" cy="1433658"/>
            <a:chOff x="0" y="0"/>
            <a:chExt cx="1975936" cy="3775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75936" cy="377589"/>
            </a:xfrm>
            <a:custGeom>
              <a:avLst/>
              <a:gdLst/>
              <a:ahLst/>
              <a:cxnLst/>
              <a:rect l="l" t="t" r="r" b="b"/>
              <a:pathLst>
                <a:path w="1975936" h="377589">
                  <a:moveTo>
                    <a:pt x="30958" y="0"/>
                  </a:moveTo>
                  <a:lnTo>
                    <a:pt x="1944978" y="0"/>
                  </a:lnTo>
                  <a:cubicBezTo>
                    <a:pt x="1953188" y="0"/>
                    <a:pt x="1961062" y="3262"/>
                    <a:pt x="1966868" y="9067"/>
                  </a:cubicBezTo>
                  <a:cubicBezTo>
                    <a:pt x="1972674" y="14873"/>
                    <a:pt x="1975936" y="22747"/>
                    <a:pt x="1975936" y="30958"/>
                  </a:cubicBezTo>
                  <a:lnTo>
                    <a:pt x="1975936" y="346631"/>
                  </a:lnTo>
                  <a:cubicBezTo>
                    <a:pt x="1975936" y="363729"/>
                    <a:pt x="1962075" y="377589"/>
                    <a:pt x="1944978" y="377589"/>
                  </a:cubicBezTo>
                  <a:lnTo>
                    <a:pt x="30958" y="377589"/>
                  </a:lnTo>
                  <a:cubicBezTo>
                    <a:pt x="13860" y="377589"/>
                    <a:pt x="0" y="363729"/>
                    <a:pt x="0" y="346631"/>
                  </a:cubicBezTo>
                  <a:lnTo>
                    <a:pt x="0" y="30958"/>
                  </a:lnTo>
                  <a:cubicBezTo>
                    <a:pt x="0" y="13860"/>
                    <a:pt x="13860" y="0"/>
                    <a:pt x="30958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975936" cy="4347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possiamo aiutare i/le nostri/e compagni/e di classe?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74410" y="1148492"/>
            <a:ext cx="750238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Creiamo un poster per ricordarcelo: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ABF2D9-CBC8-B08C-88BD-79D73BEF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981584"/>
            <a:ext cx="7696200" cy="832383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131536"/>
            <a:ext cx="9155934" cy="8023927"/>
          </a:xfrm>
          <a:custGeom>
            <a:avLst/>
            <a:gdLst/>
            <a:ahLst/>
            <a:cxnLst/>
            <a:rect l="l" t="t" r="r" b="b"/>
            <a:pathLst>
              <a:path w="9155934" h="8023927">
                <a:moveTo>
                  <a:pt x="0" y="0"/>
                </a:moveTo>
                <a:lnTo>
                  <a:pt x="9155934" y="0"/>
                </a:lnTo>
                <a:lnTo>
                  <a:pt x="9155934" y="8023928"/>
                </a:lnTo>
                <a:lnTo>
                  <a:pt x="0" y="8023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794592" y="1316696"/>
            <a:ext cx="8014016" cy="7653608"/>
            <a:chOff x="0" y="0"/>
            <a:chExt cx="1503258" cy="14356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3258" cy="1435653"/>
            </a:xfrm>
            <a:custGeom>
              <a:avLst/>
              <a:gdLst/>
              <a:ahLst/>
              <a:cxnLst/>
              <a:rect l="l" t="t" r="r" b="b"/>
              <a:pathLst>
                <a:path w="1503258" h="1435653">
                  <a:moveTo>
                    <a:pt x="751629" y="0"/>
                  </a:moveTo>
                  <a:cubicBezTo>
                    <a:pt x="336516" y="0"/>
                    <a:pt x="0" y="321382"/>
                    <a:pt x="0" y="717827"/>
                  </a:cubicBezTo>
                  <a:cubicBezTo>
                    <a:pt x="0" y="1114271"/>
                    <a:pt x="336516" y="1435653"/>
                    <a:pt x="751629" y="1435653"/>
                  </a:cubicBezTo>
                  <a:cubicBezTo>
                    <a:pt x="1166742" y="1435653"/>
                    <a:pt x="1503258" y="1114271"/>
                    <a:pt x="1503258" y="717827"/>
                  </a:cubicBezTo>
                  <a:cubicBezTo>
                    <a:pt x="1503258" y="321382"/>
                    <a:pt x="1166742" y="0"/>
                    <a:pt x="751629" y="0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40930" y="67917"/>
              <a:ext cx="1221397" cy="1233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</a:t>
              </a:r>
              <a:b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</a:br>
              <a:endPara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le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persone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provano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vergogna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tutte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possiamo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contribuire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 far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sì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*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meglio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  <a:p>
              <a:pPr algn="ctr">
                <a:lnSpc>
                  <a:spcPts val="2800"/>
                </a:lnSpc>
              </a:pP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Il nostro nuovo poster è un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promemoria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possiamo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creare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insieme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una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classe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sicura</a:t>
              </a:r>
              <a:r>
                <a:rPr lang="en-US" sz="2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ci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comprendiamo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possiamo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reagire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con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più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calma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e con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maggiore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empatia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4157748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12795" y="6717081"/>
            <a:ext cx="906241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Storie anonime sulla vergogna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632040"/>
            <a:ext cx="1472984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complementari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69924" y="686352"/>
            <a:ext cx="4602480" cy="1333023"/>
            <a:chOff x="0" y="0"/>
            <a:chExt cx="6136640" cy="17773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36640" cy="1777363"/>
            </a:xfrm>
            <a:custGeom>
              <a:avLst/>
              <a:gdLst/>
              <a:ahLst/>
              <a:cxnLst/>
              <a:rect l="l" t="t" r="r" b="b"/>
              <a:pathLst>
                <a:path w="6136640" h="1777363">
                  <a:moveTo>
                    <a:pt x="0" y="0"/>
                  </a:moveTo>
                  <a:lnTo>
                    <a:pt x="6136640" y="0"/>
                  </a:lnTo>
                  <a:lnTo>
                    <a:pt x="6136640" y="1777363"/>
                  </a:lnTo>
                  <a:lnTo>
                    <a:pt x="0" y="177736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8704" b="-15846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6136640" cy="17678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400"/>
                </a:lnSpc>
              </a:pPr>
              <a:r>
                <a:rPr lang="en-US" sz="5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Obiettivi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1811072" y="2893290"/>
            <a:ext cx="5667087" cy="4689515"/>
          </a:xfrm>
          <a:custGeom>
            <a:avLst/>
            <a:gdLst/>
            <a:ahLst/>
            <a:cxnLst/>
            <a:rect l="l" t="t" r="r" b="b"/>
            <a:pathLst>
              <a:path w="5667087" h="4689515">
                <a:moveTo>
                  <a:pt x="0" y="0"/>
                </a:moveTo>
                <a:lnTo>
                  <a:pt x="5667088" y="0"/>
                </a:lnTo>
                <a:lnTo>
                  <a:pt x="5667088" y="4689515"/>
                </a:lnTo>
                <a:lnTo>
                  <a:pt x="0" y="46895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1813560" y="2500468"/>
            <a:ext cx="9228847" cy="447676"/>
            <a:chOff x="0" y="0"/>
            <a:chExt cx="12305129" cy="596901"/>
          </a:xfrm>
        </p:grpSpPr>
        <p:sp>
          <p:nvSpPr>
            <p:cNvPr id="7" name="TextBox 7"/>
            <p:cNvSpPr txBox="1"/>
            <p:nvPr/>
          </p:nvSpPr>
          <p:spPr>
            <a:xfrm>
              <a:off x="844649" y="-52379"/>
              <a:ext cx="1146048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Comprendere che cos’è la vergogna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76412" y="3333018"/>
            <a:ext cx="10034660" cy="620821"/>
            <a:chOff x="0" y="0"/>
            <a:chExt cx="13379547" cy="827761"/>
          </a:xfrm>
        </p:grpSpPr>
        <p:sp>
          <p:nvSpPr>
            <p:cNvPr id="10" name="TextBox 10"/>
            <p:cNvSpPr txBox="1"/>
            <p:nvPr/>
          </p:nvSpPr>
          <p:spPr>
            <a:xfrm>
              <a:off x="894179" y="-13614"/>
              <a:ext cx="12485367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Riconoscere come si manifesta nel corpo</a:t>
              </a: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Riconoscere che cosa provoca la vergogna nel nostro corpo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62118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69924" y="4414914"/>
            <a:ext cx="9822289" cy="628650"/>
            <a:chOff x="0" y="0"/>
            <a:chExt cx="13096386" cy="838200"/>
          </a:xfrm>
        </p:grpSpPr>
        <p:sp>
          <p:nvSpPr>
            <p:cNvPr id="13" name="TextBox 13"/>
            <p:cNvSpPr txBox="1"/>
            <p:nvPr/>
          </p:nvSpPr>
          <p:spPr>
            <a:xfrm>
              <a:off x="902831" y="-3175"/>
              <a:ext cx="12193554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Sapere quali cose possono attivarla</a:t>
              </a: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Scoprire situazioni o momenti che la fanno emergere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638493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56231" y="5504638"/>
            <a:ext cx="9749171" cy="924540"/>
            <a:chOff x="0" y="0"/>
            <a:chExt cx="12998894" cy="1232720"/>
          </a:xfrm>
        </p:grpSpPr>
        <p:sp>
          <p:nvSpPr>
            <p:cNvPr id="16" name="TextBox 16"/>
            <p:cNvSpPr txBox="1"/>
            <p:nvPr/>
          </p:nvSpPr>
          <p:spPr>
            <a:xfrm>
              <a:off x="921088" y="-15055"/>
              <a:ext cx="12077807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Comprendere che la vergogna è normale</a:t>
              </a: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Ricordare che tutte le persone la provano a volte. Non è qualcosa di negativo, ma semplicemente un’emozione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76200"/>
              <a:ext cx="675005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56231" y="6928352"/>
            <a:ext cx="9418512" cy="924540"/>
            <a:chOff x="0" y="0"/>
            <a:chExt cx="12558015" cy="1232720"/>
          </a:xfrm>
        </p:grpSpPr>
        <p:sp>
          <p:nvSpPr>
            <p:cNvPr id="19" name="TextBox 19"/>
            <p:cNvSpPr txBox="1"/>
            <p:nvPr/>
          </p:nvSpPr>
          <p:spPr>
            <a:xfrm>
              <a:off x="914261" y="-15055"/>
              <a:ext cx="11643754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Imparare a relazionarsi meglio con gli altri</a:t>
              </a: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Esercitare empatia, comunicare con rispetto e sostenere chi non sta bene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661353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61351" y="8352067"/>
            <a:ext cx="11111317" cy="924540"/>
            <a:chOff x="0" y="0"/>
            <a:chExt cx="14815090" cy="1232720"/>
          </a:xfrm>
        </p:grpSpPr>
        <p:sp>
          <p:nvSpPr>
            <p:cNvPr id="22" name="TextBox 22"/>
            <p:cNvSpPr txBox="1"/>
            <p:nvPr/>
          </p:nvSpPr>
          <p:spPr>
            <a:xfrm>
              <a:off x="914261" y="-15055"/>
              <a:ext cx="13900829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Trasformare la vergogna in qualcosa che ci avvicina</a:t>
              </a: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Usare ciò che abbiamo imparato per capirci meglio e aiutare le altre persone a sentirsi accompagnate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661353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346960" y="1160650"/>
            <a:ext cx="6446520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vuoti o piccoli biglietti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scatola, una grande busta o una tasca (per raccogliere le storie)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 e pennarelli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etichetta decorativa: “Cose che ci uniscono” (per la scatola)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609952" y="1160650"/>
            <a:ext cx="587307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Scriviamo storie anonime sulla vergogna.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devono essere reali.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44DB25-E296-EC5E-8A5E-5C98D9E9D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3314700"/>
            <a:ext cx="6173061" cy="595395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7855" y="1969093"/>
            <a:ext cx="6887273" cy="6348814"/>
          </a:xfrm>
          <a:custGeom>
            <a:avLst/>
            <a:gdLst/>
            <a:ahLst/>
            <a:cxnLst/>
            <a:rect l="l" t="t" r="r" b="b"/>
            <a:pathLst>
              <a:path w="6887273" h="6348814">
                <a:moveTo>
                  <a:pt x="0" y="0"/>
                </a:moveTo>
                <a:lnTo>
                  <a:pt x="6887273" y="0"/>
                </a:lnTo>
                <a:lnTo>
                  <a:pt x="6887273" y="6348814"/>
                </a:lnTo>
                <a:lnTo>
                  <a:pt x="0" y="63488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240" b="-4240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447195" y="2171701"/>
            <a:ext cx="3900736" cy="2234755"/>
            <a:chOff x="0" y="-48065"/>
            <a:chExt cx="1027354" cy="5885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27354" cy="521902"/>
            </a:xfrm>
            <a:custGeom>
              <a:avLst/>
              <a:gdLst/>
              <a:ahLst/>
              <a:cxnLst/>
              <a:rect l="l" t="t" r="r" b="b"/>
              <a:pathLst>
                <a:path w="1027354" h="521902">
                  <a:moveTo>
                    <a:pt x="59542" y="0"/>
                  </a:moveTo>
                  <a:lnTo>
                    <a:pt x="967812" y="0"/>
                  </a:lnTo>
                  <a:cubicBezTo>
                    <a:pt x="983604" y="0"/>
                    <a:pt x="998749" y="6273"/>
                    <a:pt x="1009915" y="17439"/>
                  </a:cubicBezTo>
                  <a:cubicBezTo>
                    <a:pt x="1021081" y="28606"/>
                    <a:pt x="1027354" y="43750"/>
                    <a:pt x="1027354" y="59542"/>
                  </a:cubicBezTo>
                  <a:lnTo>
                    <a:pt x="1027354" y="462360"/>
                  </a:lnTo>
                  <a:cubicBezTo>
                    <a:pt x="1027354" y="478152"/>
                    <a:pt x="1021081" y="493297"/>
                    <a:pt x="1009915" y="504463"/>
                  </a:cubicBezTo>
                  <a:cubicBezTo>
                    <a:pt x="998749" y="515629"/>
                    <a:pt x="983604" y="521902"/>
                    <a:pt x="967812" y="521902"/>
                  </a:cubicBezTo>
                  <a:lnTo>
                    <a:pt x="59542" y="521902"/>
                  </a:lnTo>
                  <a:cubicBezTo>
                    <a:pt x="26658" y="521902"/>
                    <a:pt x="0" y="495245"/>
                    <a:pt x="0" y="462360"/>
                  </a:cubicBezTo>
                  <a:lnTo>
                    <a:pt x="0" y="59542"/>
                  </a:lnTo>
                  <a:cubicBezTo>
                    <a:pt x="0" y="43750"/>
                    <a:pt x="6273" y="28606"/>
                    <a:pt x="17439" y="17439"/>
                  </a:cubicBezTo>
                  <a:cubicBezTo>
                    <a:pt x="28606" y="6273"/>
                    <a:pt x="43750" y="0"/>
                    <a:pt x="5954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8065"/>
              <a:ext cx="1027354" cy="5885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situazione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suscitare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vergogna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447195" y="4585146"/>
            <a:ext cx="3900736" cy="2234755"/>
            <a:chOff x="0" y="-18700"/>
            <a:chExt cx="1027354" cy="5885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27354" cy="521902"/>
            </a:xfrm>
            <a:custGeom>
              <a:avLst/>
              <a:gdLst/>
              <a:ahLst/>
              <a:cxnLst/>
              <a:rect l="l" t="t" r="r" b="b"/>
              <a:pathLst>
                <a:path w="1027354" h="521902">
                  <a:moveTo>
                    <a:pt x="59542" y="0"/>
                  </a:moveTo>
                  <a:lnTo>
                    <a:pt x="967812" y="0"/>
                  </a:lnTo>
                  <a:cubicBezTo>
                    <a:pt x="983604" y="0"/>
                    <a:pt x="998749" y="6273"/>
                    <a:pt x="1009915" y="17439"/>
                  </a:cubicBezTo>
                  <a:cubicBezTo>
                    <a:pt x="1021081" y="28606"/>
                    <a:pt x="1027354" y="43750"/>
                    <a:pt x="1027354" y="59542"/>
                  </a:cubicBezTo>
                  <a:lnTo>
                    <a:pt x="1027354" y="462360"/>
                  </a:lnTo>
                  <a:cubicBezTo>
                    <a:pt x="1027354" y="478152"/>
                    <a:pt x="1021081" y="493297"/>
                    <a:pt x="1009915" y="504463"/>
                  </a:cubicBezTo>
                  <a:cubicBezTo>
                    <a:pt x="998749" y="515629"/>
                    <a:pt x="983604" y="521902"/>
                    <a:pt x="967812" y="521902"/>
                  </a:cubicBezTo>
                  <a:lnTo>
                    <a:pt x="59542" y="521902"/>
                  </a:lnTo>
                  <a:cubicBezTo>
                    <a:pt x="26658" y="521902"/>
                    <a:pt x="0" y="495245"/>
                    <a:pt x="0" y="462360"/>
                  </a:cubicBezTo>
                  <a:lnTo>
                    <a:pt x="0" y="59542"/>
                  </a:lnTo>
                  <a:cubicBezTo>
                    <a:pt x="0" y="43750"/>
                    <a:pt x="6273" y="28606"/>
                    <a:pt x="17439" y="17439"/>
                  </a:cubicBezTo>
                  <a:cubicBezTo>
                    <a:pt x="28606" y="6273"/>
                    <a:pt x="43750" y="0"/>
                    <a:pt x="5954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8700"/>
              <a:ext cx="1027354" cy="5885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potremmo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fare se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succedesse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 un*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compagn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* di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classe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447195" y="6794944"/>
            <a:ext cx="3900736" cy="2234755"/>
            <a:chOff x="0" y="-42970"/>
            <a:chExt cx="1027354" cy="58857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7354" cy="521902"/>
            </a:xfrm>
            <a:custGeom>
              <a:avLst/>
              <a:gdLst/>
              <a:ahLst/>
              <a:cxnLst/>
              <a:rect l="l" t="t" r="r" b="b"/>
              <a:pathLst>
                <a:path w="1027354" h="521902">
                  <a:moveTo>
                    <a:pt x="59542" y="0"/>
                  </a:moveTo>
                  <a:lnTo>
                    <a:pt x="967812" y="0"/>
                  </a:lnTo>
                  <a:cubicBezTo>
                    <a:pt x="983604" y="0"/>
                    <a:pt x="998749" y="6273"/>
                    <a:pt x="1009915" y="17439"/>
                  </a:cubicBezTo>
                  <a:cubicBezTo>
                    <a:pt x="1021081" y="28606"/>
                    <a:pt x="1027354" y="43750"/>
                    <a:pt x="1027354" y="59542"/>
                  </a:cubicBezTo>
                  <a:lnTo>
                    <a:pt x="1027354" y="462360"/>
                  </a:lnTo>
                  <a:cubicBezTo>
                    <a:pt x="1027354" y="478152"/>
                    <a:pt x="1021081" y="493297"/>
                    <a:pt x="1009915" y="504463"/>
                  </a:cubicBezTo>
                  <a:cubicBezTo>
                    <a:pt x="998749" y="515629"/>
                    <a:pt x="983604" y="521902"/>
                    <a:pt x="967812" y="521902"/>
                  </a:cubicBezTo>
                  <a:lnTo>
                    <a:pt x="59542" y="521902"/>
                  </a:lnTo>
                  <a:cubicBezTo>
                    <a:pt x="26658" y="521902"/>
                    <a:pt x="0" y="495245"/>
                    <a:pt x="0" y="462360"/>
                  </a:cubicBezTo>
                  <a:lnTo>
                    <a:pt x="0" y="59542"/>
                  </a:lnTo>
                  <a:cubicBezTo>
                    <a:pt x="0" y="43750"/>
                    <a:pt x="6273" y="28606"/>
                    <a:pt x="17439" y="17439"/>
                  </a:cubicBezTo>
                  <a:cubicBezTo>
                    <a:pt x="28606" y="6273"/>
                    <a:pt x="43750" y="0"/>
                    <a:pt x="5954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2970"/>
              <a:ext cx="1027354" cy="5885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aiuta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in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momenti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come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questi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280432" y="1544859"/>
            <a:ext cx="623426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Leggiamo un biglietto dopo l’altro e rispondiamo: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27728" y="3134280"/>
            <a:ext cx="11432543" cy="5859178"/>
          </a:xfrm>
          <a:custGeom>
            <a:avLst/>
            <a:gdLst/>
            <a:ahLst/>
            <a:cxnLst/>
            <a:rect l="l" t="t" r="r" b="b"/>
            <a:pathLst>
              <a:path w="11432543" h="5859178">
                <a:moveTo>
                  <a:pt x="0" y="0"/>
                </a:moveTo>
                <a:lnTo>
                  <a:pt x="11432544" y="0"/>
                </a:lnTo>
                <a:lnTo>
                  <a:pt x="11432544" y="5859179"/>
                </a:lnTo>
                <a:lnTo>
                  <a:pt x="0" y="5859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039892" y="1347382"/>
            <a:ext cx="6208216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vergogna è qualcosa che tutt* proviamo.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Se ne parliamo senza paura, ci capiamo meglio 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ci trattiamo con più attenzione.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4157748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12795" y="6717081"/>
            <a:ext cx="9062410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semaforo della vergogna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632040"/>
            <a:ext cx="1472984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complementari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1671" y="3781117"/>
            <a:ext cx="5581486" cy="8178001"/>
          </a:xfrm>
          <a:custGeom>
            <a:avLst/>
            <a:gdLst/>
            <a:ahLst/>
            <a:cxnLst/>
            <a:rect l="l" t="t" r="r" b="b"/>
            <a:pathLst>
              <a:path w="5581486" h="8178001">
                <a:moveTo>
                  <a:pt x="0" y="0"/>
                </a:moveTo>
                <a:lnTo>
                  <a:pt x="5581485" y="0"/>
                </a:lnTo>
                <a:lnTo>
                  <a:pt x="5581485" y="8178001"/>
                </a:lnTo>
                <a:lnTo>
                  <a:pt x="0" y="81780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46960" y="1160650"/>
            <a:ext cx="589850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Carte: rosso, giallo, verde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Lista di situazioni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per muoversi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30718" y="1160650"/>
            <a:ext cx="6610322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Utilizziamo un’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“emozioni-semaforo”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mostrare quanta vergogna possono suscitare diverse situazioni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Leggiamo più frasi e ogni persona alza la carta che rappresenta meglio l’intensità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249718" y="7480300"/>
            <a:ext cx="7150887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 Tutte le persone hanno provato vergogna almeno una volta.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la condividiamo (anche in forma anonima), ci capiamo meglio e impariamo a relazionarci con più rispetto.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1671" y="3781117"/>
            <a:ext cx="5581486" cy="8178001"/>
          </a:xfrm>
          <a:custGeom>
            <a:avLst/>
            <a:gdLst/>
            <a:ahLst/>
            <a:cxnLst/>
            <a:rect l="l" t="t" r="r" b="b"/>
            <a:pathLst>
              <a:path w="5581486" h="8178001">
                <a:moveTo>
                  <a:pt x="0" y="0"/>
                </a:moveTo>
                <a:lnTo>
                  <a:pt x="5581485" y="0"/>
                </a:lnTo>
                <a:lnTo>
                  <a:pt x="5581485" y="8178001"/>
                </a:lnTo>
                <a:lnTo>
                  <a:pt x="0" y="81780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46960" y="1727652"/>
            <a:ext cx="5898506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Rosso: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alto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Giallo: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medio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Verde: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poco o per niente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888730" y="1409700"/>
            <a:ext cx="6573394" cy="748241"/>
            <a:chOff x="0" y="-112888"/>
            <a:chExt cx="8764525" cy="997655"/>
          </a:xfrm>
        </p:grpSpPr>
        <p:sp>
          <p:nvSpPr>
            <p:cNvPr id="5" name="TextBox 5"/>
            <p:cNvSpPr txBox="1"/>
            <p:nvPr/>
          </p:nvSpPr>
          <p:spPr>
            <a:xfrm>
              <a:off x="0" y="-112888"/>
              <a:ext cx="629920" cy="6731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 dirty="0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31520" y="-53975"/>
              <a:ext cx="8033005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Dimenticare il testo di una canzone durante la lezione di musica.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812530" y="2439369"/>
            <a:ext cx="6649594" cy="663575"/>
            <a:chOff x="0" y="0"/>
            <a:chExt cx="8866125" cy="884767"/>
          </a:xfrm>
        </p:grpSpPr>
        <p:sp>
          <p:nvSpPr>
            <p:cNvPr id="8" name="TextBox 8"/>
            <p:cNvSpPr txBox="1"/>
            <p:nvPr/>
          </p:nvSpPr>
          <p:spPr>
            <a:xfrm>
              <a:off x="0" y="-76200"/>
              <a:ext cx="629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33120" y="-53975"/>
              <a:ext cx="8033005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Dimenticare il testo di una canzone durante la lezione di musica.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774430" y="3388694"/>
            <a:ext cx="7540100" cy="663575"/>
            <a:chOff x="0" y="0"/>
            <a:chExt cx="10053467" cy="88476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76200"/>
              <a:ext cx="683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83920" y="-53975"/>
              <a:ext cx="9169547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Prendere un brutto voto in una materia in cui di solito vado bene.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774430" y="4340302"/>
            <a:ext cx="6687694" cy="663575"/>
            <a:chOff x="0" y="0"/>
            <a:chExt cx="8916925" cy="884767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76200"/>
              <a:ext cx="683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83920" y="-53975"/>
              <a:ext cx="8033005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qualcun* legga ad alta voce ciò che ho scritto.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774430" y="5289627"/>
            <a:ext cx="7173695" cy="447676"/>
            <a:chOff x="0" y="0"/>
            <a:chExt cx="9564927" cy="596901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76200"/>
              <a:ext cx="683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83920" y="-53975"/>
              <a:ext cx="868100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Arrivare in ritardo quando tutt* sono già sedut*.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774430" y="6238952"/>
            <a:ext cx="7173695" cy="2488928"/>
            <a:chOff x="0" y="0"/>
            <a:chExt cx="9564927" cy="3318571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76200"/>
              <a:ext cx="68392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83920" y="-53975"/>
              <a:ext cx="868100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vergognerei di cadere davanti ai/le mie amic*.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440030"/>
              <a:ext cx="9564927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</a:t>
              </a:r>
            </a:p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Ogni persona vive la vergogna a modo suo. Non esistono intensità “giuste”: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tutte sono valide.</a:t>
              </a:r>
            </a:p>
            <a:p>
              <a:pPr algn="l">
                <a:lnSpc>
                  <a:spcPts val="2800"/>
                </a:lnSpc>
                <a:spcBef>
                  <a:spcPct val="0"/>
                </a:spcBef>
              </a:pPr>
              <a:endPara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70752" y="746752"/>
            <a:ext cx="13021032" cy="6933699"/>
          </a:xfrm>
          <a:custGeom>
            <a:avLst/>
            <a:gdLst/>
            <a:ahLst/>
            <a:cxnLst/>
            <a:rect l="l" t="t" r="r" b="b"/>
            <a:pathLst>
              <a:path w="13021032" h="6933699">
                <a:moveTo>
                  <a:pt x="0" y="0"/>
                </a:moveTo>
                <a:lnTo>
                  <a:pt x="13021032" y="0"/>
                </a:lnTo>
                <a:lnTo>
                  <a:pt x="13021032" y="6933699"/>
                </a:lnTo>
                <a:lnTo>
                  <a:pt x="0" y="69336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1486862" y="2981181"/>
            <a:ext cx="14988811" cy="6839112"/>
            <a:chOff x="0" y="0"/>
            <a:chExt cx="3947670" cy="18012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47670" cy="1801247"/>
            </a:xfrm>
            <a:custGeom>
              <a:avLst/>
              <a:gdLst/>
              <a:ahLst/>
              <a:cxnLst/>
              <a:rect l="l" t="t" r="r" b="b"/>
              <a:pathLst>
                <a:path w="3947670" h="1801247">
                  <a:moveTo>
                    <a:pt x="0" y="0"/>
                  </a:moveTo>
                  <a:lnTo>
                    <a:pt x="3947670" y="0"/>
                  </a:lnTo>
                  <a:lnTo>
                    <a:pt x="3947670" y="1801247"/>
                  </a:lnTo>
                  <a:lnTo>
                    <a:pt x="0" y="1801247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3947670" cy="1867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637691" y="5889100"/>
            <a:ext cx="9012618" cy="1358095"/>
            <a:chOff x="0" y="0"/>
            <a:chExt cx="2373694" cy="35768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73694" cy="357687"/>
            </a:xfrm>
            <a:custGeom>
              <a:avLst/>
              <a:gdLst/>
              <a:ahLst/>
              <a:cxnLst/>
              <a:rect l="l" t="t" r="r" b="b"/>
              <a:pathLst>
                <a:path w="2373694" h="357687">
                  <a:moveTo>
                    <a:pt x="25770" y="0"/>
                  </a:moveTo>
                  <a:lnTo>
                    <a:pt x="2347923" y="0"/>
                  </a:lnTo>
                  <a:cubicBezTo>
                    <a:pt x="2354758" y="0"/>
                    <a:pt x="2361313" y="2715"/>
                    <a:pt x="2366146" y="7548"/>
                  </a:cubicBezTo>
                  <a:cubicBezTo>
                    <a:pt x="2370979" y="12381"/>
                    <a:pt x="2373694" y="18936"/>
                    <a:pt x="2373694" y="25770"/>
                  </a:cubicBezTo>
                  <a:lnTo>
                    <a:pt x="2373694" y="331917"/>
                  </a:lnTo>
                  <a:cubicBezTo>
                    <a:pt x="2373694" y="338752"/>
                    <a:pt x="2370979" y="345307"/>
                    <a:pt x="2366146" y="350140"/>
                  </a:cubicBezTo>
                  <a:cubicBezTo>
                    <a:pt x="2361313" y="354972"/>
                    <a:pt x="2354758" y="357687"/>
                    <a:pt x="2347923" y="357687"/>
                  </a:cubicBezTo>
                  <a:lnTo>
                    <a:pt x="25770" y="357687"/>
                  </a:lnTo>
                  <a:cubicBezTo>
                    <a:pt x="11538" y="357687"/>
                    <a:pt x="0" y="346150"/>
                    <a:pt x="0" y="331917"/>
                  </a:cubicBezTo>
                  <a:lnTo>
                    <a:pt x="0" y="25770"/>
                  </a:lnTo>
                  <a:cubicBezTo>
                    <a:pt x="0" y="11538"/>
                    <a:pt x="11538" y="0"/>
                    <a:pt x="2577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2373694" cy="424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Tutte le persone provano a volte vergogna. Non è qualcosa di negativo. È un segnale che ci aiuta a capire noi stess e a chiedere ciò di cui abbiamo bisogno.*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661191" y="7774521"/>
            <a:ext cx="11019619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abbiamo visto che tutt* proviamo vergogna prima o poi e che ognun* la vive in modo diverso. Quando ne parliamo, la comprendiamo meglio. E quando ci trattiamo con rispetto, nessun* deve nascondere come si sente.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Grazie per la vostra partecipazione e per contribuire insieme a creare una classe più sicura ed empatica.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E63FED-89C9-FA4D-A510-4FC970EDC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67971"/>
            <a:ext cx="15095004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09163" y="3790106"/>
            <a:ext cx="10269673" cy="2592520"/>
            <a:chOff x="0" y="0"/>
            <a:chExt cx="13692898" cy="345669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5359085" cy="3456693"/>
              <a:chOff x="0" y="0"/>
              <a:chExt cx="1058585" cy="68280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058585" cy="682804"/>
              </a:xfrm>
              <a:custGeom>
                <a:avLst/>
                <a:gdLst/>
                <a:ahLst/>
                <a:cxnLst/>
                <a:rect l="l" t="t" r="r" b="b"/>
                <a:pathLst>
                  <a:path w="1058585" h="682804">
                    <a:moveTo>
                      <a:pt x="57785" y="0"/>
                    </a:moveTo>
                    <a:lnTo>
                      <a:pt x="1000799" y="0"/>
                    </a:lnTo>
                    <a:cubicBezTo>
                      <a:pt x="1016125" y="0"/>
                      <a:pt x="1030823" y="6088"/>
                      <a:pt x="1041660" y="16925"/>
                    </a:cubicBezTo>
                    <a:cubicBezTo>
                      <a:pt x="1052497" y="27762"/>
                      <a:pt x="1058585" y="42460"/>
                      <a:pt x="1058585" y="57785"/>
                    </a:cubicBezTo>
                    <a:lnTo>
                      <a:pt x="1058585" y="625018"/>
                    </a:lnTo>
                    <a:cubicBezTo>
                      <a:pt x="1058585" y="656932"/>
                      <a:pt x="1032713" y="682804"/>
                      <a:pt x="1000799" y="682804"/>
                    </a:cubicBezTo>
                    <a:lnTo>
                      <a:pt x="57785" y="682804"/>
                    </a:lnTo>
                    <a:cubicBezTo>
                      <a:pt x="25871" y="682804"/>
                      <a:pt x="0" y="656932"/>
                      <a:pt x="0" y="625018"/>
                    </a:cubicBezTo>
                    <a:lnTo>
                      <a:pt x="0" y="57785"/>
                    </a:lnTo>
                    <a:cubicBezTo>
                      <a:pt x="0" y="25871"/>
                      <a:pt x="25871" y="0"/>
                      <a:pt x="57785" y="0"/>
                    </a:cubicBezTo>
                    <a:close/>
                  </a:path>
                </a:pathLst>
              </a:custGeom>
              <a:solidFill>
                <a:srgbClr val="51B264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66675"/>
                <a:ext cx="1058585" cy="7494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r>
                  <a:rPr lang="en-US" sz="2000" b="1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La vergogna </a:t>
                </a: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riguarda l’identità:</a:t>
                </a:r>
              </a:p>
              <a:p>
                <a:pPr algn="ctr">
                  <a:lnSpc>
                    <a:spcPts val="2800"/>
                  </a:lnSpc>
                </a:pP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“Io sono sbagliat*”</a:t>
                </a:r>
              </a:p>
              <a:p>
                <a:pPr algn="ctr">
                  <a:lnSpc>
                    <a:spcPts val="2800"/>
                  </a:lnSpc>
                </a:pP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“Non valgo abbastanza”</a:t>
                </a:r>
              </a:p>
              <a:p>
                <a:pPr algn="ctr">
                  <a:lnSpc>
                    <a:spcPts val="2800"/>
                  </a:lnSpc>
                </a:pP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“Non dovrei essere così”</a:t>
                </a: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8333813" y="0"/>
              <a:ext cx="5359085" cy="3456693"/>
              <a:chOff x="0" y="0"/>
              <a:chExt cx="1058585" cy="68280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58585" cy="682804"/>
              </a:xfrm>
              <a:custGeom>
                <a:avLst/>
                <a:gdLst/>
                <a:ahLst/>
                <a:cxnLst/>
                <a:rect l="l" t="t" r="r" b="b"/>
                <a:pathLst>
                  <a:path w="1058585" h="682804">
                    <a:moveTo>
                      <a:pt x="57785" y="0"/>
                    </a:moveTo>
                    <a:lnTo>
                      <a:pt x="1000799" y="0"/>
                    </a:lnTo>
                    <a:cubicBezTo>
                      <a:pt x="1016125" y="0"/>
                      <a:pt x="1030823" y="6088"/>
                      <a:pt x="1041660" y="16925"/>
                    </a:cubicBezTo>
                    <a:cubicBezTo>
                      <a:pt x="1052497" y="27762"/>
                      <a:pt x="1058585" y="42460"/>
                      <a:pt x="1058585" y="57785"/>
                    </a:cubicBezTo>
                    <a:lnTo>
                      <a:pt x="1058585" y="625018"/>
                    </a:lnTo>
                    <a:cubicBezTo>
                      <a:pt x="1058585" y="656932"/>
                      <a:pt x="1032713" y="682804"/>
                      <a:pt x="1000799" y="682804"/>
                    </a:cubicBezTo>
                    <a:lnTo>
                      <a:pt x="57785" y="682804"/>
                    </a:lnTo>
                    <a:cubicBezTo>
                      <a:pt x="25871" y="682804"/>
                      <a:pt x="0" y="656932"/>
                      <a:pt x="0" y="625018"/>
                    </a:cubicBezTo>
                    <a:lnTo>
                      <a:pt x="0" y="57785"/>
                    </a:lnTo>
                    <a:cubicBezTo>
                      <a:pt x="0" y="25871"/>
                      <a:pt x="25871" y="0"/>
                      <a:pt x="57785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66675"/>
                <a:ext cx="1058585" cy="7494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r>
                  <a:rPr lang="en-US" sz="2000" b="1">
                    <a:solidFill>
                      <a:srgbClr val="000000"/>
                    </a:solidFill>
                    <a:latin typeface="Poppins Bold"/>
                    <a:ea typeface="Poppins Bold"/>
                    <a:cs typeface="Poppins Bold"/>
                    <a:sym typeface="Poppins Bold"/>
                  </a:rPr>
                  <a:t>Il senso di colpa </a:t>
                </a: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è legato all’azione:</a:t>
                </a:r>
              </a:p>
              <a:p>
                <a:pPr algn="ctr">
                  <a:lnSpc>
                    <a:spcPts val="2800"/>
                  </a:lnSpc>
                </a:pP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“Ho fatto qualcosa di sbagliato”</a:t>
                </a:r>
              </a:p>
              <a:p>
                <a:pPr algn="ctr">
                  <a:lnSpc>
                    <a:spcPts val="2800"/>
                  </a:lnSpc>
                </a:pPr>
                <a:r>
                  <a:rPr lang="en-US" sz="2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“Ho sbagliato”</a:t>
                </a:r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3160910" y="7535150"/>
            <a:ext cx="1248704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Mentre il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senso di colpa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può portare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riparare un errore o imparare da esso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vergogna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porta spesso al desiderio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nascondersi o ritirarsi.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91000" y="1380885"/>
            <a:ext cx="9906000" cy="523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29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è </a:t>
            </a:r>
            <a:r>
              <a:rPr lang="en-US" sz="29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importante</a:t>
            </a:r>
            <a:r>
              <a:rPr lang="en-US" sz="29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lavorare</a:t>
            </a:r>
            <a:r>
              <a:rPr lang="en-US" sz="29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sulla</a:t>
            </a:r>
            <a:r>
              <a:rPr lang="en-US" sz="29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99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vergogna</a:t>
            </a:r>
            <a:r>
              <a:rPr lang="en-US" sz="29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16523" y="2199597"/>
            <a:ext cx="1105495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Anche se spesso vengono confuse, vergogna e senso di colpa non sono la stessa cosa.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4157748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12795" y="6717081"/>
            <a:ext cx="906241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Votazione con le carte – “Mi farebbe vergognare se…?”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79079" y="1632040"/>
            <a:ext cx="14729841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1. Riconoscere e comprendere l’emozione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7879" y="4753351"/>
            <a:ext cx="3747958" cy="6589816"/>
          </a:xfrm>
          <a:custGeom>
            <a:avLst/>
            <a:gdLst/>
            <a:ahLst/>
            <a:cxnLst/>
            <a:rect l="l" t="t" r="r" b="b"/>
            <a:pathLst>
              <a:path w="3747958" h="6589816">
                <a:moveTo>
                  <a:pt x="0" y="0"/>
                </a:moveTo>
                <a:lnTo>
                  <a:pt x="3747958" y="0"/>
                </a:lnTo>
                <a:lnTo>
                  <a:pt x="3747958" y="6589816"/>
                </a:lnTo>
                <a:lnTo>
                  <a:pt x="0" y="658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5541601" y="4008178"/>
            <a:ext cx="4530960" cy="7729160"/>
          </a:xfrm>
          <a:custGeom>
            <a:avLst/>
            <a:gdLst/>
            <a:ahLst/>
            <a:cxnLst/>
            <a:rect l="l" t="t" r="r" b="b"/>
            <a:pathLst>
              <a:path w="4530960" h="7729160">
                <a:moveTo>
                  <a:pt x="4530960" y="0"/>
                </a:moveTo>
                <a:lnTo>
                  <a:pt x="0" y="0"/>
                </a:lnTo>
                <a:lnTo>
                  <a:pt x="0" y="7729160"/>
                </a:lnTo>
                <a:lnTo>
                  <a:pt x="4530960" y="7729160"/>
                </a:lnTo>
                <a:lnTo>
                  <a:pt x="4530960" y="0"/>
                </a:lnTo>
                <a:close/>
              </a:path>
            </a:pathLst>
          </a:custGeom>
          <a:blipFill>
            <a:blip r:embed="rId3"/>
            <a:stretch>
              <a:fillRect l="-8209" r="-522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2346960" y="1160650"/>
            <a:ext cx="644652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361952" lvl="1" indent="-180976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rosse e verdi</a:t>
            </a:r>
          </a:p>
          <a:p>
            <a:pPr marL="361952" lvl="1" indent="-180976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Lista di frasi</a:t>
            </a:r>
          </a:p>
          <a:p>
            <a:pPr marL="361952" lvl="1" indent="-180976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e pennarelli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951720" y="1160650"/>
            <a:ext cx="5989320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facciamo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Ascoltiamo situazioni che possono suscitare vergogna e alziamo la carta rossa (sì) o la carta verde (no).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Poi parliamo del perché ogni persona prova cose diverse.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796461" y="5479475"/>
            <a:ext cx="5265420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provano a volte vergogna.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tutte le persone provano vergogna per le stesse cose.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di ciò che sentiamo ci aiuta a capirci e a rispettarci.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6998" y="1204787"/>
            <a:ext cx="9248910" cy="654050"/>
            <a:chOff x="0" y="0"/>
            <a:chExt cx="12331880" cy="872066"/>
          </a:xfrm>
        </p:grpSpPr>
        <p:sp>
          <p:nvSpPr>
            <p:cNvPr id="3" name="TextBox 3"/>
            <p:cNvSpPr txBox="1"/>
            <p:nvPr/>
          </p:nvSpPr>
          <p:spPr>
            <a:xfrm>
              <a:off x="723414" y="-66675"/>
              <a:ext cx="11608466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accorgermi alla cassa di non avere abbastanza soldi.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80997" y="2037918"/>
            <a:ext cx="8912352" cy="654050"/>
            <a:chOff x="0" y="0"/>
            <a:chExt cx="11883136" cy="872066"/>
          </a:xfrm>
        </p:grpSpPr>
        <p:sp>
          <p:nvSpPr>
            <p:cNvPr id="6" name="TextBox 6"/>
            <p:cNvSpPr txBox="1"/>
            <p:nvPr/>
          </p:nvSpPr>
          <p:spPr>
            <a:xfrm>
              <a:off x="1011415" y="-66675"/>
              <a:ext cx="10871722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scivolare e cadere davanti ai/le mie amic*.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08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0997" y="2818224"/>
            <a:ext cx="9642719" cy="673100"/>
            <a:chOff x="0" y="0"/>
            <a:chExt cx="12856959" cy="897466"/>
          </a:xfrm>
        </p:grpSpPr>
        <p:sp>
          <p:nvSpPr>
            <p:cNvPr id="9" name="TextBox 9"/>
            <p:cNvSpPr txBox="1"/>
            <p:nvPr/>
          </p:nvSpPr>
          <p:spPr>
            <a:xfrm>
              <a:off x="1011415" y="-41275"/>
              <a:ext cx="11845545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indossare per sbaglio la maglietta al contrario e andare così a scuola.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3829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80997" y="3722297"/>
            <a:ext cx="9733968" cy="673100"/>
            <a:chOff x="0" y="0"/>
            <a:chExt cx="12978624" cy="897466"/>
          </a:xfrm>
        </p:grpSpPr>
        <p:sp>
          <p:nvSpPr>
            <p:cNvPr id="12" name="TextBox 12"/>
            <p:cNvSpPr txBox="1"/>
            <p:nvPr/>
          </p:nvSpPr>
          <p:spPr>
            <a:xfrm>
              <a:off x="1011415" y="-41275"/>
              <a:ext cx="11967209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accorgermi di essere l’unic* della classe a non essere stat* invitat* a una festa.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80997" y="4601772"/>
            <a:ext cx="10244959" cy="654050"/>
            <a:chOff x="0" y="0"/>
            <a:chExt cx="13659945" cy="872066"/>
          </a:xfrm>
        </p:grpSpPr>
        <p:sp>
          <p:nvSpPr>
            <p:cNvPr id="15" name="TextBox 15"/>
            <p:cNvSpPr txBox="1"/>
            <p:nvPr/>
          </p:nvSpPr>
          <p:spPr>
            <a:xfrm>
              <a:off x="1011415" y="-66675"/>
              <a:ext cx="12648530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se qualcun* prendesse il mio telefono e leggesse i miei messaggi.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9267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80997" y="5430242"/>
            <a:ext cx="10226709" cy="654050"/>
            <a:chOff x="0" y="0"/>
            <a:chExt cx="13635612" cy="872066"/>
          </a:xfrm>
        </p:grpSpPr>
        <p:sp>
          <p:nvSpPr>
            <p:cNvPr id="18" name="TextBox 18"/>
            <p:cNvSpPr txBox="1"/>
            <p:nvPr/>
          </p:nvSpPr>
          <p:spPr>
            <a:xfrm>
              <a:off x="1011415" y="-66675"/>
              <a:ext cx="12624198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prendere un brutto voto in una materia in cui di solito vado bene.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80997" y="6347817"/>
            <a:ext cx="10372706" cy="682625"/>
            <a:chOff x="0" y="0"/>
            <a:chExt cx="13830275" cy="910166"/>
          </a:xfrm>
        </p:grpSpPr>
        <p:sp>
          <p:nvSpPr>
            <p:cNvPr id="21" name="TextBox 21"/>
            <p:cNvSpPr txBox="1"/>
            <p:nvPr/>
          </p:nvSpPr>
          <p:spPr>
            <a:xfrm>
              <a:off x="1011415" y="-28575"/>
              <a:ext cx="12818861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dover cantare da sol* davanti a tutta la classe durante la lezione di musica.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07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80997" y="7313017"/>
            <a:ext cx="10372706" cy="447676"/>
            <a:chOff x="0" y="0"/>
            <a:chExt cx="13830275" cy="596901"/>
          </a:xfrm>
        </p:grpSpPr>
        <p:sp>
          <p:nvSpPr>
            <p:cNvPr id="24" name="TextBox 24"/>
            <p:cNvSpPr txBox="1"/>
            <p:nvPr/>
          </p:nvSpPr>
          <p:spPr>
            <a:xfrm>
              <a:off x="1011415" y="30692"/>
              <a:ext cx="12818861" cy="468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aver detto qualcosa di cattivo su un* amic*.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762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08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80997" y="8103593"/>
            <a:ext cx="10372706" cy="682625"/>
            <a:chOff x="0" y="0"/>
            <a:chExt cx="13830275" cy="910166"/>
          </a:xfrm>
        </p:grpSpPr>
        <p:sp>
          <p:nvSpPr>
            <p:cNvPr id="27" name="TextBox 27"/>
            <p:cNvSpPr txBox="1"/>
            <p:nvPr/>
          </p:nvSpPr>
          <p:spPr>
            <a:xfrm>
              <a:off x="1011415" y="-28575"/>
              <a:ext cx="12818861" cy="938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farebbe vergognare se un* amic* si comportasse in modo molto inappropriato al cinema.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810130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09</a:t>
              </a:r>
            </a:p>
          </p:txBody>
        </p:sp>
      </p:grpSp>
      <p:sp>
        <p:nvSpPr>
          <p:cNvPr id="29" name="Freeform 29"/>
          <p:cNvSpPr/>
          <p:nvPr/>
        </p:nvSpPr>
        <p:spPr>
          <a:xfrm rot="-5324380">
            <a:off x="13783229" y="3497847"/>
            <a:ext cx="3747958" cy="6589816"/>
          </a:xfrm>
          <a:custGeom>
            <a:avLst/>
            <a:gdLst/>
            <a:ahLst/>
            <a:cxnLst/>
            <a:rect l="l" t="t" r="r" b="b"/>
            <a:pathLst>
              <a:path w="3747958" h="6589816">
                <a:moveTo>
                  <a:pt x="0" y="0"/>
                </a:moveTo>
                <a:lnTo>
                  <a:pt x="3747958" y="0"/>
                </a:lnTo>
                <a:lnTo>
                  <a:pt x="3747958" y="6589816"/>
                </a:lnTo>
                <a:lnTo>
                  <a:pt x="0" y="658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0" name="Freeform 30"/>
          <p:cNvSpPr/>
          <p:nvPr/>
        </p:nvSpPr>
        <p:spPr>
          <a:xfrm rot="-5000455" flipH="1">
            <a:off x="13302435" y="-1067838"/>
            <a:ext cx="4530960" cy="7729160"/>
          </a:xfrm>
          <a:custGeom>
            <a:avLst/>
            <a:gdLst/>
            <a:ahLst/>
            <a:cxnLst/>
            <a:rect l="l" t="t" r="r" b="b"/>
            <a:pathLst>
              <a:path w="4530960" h="7729160">
                <a:moveTo>
                  <a:pt x="4530960" y="0"/>
                </a:moveTo>
                <a:lnTo>
                  <a:pt x="0" y="0"/>
                </a:lnTo>
                <a:lnTo>
                  <a:pt x="0" y="7729160"/>
                </a:lnTo>
                <a:lnTo>
                  <a:pt x="4530960" y="7729160"/>
                </a:lnTo>
                <a:lnTo>
                  <a:pt x="4530960" y="0"/>
                </a:lnTo>
                <a:close/>
              </a:path>
            </a:pathLst>
          </a:custGeom>
          <a:blipFill>
            <a:blip r:embed="rId3"/>
            <a:stretch>
              <a:fillRect l="-8209" r="-522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TextBox 31"/>
          <p:cNvSpPr txBox="1"/>
          <p:nvPr/>
        </p:nvSpPr>
        <p:spPr>
          <a:xfrm>
            <a:off x="13079823" y="5764128"/>
            <a:ext cx="1872838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Sì, mi farebbe vergognare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949608" y="2536909"/>
            <a:ext cx="1872838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mi farebbe vergognare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71118" y="1853546"/>
            <a:ext cx="3086100" cy="1628095"/>
            <a:chOff x="0" y="0"/>
            <a:chExt cx="812800" cy="4287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28799"/>
            </a:xfrm>
            <a:custGeom>
              <a:avLst/>
              <a:gdLst/>
              <a:ahLst/>
              <a:cxnLst/>
              <a:rect l="l" t="t" r="r" b="b"/>
              <a:pathLst>
                <a:path w="812800" h="42879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53540"/>
                  </a:lnTo>
                  <a:cubicBezTo>
                    <a:pt x="812800" y="395104"/>
                    <a:pt x="779105" y="428799"/>
                    <a:pt x="737541" y="428799"/>
                  </a:cubicBezTo>
                  <a:lnTo>
                    <a:pt x="75259" y="428799"/>
                  </a:lnTo>
                  <a:cubicBezTo>
                    <a:pt x="33695" y="428799"/>
                    <a:pt x="0" y="395104"/>
                    <a:pt x="0" y="35354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495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quali situazioni siamo d’accordo?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01632" y="1853546"/>
            <a:ext cx="3086100" cy="1628095"/>
            <a:chOff x="0" y="0"/>
            <a:chExt cx="812800" cy="4287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28799"/>
            </a:xfrm>
            <a:custGeom>
              <a:avLst/>
              <a:gdLst/>
              <a:ahLst/>
              <a:cxnLst/>
              <a:rect l="l" t="t" r="r" b="b"/>
              <a:pathLst>
                <a:path w="812800" h="42879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53540"/>
                  </a:lnTo>
                  <a:cubicBezTo>
                    <a:pt x="812800" y="395104"/>
                    <a:pt x="779105" y="428799"/>
                    <a:pt x="737541" y="428799"/>
                  </a:cubicBezTo>
                  <a:lnTo>
                    <a:pt x="75259" y="428799"/>
                  </a:lnTo>
                  <a:cubicBezTo>
                    <a:pt x="33695" y="428799"/>
                    <a:pt x="0" y="395104"/>
                    <a:pt x="0" y="35354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812800" cy="495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quali pensiamo in modo diverso?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230782" y="1853546"/>
            <a:ext cx="3086100" cy="1628095"/>
            <a:chOff x="0" y="0"/>
            <a:chExt cx="812800" cy="42879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28799"/>
            </a:xfrm>
            <a:custGeom>
              <a:avLst/>
              <a:gdLst/>
              <a:ahLst/>
              <a:cxnLst/>
              <a:rect l="l" t="t" r="r" b="b"/>
              <a:pathLst>
                <a:path w="812800" h="42879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53540"/>
                  </a:lnTo>
                  <a:cubicBezTo>
                    <a:pt x="812800" y="395104"/>
                    <a:pt x="779105" y="428799"/>
                    <a:pt x="737541" y="428799"/>
                  </a:cubicBezTo>
                  <a:lnTo>
                    <a:pt x="75259" y="428799"/>
                  </a:lnTo>
                  <a:cubicBezTo>
                    <a:pt x="33695" y="428799"/>
                    <a:pt x="0" y="395104"/>
                    <a:pt x="0" y="35354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812800" cy="495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7701516" y="4607119"/>
            <a:ext cx="9058533" cy="4880285"/>
          </a:xfrm>
          <a:custGeom>
            <a:avLst/>
            <a:gdLst/>
            <a:ahLst/>
            <a:cxnLst/>
            <a:rect l="l" t="t" r="r" b="b"/>
            <a:pathLst>
              <a:path w="9058533" h="4880285">
                <a:moveTo>
                  <a:pt x="0" y="0"/>
                </a:moveTo>
                <a:lnTo>
                  <a:pt x="9058533" y="0"/>
                </a:lnTo>
                <a:lnTo>
                  <a:pt x="9058533" y="4880285"/>
                </a:lnTo>
                <a:lnTo>
                  <a:pt x="0" y="48802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1226789" y="6490630"/>
            <a:ext cx="6093164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persone provano a volte vergogna.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tutte le persone provano vergogna per le stesse cose.</a:t>
            </a:r>
          </a:p>
          <a:p>
            <a:pPr marL="431802" lvl="1" indent="-215901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di ciò che sentiamo ci aiuta a capirci e a rispettarci.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12795" y="5590652"/>
            <a:ext cx="906241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del ritratto – Dove si nasconde la vergogna?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2032</Words>
  <Application>Microsoft Office PowerPoint</Application>
  <PresentationFormat>Custom</PresentationFormat>
  <Paragraphs>334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M6_VERGOGNA_SCUOLA PRIMARIA</dc:title>
  <cp:lastModifiedBy>Itzel Gn</cp:lastModifiedBy>
  <cp:revision>2</cp:revision>
  <dcterms:created xsi:type="dcterms:W3CDTF">2006-08-16T00:00:00Z</dcterms:created>
  <dcterms:modified xsi:type="dcterms:W3CDTF">2026-04-08T14:12:41Z</dcterms:modified>
  <dc:identifier>DAHExf8nSa4</dc:identifier>
</cp:coreProperties>
</file>