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Poppins" panose="00000500000000000000" pitchFamily="2" charset="0"/>
      <p:regular r:id="rId37"/>
      <p:bold r:id="rId38"/>
      <p:italic r:id="rId39"/>
      <p:boldItalic r:id="rId40"/>
    </p:embeddedFont>
    <p:embeddedFont>
      <p:font typeface="Poppins Bold" panose="00000800000000000000" charset="0"/>
      <p:regular r:id="rId41"/>
    </p:embeddedFont>
    <p:embeddedFont>
      <p:font typeface="Poppins Bold Italics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6A7B9A-7303-45FC-9852-68592E317039}" v="6" dt="2026-04-02T16:55:34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modSld">
      <pc:chgData name="Itzel Gn" userId="85252ee17ed24939" providerId="LiveId" clId="{46FC08D1-DCF7-4588-9D0D-450B9D630ABE}" dt="2026-04-02T16:55:34.680" v="46"/>
      <pc:docMkLst>
        <pc:docMk/>
      </pc:docMkLst>
      <pc:sldChg chg="delSp modSp mod">
        <pc:chgData name="Itzel Gn" userId="85252ee17ed24939" providerId="LiveId" clId="{46FC08D1-DCF7-4588-9D0D-450B9D630ABE}" dt="2026-04-02T16:53:38.764" v="11" actId="1035"/>
        <pc:sldMkLst>
          <pc:docMk/>
          <pc:sldMk cId="0" sldId="257"/>
        </pc:sldMkLst>
        <pc:spChg chg="mod topLvl">
          <ac:chgData name="Itzel Gn" userId="85252ee17ed24939" providerId="LiveId" clId="{46FC08D1-DCF7-4588-9D0D-450B9D630ABE}" dt="2026-04-02T16:53:31.610" v="4" actId="120"/>
          <ac:spMkLst>
            <pc:docMk/>
            <pc:sldMk cId="0" sldId="257"/>
            <ac:spMk id="4" creationId="{00000000-0000-0000-0000-000000000000}"/>
          </ac:spMkLst>
        </pc:spChg>
        <pc:spChg chg="mod topLvl">
          <ac:chgData name="Itzel Gn" userId="85252ee17ed24939" providerId="LiveId" clId="{46FC08D1-DCF7-4588-9D0D-450B9D630ABE}" dt="2026-04-02T16:53:36.089" v="6" actId="1076"/>
          <ac:spMkLst>
            <pc:docMk/>
            <pc:sldMk cId="0" sldId="257"/>
            <ac:spMk id="5" creationId="{00000000-0000-0000-0000-000000000000}"/>
          </ac:spMkLst>
        </pc:spChg>
        <pc:spChg chg="mod topLvl">
          <ac:chgData name="Itzel Gn" userId="85252ee17ed24939" providerId="LiveId" clId="{46FC08D1-DCF7-4588-9D0D-450B9D630ABE}" dt="2026-04-02T16:53:38.764" v="11" actId="1035"/>
          <ac:spMkLst>
            <pc:docMk/>
            <pc:sldMk cId="0" sldId="257"/>
            <ac:spMk id="6" creationId="{00000000-0000-0000-0000-000000000000}"/>
          </ac:spMkLst>
        </pc:spChg>
        <pc:grpChg chg="del">
          <ac:chgData name="Itzel Gn" userId="85252ee17ed24939" providerId="LiveId" clId="{46FC08D1-DCF7-4588-9D0D-450B9D630ABE}" dt="2026-04-02T16:53:19.170" v="0" actId="165"/>
          <ac:grpSpMkLst>
            <pc:docMk/>
            <pc:sldMk cId="0" sldId="257"/>
            <ac:grpSpMk id="3" creationId="{00000000-0000-0000-0000-000000000000}"/>
          </ac:grpSpMkLst>
        </pc:grpChg>
      </pc:sldChg>
      <pc:sldChg chg="modSp mod">
        <pc:chgData name="Itzel Gn" userId="85252ee17ed24939" providerId="LiveId" clId="{46FC08D1-DCF7-4588-9D0D-450B9D630ABE}" dt="2026-04-02T16:54:04.867" v="23" actId="1037"/>
        <pc:sldMkLst>
          <pc:docMk/>
          <pc:sldMk cId="0" sldId="268"/>
        </pc:sldMkLst>
        <pc:spChg chg="mod">
          <ac:chgData name="Itzel Gn" userId="85252ee17ed24939" providerId="LiveId" clId="{46FC08D1-DCF7-4588-9D0D-450B9D630ABE}" dt="2026-04-02T16:54:04.867" v="23" actId="1037"/>
          <ac:spMkLst>
            <pc:docMk/>
            <pc:sldMk cId="0" sldId="268"/>
            <ac:spMk id="3" creationId="{00000000-0000-0000-0000-000000000000}"/>
          </ac:spMkLst>
        </pc:spChg>
        <pc:spChg chg="mod">
          <ac:chgData name="Itzel Gn" userId="85252ee17ed24939" providerId="LiveId" clId="{46FC08D1-DCF7-4588-9D0D-450B9D630ABE}" dt="2026-04-02T16:54:04.867" v="23" actId="1037"/>
          <ac:spMkLst>
            <pc:docMk/>
            <pc:sldMk cId="0" sldId="268"/>
            <ac:spMk id="4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6:54:16.778" v="25" actId="14100"/>
        <pc:sldMkLst>
          <pc:docMk/>
          <pc:sldMk cId="0" sldId="274"/>
        </pc:sldMkLst>
        <pc:spChg chg="mod">
          <ac:chgData name="Itzel Gn" userId="85252ee17ed24939" providerId="LiveId" clId="{46FC08D1-DCF7-4588-9D0D-450B9D630ABE}" dt="2026-04-02T16:54:15.025" v="24" actId="14100"/>
          <ac:spMkLst>
            <pc:docMk/>
            <pc:sldMk cId="0" sldId="274"/>
            <ac:spMk id="8" creationId="{00000000-0000-0000-0000-000000000000}"/>
          </ac:spMkLst>
        </pc:spChg>
        <pc:spChg chg="mod">
          <ac:chgData name="Itzel Gn" userId="85252ee17ed24939" providerId="LiveId" clId="{46FC08D1-DCF7-4588-9D0D-450B9D630ABE}" dt="2026-04-02T16:54:16.778" v="25" actId="14100"/>
          <ac:spMkLst>
            <pc:docMk/>
            <pc:sldMk cId="0" sldId="274"/>
            <ac:spMk id="10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6:54:46.175" v="36" actId="14100"/>
        <pc:sldMkLst>
          <pc:docMk/>
          <pc:sldMk cId="0" sldId="275"/>
        </pc:sldMkLst>
        <pc:spChg chg="mod">
          <ac:chgData name="Itzel Gn" userId="85252ee17ed24939" providerId="LiveId" clId="{46FC08D1-DCF7-4588-9D0D-450B9D630ABE}" dt="2026-04-02T16:54:46.175" v="36" actId="14100"/>
          <ac:spMkLst>
            <pc:docMk/>
            <pc:sldMk cId="0" sldId="275"/>
            <ac:spMk id="4" creationId="{00000000-0000-0000-0000-000000000000}"/>
          </ac:spMkLst>
        </pc:spChg>
        <pc:spChg chg="del mod">
          <ac:chgData name="Itzel Gn" userId="85252ee17ed24939" providerId="LiveId" clId="{46FC08D1-DCF7-4588-9D0D-450B9D630ABE}" dt="2026-04-02T16:54:25.185" v="27" actId="478"/>
          <ac:spMkLst>
            <pc:docMk/>
            <pc:sldMk cId="0" sldId="275"/>
            <ac:spMk id="6" creationId="{00000000-0000-0000-0000-000000000000}"/>
          </ac:spMkLst>
        </pc:spChg>
        <pc:spChg chg="del mod">
          <ac:chgData name="Itzel Gn" userId="85252ee17ed24939" providerId="LiveId" clId="{46FC08D1-DCF7-4588-9D0D-450B9D630ABE}" dt="2026-04-02T16:54:25.185" v="27" actId="478"/>
          <ac:spMkLst>
            <pc:docMk/>
            <pc:sldMk cId="0" sldId="275"/>
            <ac:spMk id="8" creationId="{00000000-0000-0000-0000-000000000000}"/>
          </ac:spMkLst>
        </pc:spChg>
        <pc:spChg chg="add mod">
          <ac:chgData name="Itzel Gn" userId="85252ee17ed24939" providerId="LiveId" clId="{46FC08D1-DCF7-4588-9D0D-450B9D630ABE}" dt="2026-04-02T16:54:28.479" v="29" actId="1076"/>
          <ac:spMkLst>
            <pc:docMk/>
            <pc:sldMk cId="0" sldId="275"/>
            <ac:spMk id="10" creationId="{53293538-0D84-B6A3-FD93-5F93EDDE313E}"/>
          </ac:spMkLst>
        </pc:spChg>
        <pc:spChg chg="add mod">
          <ac:chgData name="Itzel Gn" userId="85252ee17ed24939" providerId="LiveId" clId="{46FC08D1-DCF7-4588-9D0D-450B9D630ABE}" dt="2026-04-02T16:54:28.479" v="29" actId="1076"/>
          <ac:spMkLst>
            <pc:docMk/>
            <pc:sldMk cId="0" sldId="275"/>
            <ac:spMk id="11" creationId="{3E47E4C5-630A-7B44-A3B9-C200BF630712}"/>
          </ac:spMkLst>
        </pc:spChg>
      </pc:sldChg>
      <pc:sldChg chg="addSp delSp modSp mod">
        <pc:chgData name="Itzel Gn" userId="85252ee17ed24939" providerId="LiveId" clId="{46FC08D1-DCF7-4588-9D0D-450B9D630ABE}" dt="2026-04-02T16:54:42.039" v="35" actId="14100"/>
        <pc:sldMkLst>
          <pc:docMk/>
          <pc:sldMk cId="0" sldId="276"/>
        </pc:sldMkLst>
        <pc:spChg chg="mod">
          <ac:chgData name="Itzel Gn" userId="85252ee17ed24939" providerId="LiveId" clId="{46FC08D1-DCF7-4588-9D0D-450B9D630ABE}" dt="2026-04-02T16:54:42.039" v="35" actId="14100"/>
          <ac:spMkLst>
            <pc:docMk/>
            <pc:sldMk cId="0" sldId="276"/>
            <ac:spMk id="5" creationId="{00000000-0000-0000-0000-000000000000}"/>
          </ac:spMkLst>
        </pc:spChg>
        <pc:spChg chg="del mod">
          <ac:chgData name="Itzel Gn" userId="85252ee17ed24939" providerId="LiveId" clId="{46FC08D1-DCF7-4588-9D0D-450B9D630ABE}" dt="2026-04-02T16:54:33.487" v="31" actId="478"/>
          <ac:spMkLst>
            <pc:docMk/>
            <pc:sldMk cId="0" sldId="276"/>
            <ac:spMk id="7" creationId="{00000000-0000-0000-0000-000000000000}"/>
          </ac:spMkLst>
        </pc:spChg>
        <pc:spChg chg="del">
          <ac:chgData name="Itzel Gn" userId="85252ee17ed24939" providerId="LiveId" clId="{46FC08D1-DCF7-4588-9D0D-450B9D630ABE}" dt="2026-04-02T16:54:34.793" v="32" actId="478"/>
          <ac:spMkLst>
            <pc:docMk/>
            <pc:sldMk cId="0" sldId="276"/>
            <ac:spMk id="9" creationId="{00000000-0000-0000-0000-000000000000}"/>
          </ac:spMkLst>
        </pc:spChg>
        <pc:spChg chg="add mod">
          <ac:chgData name="Itzel Gn" userId="85252ee17ed24939" providerId="LiveId" clId="{46FC08D1-DCF7-4588-9D0D-450B9D630ABE}" dt="2026-04-02T16:54:38.418" v="34" actId="1076"/>
          <ac:spMkLst>
            <pc:docMk/>
            <pc:sldMk cId="0" sldId="276"/>
            <ac:spMk id="11" creationId="{E2B55FB1-1439-6DDB-0B15-4222DDE1E343}"/>
          </ac:spMkLst>
        </pc:spChg>
        <pc:spChg chg="add mod">
          <ac:chgData name="Itzel Gn" userId="85252ee17ed24939" providerId="LiveId" clId="{46FC08D1-DCF7-4588-9D0D-450B9D630ABE}" dt="2026-04-02T16:54:38.418" v="34" actId="1076"/>
          <ac:spMkLst>
            <pc:docMk/>
            <pc:sldMk cId="0" sldId="276"/>
            <ac:spMk id="12" creationId="{BA8B18FC-5630-C6B4-F944-F13269D2A65E}"/>
          </ac:spMkLst>
        </pc:spChg>
      </pc:sldChg>
      <pc:sldChg chg="addSp delSp modSp mod">
        <pc:chgData name="Itzel Gn" userId="85252ee17ed24939" providerId="LiveId" clId="{46FC08D1-DCF7-4588-9D0D-450B9D630ABE}" dt="2026-04-02T16:54:59.904" v="42" actId="478"/>
        <pc:sldMkLst>
          <pc:docMk/>
          <pc:sldMk cId="0" sldId="277"/>
        </pc:sldMkLst>
        <pc:spChg chg="del">
          <ac:chgData name="Itzel Gn" userId="85252ee17ed24939" providerId="LiveId" clId="{46FC08D1-DCF7-4588-9D0D-450B9D630ABE}" dt="2026-04-02T16:54:49.892" v="37" actId="478"/>
          <ac:spMkLst>
            <pc:docMk/>
            <pc:sldMk cId="0" sldId="277"/>
            <ac:spMk id="7" creationId="{00000000-0000-0000-0000-000000000000}"/>
          </ac:spMkLst>
        </pc:spChg>
        <pc:spChg chg="del">
          <ac:chgData name="Itzel Gn" userId="85252ee17ed24939" providerId="LiveId" clId="{46FC08D1-DCF7-4588-9D0D-450B9D630ABE}" dt="2026-04-02T16:54:51.421" v="38" actId="478"/>
          <ac:spMkLst>
            <pc:docMk/>
            <pc:sldMk cId="0" sldId="277"/>
            <ac:spMk id="9" creationId="{00000000-0000-0000-0000-000000000000}"/>
          </ac:spMkLst>
        </pc:spChg>
        <pc:spChg chg="add del mod">
          <ac:chgData name="Itzel Gn" userId="85252ee17ed24939" providerId="LiveId" clId="{46FC08D1-DCF7-4588-9D0D-450B9D630ABE}" dt="2026-04-02T16:54:59.904" v="42" actId="478"/>
          <ac:spMkLst>
            <pc:docMk/>
            <pc:sldMk cId="0" sldId="277"/>
            <ac:spMk id="11" creationId="{C1F7882B-5C20-E41B-3033-25A360E0D883}"/>
          </ac:spMkLst>
        </pc:spChg>
        <pc:spChg chg="add del mod">
          <ac:chgData name="Itzel Gn" userId="85252ee17ed24939" providerId="LiveId" clId="{46FC08D1-DCF7-4588-9D0D-450B9D630ABE}" dt="2026-04-02T16:54:58.486" v="41" actId="478"/>
          <ac:spMkLst>
            <pc:docMk/>
            <pc:sldMk cId="0" sldId="277"/>
            <ac:spMk id="12" creationId="{0FD8AA28-DA66-3C01-DB96-43533601AD7F}"/>
          </ac:spMkLst>
        </pc:spChg>
        <pc:spChg chg="add mod">
          <ac:chgData name="Itzel Gn" userId="85252ee17ed24939" providerId="LiveId" clId="{46FC08D1-DCF7-4588-9D0D-450B9D630ABE}" dt="2026-04-02T16:54:56.786" v="40" actId="571"/>
          <ac:spMkLst>
            <pc:docMk/>
            <pc:sldMk cId="0" sldId="277"/>
            <ac:spMk id="13" creationId="{B935D3E8-DD69-A23F-33AD-E60277FA91F2}"/>
          </ac:spMkLst>
        </pc:spChg>
        <pc:spChg chg="add mod">
          <ac:chgData name="Itzel Gn" userId="85252ee17ed24939" providerId="LiveId" clId="{46FC08D1-DCF7-4588-9D0D-450B9D630ABE}" dt="2026-04-02T16:54:56.786" v="40" actId="571"/>
          <ac:spMkLst>
            <pc:docMk/>
            <pc:sldMk cId="0" sldId="277"/>
            <ac:spMk id="14" creationId="{D7888012-D397-5A2D-1299-30AB08E083B8}"/>
          </ac:spMkLst>
        </pc:spChg>
      </pc:sldChg>
      <pc:sldChg chg="modSp mod">
        <pc:chgData name="Itzel Gn" userId="85252ee17ed24939" providerId="LiveId" clId="{46FC08D1-DCF7-4588-9D0D-450B9D630ABE}" dt="2026-04-02T16:55:11.506" v="44" actId="14100"/>
        <pc:sldMkLst>
          <pc:docMk/>
          <pc:sldMk cId="0" sldId="280"/>
        </pc:sldMkLst>
        <pc:spChg chg="mod">
          <ac:chgData name="Itzel Gn" userId="85252ee17ed24939" providerId="LiveId" clId="{46FC08D1-DCF7-4588-9D0D-450B9D630ABE}" dt="2026-04-02T16:55:09.596" v="43" actId="14100"/>
          <ac:spMkLst>
            <pc:docMk/>
            <pc:sldMk cId="0" sldId="280"/>
            <ac:spMk id="10" creationId="{00000000-0000-0000-0000-000000000000}"/>
          </ac:spMkLst>
        </pc:spChg>
        <pc:spChg chg="mod">
          <ac:chgData name="Itzel Gn" userId="85252ee17ed24939" providerId="LiveId" clId="{46FC08D1-DCF7-4588-9D0D-450B9D630ABE}" dt="2026-04-02T16:55:11.506" v="44" actId="14100"/>
          <ac:spMkLst>
            <pc:docMk/>
            <pc:sldMk cId="0" sldId="280"/>
            <ac:spMk id="11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6:55:34.680" v="46"/>
        <pc:sldMkLst>
          <pc:docMk/>
          <pc:sldMk cId="0" sldId="290"/>
        </pc:sldMkLst>
        <pc:spChg chg="del">
          <ac:chgData name="Itzel Gn" userId="85252ee17ed24939" providerId="LiveId" clId="{46FC08D1-DCF7-4588-9D0D-450B9D630ABE}" dt="2026-04-02T16:55:23.844" v="45" actId="478"/>
          <ac:spMkLst>
            <pc:docMk/>
            <pc:sldMk cId="0" sldId="290"/>
            <ac:spMk id="2" creationId="{00000000-0000-0000-0000-000000000000}"/>
          </ac:spMkLst>
        </pc:spChg>
        <pc:picChg chg="add mod">
          <ac:chgData name="Itzel Gn" userId="85252ee17ed24939" providerId="LiveId" clId="{46FC08D1-DCF7-4588-9D0D-450B9D630ABE}" dt="2026-04-02T16:55:34.680" v="46"/>
          <ac:picMkLst>
            <pc:docMk/>
            <pc:sldMk cId="0" sldId="290"/>
            <ac:picMk id="3" creationId="{5E4E6CCA-86A1-8EEF-8C13-52E073E78B64}"/>
          </ac:picMkLst>
        </pc:picChg>
        <pc:picChg chg="add mod">
          <ac:chgData name="Itzel Gn" userId="85252ee17ed24939" providerId="LiveId" clId="{46FC08D1-DCF7-4588-9D0D-450B9D630ABE}" dt="2026-04-02T16:55:34.680" v="46"/>
          <ac:picMkLst>
            <pc:docMk/>
            <pc:sldMk cId="0" sldId="290"/>
            <ac:picMk id="4" creationId="{4669A12A-9312-D798-8B31-4C9B498922F4}"/>
          </ac:picMkLst>
        </pc:picChg>
        <pc:picChg chg="add mod">
          <ac:chgData name="Itzel Gn" userId="85252ee17ed24939" providerId="LiveId" clId="{46FC08D1-DCF7-4588-9D0D-450B9D630ABE}" dt="2026-04-02T16:55:34.680" v="46"/>
          <ac:picMkLst>
            <pc:docMk/>
            <pc:sldMk cId="0" sldId="290"/>
            <ac:picMk id="5" creationId="{90D755EA-AE7F-E9F6-61E2-DAF475BD8B2C}"/>
          </ac:picMkLst>
        </pc:picChg>
        <pc:picChg chg="add mod">
          <ac:chgData name="Itzel Gn" userId="85252ee17ed24939" providerId="LiveId" clId="{46FC08D1-DCF7-4588-9D0D-450B9D630ABE}" dt="2026-04-02T16:55:34.680" v="46"/>
          <ac:picMkLst>
            <pc:docMk/>
            <pc:sldMk cId="0" sldId="290"/>
            <ac:picMk id="6" creationId="{6A5820C4-6D14-BAA3-77A5-D8DA0B79142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09956" y="496775"/>
            <a:ext cx="9668089" cy="9293450"/>
          </a:xfrm>
          <a:custGeom>
            <a:avLst/>
            <a:gdLst/>
            <a:ahLst/>
            <a:cxnLst/>
            <a:rect l="l" t="t" r="r" b="b"/>
            <a:pathLst>
              <a:path w="9668089" h="9293450">
                <a:moveTo>
                  <a:pt x="0" y="0"/>
                </a:moveTo>
                <a:lnTo>
                  <a:pt x="9668088" y="0"/>
                </a:lnTo>
                <a:lnTo>
                  <a:pt x="9668088" y="9293450"/>
                </a:lnTo>
                <a:lnTo>
                  <a:pt x="0" y="9293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314700" y="754218"/>
            <a:ext cx="11658600" cy="1188415"/>
            <a:chOff x="0" y="0"/>
            <a:chExt cx="15544800" cy="15845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544800" cy="1584554"/>
            </a:xfrm>
            <a:custGeom>
              <a:avLst/>
              <a:gdLst/>
              <a:ahLst/>
              <a:cxnLst/>
              <a:rect l="l" t="t" r="r" b="b"/>
              <a:pathLst>
                <a:path w="15544800" h="1584554">
                  <a:moveTo>
                    <a:pt x="0" y="0"/>
                  </a:moveTo>
                  <a:lnTo>
                    <a:pt x="15544800" y="0"/>
                  </a:lnTo>
                  <a:lnTo>
                    <a:pt x="15544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398" b="-1309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544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759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Modulo 6: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34840" y="9264177"/>
            <a:ext cx="94183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1º y 2º ESO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03420" y="1572752"/>
            <a:ext cx="9281160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Verguenza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63440" y="2657726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Entenderla, nombrarla y transformarla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14607" y="1028700"/>
            <a:ext cx="5544693" cy="8229600"/>
          </a:xfrm>
          <a:custGeom>
            <a:avLst/>
            <a:gdLst/>
            <a:ahLst/>
            <a:cxnLst/>
            <a:rect l="l" t="t" r="r" b="b"/>
            <a:pathLst>
              <a:path w="5544693" h="8229600">
                <a:moveTo>
                  <a:pt x="0" y="0"/>
                </a:moveTo>
                <a:lnTo>
                  <a:pt x="5544693" y="0"/>
                </a:lnTo>
                <a:lnTo>
                  <a:pt x="554469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525505" y="2461965"/>
            <a:ext cx="3450485" cy="2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8"/>
              </a:lnSpc>
              <a:spcBef>
                <a:spcPct val="0"/>
              </a:spcBef>
            </a:pP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claro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25505" y="6667500"/>
            <a:ext cx="4036894" cy="296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8"/>
              </a:lnSpc>
              <a:spcBef>
                <a:spcPct val="0"/>
              </a:spcBef>
            </a:pP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desmontarla</a:t>
            </a:r>
            <a:endParaRPr lang="en-US" sz="21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25505" y="4152900"/>
            <a:ext cx="8054968" cy="116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8"/>
              </a:lnSpc>
              <a:spcBef>
                <a:spcPct val="0"/>
              </a:spcBef>
            </a:pP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vergüenza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una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emoción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todos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sentimos,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aunque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casi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nadie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quiere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reconocerla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Aparece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creemos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“no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damos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la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talla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”,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otros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nos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juzgan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o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hemos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hecho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algo “mal”.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14607" y="1028700"/>
            <a:ext cx="5544693" cy="8229600"/>
          </a:xfrm>
          <a:custGeom>
            <a:avLst/>
            <a:gdLst/>
            <a:ahLst/>
            <a:cxnLst/>
            <a:rect l="l" t="t" r="r" b="b"/>
            <a:pathLst>
              <a:path w="5544693" h="8229600">
                <a:moveTo>
                  <a:pt x="0" y="0"/>
                </a:moveTo>
                <a:lnTo>
                  <a:pt x="5544693" y="0"/>
                </a:lnTo>
                <a:lnTo>
                  <a:pt x="554469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677205" y="3337093"/>
            <a:ext cx="518870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Desencadenantes de la vergüenza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(Stephan Marks)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77205" y="4660097"/>
            <a:ext cx="7375709" cy="223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Sentirse marginado o excluido.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Sentirse indefenso o expuesto (por ejemplo, en temas personales o íntimos).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sentirse reconocido o visto.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Actuar en contra de los propios valores o normas.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vergüenza ajena ante la conducta de otros.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6131" y="1724582"/>
            <a:ext cx="6441572" cy="6378834"/>
            <a:chOff x="0" y="0"/>
            <a:chExt cx="8588763" cy="8505112"/>
          </a:xfrm>
        </p:grpSpPr>
        <p:sp>
          <p:nvSpPr>
            <p:cNvPr id="3" name="Freeform 3"/>
            <p:cNvSpPr/>
            <p:nvPr/>
          </p:nvSpPr>
          <p:spPr>
            <a:xfrm>
              <a:off x="0" y="1451590"/>
              <a:ext cx="8588763" cy="7053522"/>
            </a:xfrm>
            <a:custGeom>
              <a:avLst/>
              <a:gdLst/>
              <a:ahLst/>
              <a:cxnLst/>
              <a:rect l="l" t="t" r="r" b="b"/>
              <a:pathLst>
                <a:path w="8588763" h="7053522">
                  <a:moveTo>
                    <a:pt x="0" y="0"/>
                  </a:moveTo>
                  <a:lnTo>
                    <a:pt x="8588763" y="0"/>
                  </a:lnTo>
                  <a:lnTo>
                    <a:pt x="8588763" y="7053522"/>
                  </a:lnTo>
                  <a:lnTo>
                    <a:pt x="0" y="7053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35247" y="-57150"/>
              <a:ext cx="6918270" cy="976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Brujula de la verguenza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Donald Nathanson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898090" y="2652310"/>
            <a:ext cx="518870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las personas sentimos vergüenza, solemos reaccionar de diferentes maneras. Nathanson identifica cuatro direcciones principales: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98090" y="4380315"/>
            <a:ext cx="518870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Retiro: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apartarse, esconderse o evitar ser visto.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Evasión: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bromear, distraerse o minimizar lo ocurrido.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Atacar a los demás: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culpar o burlarse de otros para desviar la atención.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Ataque hacia uno mismo: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criticarse o castigarse internamente.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95656" y="1724582"/>
            <a:ext cx="6441572" cy="6378834"/>
            <a:chOff x="0" y="0"/>
            <a:chExt cx="8588763" cy="8505112"/>
          </a:xfrm>
        </p:grpSpPr>
        <p:sp>
          <p:nvSpPr>
            <p:cNvPr id="3" name="Freeform 3"/>
            <p:cNvSpPr/>
            <p:nvPr/>
          </p:nvSpPr>
          <p:spPr>
            <a:xfrm>
              <a:off x="0" y="1451590"/>
              <a:ext cx="8588763" cy="7053522"/>
            </a:xfrm>
            <a:custGeom>
              <a:avLst/>
              <a:gdLst/>
              <a:ahLst/>
              <a:cxnLst/>
              <a:rect l="l" t="t" r="r" b="b"/>
              <a:pathLst>
                <a:path w="8588763" h="7053522">
                  <a:moveTo>
                    <a:pt x="0" y="0"/>
                  </a:moveTo>
                  <a:lnTo>
                    <a:pt x="8588763" y="0"/>
                  </a:lnTo>
                  <a:lnTo>
                    <a:pt x="8588763" y="7053522"/>
                  </a:lnTo>
                  <a:lnTo>
                    <a:pt x="0" y="7053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35247" y="-57150"/>
              <a:ext cx="6918270" cy="976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Brujula de la verguenza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Donald Nathanson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52433" y="3600450"/>
            <a:ext cx="5205607" cy="3086100"/>
            <a:chOff x="0" y="0"/>
            <a:chExt cx="1371024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1024" cy="812800"/>
            </a:xfrm>
            <a:custGeom>
              <a:avLst/>
              <a:gdLst/>
              <a:ahLst/>
              <a:cxnLst/>
              <a:rect l="l" t="t" r="r" b="b"/>
              <a:pathLst>
                <a:path w="1371024" h="812800">
                  <a:moveTo>
                    <a:pt x="46104" y="0"/>
                  </a:moveTo>
                  <a:lnTo>
                    <a:pt x="1324920" y="0"/>
                  </a:lnTo>
                  <a:cubicBezTo>
                    <a:pt x="1350382" y="0"/>
                    <a:pt x="1371024" y="20641"/>
                    <a:pt x="1371024" y="46104"/>
                  </a:cubicBezTo>
                  <a:lnTo>
                    <a:pt x="1371024" y="766696"/>
                  </a:lnTo>
                  <a:cubicBezTo>
                    <a:pt x="1371024" y="792159"/>
                    <a:pt x="1350382" y="812800"/>
                    <a:pt x="1324920" y="812800"/>
                  </a:cubicBezTo>
                  <a:lnTo>
                    <a:pt x="46104" y="812800"/>
                  </a:lnTo>
                  <a:cubicBezTo>
                    <a:pt x="20641" y="812800"/>
                    <a:pt x="0" y="792159"/>
                    <a:pt x="0" y="766696"/>
                  </a:cubicBezTo>
                  <a:lnTo>
                    <a:pt x="0" y="46104"/>
                  </a:lnTo>
                  <a:cubicBezTo>
                    <a:pt x="0" y="20641"/>
                    <a:pt x="20641" y="0"/>
                    <a:pt x="4610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371024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r>
                <a:rPr lang="en-US" sz="2100" b="1" i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“Cuando entendemos la vergüenza, deja de controlarnos. “</a:t>
              </a:r>
            </a:p>
            <a:p>
              <a:pPr algn="ctr">
                <a:lnSpc>
                  <a:spcPts val="2940"/>
                </a:lnSpc>
              </a:pPr>
              <a:endParaRPr lang="en-US" sz="2100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endParaRP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- Inspirado en Brené Brown </a:t>
              </a:r>
            </a:p>
            <a:p>
              <a:pPr algn="ctr">
                <a:lnSpc>
                  <a:spcPts val="2940"/>
                </a:lnSpc>
              </a:pPr>
              <a:endPara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13560" y="686352"/>
            <a:ext cx="4602480" cy="1294923"/>
            <a:chOff x="0" y="0"/>
            <a:chExt cx="6136640" cy="172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36640" cy="1726563"/>
            </a:xfrm>
            <a:custGeom>
              <a:avLst/>
              <a:gdLst/>
              <a:ahLst/>
              <a:cxnLst/>
              <a:rect l="l" t="t" r="r" b="b"/>
              <a:pathLst>
                <a:path w="6136640" h="1726563">
                  <a:moveTo>
                    <a:pt x="0" y="0"/>
                  </a:moveTo>
                  <a:lnTo>
                    <a:pt x="6136640" y="0"/>
                  </a:lnTo>
                  <a:lnTo>
                    <a:pt x="6136640" y="1726563"/>
                  </a:lnTo>
                  <a:lnTo>
                    <a:pt x="0" y="17265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54" b="-192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6136640" cy="17170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5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Objetivos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81781" y="686352"/>
            <a:ext cx="5677519" cy="10455431"/>
            <a:chOff x="0" y="0"/>
            <a:chExt cx="7570026" cy="13940574"/>
          </a:xfrm>
        </p:grpSpPr>
        <p:sp>
          <p:nvSpPr>
            <p:cNvPr id="6" name="Freeform 6" descr="A cartoon of a child pointing up  AI-generated content may be incorrect."/>
            <p:cNvSpPr/>
            <p:nvPr/>
          </p:nvSpPr>
          <p:spPr>
            <a:xfrm>
              <a:off x="0" y="0"/>
              <a:ext cx="7569962" cy="13940537"/>
            </a:xfrm>
            <a:custGeom>
              <a:avLst/>
              <a:gdLst/>
              <a:ahLst/>
              <a:cxnLst/>
              <a:rect l="l" t="t" r="r" b="b"/>
              <a:pathLst>
                <a:path w="7569962" h="13940537">
                  <a:moveTo>
                    <a:pt x="0" y="0"/>
                  </a:moveTo>
                  <a:lnTo>
                    <a:pt x="7569962" y="0"/>
                  </a:lnTo>
                  <a:lnTo>
                    <a:pt x="7569962" y="13940537"/>
                  </a:lnTo>
                  <a:lnTo>
                    <a:pt x="0" y="13940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813560" y="2276342"/>
            <a:ext cx="9228847" cy="447676"/>
            <a:chOff x="0" y="0"/>
            <a:chExt cx="12305129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844649" y="42871"/>
              <a:ext cx="11460480" cy="412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57"/>
                </a:lnSpc>
              </a:pPr>
              <a:r>
                <a:rPr lang="en-US" sz="222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Entender qué es la vergüenza</a:t>
              </a:r>
              <a:r>
                <a:rPr lang="en-US" sz="222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 por qué aparece.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76412" y="3099645"/>
            <a:ext cx="8016315" cy="697021"/>
            <a:chOff x="0" y="0"/>
            <a:chExt cx="10688419" cy="929361"/>
          </a:xfrm>
        </p:grpSpPr>
        <p:sp>
          <p:nvSpPr>
            <p:cNvPr id="11" name="TextBox 11"/>
            <p:cNvSpPr txBox="1"/>
            <p:nvPr/>
          </p:nvSpPr>
          <p:spPr>
            <a:xfrm>
              <a:off x="894179" y="-13614"/>
              <a:ext cx="9794240" cy="942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Reconocer cómo se siente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en el cuerpo y en la mente.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62118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69924" y="4108502"/>
            <a:ext cx="8129483" cy="704850"/>
            <a:chOff x="0" y="0"/>
            <a:chExt cx="10839311" cy="939800"/>
          </a:xfrm>
        </p:grpSpPr>
        <p:sp>
          <p:nvSpPr>
            <p:cNvPr id="14" name="TextBox 14"/>
            <p:cNvSpPr txBox="1"/>
            <p:nvPr/>
          </p:nvSpPr>
          <p:spPr>
            <a:xfrm>
              <a:off x="902831" y="-3175"/>
              <a:ext cx="9936480" cy="942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Identificar situaciones que la activan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como la exposición, la exclusión o no sentirse visto.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3849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56231" y="5108627"/>
            <a:ext cx="8143176" cy="447676"/>
            <a:chOff x="0" y="0"/>
            <a:chExt cx="10857568" cy="596901"/>
          </a:xfrm>
        </p:grpSpPr>
        <p:sp>
          <p:nvSpPr>
            <p:cNvPr id="17" name="TextBox 17"/>
            <p:cNvSpPr txBox="1"/>
            <p:nvPr/>
          </p:nvSpPr>
          <p:spPr>
            <a:xfrm>
              <a:off x="921088" y="-15055"/>
              <a:ext cx="9936480" cy="485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Normalizarla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: todos la sentimos, no eres el único.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7500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61351" y="5870627"/>
            <a:ext cx="8138056" cy="447676"/>
            <a:chOff x="0" y="0"/>
            <a:chExt cx="10850741" cy="596901"/>
          </a:xfrm>
        </p:grpSpPr>
        <p:sp>
          <p:nvSpPr>
            <p:cNvPr id="20" name="TextBox 20"/>
            <p:cNvSpPr txBox="1"/>
            <p:nvPr/>
          </p:nvSpPr>
          <p:spPr>
            <a:xfrm>
              <a:off x="914261" y="-15055"/>
              <a:ext cx="9936480" cy="485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Aprender a reaccionar mejor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cuando aparece.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61351" y="6613578"/>
            <a:ext cx="8138056" cy="447676"/>
            <a:chOff x="0" y="0"/>
            <a:chExt cx="10850741" cy="596901"/>
          </a:xfrm>
        </p:grpSpPr>
        <p:sp>
          <p:nvSpPr>
            <p:cNvPr id="23" name="TextBox 23"/>
            <p:cNvSpPr txBox="1"/>
            <p:nvPr/>
          </p:nvSpPr>
          <p:spPr>
            <a:xfrm>
              <a:off x="914261" y="-15055"/>
              <a:ext cx="9936480" cy="485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Fomentar el respeto y la empatía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dentro del grupo.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61351" y="7375578"/>
            <a:ext cx="8138056" cy="1038840"/>
            <a:chOff x="0" y="0"/>
            <a:chExt cx="10850741" cy="1385120"/>
          </a:xfrm>
        </p:grpSpPr>
        <p:sp>
          <p:nvSpPr>
            <p:cNvPr id="26" name="TextBox 26"/>
            <p:cNvSpPr txBox="1"/>
            <p:nvPr/>
          </p:nvSpPr>
          <p:spPr>
            <a:xfrm>
              <a:off x="914261" y="-15055"/>
              <a:ext cx="9936480" cy="1400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Descubrir formas de apoyarnos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para que la clase sea un espacio donde nadie se sienta avergonzado.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661353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806440" y="6217920"/>
            <a:ext cx="6675120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Introducción “La individualidad de la vergüenza”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Fase 1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41699" y="4753351"/>
            <a:ext cx="3747958" cy="6589816"/>
          </a:xfrm>
          <a:custGeom>
            <a:avLst/>
            <a:gdLst/>
            <a:ahLst/>
            <a:cxnLst/>
            <a:rect l="l" t="t" r="r" b="b"/>
            <a:pathLst>
              <a:path w="3747958" h="6589816">
                <a:moveTo>
                  <a:pt x="0" y="0"/>
                </a:moveTo>
                <a:lnTo>
                  <a:pt x="3747957" y="0"/>
                </a:lnTo>
                <a:lnTo>
                  <a:pt x="3747957" y="6589816"/>
                </a:lnTo>
                <a:lnTo>
                  <a:pt x="0" y="6589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8415420" y="4008178"/>
            <a:ext cx="4530960" cy="7729160"/>
          </a:xfrm>
          <a:custGeom>
            <a:avLst/>
            <a:gdLst/>
            <a:ahLst/>
            <a:cxnLst/>
            <a:rect l="l" t="t" r="r" b="b"/>
            <a:pathLst>
              <a:path w="4530960" h="7729160">
                <a:moveTo>
                  <a:pt x="4530960" y="0"/>
                </a:moveTo>
                <a:lnTo>
                  <a:pt x="0" y="0"/>
                </a:lnTo>
                <a:lnTo>
                  <a:pt x="0" y="7729160"/>
                </a:lnTo>
                <a:lnTo>
                  <a:pt x="4530960" y="7729160"/>
                </a:lnTo>
                <a:lnTo>
                  <a:pt x="4530960" y="0"/>
                </a:lnTo>
                <a:close/>
              </a:path>
            </a:pathLst>
          </a:custGeom>
          <a:blipFill>
            <a:blip r:embed="rId3"/>
            <a:stretch>
              <a:fillRect l="-8209" r="-522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160650"/>
            <a:ext cx="644652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roja y verde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Lista de situaciones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 + rotuladores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51720" y="1160650"/>
            <a:ext cx="5989320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Hablaremos sobre situaciones que pueden darnos vergüenza.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Leeremos varias frases y levantaremos la tarjeta roja (sí) o la verde (no).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Después veremos en qué coincidimos y por qué cada uno lo vive de manera distinta.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324380">
            <a:off x="13783229" y="3497847"/>
            <a:ext cx="3747958" cy="6589816"/>
          </a:xfrm>
          <a:custGeom>
            <a:avLst/>
            <a:gdLst/>
            <a:ahLst/>
            <a:cxnLst/>
            <a:rect l="l" t="t" r="r" b="b"/>
            <a:pathLst>
              <a:path w="3747958" h="6589816">
                <a:moveTo>
                  <a:pt x="0" y="0"/>
                </a:moveTo>
                <a:lnTo>
                  <a:pt x="3747958" y="0"/>
                </a:lnTo>
                <a:lnTo>
                  <a:pt x="3747958" y="6589816"/>
                </a:lnTo>
                <a:lnTo>
                  <a:pt x="0" y="65898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5000455" flipH="1">
            <a:off x="13302435" y="-1067838"/>
            <a:ext cx="4530960" cy="7729160"/>
          </a:xfrm>
          <a:custGeom>
            <a:avLst/>
            <a:gdLst/>
            <a:ahLst/>
            <a:cxnLst/>
            <a:rect l="l" t="t" r="r" b="b"/>
            <a:pathLst>
              <a:path w="4530960" h="7729160">
                <a:moveTo>
                  <a:pt x="4530960" y="0"/>
                </a:moveTo>
                <a:lnTo>
                  <a:pt x="0" y="0"/>
                </a:lnTo>
                <a:lnTo>
                  <a:pt x="0" y="7729160"/>
                </a:lnTo>
                <a:lnTo>
                  <a:pt x="4530960" y="7729160"/>
                </a:lnTo>
                <a:lnTo>
                  <a:pt x="4530960" y="0"/>
                </a:lnTo>
                <a:close/>
              </a:path>
            </a:pathLst>
          </a:custGeom>
          <a:blipFill>
            <a:blip r:embed="rId3"/>
            <a:stretch>
              <a:fillRect l="-8209" r="-5229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244701" y="2706771"/>
            <a:ext cx="4528141" cy="447676"/>
            <a:chOff x="0" y="0"/>
            <a:chExt cx="6037522" cy="596901"/>
          </a:xfrm>
        </p:grpSpPr>
        <p:sp>
          <p:nvSpPr>
            <p:cNvPr id="5" name="TextBox 5"/>
            <p:cNvSpPr txBox="1"/>
            <p:nvPr/>
          </p:nvSpPr>
          <p:spPr>
            <a:xfrm>
              <a:off x="658278" y="30692"/>
              <a:ext cx="5379244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Caerme delante de mis amigos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85850" y="3354773"/>
            <a:ext cx="7657001" cy="447676"/>
            <a:chOff x="0" y="0"/>
            <a:chExt cx="10209335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870079" y="30692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nadie reaccione a una publicación mía en redes.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5850" y="4083776"/>
            <a:ext cx="7657001" cy="447676"/>
            <a:chOff x="0" y="0"/>
            <a:chExt cx="10209335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870079" y="30692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Equivocarme al leer en clase.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5850" y="4817201"/>
            <a:ext cx="7657001" cy="447676"/>
            <a:chOff x="0" y="0"/>
            <a:chExt cx="10209335" cy="596901"/>
          </a:xfrm>
        </p:grpSpPr>
        <p:sp>
          <p:nvSpPr>
            <p:cNvPr id="14" name="TextBox 14"/>
            <p:cNvSpPr txBox="1"/>
            <p:nvPr/>
          </p:nvSpPr>
          <p:spPr>
            <a:xfrm>
              <a:off x="870079" y="30692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Ser el único que no ha sido invitado a una fiesta.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5850" y="5529177"/>
            <a:ext cx="7657001" cy="688975"/>
            <a:chOff x="0" y="0"/>
            <a:chExt cx="10209335" cy="918634"/>
          </a:xfrm>
        </p:grpSpPr>
        <p:sp>
          <p:nvSpPr>
            <p:cNvPr id="17" name="TextBox 17"/>
            <p:cNvSpPr txBox="1"/>
            <p:nvPr/>
          </p:nvSpPr>
          <p:spPr>
            <a:xfrm>
              <a:off x="870079" y="-20108"/>
              <a:ext cx="9339256" cy="938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Sacar una mala nota en una asignatura que se me da bien.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85850" y="6484852"/>
            <a:ext cx="7657001" cy="447676"/>
            <a:chOff x="0" y="0"/>
            <a:chExt cx="10209335" cy="596901"/>
          </a:xfrm>
        </p:grpSpPr>
        <p:sp>
          <p:nvSpPr>
            <p:cNvPr id="20" name="TextBox 20"/>
            <p:cNvSpPr txBox="1"/>
            <p:nvPr/>
          </p:nvSpPr>
          <p:spPr>
            <a:xfrm>
              <a:off x="870079" y="-20108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 en público.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5850" y="7132553"/>
            <a:ext cx="7657001" cy="447676"/>
            <a:chOff x="0" y="0"/>
            <a:chExt cx="10209335" cy="596901"/>
          </a:xfrm>
        </p:grpSpPr>
        <p:sp>
          <p:nvSpPr>
            <p:cNvPr id="23" name="TextBox 23"/>
            <p:cNvSpPr txBox="1"/>
            <p:nvPr/>
          </p:nvSpPr>
          <p:spPr>
            <a:xfrm>
              <a:off x="870079" y="-20108"/>
              <a:ext cx="9339256" cy="46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alguien vea mi habitación desordenada.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76200"/>
              <a:ext cx="81013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99046" y="2905206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851698" y="1764444"/>
            <a:ext cx="9633620" cy="1628095"/>
            <a:chOff x="0" y="0"/>
            <a:chExt cx="12844827" cy="217079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114800" cy="2170794"/>
              <a:chOff x="0" y="0"/>
              <a:chExt cx="812800" cy="42879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428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8799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53540"/>
                    </a:lnTo>
                    <a:cubicBezTo>
                      <a:pt x="812800" y="395104"/>
                      <a:pt x="779105" y="428799"/>
                      <a:pt x="737541" y="428799"/>
                    </a:cubicBezTo>
                    <a:lnTo>
                      <a:pt x="75259" y="428799"/>
                    </a:lnTo>
                    <a:cubicBezTo>
                      <a:pt x="33695" y="428799"/>
                      <a:pt x="0" y="395104"/>
                      <a:pt x="0" y="353540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FED4C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66675"/>
                <a:ext cx="812800" cy="4954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r>
                  <a:rPr lang="en-US" sz="2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¿Coincidimos en las mismas situaciones?</a:t>
                </a: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8730027" y="0"/>
              <a:ext cx="4114800" cy="2170794"/>
              <a:chOff x="0" y="0"/>
              <a:chExt cx="812800" cy="42879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42879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8799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353540"/>
                    </a:lnTo>
                    <a:cubicBezTo>
                      <a:pt x="812800" y="395104"/>
                      <a:pt x="779105" y="428799"/>
                      <a:pt x="737541" y="428799"/>
                    </a:cubicBezTo>
                    <a:lnTo>
                      <a:pt x="75259" y="428799"/>
                    </a:lnTo>
                    <a:cubicBezTo>
                      <a:pt x="33695" y="428799"/>
                      <a:pt x="0" y="395104"/>
                      <a:pt x="0" y="353540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71C7D6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66675"/>
                <a:ext cx="812800" cy="4954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r>
                  <a:rPr lang="en-US" sz="2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¿Por qué algunas cosas dan más vergüenza que otras?</a:t>
                </a:r>
              </a:p>
            </p:txBody>
          </p:sp>
        </p:grpSp>
      </p:grpSp>
      <p:sp>
        <p:nvSpPr>
          <p:cNvPr id="10" name="TextBox 10"/>
          <p:cNvSpPr txBox="1"/>
          <p:nvPr/>
        </p:nvSpPr>
        <p:spPr>
          <a:xfrm>
            <a:off x="2302562" y="4478375"/>
            <a:ext cx="4449102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persona siente vergüenza por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cosas diferentes.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vergüenza no es “mala”: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nos ayuda a entender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cómo nos sentimos con los demás.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Hablar de lo que sentimos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nos ayuda a vivirlo con más calma.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Desarrollo </a:t>
            </a:r>
          </a:p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“Comprender la vergüenza”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Fase 2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46960" y="1160650"/>
            <a:ext cx="6446520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proyector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 de colores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Esquemas de:</a:t>
            </a:r>
          </a:p>
          <a:p>
            <a:pPr marL="863604" lvl="2" indent="-287868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Desencadenantes de la vergüenza (Stephan Marks)</a:t>
            </a:r>
          </a:p>
          <a:p>
            <a:pPr marL="863604" lvl="2" indent="-287868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Brújula de la vergüenza (Donald Nathanson)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330718" y="1160650"/>
            <a:ext cx="6610322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Veremos qué es la vergüenza, cómo se siente y para qué sirve.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Conoceremos qué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cosas la activan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 cómo solemos reaccionar.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parejas, inventaremos una situación de vergüenza y veremos qué reacción encaja mejor.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525610" y="5423109"/>
            <a:ext cx="4669943" cy="3835191"/>
          </a:xfrm>
          <a:custGeom>
            <a:avLst/>
            <a:gdLst/>
            <a:ahLst/>
            <a:cxnLst/>
            <a:rect l="l" t="t" r="r" b="b"/>
            <a:pathLst>
              <a:path w="4669943" h="3835191">
                <a:moveTo>
                  <a:pt x="0" y="0"/>
                </a:moveTo>
                <a:lnTo>
                  <a:pt x="4669944" y="0"/>
                </a:lnTo>
                <a:lnTo>
                  <a:pt x="4669944" y="3835191"/>
                </a:lnTo>
                <a:lnTo>
                  <a:pt x="0" y="3835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8386681" y="5365959"/>
            <a:ext cx="518870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Desencadenantes de la vergüenza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(Stephan Marks)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86681" y="6688963"/>
            <a:ext cx="7375709" cy="223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Sentirse marginado o excluido.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Sentirse indefenso o expuesto (por ejemplo, en temas personales o íntimos).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sentirse reconocido o visto.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Actuar en contra de los propios valores o normas.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vergüenza ajena ante la conducta de otros.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86576" y="2845505"/>
            <a:ext cx="8982242" cy="7522628"/>
          </a:xfrm>
          <a:custGeom>
            <a:avLst/>
            <a:gdLst/>
            <a:ahLst/>
            <a:cxnLst/>
            <a:rect l="l" t="t" r="r" b="b"/>
            <a:pathLst>
              <a:path w="8982242" h="7522628">
                <a:moveTo>
                  <a:pt x="0" y="0"/>
                </a:moveTo>
                <a:lnTo>
                  <a:pt x="8982242" y="0"/>
                </a:lnTo>
                <a:lnTo>
                  <a:pt x="8982242" y="7522627"/>
                </a:lnTo>
                <a:lnTo>
                  <a:pt x="0" y="7522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591174" y="1866900"/>
            <a:ext cx="583574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 la </a:t>
            </a:r>
            <a:r>
              <a:rPr lang="en-US" sz="4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vergüenza</a:t>
            </a: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86000" y="3314700"/>
            <a:ext cx="6140922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Emoción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natural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aparece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sentimos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juzgan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podemos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perder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aceptación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del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grupo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23526" y="5480299"/>
            <a:ext cx="2711911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Como se siente: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duele, te sientes pequeño/a, te cuesta concentrarte, te gustaría desaparecer.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03040" y="5480299"/>
            <a:ext cx="2711911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Para que sirve: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avisa de cómo nos afecta lo que piensan los demás y nos hace revisar cómo actuamos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4283" y="0"/>
            <a:ext cx="11231055" cy="10287000"/>
          </a:xfrm>
          <a:custGeom>
            <a:avLst/>
            <a:gdLst/>
            <a:ahLst/>
            <a:cxnLst/>
            <a:rect l="l" t="t" r="r" b="b"/>
            <a:pathLst>
              <a:path w="11231055" h="10287000">
                <a:moveTo>
                  <a:pt x="0" y="0"/>
                </a:moveTo>
                <a:lnTo>
                  <a:pt x="11231055" y="0"/>
                </a:lnTo>
                <a:lnTo>
                  <a:pt x="1123105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" t="-1141" r="-416" b="-894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68291" y="3337093"/>
            <a:ext cx="5188702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Desencadenantes de la vergüenza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(Stephan Marks)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8291" y="4660097"/>
            <a:ext cx="7375709" cy="223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Sentirse marginado o excluido.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Sentirse indefenso o expuesto (por ejemplo, en temas personales o íntimos).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sentirse reconocido o visto.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Actuar en contra de los propios valores o normas.</a:t>
            </a: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vergüenza ajena ante la conducta de otros.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59159" y="1133475"/>
            <a:ext cx="5379581" cy="5405318"/>
            <a:chOff x="0" y="0"/>
            <a:chExt cx="7172774" cy="7207091"/>
          </a:xfrm>
        </p:grpSpPr>
        <p:sp>
          <p:nvSpPr>
            <p:cNvPr id="3" name="Freeform 3"/>
            <p:cNvSpPr/>
            <p:nvPr/>
          </p:nvSpPr>
          <p:spPr>
            <a:xfrm>
              <a:off x="0" y="1316450"/>
              <a:ext cx="7172774" cy="5890641"/>
            </a:xfrm>
            <a:custGeom>
              <a:avLst/>
              <a:gdLst/>
              <a:ahLst/>
              <a:cxnLst/>
              <a:rect l="l" t="t" r="r" b="b"/>
              <a:pathLst>
                <a:path w="7172774" h="5890641">
                  <a:moveTo>
                    <a:pt x="0" y="0"/>
                  </a:moveTo>
                  <a:lnTo>
                    <a:pt x="7172774" y="0"/>
                  </a:lnTo>
                  <a:lnTo>
                    <a:pt x="7172774" y="5890641"/>
                  </a:lnTo>
                  <a:lnTo>
                    <a:pt x="0" y="5890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97544" y="-66675"/>
              <a:ext cx="577768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Brujula de la verguenza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Donald Nathanson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34964" y="1216536"/>
            <a:ext cx="5982744" cy="1379429"/>
            <a:chOff x="0" y="0"/>
            <a:chExt cx="1575702" cy="36330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75702" cy="363306"/>
            </a:xfrm>
            <a:custGeom>
              <a:avLst/>
              <a:gdLst/>
              <a:ahLst/>
              <a:cxnLst/>
              <a:rect l="l" t="t" r="r" b="b"/>
              <a:pathLst>
                <a:path w="1575702" h="363306">
                  <a:moveTo>
                    <a:pt x="40115" y="0"/>
                  </a:moveTo>
                  <a:lnTo>
                    <a:pt x="1535587" y="0"/>
                  </a:lnTo>
                  <a:cubicBezTo>
                    <a:pt x="1557742" y="0"/>
                    <a:pt x="1575702" y="17960"/>
                    <a:pt x="1575702" y="40115"/>
                  </a:cubicBezTo>
                  <a:lnTo>
                    <a:pt x="1575702" y="323191"/>
                  </a:lnTo>
                  <a:cubicBezTo>
                    <a:pt x="1575702" y="333830"/>
                    <a:pt x="1571476" y="344034"/>
                    <a:pt x="1563953" y="351557"/>
                  </a:cubicBezTo>
                  <a:cubicBezTo>
                    <a:pt x="1556430" y="359080"/>
                    <a:pt x="1546226" y="363306"/>
                    <a:pt x="1535587" y="363306"/>
                  </a:cubicBezTo>
                  <a:lnTo>
                    <a:pt x="40115" y="363306"/>
                  </a:lnTo>
                  <a:cubicBezTo>
                    <a:pt x="29476" y="363306"/>
                    <a:pt x="19273" y="359080"/>
                    <a:pt x="11749" y="351557"/>
                  </a:cubicBezTo>
                  <a:cubicBezTo>
                    <a:pt x="4226" y="344034"/>
                    <a:pt x="0" y="333830"/>
                    <a:pt x="0" y="323191"/>
                  </a:cubicBezTo>
                  <a:lnTo>
                    <a:pt x="0" y="40115"/>
                  </a:lnTo>
                  <a:cubicBezTo>
                    <a:pt x="0" y="29476"/>
                    <a:pt x="4226" y="19273"/>
                    <a:pt x="11749" y="11749"/>
                  </a:cubicBezTo>
                  <a:cubicBezTo>
                    <a:pt x="19273" y="4226"/>
                    <a:pt x="29476" y="0"/>
                    <a:pt x="4011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75702" cy="429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¿El sentimiento de vergüenza es bueno o malo?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434964" y="3187950"/>
            <a:ext cx="5982744" cy="1379429"/>
            <a:chOff x="0" y="0"/>
            <a:chExt cx="1575702" cy="3633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75702" cy="363306"/>
            </a:xfrm>
            <a:custGeom>
              <a:avLst/>
              <a:gdLst/>
              <a:ahLst/>
              <a:cxnLst/>
              <a:rect l="l" t="t" r="r" b="b"/>
              <a:pathLst>
                <a:path w="1575702" h="363306">
                  <a:moveTo>
                    <a:pt x="40115" y="0"/>
                  </a:moveTo>
                  <a:lnTo>
                    <a:pt x="1535587" y="0"/>
                  </a:lnTo>
                  <a:cubicBezTo>
                    <a:pt x="1557742" y="0"/>
                    <a:pt x="1575702" y="17960"/>
                    <a:pt x="1575702" y="40115"/>
                  </a:cubicBezTo>
                  <a:lnTo>
                    <a:pt x="1575702" y="323191"/>
                  </a:lnTo>
                  <a:cubicBezTo>
                    <a:pt x="1575702" y="333830"/>
                    <a:pt x="1571476" y="344034"/>
                    <a:pt x="1563953" y="351557"/>
                  </a:cubicBezTo>
                  <a:cubicBezTo>
                    <a:pt x="1556430" y="359080"/>
                    <a:pt x="1546226" y="363306"/>
                    <a:pt x="1535587" y="363306"/>
                  </a:cubicBezTo>
                  <a:lnTo>
                    <a:pt x="40115" y="363306"/>
                  </a:lnTo>
                  <a:cubicBezTo>
                    <a:pt x="29476" y="363306"/>
                    <a:pt x="19273" y="359080"/>
                    <a:pt x="11749" y="351557"/>
                  </a:cubicBezTo>
                  <a:cubicBezTo>
                    <a:pt x="4226" y="344034"/>
                    <a:pt x="0" y="333830"/>
                    <a:pt x="0" y="323191"/>
                  </a:cubicBezTo>
                  <a:lnTo>
                    <a:pt x="0" y="40115"/>
                  </a:lnTo>
                  <a:cubicBezTo>
                    <a:pt x="0" y="29476"/>
                    <a:pt x="4226" y="19273"/>
                    <a:pt x="11749" y="11749"/>
                  </a:cubicBezTo>
                  <a:cubicBezTo>
                    <a:pt x="19273" y="4226"/>
                    <a:pt x="29476" y="0"/>
                    <a:pt x="4011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575702" cy="429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¿Cuál de estas reacciones te resulta más familiar?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434964" y="5159365"/>
            <a:ext cx="5982744" cy="1379429"/>
            <a:chOff x="0" y="0"/>
            <a:chExt cx="1575702" cy="36330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75702" cy="363306"/>
            </a:xfrm>
            <a:custGeom>
              <a:avLst/>
              <a:gdLst/>
              <a:ahLst/>
              <a:cxnLst/>
              <a:rect l="l" t="t" r="r" b="b"/>
              <a:pathLst>
                <a:path w="1575702" h="363306">
                  <a:moveTo>
                    <a:pt x="40115" y="0"/>
                  </a:moveTo>
                  <a:lnTo>
                    <a:pt x="1535587" y="0"/>
                  </a:lnTo>
                  <a:cubicBezTo>
                    <a:pt x="1557742" y="0"/>
                    <a:pt x="1575702" y="17960"/>
                    <a:pt x="1575702" y="40115"/>
                  </a:cubicBezTo>
                  <a:lnTo>
                    <a:pt x="1575702" y="323191"/>
                  </a:lnTo>
                  <a:cubicBezTo>
                    <a:pt x="1575702" y="333830"/>
                    <a:pt x="1571476" y="344034"/>
                    <a:pt x="1563953" y="351557"/>
                  </a:cubicBezTo>
                  <a:cubicBezTo>
                    <a:pt x="1556430" y="359080"/>
                    <a:pt x="1546226" y="363306"/>
                    <a:pt x="1535587" y="363306"/>
                  </a:cubicBezTo>
                  <a:lnTo>
                    <a:pt x="40115" y="363306"/>
                  </a:lnTo>
                  <a:cubicBezTo>
                    <a:pt x="29476" y="363306"/>
                    <a:pt x="19273" y="359080"/>
                    <a:pt x="11749" y="351557"/>
                  </a:cubicBezTo>
                  <a:cubicBezTo>
                    <a:pt x="4226" y="344034"/>
                    <a:pt x="0" y="333830"/>
                    <a:pt x="0" y="323191"/>
                  </a:cubicBezTo>
                  <a:lnTo>
                    <a:pt x="0" y="40115"/>
                  </a:lnTo>
                  <a:cubicBezTo>
                    <a:pt x="0" y="29476"/>
                    <a:pt x="4226" y="19273"/>
                    <a:pt x="11749" y="11749"/>
                  </a:cubicBezTo>
                  <a:cubicBezTo>
                    <a:pt x="19273" y="4226"/>
                    <a:pt x="29476" y="0"/>
                    <a:pt x="4011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575702" cy="429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¿Cuál crees que ayuda más a mejorar las relaciones?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649556" y="6759350"/>
            <a:ext cx="7208524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Retiro: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apartarse, esconderse o evitar ser visto.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Evasión: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bromear, distraerse o minimizar lo ocurrido.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Atacar a los demás: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culpar o burlarse de otros para desviar la atención.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Ataque hacia uno mismo: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criticarse o castigarse internamente.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42870" y="6759350"/>
            <a:ext cx="636693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podemos evitar sentir vergüenza,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pero sí podemos elegir qué hacemos con ella.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la entendemos mejor, deja de controlarnos tanto y podemos cuidar más de nosotros y de los demás.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Consolidación “Identificar y clasificar la vergüenza”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Fase 3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30103">
            <a:off x="3606931" y="4728536"/>
            <a:ext cx="5048959" cy="3472312"/>
            <a:chOff x="0" y="0"/>
            <a:chExt cx="6731946" cy="4629749"/>
          </a:xfrm>
        </p:grpSpPr>
        <p:sp>
          <p:nvSpPr>
            <p:cNvPr id="3" name="Freeform 3"/>
            <p:cNvSpPr/>
            <p:nvPr/>
          </p:nvSpPr>
          <p:spPr>
            <a:xfrm rot="97370">
              <a:off x="61607" y="92688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3"/>
                  </a:lnTo>
                  <a:lnTo>
                    <a:pt x="0" y="4444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863779" y="1357997"/>
              <a:ext cx="5004387" cy="1913755"/>
            </a:xfrm>
            <a:custGeom>
              <a:avLst/>
              <a:gdLst/>
              <a:ahLst/>
              <a:cxnLst/>
              <a:rect l="l" t="t" r="r" b="b"/>
              <a:pathLst>
                <a:path w="5004387" h="1913755">
                  <a:moveTo>
                    <a:pt x="0" y="0"/>
                  </a:moveTo>
                  <a:lnTo>
                    <a:pt x="5004387" y="0"/>
                  </a:lnTo>
                  <a:lnTo>
                    <a:pt x="5004387" y="1913755"/>
                  </a:lnTo>
                  <a:lnTo>
                    <a:pt x="0" y="1913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428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850088" y="5813009"/>
            <a:ext cx="5048959" cy="3472312"/>
            <a:chOff x="0" y="0"/>
            <a:chExt cx="6731946" cy="4629749"/>
          </a:xfrm>
        </p:grpSpPr>
        <p:sp>
          <p:nvSpPr>
            <p:cNvPr id="6" name="Freeform 6"/>
            <p:cNvSpPr/>
            <p:nvPr/>
          </p:nvSpPr>
          <p:spPr>
            <a:xfrm rot="97370">
              <a:off x="61607" y="92688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3"/>
                  </a:lnTo>
                  <a:lnTo>
                    <a:pt x="0" y="4444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Freeform 7"/>
            <p:cNvSpPr/>
            <p:nvPr/>
          </p:nvSpPr>
          <p:spPr>
            <a:xfrm rot="87810">
              <a:off x="723362" y="1626851"/>
              <a:ext cx="5558454" cy="1285392"/>
            </a:xfrm>
            <a:custGeom>
              <a:avLst/>
              <a:gdLst/>
              <a:ahLst/>
              <a:cxnLst/>
              <a:rect l="l" t="t" r="r" b="b"/>
              <a:pathLst>
                <a:path w="5558454" h="1285392">
                  <a:moveTo>
                    <a:pt x="0" y="0"/>
                  </a:moveTo>
                  <a:lnTo>
                    <a:pt x="5558454" y="0"/>
                  </a:lnTo>
                  <a:lnTo>
                    <a:pt x="5558454" y="1285392"/>
                  </a:lnTo>
                  <a:lnTo>
                    <a:pt x="0" y="1285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 rot="1121980">
            <a:off x="8349389" y="5595535"/>
            <a:ext cx="4910759" cy="3302486"/>
            <a:chOff x="0" y="0"/>
            <a:chExt cx="6547679" cy="44033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47679" cy="4403314"/>
            </a:xfrm>
            <a:custGeom>
              <a:avLst/>
              <a:gdLst/>
              <a:ahLst/>
              <a:cxnLst/>
              <a:rect l="l" t="t" r="r" b="b"/>
              <a:pathLst>
                <a:path w="6547679" h="4403314">
                  <a:moveTo>
                    <a:pt x="0" y="0"/>
                  </a:moveTo>
                  <a:lnTo>
                    <a:pt x="6547679" y="0"/>
                  </a:lnTo>
                  <a:lnTo>
                    <a:pt x="6547679" y="4403314"/>
                  </a:lnTo>
                  <a:lnTo>
                    <a:pt x="0" y="4403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52192" y="989007"/>
              <a:ext cx="6044360" cy="2425299"/>
            </a:xfrm>
            <a:custGeom>
              <a:avLst/>
              <a:gdLst/>
              <a:ahLst/>
              <a:cxnLst/>
              <a:rect l="l" t="t" r="r" b="b"/>
              <a:pathLst>
                <a:path w="6044360" h="2425299">
                  <a:moveTo>
                    <a:pt x="0" y="0"/>
                  </a:moveTo>
                  <a:lnTo>
                    <a:pt x="6044360" y="0"/>
                  </a:lnTo>
                  <a:lnTo>
                    <a:pt x="6044360" y="2425300"/>
                  </a:lnTo>
                  <a:lnTo>
                    <a:pt x="0" y="2425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46960" y="1160650"/>
            <a:ext cx="644652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o hojas con los ejemplos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Brújula de la vergüenza visible</a:t>
            </a:r>
          </a:p>
          <a:p>
            <a:pPr marL="361952" lvl="1" indent="-180976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rotuladores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30718" y="1160650"/>
            <a:ext cx="661032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Trabajaremos en grupos para analizar distintas situaciones.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Identificaremos qué provoca la vergüenza y cómo reacciona la persona.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Después pensaremos alternativas más empáticas.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30103">
            <a:off x="10073493" y="1521817"/>
            <a:ext cx="5048959" cy="3472312"/>
            <a:chOff x="0" y="0"/>
            <a:chExt cx="6731946" cy="4629749"/>
          </a:xfrm>
        </p:grpSpPr>
        <p:sp>
          <p:nvSpPr>
            <p:cNvPr id="3" name="Freeform 3"/>
            <p:cNvSpPr/>
            <p:nvPr/>
          </p:nvSpPr>
          <p:spPr>
            <a:xfrm rot="97370">
              <a:off x="61607" y="92688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3"/>
                  </a:lnTo>
                  <a:lnTo>
                    <a:pt x="0" y="4444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863779" y="1357997"/>
              <a:ext cx="5004387" cy="1913755"/>
            </a:xfrm>
            <a:custGeom>
              <a:avLst/>
              <a:gdLst/>
              <a:ahLst/>
              <a:cxnLst/>
              <a:rect l="l" t="t" r="r" b="b"/>
              <a:pathLst>
                <a:path w="5004387" h="1913755">
                  <a:moveTo>
                    <a:pt x="0" y="0"/>
                  </a:moveTo>
                  <a:lnTo>
                    <a:pt x="5004387" y="0"/>
                  </a:lnTo>
                  <a:lnTo>
                    <a:pt x="5004387" y="1913755"/>
                  </a:lnTo>
                  <a:lnTo>
                    <a:pt x="0" y="1913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428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316650" y="2606290"/>
            <a:ext cx="5048959" cy="3472312"/>
            <a:chOff x="0" y="0"/>
            <a:chExt cx="6731946" cy="4629749"/>
          </a:xfrm>
        </p:grpSpPr>
        <p:sp>
          <p:nvSpPr>
            <p:cNvPr id="6" name="Freeform 6"/>
            <p:cNvSpPr/>
            <p:nvPr/>
          </p:nvSpPr>
          <p:spPr>
            <a:xfrm rot="97370">
              <a:off x="61607" y="92688"/>
              <a:ext cx="6608732" cy="4444372"/>
            </a:xfrm>
            <a:custGeom>
              <a:avLst/>
              <a:gdLst/>
              <a:ahLst/>
              <a:cxnLst/>
              <a:rect l="l" t="t" r="r" b="b"/>
              <a:pathLst>
                <a:path w="6608732" h="4444372">
                  <a:moveTo>
                    <a:pt x="0" y="0"/>
                  </a:moveTo>
                  <a:lnTo>
                    <a:pt x="6608732" y="0"/>
                  </a:lnTo>
                  <a:lnTo>
                    <a:pt x="6608732" y="4444373"/>
                  </a:lnTo>
                  <a:lnTo>
                    <a:pt x="0" y="4444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Freeform 7"/>
            <p:cNvSpPr/>
            <p:nvPr/>
          </p:nvSpPr>
          <p:spPr>
            <a:xfrm rot="87810">
              <a:off x="723362" y="1626851"/>
              <a:ext cx="5558454" cy="1285392"/>
            </a:xfrm>
            <a:custGeom>
              <a:avLst/>
              <a:gdLst/>
              <a:ahLst/>
              <a:cxnLst/>
              <a:rect l="l" t="t" r="r" b="b"/>
              <a:pathLst>
                <a:path w="5558454" h="1285392">
                  <a:moveTo>
                    <a:pt x="0" y="0"/>
                  </a:moveTo>
                  <a:lnTo>
                    <a:pt x="5558454" y="0"/>
                  </a:lnTo>
                  <a:lnTo>
                    <a:pt x="5558454" y="1285392"/>
                  </a:lnTo>
                  <a:lnTo>
                    <a:pt x="0" y="1285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 rot="1121980">
            <a:off x="10807621" y="5042493"/>
            <a:ext cx="4910759" cy="3302486"/>
            <a:chOff x="0" y="0"/>
            <a:chExt cx="6547679" cy="44033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47679" cy="4403314"/>
            </a:xfrm>
            <a:custGeom>
              <a:avLst/>
              <a:gdLst/>
              <a:ahLst/>
              <a:cxnLst/>
              <a:rect l="l" t="t" r="r" b="b"/>
              <a:pathLst>
                <a:path w="6547679" h="4403314">
                  <a:moveTo>
                    <a:pt x="0" y="0"/>
                  </a:moveTo>
                  <a:lnTo>
                    <a:pt x="6547679" y="0"/>
                  </a:lnTo>
                  <a:lnTo>
                    <a:pt x="6547679" y="4403314"/>
                  </a:lnTo>
                  <a:lnTo>
                    <a:pt x="0" y="4403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52192" y="989007"/>
              <a:ext cx="6044360" cy="2425299"/>
            </a:xfrm>
            <a:custGeom>
              <a:avLst/>
              <a:gdLst/>
              <a:ahLst/>
              <a:cxnLst/>
              <a:rect l="l" t="t" r="r" b="b"/>
              <a:pathLst>
                <a:path w="6044360" h="2425299">
                  <a:moveTo>
                    <a:pt x="0" y="0"/>
                  </a:moveTo>
                  <a:lnTo>
                    <a:pt x="6044360" y="0"/>
                  </a:lnTo>
                  <a:lnTo>
                    <a:pt x="6044360" y="2425300"/>
                  </a:lnTo>
                  <a:lnTo>
                    <a:pt x="0" y="2425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7633" y="4012818"/>
            <a:ext cx="2569401" cy="1661264"/>
            <a:chOff x="0" y="0"/>
            <a:chExt cx="676715" cy="4375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6715" cy="437535"/>
            </a:xfrm>
            <a:custGeom>
              <a:avLst/>
              <a:gdLst/>
              <a:ahLst/>
              <a:cxnLst/>
              <a:rect l="l" t="t" r="r" b="b"/>
              <a:pathLst>
                <a:path w="676715" h="437535">
                  <a:moveTo>
                    <a:pt x="90394" y="0"/>
                  </a:moveTo>
                  <a:lnTo>
                    <a:pt x="586321" y="0"/>
                  </a:lnTo>
                  <a:cubicBezTo>
                    <a:pt x="610295" y="0"/>
                    <a:pt x="633287" y="9524"/>
                    <a:pt x="650239" y="26476"/>
                  </a:cubicBezTo>
                  <a:cubicBezTo>
                    <a:pt x="667191" y="43428"/>
                    <a:pt x="676715" y="66420"/>
                    <a:pt x="676715" y="90394"/>
                  </a:cubicBezTo>
                  <a:lnTo>
                    <a:pt x="676715" y="347141"/>
                  </a:lnTo>
                  <a:cubicBezTo>
                    <a:pt x="676715" y="371115"/>
                    <a:pt x="667191" y="394107"/>
                    <a:pt x="650239" y="411059"/>
                  </a:cubicBezTo>
                  <a:cubicBezTo>
                    <a:pt x="633287" y="428011"/>
                    <a:pt x="610295" y="437535"/>
                    <a:pt x="586321" y="437535"/>
                  </a:cubicBezTo>
                  <a:lnTo>
                    <a:pt x="90394" y="437535"/>
                  </a:lnTo>
                  <a:cubicBezTo>
                    <a:pt x="66420" y="437535"/>
                    <a:pt x="43428" y="428011"/>
                    <a:pt x="26476" y="411059"/>
                  </a:cubicBezTo>
                  <a:cubicBezTo>
                    <a:pt x="9524" y="394107"/>
                    <a:pt x="0" y="371115"/>
                    <a:pt x="0" y="347141"/>
                  </a:cubicBezTo>
                  <a:lnTo>
                    <a:pt x="0" y="90394"/>
                  </a:lnTo>
                  <a:cubicBezTo>
                    <a:pt x="0" y="66420"/>
                    <a:pt x="9524" y="43428"/>
                    <a:pt x="26476" y="26476"/>
                  </a:cubicBezTo>
                  <a:cubicBezTo>
                    <a:pt x="43428" y="9524"/>
                    <a:pt x="66420" y="0"/>
                    <a:pt x="9039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76715" cy="504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¿Cuál es el desencadenante de la vergüenza?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821770" y="4012818"/>
            <a:ext cx="2569401" cy="1661264"/>
            <a:chOff x="0" y="0"/>
            <a:chExt cx="676715" cy="43753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6715" cy="437535"/>
            </a:xfrm>
            <a:custGeom>
              <a:avLst/>
              <a:gdLst/>
              <a:ahLst/>
              <a:cxnLst/>
              <a:rect l="l" t="t" r="r" b="b"/>
              <a:pathLst>
                <a:path w="676715" h="437535">
                  <a:moveTo>
                    <a:pt x="90394" y="0"/>
                  </a:moveTo>
                  <a:lnTo>
                    <a:pt x="586321" y="0"/>
                  </a:lnTo>
                  <a:cubicBezTo>
                    <a:pt x="610295" y="0"/>
                    <a:pt x="633287" y="9524"/>
                    <a:pt x="650239" y="26476"/>
                  </a:cubicBezTo>
                  <a:cubicBezTo>
                    <a:pt x="667191" y="43428"/>
                    <a:pt x="676715" y="66420"/>
                    <a:pt x="676715" y="90394"/>
                  </a:cubicBezTo>
                  <a:lnTo>
                    <a:pt x="676715" y="347141"/>
                  </a:lnTo>
                  <a:cubicBezTo>
                    <a:pt x="676715" y="371115"/>
                    <a:pt x="667191" y="394107"/>
                    <a:pt x="650239" y="411059"/>
                  </a:cubicBezTo>
                  <a:cubicBezTo>
                    <a:pt x="633287" y="428011"/>
                    <a:pt x="610295" y="437535"/>
                    <a:pt x="586321" y="437535"/>
                  </a:cubicBezTo>
                  <a:lnTo>
                    <a:pt x="90394" y="437535"/>
                  </a:lnTo>
                  <a:cubicBezTo>
                    <a:pt x="66420" y="437535"/>
                    <a:pt x="43428" y="428011"/>
                    <a:pt x="26476" y="411059"/>
                  </a:cubicBezTo>
                  <a:cubicBezTo>
                    <a:pt x="9524" y="394107"/>
                    <a:pt x="0" y="371115"/>
                    <a:pt x="0" y="347141"/>
                  </a:cubicBezTo>
                  <a:lnTo>
                    <a:pt x="0" y="90394"/>
                  </a:lnTo>
                  <a:cubicBezTo>
                    <a:pt x="0" y="66420"/>
                    <a:pt x="9524" y="43428"/>
                    <a:pt x="26476" y="26476"/>
                  </a:cubicBezTo>
                  <a:cubicBezTo>
                    <a:pt x="43428" y="9524"/>
                    <a:pt x="66420" y="0"/>
                    <a:pt x="9039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676715" cy="504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¿Qué tipo de reacción aparece?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162071" y="6135196"/>
            <a:ext cx="2569401" cy="2019173"/>
            <a:chOff x="0" y="0"/>
            <a:chExt cx="676715" cy="5317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6715" cy="531799"/>
            </a:xfrm>
            <a:custGeom>
              <a:avLst/>
              <a:gdLst/>
              <a:ahLst/>
              <a:cxnLst/>
              <a:rect l="l" t="t" r="r" b="b"/>
              <a:pathLst>
                <a:path w="676715" h="531799">
                  <a:moveTo>
                    <a:pt x="90394" y="0"/>
                  </a:moveTo>
                  <a:lnTo>
                    <a:pt x="586321" y="0"/>
                  </a:lnTo>
                  <a:cubicBezTo>
                    <a:pt x="610295" y="0"/>
                    <a:pt x="633287" y="9524"/>
                    <a:pt x="650239" y="26476"/>
                  </a:cubicBezTo>
                  <a:cubicBezTo>
                    <a:pt x="667191" y="43428"/>
                    <a:pt x="676715" y="66420"/>
                    <a:pt x="676715" y="90394"/>
                  </a:cubicBezTo>
                  <a:lnTo>
                    <a:pt x="676715" y="441405"/>
                  </a:lnTo>
                  <a:cubicBezTo>
                    <a:pt x="676715" y="465379"/>
                    <a:pt x="667191" y="488371"/>
                    <a:pt x="650239" y="505323"/>
                  </a:cubicBezTo>
                  <a:cubicBezTo>
                    <a:pt x="633287" y="522275"/>
                    <a:pt x="610295" y="531799"/>
                    <a:pt x="586321" y="531799"/>
                  </a:cubicBezTo>
                  <a:lnTo>
                    <a:pt x="90394" y="531799"/>
                  </a:lnTo>
                  <a:cubicBezTo>
                    <a:pt x="66420" y="531799"/>
                    <a:pt x="43428" y="522275"/>
                    <a:pt x="26476" y="505323"/>
                  </a:cubicBezTo>
                  <a:cubicBezTo>
                    <a:pt x="9524" y="488371"/>
                    <a:pt x="0" y="465379"/>
                    <a:pt x="0" y="441405"/>
                  </a:cubicBezTo>
                  <a:lnTo>
                    <a:pt x="0" y="90394"/>
                  </a:lnTo>
                  <a:cubicBezTo>
                    <a:pt x="0" y="66420"/>
                    <a:pt x="9524" y="43428"/>
                    <a:pt x="26476" y="26476"/>
                  </a:cubicBezTo>
                  <a:cubicBezTo>
                    <a:pt x="43428" y="9524"/>
                    <a:pt x="66420" y="0"/>
                    <a:pt x="9039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676715" cy="5984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¿Qué otra respuesta más empática o útil podría haber ocurrido?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066454" y="2065955"/>
            <a:ext cx="5198983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analizaremos por grupos?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12333" y="2958435"/>
            <a:ext cx="350722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grupo va a identificar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02952" y="2961994"/>
            <a:ext cx="6162162" cy="7325006"/>
          </a:xfrm>
          <a:custGeom>
            <a:avLst/>
            <a:gdLst/>
            <a:ahLst/>
            <a:cxnLst/>
            <a:rect l="l" t="t" r="r" b="b"/>
            <a:pathLst>
              <a:path w="6162162" h="7325006">
                <a:moveTo>
                  <a:pt x="0" y="0"/>
                </a:moveTo>
                <a:lnTo>
                  <a:pt x="6162162" y="0"/>
                </a:lnTo>
                <a:lnTo>
                  <a:pt x="6162162" y="7325006"/>
                </a:lnTo>
                <a:lnTo>
                  <a:pt x="0" y="73250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842313" y="2695815"/>
            <a:ext cx="6162162" cy="7591185"/>
          </a:xfrm>
          <a:custGeom>
            <a:avLst/>
            <a:gdLst/>
            <a:ahLst/>
            <a:cxnLst/>
            <a:rect l="l" t="t" r="r" b="b"/>
            <a:pathLst>
              <a:path w="6162162" h="7591185">
                <a:moveTo>
                  <a:pt x="0" y="0"/>
                </a:moveTo>
                <a:lnTo>
                  <a:pt x="6162162" y="0"/>
                </a:lnTo>
                <a:lnTo>
                  <a:pt x="6162162" y="7591185"/>
                </a:lnTo>
                <a:lnTo>
                  <a:pt x="0" y="75911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595" r="-1159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 flipH="1">
            <a:off x="9124950" y="5224097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4885151" y="1211197"/>
            <a:ext cx="851769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“Vamos 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analizar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cada caso para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descubrir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qué desencadena la vergüenza y qué reacción aparece. Después veremos qué otra respuesta podría haber sido más sana o respetuosa.”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91324" y="2658347"/>
            <a:ext cx="704969" cy="977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72726" y="2853022"/>
            <a:ext cx="5161598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Sabrina tiene un grupo de cinco amigas.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va al centro comercial con su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madre, ve que las otras cuatro también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están allí y, al parecer, han quedado sin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contar con ella. Sabrina se acerca y las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insulta.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72202" y="5301793"/>
            <a:ext cx="256222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Desencadenantes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96293" y="5984418"/>
            <a:ext cx="159531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Marginación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Exclusión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3913" y="5301793"/>
            <a:ext cx="2483287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Comportamiento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403913" y="5984418"/>
            <a:ext cx="1591985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Ataque a los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demás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9124950" y="4285904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82839" y="2825266"/>
            <a:ext cx="6979616" cy="7571576"/>
          </a:xfrm>
          <a:custGeom>
            <a:avLst/>
            <a:gdLst/>
            <a:ahLst/>
            <a:cxnLst/>
            <a:rect l="l" t="t" r="r" b="b"/>
            <a:pathLst>
              <a:path w="6979616" h="7571576">
                <a:moveTo>
                  <a:pt x="0" y="0"/>
                </a:moveTo>
                <a:lnTo>
                  <a:pt x="6979616" y="0"/>
                </a:lnTo>
                <a:lnTo>
                  <a:pt x="6979616" y="7571576"/>
                </a:lnTo>
                <a:lnTo>
                  <a:pt x="0" y="757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5410200" y="1217854"/>
            <a:ext cx="1052946" cy="92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 dirty="0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72726" y="1412529"/>
            <a:ext cx="533126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Matías, el mejor amigo de Simón, está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enfermo. En el recreo, Simón pasa el rato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 otros chicos que empiezan a burlarse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Matías. Simón se une a las risas.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 llegar a casa, piensa: “¡Soy tan mal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amigo! No merezco tener amigos.”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52818" y="5046225"/>
            <a:ext cx="238160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Actuar en contra de los propios valores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3913" y="5046225"/>
            <a:ext cx="227290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Ataque hacia uno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mismo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53293538-0D84-B6A3-FD93-5F93EDDE313E}"/>
              </a:ext>
            </a:extLst>
          </p:cNvPr>
          <p:cNvSpPr txBox="1"/>
          <p:nvPr/>
        </p:nvSpPr>
        <p:spPr>
          <a:xfrm>
            <a:off x="6172202" y="4509843"/>
            <a:ext cx="256222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Desencadenantes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47E4C5-630A-7B44-A3B9-C200BF630712}"/>
              </a:ext>
            </a:extLst>
          </p:cNvPr>
          <p:cNvSpPr txBox="1"/>
          <p:nvPr/>
        </p:nvSpPr>
        <p:spPr>
          <a:xfrm>
            <a:off x="9403913" y="4509843"/>
            <a:ext cx="2483287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Comportamiento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9124950" y="4285904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3268915" y="1861154"/>
            <a:ext cx="4103377" cy="8516443"/>
          </a:xfrm>
          <a:custGeom>
            <a:avLst/>
            <a:gdLst/>
            <a:ahLst/>
            <a:cxnLst/>
            <a:rect l="l" t="t" r="r" b="b"/>
            <a:pathLst>
              <a:path w="4103377" h="8516443">
                <a:moveTo>
                  <a:pt x="0" y="0"/>
                </a:moveTo>
                <a:lnTo>
                  <a:pt x="4103377" y="0"/>
                </a:lnTo>
                <a:lnTo>
                  <a:pt x="4103377" y="8516443"/>
                </a:lnTo>
                <a:lnTo>
                  <a:pt x="0" y="8516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009" r="-1900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634502" y="2195121"/>
            <a:ext cx="4681741" cy="8372514"/>
          </a:xfrm>
          <a:custGeom>
            <a:avLst/>
            <a:gdLst/>
            <a:ahLst/>
            <a:cxnLst/>
            <a:rect l="l" t="t" r="r" b="b"/>
            <a:pathLst>
              <a:path w="4681741" h="8372514">
                <a:moveTo>
                  <a:pt x="0" y="0"/>
                </a:moveTo>
                <a:lnTo>
                  <a:pt x="4681741" y="0"/>
                </a:lnTo>
                <a:lnTo>
                  <a:pt x="4681741" y="8372514"/>
                </a:lnTo>
                <a:lnTo>
                  <a:pt x="0" y="8372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5410200" y="1217854"/>
            <a:ext cx="1064614" cy="92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 dirty="0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0832" y="1448996"/>
            <a:ext cx="5186958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Steffi? le cuenta un secreto personal a su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mejor amiga y después se arrepiente. Se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siente incómoda y evita quedar con ella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durante varios días.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52818" y="5046225"/>
            <a:ext cx="238160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Sentirse indefensa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 expuesta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3913" y="5046225"/>
            <a:ext cx="114121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Evitación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2B55FB1-1439-6DDB-0B15-4222DDE1E343}"/>
              </a:ext>
            </a:extLst>
          </p:cNvPr>
          <p:cNvSpPr txBox="1"/>
          <p:nvPr/>
        </p:nvSpPr>
        <p:spPr>
          <a:xfrm>
            <a:off x="6172202" y="4533900"/>
            <a:ext cx="256222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Desencadenantes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BA8B18FC-5630-C6B4-F944-F13269D2A65E}"/>
              </a:ext>
            </a:extLst>
          </p:cNvPr>
          <p:cNvSpPr txBox="1"/>
          <p:nvPr/>
        </p:nvSpPr>
        <p:spPr>
          <a:xfrm>
            <a:off x="9403913" y="4533900"/>
            <a:ext cx="2483287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Comportamiento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9124950" y="4285904"/>
            <a:ext cx="0" cy="303778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565044" y="3657794"/>
            <a:ext cx="5023053" cy="6719803"/>
          </a:xfrm>
          <a:custGeom>
            <a:avLst/>
            <a:gdLst/>
            <a:ahLst/>
            <a:cxnLst/>
            <a:rect l="l" t="t" r="r" b="b"/>
            <a:pathLst>
              <a:path w="5023053" h="6719803">
                <a:moveTo>
                  <a:pt x="0" y="0"/>
                </a:moveTo>
                <a:lnTo>
                  <a:pt x="5023053" y="0"/>
                </a:lnTo>
                <a:lnTo>
                  <a:pt x="5023053" y="6719803"/>
                </a:lnTo>
                <a:lnTo>
                  <a:pt x="0" y="67198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194606" y="3188896"/>
            <a:ext cx="5565715" cy="7011925"/>
          </a:xfrm>
          <a:custGeom>
            <a:avLst/>
            <a:gdLst/>
            <a:ahLst/>
            <a:cxnLst/>
            <a:rect l="l" t="t" r="r" b="b"/>
            <a:pathLst>
              <a:path w="5565715" h="7011925">
                <a:moveTo>
                  <a:pt x="0" y="0"/>
                </a:moveTo>
                <a:lnTo>
                  <a:pt x="5565716" y="0"/>
                </a:lnTo>
                <a:lnTo>
                  <a:pt x="5565716" y="7011924"/>
                </a:lnTo>
                <a:lnTo>
                  <a:pt x="0" y="7011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5588097" y="1217854"/>
            <a:ext cx="911423" cy="977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0832" y="1410896"/>
            <a:ext cx="582977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Lukas saca muy buena nota en matemáticas.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 llegar a casa quiere contárselo a su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madre, pero ella está hablando por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teléfono y lo echa. Lukas se encierra en su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habitación el resto del día.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52818" y="5046225"/>
            <a:ext cx="238160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sentirse reconocido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3913" y="5046225"/>
            <a:ext cx="107668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Retirada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B935D3E8-DD69-A23F-33AD-E60277FA91F2}"/>
              </a:ext>
            </a:extLst>
          </p:cNvPr>
          <p:cNvSpPr txBox="1"/>
          <p:nvPr/>
        </p:nvSpPr>
        <p:spPr>
          <a:xfrm>
            <a:off x="6103334" y="4494941"/>
            <a:ext cx="256222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Desencadenantes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D7888012-D397-5A2D-1299-30AB08E083B8}"/>
              </a:ext>
            </a:extLst>
          </p:cNvPr>
          <p:cNvSpPr txBox="1"/>
          <p:nvPr/>
        </p:nvSpPr>
        <p:spPr>
          <a:xfrm>
            <a:off x="9335045" y="4494941"/>
            <a:ext cx="2483287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Comportamiento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Cierre “Vergüenza en la escuela y prevención”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1632040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Fase 4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32746" y="3725141"/>
            <a:ext cx="7422508" cy="5678219"/>
          </a:xfrm>
          <a:custGeom>
            <a:avLst/>
            <a:gdLst/>
            <a:ahLst/>
            <a:cxnLst/>
            <a:rect l="l" t="t" r="r" b="b"/>
            <a:pathLst>
              <a:path w="7422508" h="5678219">
                <a:moveTo>
                  <a:pt x="0" y="0"/>
                </a:moveTo>
                <a:lnTo>
                  <a:pt x="7422508" y="0"/>
                </a:lnTo>
                <a:lnTo>
                  <a:pt x="7422508" y="5678219"/>
                </a:lnTo>
                <a:lnTo>
                  <a:pt x="0" y="56782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589850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Papel mural o cartulina grande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 de colores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adhesivas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Cartel: “Cómo podemos crear una escuela sin vergüenza”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30718" y="1160650"/>
            <a:ext cx="661032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Reflexionaremos sobre cómo aparece la vergüenza en el día a día del instituto.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Trabajaremos en grupos para pensar ideas y crear un mural con propuestas reales para mejorar la convivencia.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876109" y="6011009"/>
            <a:ext cx="2535783" cy="2658997"/>
            <a:chOff x="0" y="0"/>
            <a:chExt cx="3381044" cy="3545329"/>
          </a:xfrm>
        </p:grpSpPr>
        <p:sp>
          <p:nvSpPr>
            <p:cNvPr id="6" name="Freeform 6"/>
            <p:cNvSpPr/>
            <p:nvPr/>
          </p:nvSpPr>
          <p:spPr>
            <a:xfrm rot="-679512">
              <a:off x="271589" y="248978"/>
              <a:ext cx="2837866" cy="3047373"/>
            </a:xfrm>
            <a:custGeom>
              <a:avLst/>
              <a:gdLst/>
              <a:ahLst/>
              <a:cxnLst/>
              <a:rect l="l" t="t" r="r" b="b"/>
              <a:pathLst>
                <a:path w="2837866" h="3047373">
                  <a:moveTo>
                    <a:pt x="0" y="0"/>
                  </a:moveTo>
                  <a:lnTo>
                    <a:pt x="2837866" y="0"/>
                  </a:lnTo>
                  <a:lnTo>
                    <a:pt x="2837866" y="3047373"/>
                  </a:lnTo>
                  <a:lnTo>
                    <a:pt x="0" y="3047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 rot="-661892">
              <a:off x="608770" y="1527363"/>
              <a:ext cx="215074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Exposiciones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60455" y="6235157"/>
            <a:ext cx="2535783" cy="2658997"/>
            <a:chOff x="0" y="0"/>
            <a:chExt cx="3381044" cy="3545329"/>
          </a:xfrm>
        </p:grpSpPr>
        <p:sp>
          <p:nvSpPr>
            <p:cNvPr id="9" name="Freeform 9"/>
            <p:cNvSpPr/>
            <p:nvPr/>
          </p:nvSpPr>
          <p:spPr>
            <a:xfrm rot="-679512">
              <a:off x="271589" y="248978"/>
              <a:ext cx="2837866" cy="3047373"/>
            </a:xfrm>
            <a:custGeom>
              <a:avLst/>
              <a:gdLst/>
              <a:ahLst/>
              <a:cxnLst/>
              <a:rect l="l" t="t" r="r" b="b"/>
              <a:pathLst>
                <a:path w="2837866" h="3047373">
                  <a:moveTo>
                    <a:pt x="0" y="0"/>
                  </a:moveTo>
                  <a:lnTo>
                    <a:pt x="2837866" y="0"/>
                  </a:lnTo>
                  <a:lnTo>
                    <a:pt x="2837866" y="3047373"/>
                  </a:lnTo>
                  <a:lnTo>
                    <a:pt x="0" y="3047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 rot="1703265">
              <a:off x="498849" y="1688157"/>
              <a:ext cx="274907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Comparaciones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144000" y="6011009"/>
            <a:ext cx="3077113" cy="3107292"/>
            <a:chOff x="0" y="0"/>
            <a:chExt cx="4102817" cy="4143056"/>
          </a:xfrm>
        </p:grpSpPr>
        <p:sp>
          <p:nvSpPr>
            <p:cNvPr id="12" name="Freeform 12"/>
            <p:cNvSpPr/>
            <p:nvPr/>
          </p:nvSpPr>
          <p:spPr>
            <a:xfrm rot="2231674">
              <a:off x="632475" y="547841"/>
              <a:ext cx="2837866" cy="3047373"/>
            </a:xfrm>
            <a:custGeom>
              <a:avLst/>
              <a:gdLst/>
              <a:ahLst/>
              <a:cxnLst/>
              <a:rect l="l" t="t" r="r" b="b"/>
              <a:pathLst>
                <a:path w="2837866" h="3047373">
                  <a:moveTo>
                    <a:pt x="0" y="0"/>
                  </a:moveTo>
                  <a:lnTo>
                    <a:pt x="2837867" y="0"/>
                  </a:lnTo>
                  <a:lnTo>
                    <a:pt x="2837867" y="3047374"/>
                  </a:lnTo>
                  <a:lnTo>
                    <a:pt x="0" y="3047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 rot="2095777">
              <a:off x="1276817" y="1574826"/>
              <a:ext cx="1587359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Errores públicos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4216429" y="3386183"/>
            <a:ext cx="0" cy="45753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>
            <a:off x="7373420" y="3386183"/>
            <a:ext cx="0" cy="45753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1482684" y="1802555"/>
            <a:ext cx="6272145" cy="7455745"/>
          </a:xfrm>
          <a:custGeom>
            <a:avLst/>
            <a:gdLst/>
            <a:ahLst/>
            <a:cxnLst/>
            <a:rect l="l" t="t" r="r" b="b"/>
            <a:pathLst>
              <a:path w="6272145" h="7455745">
                <a:moveTo>
                  <a:pt x="0" y="0"/>
                </a:moveTo>
                <a:lnTo>
                  <a:pt x="6272146" y="0"/>
                </a:lnTo>
                <a:lnTo>
                  <a:pt x="6272146" y="7455745"/>
                </a:lnTo>
                <a:lnTo>
                  <a:pt x="0" y="7455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144288" y="1119001"/>
            <a:ext cx="543370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Pensaremos en situaciones escolares donde suele aparecer la vergüenza y las escribiremos en una nota o post it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44288" y="2617505"/>
            <a:ext cx="543370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un cartel con tres columnas: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3835" y="3319508"/>
            <a:ext cx="228819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Situaciones que generan verguenza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50826" y="3319508"/>
            <a:ext cx="228819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Cómo nos hace sentir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07817" y="3319508"/>
            <a:ext cx="228819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Que podemos hacer para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mejorar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5400" y="1061851"/>
            <a:ext cx="679923" cy="524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 dirty="0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5401" y="2560355"/>
            <a:ext cx="679924" cy="524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 dirty="0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1361" y="4726032"/>
            <a:ext cx="2893145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Exposiciones orales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Comparaciones entre alumnos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Burlas o comentarios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Equivocarse en público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Redes sociales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48352" y="4726032"/>
            <a:ext cx="2893145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Tristes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Nerviosos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Enojo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 miedo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Avergonzados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06770" y="4726032"/>
            <a:ext cx="3824648" cy="424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Practicar antes de una exposición con un amigo o familiar.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Recordar que equivocarse es parte de aprender.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 al/a la profe si algo nos hace sentir mal.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compararnos: cada persona aprende a su ritmo.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99446" y="1926445"/>
            <a:ext cx="5259607" cy="1169094"/>
            <a:chOff x="0" y="0"/>
            <a:chExt cx="1385246" cy="3079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5246" cy="307910"/>
            </a:xfrm>
            <a:custGeom>
              <a:avLst/>
              <a:gdLst/>
              <a:ahLst/>
              <a:cxnLst/>
              <a:rect l="l" t="t" r="r" b="b"/>
              <a:pathLst>
                <a:path w="1385246" h="307910">
                  <a:moveTo>
                    <a:pt x="44159" y="0"/>
                  </a:moveTo>
                  <a:lnTo>
                    <a:pt x="1341088" y="0"/>
                  </a:lnTo>
                  <a:cubicBezTo>
                    <a:pt x="1352799" y="0"/>
                    <a:pt x="1364031" y="4652"/>
                    <a:pt x="1372312" y="12934"/>
                  </a:cubicBezTo>
                  <a:cubicBezTo>
                    <a:pt x="1380594" y="21215"/>
                    <a:pt x="1385246" y="32447"/>
                    <a:pt x="1385246" y="44159"/>
                  </a:cubicBezTo>
                  <a:lnTo>
                    <a:pt x="1385246" y="263751"/>
                  </a:lnTo>
                  <a:cubicBezTo>
                    <a:pt x="1385246" y="275462"/>
                    <a:pt x="1380594" y="286694"/>
                    <a:pt x="1372312" y="294976"/>
                  </a:cubicBezTo>
                  <a:cubicBezTo>
                    <a:pt x="1364031" y="303257"/>
                    <a:pt x="1352799" y="307910"/>
                    <a:pt x="1341088" y="307910"/>
                  </a:cubicBezTo>
                  <a:lnTo>
                    <a:pt x="44159" y="307910"/>
                  </a:lnTo>
                  <a:cubicBezTo>
                    <a:pt x="32447" y="307910"/>
                    <a:pt x="21215" y="303257"/>
                    <a:pt x="12934" y="294976"/>
                  </a:cubicBezTo>
                  <a:cubicBezTo>
                    <a:pt x="4652" y="286694"/>
                    <a:pt x="0" y="275462"/>
                    <a:pt x="0" y="263751"/>
                  </a:cubicBezTo>
                  <a:lnTo>
                    <a:pt x="0" y="44159"/>
                  </a:lnTo>
                  <a:cubicBezTo>
                    <a:pt x="0" y="32447"/>
                    <a:pt x="4652" y="21215"/>
                    <a:pt x="12934" y="12934"/>
                  </a:cubicBezTo>
                  <a:cubicBezTo>
                    <a:pt x="21215" y="4652"/>
                    <a:pt x="32447" y="0"/>
                    <a:pt x="441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385246" cy="374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patrones estamos viendo?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99446" y="3917701"/>
            <a:ext cx="5259607" cy="1169094"/>
            <a:chOff x="0" y="0"/>
            <a:chExt cx="1385246" cy="3079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5246" cy="307910"/>
            </a:xfrm>
            <a:custGeom>
              <a:avLst/>
              <a:gdLst/>
              <a:ahLst/>
              <a:cxnLst/>
              <a:rect l="l" t="t" r="r" b="b"/>
              <a:pathLst>
                <a:path w="1385246" h="307910">
                  <a:moveTo>
                    <a:pt x="44159" y="0"/>
                  </a:moveTo>
                  <a:lnTo>
                    <a:pt x="1341088" y="0"/>
                  </a:lnTo>
                  <a:cubicBezTo>
                    <a:pt x="1352799" y="0"/>
                    <a:pt x="1364031" y="4652"/>
                    <a:pt x="1372312" y="12934"/>
                  </a:cubicBezTo>
                  <a:cubicBezTo>
                    <a:pt x="1380594" y="21215"/>
                    <a:pt x="1385246" y="32447"/>
                    <a:pt x="1385246" y="44159"/>
                  </a:cubicBezTo>
                  <a:lnTo>
                    <a:pt x="1385246" y="263751"/>
                  </a:lnTo>
                  <a:cubicBezTo>
                    <a:pt x="1385246" y="275462"/>
                    <a:pt x="1380594" y="286694"/>
                    <a:pt x="1372312" y="294976"/>
                  </a:cubicBezTo>
                  <a:cubicBezTo>
                    <a:pt x="1364031" y="303257"/>
                    <a:pt x="1352799" y="307910"/>
                    <a:pt x="1341088" y="307910"/>
                  </a:cubicBezTo>
                  <a:lnTo>
                    <a:pt x="44159" y="307910"/>
                  </a:lnTo>
                  <a:cubicBezTo>
                    <a:pt x="32447" y="307910"/>
                    <a:pt x="21215" y="303257"/>
                    <a:pt x="12934" y="294976"/>
                  </a:cubicBezTo>
                  <a:cubicBezTo>
                    <a:pt x="4652" y="286694"/>
                    <a:pt x="0" y="275462"/>
                    <a:pt x="0" y="263751"/>
                  </a:cubicBezTo>
                  <a:lnTo>
                    <a:pt x="0" y="44159"/>
                  </a:lnTo>
                  <a:cubicBezTo>
                    <a:pt x="0" y="32447"/>
                    <a:pt x="4652" y="21215"/>
                    <a:pt x="12934" y="12934"/>
                  </a:cubicBezTo>
                  <a:cubicBezTo>
                    <a:pt x="21215" y="4652"/>
                    <a:pt x="32447" y="0"/>
                    <a:pt x="441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385246" cy="374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podemos cambiar como grupo?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99446" y="5908957"/>
            <a:ext cx="5259607" cy="1314323"/>
            <a:chOff x="0" y="0"/>
            <a:chExt cx="1385246" cy="3461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85246" cy="346159"/>
            </a:xfrm>
            <a:custGeom>
              <a:avLst/>
              <a:gdLst/>
              <a:ahLst/>
              <a:cxnLst/>
              <a:rect l="l" t="t" r="r" b="b"/>
              <a:pathLst>
                <a:path w="1385246" h="346159">
                  <a:moveTo>
                    <a:pt x="44159" y="0"/>
                  </a:moveTo>
                  <a:lnTo>
                    <a:pt x="1341088" y="0"/>
                  </a:lnTo>
                  <a:cubicBezTo>
                    <a:pt x="1352799" y="0"/>
                    <a:pt x="1364031" y="4652"/>
                    <a:pt x="1372312" y="12934"/>
                  </a:cubicBezTo>
                  <a:cubicBezTo>
                    <a:pt x="1380594" y="21215"/>
                    <a:pt x="1385246" y="32447"/>
                    <a:pt x="1385246" y="44159"/>
                  </a:cubicBezTo>
                  <a:lnTo>
                    <a:pt x="1385246" y="302000"/>
                  </a:lnTo>
                  <a:cubicBezTo>
                    <a:pt x="1385246" y="313712"/>
                    <a:pt x="1380594" y="324944"/>
                    <a:pt x="1372312" y="333225"/>
                  </a:cubicBezTo>
                  <a:cubicBezTo>
                    <a:pt x="1364031" y="341507"/>
                    <a:pt x="1352799" y="346159"/>
                    <a:pt x="1341088" y="346159"/>
                  </a:cubicBezTo>
                  <a:lnTo>
                    <a:pt x="44159" y="346159"/>
                  </a:lnTo>
                  <a:cubicBezTo>
                    <a:pt x="32447" y="346159"/>
                    <a:pt x="21215" y="341507"/>
                    <a:pt x="12934" y="333225"/>
                  </a:cubicBezTo>
                  <a:cubicBezTo>
                    <a:pt x="4652" y="324944"/>
                    <a:pt x="0" y="313712"/>
                    <a:pt x="0" y="302000"/>
                  </a:cubicBezTo>
                  <a:lnTo>
                    <a:pt x="0" y="44159"/>
                  </a:lnTo>
                  <a:cubicBezTo>
                    <a:pt x="0" y="32447"/>
                    <a:pt x="4652" y="21215"/>
                    <a:pt x="12934" y="12934"/>
                  </a:cubicBezTo>
                  <a:cubicBezTo>
                    <a:pt x="21215" y="4652"/>
                    <a:pt x="32447" y="0"/>
                    <a:pt x="441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385246" cy="412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necesito para sentirme más tranquilo/a cuando algo me da vergüenza?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888106" y="3108480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30" y="0"/>
                </a:lnTo>
                <a:lnTo>
                  <a:pt x="6119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-229763" y="4502248"/>
            <a:ext cx="6947248" cy="6429362"/>
          </a:xfrm>
          <a:custGeom>
            <a:avLst/>
            <a:gdLst/>
            <a:ahLst/>
            <a:cxnLst/>
            <a:rect l="l" t="t" r="r" b="b"/>
            <a:pathLst>
              <a:path w="6947248" h="6429362">
                <a:moveTo>
                  <a:pt x="0" y="0"/>
                </a:moveTo>
                <a:lnTo>
                  <a:pt x="6947248" y="0"/>
                </a:lnTo>
                <a:lnTo>
                  <a:pt x="6947248" y="6429362"/>
                </a:lnTo>
                <a:lnTo>
                  <a:pt x="0" y="6429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6486406" y="962025"/>
            <a:ext cx="531518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Responderemos las siguientes preguntas: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217920"/>
            <a:ext cx="98476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Historias anónimas de vergüenza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2266542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complementaria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44288" y="4552253"/>
            <a:ext cx="3940485" cy="4827547"/>
          </a:xfrm>
          <a:custGeom>
            <a:avLst/>
            <a:gdLst/>
            <a:ahLst/>
            <a:cxnLst/>
            <a:rect l="l" t="t" r="r" b="b"/>
            <a:pathLst>
              <a:path w="3940485" h="4827547">
                <a:moveTo>
                  <a:pt x="0" y="0"/>
                </a:moveTo>
                <a:lnTo>
                  <a:pt x="3940485" y="0"/>
                </a:lnTo>
                <a:lnTo>
                  <a:pt x="3940485" y="4827547"/>
                </a:lnTo>
                <a:lnTo>
                  <a:pt x="0" y="4827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7846221" y="5059900"/>
            <a:ext cx="8554384" cy="2109357"/>
          </a:xfrm>
          <a:custGeom>
            <a:avLst/>
            <a:gdLst/>
            <a:ahLst/>
            <a:cxnLst/>
            <a:rect l="l" t="t" r="r" b="b"/>
            <a:pathLst>
              <a:path w="8554384" h="2109357">
                <a:moveTo>
                  <a:pt x="0" y="0"/>
                </a:moveTo>
                <a:lnTo>
                  <a:pt x="8554384" y="0"/>
                </a:lnTo>
                <a:lnTo>
                  <a:pt x="8554384" y="2109358"/>
                </a:lnTo>
                <a:lnTo>
                  <a:pt x="0" y="2109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346960" y="1160650"/>
            <a:ext cx="5898506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Papeles pequeños o notas.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Caja o sobre grande para recoger historias.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y rotuladores.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Etiqueta: “Cosas que nos unen.”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30718" y="1160650"/>
            <a:ext cx="661032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Escribiremos de forma anónima una situación (real o inventada) donde alguien podría sentir vergüenza.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Meteremos todas las notas en una caja, leeremos algunas y hablaremos sobre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por qué esa situación genera vergüenza y qué podría ayudar a esa persona.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49718" y="7480300"/>
            <a:ext cx="7150887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Todos hemos sentido vergüenza alguna vez.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Cuando la compartimos (aunque sea en anónimo), nos entendemos mejor y aprendemos a tratarnos con más respeto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811922"/>
            <a:ext cx="984763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semáforo de la vergüenza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2266542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complementaria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1671" y="3781117"/>
            <a:ext cx="5581486" cy="8178001"/>
          </a:xfrm>
          <a:custGeom>
            <a:avLst/>
            <a:gdLst/>
            <a:ahLst/>
            <a:cxnLst/>
            <a:rect l="l" t="t" r="r" b="b"/>
            <a:pathLst>
              <a:path w="5581486" h="8178001">
                <a:moveTo>
                  <a:pt x="0" y="0"/>
                </a:moveTo>
                <a:lnTo>
                  <a:pt x="5581485" y="0"/>
                </a:lnTo>
                <a:lnTo>
                  <a:pt x="5581485" y="8178001"/>
                </a:lnTo>
                <a:lnTo>
                  <a:pt x="0" y="817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589850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Tarjetas: rojo, amarillo, verde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Lista de situaciones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para moverse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30718" y="1160650"/>
            <a:ext cx="661032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Usaremos un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“semáforo emocional”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para mostrar cuánta vergüenza nos darían distintas situaciones.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Leeremos varias frases y cada uno levantará la tarjeta que representa su intensidad.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249718" y="7480300"/>
            <a:ext cx="7150887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Todos hemos sentido vergüenza alguna vez.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Cuando la compartimos (aunque sea en anónimo), nos entendemos mejor y aprendemos a tratarnos con más respeto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1671" y="3781117"/>
            <a:ext cx="5581486" cy="8178001"/>
          </a:xfrm>
          <a:custGeom>
            <a:avLst/>
            <a:gdLst/>
            <a:ahLst/>
            <a:cxnLst/>
            <a:rect l="l" t="t" r="r" b="b"/>
            <a:pathLst>
              <a:path w="5581486" h="8178001">
                <a:moveTo>
                  <a:pt x="0" y="0"/>
                </a:moveTo>
                <a:lnTo>
                  <a:pt x="5581485" y="0"/>
                </a:lnTo>
                <a:lnTo>
                  <a:pt x="5581485" y="8178001"/>
                </a:lnTo>
                <a:lnTo>
                  <a:pt x="0" y="817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727652"/>
            <a:ext cx="5898506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Rojo: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Mucho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Amarillo: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Medio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Verde: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Poco o nada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888730" y="1494366"/>
            <a:ext cx="6573394" cy="663575"/>
            <a:chOff x="0" y="0"/>
            <a:chExt cx="8764525" cy="884767"/>
          </a:xfrm>
        </p:grpSpPr>
        <p:sp>
          <p:nvSpPr>
            <p:cNvPr id="5" name="TextBox 5"/>
            <p:cNvSpPr txBox="1"/>
            <p:nvPr/>
          </p:nvSpPr>
          <p:spPr>
            <a:xfrm>
              <a:off x="0" y="-76200"/>
              <a:ext cx="629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31520" y="-53975"/>
              <a:ext cx="803300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avergonzaría olvidar mi parte durante una presentación grupal.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12530" y="2439369"/>
            <a:ext cx="6649594" cy="663575"/>
            <a:chOff x="0" y="0"/>
            <a:chExt cx="8866125" cy="884767"/>
          </a:xfrm>
        </p:grpSpPr>
        <p:sp>
          <p:nvSpPr>
            <p:cNvPr id="8" name="TextBox 8"/>
            <p:cNvSpPr txBox="1"/>
            <p:nvPr/>
          </p:nvSpPr>
          <p:spPr>
            <a:xfrm>
              <a:off x="0" y="-76200"/>
              <a:ext cx="629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33120" y="-53975"/>
              <a:ext cx="803300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avergonzaría que mis padres comentaran algo raro en mis publicaciones.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74430" y="3388694"/>
            <a:ext cx="6687694" cy="663575"/>
            <a:chOff x="0" y="0"/>
            <a:chExt cx="8916925" cy="88476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3920" y="-53975"/>
              <a:ext cx="803300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avergonzaría tropezar bajando del autobús frente a toda la escuela.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74430" y="4340302"/>
            <a:ext cx="6687694" cy="663575"/>
            <a:chOff x="0" y="0"/>
            <a:chExt cx="8916925" cy="884767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3920" y="-53975"/>
              <a:ext cx="8033005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avergonzaría que mis amigos encuentren mis dibujos o textos personales.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774430" y="5289627"/>
            <a:ext cx="7173695" cy="663575"/>
            <a:chOff x="0" y="0"/>
            <a:chExt cx="9564927" cy="884767"/>
          </a:xfrm>
        </p:grpSpPr>
        <p:sp>
          <p:nvSpPr>
            <p:cNvPr id="17" name="TextBox 17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83920" y="-53975"/>
              <a:ext cx="868100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avergonzaría hablar en público o equivocarme al leer.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774430" y="6238952"/>
            <a:ext cx="7173695" cy="2488928"/>
            <a:chOff x="0" y="0"/>
            <a:chExt cx="9564927" cy="3318571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76200"/>
              <a:ext cx="683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83920" y="-53975"/>
              <a:ext cx="868100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avergonzaría caerme delante de mis amigos.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440030"/>
              <a:ext cx="9564927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Recuerda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persona vive la vergüenza a su manera.</a:t>
              </a:r>
            </a:p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 hay intensidades “correctas”: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todas son válidas.</a:t>
              </a:r>
            </a:p>
            <a:p>
              <a:pPr algn="l">
                <a:lnSpc>
                  <a:spcPts val="2800"/>
                </a:lnSpc>
                <a:spcBef>
                  <a:spcPct val="0"/>
                </a:spcBef>
              </a:pPr>
              <a:endPara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4157748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20185" y="6811922"/>
            <a:ext cx="9847630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Mural del respeto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79079" y="2266542"/>
            <a:ext cx="1472984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complementaria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0124" y="4287028"/>
            <a:ext cx="5800724" cy="6356958"/>
          </a:xfrm>
          <a:custGeom>
            <a:avLst/>
            <a:gdLst/>
            <a:ahLst/>
            <a:cxnLst/>
            <a:rect l="l" t="t" r="r" b="b"/>
            <a:pathLst>
              <a:path w="5800724" h="6356958">
                <a:moveTo>
                  <a:pt x="0" y="0"/>
                </a:moveTo>
                <a:lnTo>
                  <a:pt x="5800724" y="0"/>
                </a:lnTo>
                <a:lnTo>
                  <a:pt x="580072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46960" y="1160650"/>
            <a:ext cx="5898506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 o papel mural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adhesivas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 de colores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Cartel: “Lo que me hace sentir seguro/a en mi clase”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330718" y="1160650"/>
            <a:ext cx="6610322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 haremos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Pensaremos en cosas que nos hacen sentir cómodos y respetados en clase.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alumno escribirá una idea o dibujo en una tarjeta 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Pegaremos todas las tarjetas en un mural y las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agruparemos por temas: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respeto, empatía, cooperación.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249718" y="6238296"/>
            <a:ext cx="7150887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 mural refleja cómo queremos tratarnos como grupo.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un compromiso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crear una clase donde nadie sienta vergüenza por ser quien es.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00104" y="1028700"/>
            <a:ext cx="10687792" cy="8229600"/>
          </a:xfrm>
          <a:custGeom>
            <a:avLst/>
            <a:gdLst/>
            <a:ahLst/>
            <a:cxnLst/>
            <a:rect l="l" t="t" r="r" b="b"/>
            <a:pathLst>
              <a:path w="10687792" h="8229600">
                <a:moveTo>
                  <a:pt x="0" y="0"/>
                </a:moveTo>
                <a:lnTo>
                  <a:pt x="10687792" y="0"/>
                </a:lnTo>
                <a:lnTo>
                  <a:pt x="106877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3098686" y="2981181"/>
            <a:ext cx="12090628" cy="6839112"/>
            <a:chOff x="0" y="0"/>
            <a:chExt cx="3184363" cy="18012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84363" cy="1801247"/>
            </a:xfrm>
            <a:custGeom>
              <a:avLst/>
              <a:gdLst/>
              <a:ahLst/>
              <a:cxnLst/>
              <a:rect l="l" t="t" r="r" b="b"/>
              <a:pathLst>
                <a:path w="3184363" h="1801247">
                  <a:moveTo>
                    <a:pt x="0" y="0"/>
                  </a:moveTo>
                  <a:lnTo>
                    <a:pt x="3184363" y="0"/>
                  </a:lnTo>
                  <a:lnTo>
                    <a:pt x="3184363" y="1801247"/>
                  </a:lnTo>
                  <a:lnTo>
                    <a:pt x="0" y="1801247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184363" cy="1867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37691" y="5889100"/>
            <a:ext cx="9012618" cy="1358095"/>
            <a:chOff x="0" y="0"/>
            <a:chExt cx="2373694" cy="35768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73694" cy="357687"/>
            </a:xfrm>
            <a:custGeom>
              <a:avLst/>
              <a:gdLst/>
              <a:ahLst/>
              <a:cxnLst/>
              <a:rect l="l" t="t" r="r" b="b"/>
              <a:pathLst>
                <a:path w="2373694" h="357687">
                  <a:moveTo>
                    <a:pt x="25770" y="0"/>
                  </a:moveTo>
                  <a:lnTo>
                    <a:pt x="2347923" y="0"/>
                  </a:lnTo>
                  <a:cubicBezTo>
                    <a:pt x="2354758" y="0"/>
                    <a:pt x="2361313" y="2715"/>
                    <a:pt x="2366146" y="7548"/>
                  </a:cubicBezTo>
                  <a:cubicBezTo>
                    <a:pt x="2370979" y="12381"/>
                    <a:pt x="2373694" y="18936"/>
                    <a:pt x="2373694" y="25770"/>
                  </a:cubicBezTo>
                  <a:lnTo>
                    <a:pt x="2373694" y="331917"/>
                  </a:lnTo>
                  <a:cubicBezTo>
                    <a:pt x="2373694" y="338752"/>
                    <a:pt x="2370979" y="345307"/>
                    <a:pt x="2366146" y="350140"/>
                  </a:cubicBezTo>
                  <a:cubicBezTo>
                    <a:pt x="2361313" y="354972"/>
                    <a:pt x="2354758" y="357687"/>
                    <a:pt x="2347923" y="357687"/>
                  </a:cubicBezTo>
                  <a:lnTo>
                    <a:pt x="25770" y="357687"/>
                  </a:lnTo>
                  <a:cubicBezTo>
                    <a:pt x="11538" y="357687"/>
                    <a:pt x="0" y="346150"/>
                    <a:pt x="0" y="331917"/>
                  </a:cubicBezTo>
                  <a:lnTo>
                    <a:pt x="0" y="25770"/>
                  </a:lnTo>
                  <a:cubicBezTo>
                    <a:pt x="0" y="11538"/>
                    <a:pt x="11538" y="0"/>
                    <a:pt x="2577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373694" cy="424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 vergüenza no te define. Entenderla nos ayuda a vivirla con más calma y a tratarnos mejor.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661191" y="7774521"/>
            <a:ext cx="11019619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hemos visto que todos sentimos vergüenza alguna vez y que cada persona la vive de forma distinta. Cuando hablamos de ella, la comprendemos mejor. Y cuando nos tratamos con respeto, nadie tiene que esconderse por cómo se siente.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Gracias por participar y por construir juntos una clase más segura y empática.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E4E6CCA-86A1-8EEF-8C13-52E073E78B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1181100"/>
            <a:ext cx="9587480" cy="7696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69A12A-9312-D798-8B31-4C9B49892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723900"/>
            <a:ext cx="2035787" cy="2362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0D755EA-AE7F-E9F6-61E2-DAF475BD8B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77800" y="3707834"/>
            <a:ext cx="2971800" cy="189286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A5820C4-6D14-BAA3-77A5-D8DA0B7914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77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1864</Words>
  <Application>Microsoft Office PowerPoint</Application>
  <PresentationFormat>Custom</PresentationFormat>
  <Paragraphs>287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Poppins Bold Italics</vt:lpstr>
      <vt:lpstr>Calibri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M6_Verguenza_SECUNDARIA.pptx</dc:title>
  <cp:lastModifiedBy>Itzel Gn</cp:lastModifiedBy>
  <cp:revision>1</cp:revision>
  <dcterms:created xsi:type="dcterms:W3CDTF">2006-08-16T00:00:00Z</dcterms:created>
  <dcterms:modified xsi:type="dcterms:W3CDTF">2026-04-02T16:55:39Z</dcterms:modified>
  <dc:identifier>DAHBDE1jBGg</dc:identifier>
</cp:coreProperties>
</file>